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Influenced by works of Descartes, Pascal and Fermat, mathematicians began to flourish in the seventeenth century, on in particular, Gottfried Wilhelm Leibniz</a:t>
            </a:r>
            <a:endParaRPr/>
          </a:p>
          <a:p>
            <a:pPr indent="0" lvl="0" marL="0" rtl="0" algn="l">
              <a:spcBef>
                <a:spcPts val="0"/>
              </a:spcBef>
              <a:spcAft>
                <a:spcPts val="0"/>
              </a:spcAft>
              <a:buNone/>
            </a:pPr>
            <a:r>
              <a:rPr lang="en"/>
              <a:t>Leibniz was a young prodigy, he used his father’s library to his full advantage teaching himself Latin and Greek at a young age</a:t>
            </a:r>
            <a:endParaRPr/>
          </a:p>
          <a:p>
            <a:pPr indent="0" lvl="0" marL="0" rtl="0" algn="l">
              <a:spcBef>
                <a:spcPts val="0"/>
              </a:spcBef>
              <a:spcAft>
                <a:spcPts val="0"/>
              </a:spcAft>
              <a:buNone/>
            </a:pPr>
            <a:r>
              <a:rPr lang="en"/>
              <a:t>By age 15, he was ready to enter into university</a:t>
            </a:r>
            <a:endParaRPr/>
          </a:p>
          <a:p>
            <a:pPr indent="0" lvl="0" marL="0" rtl="0" algn="l">
              <a:spcBef>
                <a:spcPts val="0"/>
              </a:spcBef>
              <a:spcAft>
                <a:spcPts val="0"/>
              </a:spcAft>
              <a:buNone/>
            </a:pPr>
            <a:r>
              <a:rPr lang="en"/>
              <a:t>By 20 he had completed his doctoral dissertation at Altdorf</a:t>
            </a:r>
            <a:endParaRPr/>
          </a:p>
          <a:p>
            <a:pPr indent="0" lvl="0" marL="0" rtl="0" algn="l">
              <a:spcBef>
                <a:spcPts val="0"/>
              </a:spcBef>
              <a:spcAft>
                <a:spcPts val="0"/>
              </a:spcAft>
              <a:buNone/>
            </a:pPr>
            <a:r>
              <a:rPr lang="en"/>
              <a:t>Leibniz then went on to work handling complex legal matters in what is now Germany, giving him time to work on his invention that multiplies and divides by rapidly adding/subtracting numbers</a:t>
            </a:r>
            <a:endParaRPr/>
          </a:p>
          <a:p>
            <a:pPr indent="0" lvl="0" marL="0" rtl="0" algn="l">
              <a:spcBef>
                <a:spcPts val="0"/>
              </a:spcBef>
              <a:spcAft>
                <a:spcPts val="0"/>
              </a:spcAft>
              <a:buNone/>
            </a:pPr>
            <a:r>
              <a:rPr lang="en"/>
              <a:t>Leibniz then went on to Paris, he surrounded himself, always, with established scholars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Leibniz admitted that his mathematical training was limited to the ancient scholars and wanted to be briefed on current trends and directions of mathematics</a:t>
            </a:r>
            <a:endParaRPr/>
          </a:p>
          <a:p>
            <a:pPr indent="0" lvl="0" marL="0" rtl="0" algn="l">
              <a:spcBef>
                <a:spcPts val="0"/>
              </a:spcBef>
              <a:spcAft>
                <a:spcPts val="0"/>
              </a:spcAft>
              <a:buNone/>
            </a:pPr>
            <a:r>
              <a:rPr lang="en"/>
              <a:t>In Paris, he found the opportunity though a Dutch scientist Christiaan Huygens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Huygens:</a:t>
            </a:r>
            <a:endParaRPr/>
          </a:p>
          <a:p>
            <a:pPr indent="-298450" lvl="0" marL="457200" rtl="0" algn="l">
              <a:spcBef>
                <a:spcPts val="0"/>
              </a:spcBef>
              <a:spcAft>
                <a:spcPts val="0"/>
              </a:spcAft>
              <a:buSzPts val="1100"/>
              <a:buChar char="-"/>
            </a:pPr>
            <a:r>
              <a:rPr lang="en"/>
              <a:t>Had done extensive work on the Cycloid, the path that a point follows when attached to a circle while the circle rolls along a horizontal axis</a:t>
            </a:r>
            <a:endParaRPr/>
          </a:p>
          <a:p>
            <a:pPr indent="-298450" lvl="0" marL="457200" rtl="0" algn="l">
              <a:spcBef>
                <a:spcPts val="0"/>
              </a:spcBef>
              <a:spcAft>
                <a:spcPts val="0"/>
              </a:spcAft>
              <a:buSzPts val="1100"/>
              <a:buChar char="-"/>
            </a:pPr>
            <a:r>
              <a:rPr lang="en"/>
              <a:t>His discoveries played a role in designing the first pendulum clock</a:t>
            </a:r>
            <a:endParaRPr/>
          </a:p>
          <a:p>
            <a:pPr indent="-298450" lvl="0" marL="457200" rtl="0" algn="l">
              <a:spcBef>
                <a:spcPts val="0"/>
              </a:spcBef>
              <a:spcAft>
                <a:spcPts val="0"/>
              </a:spcAft>
              <a:buSzPts val="1100"/>
              <a:buChar char="-"/>
            </a:pPr>
            <a:r>
              <a:rPr lang="en"/>
              <a:t>In physics and astronomy he left his biggest mark; with his investigation of the laws of motion, centrifugal forces, and his proposal of a sophisticated wave theory of light</a:t>
            </a:r>
            <a:endParaRPr/>
          </a:p>
          <a:p>
            <a:pPr indent="-298450" lvl="0" marL="457200" rtl="0" algn="l">
              <a:spcBef>
                <a:spcPts val="0"/>
              </a:spcBef>
              <a:spcAft>
                <a:spcPts val="0"/>
              </a:spcAft>
              <a:buSzPts val="1100"/>
              <a:buChar char="-"/>
            </a:pPr>
            <a:r>
              <a:rPr lang="en"/>
              <a:t>He was the first to view that the appendages appearing in images of Saturn were in fact rings</a:t>
            </a:r>
            <a:endParaRPr/>
          </a:p>
          <a:p>
            <a:pPr indent="-298450" lvl="0" marL="457200" rtl="0" algn="l">
              <a:spcBef>
                <a:spcPts val="0"/>
              </a:spcBef>
              <a:spcAft>
                <a:spcPts val="0"/>
              </a:spcAft>
              <a:buSzPts val="1100"/>
              <a:buChar char="-"/>
            </a:pPr>
            <a:r>
              <a:rPr lang="en"/>
              <a:t>Huygens acted as a guide for Leibniz through current mathematical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Huygens suggested to Leibniz to try determining the sum of the reciprocals of “triangle numbers” that correspond with triangular arrays of objects, to find the nth triangular number, it has the for [n(n+1)]/2 </a:t>
            </a:r>
            <a:endParaRPr/>
          </a:p>
          <a:p>
            <a:pPr indent="0" lvl="0" marL="0" rtl="0" algn="l">
              <a:spcBef>
                <a:spcPts val="0"/>
              </a:spcBef>
              <a:spcAft>
                <a:spcPts val="0"/>
              </a:spcAft>
              <a:buNone/>
            </a:pPr>
            <a:r>
              <a:rPr lang="en"/>
              <a:t>**insert Leibniz’s clever solution here**</a:t>
            </a:r>
            <a:endParaRPr/>
          </a:p>
          <a:p>
            <a:pPr indent="0" lvl="0" marL="0" rtl="0" algn="l">
              <a:spcBef>
                <a:spcPts val="0"/>
              </a:spcBef>
              <a:spcAft>
                <a:spcPts val="0"/>
              </a:spcAft>
              <a:buNone/>
            </a:pPr>
            <a:r>
              <a:rPr lang="en"/>
              <a:t>Modern mathematicians may turn their nose at such manipulations with infinite series, but nevertheless the approach was quite clever on his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1676 when Leibniz had left Paris, he too had discovered the fundamental principles of calculus </a:t>
            </a:r>
            <a:endParaRPr/>
          </a:p>
          <a:p>
            <a:pPr indent="0" lvl="0" marL="0" rtl="0" algn="l">
              <a:spcBef>
                <a:spcPts val="0"/>
              </a:spcBef>
              <a:spcAft>
                <a:spcPts val="0"/>
              </a:spcAft>
              <a:buNone/>
            </a:pPr>
            <a:r>
              <a:rPr lang="en"/>
              <a:t>Recall that Isaac Newton’s discoveries on fluxions were only known to few English scholars</a:t>
            </a:r>
            <a:endParaRPr/>
          </a:p>
          <a:p>
            <a:pPr indent="0" lvl="0" marL="0" rtl="0" algn="l">
              <a:spcBef>
                <a:spcPts val="0"/>
              </a:spcBef>
              <a:spcAft>
                <a:spcPts val="0"/>
              </a:spcAft>
              <a:buNone/>
            </a:pPr>
            <a:r>
              <a:rPr lang="en"/>
              <a:t>Leibniz, on his way to London to be admitted into British Royal Society in 1673 had seen some Newtonian documents and was quite impressed</a:t>
            </a:r>
            <a:endParaRPr/>
          </a:p>
          <a:p>
            <a:pPr indent="0" lvl="0" marL="0" rtl="0" algn="l">
              <a:spcBef>
                <a:spcPts val="0"/>
              </a:spcBef>
              <a:spcAft>
                <a:spcPts val="0"/>
              </a:spcAft>
              <a:buNone/>
            </a:pPr>
            <a:r>
              <a:rPr lang="en"/>
              <a:t>Later he inquired about Newton’s discoveries and was sent, in a veiled fashion, in 1676 two letters now called </a:t>
            </a:r>
            <a:r>
              <a:rPr i="1" lang="en"/>
              <a:t>epistola prior </a:t>
            </a:r>
            <a:r>
              <a:rPr lang="en"/>
              <a:t>and </a:t>
            </a:r>
            <a:r>
              <a:rPr i="1" lang="en"/>
              <a:t>epistola posterior</a:t>
            </a:r>
            <a:endParaRPr/>
          </a:p>
          <a:p>
            <a:pPr indent="0" lvl="0" marL="0" rtl="0" algn="l">
              <a:spcBef>
                <a:spcPts val="0"/>
              </a:spcBef>
              <a:spcAft>
                <a:spcPts val="0"/>
              </a:spcAft>
              <a:buNone/>
            </a:pPr>
            <a:r>
              <a:rPr lang="en"/>
              <a:t>Then when Leibniz published his first treatise on the subject his British counterparts cried, “Foul!”</a:t>
            </a:r>
            <a:endParaRPr/>
          </a:p>
          <a:p>
            <a:pPr indent="0" lvl="0" marL="0" rtl="0" algn="l">
              <a:spcBef>
                <a:spcPts val="0"/>
              </a:spcBef>
              <a:spcAft>
                <a:spcPts val="0"/>
              </a:spcAft>
              <a:buNone/>
            </a:pPr>
            <a:r>
              <a:rPr lang="en"/>
              <a:t>His lengthy title was in modern English, “A New Method for Maxima and Minima, as well as Tangents, which is impeded neither by Fractional nor Irrational Quantities, and a Remarkable Type of Calculus for this”</a:t>
            </a:r>
            <a:endParaRPr/>
          </a:p>
          <a:p>
            <a:pPr indent="0" lvl="0" marL="0" rtl="0" algn="l">
              <a:spcBef>
                <a:spcPts val="0"/>
              </a:spcBef>
              <a:spcAft>
                <a:spcPts val="0"/>
              </a:spcAft>
              <a:buNone/>
            </a:pPr>
            <a:r>
              <a:rPr lang="en"/>
              <a:t>The subject took its name from the title of this paper, and Leibniz got credit for introducing the world to the subject of Calculus, not Newton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recommend you read the section on the arguments between the two mathematicians Pp188-199**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Leibniz continued his work in other subjects besides mathematics: he became an expert in Sanskrit language and the culture of China</a:t>
            </a:r>
            <a:endParaRPr/>
          </a:p>
          <a:p>
            <a:pPr indent="0" lvl="0" marL="0" rtl="0" algn="l">
              <a:spcBef>
                <a:spcPts val="0"/>
              </a:spcBef>
              <a:spcAft>
                <a:spcPts val="0"/>
              </a:spcAft>
              <a:buNone/>
            </a:pPr>
            <a:r>
              <a:rPr lang="en"/>
              <a:t>Many findings of his contributed to “symbolic logic” of today, the use of algebraic formulas to denote logical statements</a:t>
            </a:r>
            <a:endParaRPr/>
          </a:p>
          <a:p>
            <a:pPr indent="0" lvl="0" marL="0" rtl="0" algn="l">
              <a:spcBef>
                <a:spcPts val="0"/>
              </a:spcBef>
              <a:spcAft>
                <a:spcPts val="0"/>
              </a:spcAft>
              <a:buNone/>
            </a:pPr>
            <a:r>
              <a:rPr lang="en"/>
              <a:t>Leibniz was a force in creating the Berlin academy and remained president of the academy for the remainder of his life, putting Berlin on the map as an intellectual state</a:t>
            </a:r>
            <a:endParaRPr/>
          </a:p>
          <a:p>
            <a:pPr indent="0" lvl="0" marL="0" rtl="0" algn="l">
              <a:spcBef>
                <a:spcPts val="0"/>
              </a:spcBef>
              <a:spcAft>
                <a:spcPts val="0"/>
              </a:spcAft>
              <a:buNone/>
            </a:pPr>
            <a:r>
              <a:rPr lang="en"/>
              <a:t>Leibniz dies in 1716, having fallen from glory, there are reports that only a servant attended his funeral</a:t>
            </a:r>
            <a:endParaRPr/>
          </a:p>
          <a:p>
            <a:pPr indent="0" lvl="0" marL="0" rtl="0" algn="l">
              <a:spcBef>
                <a:spcPts val="0"/>
              </a:spcBef>
              <a:spcAft>
                <a:spcPts val="0"/>
              </a:spcAft>
              <a:buNone/>
            </a:pPr>
            <a:r>
              <a:rPr lang="en"/>
              <a:t>While Newton took his fluxions to his grave, never having disciples or students eager to learn from him and extend his work, Leibniz had two followers most enthusiastic, Jakob and Johann Bernoulli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d088de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d088de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Gottfried Wilhelm Leibniz - Christiaan Huygens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1646-1716 / 1629-1695</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184</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350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Gottfried Leibniz</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90775"/>
            <a:ext cx="48252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latin typeface="Times New Roman"/>
                <a:ea typeface="Times New Roman"/>
                <a:cs typeface="Times New Roman"/>
                <a:sym typeface="Times New Roman"/>
              </a:rPr>
              <a:t>Leibniz was a young prodigy, he used his father’s library to his full advantage teaching himself Latin and Greek at a young age</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By age 15, he was ready to enter into university</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By 20 he had completed his doctoral dissertation at Altdorf</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Leibniz then went on to work handling complex legal matters in what is now Germany, giving him time to work on his invention that multiplies and divides by rapidly adding/subtracting numbers</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Leibniz then went on to Paris, he surrounded himself, always, with established scholars</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Leibniz admitted that his mathematical training was limited to the ancient scholars and wanted to be briefed on current trends and directions of mathematics</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In Paris, he found the opportunity though a Dutch scientist Christiaan Huygens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descr="Image result for leibniz" id="62" name="Google Shape;62;p14"/>
          <p:cNvPicPr preferRelativeResize="0"/>
          <p:nvPr/>
        </p:nvPicPr>
        <p:blipFill>
          <a:blip r:embed="rId3">
            <a:alphaModFix/>
          </a:blip>
          <a:stretch>
            <a:fillRect/>
          </a:stretch>
        </p:blipFill>
        <p:spPr>
          <a:xfrm>
            <a:off x="5634025" y="1066003"/>
            <a:ext cx="2665175" cy="30114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Christiaan Huygens </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389600"/>
            <a:ext cx="3409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Had done extensive work on the Cycloid, the path that a point follows when attached to a circle while the circle rolls along a horizontal axis</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His discoveries played a role in designing the first pendulum clock</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In physics and astronomy he left his biggest mark; with his investigation of the laws of motion, centrifugal forces, and his proposal of a sophisticated wave theory of light</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He was the first to view that the appendages appearing in images of Saturn were in fact rings</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Huygens acted as a guide for Leibniz through current mathematical problems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descr="Image result for christiaan huygens" id="69" name="Google Shape;69;p15"/>
          <p:cNvPicPr preferRelativeResize="0"/>
          <p:nvPr/>
        </p:nvPicPr>
        <p:blipFill>
          <a:blip r:embed="rId3">
            <a:alphaModFix/>
          </a:blip>
          <a:stretch>
            <a:fillRect/>
          </a:stretch>
        </p:blipFill>
        <p:spPr>
          <a:xfrm>
            <a:off x="4891725" y="732587"/>
            <a:ext cx="2808000" cy="367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Leibniz and Huygens</a:t>
            </a:r>
            <a:endParaRPr>
              <a:latin typeface="Times New Roman"/>
              <a:ea typeface="Times New Roman"/>
              <a:cs typeface="Times New Roman"/>
              <a:sym typeface="Times New Roman"/>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Huygens suggested to Leibniz to try determining the sum of reciprocals of triangle numbers, as a way to introduce Leibniz to current mathematics  **let’s look at Leibniz clever solution</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en" sz="2400">
                <a:latin typeface="Times New Roman"/>
                <a:ea typeface="Times New Roman"/>
                <a:cs typeface="Times New Roman"/>
                <a:sym typeface="Times New Roman"/>
              </a:rPr>
              <a:t>Clearly, Leibniz manipulated this infinite series in a way that modern mathematicians turn their nose at, but nonetheless it was clever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Leibniz and Newton</a:t>
            </a:r>
            <a:endParaRPr>
              <a:latin typeface="Times New Roman"/>
              <a:ea typeface="Times New Roman"/>
              <a:cs typeface="Times New Roman"/>
              <a:sym typeface="Times New Roman"/>
            </a:endParaRPr>
          </a:p>
        </p:txBody>
      </p:sp>
      <p:sp>
        <p:nvSpPr>
          <p:cNvPr id="81" name="Google Shape;81;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latin typeface="Times New Roman"/>
                <a:ea typeface="Times New Roman"/>
                <a:cs typeface="Times New Roman"/>
                <a:sym typeface="Times New Roman"/>
              </a:rPr>
              <a:t>By 1676 when Leibniz had left Paris, he too had discovered the fundamental principles of calculus -- </a:t>
            </a:r>
            <a:r>
              <a:rPr i="1" lang="en" sz="1500">
                <a:latin typeface="Times New Roman"/>
                <a:ea typeface="Times New Roman"/>
                <a:cs typeface="Times New Roman"/>
                <a:sym typeface="Times New Roman"/>
              </a:rPr>
              <a:t>Recall that Isaac Newton’s discoveries on fluxions were only known to few English scholars</a:t>
            </a:r>
            <a:br>
              <a:rPr i="1" lang="en" sz="1500">
                <a:latin typeface="Times New Roman"/>
                <a:ea typeface="Times New Roman"/>
                <a:cs typeface="Times New Roman"/>
                <a:sym typeface="Times New Roman"/>
              </a:rPr>
            </a:br>
            <a:br>
              <a:rPr i="1" lang="en" sz="1500">
                <a:latin typeface="Times New Roman"/>
                <a:ea typeface="Times New Roman"/>
                <a:cs typeface="Times New Roman"/>
                <a:sym typeface="Times New Roman"/>
              </a:rPr>
            </a:br>
            <a:r>
              <a:rPr lang="en" sz="1500">
                <a:latin typeface="Times New Roman"/>
                <a:ea typeface="Times New Roman"/>
                <a:cs typeface="Times New Roman"/>
                <a:sym typeface="Times New Roman"/>
              </a:rPr>
              <a:t>Leibniz, on his way to London to be admitted into British Royal Society in 1673 had seen some Newtonian documents and was quite impressed -- later he inquired about Newton’s discoveries and was sent, in a veiled fashion, in 1676 two letters now called epistola prior and epistola posterior</a:t>
            </a:r>
            <a:br>
              <a:rPr lang="en" sz="1500">
                <a:latin typeface="Times New Roman"/>
                <a:ea typeface="Times New Roman"/>
                <a:cs typeface="Times New Roman"/>
                <a:sym typeface="Times New Roman"/>
              </a:rPr>
            </a:br>
            <a:br>
              <a:rPr lang="en" sz="1500">
                <a:latin typeface="Times New Roman"/>
                <a:ea typeface="Times New Roman"/>
                <a:cs typeface="Times New Roman"/>
                <a:sym typeface="Times New Roman"/>
              </a:rPr>
            </a:br>
            <a:r>
              <a:rPr lang="en" sz="1500">
                <a:latin typeface="Times New Roman"/>
                <a:ea typeface="Times New Roman"/>
                <a:cs typeface="Times New Roman"/>
                <a:sym typeface="Times New Roman"/>
              </a:rPr>
              <a:t>Then when Leibniz published his first treatise on the subject his British counterparts cried, “Foul!”</a:t>
            </a:r>
            <a:br>
              <a:rPr lang="en" sz="1500">
                <a:latin typeface="Times New Roman"/>
                <a:ea typeface="Times New Roman"/>
                <a:cs typeface="Times New Roman"/>
                <a:sym typeface="Times New Roman"/>
              </a:rPr>
            </a:br>
            <a:r>
              <a:rPr lang="en" sz="1500">
                <a:latin typeface="Times New Roman"/>
                <a:ea typeface="Times New Roman"/>
                <a:cs typeface="Times New Roman"/>
                <a:sym typeface="Times New Roman"/>
              </a:rPr>
              <a:t>His lengthy title was [in modern English], </a:t>
            </a:r>
            <a:r>
              <a:rPr i="1" lang="en" sz="1500">
                <a:latin typeface="Times New Roman"/>
                <a:ea typeface="Times New Roman"/>
                <a:cs typeface="Times New Roman"/>
                <a:sym typeface="Times New Roman"/>
              </a:rPr>
              <a:t>A New Method for Maxima and Minima, as well as Tangents, which is impeded neither by Fractional nor Irrational Quantities, and a Remarkable Type of Calculus for this</a:t>
            </a:r>
            <a:br>
              <a:rPr i="1" lang="en" sz="1500">
                <a:latin typeface="Times New Roman"/>
                <a:ea typeface="Times New Roman"/>
                <a:cs typeface="Times New Roman"/>
                <a:sym typeface="Times New Roman"/>
              </a:rPr>
            </a:br>
            <a:br>
              <a:rPr lang="en" sz="1500">
                <a:latin typeface="Times New Roman"/>
                <a:ea typeface="Times New Roman"/>
                <a:cs typeface="Times New Roman"/>
                <a:sym typeface="Times New Roman"/>
              </a:rPr>
            </a:br>
            <a:r>
              <a:rPr lang="en" sz="1500">
                <a:latin typeface="Times New Roman"/>
                <a:ea typeface="Times New Roman"/>
                <a:cs typeface="Times New Roman"/>
                <a:sym typeface="Times New Roman"/>
              </a:rPr>
              <a:t>The subject took its name from the title of this paper, and Leibniz got credit for introducing the world to the subject of Calculus, not Newton</a:t>
            </a:r>
            <a:endParaRPr sz="1500">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sz="1100">
                <a:solidFill>
                  <a:schemeClr val="accent2"/>
                </a:solidFill>
                <a:latin typeface="Times New Roman"/>
                <a:ea typeface="Times New Roman"/>
                <a:cs typeface="Times New Roman"/>
                <a:sym typeface="Times New Roman"/>
              </a:rPr>
              <a:t>**I recommend you read the section on the arguments between the two mathematicians Pp 188-189**</a:t>
            </a:r>
            <a:br>
              <a:rPr lang="en" sz="1100">
                <a:solidFill>
                  <a:schemeClr val="accent2"/>
                </a:solidFill>
                <a:latin typeface="Times New Roman"/>
                <a:ea typeface="Times New Roman"/>
                <a:cs typeface="Times New Roman"/>
                <a:sym typeface="Times New Roman"/>
              </a:rPr>
            </a:br>
            <a:br>
              <a:rPr lang="en" sz="1100">
                <a:solidFill>
                  <a:schemeClr val="accent2"/>
                </a:solidFill>
                <a:latin typeface="Times New Roman"/>
                <a:ea typeface="Times New Roman"/>
                <a:cs typeface="Times New Roman"/>
                <a:sym typeface="Times New Roman"/>
              </a:rPr>
            </a:br>
            <a:endParaRPr sz="1100">
              <a:solidFill>
                <a:schemeClr val="accent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Later in Life</a:t>
            </a:r>
            <a:endParaRPr>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Leibniz continued his work in other subjects besides mathematics: he became an expert in Sanskrit language and the culture of China</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Many findings of his contributed to “symbolic logic” of today, the use of algebraic formulas to denote logical statements</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Leibniz was a force in creating the Berlin academy and remained president of the academy for the remainder of his life, putting Berlin on the map as an intellectual state</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Leibniz dies in 1716, having fallen from glory, there are reports that only a servant attended his funeral</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While Newton took his fluxions to his grave, never having disciples or students eager to learn from him and extend his work, Leibniz had two followers most enthusiastic, Jakob and Johann Bernoulli </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