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 </a:t>
            </a:r>
            <a:r>
              <a:rPr lang="en"/>
              <a:t>achievements</a:t>
            </a:r>
            <a:r>
              <a:rPr lang="en"/>
              <a:t> are overwhelming</a:t>
            </a:r>
            <a:endParaRPr/>
          </a:p>
          <a:p>
            <a:pPr indent="0" lvl="0" marL="0" rtl="0" algn="l">
              <a:spcBef>
                <a:spcPts val="0"/>
              </a:spcBef>
              <a:spcAft>
                <a:spcPts val="0"/>
              </a:spcAft>
              <a:buNone/>
            </a:pPr>
            <a:r>
              <a:rPr lang="en"/>
              <a:t>His works fill over 70 large volumes</a:t>
            </a:r>
            <a:endParaRPr/>
          </a:p>
          <a:p>
            <a:pPr indent="0" lvl="0" marL="0" rtl="0" algn="l">
              <a:spcBef>
                <a:spcPts val="0"/>
              </a:spcBef>
              <a:spcAft>
                <a:spcPts val="0"/>
              </a:spcAft>
              <a:buNone/>
            </a:pPr>
            <a:r>
              <a:rPr lang="en"/>
              <a:t>Born in Basel, Switzerland in 1707</a:t>
            </a:r>
            <a:endParaRPr/>
          </a:p>
          <a:p>
            <a:pPr indent="0" lvl="0" marL="0" rtl="0" algn="l">
              <a:spcBef>
                <a:spcPts val="0"/>
              </a:spcBef>
              <a:spcAft>
                <a:spcPts val="0"/>
              </a:spcAft>
              <a:buNone/>
            </a:pPr>
            <a:r>
              <a:rPr lang="en"/>
              <a:t>His father worked out an arrangement where Euler would study with Johann Bernoulli, he showed genius even at a young age</a:t>
            </a:r>
            <a:endParaRPr/>
          </a:p>
          <a:p>
            <a:pPr indent="0" lvl="0" marL="0" rtl="0" algn="l">
              <a:spcBef>
                <a:spcPts val="0"/>
              </a:spcBef>
              <a:spcAft>
                <a:spcPts val="0"/>
              </a:spcAft>
              <a:buNone/>
            </a:pPr>
            <a:r>
              <a:rPr lang="en"/>
              <a:t>The boy would work during the week, and then on Saturday afternoons, he would ask Johann for help on topics that eluded him</a:t>
            </a:r>
            <a:endParaRPr/>
          </a:p>
          <a:p>
            <a:pPr indent="0" lvl="0" marL="0" rtl="0" algn="l">
              <a:spcBef>
                <a:spcPts val="0"/>
              </a:spcBef>
              <a:spcAft>
                <a:spcPts val="0"/>
              </a:spcAft>
              <a:buNone/>
            </a:pPr>
            <a:r>
              <a:rPr lang="en"/>
              <a:t>He was producing high quality math papers at the age of 19 and won a prize from the French Academy for his paper on optimum placement of mass on a ship (at this point in his life, Euler had never even seen an ocean-going vessel)</a:t>
            </a:r>
            <a:endParaRPr/>
          </a:p>
          <a:p>
            <a:pPr indent="0" lvl="0" marL="0" rtl="0" algn="l">
              <a:spcBef>
                <a:spcPts val="0"/>
              </a:spcBef>
              <a:spcAft>
                <a:spcPts val="0"/>
              </a:spcAft>
              <a:buNone/>
            </a:pPr>
            <a:r>
              <a:rPr lang="en"/>
              <a:t>Euler was appointed to a position at the St. Petersburg Academy in Russia, but all the slots being filled in the natural sciences, he took up a position in medicine and physiology</a:t>
            </a:r>
            <a:endParaRPr/>
          </a:p>
          <a:p>
            <a:pPr indent="0" lvl="0" marL="0" rtl="0" algn="l">
              <a:spcBef>
                <a:spcPts val="0"/>
              </a:spcBef>
              <a:spcAft>
                <a:spcPts val="0"/>
              </a:spcAft>
              <a:buNone/>
            </a:pPr>
            <a:r>
              <a:rPr lang="en"/>
              <a:t>In 1733 he got his job as a mathematical chair </a:t>
            </a:r>
            <a:endParaRPr/>
          </a:p>
          <a:p>
            <a:pPr indent="0" lvl="0" marL="0" rtl="0" algn="l">
              <a:spcBef>
                <a:spcPts val="0"/>
              </a:spcBef>
              <a:spcAft>
                <a:spcPts val="0"/>
              </a:spcAft>
              <a:buNone/>
            </a:pPr>
            <a:r>
              <a:rPr lang="en"/>
              <a:t>After losing sight in his right eye, he never slowed down, and his mathematical accomplishments were soon to flourish</a:t>
            </a:r>
            <a:endParaRPr/>
          </a:p>
          <a:p>
            <a:pPr indent="0" lvl="0" marL="0" rtl="0" algn="l">
              <a:spcBef>
                <a:spcPts val="0"/>
              </a:spcBef>
              <a:spcAft>
                <a:spcPts val="0"/>
              </a:spcAft>
              <a:buNone/>
            </a:pPr>
            <a:r>
              <a:rPr lang="en"/>
              <a:t>He continued to solve problems in geometry, number theory and combinatorics as well as mechanic, hydrodynamics and optics</a:t>
            </a:r>
            <a:endParaRPr/>
          </a:p>
          <a:p>
            <a:pPr indent="0" lvl="0" marL="0" rtl="0" algn="l">
              <a:spcBef>
                <a:spcPts val="0"/>
              </a:spcBef>
              <a:spcAft>
                <a:spcPts val="0"/>
              </a:spcAft>
              <a:buNone/>
            </a:pPr>
            <a:r>
              <a:rPr lang="en"/>
              <a:t>“It is both poignant and somehow remarkably uplifting to imagine a man slipping into blindness yet explaining to the world the mysteries of optical light” JTG Pp208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1741 Euler left St. Petersburg and took a position at the Berlin Academy</a:t>
            </a:r>
            <a:endParaRPr/>
          </a:p>
          <a:p>
            <a:pPr indent="0" lvl="0" marL="0" rtl="0" algn="l">
              <a:spcBef>
                <a:spcPts val="0"/>
              </a:spcBef>
              <a:spcAft>
                <a:spcPts val="0"/>
              </a:spcAft>
              <a:buNone/>
            </a:pPr>
            <a:r>
              <a:rPr lang="en"/>
              <a:t>At the Berlin Academy, under Frederick the Great, Frederick considered Euler “too little the sophisticate, too much the quiet, unassuming scholar” and in reference to his vision, called Euler the “mathematical cyclops” </a:t>
            </a:r>
            <a:endParaRPr/>
          </a:p>
          <a:p>
            <a:pPr indent="0" lvl="0" marL="0" rtl="0" algn="l">
              <a:spcBef>
                <a:spcPts val="0"/>
              </a:spcBef>
              <a:spcAft>
                <a:spcPts val="0"/>
              </a:spcAft>
              <a:buNone/>
            </a:pPr>
            <a:r>
              <a:rPr lang="en"/>
              <a:t>This type of treatment sent Euler back to St. Petersburg under Catherine the Great, where he would remain for the last 17 years of his life</a:t>
            </a:r>
            <a:endParaRPr/>
          </a:p>
          <a:p>
            <a:pPr indent="0" lvl="0" marL="0" rtl="0" algn="l">
              <a:spcBef>
                <a:spcPts val="0"/>
              </a:spcBef>
              <a:spcAft>
                <a:spcPts val="0"/>
              </a:spcAft>
              <a:buNone/>
            </a:pPr>
            <a:r>
              <a:rPr lang="en"/>
              <a:t>Euler was known for being a kind and generous man, a good foil for his peer Isaac Newton</a:t>
            </a:r>
            <a:endParaRPr/>
          </a:p>
          <a:p>
            <a:pPr indent="0" lvl="0" marL="0" rtl="0" algn="l">
              <a:spcBef>
                <a:spcPts val="0"/>
              </a:spcBef>
              <a:spcAft>
                <a:spcPts val="0"/>
              </a:spcAft>
              <a:buNone/>
            </a:pPr>
            <a:r>
              <a:rPr lang="en"/>
              <a:t>“It is comforting to know that genius of this order does not necessarily bring with it a neurotic personality.” JTG 210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Euler ultimately lost sight in his other eye, at this point he did not slow down</a:t>
            </a:r>
            <a:endParaRPr/>
          </a:p>
          <a:p>
            <a:pPr indent="0" lvl="0" marL="0" rtl="0" algn="l">
              <a:spcBef>
                <a:spcPts val="0"/>
              </a:spcBef>
              <a:spcAft>
                <a:spcPts val="0"/>
              </a:spcAft>
              <a:buNone/>
            </a:pPr>
            <a:r>
              <a:rPr lang="en"/>
              <a:t>He dictated his works to an associate, as to continue his mathematical writings</a:t>
            </a:r>
            <a:endParaRPr/>
          </a:p>
          <a:p>
            <a:pPr indent="0" lvl="0" marL="0" rtl="0" algn="l">
              <a:spcBef>
                <a:spcPts val="0"/>
              </a:spcBef>
              <a:spcAft>
                <a:spcPts val="0"/>
              </a:spcAft>
              <a:buNone/>
            </a:pPr>
            <a:r>
              <a:rPr lang="en"/>
              <a:t>His number-theoretical investigations were astounding: he memorized the first 100 prime numbers and their squares, cubes, and fourth, fifth and sixth powers</a:t>
            </a:r>
            <a:endParaRPr/>
          </a:p>
          <a:p>
            <a:pPr indent="0" lvl="0" marL="0" rtl="0" algn="l">
              <a:spcBef>
                <a:spcPts val="0"/>
              </a:spcBef>
              <a:spcAft>
                <a:spcPts val="0"/>
              </a:spcAft>
              <a:buNone/>
            </a:pPr>
            <a:r>
              <a:rPr lang="en"/>
              <a:t>He was able to do very difficult calculations mentally, even when it meant he had to retain 50 places of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Euler’s reputation also stems from the writings of his books</a:t>
            </a:r>
            <a:endParaRPr/>
          </a:p>
          <a:p>
            <a:pPr indent="0" lvl="0" marL="0" rtl="0" algn="l">
              <a:spcBef>
                <a:spcPts val="0"/>
              </a:spcBef>
              <a:spcAft>
                <a:spcPts val="0"/>
              </a:spcAft>
              <a:buNone/>
            </a:pPr>
            <a:r>
              <a:rPr lang="en"/>
              <a:t>Although he would write books with the highest mathematical sophistication he did not find it demeaning to write more elementary math books as well</a:t>
            </a:r>
            <a:endParaRPr/>
          </a:p>
          <a:p>
            <a:pPr indent="0" lvl="0" marL="0" rtl="0" algn="l">
              <a:spcBef>
                <a:spcPts val="0"/>
              </a:spcBef>
              <a:spcAft>
                <a:spcPts val="0"/>
              </a:spcAft>
              <a:buNone/>
            </a:pPr>
            <a:r>
              <a:rPr lang="en"/>
              <a:t>His best known text </a:t>
            </a:r>
            <a:r>
              <a:rPr i="1" lang="en"/>
              <a:t>Introductio in Analysin Infinitorum</a:t>
            </a:r>
            <a:r>
              <a:rPr lang="en"/>
              <a:t> was compared to </a:t>
            </a:r>
            <a:r>
              <a:rPr i="1" lang="en"/>
              <a:t>Elements</a:t>
            </a:r>
            <a:r>
              <a:rPr lang="en"/>
              <a:t> in that is surveyed the discoveries of earlier mathematicians, organized and cleanup the proofs and rendered the previous works obsolete</a:t>
            </a:r>
            <a:endParaRPr/>
          </a:p>
          <a:p>
            <a:pPr indent="0" lvl="0" marL="0" rtl="0" algn="l">
              <a:spcBef>
                <a:spcPts val="0"/>
              </a:spcBef>
              <a:spcAft>
                <a:spcPts val="0"/>
              </a:spcAft>
              <a:buNone/>
            </a:pPr>
            <a:r>
              <a:rPr lang="en"/>
              <a:t>He later added a volume of differential calculus and three volumes on integral calculus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Euler’s mathematical writings are the first that truly look modern to today’s readers</a:t>
            </a:r>
            <a:endParaRPr/>
          </a:p>
          <a:p>
            <a:pPr indent="0" lvl="0" marL="0" rtl="0" algn="l">
              <a:spcBef>
                <a:spcPts val="0"/>
              </a:spcBef>
              <a:spcAft>
                <a:spcPts val="0"/>
              </a:spcAft>
              <a:buNone/>
            </a:pPr>
            <a:r>
              <a:rPr lang="en"/>
              <a:t>He wrote with an understanding that not all the readers have his mathematical abilities </a:t>
            </a:r>
            <a:endParaRPr/>
          </a:p>
          <a:p>
            <a:pPr indent="0" lvl="0" marL="0" rtl="0" algn="l">
              <a:spcBef>
                <a:spcPts val="0"/>
              </a:spcBef>
              <a:spcAft>
                <a:spcPts val="0"/>
              </a:spcAft>
              <a:buNone/>
            </a:pPr>
            <a:r>
              <a:rPr lang="en"/>
              <a:t>Euler’s collection of papers span over 73 volumes, a total of 886 books and articles written in Latin, French or German</a:t>
            </a:r>
            <a:endParaRPr/>
          </a:p>
          <a:p>
            <a:pPr indent="0" lvl="0" marL="0" rtl="0" algn="l">
              <a:spcBef>
                <a:spcPts val="0"/>
              </a:spcBef>
              <a:spcAft>
                <a:spcPts val="0"/>
              </a:spcAft>
              <a:buNone/>
            </a:pPr>
            <a:r>
              <a:rPr lang="en"/>
              <a:t>Euler’s vast collections span over new topics as well, such as graph theory, calculus of variations, complex analysis, to differential equations</a:t>
            </a:r>
            <a:endParaRPr/>
          </a:p>
          <a:p>
            <a:pPr indent="0" lvl="0" marL="0" rtl="0" algn="l">
              <a:spcBef>
                <a:spcPts val="0"/>
              </a:spcBef>
              <a:spcAft>
                <a:spcPts val="0"/>
              </a:spcAft>
              <a:buNone/>
            </a:pPr>
            <a:r>
              <a:rPr lang="en"/>
              <a:t>“...there is ample precedent for naming laws and theorems for persons other than their discoverers, else half of analysis would be named for Euler”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e4fd28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e4fd28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7e4fd28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7e4fd28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e4fd28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e4fd28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82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Leonhard Euler</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1707 - 1783</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207</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Euler</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389600"/>
            <a:ext cx="3439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His achievements are overwhelming-- his works fill over 70 large volumes</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Born in Basel, Switzerland in 1707</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His father worked out an arrangement where Euler would study with Johann Bernoulli, he showed genius even at a young age</a:t>
            </a:r>
            <a:br>
              <a:rPr lang="en" sz="1400">
                <a:latin typeface="Times New Roman"/>
                <a:ea typeface="Times New Roman"/>
                <a:cs typeface="Times New Roman"/>
                <a:sym typeface="Times New Roman"/>
              </a:rPr>
            </a:b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The boy would work during the week, and then on Saturday afternoons, he would ask Johann for help on topics that eluded him</a:t>
            </a:r>
            <a:br>
              <a:rPr lang="en"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p:txBody>
      </p:sp>
      <p:pic>
        <p:nvPicPr>
          <p:cNvPr descr="Image result for leonhard euler" id="62" name="Google Shape;62;p14"/>
          <p:cNvPicPr preferRelativeResize="0"/>
          <p:nvPr/>
        </p:nvPicPr>
        <p:blipFill>
          <a:blip r:embed="rId3">
            <a:alphaModFix/>
          </a:blip>
          <a:stretch>
            <a:fillRect/>
          </a:stretch>
        </p:blipFill>
        <p:spPr>
          <a:xfrm>
            <a:off x="4986750" y="743079"/>
            <a:ext cx="2808000" cy="36573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Early Accomplishments</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He was producing high quality math papers at the age of 19 and won a prize from the French Academy for his paper on optimum placement of mass on a ship (at this point in his life, Euler had never even seen an ocean-going vessel)</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Euler was appointed to a position at the St. Petersburg Academy in Russia, but all the slots being filled in the natural sciences, he took up a position in medicine and physiology</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In 1733 he got his job as a mathematical chair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After losing sight in his right eye, he never slowed down, and his mathematical accomplishments were soon to flourish</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continued to solve problems in geometry, number theory and combinatorics as well as mechanic, hydrodynamics and optics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“It is both poignant and somehow remarkably uplifting to imagine a man slipping into blindness yet explaining to the world the mysteries of optical light”</a:t>
            </a:r>
            <a:endParaRPr sz="3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Career Continued</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In 1741 Euler left St. Petersburg and took a position at the Berlin Academy</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At the Berlin Academy, under Frederick the Great, Frederick considered Euler</a:t>
            </a:r>
            <a:r>
              <a:rPr i="1" lang="en">
                <a:latin typeface="Times New Roman"/>
                <a:ea typeface="Times New Roman"/>
                <a:cs typeface="Times New Roman"/>
                <a:sym typeface="Times New Roman"/>
              </a:rPr>
              <a:t> “too little the sophisticate, too much the quiet, unassuming scholar” </a:t>
            </a:r>
            <a:r>
              <a:rPr lang="en">
                <a:latin typeface="Times New Roman"/>
                <a:ea typeface="Times New Roman"/>
                <a:cs typeface="Times New Roman"/>
                <a:sym typeface="Times New Roman"/>
              </a:rPr>
              <a:t>and in reference to his vision, called Euler the </a:t>
            </a:r>
            <a:r>
              <a:rPr b="1" lang="en">
                <a:latin typeface="Times New Roman"/>
                <a:ea typeface="Times New Roman"/>
                <a:cs typeface="Times New Roman"/>
                <a:sym typeface="Times New Roman"/>
              </a:rPr>
              <a:t>“mathematical cyclops”</a:t>
            </a:r>
            <a:r>
              <a:rPr lang="en">
                <a:latin typeface="Times New Roman"/>
                <a:ea typeface="Times New Roman"/>
                <a:cs typeface="Times New Roman"/>
                <a:sym typeface="Times New Roman"/>
              </a:rPr>
              <a:t> </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This type of treatment sent Euler back to St. Petersburg under Catherine the Great, where he would remain for the last 17 years of his life</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Euler was known for being a kind and generous man, a good foil for his peer Isaac Newton</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“It is comforting to know that genius of this order does not necessarily bring with it a neurotic personality.”</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His Writings</a:t>
            </a:r>
            <a:endParaRPr>
              <a:latin typeface="Times New Roman"/>
              <a:ea typeface="Times New Roman"/>
              <a:cs typeface="Times New Roman"/>
              <a:sym typeface="Times New Roman"/>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Although he would write books with the highest mathematical sophistication he did not find it demeaning to write more elementary math books as well</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His best known text </a:t>
            </a:r>
            <a:r>
              <a:rPr i="1" lang="en">
                <a:latin typeface="Times New Roman"/>
                <a:ea typeface="Times New Roman"/>
                <a:cs typeface="Times New Roman"/>
                <a:sym typeface="Times New Roman"/>
              </a:rPr>
              <a:t>Introductio in Analysin Infinitorum</a:t>
            </a:r>
            <a:r>
              <a:rPr lang="en">
                <a:latin typeface="Times New Roman"/>
                <a:ea typeface="Times New Roman"/>
                <a:cs typeface="Times New Roman"/>
                <a:sym typeface="Times New Roman"/>
              </a:rPr>
              <a:t> was compared to Elements in that is surveyed the discoveries of earlier mathematicians, organized and cleanup the proofs and rendered the previous works obsolete</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later added a volume of differential calculus and three volumes on integral calculus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Euler’s mathematical writings are the first that truly look modern to today’s readers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wrote with an understanding that not all the readers have his mathematical abilities </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“...there is ample precedent for naming laws and theorems for persons other than their discoverers, else half of analysis would be named for Euler”</a:t>
            </a:r>
            <a:br>
              <a:rPr lang="en"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