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cffb1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cffb1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cffb12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cffb12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6cffb12f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6cffb12f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cffb12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cffb12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6cffb12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6cffb12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6cffb12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6cffb12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6cffb12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6cffb12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Great Theorem: The Pythagorean Theorem</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Euclid</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48</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Proof of  the Pythagorean Theorem</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422875"/>
            <a:ext cx="819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Unlike some of the other proofs in </a:t>
            </a:r>
            <a:r>
              <a:rPr i="1" lang="en">
                <a:latin typeface="Times New Roman"/>
                <a:ea typeface="Times New Roman"/>
                <a:cs typeface="Times New Roman"/>
                <a:sym typeface="Times New Roman"/>
              </a:rPr>
              <a:t>Elements</a:t>
            </a:r>
            <a:r>
              <a:rPr lang="en">
                <a:latin typeface="Times New Roman"/>
                <a:ea typeface="Times New Roman"/>
                <a:cs typeface="Times New Roman"/>
                <a:sym typeface="Times New Roman"/>
              </a:rPr>
              <a:t> this proof belonged solely to Euclid</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We have seen the preceding 46 propositions, none touching on quadrilaterals (other than parallelograms), circles were not discussed, similarity isn’t touched on until Book VI -- the Pythagorean theorem can be </a:t>
            </a:r>
            <a:r>
              <a:rPr lang="en">
                <a:latin typeface="Times New Roman"/>
                <a:ea typeface="Times New Roman"/>
                <a:cs typeface="Times New Roman"/>
                <a:sym typeface="Times New Roman"/>
              </a:rPr>
              <a:t>proved</a:t>
            </a:r>
            <a:r>
              <a:rPr lang="en">
                <a:latin typeface="Times New Roman"/>
                <a:ea typeface="Times New Roman"/>
                <a:cs typeface="Times New Roman"/>
                <a:sym typeface="Times New Roman"/>
              </a:rPr>
              <a:t> easily using similar triangles, but Euclid did not want to wait until Book VI</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This is the perfect finale for Book I, it has been building to this</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Prop I.47: </a:t>
            </a:r>
            <a:r>
              <a:rPr lang="en" sz="3600">
                <a:latin typeface="Times New Roman"/>
                <a:ea typeface="Times New Roman"/>
                <a:cs typeface="Times New Roman"/>
                <a:sym typeface="Times New Roman"/>
              </a:rPr>
              <a:t>In right-angled triangles,  the square on the side subtending the right angle is equal to the squares on the sides containing the right angle</a:t>
            </a:r>
            <a:r>
              <a:rPr b="1" lang="en"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901625" y="1453675"/>
            <a:ext cx="2564100" cy="30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 will now examine the proof:</a:t>
            </a:r>
            <a:endParaRPr>
              <a:latin typeface="Times New Roman"/>
              <a:ea typeface="Times New Roman"/>
              <a:cs typeface="Times New Roman"/>
              <a:sym typeface="Times New Roman"/>
            </a:endParaRPr>
          </a:p>
        </p:txBody>
      </p:sp>
      <p:pic>
        <p:nvPicPr>
          <p:cNvPr id="72" name="Google Shape;72;p16"/>
          <p:cNvPicPr preferRelativeResize="0"/>
          <p:nvPr/>
        </p:nvPicPr>
        <p:blipFill>
          <a:blip r:embed="rId3">
            <a:alphaModFix/>
          </a:blip>
          <a:stretch>
            <a:fillRect/>
          </a:stretch>
        </p:blipFill>
        <p:spPr>
          <a:xfrm>
            <a:off x="4689887" y="445025"/>
            <a:ext cx="3824538" cy="430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179875" y="402750"/>
            <a:ext cx="6784250" cy="433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Euclid was not quite finished,</a:t>
            </a:r>
            <a:endParaRPr sz="3000">
              <a:latin typeface="Times New Roman"/>
              <a:ea typeface="Times New Roman"/>
              <a:cs typeface="Times New Roman"/>
              <a:sym typeface="Times New Roman"/>
            </a:endParaRPr>
          </a:p>
        </p:txBody>
      </p:sp>
      <p:sp>
        <p:nvSpPr>
          <p:cNvPr id="83" name="Google Shape;83;p1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The final theorem he set out to prove was the converse of the Pythagorean Theorem</a:t>
            </a:r>
            <a:endParaRPr sz="2400">
              <a:latin typeface="Times New Roman"/>
              <a:ea typeface="Times New Roman"/>
              <a:cs typeface="Times New Roman"/>
              <a:sym typeface="Times New Roman"/>
            </a:endParaRPr>
          </a:p>
        </p:txBody>
      </p:sp>
      <p:sp>
        <p:nvSpPr>
          <p:cNvPr id="84" name="Google Shape;84;p1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600">
                <a:latin typeface="Times New Roman"/>
                <a:ea typeface="Times New Roman"/>
                <a:cs typeface="Times New Roman"/>
                <a:sym typeface="Times New Roman"/>
              </a:rPr>
              <a:t>Prop I.48:</a:t>
            </a:r>
            <a:r>
              <a:rPr b="1" lang="en" sz="4800">
                <a:latin typeface="Times New Roman"/>
                <a:ea typeface="Times New Roman"/>
                <a:cs typeface="Times New Roman"/>
                <a:sym typeface="Times New Roman"/>
              </a:rPr>
              <a:t> </a:t>
            </a:r>
            <a:r>
              <a:rPr lang="en" sz="2400">
                <a:latin typeface="Times New Roman"/>
                <a:ea typeface="Times New Roman"/>
                <a:cs typeface="Times New Roman"/>
                <a:sym typeface="Times New Roman"/>
              </a:rPr>
              <a:t>If in a triangle the square on one of the sides be equal to the squares on the remaining two sides of the triangle, the angle contained by the remaining two sides of the triangle is right.</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858950" y="805800"/>
            <a:ext cx="2877300" cy="3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We will now examine the proof:</a:t>
            </a:r>
            <a:endParaRPr sz="3600">
              <a:latin typeface="Times New Roman"/>
              <a:ea typeface="Times New Roman"/>
              <a:cs typeface="Times New Roman"/>
              <a:sym typeface="Times New Roman"/>
            </a:endParaRPr>
          </a:p>
        </p:txBody>
      </p:sp>
      <p:pic>
        <p:nvPicPr>
          <p:cNvPr id="90" name="Google Shape;90;p19"/>
          <p:cNvPicPr preferRelativeResize="0"/>
          <p:nvPr/>
        </p:nvPicPr>
        <p:blipFill>
          <a:blip r:embed="rId3">
            <a:alphaModFix/>
          </a:blip>
          <a:stretch>
            <a:fillRect/>
          </a:stretch>
        </p:blipFill>
        <p:spPr>
          <a:xfrm>
            <a:off x="3736250" y="1011825"/>
            <a:ext cx="5102950" cy="33258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With this proposition, we have finished examining Book I of the </a:t>
            </a:r>
            <a:r>
              <a:rPr b="1" i="1" lang="en">
                <a:latin typeface="Times New Roman"/>
                <a:ea typeface="Times New Roman"/>
                <a:cs typeface="Times New Roman"/>
                <a:sym typeface="Times New Roman"/>
              </a:rPr>
              <a:t>Elements</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