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7ca7637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7ca7637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47ca76373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7ca76373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47ca76373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7ca76373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47ca76373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47ca76373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47ca76373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7ca76373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7ca76373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7ca76373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Great Theorem: The Solution of the Cubic</a:t>
            </a:r>
            <a:endParaRPr>
              <a:latin typeface="Times New Roman"/>
              <a:ea typeface="Times New Roman"/>
              <a:cs typeface="Times New Roman"/>
              <a:sym typeface="Times New Roman"/>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Cardano</a:t>
            </a:r>
            <a:endParaRPr>
              <a:latin typeface="Times New Roman"/>
              <a:ea typeface="Times New Roman"/>
              <a:cs typeface="Times New Roman"/>
              <a:sym typeface="Times New Roman"/>
            </a:endParaRPr>
          </a:p>
          <a:p>
            <a:pPr indent="0" lvl="0" marL="0" rtl="0" algn="ctr">
              <a:spcBef>
                <a:spcPts val="0"/>
              </a:spcBef>
              <a:spcAft>
                <a:spcPts val="0"/>
              </a:spcAft>
              <a:buNone/>
            </a:pPr>
            <a:r>
              <a:rPr lang="en">
                <a:latin typeface="Times New Roman"/>
                <a:ea typeface="Times New Roman"/>
                <a:cs typeface="Times New Roman"/>
                <a:sym typeface="Times New Roman"/>
              </a:rPr>
              <a:t>Journey Through Genius Pp 142</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Notes on the Argument</a:t>
            </a:r>
            <a:endParaRPr>
              <a:latin typeface="Times New Roman"/>
              <a:ea typeface="Times New Roman"/>
              <a:cs typeface="Times New Roman"/>
              <a:sym typeface="Times New Roman"/>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Upon examining Chapter XI of </a:t>
            </a:r>
            <a:r>
              <a:rPr i="1" lang="en">
                <a:solidFill>
                  <a:schemeClr val="dk1"/>
                </a:solidFill>
                <a:latin typeface="Times New Roman"/>
                <a:ea typeface="Times New Roman"/>
                <a:cs typeface="Times New Roman"/>
                <a:sym typeface="Times New Roman"/>
              </a:rPr>
              <a:t>Ars Magna</a:t>
            </a:r>
            <a:r>
              <a:rPr lang="en">
                <a:solidFill>
                  <a:schemeClr val="dk1"/>
                </a:solidFill>
                <a:latin typeface="Times New Roman"/>
                <a:ea typeface="Times New Roman"/>
                <a:cs typeface="Times New Roman"/>
                <a:sym typeface="Times New Roman"/>
              </a:rPr>
              <a:t> the modern reader has two surprises</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First, Cardano did not give a general proof, but a specific example, although we will look at the general equation</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Second, the proof was purely geometric and involved literal cubes and their volumes, but given the state of primitive symbolic algebra, and the “exalted position” of Greek geometry amongst the Renaissance mathematicians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The key result of Chapter XI is stated here, and although it may look quite confusing at a first glance, when looked at using an algebraic focus, it clearly does the job</a:t>
            </a:r>
            <a:endParaRPr>
              <a:solidFill>
                <a:schemeClr val="dk1"/>
              </a:solidFill>
              <a:latin typeface="Times New Roman"/>
              <a:ea typeface="Times New Roman"/>
              <a:cs typeface="Times New Roman"/>
              <a:sym typeface="Times New Roman"/>
            </a:endParaRPr>
          </a:p>
          <a:p>
            <a:pPr indent="0" lvl="0" marL="0" rtl="0" algn="l">
              <a:spcBef>
                <a:spcPts val="0"/>
              </a:spcBef>
              <a:spcAft>
                <a:spcPts val="1600"/>
              </a:spcAft>
              <a:buNone/>
            </a:pPr>
            <a:r>
              <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In Cardano’s own words</a:t>
            </a:r>
            <a:endParaRPr>
              <a:latin typeface="Times New Roman"/>
              <a:ea typeface="Times New Roman"/>
              <a:cs typeface="Times New Roman"/>
              <a:sym typeface="Times New Roman"/>
            </a:endParaRPr>
          </a:p>
        </p:txBody>
      </p:sp>
      <p:pic>
        <p:nvPicPr>
          <p:cNvPr id="67" name="Google Shape;67;p15"/>
          <p:cNvPicPr preferRelativeResize="0"/>
          <p:nvPr/>
        </p:nvPicPr>
        <p:blipFill>
          <a:blip r:embed="rId3">
            <a:alphaModFix/>
          </a:blip>
          <a:stretch>
            <a:fillRect/>
          </a:stretch>
        </p:blipFill>
        <p:spPr>
          <a:xfrm>
            <a:off x="1327400" y="616575"/>
            <a:ext cx="6325274" cy="3045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latin typeface="Times New Roman"/>
                <a:ea typeface="Times New Roman"/>
                <a:cs typeface="Times New Roman"/>
                <a:sym typeface="Times New Roman"/>
              </a:rPr>
              <a:t>We will now examine the proof in the style of Cardano.</a:t>
            </a:r>
            <a:endParaRPr sz="36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7"/>
          <p:cNvSpPr txBox="1"/>
          <p:nvPr>
            <p:ph idx="1" type="body"/>
          </p:nvPr>
        </p:nvSpPr>
        <p:spPr>
          <a:xfrm>
            <a:off x="724575" y="2320250"/>
            <a:ext cx="3454500" cy="1943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Cardano started with a cube, and cleverly divided the cube into six pieces, whose volumes are above</a:t>
            </a:r>
            <a:endParaRPr>
              <a:latin typeface="Times New Roman"/>
              <a:ea typeface="Times New Roman"/>
              <a:cs typeface="Times New Roman"/>
              <a:sym typeface="Times New Roman"/>
            </a:endParaRPr>
          </a:p>
        </p:txBody>
      </p:sp>
      <p:pic>
        <p:nvPicPr>
          <p:cNvPr id="78" name="Google Shape;78;p17"/>
          <p:cNvPicPr preferRelativeResize="0"/>
          <p:nvPr/>
        </p:nvPicPr>
        <p:blipFill>
          <a:blip r:embed="rId3">
            <a:alphaModFix/>
          </a:blip>
          <a:stretch>
            <a:fillRect/>
          </a:stretch>
        </p:blipFill>
        <p:spPr>
          <a:xfrm>
            <a:off x="4572000" y="910025"/>
            <a:ext cx="4280247" cy="3925775"/>
          </a:xfrm>
          <a:prstGeom prst="rect">
            <a:avLst/>
          </a:prstGeom>
          <a:noFill/>
          <a:ln>
            <a:noFill/>
          </a:ln>
        </p:spPr>
      </p:pic>
      <p:pic>
        <p:nvPicPr>
          <p:cNvPr id="79" name="Google Shape;79;p17"/>
          <p:cNvPicPr preferRelativeResize="0"/>
          <p:nvPr/>
        </p:nvPicPr>
        <p:blipFill>
          <a:blip r:embed="rId4">
            <a:alphaModFix/>
          </a:blip>
          <a:stretch>
            <a:fillRect/>
          </a:stretch>
        </p:blipFill>
        <p:spPr>
          <a:xfrm>
            <a:off x="311700" y="607825"/>
            <a:ext cx="4280251" cy="113347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idx="1" type="body"/>
          </p:nvPr>
        </p:nvSpPr>
        <p:spPr>
          <a:xfrm>
            <a:off x="508850" y="5247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Times New Roman"/>
                <a:ea typeface="Times New Roman"/>
                <a:cs typeface="Times New Roman"/>
                <a:sym typeface="Times New Roman"/>
              </a:rPr>
              <a:t>This proof is algebra heavy, and gets </a:t>
            </a:r>
            <a:r>
              <a:rPr b="1" lang="en" sz="2000">
                <a:solidFill>
                  <a:schemeClr val="dk1"/>
                </a:solidFill>
                <a:latin typeface="Times New Roman"/>
                <a:ea typeface="Times New Roman"/>
                <a:cs typeface="Times New Roman"/>
                <a:sym typeface="Times New Roman"/>
              </a:rPr>
              <a:t>convoluted</a:t>
            </a:r>
            <a:r>
              <a:rPr b="1" lang="en" sz="2000">
                <a:solidFill>
                  <a:schemeClr val="dk1"/>
                </a:solidFill>
                <a:latin typeface="Times New Roman"/>
                <a:ea typeface="Times New Roman"/>
                <a:cs typeface="Times New Roman"/>
                <a:sym typeface="Times New Roman"/>
              </a:rPr>
              <a:t>, so here is the final result.</a:t>
            </a:r>
            <a:endParaRPr b="1" sz="2000">
              <a:solidFill>
                <a:schemeClr val="dk1"/>
              </a:solidFill>
              <a:latin typeface="Times New Roman"/>
              <a:ea typeface="Times New Roman"/>
              <a:cs typeface="Times New Roman"/>
              <a:sym typeface="Times New Roman"/>
            </a:endParaRPr>
          </a:p>
        </p:txBody>
      </p:sp>
      <p:pic>
        <p:nvPicPr>
          <p:cNvPr id="85" name="Google Shape;85;p18"/>
          <p:cNvPicPr preferRelativeResize="0"/>
          <p:nvPr/>
        </p:nvPicPr>
        <p:blipFill>
          <a:blip r:embed="rId3">
            <a:alphaModFix/>
          </a:blip>
          <a:stretch>
            <a:fillRect/>
          </a:stretch>
        </p:blipFill>
        <p:spPr>
          <a:xfrm>
            <a:off x="508848" y="1719075"/>
            <a:ext cx="8126301" cy="234111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490250" y="450150"/>
            <a:ext cx="6367800" cy="409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Next:</a:t>
            </a:r>
            <a:endParaRPr>
              <a:latin typeface="Times New Roman"/>
              <a:ea typeface="Times New Roman"/>
              <a:cs typeface="Times New Roman"/>
              <a:sym typeface="Times New Roman"/>
            </a:endParaRPr>
          </a:p>
          <a:p>
            <a:pPr indent="-419100" lvl="0" marL="457200" rtl="0" algn="l">
              <a:spcBef>
                <a:spcPts val="0"/>
              </a:spcBef>
              <a:spcAft>
                <a:spcPts val="0"/>
              </a:spcAft>
              <a:buSzPts val="3000"/>
              <a:buFont typeface="Times New Roman"/>
              <a:buChar char="●"/>
            </a:pPr>
            <a:r>
              <a:rPr lang="en" sz="3000">
                <a:latin typeface="Times New Roman"/>
                <a:ea typeface="Times New Roman"/>
                <a:cs typeface="Times New Roman"/>
                <a:sym typeface="Times New Roman"/>
              </a:rPr>
              <a:t>A concrete example of Cardano’s solution</a:t>
            </a:r>
            <a:endParaRPr sz="3000">
              <a:latin typeface="Times New Roman"/>
              <a:ea typeface="Times New Roman"/>
              <a:cs typeface="Times New Roman"/>
              <a:sym typeface="Times New Roman"/>
            </a:endParaRPr>
          </a:p>
          <a:p>
            <a:pPr indent="0" lvl="0" marL="0" rtl="0" algn="l">
              <a:spcBef>
                <a:spcPts val="0"/>
              </a:spcBef>
              <a:spcAft>
                <a:spcPts val="0"/>
              </a:spcAft>
              <a:buNone/>
            </a:pPr>
            <a:r>
              <a:t/>
            </a:r>
            <a:endParaRPr sz="3000">
              <a:latin typeface="Times New Roman"/>
              <a:ea typeface="Times New Roman"/>
              <a:cs typeface="Times New Roman"/>
              <a:sym typeface="Times New Roman"/>
            </a:endParaRPr>
          </a:p>
          <a:p>
            <a:pPr indent="-419100" lvl="0" marL="457200" rtl="0" algn="l">
              <a:spcBef>
                <a:spcPts val="0"/>
              </a:spcBef>
              <a:spcAft>
                <a:spcPts val="0"/>
              </a:spcAft>
              <a:buSzPts val="3000"/>
              <a:buFont typeface="Times New Roman"/>
              <a:buChar char="●"/>
            </a:pPr>
            <a:r>
              <a:rPr lang="en" sz="3000">
                <a:latin typeface="Times New Roman"/>
                <a:ea typeface="Times New Roman"/>
                <a:cs typeface="Times New Roman"/>
                <a:sym typeface="Times New Roman"/>
              </a:rPr>
              <a:t>How can we “depress” these equations?</a:t>
            </a:r>
            <a:endParaRPr sz="3000">
              <a:latin typeface="Times New Roman"/>
              <a:ea typeface="Times New Roman"/>
              <a:cs typeface="Times New Roman"/>
              <a:sym typeface="Times New Roman"/>
            </a:endParaRPr>
          </a:p>
          <a:p>
            <a:pPr indent="457200" lvl="0" marL="457200" rtl="0" algn="l">
              <a:spcBef>
                <a:spcPts val="0"/>
              </a:spcBef>
              <a:spcAft>
                <a:spcPts val="0"/>
              </a:spcAft>
              <a:buNone/>
            </a:pPr>
            <a:r>
              <a:rPr lang="en" sz="3000">
                <a:latin typeface="Times New Roman"/>
                <a:ea typeface="Times New Roman"/>
                <a:cs typeface="Times New Roman"/>
                <a:sym typeface="Times New Roman"/>
              </a:rPr>
              <a:t>- </a:t>
            </a:r>
            <a:r>
              <a:rPr lang="en" sz="2400">
                <a:latin typeface="Times New Roman"/>
                <a:ea typeface="Times New Roman"/>
                <a:cs typeface="Times New Roman"/>
                <a:sym typeface="Times New Roman"/>
              </a:rPr>
              <a:t>let’s look at depressing a quadratic</a:t>
            </a:r>
            <a:endParaRPr sz="24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