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7e5bf4f4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7e5bf4f4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d078747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d078747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7e5bf4f4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7e5bf4f4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3d0787477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d0787477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7e5bf4f4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7e5bf4f4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7e5bf4f4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7e5bf4f4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7e5bf4f4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7e5bf4f4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7e5bf4f4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7e5bf4f4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7e5bf4f4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7e5bf4f4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Great Theorem: Evaluating the Sum of Square Reciprocals</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Euler</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Journey Through Genius Pp 212</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Notes on the Argument</a:t>
            </a:r>
            <a:endParaRPr>
              <a:latin typeface="Times New Roman"/>
              <a:ea typeface="Times New Roman"/>
              <a:cs typeface="Times New Roman"/>
              <a:sym typeface="Times New Roman"/>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dk1"/>
                </a:solidFill>
                <a:latin typeface="Times New Roman"/>
                <a:ea typeface="Times New Roman"/>
                <a:cs typeface="Times New Roman"/>
                <a:sym typeface="Times New Roman"/>
              </a:rPr>
              <a:t>What an astounding conclusion, that the sum of this infinite series has generated an answer involving which is associated with circles and numbers like 1, 4, 9, 16 arise in conjunction with squares, an outcome linking the two could have hardly been anticipated. </a:t>
            </a:r>
            <a:br>
              <a:rPr lang="en" sz="2400">
                <a:solidFill>
                  <a:schemeClr val="dk1"/>
                </a:solidFill>
                <a:latin typeface="Times New Roman"/>
                <a:ea typeface="Times New Roman"/>
                <a:cs typeface="Times New Roman"/>
                <a:sym typeface="Times New Roman"/>
              </a:rPr>
            </a:b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2400">
                <a:solidFill>
                  <a:schemeClr val="dk1"/>
                </a:solidFill>
                <a:latin typeface="Times New Roman"/>
                <a:ea typeface="Times New Roman"/>
                <a:cs typeface="Times New Roman"/>
                <a:sym typeface="Times New Roman"/>
              </a:rPr>
              <a:t>Even Euler was surprised by this result, the unexpectedness combined with the cleverness of his argument makes this a great theorem of the first rank</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Notes on the Proof:</a:t>
            </a:r>
            <a:endParaRPr>
              <a:latin typeface="Times New Roman"/>
              <a:ea typeface="Times New Roman"/>
              <a:cs typeface="Times New Roman"/>
              <a:sym typeface="Times New Roman"/>
            </a:endParaRPr>
          </a:p>
        </p:txBody>
      </p:sp>
      <p:sp>
        <p:nvSpPr>
          <p:cNvPr id="61" name="Google Shape;61;p14"/>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Times New Roman"/>
                <a:ea typeface="Times New Roman"/>
                <a:cs typeface="Times New Roman"/>
                <a:sym typeface="Times New Roman"/>
              </a:rPr>
              <a:t>This particular series had been examined by the Bernoulli brothers and Leibniz, stumping them all, along with the rest of the mathematical community</a:t>
            </a: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They all had known that it summed to less than 2, but no one was able to find the precise solution</a:t>
            </a: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Euler carried out the series and calculated it up to 20 places, to try and recognize the sum, he found it was tending toward 1.6449, but his number did not look familiar to him </a:t>
            </a: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pic>
        <p:nvPicPr>
          <p:cNvPr descr="Image result for sum of square reciprocals" id="62" name="Google Shape;62;p14"/>
          <p:cNvPicPr preferRelativeResize="0"/>
          <p:nvPr/>
        </p:nvPicPr>
        <p:blipFill>
          <a:blip r:embed="rId3">
            <a:alphaModFix/>
          </a:blip>
          <a:stretch>
            <a:fillRect/>
          </a:stretch>
        </p:blipFill>
        <p:spPr>
          <a:xfrm>
            <a:off x="3955875" y="1211500"/>
            <a:ext cx="4512450" cy="2720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3600">
                <a:latin typeface="Times New Roman"/>
                <a:ea typeface="Times New Roman"/>
                <a:cs typeface="Times New Roman"/>
                <a:sym typeface="Times New Roman"/>
              </a:rPr>
              <a:t>Two Preliminaries </a:t>
            </a:r>
            <a:endParaRPr sz="3600">
              <a:latin typeface="Times New Roman"/>
              <a:ea typeface="Times New Roman"/>
              <a:cs typeface="Times New Roman"/>
              <a:sym typeface="Times New Roman"/>
            </a:endParaRPr>
          </a:p>
        </p:txBody>
      </p:sp>
      <p:sp>
        <p:nvSpPr>
          <p:cNvPr id="68" name="Google Shape;68;p1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The sine function -- written as an infinitely long polynomial</a:t>
            </a:r>
            <a:endParaRPr sz="2400">
              <a:latin typeface="Times New Roman"/>
              <a:ea typeface="Times New Roman"/>
              <a:cs typeface="Times New Roman"/>
              <a:sym typeface="Times New Roman"/>
            </a:endParaRPr>
          </a:p>
          <a:p>
            <a:pPr indent="0" lvl="0" marL="0" rtl="0" algn="l">
              <a:spcBef>
                <a:spcPts val="1600"/>
              </a:spcBef>
              <a:spcAft>
                <a:spcPts val="1600"/>
              </a:spcAft>
              <a:buNone/>
            </a:pPr>
            <a:r>
              <a:t/>
            </a:r>
            <a:endParaRPr sz="2400">
              <a:latin typeface="Times New Roman"/>
              <a:ea typeface="Times New Roman"/>
              <a:cs typeface="Times New Roman"/>
              <a:sym typeface="Times New Roman"/>
            </a:endParaRPr>
          </a:p>
        </p:txBody>
      </p:sp>
      <p:sp>
        <p:nvSpPr>
          <p:cNvPr id="69" name="Google Shape;69;p1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400">
                <a:latin typeface="Times New Roman"/>
                <a:ea typeface="Times New Roman"/>
                <a:cs typeface="Times New Roman"/>
                <a:sym typeface="Times New Roman"/>
              </a:rPr>
              <a:t>P(x)</a:t>
            </a:r>
            <a:r>
              <a:rPr lang="en" sz="2400">
                <a:latin typeface="Times New Roman"/>
                <a:ea typeface="Times New Roman"/>
                <a:cs typeface="Times New Roman"/>
                <a:sym typeface="Times New Roman"/>
              </a:rPr>
              <a:t> is an nth degree polynomial, suppose as its n roots we have </a:t>
            </a:r>
            <a:r>
              <a:rPr i="1" lang="en" sz="2400">
                <a:latin typeface="Times New Roman"/>
                <a:ea typeface="Times New Roman"/>
                <a:cs typeface="Times New Roman"/>
                <a:sym typeface="Times New Roman"/>
              </a:rPr>
              <a:t>x=a, x=b, x=c, … x=d, </a:t>
            </a:r>
            <a:r>
              <a:rPr lang="en" sz="2400">
                <a:latin typeface="Times New Roman"/>
                <a:ea typeface="Times New Roman"/>
                <a:cs typeface="Times New Roman"/>
                <a:sym typeface="Times New Roman"/>
              </a:rPr>
              <a:t>so </a:t>
            </a:r>
            <a:r>
              <a:rPr i="1" lang="en" sz="2400">
                <a:latin typeface="Times New Roman"/>
                <a:ea typeface="Times New Roman"/>
                <a:cs typeface="Times New Roman"/>
                <a:sym typeface="Times New Roman"/>
              </a:rPr>
              <a:t>P(a)=P(b)=...=0.</a:t>
            </a:r>
            <a:r>
              <a:rPr lang="en" sz="2400">
                <a:latin typeface="Times New Roman"/>
                <a:ea typeface="Times New Roman"/>
                <a:cs typeface="Times New Roman"/>
                <a:sym typeface="Times New Roman"/>
              </a:rPr>
              <a:t> Suppose further that </a:t>
            </a:r>
            <a:r>
              <a:rPr i="1" lang="en" sz="2400">
                <a:latin typeface="Times New Roman"/>
                <a:ea typeface="Times New Roman"/>
                <a:cs typeface="Times New Roman"/>
                <a:sym typeface="Times New Roman"/>
              </a:rPr>
              <a:t>P(0)=1.</a:t>
            </a:r>
            <a:endParaRPr i="1" sz="2400">
              <a:latin typeface="Times New Roman"/>
              <a:ea typeface="Times New Roman"/>
              <a:cs typeface="Times New Roman"/>
              <a:sym typeface="Times New Roman"/>
            </a:endParaRPr>
          </a:p>
          <a:p>
            <a:pPr indent="0" lvl="0" marL="0" rtl="0" algn="l">
              <a:spcBef>
                <a:spcPts val="1600"/>
              </a:spcBef>
              <a:spcAft>
                <a:spcPts val="1600"/>
              </a:spcAft>
              <a:buNone/>
            </a:pPr>
            <a:r>
              <a:t/>
            </a:r>
            <a:endParaRPr sz="2400">
              <a:latin typeface="Times New Roman"/>
              <a:ea typeface="Times New Roman"/>
              <a:cs typeface="Times New Roman"/>
              <a:sym typeface="Times New Roman"/>
            </a:endParaRPr>
          </a:p>
        </p:txBody>
      </p:sp>
      <p:pic>
        <p:nvPicPr>
          <p:cNvPr id="70" name="Google Shape;70;p15"/>
          <p:cNvPicPr preferRelativeResize="0"/>
          <p:nvPr/>
        </p:nvPicPr>
        <p:blipFill>
          <a:blip r:embed="rId3">
            <a:alphaModFix/>
          </a:blip>
          <a:stretch>
            <a:fillRect/>
          </a:stretch>
        </p:blipFill>
        <p:spPr>
          <a:xfrm>
            <a:off x="374588" y="2574325"/>
            <a:ext cx="3874122" cy="572700"/>
          </a:xfrm>
          <a:prstGeom prst="rect">
            <a:avLst/>
          </a:prstGeom>
          <a:noFill/>
          <a:ln>
            <a:noFill/>
          </a:ln>
        </p:spPr>
      </p:pic>
      <p:pic>
        <p:nvPicPr>
          <p:cNvPr id="71" name="Google Shape;71;p15"/>
          <p:cNvPicPr preferRelativeResize="0"/>
          <p:nvPr/>
        </p:nvPicPr>
        <p:blipFill>
          <a:blip r:embed="rId4">
            <a:alphaModFix/>
          </a:blip>
          <a:stretch>
            <a:fillRect/>
          </a:stretch>
        </p:blipFill>
        <p:spPr>
          <a:xfrm>
            <a:off x="4832400" y="3769400"/>
            <a:ext cx="3882570"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The Great Result, </a:t>
            </a:r>
            <a:endParaRPr>
              <a:latin typeface="Times New Roman"/>
              <a:ea typeface="Times New Roman"/>
              <a:cs typeface="Times New Roman"/>
              <a:sym typeface="Times New Roman"/>
            </a:endParaRPr>
          </a:p>
        </p:txBody>
      </p:sp>
      <p:pic>
        <p:nvPicPr>
          <p:cNvPr descr="Image result for sum of square reciprocals" id="77" name="Google Shape;77;p16"/>
          <p:cNvPicPr preferRelativeResize="0"/>
          <p:nvPr/>
        </p:nvPicPr>
        <p:blipFill>
          <a:blip r:embed="rId3">
            <a:alphaModFix/>
          </a:blip>
          <a:stretch>
            <a:fillRect/>
          </a:stretch>
        </p:blipFill>
        <p:spPr>
          <a:xfrm>
            <a:off x="1590709" y="1258750"/>
            <a:ext cx="5962591" cy="329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Let us examine, closely, Euler’s argument.</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pic>
        <p:nvPicPr>
          <p:cNvPr id="87" name="Google Shape;87;p18"/>
          <p:cNvPicPr preferRelativeResize="0"/>
          <p:nvPr/>
        </p:nvPicPr>
        <p:blipFill>
          <a:blip r:embed="rId3">
            <a:alphaModFix/>
          </a:blip>
          <a:stretch>
            <a:fillRect/>
          </a:stretch>
        </p:blipFill>
        <p:spPr>
          <a:xfrm>
            <a:off x="2284675" y="242775"/>
            <a:ext cx="4856380" cy="819150"/>
          </a:xfrm>
          <a:prstGeom prst="rect">
            <a:avLst/>
          </a:prstGeom>
          <a:noFill/>
          <a:ln>
            <a:noFill/>
          </a:ln>
        </p:spPr>
      </p:pic>
      <p:sp>
        <p:nvSpPr>
          <p:cNvPr id="88" name="Google Shape;88;p18"/>
          <p:cNvSpPr txBox="1"/>
          <p:nvPr/>
        </p:nvSpPr>
        <p:spPr>
          <a:xfrm>
            <a:off x="3329250" y="1588288"/>
            <a:ext cx="2485500" cy="533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Times New Roman"/>
                <a:ea typeface="Times New Roman"/>
                <a:cs typeface="Times New Roman"/>
                <a:sym typeface="Times New Roman"/>
              </a:rPr>
              <a:t>Euler started with this function</a:t>
            </a:r>
            <a:endParaRPr>
              <a:solidFill>
                <a:schemeClr val="lt1"/>
              </a:solidFill>
              <a:latin typeface="Times New Roman"/>
              <a:ea typeface="Times New Roman"/>
              <a:cs typeface="Times New Roman"/>
              <a:sym typeface="Times New Roman"/>
            </a:endParaRPr>
          </a:p>
        </p:txBody>
      </p:sp>
      <p:sp>
        <p:nvSpPr>
          <p:cNvPr id="89" name="Google Shape;89;p18"/>
          <p:cNvSpPr txBox="1"/>
          <p:nvPr/>
        </p:nvSpPr>
        <p:spPr>
          <a:xfrm>
            <a:off x="2444100" y="3552175"/>
            <a:ext cx="4255800" cy="8193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He then observed that for </a:t>
            </a:r>
            <a:r>
              <a:rPr i="1" lang="en" sz="1800">
                <a:solidFill>
                  <a:schemeClr val="lt1"/>
                </a:solidFill>
                <a:latin typeface="Times New Roman"/>
                <a:ea typeface="Times New Roman"/>
                <a:cs typeface="Times New Roman"/>
                <a:sym typeface="Times New Roman"/>
              </a:rPr>
              <a:t>x≠0</a:t>
            </a:r>
            <a:r>
              <a:rPr lang="en" sz="1800">
                <a:solidFill>
                  <a:schemeClr val="lt1"/>
                </a:solidFill>
                <a:latin typeface="Times New Roman"/>
                <a:ea typeface="Times New Roman"/>
                <a:cs typeface="Times New Roman"/>
                <a:sym typeface="Times New Roman"/>
              </a:rPr>
              <a:t> </a:t>
            </a:r>
            <a:endParaRPr sz="1800">
              <a:solidFill>
                <a:schemeClr val="lt1"/>
              </a:solidFill>
              <a:latin typeface="Times New Roman"/>
              <a:ea typeface="Times New Roman"/>
              <a:cs typeface="Times New Roman"/>
              <a:sym typeface="Times New Roman"/>
            </a:endParaRPr>
          </a:p>
        </p:txBody>
      </p:sp>
      <p:pic>
        <p:nvPicPr>
          <p:cNvPr id="90" name="Google Shape;90;p18"/>
          <p:cNvPicPr preferRelativeResize="0"/>
          <p:nvPr/>
        </p:nvPicPr>
        <p:blipFill>
          <a:blip r:embed="rId4">
            <a:alphaModFix/>
          </a:blip>
          <a:stretch>
            <a:fillRect/>
          </a:stretch>
        </p:blipFill>
        <p:spPr>
          <a:xfrm>
            <a:off x="295275" y="2427363"/>
            <a:ext cx="8553450" cy="819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id="95" name="Google Shape;95;p19"/>
          <p:cNvPicPr preferRelativeResize="0"/>
          <p:nvPr/>
        </p:nvPicPr>
        <p:blipFill>
          <a:blip r:embed="rId3">
            <a:alphaModFix/>
          </a:blip>
          <a:stretch>
            <a:fillRect/>
          </a:stretch>
        </p:blipFill>
        <p:spPr>
          <a:xfrm>
            <a:off x="0" y="144550"/>
            <a:ext cx="6981825" cy="1543050"/>
          </a:xfrm>
          <a:prstGeom prst="rect">
            <a:avLst/>
          </a:prstGeom>
          <a:noFill/>
          <a:ln>
            <a:noFill/>
          </a:ln>
        </p:spPr>
      </p:pic>
      <p:sp>
        <p:nvSpPr>
          <p:cNvPr id="96" name="Google Shape;96;p19"/>
          <p:cNvSpPr txBox="1"/>
          <p:nvPr/>
        </p:nvSpPr>
        <p:spPr>
          <a:xfrm>
            <a:off x="647850" y="1924038"/>
            <a:ext cx="7848300" cy="6477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As long as </a:t>
            </a:r>
            <a:r>
              <a:rPr i="1" lang="en" sz="1800">
                <a:solidFill>
                  <a:schemeClr val="lt1"/>
                </a:solidFill>
                <a:latin typeface="Times New Roman"/>
                <a:ea typeface="Times New Roman"/>
                <a:cs typeface="Times New Roman"/>
                <a:sym typeface="Times New Roman"/>
              </a:rPr>
              <a:t>x </a:t>
            </a:r>
            <a:r>
              <a:rPr lang="en" sz="1800">
                <a:solidFill>
                  <a:schemeClr val="lt1"/>
                </a:solidFill>
                <a:latin typeface="Times New Roman"/>
                <a:ea typeface="Times New Roman"/>
                <a:cs typeface="Times New Roman"/>
                <a:sym typeface="Times New Roman"/>
              </a:rPr>
              <a:t>is not 0, we can factor </a:t>
            </a:r>
            <a:r>
              <a:rPr i="1" lang="en" sz="1800">
                <a:solidFill>
                  <a:schemeClr val="lt1"/>
                </a:solidFill>
                <a:latin typeface="Times New Roman"/>
                <a:ea typeface="Times New Roman"/>
                <a:cs typeface="Times New Roman"/>
                <a:sym typeface="Times New Roman"/>
              </a:rPr>
              <a:t>f(x)=0,</a:t>
            </a:r>
            <a:r>
              <a:rPr lang="en" sz="1800">
                <a:solidFill>
                  <a:schemeClr val="lt1"/>
                </a:solidFill>
                <a:latin typeface="Times New Roman"/>
                <a:ea typeface="Times New Roman"/>
                <a:cs typeface="Times New Roman"/>
                <a:sym typeface="Times New Roman"/>
              </a:rPr>
              <a:t> which amounts to solving </a:t>
            </a:r>
            <a:r>
              <a:rPr i="1" lang="en" sz="1800">
                <a:solidFill>
                  <a:schemeClr val="lt1"/>
                </a:solidFill>
                <a:latin typeface="Times New Roman"/>
                <a:ea typeface="Times New Roman"/>
                <a:cs typeface="Times New Roman"/>
                <a:sym typeface="Times New Roman"/>
              </a:rPr>
              <a:t>sin x = 0.</a:t>
            </a:r>
            <a:endParaRPr sz="1800">
              <a:solidFill>
                <a:schemeClr val="lt1"/>
              </a:solidFill>
              <a:latin typeface="Times New Roman"/>
              <a:ea typeface="Times New Roman"/>
              <a:cs typeface="Times New Roman"/>
              <a:sym typeface="Times New Roman"/>
            </a:endParaRPr>
          </a:p>
        </p:txBody>
      </p:sp>
      <p:pic>
        <p:nvPicPr>
          <p:cNvPr id="97" name="Google Shape;97;p19"/>
          <p:cNvPicPr preferRelativeResize="0"/>
          <p:nvPr/>
        </p:nvPicPr>
        <p:blipFill>
          <a:blip r:embed="rId4">
            <a:alphaModFix/>
          </a:blip>
          <a:stretch>
            <a:fillRect/>
          </a:stretch>
        </p:blipFill>
        <p:spPr>
          <a:xfrm>
            <a:off x="197613" y="3028350"/>
            <a:ext cx="5076825" cy="1828800"/>
          </a:xfrm>
          <a:prstGeom prst="rect">
            <a:avLst/>
          </a:prstGeom>
          <a:noFill/>
          <a:ln>
            <a:noFill/>
          </a:ln>
        </p:spPr>
      </p:pic>
      <p:sp>
        <p:nvSpPr>
          <p:cNvPr id="98" name="Google Shape;98;p19"/>
          <p:cNvSpPr txBox="1"/>
          <p:nvPr/>
        </p:nvSpPr>
        <p:spPr>
          <a:xfrm>
            <a:off x="5468375" y="3040675"/>
            <a:ext cx="3193800" cy="1542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Euler has related an infinite sum to an infinite product</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id="103" name="Google Shape;103;p20"/>
          <p:cNvPicPr preferRelativeResize="0"/>
          <p:nvPr/>
        </p:nvPicPr>
        <p:blipFill>
          <a:blip r:embed="rId3">
            <a:alphaModFix/>
          </a:blip>
          <a:stretch>
            <a:fillRect/>
          </a:stretch>
        </p:blipFill>
        <p:spPr>
          <a:xfrm>
            <a:off x="1714500" y="1297275"/>
            <a:ext cx="5715000" cy="685800"/>
          </a:xfrm>
          <a:prstGeom prst="rect">
            <a:avLst/>
          </a:prstGeom>
          <a:noFill/>
          <a:ln>
            <a:noFill/>
          </a:ln>
        </p:spPr>
      </p:pic>
      <p:sp>
        <p:nvSpPr>
          <p:cNvPr id="104" name="Google Shape;104;p20"/>
          <p:cNvSpPr txBox="1"/>
          <p:nvPr/>
        </p:nvSpPr>
        <p:spPr>
          <a:xfrm>
            <a:off x="376650" y="331775"/>
            <a:ext cx="4941000" cy="685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Times New Roman"/>
                <a:ea typeface="Times New Roman"/>
                <a:cs typeface="Times New Roman"/>
                <a:sym typeface="Times New Roman"/>
              </a:rPr>
              <a:t>Euler’s infinite multiplication problem would result in,</a:t>
            </a:r>
            <a:endParaRPr>
              <a:solidFill>
                <a:schemeClr val="lt1"/>
              </a:solidFill>
              <a:latin typeface="Times New Roman"/>
              <a:ea typeface="Times New Roman"/>
              <a:cs typeface="Times New Roman"/>
              <a:sym typeface="Times New Roman"/>
            </a:endParaRPr>
          </a:p>
        </p:txBody>
      </p:sp>
      <p:sp>
        <p:nvSpPr>
          <p:cNvPr id="105" name="Google Shape;105;p20"/>
          <p:cNvSpPr txBox="1"/>
          <p:nvPr/>
        </p:nvSpPr>
        <p:spPr>
          <a:xfrm>
            <a:off x="798450" y="2148800"/>
            <a:ext cx="5106900" cy="685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Times New Roman"/>
                <a:ea typeface="Times New Roman"/>
                <a:cs typeface="Times New Roman"/>
                <a:sym typeface="Times New Roman"/>
              </a:rPr>
              <a:t>Now we have two series (*)(**) that are equal to one another, which implies that each coefficient preceding all powers of x are equal</a:t>
            </a:r>
            <a:endParaRPr>
              <a:solidFill>
                <a:schemeClr val="lt1"/>
              </a:solidFill>
              <a:latin typeface="Times New Roman"/>
              <a:ea typeface="Times New Roman"/>
              <a:cs typeface="Times New Roman"/>
              <a:sym typeface="Times New Roman"/>
            </a:endParaRPr>
          </a:p>
        </p:txBody>
      </p:sp>
      <p:pic>
        <p:nvPicPr>
          <p:cNvPr id="106" name="Google Shape;106;p20"/>
          <p:cNvPicPr preferRelativeResize="0"/>
          <p:nvPr/>
        </p:nvPicPr>
        <p:blipFill>
          <a:blip r:embed="rId4">
            <a:alphaModFix/>
          </a:blip>
          <a:stretch>
            <a:fillRect/>
          </a:stretch>
        </p:blipFill>
        <p:spPr>
          <a:xfrm>
            <a:off x="1331325" y="3393725"/>
            <a:ext cx="6481350" cy="96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nvSpPr>
        <p:spPr>
          <a:xfrm>
            <a:off x="482100" y="452275"/>
            <a:ext cx="3984300" cy="1416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Times New Roman"/>
                <a:ea typeface="Times New Roman"/>
                <a:cs typeface="Times New Roman"/>
                <a:sym typeface="Times New Roman"/>
              </a:rPr>
              <a:t>Some simple algebra yields,</a:t>
            </a:r>
            <a:endParaRPr sz="2400">
              <a:solidFill>
                <a:schemeClr val="lt1"/>
              </a:solidFill>
              <a:latin typeface="Times New Roman"/>
              <a:ea typeface="Times New Roman"/>
              <a:cs typeface="Times New Roman"/>
              <a:sym typeface="Times New Roman"/>
            </a:endParaRPr>
          </a:p>
        </p:txBody>
      </p:sp>
      <p:pic>
        <p:nvPicPr>
          <p:cNvPr id="112" name="Google Shape;112;p21"/>
          <p:cNvPicPr preferRelativeResize="0"/>
          <p:nvPr/>
        </p:nvPicPr>
        <p:blipFill>
          <a:blip r:embed="rId3">
            <a:alphaModFix/>
          </a:blip>
          <a:stretch>
            <a:fillRect/>
          </a:stretch>
        </p:blipFill>
        <p:spPr>
          <a:xfrm>
            <a:off x="860425" y="2066388"/>
            <a:ext cx="5153525" cy="1067850"/>
          </a:xfrm>
          <a:prstGeom prst="rect">
            <a:avLst/>
          </a:prstGeom>
          <a:noFill/>
          <a:ln>
            <a:noFill/>
          </a:ln>
        </p:spPr>
      </p:pic>
      <p:pic>
        <p:nvPicPr>
          <p:cNvPr id="113" name="Google Shape;113;p21"/>
          <p:cNvPicPr preferRelativeResize="0"/>
          <p:nvPr/>
        </p:nvPicPr>
        <p:blipFill rotWithShape="1">
          <a:blip r:embed="rId4">
            <a:alphaModFix/>
          </a:blip>
          <a:srcRect b="0" l="6200" r="-6199" t="0"/>
          <a:stretch/>
        </p:blipFill>
        <p:spPr>
          <a:xfrm>
            <a:off x="1629342" y="3332375"/>
            <a:ext cx="5105657" cy="1067850"/>
          </a:xfrm>
          <a:prstGeom prst="rect">
            <a:avLst/>
          </a:prstGeom>
          <a:noFill/>
          <a:ln>
            <a:noFill/>
          </a:ln>
        </p:spPr>
      </p:pic>
      <p:sp>
        <p:nvSpPr>
          <p:cNvPr id="114" name="Google Shape;114;p21"/>
          <p:cNvSpPr txBox="1"/>
          <p:nvPr/>
        </p:nvSpPr>
        <p:spPr>
          <a:xfrm>
            <a:off x="7004925" y="4203300"/>
            <a:ext cx="1702200" cy="6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Q.E.D</a:t>
            </a:r>
            <a:endParaRPr b="1"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