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7f33846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7f33846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7f33846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7f33846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f33846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f33846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f33846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f33846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f33846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f33846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youtube.com/watch?v=MXJ-zpJeY3E" TargetMode="External"/><Relationship Id="rId4" Type="http://schemas.openxmlformats.org/officeDocument/2006/relationships/hyperlink" Target="https://www.youtube.com/watch?v=HKThQKOwLH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youtube.com/watch?v=y1lIdkoIn0Y" TargetMode="External"/><Relationship Id="rId4" Type="http://schemas.openxmlformats.org/officeDocument/2006/relationships/hyperlink" Target="https://www.youtube.com/watch?v=OmJ-4B-mS-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youtube.com/watch?v=d6c6uIyieoo" TargetMode="External"/><Relationship Id="rId4" Type="http://schemas.openxmlformats.org/officeDocument/2006/relationships/hyperlink" Target="http://www.claymath.org/millennium-proble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prospects.ac.uk/careers-advice/what-can-i-do-with-my-degree/mathematics#what-do-mathematics-graduates-d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422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World of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Mathematics Today</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Current Greats</a:t>
            </a:r>
            <a:endParaRPr>
              <a:latin typeface="Times New Roman"/>
              <a:ea typeface="Times New Roman"/>
              <a:cs typeface="Times New Roman"/>
              <a:sym typeface="Times New Roman"/>
            </a:endParaRPr>
          </a:p>
        </p:txBody>
      </p:sp>
      <p:sp>
        <p:nvSpPr>
          <p:cNvPr id="60" name="Google Shape;60;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Professor Terrence Tao </a:t>
            </a:r>
            <a:endParaRPr sz="3000">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 </a:t>
            </a:r>
            <a:r>
              <a:rPr lang="en" u="sng">
                <a:solidFill>
                  <a:srgbClr val="1155CC"/>
                </a:solidFill>
                <a:latin typeface="Times New Roman"/>
                <a:ea typeface="Times New Roman"/>
                <a:cs typeface="Times New Roman"/>
                <a:sym typeface="Times New Roman"/>
                <a:hlinkClick r:id="rId3"/>
              </a:rPr>
              <a:t>https://www.youtube.com/watch?v=MXJ-zpJeY3E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“The World’s Best Mathematician (*) - Numberphile “</a:t>
            </a:r>
            <a:endParaRPr sz="1800">
              <a:latin typeface="Times New Roman"/>
              <a:ea typeface="Times New Roman"/>
              <a:cs typeface="Times New Roman"/>
              <a:sym typeface="Times New Roman"/>
            </a:endParaRPr>
          </a:p>
        </p:txBody>
      </p:sp>
      <p:sp>
        <p:nvSpPr>
          <p:cNvPr id="61" name="Google Shape;61;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Eight [living] Greats</a:t>
            </a:r>
            <a:endParaRPr sz="3000">
              <a:latin typeface="Times New Roman"/>
              <a:ea typeface="Times New Roman"/>
              <a:cs typeface="Times New Roman"/>
              <a:sym typeface="Times New Roman"/>
            </a:endParaRPr>
          </a:p>
          <a:p>
            <a:pPr indent="0" lvl="0" marL="0" rtl="0" algn="l">
              <a:spcBef>
                <a:spcPts val="1600"/>
              </a:spcBef>
              <a:spcAft>
                <a:spcPts val="0"/>
              </a:spcAft>
              <a:buNone/>
            </a:pPr>
            <a:r>
              <a:rPr lang="en" sz="1350" u="sng">
                <a:solidFill>
                  <a:srgbClr val="1155CC"/>
                </a:solidFill>
                <a:latin typeface="Times New Roman"/>
                <a:ea typeface="Times New Roman"/>
                <a:cs typeface="Times New Roman"/>
                <a:sym typeface="Times New Roman"/>
                <a:hlinkClick r:id="rId4"/>
              </a:rPr>
              <a:t>https://www.youtube.com/watch?v=HKThQKOwLH4</a:t>
            </a:r>
            <a:endParaRPr sz="1350">
              <a:latin typeface="Times New Roman"/>
              <a:ea typeface="Times New Roman"/>
              <a:cs typeface="Times New Roman"/>
              <a:sym typeface="Times New Roman"/>
            </a:endParaRPr>
          </a:p>
          <a:p>
            <a:pPr indent="0" lvl="0" marL="0" rtl="0" algn="l">
              <a:spcBef>
                <a:spcPts val="0"/>
              </a:spcBef>
              <a:spcAft>
                <a:spcPts val="0"/>
              </a:spcAft>
              <a:buNone/>
            </a:pPr>
            <a:r>
              <a:t/>
            </a:r>
            <a:endParaRPr sz="1350">
              <a:latin typeface="Times New Roman"/>
              <a:ea typeface="Times New Roman"/>
              <a:cs typeface="Times New Roman"/>
              <a:sym typeface="Times New Roman"/>
            </a:endParaRPr>
          </a:p>
          <a:p>
            <a:pPr indent="0" lvl="0" marL="0" rtl="0" algn="l">
              <a:spcBef>
                <a:spcPts val="0"/>
              </a:spcBef>
              <a:spcAft>
                <a:spcPts val="0"/>
              </a:spcAft>
              <a:buNone/>
            </a:pPr>
            <a:r>
              <a:t/>
            </a:r>
            <a:endParaRPr sz="135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“Genius Mathematicians still alive - Mediterranean Knight”</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Fun Videos on the Field of Mathematics</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Ode to the Greeks: </a:t>
            </a:r>
            <a:endParaRPr sz="3000">
              <a:latin typeface="Times New Roman"/>
              <a:ea typeface="Times New Roman"/>
              <a:cs typeface="Times New Roman"/>
              <a:sym typeface="Times New Roman"/>
            </a:endParaRPr>
          </a:p>
          <a:p>
            <a:pPr indent="0" lvl="0" marL="0" rtl="0" algn="l">
              <a:spcBef>
                <a:spcPts val="1600"/>
              </a:spcBef>
              <a:spcAft>
                <a:spcPts val="0"/>
              </a:spcAft>
              <a:buNone/>
            </a:pPr>
            <a:r>
              <a:rPr lang="en" u="sng">
                <a:solidFill>
                  <a:schemeClr val="hlink"/>
                </a:solidFill>
                <a:latin typeface="Times New Roman"/>
                <a:ea typeface="Times New Roman"/>
                <a:cs typeface="Times New Roman"/>
                <a:sym typeface="Times New Roman"/>
                <a:hlinkClick r:id="rId3"/>
              </a:rPr>
              <a:t>https://www.youtube.com/watch?v=y1lIdkoIn0Y</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“The Greek Legacy: How the Ancient Greeks shaped modern mathematics - The Royal Institution”</a:t>
            </a:r>
            <a:endParaRPr sz="1800">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68" name="Google Shape;68;p15"/>
          <p:cNvSpPr txBox="1"/>
          <p:nvPr>
            <p:ph idx="2" type="body"/>
          </p:nvPr>
        </p:nvSpPr>
        <p:spPr>
          <a:xfrm>
            <a:off x="4669975" y="1152475"/>
            <a:ext cx="416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The field of mathematics:</a:t>
            </a:r>
            <a:endParaRPr sz="3000">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4"/>
              </a:rPr>
              <a:t>https://www.youtube.com/watch?v=OmJ-4B-mS-Y</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“The Map of Mathematics - Domain of Science”</a:t>
            </a:r>
            <a:endParaRPr sz="1800">
              <a:latin typeface="Times New Roman"/>
              <a:ea typeface="Times New Roman"/>
              <a:cs typeface="Times New Roman"/>
              <a:sym typeface="Times New Roman"/>
            </a:endParaRPr>
          </a:p>
          <a:p>
            <a:pPr indent="0" lvl="0" marL="0" rtl="0" algn="l">
              <a:spcBef>
                <a:spcPts val="1600"/>
              </a:spcBef>
              <a:spcAft>
                <a:spcPts val="1600"/>
              </a:spcAft>
              <a:buNone/>
            </a:pP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This video shows students each branch of mathematics they could concentrate their [post-graduate] studies </a:t>
            </a:r>
            <a:br>
              <a:rPr lang="en">
                <a:latin typeface="Times New Roman"/>
                <a:ea typeface="Times New Roman"/>
                <a:cs typeface="Times New Roman"/>
                <a:sym typeface="Times New Roman"/>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Modern Work in the Field </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Riemann Zeta Function</a:t>
            </a:r>
            <a:endParaRPr sz="3000">
              <a:latin typeface="Times New Roman"/>
              <a:ea typeface="Times New Roman"/>
              <a:cs typeface="Times New Roman"/>
              <a:sym typeface="Times New Roman"/>
            </a:endParaRPr>
          </a:p>
          <a:p>
            <a:pPr indent="0" lvl="0" marL="0" rtl="0" algn="l">
              <a:spcBef>
                <a:spcPts val="1600"/>
              </a:spcBef>
              <a:spcAft>
                <a:spcPts val="0"/>
              </a:spcAft>
              <a:buNone/>
            </a:pPr>
            <a:r>
              <a:t/>
            </a:r>
            <a:endParaRPr sz="3000">
              <a:latin typeface="Times New Roman"/>
              <a:ea typeface="Times New Roman"/>
              <a:cs typeface="Times New Roman"/>
              <a:sym typeface="Times New Roman"/>
            </a:endParaRPr>
          </a:p>
          <a:p>
            <a:pPr indent="0" lvl="0" marL="0" rtl="0" algn="l">
              <a:spcBef>
                <a:spcPts val="1600"/>
              </a:spcBef>
              <a:spcAft>
                <a:spcPts val="0"/>
              </a:spcAft>
              <a:buNone/>
            </a:pPr>
            <a:r>
              <a:rPr lang="en" u="sng">
                <a:solidFill>
                  <a:srgbClr val="1155CC"/>
                </a:solidFill>
                <a:latin typeface="Times New Roman"/>
                <a:ea typeface="Times New Roman"/>
                <a:cs typeface="Times New Roman"/>
                <a:sym typeface="Times New Roman"/>
                <a:hlinkClick r:id="rId3"/>
              </a:rPr>
              <a:t>https://www.youtube.com/watch?v=d6c6uIyieoo</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“Riemann Hypothesis - Numberphile”</a:t>
            </a:r>
            <a:endParaRPr sz="1800">
              <a:latin typeface="Times New Roman"/>
              <a:ea typeface="Times New Roman"/>
              <a:cs typeface="Times New Roman"/>
              <a:sym typeface="Times New Roman"/>
            </a:endParaRPr>
          </a:p>
        </p:txBody>
      </p:sp>
      <p:sp>
        <p:nvSpPr>
          <p:cNvPr id="75" name="Google Shape;75;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Millennium Problems</a:t>
            </a:r>
            <a:endParaRPr sz="3000">
              <a:latin typeface="Times New Roman"/>
              <a:ea typeface="Times New Roman"/>
              <a:cs typeface="Times New Roman"/>
              <a:sym typeface="Times New Roman"/>
            </a:endParaRPr>
          </a:p>
          <a:p>
            <a:pPr indent="0" lvl="0" marL="0" rtl="0" algn="l">
              <a:spcBef>
                <a:spcPts val="1600"/>
              </a:spcBef>
              <a:spcAft>
                <a:spcPts val="0"/>
              </a:spcAft>
              <a:buNone/>
            </a:pPr>
            <a:r>
              <a:t/>
            </a:r>
            <a:endParaRPr sz="3000">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 </a:t>
            </a:r>
            <a:r>
              <a:rPr lang="en" u="sng">
                <a:solidFill>
                  <a:srgbClr val="1155CC"/>
                </a:solidFill>
                <a:latin typeface="Times New Roman"/>
                <a:ea typeface="Times New Roman"/>
                <a:cs typeface="Times New Roman"/>
                <a:sym typeface="Times New Roman"/>
                <a:hlinkClick r:id="rId4"/>
              </a:rPr>
              <a:t>http://www.claymath.org/millennium-problems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Only Poincare Conjecture has been solved</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Future mathematic career goals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Great resource for students who are close to their undergraduate completion.</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u="sng">
                <a:solidFill>
                  <a:srgbClr val="1155CC"/>
                </a:solidFill>
                <a:latin typeface="Times New Roman"/>
                <a:ea typeface="Times New Roman"/>
                <a:cs typeface="Times New Roman"/>
                <a:sym typeface="Times New Roman"/>
                <a:hlinkClick r:id="rId3"/>
              </a:rPr>
              <a:t>https://www.prospects.ac.uk/careers-advice/what-can-i-do-with-my-degree/mathematics#what-do-mathematics-graduates-do</a:t>
            </a: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490250" y="450150"/>
            <a:ext cx="63678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I felt it was important to include some modern mathematics, information on where the field of mathematics is heading, and what options are available post graduation. During my undergraduate career, few professors ever spoke about what we could do with our studies (apart from actuarial work), and what [realistically] a degree in mathematics can do for you.  As I approach graduation, I worry about my future and where my knowledge in the field can lead me. It is necessary to know what options lie ahead. </a:t>
            </a:r>
            <a:br>
              <a:rPr i="1" lang="en" sz="2400">
                <a:latin typeface="Times New Roman"/>
                <a:ea typeface="Times New Roman"/>
                <a:cs typeface="Times New Roman"/>
                <a:sym typeface="Times New Roman"/>
              </a:rPr>
            </a:br>
            <a:endParaRPr i="1"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