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history.mcs.st-andrews.ac.uk/Mathematicians/Diophantus.html" TargetMode="External"/><Relationship Id="rId3" Type="http://schemas.openxmlformats.org/officeDocument/2006/relationships/hyperlink" Target="http://www-history.mcs.st-andrews.ac.uk/Mathematicians/Diophantus.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library of Alexandria remained an intact place of scholarship through centuries</a:t>
            </a:r>
            <a:endParaRPr/>
          </a:p>
          <a:p>
            <a:pPr indent="0" lvl="0" marL="0" rtl="0" algn="l">
              <a:spcBef>
                <a:spcPts val="0"/>
              </a:spcBef>
              <a:spcAft>
                <a:spcPts val="0"/>
              </a:spcAft>
              <a:buNone/>
            </a:pPr>
            <a:r>
              <a:rPr lang="en"/>
              <a:t>It was originally closed by the Christians in 529 AD for its huge collection of pagan documents</a:t>
            </a:r>
            <a:endParaRPr/>
          </a:p>
          <a:p>
            <a:pPr indent="0" lvl="0" marL="0" rtl="0" algn="l">
              <a:spcBef>
                <a:spcPts val="0"/>
              </a:spcBef>
              <a:spcAft>
                <a:spcPts val="0"/>
              </a:spcAft>
              <a:buNone/>
            </a:pPr>
            <a:r>
              <a:rPr lang="en"/>
              <a:t>Then in 641 the library was ultimately burned by the Arabs </a:t>
            </a:r>
            <a:endParaRPr/>
          </a:p>
          <a:p>
            <a:pPr indent="0" lvl="0" marL="0" rtl="0" algn="l">
              <a:spcBef>
                <a:spcPts val="0"/>
              </a:spcBef>
              <a:spcAft>
                <a:spcPts val="0"/>
              </a:spcAft>
              <a:buNone/>
            </a:pPr>
            <a:r>
              <a:rPr lang="en"/>
              <a:t>The study of mathematics that had been centered at this library had then shifted to Arabian mathematics for centuries afterward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 Islamic empire rose with the life of Mohammed </a:t>
            </a:r>
            <a:endParaRPr/>
          </a:p>
          <a:p>
            <a:pPr indent="0" lvl="0" marL="0" rtl="0" algn="l">
              <a:spcBef>
                <a:spcPts val="0"/>
              </a:spcBef>
              <a:spcAft>
                <a:spcPts val="0"/>
              </a:spcAft>
              <a:buNone/>
            </a:pPr>
            <a:r>
              <a:rPr lang="en"/>
              <a:t>The religion had spread across India, Persia, the Middle East, Africa, Spain</a:t>
            </a:r>
            <a:endParaRPr/>
          </a:p>
          <a:p>
            <a:pPr indent="0" lvl="0" marL="0" rtl="0" algn="l">
              <a:spcBef>
                <a:spcPts val="0"/>
              </a:spcBef>
              <a:spcAft>
                <a:spcPts val="0"/>
              </a:spcAft>
              <a:buNone/>
            </a:pPr>
            <a:r>
              <a:rPr lang="en"/>
              <a:t>Islamic</a:t>
            </a:r>
            <a:r>
              <a:rPr lang="en"/>
              <a:t> scholars assimilated the knowledge of many cultures that they came across </a:t>
            </a:r>
            <a:endParaRPr/>
          </a:p>
          <a:p>
            <a:pPr indent="0" lvl="0" marL="0" rtl="0" algn="l">
              <a:spcBef>
                <a:spcPts val="0"/>
              </a:spcBef>
              <a:spcAft>
                <a:spcPts val="0"/>
              </a:spcAft>
              <a:buNone/>
            </a:pPr>
            <a:r>
              <a:rPr lang="en"/>
              <a:t>Among this knowledge was the “Hindu-Arabic” number system </a:t>
            </a:r>
            <a:endParaRPr/>
          </a:p>
          <a:p>
            <a:pPr indent="0" lvl="0" marL="0" rtl="0" algn="l">
              <a:spcBef>
                <a:spcPts val="0"/>
              </a:spcBef>
              <a:spcAft>
                <a:spcPts val="0"/>
              </a:spcAft>
              <a:buNone/>
            </a:pPr>
            <a:r>
              <a:rPr lang="en"/>
              <a:t>“This system was so superior to that of the Romans that it has relegated the latter to clock faces, copyright dates, and Super Bowls”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Around the 9th century the great scholar Tabit ibn Qorra translated the works of Archimedes, Apollonius, and a very faithful translation of the </a:t>
            </a:r>
            <a:r>
              <a:rPr i="1" lang="en"/>
              <a:t>Elements</a:t>
            </a:r>
            <a:endParaRPr/>
          </a:p>
          <a:p>
            <a:pPr indent="0" lvl="0" marL="0" rtl="0" algn="l">
              <a:spcBef>
                <a:spcPts val="0"/>
              </a:spcBef>
              <a:spcAft>
                <a:spcPts val="0"/>
              </a:spcAft>
              <a:buNone/>
            </a:pPr>
            <a:r>
              <a:rPr lang="en"/>
              <a:t>The center of scholarship was The House of Wisdom in Baghdad -- becoming the center of the mathematical world, which would </a:t>
            </a:r>
            <a:r>
              <a:rPr lang="en"/>
              <a:t>remain</a:t>
            </a:r>
            <a:r>
              <a:rPr lang="en"/>
              <a:t> in Baghdad for a long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most important mathematicians was al-Khowarizmi</a:t>
            </a:r>
            <a:endParaRPr/>
          </a:p>
          <a:p>
            <a:pPr indent="0" lvl="0" marL="0" rtl="0" algn="l">
              <a:spcBef>
                <a:spcPts val="0"/>
              </a:spcBef>
              <a:spcAft>
                <a:spcPts val="0"/>
              </a:spcAft>
              <a:buNone/>
            </a:pPr>
            <a:r>
              <a:rPr lang="en"/>
              <a:t>He borrowed from the East and the West, from Hindu mathematicians and Greek mathematics</a:t>
            </a:r>
            <a:endParaRPr/>
          </a:p>
          <a:p>
            <a:pPr indent="0" lvl="0" marL="0" rtl="0" algn="l">
              <a:spcBef>
                <a:spcPts val="0"/>
              </a:spcBef>
              <a:spcAft>
                <a:spcPts val="0"/>
              </a:spcAft>
              <a:buNone/>
            </a:pPr>
            <a:r>
              <a:rPr lang="en"/>
              <a:t>He produced a treatise on algebra and arithmetic </a:t>
            </a:r>
            <a:endParaRPr/>
          </a:p>
          <a:p>
            <a:pPr indent="0" lvl="0" marL="0" rtl="0" algn="l">
              <a:spcBef>
                <a:spcPts val="0"/>
              </a:spcBef>
              <a:spcAft>
                <a:spcPts val="0"/>
              </a:spcAft>
              <a:buNone/>
            </a:pPr>
            <a:r>
              <a:rPr lang="en"/>
              <a:t>He illustrated the solution to not only linear equations, but also quadratic and verbally provided the now important quadratic formula</a:t>
            </a:r>
            <a:endParaRPr/>
          </a:p>
          <a:p>
            <a:pPr indent="0" lvl="0" marL="0" rtl="0" algn="l">
              <a:spcBef>
                <a:spcPts val="0"/>
              </a:spcBef>
              <a:spcAft>
                <a:spcPts val="0"/>
              </a:spcAft>
              <a:buNone/>
            </a:pPr>
            <a:r>
              <a:rPr lang="en"/>
              <a:t>He is also accredited for giving algebra its name, his major treatise was titled, in latin, “Ludus algebrae et almucgrabalaeque” latered shortened to “algebra”</a:t>
            </a:r>
            <a:endParaRPr/>
          </a:p>
          <a:p>
            <a:pPr indent="0" lvl="0" marL="0" rtl="0" algn="l">
              <a:spcBef>
                <a:spcPts val="0"/>
              </a:spcBef>
              <a:spcAft>
                <a:spcPts val="0"/>
              </a:spcAft>
              <a:buNone/>
            </a:pPr>
            <a:r>
              <a:rPr lang="en"/>
              <a:t>His treatises were meant to be seen as not only texts of logic, he felt algebra was here to help solve practical problems</a:t>
            </a:r>
            <a:endParaRPr/>
          </a:p>
          <a:p>
            <a:pPr indent="0" lvl="0" marL="0" rtl="0" algn="l">
              <a:spcBef>
                <a:spcPts val="0"/>
              </a:spcBef>
              <a:spcAft>
                <a:spcPts val="0"/>
              </a:spcAft>
              <a:buNone/>
            </a:pPr>
            <a:r>
              <a:rPr lang="en"/>
              <a:t>He did not use symbols in his text, only written language (squares would stand for x^2, roots are x, etc)</a:t>
            </a:r>
            <a:endParaRPr/>
          </a:p>
          <a:p>
            <a:pPr indent="0" lvl="0" marL="0" rtl="0" algn="just">
              <a:lnSpc>
                <a:spcPct val="115000"/>
              </a:lnSpc>
              <a:spcBef>
                <a:spcPts val="0"/>
              </a:spcBef>
              <a:spcAft>
                <a:spcPts val="0"/>
              </a:spcAft>
              <a:buNone/>
            </a:pPr>
            <a:r>
              <a:rPr lang="en"/>
              <a:t>He first reduces an equation (linear or quadratic) to one of six standard forms:</a:t>
            </a:r>
            <a:endParaRPr/>
          </a:p>
          <a:p>
            <a:pPr indent="0" lvl="0" marL="0" rtl="0" algn="just">
              <a:lnSpc>
                <a:spcPct val="115000"/>
              </a:lnSpc>
              <a:spcBef>
                <a:spcPts val="0"/>
              </a:spcBef>
              <a:spcAft>
                <a:spcPts val="0"/>
              </a:spcAft>
              <a:buNone/>
            </a:pPr>
            <a:r>
              <a:rPr lang="en"/>
              <a:t>1. Squares equal to roots.</a:t>
            </a:r>
            <a:endParaRPr/>
          </a:p>
          <a:p>
            <a:pPr indent="0" lvl="0" marL="0" rtl="0" algn="just">
              <a:lnSpc>
                <a:spcPct val="115000"/>
              </a:lnSpc>
              <a:spcBef>
                <a:spcPts val="0"/>
              </a:spcBef>
              <a:spcAft>
                <a:spcPts val="0"/>
              </a:spcAft>
              <a:buNone/>
            </a:pPr>
            <a:r>
              <a:rPr lang="en"/>
              <a:t>2. Squares equal to numbers.</a:t>
            </a:r>
            <a:endParaRPr/>
          </a:p>
          <a:p>
            <a:pPr indent="0" lvl="0" marL="0" rtl="0" algn="just">
              <a:lnSpc>
                <a:spcPct val="115000"/>
              </a:lnSpc>
              <a:spcBef>
                <a:spcPts val="0"/>
              </a:spcBef>
              <a:spcAft>
                <a:spcPts val="0"/>
              </a:spcAft>
              <a:buNone/>
            </a:pPr>
            <a:r>
              <a:rPr lang="en"/>
              <a:t>3. Roots equal to numbers.</a:t>
            </a:r>
            <a:endParaRPr/>
          </a:p>
          <a:p>
            <a:pPr indent="0" lvl="0" marL="0" rtl="0" algn="just">
              <a:lnSpc>
                <a:spcPct val="115000"/>
              </a:lnSpc>
              <a:spcBef>
                <a:spcPts val="0"/>
              </a:spcBef>
              <a:spcAft>
                <a:spcPts val="0"/>
              </a:spcAft>
              <a:buNone/>
            </a:pPr>
            <a:r>
              <a:rPr lang="en"/>
              <a:t>4. Squares and roots equal to numbers; e.g. </a:t>
            </a:r>
            <a:r>
              <a:rPr i="1" lang="en"/>
              <a:t>x</a:t>
            </a:r>
            <a:r>
              <a:rPr baseline="30000" lang="en"/>
              <a:t>2</a:t>
            </a:r>
            <a:r>
              <a:rPr lang="en"/>
              <a:t> + 10 </a:t>
            </a:r>
            <a:r>
              <a:rPr i="1" lang="en"/>
              <a:t>x</a:t>
            </a:r>
            <a:r>
              <a:rPr lang="en"/>
              <a:t> = 39.</a:t>
            </a:r>
            <a:endParaRPr/>
          </a:p>
          <a:p>
            <a:pPr indent="0" lvl="0" marL="0" rtl="0" algn="just">
              <a:lnSpc>
                <a:spcPct val="115000"/>
              </a:lnSpc>
              <a:spcBef>
                <a:spcPts val="0"/>
              </a:spcBef>
              <a:spcAft>
                <a:spcPts val="0"/>
              </a:spcAft>
              <a:buNone/>
            </a:pPr>
            <a:r>
              <a:rPr lang="en"/>
              <a:t>5. Squares and numbers equal to roots; e.g. </a:t>
            </a:r>
            <a:r>
              <a:rPr i="1" lang="en"/>
              <a:t>x</a:t>
            </a:r>
            <a:r>
              <a:rPr baseline="30000" lang="en"/>
              <a:t>2</a:t>
            </a:r>
            <a:r>
              <a:rPr lang="en"/>
              <a:t> + 21 = 10 </a:t>
            </a:r>
            <a:r>
              <a:rPr i="1" lang="en"/>
              <a:t>x</a:t>
            </a:r>
            <a:r>
              <a:rPr lang="en"/>
              <a:t>.</a:t>
            </a:r>
            <a:endParaRPr/>
          </a:p>
          <a:p>
            <a:pPr indent="0" lvl="0" marL="0" rtl="0" algn="just">
              <a:lnSpc>
                <a:spcPct val="115000"/>
              </a:lnSpc>
              <a:spcBef>
                <a:spcPts val="0"/>
              </a:spcBef>
              <a:spcAft>
                <a:spcPts val="0"/>
              </a:spcAft>
              <a:buNone/>
            </a:pPr>
            <a:r>
              <a:rPr lang="en"/>
              <a:t>6. Roots and numbers equal to squares; e.g. 3 </a:t>
            </a:r>
            <a:r>
              <a:rPr i="1" lang="en"/>
              <a:t>x</a:t>
            </a:r>
            <a:r>
              <a:rPr lang="en"/>
              <a:t> + 4 = </a:t>
            </a:r>
            <a:r>
              <a:rPr i="1" lang="en"/>
              <a:t>x</a:t>
            </a:r>
            <a:r>
              <a:rPr baseline="30000" lang="en"/>
              <a:t>2</a:t>
            </a:r>
            <a:r>
              <a:rPr lang="en"/>
              <a:t>.</a:t>
            </a:r>
            <a:endParaRPr/>
          </a:p>
          <a:p>
            <a:pPr indent="0" lvl="0" marL="0" rtl="0" algn="just">
              <a:lnSpc>
                <a:spcPct val="115000"/>
              </a:lnSpc>
              <a:spcBef>
                <a:spcPts val="1100"/>
              </a:spcBef>
              <a:spcAft>
                <a:spcPts val="0"/>
              </a:spcAft>
              <a:buNone/>
            </a:pPr>
            <a:r>
              <a:rPr lang="en">
                <a:highlight>
                  <a:srgbClr val="FFFFFF"/>
                </a:highlight>
              </a:rPr>
              <a:t>The reduction is carried out using the two operations of </a:t>
            </a:r>
            <a:r>
              <a:rPr i="1" lang="en">
                <a:highlight>
                  <a:srgbClr val="FFFFFF"/>
                </a:highlight>
              </a:rPr>
              <a:t>al-jabr</a:t>
            </a:r>
            <a:r>
              <a:rPr lang="en">
                <a:highlight>
                  <a:srgbClr val="FFFFFF"/>
                </a:highlight>
              </a:rPr>
              <a:t> and </a:t>
            </a:r>
            <a:r>
              <a:rPr i="1" lang="en">
                <a:highlight>
                  <a:srgbClr val="FFFFFF"/>
                </a:highlight>
              </a:rPr>
              <a:t>al-muqabala</a:t>
            </a:r>
            <a:r>
              <a:rPr lang="en">
                <a:highlight>
                  <a:srgbClr val="FFFFFF"/>
                </a:highlight>
              </a:rPr>
              <a:t>. Here "al-jabr" means "completion" and is the process of removing negative terms from an equation. For example, using one of al-Khwarizmi's own examples, "al-jabr" transforms </a:t>
            </a:r>
            <a:r>
              <a:rPr i="1" lang="en">
                <a:highlight>
                  <a:srgbClr val="FFFFFF"/>
                </a:highlight>
              </a:rPr>
              <a:t>x</a:t>
            </a:r>
            <a:r>
              <a:rPr baseline="30000" lang="en">
                <a:highlight>
                  <a:srgbClr val="FFFFFF"/>
                </a:highlight>
              </a:rPr>
              <a:t>2</a:t>
            </a:r>
            <a:r>
              <a:rPr lang="en">
                <a:highlight>
                  <a:srgbClr val="FFFFFF"/>
                </a:highlight>
              </a:rPr>
              <a:t> = 40 </a:t>
            </a:r>
            <a:r>
              <a:rPr i="1" lang="en">
                <a:highlight>
                  <a:srgbClr val="FFFFFF"/>
                </a:highlight>
              </a:rPr>
              <a:t>x</a:t>
            </a:r>
            <a:r>
              <a:rPr lang="en">
                <a:highlight>
                  <a:srgbClr val="FFFFFF"/>
                </a:highlight>
              </a:rPr>
              <a:t> - 4 </a:t>
            </a:r>
            <a:r>
              <a:rPr i="1" lang="en">
                <a:highlight>
                  <a:srgbClr val="FFFFFF"/>
                </a:highlight>
              </a:rPr>
              <a:t>x</a:t>
            </a:r>
            <a:r>
              <a:rPr baseline="30000" lang="en">
                <a:highlight>
                  <a:srgbClr val="FFFFFF"/>
                </a:highlight>
              </a:rPr>
              <a:t>2</a:t>
            </a:r>
            <a:r>
              <a:rPr lang="en">
                <a:highlight>
                  <a:srgbClr val="FFFFFF"/>
                </a:highlight>
              </a:rPr>
              <a:t> into 5 </a:t>
            </a:r>
            <a:r>
              <a:rPr i="1" lang="en">
                <a:highlight>
                  <a:srgbClr val="FFFFFF"/>
                </a:highlight>
              </a:rPr>
              <a:t>x</a:t>
            </a:r>
            <a:r>
              <a:rPr baseline="30000" lang="en">
                <a:highlight>
                  <a:srgbClr val="FFFFFF"/>
                </a:highlight>
              </a:rPr>
              <a:t>2</a:t>
            </a:r>
            <a:r>
              <a:rPr lang="en">
                <a:highlight>
                  <a:srgbClr val="FFFFFF"/>
                </a:highlight>
              </a:rPr>
              <a:t> = 40 </a:t>
            </a:r>
            <a:r>
              <a:rPr i="1" lang="en">
                <a:highlight>
                  <a:srgbClr val="FFFFFF"/>
                </a:highlight>
              </a:rPr>
              <a:t>x</a:t>
            </a:r>
            <a:r>
              <a:rPr lang="en">
                <a:highlight>
                  <a:srgbClr val="FFFFFF"/>
                </a:highlight>
              </a:rPr>
              <a:t>. The term "al-muqabala" means "balancing" and is the process of reducing positive terms of the same power when they occur on both sides of an equation. For example, two applications of "al-muqabala" reduces 50 + 3 </a:t>
            </a:r>
            <a:r>
              <a:rPr i="1" lang="en">
                <a:highlight>
                  <a:srgbClr val="FFFFFF"/>
                </a:highlight>
              </a:rPr>
              <a:t>x</a:t>
            </a:r>
            <a:r>
              <a:rPr lang="en">
                <a:highlight>
                  <a:srgbClr val="FFFFFF"/>
                </a:highlight>
              </a:rPr>
              <a:t> + </a:t>
            </a:r>
            <a:r>
              <a:rPr i="1" lang="en">
                <a:highlight>
                  <a:srgbClr val="FFFFFF"/>
                </a:highlight>
              </a:rPr>
              <a:t>x</a:t>
            </a:r>
            <a:r>
              <a:rPr baseline="30000" lang="en">
                <a:highlight>
                  <a:srgbClr val="FFFFFF"/>
                </a:highlight>
              </a:rPr>
              <a:t>2</a:t>
            </a:r>
            <a:r>
              <a:rPr lang="en">
                <a:highlight>
                  <a:srgbClr val="FFFFFF"/>
                </a:highlight>
              </a:rPr>
              <a:t> = 29 + 10 </a:t>
            </a:r>
            <a:r>
              <a:rPr i="1" lang="en">
                <a:highlight>
                  <a:srgbClr val="FFFFFF"/>
                </a:highlight>
              </a:rPr>
              <a:t>x</a:t>
            </a:r>
            <a:r>
              <a:rPr lang="en">
                <a:highlight>
                  <a:srgbClr val="FFFFFF"/>
                </a:highlight>
              </a:rPr>
              <a:t> to 21 + </a:t>
            </a:r>
            <a:r>
              <a:rPr i="1" lang="en">
                <a:highlight>
                  <a:srgbClr val="FFFFFF"/>
                </a:highlight>
              </a:rPr>
              <a:t>x</a:t>
            </a:r>
            <a:r>
              <a:rPr baseline="30000" lang="en">
                <a:highlight>
                  <a:srgbClr val="FFFFFF"/>
                </a:highlight>
              </a:rPr>
              <a:t>2</a:t>
            </a:r>
            <a:r>
              <a:rPr lang="en">
                <a:highlight>
                  <a:srgbClr val="FFFFFF"/>
                </a:highlight>
              </a:rPr>
              <a:t> = 7 </a:t>
            </a:r>
            <a:r>
              <a:rPr i="1" lang="en">
                <a:highlight>
                  <a:srgbClr val="FFFFFF"/>
                </a:highlight>
              </a:rPr>
              <a:t>x</a:t>
            </a:r>
            <a:r>
              <a:rPr lang="en">
                <a:highlight>
                  <a:srgbClr val="FFFFFF"/>
                </a:highlight>
              </a:rPr>
              <a:t> (one application to deal with the numbers and a second to deal with the roots).</a:t>
            </a:r>
            <a:endParaRPr>
              <a:highlight>
                <a:srgbClr val="FFFFFF"/>
              </a:highlight>
            </a:endParaRPr>
          </a:p>
          <a:p>
            <a:pPr indent="0" lvl="0" marL="0" rtl="0" algn="just">
              <a:lnSpc>
                <a:spcPct val="115000"/>
              </a:lnSpc>
              <a:spcBef>
                <a:spcPts val="1100"/>
              </a:spcBef>
              <a:spcAft>
                <a:spcPts val="0"/>
              </a:spcAft>
              <a:buNone/>
            </a:pPr>
            <a:r>
              <a:rPr lang="en"/>
              <a:t>Al-Khwarizmi then shows how to solve the six standard types of equations. He uses both algebraic methods of solution and geometric methods. For example to solve the equation </a:t>
            </a:r>
            <a:r>
              <a:rPr i="1" lang="en"/>
              <a:t>x</a:t>
            </a:r>
            <a:r>
              <a:rPr baseline="30000" lang="en"/>
              <a:t>2</a:t>
            </a:r>
            <a:r>
              <a:rPr lang="en"/>
              <a:t> + 10 </a:t>
            </a:r>
            <a:r>
              <a:rPr i="1" lang="en"/>
              <a:t>x</a:t>
            </a:r>
            <a:r>
              <a:rPr lang="en"/>
              <a:t> = 39 he writes: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i="1" lang="en">
                <a:highlight>
                  <a:srgbClr val="FFFFFF"/>
                </a:highlight>
              </a:rPr>
              <a:t>... a square and </a:t>
            </a:r>
            <a:r>
              <a:rPr lang="en">
                <a:highlight>
                  <a:srgbClr val="FFFFFF"/>
                </a:highlight>
              </a:rPr>
              <a:t>10</a:t>
            </a:r>
            <a:r>
              <a:rPr i="1" lang="en">
                <a:highlight>
                  <a:srgbClr val="FFFFFF"/>
                </a:highlight>
              </a:rPr>
              <a:t> roots are equal to </a:t>
            </a:r>
            <a:r>
              <a:rPr lang="en">
                <a:highlight>
                  <a:srgbClr val="FFFFFF"/>
                </a:highlight>
              </a:rPr>
              <a:t>39</a:t>
            </a:r>
            <a:r>
              <a:rPr i="1" lang="en">
                <a:highlight>
                  <a:srgbClr val="FFFFFF"/>
                </a:highlight>
              </a:rPr>
              <a:t> units. The question therefore in this type of equation is about as follows: what is the square which combined with ten of its roots will give a sum total of </a:t>
            </a:r>
            <a:r>
              <a:rPr lang="en">
                <a:highlight>
                  <a:srgbClr val="FFFFFF"/>
                </a:highlight>
              </a:rPr>
              <a:t>39</a:t>
            </a:r>
            <a:r>
              <a:rPr i="1" lang="en">
                <a:highlight>
                  <a:srgbClr val="FFFFFF"/>
                </a:highlight>
              </a:rPr>
              <a:t>? The manner of solving this type of equation is to take one-half of the roots just mentioned. Now the roots in the problem before us are </a:t>
            </a:r>
            <a:r>
              <a:rPr lang="en">
                <a:highlight>
                  <a:srgbClr val="FFFFFF"/>
                </a:highlight>
              </a:rPr>
              <a:t>10</a:t>
            </a:r>
            <a:r>
              <a:rPr i="1" lang="en">
                <a:highlight>
                  <a:srgbClr val="FFFFFF"/>
                </a:highlight>
              </a:rPr>
              <a:t>. Therefore take </a:t>
            </a:r>
            <a:r>
              <a:rPr lang="en">
                <a:highlight>
                  <a:srgbClr val="FFFFFF"/>
                </a:highlight>
              </a:rPr>
              <a:t>5</a:t>
            </a:r>
            <a:r>
              <a:rPr i="1" lang="en">
                <a:highlight>
                  <a:srgbClr val="FFFFFF"/>
                </a:highlight>
              </a:rPr>
              <a:t>, which multiplied by itself gives </a:t>
            </a:r>
            <a:r>
              <a:rPr lang="en">
                <a:highlight>
                  <a:srgbClr val="FFFFFF"/>
                </a:highlight>
              </a:rPr>
              <a:t>25</a:t>
            </a:r>
            <a:r>
              <a:rPr i="1" lang="en">
                <a:highlight>
                  <a:srgbClr val="FFFFFF"/>
                </a:highlight>
              </a:rPr>
              <a:t>, an amount which you add to </a:t>
            </a:r>
            <a:r>
              <a:rPr lang="en">
                <a:highlight>
                  <a:srgbClr val="FFFFFF"/>
                </a:highlight>
              </a:rPr>
              <a:t>39</a:t>
            </a:r>
            <a:r>
              <a:rPr i="1" lang="en">
                <a:highlight>
                  <a:srgbClr val="FFFFFF"/>
                </a:highlight>
              </a:rPr>
              <a:t> giving </a:t>
            </a:r>
            <a:r>
              <a:rPr lang="en">
                <a:highlight>
                  <a:srgbClr val="FFFFFF"/>
                </a:highlight>
              </a:rPr>
              <a:t>64</a:t>
            </a:r>
            <a:r>
              <a:rPr i="1" lang="en">
                <a:highlight>
                  <a:srgbClr val="FFFFFF"/>
                </a:highlight>
              </a:rPr>
              <a:t>. Having taken then the square root of this which is </a:t>
            </a:r>
            <a:r>
              <a:rPr lang="en">
                <a:highlight>
                  <a:srgbClr val="FFFFFF"/>
                </a:highlight>
              </a:rPr>
              <a:t>8</a:t>
            </a:r>
            <a:r>
              <a:rPr i="1" lang="en">
                <a:highlight>
                  <a:srgbClr val="FFFFFF"/>
                </a:highlight>
              </a:rPr>
              <a:t>, subtract from it half the roots, </a:t>
            </a:r>
            <a:r>
              <a:rPr lang="en">
                <a:highlight>
                  <a:srgbClr val="FFFFFF"/>
                </a:highlight>
              </a:rPr>
              <a:t>5</a:t>
            </a:r>
            <a:r>
              <a:rPr i="1" lang="en">
                <a:highlight>
                  <a:srgbClr val="FFFFFF"/>
                </a:highlight>
              </a:rPr>
              <a:t> leaving </a:t>
            </a:r>
            <a:r>
              <a:rPr lang="en">
                <a:highlight>
                  <a:srgbClr val="FFFFFF"/>
                </a:highlight>
              </a:rPr>
              <a:t>3</a:t>
            </a:r>
            <a:r>
              <a:rPr i="1" lang="en">
                <a:highlight>
                  <a:srgbClr val="FFFFFF"/>
                </a:highlight>
              </a:rPr>
              <a:t>. The number three therefore represents one root of this square, which itself, of course is </a:t>
            </a:r>
            <a:r>
              <a:rPr lang="en">
                <a:highlight>
                  <a:srgbClr val="FFFFFF"/>
                </a:highlight>
              </a:rPr>
              <a:t>9</a:t>
            </a:r>
            <a:r>
              <a:rPr i="1" lang="en">
                <a:highlight>
                  <a:srgbClr val="FFFFFF"/>
                </a:highlight>
              </a:rPr>
              <a:t>. Nine therefore gives the square.</a:t>
            </a:r>
            <a:endParaRPr i="1">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He also described for to foil two linear </a:t>
            </a:r>
            <a:r>
              <a:rPr lang="en"/>
              <a:t>equations</a:t>
            </a:r>
            <a:r>
              <a:rPr lang="en"/>
              <a:t> together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FF"/>
                </a:highlight>
              </a:rPr>
              <a:t>Gandz gives this opinion of al-Khwarizmi's algebra in </a:t>
            </a:r>
            <a:r>
              <a:rPr lang="en">
                <a:highlight>
                  <a:srgbClr val="FFFF99"/>
                </a:highlight>
              </a:rPr>
              <a:t>S Gandz, The sources of al-Khwarizmi’s algebra, Osiris, i (1936), 263-77.</a:t>
            </a:r>
            <a:r>
              <a:rPr lang="en">
                <a:highlight>
                  <a:srgbClr val="FFFFFF"/>
                </a:highlight>
              </a:rPr>
              <a:t>:-</a:t>
            </a:r>
            <a:endParaRPr>
              <a:highlight>
                <a:srgbClr val="FFFFFF"/>
              </a:highlight>
            </a:endParaRPr>
          </a:p>
          <a:p>
            <a:pPr indent="0" lvl="0" marL="0" rtl="0" algn="just">
              <a:lnSpc>
                <a:spcPct val="115000"/>
              </a:lnSpc>
              <a:spcBef>
                <a:spcPts val="0"/>
              </a:spcBef>
              <a:spcAft>
                <a:spcPts val="0"/>
              </a:spcAft>
              <a:buNone/>
            </a:pPr>
            <a:r>
              <a:rPr i="1" lang="en">
                <a:highlight>
                  <a:srgbClr val="FFFFFF"/>
                </a:highlight>
              </a:rPr>
              <a:t>Al-Khwarizmi's algebra is regarded as the foundation and cornerstone of the sciences. In a sense, al-Khwarizmi is more entitled to be called "the father of algebra" than </a:t>
            </a:r>
            <a:r>
              <a:rPr i="1" lang="en" u="sng">
                <a:solidFill>
                  <a:schemeClr val="hlink"/>
                </a:solidFill>
                <a:highlight>
                  <a:srgbClr val="FFFFFF"/>
                </a:highlight>
                <a:hlinkClick r:id="rId2"/>
              </a:rPr>
              <a:t>Diophantus</a:t>
            </a:r>
            <a:r>
              <a:rPr i="1" lang="en">
                <a:highlight>
                  <a:srgbClr val="FFFFFF"/>
                </a:highlight>
              </a:rPr>
              <a:t> because al-Khwarizmi is the first to teach algebra in an elementary form and for its own sake, </a:t>
            </a:r>
            <a:r>
              <a:rPr i="1" lang="en" u="sng">
                <a:solidFill>
                  <a:schemeClr val="hlink"/>
                </a:solidFill>
                <a:highlight>
                  <a:srgbClr val="FFFFFF"/>
                </a:highlight>
                <a:hlinkClick r:id="rId3"/>
              </a:rPr>
              <a:t>Diophantus</a:t>
            </a:r>
            <a:r>
              <a:rPr i="1" lang="en">
                <a:highlight>
                  <a:srgbClr val="FFFFFF"/>
                </a:highlight>
              </a:rPr>
              <a:t> is primarily concerned with the theory of numbers.</a:t>
            </a:r>
            <a:endParaRPr i="1">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Arabian mathematics did not regard proof as being the heart of mathematics, so there are no Arabian great theorems here </a:t>
            </a:r>
            <a:endParaRPr/>
          </a:p>
          <a:p>
            <a:pPr indent="0" lvl="0" marL="0" rtl="0" algn="l">
              <a:spcBef>
                <a:spcPts val="0"/>
              </a:spcBef>
              <a:spcAft>
                <a:spcPts val="0"/>
              </a:spcAft>
              <a:buNone/>
            </a:pPr>
            <a:r>
              <a:rPr lang="en"/>
              <a:t>Arabian mathematics did provide a sound number system and contributed greatly to the problem of solving equations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**Activity** The geometric proof of completing the square from the problem above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7f4629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7f4629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d07c867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d07c867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d07c867a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d07c867a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f46295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f46295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07c867a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d07c867a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7f46295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7f46295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Mohammed ibn Mûsâ al-Khowârizmî</a:t>
            </a:r>
            <a:endParaRPr>
              <a:latin typeface="Times New Roman"/>
              <a:ea typeface="Times New Roman"/>
              <a:cs typeface="Times New Roman"/>
              <a:sym typeface="Times New Roman"/>
            </a:endParaRPr>
          </a:p>
        </p:txBody>
      </p:sp>
      <p:sp>
        <p:nvSpPr>
          <p:cNvPr id="65" name="Google Shape;65;p13"/>
          <p:cNvSpPr txBox="1"/>
          <p:nvPr>
            <p:ph idx="1" type="subTitle"/>
          </p:nvPr>
        </p:nvSpPr>
        <p:spPr>
          <a:xfrm>
            <a:off x="1468050" y="165331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a:t>
            </a:r>
            <a:r>
              <a:rPr lang="en" sz="2400">
                <a:latin typeface="Times New Roman"/>
                <a:ea typeface="Times New Roman"/>
                <a:cs typeface="Times New Roman"/>
                <a:sym typeface="Times New Roman"/>
              </a:rPr>
              <a:t>a 825</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Journey Through Genius Pp 130</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the Library of Alexandria &amp; the rise of Arabian mathematics</a:t>
            </a:r>
            <a:endParaRPr/>
          </a:p>
        </p:txBody>
      </p:sp>
      <p:sp>
        <p:nvSpPr>
          <p:cNvPr id="71" name="Google Shape;71;p14"/>
          <p:cNvSpPr txBox="1"/>
          <p:nvPr>
            <p:ph idx="1" type="body"/>
          </p:nvPr>
        </p:nvSpPr>
        <p:spPr>
          <a:xfrm>
            <a:off x="4433775" y="169525"/>
            <a:ext cx="4514400" cy="478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Merriweather"/>
                <a:ea typeface="Merriweather"/>
                <a:cs typeface="Merriweather"/>
                <a:sym typeface="Merriweather"/>
              </a:rPr>
              <a:t>The library of Alexandria remained an intact place of scholarship through centuries</a:t>
            </a:r>
            <a:br>
              <a:rPr lang="en" sz="1200">
                <a:latin typeface="Merriweather"/>
                <a:ea typeface="Merriweather"/>
                <a:cs typeface="Merriweather"/>
                <a:sym typeface="Merriweather"/>
              </a:rPr>
            </a:br>
            <a:r>
              <a:rPr lang="en" sz="1200">
                <a:latin typeface="Merriweather"/>
                <a:ea typeface="Merriweather"/>
                <a:cs typeface="Merriweather"/>
                <a:sym typeface="Merriweather"/>
              </a:rPr>
              <a:t>It was originally closed by the Christians in 529 AD for its huge collection of pagan documents</a:t>
            </a:r>
            <a:br>
              <a:rPr lang="en" sz="1200">
                <a:latin typeface="Merriweather"/>
                <a:ea typeface="Merriweather"/>
                <a:cs typeface="Merriweather"/>
                <a:sym typeface="Merriweather"/>
              </a:rPr>
            </a:br>
            <a:r>
              <a:rPr lang="en" sz="1200">
                <a:latin typeface="Merriweather"/>
                <a:ea typeface="Merriweather"/>
                <a:cs typeface="Merriweather"/>
                <a:sym typeface="Merriweather"/>
              </a:rPr>
              <a:t>Then in 641 the library was ultimately burned by the Arabs </a:t>
            </a:r>
            <a:br>
              <a:rPr lang="en" sz="1200">
                <a:latin typeface="Merriweather"/>
                <a:ea typeface="Merriweather"/>
                <a:cs typeface="Merriweather"/>
                <a:sym typeface="Merriweather"/>
              </a:rPr>
            </a:br>
            <a:br>
              <a:rPr lang="en" sz="1200">
                <a:latin typeface="Merriweather"/>
                <a:ea typeface="Merriweather"/>
                <a:cs typeface="Merriweather"/>
                <a:sym typeface="Merriweather"/>
              </a:rPr>
            </a:br>
            <a:r>
              <a:rPr lang="en" sz="1200">
                <a:latin typeface="Merriweather"/>
                <a:ea typeface="Merriweather"/>
                <a:cs typeface="Merriweather"/>
                <a:sym typeface="Merriweather"/>
              </a:rPr>
              <a:t>The study of mathematics that had been centered at this library had then shifted to Arabian mathematics for centuries afterward </a:t>
            </a:r>
            <a:br>
              <a:rPr lang="en" sz="1200">
                <a:latin typeface="Merriweather"/>
                <a:ea typeface="Merriweather"/>
                <a:cs typeface="Merriweather"/>
                <a:sym typeface="Merriweather"/>
              </a:rPr>
            </a:br>
            <a:br>
              <a:rPr lang="en" sz="1200">
                <a:latin typeface="Merriweather"/>
                <a:ea typeface="Merriweather"/>
                <a:cs typeface="Merriweather"/>
                <a:sym typeface="Merriweather"/>
              </a:rPr>
            </a:br>
            <a:r>
              <a:rPr lang="en" sz="1200">
                <a:latin typeface="Merriweather"/>
                <a:ea typeface="Merriweather"/>
                <a:cs typeface="Merriweather"/>
                <a:sym typeface="Merriweather"/>
              </a:rPr>
              <a:t>As the Islamic empire rose with the life of Mohammed </a:t>
            </a:r>
            <a:br>
              <a:rPr lang="en" sz="1200">
                <a:latin typeface="Merriweather"/>
                <a:ea typeface="Merriweather"/>
                <a:cs typeface="Merriweather"/>
                <a:sym typeface="Merriweather"/>
              </a:rPr>
            </a:br>
            <a:r>
              <a:rPr lang="en" sz="1200">
                <a:latin typeface="Merriweather"/>
                <a:ea typeface="Merriweather"/>
                <a:cs typeface="Merriweather"/>
                <a:sym typeface="Merriweather"/>
              </a:rPr>
              <a:t>The religion had spread across India, Persia, the Middle East, Africa, Spain</a:t>
            </a:r>
            <a:br>
              <a:rPr lang="en" sz="1200">
                <a:latin typeface="Merriweather"/>
                <a:ea typeface="Merriweather"/>
                <a:cs typeface="Merriweather"/>
                <a:sym typeface="Merriweather"/>
              </a:rPr>
            </a:br>
            <a:r>
              <a:rPr lang="en" sz="1200">
                <a:latin typeface="Merriweather"/>
                <a:ea typeface="Merriweather"/>
                <a:cs typeface="Merriweather"/>
                <a:sym typeface="Merriweather"/>
              </a:rPr>
              <a:t>Islamic scholars assimilated the knowledge of many cultures that they came across </a:t>
            </a:r>
            <a:br>
              <a:rPr lang="en" sz="1200">
                <a:latin typeface="Merriweather"/>
                <a:ea typeface="Merriweather"/>
                <a:cs typeface="Merriweather"/>
                <a:sym typeface="Merriweather"/>
              </a:rPr>
            </a:br>
            <a:r>
              <a:rPr lang="en" sz="1200">
                <a:latin typeface="Merriweather"/>
                <a:ea typeface="Merriweather"/>
                <a:cs typeface="Merriweather"/>
                <a:sym typeface="Merriweather"/>
              </a:rPr>
              <a:t>Among this knowledge was the “Hindu-Arabic” number system </a:t>
            </a:r>
            <a:br>
              <a:rPr lang="en" sz="1200">
                <a:latin typeface="Merriweather"/>
                <a:ea typeface="Merriweather"/>
                <a:cs typeface="Merriweather"/>
                <a:sym typeface="Merriweather"/>
              </a:rPr>
            </a:br>
            <a:br>
              <a:rPr lang="en" sz="1200">
                <a:latin typeface="Merriweather"/>
                <a:ea typeface="Merriweather"/>
                <a:cs typeface="Merriweather"/>
                <a:sym typeface="Merriweather"/>
              </a:rPr>
            </a:br>
            <a:r>
              <a:rPr b="1" lang="en" sz="1400">
                <a:latin typeface="Merriweather"/>
                <a:ea typeface="Merriweather"/>
                <a:cs typeface="Merriweather"/>
                <a:sym typeface="Merriweather"/>
              </a:rPr>
              <a:t>“This system was so superior to that of the Romans that it has relegated the latter to clock faces, copyright dates, and Super Bowls”</a:t>
            </a:r>
            <a:br>
              <a:rPr b="1" lang="en" sz="1400">
                <a:latin typeface="Merriweather"/>
                <a:ea typeface="Merriweather"/>
                <a:cs typeface="Merriweather"/>
                <a:sym typeface="Merriweather"/>
              </a:rPr>
            </a:br>
            <a:endParaRPr b="1" sz="14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80250"/>
            <a:ext cx="3127500" cy="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Al-Khowarizmi</a:t>
            </a:r>
            <a:endParaRPr/>
          </a:p>
        </p:txBody>
      </p:sp>
      <p:sp>
        <p:nvSpPr>
          <p:cNvPr id="77" name="Google Shape;77;p15"/>
          <p:cNvSpPr txBox="1"/>
          <p:nvPr>
            <p:ph idx="1" type="body"/>
          </p:nvPr>
        </p:nvSpPr>
        <p:spPr>
          <a:xfrm>
            <a:off x="311700" y="1009675"/>
            <a:ext cx="3303900" cy="354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Merriweather"/>
                <a:ea typeface="Merriweather"/>
                <a:cs typeface="Merriweather"/>
                <a:sym typeface="Merriweather"/>
              </a:rPr>
              <a:t>He borrowed from the East and the West, from Hindu mathematicians and Greek mathematics</a:t>
            </a:r>
            <a:br>
              <a:rPr lang="en" sz="1200">
                <a:latin typeface="Merriweather"/>
                <a:ea typeface="Merriweather"/>
                <a:cs typeface="Merriweather"/>
                <a:sym typeface="Merriweather"/>
              </a:rPr>
            </a:br>
            <a:r>
              <a:rPr lang="en" sz="1200">
                <a:latin typeface="Merriweather"/>
                <a:ea typeface="Merriweather"/>
                <a:cs typeface="Merriweather"/>
                <a:sym typeface="Merriweather"/>
              </a:rPr>
              <a:t>He produced a treatise on algebra and arithmetic </a:t>
            </a:r>
            <a:br>
              <a:rPr lang="en" sz="1200">
                <a:latin typeface="Merriweather"/>
                <a:ea typeface="Merriweather"/>
                <a:cs typeface="Merriweather"/>
                <a:sym typeface="Merriweather"/>
              </a:rPr>
            </a:br>
            <a:r>
              <a:rPr lang="en" sz="1200">
                <a:latin typeface="Merriweather"/>
                <a:ea typeface="Merriweather"/>
                <a:cs typeface="Merriweather"/>
                <a:sym typeface="Merriweather"/>
              </a:rPr>
              <a:t>He illustrated the solution to not only linear equations, but also quadratic and verbally provided the now important quadratic formula</a:t>
            </a:r>
            <a:br>
              <a:rPr lang="en" sz="1200">
                <a:latin typeface="Merriweather"/>
                <a:ea typeface="Merriweather"/>
                <a:cs typeface="Merriweather"/>
                <a:sym typeface="Merriweather"/>
              </a:rPr>
            </a:br>
            <a:r>
              <a:rPr lang="en" sz="1200">
                <a:latin typeface="Merriweather"/>
                <a:ea typeface="Merriweather"/>
                <a:cs typeface="Merriweather"/>
                <a:sym typeface="Merriweather"/>
              </a:rPr>
              <a:t>He is also accredited for giving algebra its name, his major treatise was titled, in latin, “Ludus algebrae et almucgrabalaeque” latered shortened to “algebra”</a:t>
            </a:r>
            <a:br>
              <a:rPr lang="en" sz="1200">
                <a:latin typeface="Merriweather"/>
                <a:ea typeface="Merriweather"/>
                <a:cs typeface="Merriweather"/>
                <a:sym typeface="Merriweather"/>
              </a:rPr>
            </a:br>
            <a:r>
              <a:rPr lang="en" sz="1200">
                <a:latin typeface="Merriweather"/>
                <a:ea typeface="Merriweather"/>
                <a:cs typeface="Merriweather"/>
                <a:sym typeface="Merriweather"/>
              </a:rPr>
              <a:t>His treatises were meant to be seen as not only texts of logic, he felt algebra was here to help solve practical problems</a:t>
            </a:r>
            <a:br>
              <a:rPr lang="en" sz="1200">
                <a:latin typeface="Merriweather"/>
                <a:ea typeface="Merriweather"/>
                <a:cs typeface="Merriweather"/>
                <a:sym typeface="Merriweather"/>
              </a:rPr>
            </a:br>
            <a:endParaRPr sz="1200">
              <a:latin typeface="Merriweather"/>
              <a:ea typeface="Merriweather"/>
              <a:cs typeface="Merriweather"/>
              <a:sym typeface="Merriweather"/>
            </a:endParaRPr>
          </a:p>
        </p:txBody>
      </p:sp>
      <p:pic>
        <p:nvPicPr>
          <p:cNvPr descr="Image result for al-khwarizmi" id="78" name="Google Shape;78;p15"/>
          <p:cNvPicPr preferRelativeResize="0"/>
          <p:nvPr/>
        </p:nvPicPr>
        <p:blipFill>
          <a:blip r:embed="rId3">
            <a:alphaModFix/>
          </a:blip>
          <a:stretch>
            <a:fillRect/>
          </a:stretch>
        </p:blipFill>
        <p:spPr>
          <a:xfrm>
            <a:off x="5016450" y="460350"/>
            <a:ext cx="2840800" cy="422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for solving equations</a:t>
            </a:r>
            <a:endParaRPr/>
          </a:p>
        </p:txBody>
      </p:sp>
      <p:sp>
        <p:nvSpPr>
          <p:cNvPr id="84" name="Google Shape;84;p16"/>
          <p:cNvSpPr txBox="1"/>
          <p:nvPr>
            <p:ph idx="1" type="body"/>
          </p:nvPr>
        </p:nvSpPr>
        <p:spPr>
          <a:xfrm>
            <a:off x="4644675" y="5224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erriweather"/>
                <a:ea typeface="Merriweather"/>
                <a:cs typeface="Merriweather"/>
                <a:sym typeface="Merriweather"/>
              </a:rPr>
              <a:t>He first reduces an equation (linear or quadratic) to one of six standard forms:</a:t>
            </a:r>
            <a:br>
              <a:rPr lang="en">
                <a:latin typeface="Merriweather"/>
                <a:ea typeface="Merriweather"/>
                <a:cs typeface="Merriweather"/>
                <a:sym typeface="Merriweather"/>
              </a:rPr>
            </a:br>
            <a:r>
              <a:rPr lang="en">
                <a:latin typeface="Merriweather"/>
                <a:ea typeface="Merriweather"/>
                <a:cs typeface="Merriweather"/>
                <a:sym typeface="Merriweather"/>
              </a:rPr>
              <a:t>1. Squares equal to roots.</a:t>
            </a:r>
            <a:br>
              <a:rPr lang="en">
                <a:latin typeface="Merriweather"/>
                <a:ea typeface="Merriweather"/>
                <a:cs typeface="Merriweather"/>
                <a:sym typeface="Merriweather"/>
              </a:rPr>
            </a:br>
            <a:r>
              <a:rPr lang="en">
                <a:latin typeface="Merriweather"/>
                <a:ea typeface="Merriweather"/>
                <a:cs typeface="Merriweather"/>
                <a:sym typeface="Merriweather"/>
              </a:rPr>
              <a:t>2. Squares equal to numbers.</a:t>
            </a:r>
            <a:br>
              <a:rPr lang="en">
                <a:latin typeface="Merriweather"/>
                <a:ea typeface="Merriweather"/>
                <a:cs typeface="Merriweather"/>
                <a:sym typeface="Merriweather"/>
              </a:rPr>
            </a:br>
            <a:r>
              <a:rPr lang="en">
                <a:latin typeface="Merriweather"/>
                <a:ea typeface="Merriweather"/>
                <a:cs typeface="Merriweather"/>
                <a:sym typeface="Merriweather"/>
              </a:rPr>
              <a:t>3. Roots equal to numbers.</a:t>
            </a:r>
            <a:br>
              <a:rPr lang="en">
                <a:latin typeface="Merriweather"/>
                <a:ea typeface="Merriweather"/>
                <a:cs typeface="Merriweather"/>
                <a:sym typeface="Merriweather"/>
              </a:rPr>
            </a:br>
            <a:r>
              <a:rPr lang="en">
                <a:latin typeface="Merriweather"/>
                <a:ea typeface="Merriweather"/>
                <a:cs typeface="Merriweather"/>
                <a:sym typeface="Merriweather"/>
              </a:rPr>
              <a:t>4. Squares and roots equal to numbers</a:t>
            </a:r>
            <a:br>
              <a:rPr lang="en">
                <a:latin typeface="Merriweather"/>
                <a:ea typeface="Merriweather"/>
                <a:cs typeface="Merriweather"/>
                <a:sym typeface="Merriweather"/>
              </a:rPr>
            </a:br>
            <a:r>
              <a:rPr lang="en">
                <a:latin typeface="Merriweather"/>
                <a:ea typeface="Merriweather"/>
                <a:cs typeface="Merriweather"/>
                <a:sym typeface="Merriweather"/>
              </a:rPr>
              <a:t>5. Squares and numbers equal to roots</a:t>
            </a:r>
            <a:br>
              <a:rPr lang="en">
                <a:latin typeface="Merriweather"/>
                <a:ea typeface="Merriweather"/>
                <a:cs typeface="Merriweather"/>
                <a:sym typeface="Merriweather"/>
              </a:rPr>
            </a:br>
            <a:r>
              <a:rPr lang="en">
                <a:latin typeface="Merriweather"/>
                <a:ea typeface="Merriweather"/>
                <a:cs typeface="Merriweather"/>
                <a:sym typeface="Merriweather"/>
              </a:rPr>
              <a:t>6. Roots and numbers equal to squares</a:t>
            </a:r>
            <a:br>
              <a:rPr lang="en">
                <a:latin typeface="Merriweather"/>
                <a:ea typeface="Merriweather"/>
                <a:cs typeface="Merriweather"/>
                <a:sym typeface="Merriweather"/>
              </a:rPr>
            </a:br>
            <a:br>
              <a:rPr lang="en">
                <a:latin typeface="Merriweather"/>
                <a:ea typeface="Merriweather"/>
                <a:cs typeface="Merriweather"/>
                <a:sym typeface="Merriweather"/>
              </a:rPr>
            </a:br>
            <a:r>
              <a:rPr lang="en">
                <a:latin typeface="Merriweather"/>
                <a:ea typeface="Merriweather"/>
                <a:cs typeface="Merriweather"/>
                <a:sym typeface="Merriweather"/>
              </a:rPr>
              <a:t>The reduction is carried out using the two operations of </a:t>
            </a:r>
            <a:r>
              <a:rPr i="1" lang="en">
                <a:latin typeface="Merriweather"/>
                <a:ea typeface="Merriweather"/>
                <a:cs typeface="Merriweather"/>
                <a:sym typeface="Merriweather"/>
              </a:rPr>
              <a:t>al-jabr</a:t>
            </a:r>
            <a:r>
              <a:rPr lang="en">
                <a:latin typeface="Merriweather"/>
                <a:ea typeface="Merriweather"/>
                <a:cs typeface="Merriweather"/>
                <a:sym typeface="Merriweather"/>
              </a:rPr>
              <a:t> and </a:t>
            </a:r>
            <a:r>
              <a:rPr i="1" lang="en">
                <a:latin typeface="Merriweather"/>
                <a:ea typeface="Merriweather"/>
                <a:cs typeface="Merriweather"/>
                <a:sym typeface="Merriweather"/>
              </a:rPr>
              <a:t>al-muqabala</a:t>
            </a:r>
            <a:r>
              <a:rPr lang="en">
                <a:latin typeface="Merriweather"/>
                <a:ea typeface="Merriweather"/>
                <a:cs typeface="Merriweather"/>
                <a:sym typeface="Merriweather"/>
              </a:rPr>
              <a:t>. Here </a:t>
            </a:r>
            <a:r>
              <a:rPr i="1" lang="en">
                <a:latin typeface="Merriweather"/>
                <a:ea typeface="Merriweather"/>
                <a:cs typeface="Merriweather"/>
                <a:sym typeface="Merriweather"/>
              </a:rPr>
              <a:t>al-jabr</a:t>
            </a:r>
            <a:r>
              <a:rPr lang="en">
                <a:latin typeface="Merriweather"/>
                <a:ea typeface="Merriweather"/>
                <a:cs typeface="Merriweather"/>
                <a:sym typeface="Merriweather"/>
              </a:rPr>
              <a:t>  means "completion" and is the process of removing negative terms from an equation. The term </a:t>
            </a:r>
            <a:r>
              <a:rPr i="1" lang="en">
                <a:latin typeface="Merriweather"/>
                <a:ea typeface="Merriweather"/>
                <a:cs typeface="Merriweather"/>
                <a:sym typeface="Merriweather"/>
              </a:rPr>
              <a:t>al-muqabala</a:t>
            </a:r>
            <a:r>
              <a:rPr lang="en">
                <a:latin typeface="Merriweather"/>
                <a:ea typeface="Merriweather"/>
                <a:cs typeface="Merriweather"/>
                <a:sym typeface="Merriweather"/>
              </a:rPr>
              <a:t> means "balancing" and is the process of reducing positive terms of the same power when they occur on both sides of an equation.</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675" y="798600"/>
            <a:ext cx="6678300" cy="354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rgbClr val="000000"/>
                </a:solidFill>
              </a:rPr>
              <a:t>... a square and 10 roots are equal to 39 units. The question therefore in this type of equation is about as follows: what is the square which combined with ten of its roots will give a sum total of 39? The manner of solving this type of equation is to take one-half of the roots just mentioned. Now the roots in the problem before us are 10. Therefore take 5, which multiplied by itself gives 25, an amount which you add to 39 giving 64. Having taken then the square root of this which is 8, subtract from it half the roots, 5 leaving 3. The number three therefore represents one root of this square, which itself, of course is 9. Nine therefore gives the square.</a:t>
            </a:r>
            <a:br>
              <a:rPr lang="en" sz="1800">
                <a:solidFill>
                  <a:srgbClr val="000000"/>
                </a:solidFill>
              </a:rPr>
            </a:b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996600" cy="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Arabian Mathematics</a:t>
            </a:r>
            <a:endParaRPr/>
          </a:p>
        </p:txBody>
      </p:sp>
      <p:sp>
        <p:nvSpPr>
          <p:cNvPr id="95" name="Google Shape;95;p18"/>
          <p:cNvSpPr txBox="1"/>
          <p:nvPr>
            <p:ph idx="1" type="body"/>
          </p:nvPr>
        </p:nvSpPr>
        <p:spPr>
          <a:xfrm>
            <a:off x="1062750" y="1371200"/>
            <a:ext cx="7018500" cy="3123000"/>
          </a:xfrm>
          <a:prstGeom prst="rect">
            <a:avLst/>
          </a:prstGeom>
          <a:solidFill>
            <a:schemeClr val="accent2"/>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highlight>
                  <a:srgbClr val="FFFFFF"/>
                </a:highlight>
                <a:latin typeface="Merriweather"/>
                <a:ea typeface="Merriweather"/>
                <a:cs typeface="Merriweather"/>
                <a:sym typeface="Merriweather"/>
              </a:rPr>
              <a:t>Arabian mathematics did not regard proof as being the heart of mathematics, so there are no Arabian great theorems here.</a:t>
            </a:r>
            <a:br>
              <a:rPr lang="en" sz="2400">
                <a:solidFill>
                  <a:srgbClr val="000000"/>
                </a:solidFill>
                <a:highlight>
                  <a:srgbClr val="FFFFFF"/>
                </a:highlight>
                <a:latin typeface="Merriweather"/>
                <a:ea typeface="Merriweather"/>
                <a:cs typeface="Merriweather"/>
                <a:sym typeface="Merriweather"/>
              </a:rPr>
            </a:br>
            <a:r>
              <a:rPr lang="en" sz="2400">
                <a:solidFill>
                  <a:srgbClr val="000000"/>
                </a:solidFill>
                <a:highlight>
                  <a:srgbClr val="FFFFFF"/>
                </a:highlight>
                <a:latin typeface="Merriweather"/>
                <a:ea typeface="Merriweather"/>
                <a:cs typeface="Merriweather"/>
                <a:sym typeface="Merriweather"/>
              </a:rPr>
              <a:t> </a:t>
            </a:r>
            <a:br>
              <a:rPr lang="en" sz="2400">
                <a:solidFill>
                  <a:srgbClr val="000000"/>
                </a:solidFill>
                <a:highlight>
                  <a:srgbClr val="FFFFFF"/>
                </a:highlight>
                <a:latin typeface="Merriweather"/>
                <a:ea typeface="Merriweather"/>
                <a:cs typeface="Merriweather"/>
                <a:sym typeface="Merriweather"/>
              </a:rPr>
            </a:br>
            <a:r>
              <a:rPr lang="en" sz="2400">
                <a:solidFill>
                  <a:srgbClr val="000000"/>
                </a:solidFill>
                <a:highlight>
                  <a:srgbClr val="FFFFFF"/>
                </a:highlight>
                <a:latin typeface="Merriweather"/>
                <a:ea typeface="Merriweather"/>
                <a:cs typeface="Merriweather"/>
                <a:sym typeface="Merriweather"/>
              </a:rPr>
              <a:t>Arabian mathematics did provide a sound number system and contributed greatly to the problem of solving equations </a:t>
            </a:r>
            <a:br>
              <a:rPr lang="en" sz="1200">
                <a:solidFill>
                  <a:srgbClr val="000000"/>
                </a:solidFill>
                <a:highlight>
                  <a:srgbClr val="FFFFFF"/>
                </a:highlight>
                <a:latin typeface="Times New Roman"/>
                <a:ea typeface="Times New Roman"/>
                <a:cs typeface="Times New Roman"/>
                <a:sym typeface="Times New Roman"/>
              </a:rPr>
            </a:br>
            <a:endParaRPr sz="24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101" name="Google Shape;101;p19"/>
          <p:cNvSpPr txBox="1"/>
          <p:nvPr>
            <p:ph idx="1" type="body"/>
          </p:nvPr>
        </p:nvSpPr>
        <p:spPr>
          <a:xfrm>
            <a:off x="311700" y="2121425"/>
            <a:ext cx="6542700" cy="77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latin typeface="Merriweather"/>
                <a:ea typeface="Merriweather"/>
                <a:cs typeface="Merriweather"/>
                <a:sym typeface="Merriweather"/>
              </a:rPr>
              <a:t>From the problem above, written verbally, we will examine the geometric proof to completing the square.</a:t>
            </a:r>
            <a:endParaRPr sz="1800">
              <a:latin typeface="Merriweather"/>
              <a:ea typeface="Merriweather"/>
              <a:cs typeface="Merriweather"/>
              <a:sym typeface="Merriweather"/>
            </a:endParaRPr>
          </a:p>
        </p:txBody>
      </p:sp>
      <p:sp>
        <p:nvSpPr>
          <p:cNvPr id="102" name="Google Shape;102;p19"/>
          <p:cNvSpPr txBox="1"/>
          <p:nvPr/>
        </p:nvSpPr>
        <p:spPr>
          <a:xfrm>
            <a:off x="2199425" y="4338875"/>
            <a:ext cx="58599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erriweather"/>
                <a:ea typeface="Merriweather"/>
                <a:cs typeface="Merriweather"/>
                <a:sym typeface="Merriweather"/>
              </a:rPr>
              <a:t>Sources for this presentation: </a:t>
            </a:r>
            <a:r>
              <a:rPr lang="en" sz="1200">
                <a:solidFill>
                  <a:schemeClr val="lt1"/>
                </a:solidFill>
                <a:latin typeface="Merriweather"/>
                <a:ea typeface="Merriweather"/>
                <a:cs typeface="Merriweather"/>
                <a:sym typeface="Merriweather"/>
              </a:rPr>
              <a:t>Journey Through Genius, Chp 5 Epilogue &amp;</a:t>
            </a:r>
            <a:endParaRPr sz="12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100">
                <a:solidFill>
                  <a:schemeClr val="lt1"/>
                </a:solidFill>
                <a:latin typeface="Merriweather"/>
                <a:ea typeface="Merriweather"/>
                <a:cs typeface="Merriweather"/>
                <a:sym typeface="Merriweather"/>
              </a:rPr>
              <a:t> http://www-history.mcs.st-andrews.ac.uk/Biographies/Al-Khwarizmi.html </a:t>
            </a:r>
            <a:br>
              <a:rPr lang="en" sz="1100">
                <a:solidFill>
                  <a:schemeClr val="lt1"/>
                </a:solidFill>
                <a:latin typeface="Merriweather"/>
                <a:ea typeface="Merriweather"/>
                <a:cs typeface="Merriweather"/>
                <a:sym typeface="Merriweather"/>
              </a:rPr>
            </a:br>
            <a:endParaRPr sz="1100">
              <a:solidFill>
                <a:schemeClr val="lt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