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
      <p:font typeface="Merriweather"/>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Merriweather-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19" Type="http://schemas.openxmlformats.org/officeDocument/2006/relationships/font" Target="fonts/Merriweather-bold.fntdata"/><Relationship Id="rId6" Type="http://schemas.openxmlformats.org/officeDocument/2006/relationships/slide" Target="slides/slide1.xml"/><Relationship Id="rId18" Type="http://schemas.openxmlformats.org/officeDocument/2006/relationships/font" Target="fonts/Merriweather-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3d07c867a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d07c867a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3d07c867a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d07c867a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3d07c867a6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d07c867a6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47f4780e7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47f4780e7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3d07c867a6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d07c867a6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47f4780e7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47f4780e7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47f4780e7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47f4780e7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latin typeface="Times New Roman"/>
                <a:ea typeface="Times New Roman"/>
                <a:cs typeface="Times New Roman"/>
                <a:sym typeface="Times New Roman"/>
              </a:rPr>
              <a:t>Bhaskara</a:t>
            </a:r>
            <a:endParaRPr sz="4800">
              <a:latin typeface="Times New Roman"/>
              <a:ea typeface="Times New Roman"/>
              <a:cs typeface="Times New Roman"/>
              <a:sym typeface="Times New Roman"/>
            </a:endParaRPr>
          </a:p>
        </p:txBody>
      </p:sp>
      <p:sp>
        <p:nvSpPr>
          <p:cNvPr id="65" name="Google Shape;65;p13"/>
          <p:cNvSpPr txBox="1"/>
          <p:nvPr>
            <p:ph idx="1" type="subTitle"/>
          </p:nvPr>
        </p:nvSpPr>
        <p:spPr>
          <a:xfrm>
            <a:off x="1110000" y="1678985"/>
            <a:ext cx="42426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Times New Roman"/>
                <a:ea typeface="Times New Roman"/>
                <a:cs typeface="Times New Roman"/>
                <a:sym typeface="Times New Roman"/>
              </a:rPr>
              <a:t>12th Century</a:t>
            </a:r>
            <a:endParaRPr sz="24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127500" cy="73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Bhaskara</a:t>
            </a:r>
            <a:endParaRPr/>
          </a:p>
        </p:txBody>
      </p:sp>
      <p:sp>
        <p:nvSpPr>
          <p:cNvPr id="71" name="Google Shape;71;p14"/>
          <p:cNvSpPr txBox="1"/>
          <p:nvPr>
            <p:ph idx="1" type="body"/>
          </p:nvPr>
        </p:nvSpPr>
        <p:spPr>
          <a:xfrm>
            <a:off x="311700" y="1235625"/>
            <a:ext cx="3127500" cy="3453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latin typeface="Merriweather"/>
                <a:ea typeface="Merriweather"/>
                <a:cs typeface="Merriweather"/>
                <a:sym typeface="Merriweather"/>
              </a:rPr>
              <a:t>Bhaskara is representation of peak mathematics in the 12th century.</a:t>
            </a:r>
            <a:br>
              <a:rPr lang="en" sz="1800">
                <a:latin typeface="Merriweather"/>
                <a:ea typeface="Merriweather"/>
                <a:cs typeface="Merriweather"/>
                <a:sym typeface="Merriweather"/>
              </a:rPr>
            </a:br>
            <a:r>
              <a:rPr lang="en" sz="1800">
                <a:latin typeface="Merriweather"/>
                <a:ea typeface="Merriweather"/>
                <a:cs typeface="Merriweather"/>
                <a:sym typeface="Merriweather"/>
              </a:rPr>
              <a:t> </a:t>
            </a:r>
            <a:br>
              <a:rPr lang="en" sz="1800">
                <a:latin typeface="Merriweather"/>
                <a:ea typeface="Merriweather"/>
                <a:cs typeface="Merriweather"/>
                <a:sym typeface="Merriweather"/>
              </a:rPr>
            </a:br>
            <a:r>
              <a:rPr lang="en" sz="1800">
                <a:latin typeface="Merriweather"/>
                <a:ea typeface="Merriweather"/>
                <a:cs typeface="Merriweather"/>
                <a:sym typeface="Merriweather"/>
              </a:rPr>
              <a:t>He was aware of what negative numbers and zeros were. He was also aware that there are two solutions to squared values</a:t>
            </a:r>
            <a:br>
              <a:rPr lang="en" sz="1800">
                <a:latin typeface="Merriweather"/>
                <a:ea typeface="Merriweather"/>
                <a:cs typeface="Merriweather"/>
                <a:sym typeface="Merriweather"/>
              </a:rPr>
            </a:br>
            <a:endParaRPr sz="1800">
              <a:latin typeface="Merriweather"/>
              <a:ea typeface="Merriweather"/>
              <a:cs typeface="Merriweather"/>
              <a:sym typeface="Merriweather"/>
            </a:endParaRPr>
          </a:p>
        </p:txBody>
      </p:sp>
      <p:pic>
        <p:nvPicPr>
          <p:cNvPr descr="Image result for bhaskara mathematician" id="72" name="Google Shape;72;p14"/>
          <p:cNvPicPr preferRelativeResize="0"/>
          <p:nvPr/>
        </p:nvPicPr>
        <p:blipFill>
          <a:blip r:embed="rId3">
            <a:alphaModFix/>
          </a:blip>
          <a:stretch>
            <a:fillRect/>
          </a:stretch>
        </p:blipFill>
        <p:spPr>
          <a:xfrm>
            <a:off x="4737700" y="772707"/>
            <a:ext cx="3559925" cy="391591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5"/>
          <p:cNvSpPr txBox="1"/>
          <p:nvPr>
            <p:ph type="title"/>
          </p:nvPr>
        </p:nvSpPr>
        <p:spPr>
          <a:xfrm>
            <a:off x="100825" y="94175"/>
            <a:ext cx="5202000" cy="74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Six works from Bhaskara </a:t>
            </a:r>
            <a:endParaRPr sz="2400"/>
          </a:p>
        </p:txBody>
      </p:sp>
      <p:sp>
        <p:nvSpPr>
          <p:cNvPr id="78" name="Google Shape;78;p15"/>
          <p:cNvSpPr txBox="1"/>
          <p:nvPr>
            <p:ph idx="1" type="body"/>
          </p:nvPr>
        </p:nvSpPr>
        <p:spPr>
          <a:xfrm>
            <a:off x="475350" y="919175"/>
            <a:ext cx="8193300" cy="3755700"/>
          </a:xfrm>
          <a:prstGeom prst="rect">
            <a:avLst/>
          </a:prstGeom>
          <a:solidFill>
            <a:schemeClr val="accent2"/>
          </a:solidFill>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rgbClr val="000000"/>
                </a:solidFill>
                <a:latin typeface="Merriweather"/>
                <a:ea typeface="Merriweather"/>
                <a:cs typeface="Merriweather"/>
                <a:sym typeface="Merriweather"/>
              </a:rPr>
              <a:t>Lilavati</a:t>
            </a:r>
            <a:r>
              <a:rPr lang="en">
                <a:solidFill>
                  <a:srgbClr val="000000"/>
                </a:solidFill>
                <a:latin typeface="Merriweather"/>
                <a:ea typeface="Merriweather"/>
                <a:cs typeface="Merriweather"/>
                <a:sym typeface="Merriweather"/>
              </a:rPr>
              <a:t> (The Beautiful) which is on mathematics</a:t>
            </a:r>
            <a:br>
              <a:rPr lang="en">
                <a:solidFill>
                  <a:srgbClr val="000000"/>
                </a:solidFill>
                <a:latin typeface="Merriweather"/>
                <a:ea typeface="Merriweather"/>
                <a:cs typeface="Merriweather"/>
                <a:sym typeface="Merriweather"/>
              </a:rPr>
            </a:br>
            <a:br>
              <a:rPr lang="en">
                <a:solidFill>
                  <a:srgbClr val="000000"/>
                </a:solidFill>
                <a:latin typeface="Merriweather"/>
                <a:ea typeface="Merriweather"/>
                <a:cs typeface="Merriweather"/>
                <a:sym typeface="Merriweather"/>
              </a:rPr>
            </a:br>
            <a:r>
              <a:rPr i="1" lang="en">
                <a:solidFill>
                  <a:srgbClr val="000000"/>
                </a:solidFill>
                <a:latin typeface="Merriweather"/>
                <a:ea typeface="Merriweather"/>
                <a:cs typeface="Merriweather"/>
                <a:sym typeface="Merriweather"/>
              </a:rPr>
              <a:t>Bijaganita</a:t>
            </a:r>
            <a:r>
              <a:rPr lang="en">
                <a:solidFill>
                  <a:srgbClr val="000000"/>
                </a:solidFill>
                <a:latin typeface="Merriweather"/>
                <a:ea typeface="Merriweather"/>
                <a:cs typeface="Merriweather"/>
                <a:sym typeface="Merriweather"/>
              </a:rPr>
              <a:t> (Seed Counting or Root Extraction) which is on algebra</a:t>
            </a:r>
            <a:br>
              <a:rPr lang="en">
                <a:solidFill>
                  <a:srgbClr val="000000"/>
                </a:solidFill>
                <a:latin typeface="Merriweather"/>
                <a:ea typeface="Merriweather"/>
                <a:cs typeface="Merriweather"/>
                <a:sym typeface="Merriweather"/>
              </a:rPr>
            </a:br>
            <a:br>
              <a:rPr lang="en">
                <a:solidFill>
                  <a:srgbClr val="000000"/>
                </a:solidFill>
                <a:latin typeface="Merriweather"/>
                <a:ea typeface="Merriweather"/>
                <a:cs typeface="Merriweather"/>
                <a:sym typeface="Merriweather"/>
              </a:rPr>
            </a:br>
            <a:r>
              <a:rPr i="1" lang="en">
                <a:solidFill>
                  <a:srgbClr val="000000"/>
                </a:solidFill>
                <a:latin typeface="Merriweather"/>
                <a:ea typeface="Merriweather"/>
                <a:cs typeface="Merriweather"/>
                <a:sym typeface="Merriweather"/>
              </a:rPr>
              <a:t>Siddhantasiromani</a:t>
            </a:r>
            <a:r>
              <a:rPr lang="en">
                <a:solidFill>
                  <a:srgbClr val="000000"/>
                </a:solidFill>
                <a:latin typeface="Merriweather"/>
                <a:ea typeface="Merriweather"/>
                <a:cs typeface="Merriweather"/>
                <a:sym typeface="Merriweather"/>
              </a:rPr>
              <a:t> which is in two parts, the first on mathematical astronomy with the second part on the sphere</a:t>
            </a:r>
            <a:br>
              <a:rPr lang="en">
                <a:solidFill>
                  <a:srgbClr val="000000"/>
                </a:solidFill>
                <a:latin typeface="Merriweather"/>
                <a:ea typeface="Merriweather"/>
                <a:cs typeface="Merriweather"/>
                <a:sym typeface="Merriweather"/>
              </a:rPr>
            </a:br>
            <a:br>
              <a:rPr lang="en">
                <a:solidFill>
                  <a:srgbClr val="000000"/>
                </a:solidFill>
                <a:latin typeface="Merriweather"/>
                <a:ea typeface="Merriweather"/>
                <a:cs typeface="Merriweather"/>
                <a:sym typeface="Merriweather"/>
              </a:rPr>
            </a:br>
            <a:r>
              <a:rPr i="1" lang="en">
                <a:solidFill>
                  <a:srgbClr val="000000"/>
                </a:solidFill>
                <a:latin typeface="Merriweather"/>
                <a:ea typeface="Merriweather"/>
                <a:cs typeface="Merriweather"/>
                <a:sym typeface="Merriweather"/>
              </a:rPr>
              <a:t>Vasanabhasya</a:t>
            </a:r>
            <a:r>
              <a:rPr lang="en">
                <a:solidFill>
                  <a:srgbClr val="000000"/>
                </a:solidFill>
                <a:latin typeface="Merriweather"/>
                <a:ea typeface="Merriweather"/>
                <a:cs typeface="Merriweather"/>
                <a:sym typeface="Merriweather"/>
              </a:rPr>
              <a:t> of </a:t>
            </a:r>
            <a:r>
              <a:rPr i="1" lang="en">
                <a:solidFill>
                  <a:srgbClr val="000000"/>
                </a:solidFill>
                <a:latin typeface="Merriweather"/>
                <a:ea typeface="Merriweather"/>
                <a:cs typeface="Merriweather"/>
                <a:sym typeface="Merriweather"/>
              </a:rPr>
              <a:t>Mitaksara</a:t>
            </a:r>
            <a:r>
              <a:rPr lang="en">
                <a:solidFill>
                  <a:srgbClr val="000000"/>
                </a:solidFill>
                <a:latin typeface="Merriweather"/>
                <a:ea typeface="Merriweather"/>
                <a:cs typeface="Merriweather"/>
                <a:sym typeface="Merriweather"/>
              </a:rPr>
              <a:t> which is Bhaskara's own commentary on the </a:t>
            </a:r>
            <a:r>
              <a:rPr i="1" lang="en">
                <a:solidFill>
                  <a:srgbClr val="000000"/>
                </a:solidFill>
                <a:latin typeface="Merriweather"/>
                <a:ea typeface="Merriweather"/>
                <a:cs typeface="Merriweather"/>
                <a:sym typeface="Merriweather"/>
              </a:rPr>
              <a:t>Siddhantasiromani</a:t>
            </a:r>
            <a:br>
              <a:rPr i="1" lang="en">
                <a:solidFill>
                  <a:srgbClr val="000000"/>
                </a:solidFill>
                <a:latin typeface="Merriweather"/>
                <a:ea typeface="Merriweather"/>
                <a:cs typeface="Merriweather"/>
                <a:sym typeface="Merriweather"/>
              </a:rPr>
            </a:br>
            <a:br>
              <a:rPr lang="en">
                <a:solidFill>
                  <a:srgbClr val="000000"/>
                </a:solidFill>
                <a:latin typeface="Merriweather"/>
                <a:ea typeface="Merriweather"/>
                <a:cs typeface="Merriweather"/>
                <a:sym typeface="Merriweather"/>
              </a:rPr>
            </a:br>
            <a:r>
              <a:rPr i="1" lang="en">
                <a:solidFill>
                  <a:srgbClr val="000000"/>
                </a:solidFill>
                <a:latin typeface="Merriweather"/>
                <a:ea typeface="Merriweather"/>
                <a:cs typeface="Merriweather"/>
                <a:sym typeface="Merriweather"/>
              </a:rPr>
              <a:t>Karanakutuhala</a:t>
            </a:r>
            <a:r>
              <a:rPr lang="en">
                <a:solidFill>
                  <a:srgbClr val="000000"/>
                </a:solidFill>
                <a:latin typeface="Merriweather"/>
                <a:ea typeface="Merriweather"/>
                <a:cs typeface="Merriweather"/>
                <a:sym typeface="Merriweather"/>
              </a:rPr>
              <a:t> (Calculation of Astronomical Wonders) or Brahmatulya which is a simplified version of the </a:t>
            </a:r>
            <a:r>
              <a:rPr i="1" lang="en">
                <a:solidFill>
                  <a:srgbClr val="000000"/>
                </a:solidFill>
                <a:latin typeface="Merriweather"/>
                <a:ea typeface="Merriweather"/>
                <a:cs typeface="Merriweather"/>
                <a:sym typeface="Merriweather"/>
              </a:rPr>
              <a:t>Siddhantasiromani</a:t>
            </a:r>
            <a:br>
              <a:rPr i="1" lang="en">
                <a:solidFill>
                  <a:srgbClr val="000000"/>
                </a:solidFill>
                <a:latin typeface="Merriweather"/>
                <a:ea typeface="Merriweather"/>
                <a:cs typeface="Merriweather"/>
                <a:sym typeface="Merriweather"/>
              </a:rPr>
            </a:br>
            <a:br>
              <a:rPr lang="en">
                <a:solidFill>
                  <a:srgbClr val="000000"/>
                </a:solidFill>
                <a:latin typeface="Merriweather"/>
                <a:ea typeface="Merriweather"/>
                <a:cs typeface="Merriweather"/>
                <a:sym typeface="Merriweather"/>
              </a:rPr>
            </a:br>
            <a:r>
              <a:rPr i="1" lang="en">
                <a:solidFill>
                  <a:srgbClr val="000000"/>
                </a:solidFill>
                <a:latin typeface="Merriweather"/>
                <a:ea typeface="Merriweather"/>
                <a:cs typeface="Merriweather"/>
                <a:sym typeface="Merriweather"/>
              </a:rPr>
              <a:t>Vivarana</a:t>
            </a:r>
            <a:r>
              <a:rPr lang="en">
                <a:solidFill>
                  <a:srgbClr val="000000"/>
                </a:solidFill>
                <a:latin typeface="Merriweather"/>
                <a:ea typeface="Merriweather"/>
                <a:cs typeface="Merriweather"/>
                <a:sym typeface="Merriweather"/>
              </a:rPr>
              <a:t> which is a commentary on the Shishyadhividdhidatantra of Lalla. </a:t>
            </a:r>
            <a:endParaRPr>
              <a:solidFill>
                <a:srgbClr val="000000"/>
              </a:solidFill>
              <a:latin typeface="Merriweather"/>
              <a:ea typeface="Merriweather"/>
              <a:cs typeface="Merriweather"/>
              <a:sym typeface="Merriweather"/>
            </a:endParaRPr>
          </a:p>
          <a:p>
            <a:pPr indent="0" lvl="0" marL="0" rtl="0" algn="l">
              <a:spcBef>
                <a:spcPts val="1600"/>
              </a:spcBef>
              <a:spcAft>
                <a:spcPts val="1600"/>
              </a:spcAft>
              <a:buNone/>
            </a:pPr>
            <a:r>
              <a:rPr lang="en">
                <a:solidFill>
                  <a:srgbClr val="000000"/>
                </a:solidFill>
                <a:latin typeface="Merriweather"/>
                <a:ea typeface="Merriweather"/>
                <a:cs typeface="Merriweather"/>
                <a:sym typeface="Merriweather"/>
              </a:rPr>
              <a:t>It is the first three of these works which are the most interesting, certainly from the point of view of mathematics,</a:t>
            </a:r>
            <a:endParaRPr>
              <a:solidFill>
                <a:srgbClr val="000000"/>
              </a:solidFill>
              <a:latin typeface="Merriweather"/>
              <a:ea typeface="Merriweather"/>
              <a:cs typeface="Merriweather"/>
              <a:sym typeface="Merriweath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Bhaskara introduced two ways of multiplying in </a:t>
            </a:r>
            <a:r>
              <a:rPr i="1" lang="en"/>
              <a:t>Lilavati</a:t>
            </a:r>
            <a:endParaRPr i="1"/>
          </a:p>
        </p:txBody>
      </p:sp>
      <p:sp>
        <p:nvSpPr>
          <p:cNvPr id="84" name="Google Shape;84;p16"/>
          <p:cNvSpPr txBox="1"/>
          <p:nvPr>
            <p:ph idx="1" type="body"/>
          </p:nvPr>
        </p:nvSpPr>
        <p:spPr>
          <a:xfrm>
            <a:off x="4644675" y="500925"/>
            <a:ext cx="4166400" cy="4098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latin typeface="Merriweather"/>
                <a:ea typeface="Merriweather"/>
                <a:cs typeface="Merriweather"/>
                <a:sym typeface="Merriweather"/>
              </a:rPr>
              <a:t>Let’s examine one method Bhaskara introduced. </a:t>
            </a:r>
            <a:endParaRPr sz="3600">
              <a:latin typeface="Merriweather"/>
              <a:ea typeface="Merriweather"/>
              <a:cs typeface="Merriweather"/>
              <a:sym typeface="Merriweather"/>
            </a:endParaRPr>
          </a:p>
          <a:p>
            <a:pPr indent="-342900" lvl="0" marL="457200" rtl="0" algn="l">
              <a:spcBef>
                <a:spcPts val="1600"/>
              </a:spcBef>
              <a:spcAft>
                <a:spcPts val="0"/>
              </a:spcAft>
              <a:buSzPts val="1800"/>
              <a:buFont typeface="Merriweather"/>
              <a:buChar char="-"/>
            </a:pPr>
            <a:r>
              <a:rPr lang="en" sz="1800">
                <a:latin typeface="Merriweather"/>
                <a:ea typeface="Merriweather"/>
                <a:cs typeface="Merriweather"/>
                <a:sym typeface="Merriweather"/>
              </a:rPr>
              <a:t>Multiplying 243 x 325 </a:t>
            </a:r>
            <a:endParaRPr sz="1800">
              <a:latin typeface="Merriweather"/>
              <a:ea typeface="Merriweather"/>
              <a:cs typeface="Merriweather"/>
              <a:sym typeface="Merriweath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7"/>
          <p:cNvSpPr txBox="1"/>
          <p:nvPr/>
        </p:nvSpPr>
        <p:spPr>
          <a:xfrm>
            <a:off x="346525" y="422175"/>
            <a:ext cx="3766200" cy="3133200"/>
          </a:xfrm>
          <a:prstGeom prst="rect">
            <a:avLst/>
          </a:prstGeom>
          <a:solidFill>
            <a:schemeClr val="accent4"/>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1"/>
                </a:solidFill>
                <a:latin typeface="Merriweather"/>
                <a:ea typeface="Merriweather"/>
                <a:cs typeface="Merriweather"/>
                <a:sym typeface="Merriweather"/>
              </a:rPr>
              <a:t>Whilst making love a necklace broke.</a:t>
            </a:r>
            <a:endParaRPr sz="1600">
              <a:solidFill>
                <a:schemeClr val="lt1"/>
              </a:solidFill>
              <a:latin typeface="Merriweather"/>
              <a:ea typeface="Merriweather"/>
              <a:cs typeface="Merriweather"/>
              <a:sym typeface="Merriweather"/>
            </a:endParaRPr>
          </a:p>
          <a:p>
            <a:pPr indent="0" lvl="0" marL="0" rtl="0" algn="l">
              <a:spcBef>
                <a:spcPts val="0"/>
              </a:spcBef>
              <a:spcAft>
                <a:spcPts val="0"/>
              </a:spcAft>
              <a:buNone/>
            </a:pPr>
            <a:r>
              <a:rPr lang="en" sz="1600">
                <a:solidFill>
                  <a:schemeClr val="lt1"/>
                </a:solidFill>
                <a:latin typeface="Merriweather"/>
                <a:ea typeface="Merriweather"/>
                <a:cs typeface="Merriweather"/>
                <a:sym typeface="Merriweather"/>
              </a:rPr>
              <a:t>A row of pearls mislaid.</a:t>
            </a:r>
            <a:endParaRPr sz="1600">
              <a:solidFill>
                <a:schemeClr val="lt1"/>
              </a:solidFill>
              <a:latin typeface="Merriweather"/>
              <a:ea typeface="Merriweather"/>
              <a:cs typeface="Merriweather"/>
              <a:sym typeface="Merriweather"/>
            </a:endParaRPr>
          </a:p>
          <a:p>
            <a:pPr indent="0" lvl="0" marL="0" rtl="0" algn="l">
              <a:spcBef>
                <a:spcPts val="0"/>
              </a:spcBef>
              <a:spcAft>
                <a:spcPts val="0"/>
              </a:spcAft>
              <a:buNone/>
            </a:pPr>
            <a:r>
              <a:rPr lang="en" sz="1600">
                <a:solidFill>
                  <a:schemeClr val="lt1"/>
                </a:solidFill>
                <a:latin typeface="Merriweather"/>
                <a:ea typeface="Merriweather"/>
                <a:cs typeface="Merriweather"/>
                <a:sym typeface="Merriweather"/>
              </a:rPr>
              <a:t>One sixth fell on the floor.</a:t>
            </a:r>
            <a:endParaRPr sz="1600">
              <a:solidFill>
                <a:schemeClr val="lt1"/>
              </a:solidFill>
              <a:latin typeface="Merriweather"/>
              <a:ea typeface="Merriweather"/>
              <a:cs typeface="Merriweather"/>
              <a:sym typeface="Merriweather"/>
            </a:endParaRPr>
          </a:p>
          <a:p>
            <a:pPr indent="0" lvl="0" marL="0" rtl="0" algn="l">
              <a:spcBef>
                <a:spcPts val="0"/>
              </a:spcBef>
              <a:spcAft>
                <a:spcPts val="0"/>
              </a:spcAft>
              <a:buNone/>
            </a:pPr>
            <a:r>
              <a:rPr lang="en" sz="1600">
                <a:solidFill>
                  <a:schemeClr val="lt1"/>
                </a:solidFill>
                <a:latin typeface="Merriweather"/>
                <a:ea typeface="Merriweather"/>
                <a:cs typeface="Merriweather"/>
                <a:sym typeface="Merriweather"/>
              </a:rPr>
              <a:t>One fifth upon the bed.</a:t>
            </a:r>
            <a:endParaRPr sz="1600">
              <a:solidFill>
                <a:schemeClr val="lt1"/>
              </a:solidFill>
              <a:latin typeface="Merriweather"/>
              <a:ea typeface="Merriweather"/>
              <a:cs typeface="Merriweather"/>
              <a:sym typeface="Merriweather"/>
            </a:endParaRPr>
          </a:p>
          <a:p>
            <a:pPr indent="0" lvl="0" marL="0" rtl="0" algn="l">
              <a:spcBef>
                <a:spcPts val="0"/>
              </a:spcBef>
              <a:spcAft>
                <a:spcPts val="0"/>
              </a:spcAft>
              <a:buNone/>
            </a:pPr>
            <a:r>
              <a:rPr lang="en" sz="1600">
                <a:solidFill>
                  <a:schemeClr val="lt1"/>
                </a:solidFill>
                <a:latin typeface="Merriweather"/>
                <a:ea typeface="Merriweather"/>
                <a:cs typeface="Merriweather"/>
                <a:sym typeface="Merriweather"/>
              </a:rPr>
              <a:t>The young woman saved one third of them.</a:t>
            </a:r>
            <a:endParaRPr sz="1600">
              <a:solidFill>
                <a:schemeClr val="lt1"/>
              </a:solidFill>
              <a:latin typeface="Merriweather"/>
              <a:ea typeface="Merriweather"/>
              <a:cs typeface="Merriweather"/>
              <a:sym typeface="Merriweather"/>
            </a:endParaRPr>
          </a:p>
          <a:p>
            <a:pPr indent="0" lvl="0" marL="0" rtl="0" algn="l">
              <a:spcBef>
                <a:spcPts val="0"/>
              </a:spcBef>
              <a:spcAft>
                <a:spcPts val="0"/>
              </a:spcAft>
              <a:buNone/>
            </a:pPr>
            <a:r>
              <a:rPr lang="en" sz="1600">
                <a:solidFill>
                  <a:schemeClr val="lt1"/>
                </a:solidFill>
                <a:latin typeface="Merriweather"/>
                <a:ea typeface="Merriweather"/>
                <a:cs typeface="Merriweather"/>
                <a:sym typeface="Merriweather"/>
              </a:rPr>
              <a:t>One tenth were caught by her lover.</a:t>
            </a:r>
            <a:endParaRPr sz="1600">
              <a:solidFill>
                <a:schemeClr val="lt1"/>
              </a:solidFill>
              <a:latin typeface="Merriweather"/>
              <a:ea typeface="Merriweather"/>
              <a:cs typeface="Merriweather"/>
              <a:sym typeface="Merriweather"/>
            </a:endParaRPr>
          </a:p>
          <a:p>
            <a:pPr indent="0" lvl="0" marL="0" rtl="0" algn="l">
              <a:spcBef>
                <a:spcPts val="0"/>
              </a:spcBef>
              <a:spcAft>
                <a:spcPts val="0"/>
              </a:spcAft>
              <a:buNone/>
            </a:pPr>
            <a:r>
              <a:rPr lang="en" sz="1600">
                <a:solidFill>
                  <a:schemeClr val="lt1"/>
                </a:solidFill>
                <a:latin typeface="Merriweather"/>
                <a:ea typeface="Merriweather"/>
                <a:cs typeface="Merriweather"/>
                <a:sym typeface="Merriweather"/>
              </a:rPr>
              <a:t>If six pearls remained upon the string</a:t>
            </a:r>
            <a:endParaRPr sz="1600">
              <a:solidFill>
                <a:schemeClr val="lt1"/>
              </a:solidFill>
              <a:latin typeface="Merriweather"/>
              <a:ea typeface="Merriweather"/>
              <a:cs typeface="Merriweather"/>
              <a:sym typeface="Merriweather"/>
            </a:endParaRPr>
          </a:p>
          <a:p>
            <a:pPr indent="0" lvl="0" marL="0" rtl="0" algn="l">
              <a:spcBef>
                <a:spcPts val="0"/>
              </a:spcBef>
              <a:spcAft>
                <a:spcPts val="0"/>
              </a:spcAft>
              <a:buNone/>
            </a:pPr>
            <a:r>
              <a:rPr lang="en" sz="1600">
                <a:solidFill>
                  <a:schemeClr val="lt1"/>
                </a:solidFill>
                <a:latin typeface="Merriweather"/>
                <a:ea typeface="Merriweather"/>
                <a:cs typeface="Merriweather"/>
                <a:sym typeface="Merriweather"/>
              </a:rPr>
              <a:t>How many pearls were there altogether.</a:t>
            </a:r>
            <a:endParaRPr sz="1600">
              <a:solidFill>
                <a:schemeClr val="lt1"/>
              </a:solidFill>
              <a:latin typeface="Merriweather"/>
              <a:ea typeface="Merriweather"/>
              <a:cs typeface="Merriweather"/>
              <a:sym typeface="Merriweather"/>
            </a:endParaRPr>
          </a:p>
        </p:txBody>
      </p:sp>
      <p:sp>
        <p:nvSpPr>
          <p:cNvPr id="90" name="Google Shape;90;p17"/>
          <p:cNvSpPr txBox="1"/>
          <p:nvPr/>
        </p:nvSpPr>
        <p:spPr>
          <a:xfrm>
            <a:off x="4639850" y="1597500"/>
            <a:ext cx="3977100" cy="3133200"/>
          </a:xfrm>
          <a:prstGeom prst="rect">
            <a:avLst/>
          </a:prstGeom>
          <a:solidFill>
            <a:schemeClr val="accent6"/>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Merriweather"/>
                <a:ea typeface="Merriweather"/>
                <a:cs typeface="Merriweather"/>
                <a:sym typeface="Merriweather"/>
              </a:rPr>
              <a:t>One-fifth of a swarm of bees flew towards a lotus flower, one-third flew towards a banana tree. (A number equal to) three times the difference between the two (preceding figures), O my beauty with the eyes of a gazelle, flew towards a Codaga tree (whose bitter bark provides a substitute for quinine). Finally, one other bee, undecided, flew higher and thither equally attracted by the delicious perfume of the jasmine and the pandanus. Tell me, O charming one, how many bees were there?</a:t>
            </a:r>
            <a:endParaRPr sz="1500">
              <a:latin typeface="Merriweather"/>
              <a:ea typeface="Merriweather"/>
              <a:cs typeface="Merriweather"/>
              <a:sym typeface="Merriweather"/>
            </a:endParaRPr>
          </a:p>
        </p:txBody>
      </p:sp>
      <p:sp>
        <p:nvSpPr>
          <p:cNvPr id="91" name="Google Shape;91;p17"/>
          <p:cNvSpPr txBox="1"/>
          <p:nvPr/>
        </p:nvSpPr>
        <p:spPr>
          <a:xfrm>
            <a:off x="843650" y="4112900"/>
            <a:ext cx="2907300" cy="451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erriweather"/>
                <a:ea typeface="Merriweather"/>
                <a:cs typeface="Merriweather"/>
                <a:sym typeface="Merriweather"/>
              </a:rPr>
              <a:t>**let’s solve both problems!</a:t>
            </a:r>
            <a:endParaRPr>
              <a:latin typeface="Merriweather"/>
              <a:ea typeface="Merriweather"/>
              <a:cs typeface="Merriweather"/>
              <a:sym typeface="Merriweath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i="1" lang="en"/>
              <a:t>Bijaganita</a:t>
            </a:r>
            <a:endParaRPr i="1"/>
          </a:p>
          <a:p>
            <a:pPr indent="0" lvl="0" marL="0" rtl="0" algn="l">
              <a:spcBef>
                <a:spcPts val="0"/>
              </a:spcBef>
              <a:spcAft>
                <a:spcPts val="0"/>
              </a:spcAft>
              <a:buNone/>
            </a:pPr>
            <a:r>
              <a:t/>
            </a:r>
            <a:endParaRPr i="1"/>
          </a:p>
          <a:p>
            <a:pPr indent="-342900" lvl="0" marL="914400" rtl="0" algn="l">
              <a:spcBef>
                <a:spcPts val="0"/>
              </a:spcBef>
              <a:spcAft>
                <a:spcPts val="0"/>
              </a:spcAft>
              <a:buSzPts val="1800"/>
              <a:buChar char="●"/>
            </a:pPr>
            <a:r>
              <a:rPr lang="en" sz="1800"/>
              <a:t>A work in twelve chapters</a:t>
            </a:r>
            <a:r>
              <a:rPr lang="en"/>
              <a:t> </a:t>
            </a:r>
            <a:endParaRPr/>
          </a:p>
        </p:txBody>
      </p:sp>
      <p:sp>
        <p:nvSpPr>
          <p:cNvPr id="97" name="Google Shape;97;p18"/>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000">
                <a:latin typeface="Merriweather"/>
                <a:ea typeface="Merriweather"/>
                <a:cs typeface="Merriweather"/>
                <a:sym typeface="Merriweather"/>
              </a:rPr>
              <a:t>The topics are: positive and negative numbers; zero; the unknown; indeterminate quadratic equations; simple equations; quadratic equations; equations with more than one unknown; quadratic equations with more than one unknown; operations with products of several unknowns.</a:t>
            </a:r>
            <a:endParaRPr sz="2000">
              <a:latin typeface="Merriweather"/>
              <a:ea typeface="Merriweather"/>
              <a:cs typeface="Merriweather"/>
              <a:sym typeface="Merriweathe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675" y="798600"/>
            <a:ext cx="6542700" cy="381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2400"/>
              <a:t>A quantity divided by zero becomes a fraction the denominator of which is zero. This fraction is termed an infinite quantity. In this quantity consisting of that which has zero for its divisor, there is no alteration, though many may be inserted or extracted; as no change takes place in the infinite and immutable God when worlds are created or destroyed, though numerous orders of beings are absorbed or put forth.</a:t>
            </a:r>
            <a:br>
              <a:rPr i="1" lang="en" sz="2400"/>
            </a:br>
            <a:endParaRPr i="1" sz="2400"/>
          </a:p>
        </p:txBody>
      </p:sp>
      <p:sp>
        <p:nvSpPr>
          <p:cNvPr id="103" name="Google Shape;103;p19"/>
          <p:cNvSpPr txBox="1"/>
          <p:nvPr/>
        </p:nvSpPr>
        <p:spPr>
          <a:xfrm>
            <a:off x="6161325" y="4323800"/>
            <a:ext cx="2545800" cy="617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erriweather"/>
                <a:ea typeface="Merriweather"/>
                <a:cs typeface="Merriweather"/>
                <a:sym typeface="Merriweather"/>
              </a:rPr>
              <a:t>Bhaskara’s coverage on dividing by zero.</a:t>
            </a:r>
            <a:endParaRPr>
              <a:latin typeface="Merriweather"/>
              <a:ea typeface="Merriweather"/>
              <a:cs typeface="Merriweather"/>
              <a:sym typeface="Merriweathe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25" y="500925"/>
            <a:ext cx="3706500" cy="2508900"/>
          </a:xfrm>
          <a:prstGeom prst="rect">
            <a:avLst/>
          </a:prstGeom>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400"/>
              <a:t>The </a:t>
            </a:r>
            <a:r>
              <a:rPr i="1" lang="en" sz="2400"/>
              <a:t>Siddhantasiromani</a:t>
            </a:r>
            <a:endParaRPr i="1" sz="2400"/>
          </a:p>
        </p:txBody>
      </p:sp>
      <p:sp>
        <p:nvSpPr>
          <p:cNvPr id="109" name="Google Shape;109;p20"/>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700">
                <a:latin typeface="Merriweather"/>
                <a:ea typeface="Merriweather"/>
                <a:cs typeface="Merriweather"/>
                <a:sym typeface="Merriweather"/>
              </a:rPr>
              <a:t>The twelve chapters of the first part cover topics such as: mean longitudes of the planets; true longitudes of the planets; the three problems of diurnal rotation; syzygies; lunar eclipses; solar eclipses; latitudes of the planets; risings and settings; the moon's crescent; conjunctions of the planets with each other; conjunctions of the planets with the fixed stars; and the </a:t>
            </a:r>
            <a:r>
              <a:rPr lang="en" sz="1700">
                <a:latin typeface="Merriweather"/>
                <a:ea typeface="Merriweather"/>
                <a:cs typeface="Merriweather"/>
                <a:sym typeface="Merriweather"/>
              </a:rPr>
              <a:t>paths</a:t>
            </a:r>
            <a:r>
              <a:rPr lang="en" sz="1700">
                <a:latin typeface="Merriweather"/>
                <a:ea typeface="Merriweather"/>
                <a:cs typeface="Merriweather"/>
                <a:sym typeface="Merriweather"/>
              </a:rPr>
              <a:t> of the sun and moon.</a:t>
            </a:r>
            <a:br>
              <a:rPr lang="en" sz="1700">
                <a:latin typeface="Merriweather"/>
                <a:ea typeface="Merriweather"/>
                <a:cs typeface="Merriweather"/>
                <a:sym typeface="Merriweather"/>
              </a:rPr>
            </a:br>
            <a:endParaRPr sz="1700">
              <a:latin typeface="Merriweather"/>
              <a:ea typeface="Merriweather"/>
              <a:cs typeface="Merriweather"/>
              <a:sym typeface="Merriweather"/>
            </a:endParaRPr>
          </a:p>
        </p:txBody>
      </p:sp>
      <p:sp>
        <p:nvSpPr>
          <p:cNvPr id="110" name="Google Shape;110;p20"/>
          <p:cNvSpPr txBox="1"/>
          <p:nvPr/>
        </p:nvSpPr>
        <p:spPr>
          <a:xfrm>
            <a:off x="391700" y="4459400"/>
            <a:ext cx="6869400" cy="290700"/>
          </a:xfrm>
          <a:prstGeom prst="rect">
            <a:avLst/>
          </a:prstGeom>
          <a:solidFill>
            <a:schemeClr val="accent4"/>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chemeClr val="lt1"/>
                </a:solidFill>
                <a:latin typeface="Merriweather"/>
                <a:ea typeface="Merriweather"/>
                <a:cs typeface="Merriweather"/>
                <a:sym typeface="Merriweather"/>
              </a:rPr>
              <a:t>Source for this presentation: </a:t>
            </a:r>
            <a:r>
              <a:rPr lang="en" sz="1000">
                <a:solidFill>
                  <a:schemeClr val="lt1"/>
                </a:solidFill>
                <a:latin typeface="Merriweather"/>
                <a:ea typeface="Merriweather"/>
                <a:cs typeface="Merriweather"/>
                <a:sym typeface="Merriweather"/>
              </a:rPr>
              <a:t>http://www-history.mcs.st-andrews.ac.uk/Biographies/Bhaskara_II.html</a:t>
            </a:r>
            <a:endParaRPr sz="1000">
              <a:solidFill>
                <a:schemeClr val="lt1"/>
              </a:solidFill>
              <a:latin typeface="Merriweather"/>
              <a:ea typeface="Merriweather"/>
              <a:cs typeface="Merriweather"/>
              <a:sym typeface="Merriweather"/>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