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742" r:id="rId3"/>
    <p:sldId id="743" r:id="rId4"/>
    <p:sldId id="744" r:id="rId5"/>
    <p:sldId id="745" r:id="rId6"/>
    <p:sldId id="746" r:id="rId7"/>
    <p:sldId id="747" r:id="rId8"/>
    <p:sldId id="749" r:id="rId9"/>
    <p:sldId id="750" r:id="rId10"/>
    <p:sldId id="752" r:id="rId11"/>
    <p:sldId id="753" r:id="rId12"/>
    <p:sldId id="758" r:id="rId13"/>
    <p:sldId id="759" r:id="rId14"/>
    <p:sldId id="760" r:id="rId15"/>
    <p:sldId id="762" r:id="rId16"/>
    <p:sldId id="754" r:id="rId17"/>
    <p:sldId id="285" r:id="rId18"/>
    <p:sldId id="737" r:id="rId19"/>
    <p:sldId id="732" r:id="rId20"/>
    <p:sldId id="727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046B25-1CD6-4BDF-92BA-5F34AA971286}">
          <p14:sldIdLst>
            <p14:sldId id="256"/>
            <p14:sldId id="742"/>
            <p14:sldId id="743"/>
            <p14:sldId id="744"/>
            <p14:sldId id="745"/>
            <p14:sldId id="746"/>
            <p14:sldId id="747"/>
            <p14:sldId id="749"/>
            <p14:sldId id="750"/>
            <p14:sldId id="752"/>
            <p14:sldId id="753"/>
            <p14:sldId id="758"/>
            <p14:sldId id="759"/>
            <p14:sldId id="760"/>
            <p14:sldId id="762"/>
            <p14:sldId id="754"/>
            <p14:sldId id="285"/>
            <p14:sldId id="737"/>
            <p14:sldId id="732"/>
            <p14:sldId id="727"/>
          </p14:sldIdLst>
        </p14:section>
        <p14:section name="infographic" id="{E056A892-9213-4DC4-B05C-EEA7800C2A1F}">
          <p14:sldIdLst/>
        </p14:section>
        <p14:section name="Closing Section" id="{F9018635-FA30-4337-8773-261AA56F254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CC6600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5033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C2A53-E32C-4C5E-ADA7-D79FB0BA762E}" type="datetimeFigureOut">
              <a:rPr lang="id-ID" smtClean="0"/>
              <a:t>27/07/2022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80536-9986-4883-89D2-475E07E85C6D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812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70ACA-6663-46EC-B8D9-3B809DFCA7C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4E5E3-5945-42E1-95B7-2F0223F6C2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7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933C4-7ABC-44A7-8649-D87A89DB0F5C}" type="datetimeFigureOut">
              <a:rPr lang="id-ID" smtClean="0"/>
              <a:t>27/07/2022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A7C5E-6161-46A3-81EF-3D88EA024A6C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528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433016" y="0"/>
            <a:ext cx="6858000" cy="6858000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212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60400" y="711200"/>
            <a:ext cx="10871200" cy="54483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5795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12192002" cy="6858000"/>
          </a:xfrm>
          <a:custGeom>
            <a:avLst/>
            <a:gdLst>
              <a:gd name="connsiteX0" fmla="*/ 0 w 12192002"/>
              <a:gd name="connsiteY0" fmla="*/ 5931145 h 6858000"/>
              <a:gd name="connsiteX1" fmla="*/ 1976967 w 12192002"/>
              <a:gd name="connsiteY1" fmla="*/ 6858000 h 6858000"/>
              <a:gd name="connsiteX2" fmla="*/ 0 w 12192002"/>
              <a:gd name="connsiteY2" fmla="*/ 6858000 h 6858000"/>
              <a:gd name="connsiteX3" fmla="*/ 2 w 12192002"/>
              <a:gd name="connsiteY3" fmla="*/ 0 h 6858000"/>
              <a:gd name="connsiteX4" fmla="*/ 12192002 w 12192002"/>
              <a:gd name="connsiteY4" fmla="*/ 0 h 6858000"/>
              <a:gd name="connsiteX5" fmla="*/ 12192002 w 12192002"/>
              <a:gd name="connsiteY5" fmla="*/ 559558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2" h="6858000">
                <a:moveTo>
                  <a:pt x="0" y="5931145"/>
                </a:moveTo>
                <a:lnTo>
                  <a:pt x="1976967" y="6858000"/>
                </a:lnTo>
                <a:lnTo>
                  <a:pt x="0" y="6858000"/>
                </a:lnTo>
                <a:close/>
                <a:moveTo>
                  <a:pt x="2" y="0"/>
                </a:moveTo>
                <a:lnTo>
                  <a:pt x="12192002" y="0"/>
                </a:lnTo>
                <a:lnTo>
                  <a:pt x="12192002" y="559558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2121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927225" y="2387600"/>
            <a:ext cx="2540000" cy="4470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826000" y="2015651"/>
            <a:ext cx="2540000" cy="4470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724775" y="2387600"/>
            <a:ext cx="2540000" cy="4470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7043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8966200" y="698500"/>
            <a:ext cx="2578100" cy="26543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235700" y="698500"/>
            <a:ext cx="2578100" cy="26543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235700" y="3505200"/>
            <a:ext cx="2578100" cy="26543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966200" y="3505200"/>
            <a:ext cx="2578100" cy="26543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2358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5094288" y="1494970"/>
            <a:ext cx="6532561" cy="4397829"/>
          </a:xfrm>
          <a:prstGeom prst="rect">
            <a:avLst/>
          </a:prstGeom>
          <a:noFill/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Drag n Drop</a:t>
            </a:r>
          </a:p>
        </p:txBody>
      </p:sp>
    </p:spTree>
    <p:extLst>
      <p:ext uri="{BB962C8B-B14F-4D97-AF65-F5344CB8AC3E}">
        <p14:creationId xmlns:p14="http://schemas.microsoft.com/office/powerpoint/2010/main" val="1372427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1015138" y="2556312"/>
            <a:ext cx="1925636" cy="2114497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3755282" y="2553436"/>
            <a:ext cx="1925636" cy="2114497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492282" y="2551052"/>
            <a:ext cx="1925636" cy="2114497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9252522" y="2548176"/>
            <a:ext cx="1925636" cy="2114497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53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0" y="1"/>
            <a:ext cx="5990767" cy="6857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42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ew Macbook Silv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417" y="1749483"/>
            <a:ext cx="6507972" cy="3810724"/>
          </a:xfrm>
          <a:prstGeom prst="rect">
            <a:avLst/>
          </a:prstGeom>
        </p:spPr>
      </p:pic>
      <p:sp>
        <p:nvSpPr>
          <p:cNvPr id="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3563936" y="2056054"/>
            <a:ext cx="4998970" cy="312157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74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Phone6_mockup_front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799" y="111443"/>
            <a:ext cx="5418951" cy="8513889"/>
          </a:xfrm>
          <a:prstGeom prst="rect">
            <a:avLst/>
          </a:prstGeom>
        </p:spPr>
      </p:pic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960173" y="1438507"/>
            <a:ext cx="3268159" cy="58097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2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115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3316310"/>
            <a:ext cx="12192000" cy="35416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4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801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3673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5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987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1294" y="478565"/>
            <a:ext cx="5452217" cy="5935054"/>
          </a:xfrm>
          <a:custGeom>
            <a:avLst/>
            <a:gdLst>
              <a:gd name="connsiteX0" fmla="*/ 0 w 5452217"/>
              <a:gd name="connsiteY0" fmla="*/ 0 h 5935054"/>
              <a:gd name="connsiteX1" fmla="*/ 5452217 w 5452217"/>
              <a:gd name="connsiteY1" fmla="*/ 0 h 5935054"/>
              <a:gd name="connsiteX2" fmla="*/ 5452217 w 5452217"/>
              <a:gd name="connsiteY2" fmla="*/ 5935054 h 5935054"/>
              <a:gd name="connsiteX3" fmla="*/ 0 w 5452217"/>
              <a:gd name="connsiteY3" fmla="*/ 5935054 h 593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2217" h="5935054">
                <a:moveTo>
                  <a:pt x="0" y="0"/>
                </a:moveTo>
                <a:lnTo>
                  <a:pt x="5452217" y="0"/>
                </a:lnTo>
                <a:lnTo>
                  <a:pt x="5452217" y="5935054"/>
                </a:lnTo>
                <a:lnTo>
                  <a:pt x="0" y="5935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000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1294" y="478565"/>
            <a:ext cx="5452217" cy="5935054"/>
          </a:xfrm>
          <a:prstGeom prst="snip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5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350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895350" y="1047750"/>
            <a:ext cx="4762500" cy="4762500"/>
          </a:xfrm>
          <a:custGeom>
            <a:avLst/>
            <a:gdLst>
              <a:gd name="connsiteX0" fmla="*/ 2381250 w 4762500"/>
              <a:gd name="connsiteY0" fmla="*/ 0 h 4762500"/>
              <a:gd name="connsiteX1" fmla="*/ 4762500 w 4762500"/>
              <a:gd name="connsiteY1" fmla="*/ 2381250 h 4762500"/>
              <a:gd name="connsiteX2" fmla="*/ 2381250 w 4762500"/>
              <a:gd name="connsiteY2" fmla="*/ 4762500 h 4762500"/>
              <a:gd name="connsiteX3" fmla="*/ 0 w 4762500"/>
              <a:gd name="connsiteY3" fmla="*/ 2381250 h 4762500"/>
              <a:gd name="connsiteX4" fmla="*/ 2381250 w 4762500"/>
              <a:gd name="connsiteY4" fmla="*/ 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500" h="4762500">
                <a:moveTo>
                  <a:pt x="2381250" y="0"/>
                </a:moveTo>
                <a:cubicBezTo>
                  <a:pt x="3696378" y="0"/>
                  <a:pt x="4762500" y="1066122"/>
                  <a:pt x="4762500" y="2381250"/>
                </a:cubicBezTo>
                <a:cubicBezTo>
                  <a:pt x="4762500" y="3696378"/>
                  <a:pt x="3696378" y="4762500"/>
                  <a:pt x="2381250" y="4762500"/>
                </a:cubicBezTo>
                <a:cubicBezTo>
                  <a:pt x="1066122" y="4762500"/>
                  <a:pt x="0" y="3696378"/>
                  <a:pt x="0" y="2381250"/>
                </a:cubicBezTo>
                <a:cubicBezTo>
                  <a:pt x="0" y="1066122"/>
                  <a:pt x="1066122" y="0"/>
                  <a:pt x="23812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218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693228" cy="6858000"/>
          </a:xfrm>
          <a:custGeom>
            <a:avLst/>
            <a:gdLst>
              <a:gd name="connsiteX0" fmla="*/ 0 w 5693228"/>
              <a:gd name="connsiteY0" fmla="*/ 0 h 6858000"/>
              <a:gd name="connsiteX1" fmla="*/ 2680643 w 5693228"/>
              <a:gd name="connsiteY1" fmla="*/ 0 h 6858000"/>
              <a:gd name="connsiteX2" fmla="*/ 2752462 w 5693228"/>
              <a:gd name="connsiteY2" fmla="*/ 24301 h 6858000"/>
              <a:gd name="connsiteX3" fmla="*/ 5693228 w 5693228"/>
              <a:gd name="connsiteY3" fmla="*/ 4234089 h 6858000"/>
              <a:gd name="connsiteX4" fmla="*/ 4927817 w 5693228"/>
              <a:gd name="connsiteY4" fmla="*/ 6739872 h 6858000"/>
              <a:gd name="connsiteX5" fmla="*/ 4839483 w 5693228"/>
              <a:gd name="connsiteY5" fmla="*/ 6858000 h 6858000"/>
              <a:gd name="connsiteX6" fmla="*/ 0 w 56932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3228" h="6858000">
                <a:moveTo>
                  <a:pt x="0" y="0"/>
                </a:moveTo>
                <a:lnTo>
                  <a:pt x="2680643" y="0"/>
                </a:lnTo>
                <a:lnTo>
                  <a:pt x="2752462" y="24301"/>
                </a:lnTo>
                <a:cubicBezTo>
                  <a:pt x="4468532" y="652639"/>
                  <a:pt x="5693228" y="2300342"/>
                  <a:pt x="5693228" y="4234089"/>
                </a:cubicBezTo>
                <a:cubicBezTo>
                  <a:pt x="5693228" y="5162288"/>
                  <a:pt x="5411058" y="6024582"/>
                  <a:pt x="4927817" y="6739872"/>
                </a:cubicBezTo>
                <a:lnTo>
                  <a:pt x="483948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145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99974" y="1200150"/>
            <a:ext cx="4457700" cy="4457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>
              <a:defRPr sz="15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847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3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66" r:id="rId7"/>
    <p:sldLayoutId id="2147483667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run-apache-airflow-on-windows-10-without-docker-3c5754bb98b4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11.jpg"/><Relationship Id="rId7" Type="http://schemas.openxmlformats.org/officeDocument/2006/relationships/image" Target="../media/image8.png"/><Relationship Id="rId12" Type="http://schemas.openxmlformats.org/officeDocument/2006/relationships/image" Target="../media/image1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/>
          <p:cNvSpPr/>
          <p:nvPr/>
        </p:nvSpPr>
        <p:spPr>
          <a:xfrm flipH="1" flipV="1">
            <a:off x="-161109" y="-103969"/>
            <a:ext cx="6257109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92" y="0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21600" y="18000"/>
                  <a:pt x="21600" y="14400"/>
                  <a:pt x="21600" y="10800"/>
                </a:cubicBezTo>
                <a:cubicBezTo>
                  <a:pt x="21600" y="7200"/>
                  <a:pt x="21600" y="3600"/>
                  <a:pt x="21600" y="0"/>
                </a:cubicBezTo>
                <a:lnTo>
                  <a:pt x="11492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blurRad="419100" dist="50800" dir="5400000" algn="ctr" rotWithShape="0">
              <a:srgbClr val="000000">
                <a:alpha val="43137"/>
              </a:srgbClr>
            </a:outerShdw>
          </a:effectLst>
        </p:spPr>
        <p:txBody>
          <a:bodyPr lIns="25400" tIns="25400" rIns="25400" bIns="25400" anchor="ctr"/>
          <a:lstStyle/>
          <a:p>
            <a:endParaRPr sz="600" dirty="0"/>
          </a:p>
        </p:txBody>
      </p:sp>
      <p:sp>
        <p:nvSpPr>
          <p:cNvPr id="13" name="TextBox 12"/>
          <p:cNvSpPr txBox="1">
            <a:spLocks noGrp="1"/>
          </p:cNvSpPr>
          <p:nvPr>
            <p:ph type="title" idx="4294967295"/>
          </p:nvPr>
        </p:nvSpPr>
        <p:spPr>
          <a:xfrm>
            <a:off x="264920" y="1667750"/>
            <a:ext cx="4778420" cy="175432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ENGENEERING WITH PYTHON -</a:t>
            </a:r>
            <a:endParaRPr kumimoji="0" lang="id-ID" sz="36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Isosceles Triangle 7"/>
          <p:cNvSpPr/>
          <p:nvPr/>
        </p:nvSpPr>
        <p:spPr>
          <a:xfrm rot="4777365">
            <a:off x="4826212" y="4417594"/>
            <a:ext cx="1822560" cy="1413238"/>
          </a:xfrm>
          <a:prstGeom prst="triangle">
            <a:avLst/>
          </a:prstGeom>
          <a:solidFill>
            <a:schemeClr val="bg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rot="11883195">
            <a:off x="6232816" y="3684809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rot="15469522">
            <a:off x="5500407" y="5217812"/>
            <a:ext cx="1513405" cy="1315616"/>
          </a:xfrm>
          <a:prstGeom prst="triangle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9" name="Isosceles Triangle 38"/>
          <p:cNvSpPr/>
          <p:nvPr/>
        </p:nvSpPr>
        <p:spPr>
          <a:xfrm rot="15252587">
            <a:off x="8039471" y="394804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 rot="11473598">
            <a:off x="10245871" y="322437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C2DA37-63B0-44CF-7EF8-D2231F26906F}"/>
              </a:ext>
            </a:extLst>
          </p:cNvPr>
          <p:cNvSpPr txBox="1"/>
          <p:nvPr/>
        </p:nvSpPr>
        <p:spPr>
          <a:xfrm>
            <a:off x="6961239" y="1936955"/>
            <a:ext cx="2694038" cy="2349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BD6C275D-BB9F-67A8-BC22-C2F06E4304F8}"/>
              </a:ext>
            </a:extLst>
          </p:cNvPr>
          <p:cNvSpPr/>
          <p:nvPr/>
        </p:nvSpPr>
        <p:spPr>
          <a:xfrm>
            <a:off x="6518787" y="1667750"/>
            <a:ext cx="3999926" cy="2047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KAEYROS ANALYTICS</a:t>
            </a:r>
          </a:p>
        </p:txBody>
      </p:sp>
    </p:spTree>
    <p:extLst>
      <p:ext uri="{BB962C8B-B14F-4D97-AF65-F5344CB8AC3E}">
        <p14:creationId xmlns:p14="http://schemas.microsoft.com/office/powerpoint/2010/main" val="4003687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3C6A2BB5-86DC-09B4-421F-813187F68DF3}"/>
              </a:ext>
            </a:extLst>
          </p:cNvPr>
          <p:cNvSpPr/>
          <p:nvPr/>
        </p:nvSpPr>
        <p:spPr>
          <a:xfrm>
            <a:off x="2782529" y="580103"/>
            <a:ext cx="5624052" cy="924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INSTALL AIRFLOW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043C17-F9E9-B931-F269-C98D42F19BCE}"/>
              </a:ext>
            </a:extLst>
          </p:cNvPr>
          <p:cNvSpPr txBox="1"/>
          <p:nvPr/>
        </p:nvSpPr>
        <p:spPr>
          <a:xfrm>
            <a:off x="3051110" y="3429000"/>
            <a:ext cx="4590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Run Apache Airflow on Windows 10 without Docker | by Philipp </a:t>
            </a:r>
            <a:r>
              <a:rPr lang="en-US" dirty="0" err="1">
                <a:hlinkClick r:id="rId2"/>
              </a:rPr>
              <a:t>Schmalen</a:t>
            </a:r>
            <a:r>
              <a:rPr lang="en-US" dirty="0">
                <a:hlinkClick r:id="rId2"/>
              </a:rPr>
              <a:t> | Towards Data Science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AC88292-E230-DFA1-1042-D203E8F05060}"/>
              </a:ext>
            </a:extLst>
          </p:cNvPr>
          <p:cNvSpPr txBox="1"/>
          <p:nvPr/>
        </p:nvSpPr>
        <p:spPr>
          <a:xfrm>
            <a:off x="3051110" y="2150706"/>
            <a:ext cx="45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all the details in the link below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315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CD83AED4-D5B5-961B-6A42-9E64E85416AA}"/>
              </a:ext>
            </a:extLst>
          </p:cNvPr>
          <p:cNvSpPr/>
          <p:nvPr/>
        </p:nvSpPr>
        <p:spPr>
          <a:xfrm>
            <a:off x="1543665" y="353961"/>
            <a:ext cx="7669161" cy="82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START AIRFLOW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F2A70B8-6D84-7310-7C34-62F5318245F6}"/>
              </a:ext>
            </a:extLst>
          </p:cNvPr>
          <p:cNvSpPr/>
          <p:nvPr/>
        </p:nvSpPr>
        <p:spPr>
          <a:xfrm>
            <a:off x="3085825" y="2303316"/>
            <a:ext cx="4229375" cy="9297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Open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cmd</a:t>
            </a:r>
            <a:r>
              <a:rPr lang="de-DE" dirty="0"/>
              <a:t> </a:t>
            </a:r>
            <a:r>
              <a:rPr lang="de-DE" dirty="0" err="1"/>
              <a:t>windows</a:t>
            </a:r>
            <a:endParaRPr lang="de-DE" dirty="0"/>
          </a:p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377CA2-023E-1FE6-5609-AD3C3D837A48}"/>
              </a:ext>
            </a:extLst>
          </p:cNvPr>
          <p:cNvSpPr txBox="1"/>
          <p:nvPr/>
        </p:nvSpPr>
        <p:spPr>
          <a:xfrm>
            <a:off x="3321698" y="4235205"/>
            <a:ext cx="3209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de-DE" dirty="0"/>
              <a:t>Scheduler</a:t>
            </a:r>
          </a:p>
          <a:p>
            <a:pPr marL="342900" indent="-342900" algn="ctr">
              <a:buAutoNum type="arabicPeriod"/>
            </a:pPr>
            <a:endParaRPr lang="de-DE" dirty="0"/>
          </a:p>
          <a:p>
            <a:pPr marL="342900" indent="-342900" algn="ctr">
              <a:buFontTx/>
              <a:buAutoNum type="arabicPeriod"/>
            </a:pPr>
            <a:r>
              <a:rPr lang="de-DE" dirty="0"/>
              <a:t>Webserver</a:t>
            </a:r>
          </a:p>
          <a:p>
            <a:pPr marL="342900" indent="-342900" algn="ctr">
              <a:buFontTx/>
              <a:buAutoNum type="arabicPeriod"/>
            </a:pPr>
            <a:endParaRPr lang="de-DE" dirty="0"/>
          </a:p>
          <a:p>
            <a:pPr marL="342900" indent="-342900" algn="ctr">
              <a:buFontTx/>
              <a:buAutoNum type="arabicPeriod"/>
            </a:pP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test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197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954EDA9-B3EB-D24C-6BE7-8A26F88D35DC}"/>
              </a:ext>
            </a:extLst>
          </p:cNvPr>
          <p:cNvSpPr txBox="1"/>
          <p:nvPr/>
        </p:nvSpPr>
        <p:spPr>
          <a:xfrm>
            <a:off x="2951383" y="429209"/>
            <a:ext cx="54599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Start </a:t>
            </a:r>
            <a:r>
              <a:rPr lang="de-DE" sz="2400" b="1" dirty="0" err="1"/>
              <a:t>airflow</a:t>
            </a:r>
            <a:r>
              <a:rPr lang="de-DE" sz="2400" b="1" dirty="0"/>
              <a:t> </a:t>
            </a:r>
            <a:r>
              <a:rPr lang="de-DE" sz="2400" b="1" dirty="0" err="1"/>
              <a:t>scheduler</a:t>
            </a:r>
            <a:endParaRPr lang="de-DE" sz="2400" b="1" dirty="0"/>
          </a:p>
          <a:p>
            <a:endParaRPr lang="de-DE" sz="2400" b="1" dirty="0"/>
          </a:p>
          <a:p>
            <a:pPr marL="342900" indent="-342900">
              <a:buAutoNum type="arabicPeriod"/>
            </a:pPr>
            <a:r>
              <a:rPr lang="de-DE" dirty="0" err="1">
                <a:highlight>
                  <a:srgbClr val="C0C0C0"/>
                </a:highlight>
              </a:rPr>
              <a:t>wsl</a:t>
            </a:r>
            <a:r>
              <a:rPr lang="de-DE" dirty="0"/>
              <a:t> </a:t>
            </a:r>
            <a:r>
              <a:rPr lang="en-US" dirty="0"/>
              <a:t>to enter in </a:t>
            </a:r>
            <a:r>
              <a:rPr lang="en-US" dirty="0" err="1"/>
              <a:t>linux</a:t>
            </a:r>
            <a:r>
              <a:rPr lang="en-US" dirty="0"/>
              <a:t> environment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de-DE" dirty="0" err="1">
                <a:highlight>
                  <a:srgbClr val="C0C0C0"/>
                </a:highlight>
              </a:rPr>
              <a:t>sudo</a:t>
            </a:r>
            <a:r>
              <a:rPr lang="de-DE" dirty="0">
                <a:highlight>
                  <a:srgbClr val="C0C0C0"/>
                </a:highlight>
              </a:rPr>
              <a:t> </a:t>
            </a:r>
            <a:r>
              <a:rPr lang="de-DE" dirty="0" err="1">
                <a:highlight>
                  <a:srgbClr val="C0C0C0"/>
                </a:highlight>
              </a:rPr>
              <a:t>su</a:t>
            </a:r>
            <a:endParaRPr lang="de-DE" dirty="0">
              <a:highlight>
                <a:srgbClr val="C0C0C0"/>
              </a:highlight>
            </a:endParaRPr>
          </a:p>
          <a:p>
            <a:pPr marL="342900" indent="-342900">
              <a:buAutoNum type="arabicPeriod" startAt="2"/>
            </a:pPr>
            <a:endParaRPr lang="de-DE" dirty="0">
              <a:highlight>
                <a:srgbClr val="C0C0C0"/>
              </a:highlight>
            </a:endParaRPr>
          </a:p>
          <a:p>
            <a:pPr marL="342900" indent="-342900">
              <a:buAutoNum type="arabicPeriod" startAt="2"/>
            </a:pPr>
            <a:r>
              <a:rPr lang="de-DE" dirty="0" err="1">
                <a:highlight>
                  <a:srgbClr val="C0C0C0"/>
                </a:highlight>
              </a:rPr>
              <a:t>airflow</a:t>
            </a:r>
            <a:r>
              <a:rPr lang="de-DE" dirty="0">
                <a:highlight>
                  <a:srgbClr val="C0C0C0"/>
                </a:highlight>
              </a:rPr>
              <a:t> </a:t>
            </a:r>
            <a:r>
              <a:rPr lang="de-DE" dirty="0" err="1">
                <a:highlight>
                  <a:srgbClr val="C0C0C0"/>
                </a:highlight>
              </a:rPr>
              <a:t>scheduler</a:t>
            </a:r>
            <a:r>
              <a:rPr lang="de-DE" dirty="0"/>
              <a:t> </a:t>
            </a:r>
            <a:endParaRPr lang="de-DE" dirty="0">
              <a:highlight>
                <a:srgbClr val="C0C0C0"/>
              </a:highlight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B6C5D06-A213-8041-E926-7EEE5B07AEEE}"/>
              </a:ext>
            </a:extLst>
          </p:cNvPr>
          <p:cNvSpPr txBox="1"/>
          <p:nvPr/>
        </p:nvSpPr>
        <p:spPr>
          <a:xfrm>
            <a:off x="2951382" y="2826736"/>
            <a:ext cx="432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Start the airflow web server</a:t>
            </a:r>
            <a:endParaRPr lang="de-DE" sz="2400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94A1F3-40EA-1FE3-32B5-5362E8E770BE}"/>
              </a:ext>
            </a:extLst>
          </p:cNvPr>
          <p:cNvSpPr txBox="1"/>
          <p:nvPr/>
        </p:nvSpPr>
        <p:spPr>
          <a:xfrm>
            <a:off x="2777413" y="3569600"/>
            <a:ext cx="94145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err="1">
                <a:highlight>
                  <a:srgbClr val="C0C0C0"/>
                </a:highlight>
              </a:rPr>
              <a:t>wsl</a:t>
            </a:r>
            <a:r>
              <a:rPr lang="de-DE" dirty="0"/>
              <a:t> </a:t>
            </a:r>
            <a:r>
              <a:rPr lang="en-US" dirty="0"/>
              <a:t>to enter the </a:t>
            </a:r>
            <a:r>
              <a:rPr lang="en-US" dirty="0" err="1"/>
              <a:t>linux</a:t>
            </a:r>
            <a:r>
              <a:rPr lang="en-US" dirty="0"/>
              <a:t> environment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de-DE" dirty="0" err="1">
                <a:highlight>
                  <a:srgbClr val="C0C0C0"/>
                </a:highlight>
              </a:rPr>
              <a:t>sudo</a:t>
            </a:r>
            <a:r>
              <a:rPr lang="de-DE" dirty="0">
                <a:highlight>
                  <a:srgbClr val="C0C0C0"/>
                </a:highlight>
              </a:rPr>
              <a:t> </a:t>
            </a:r>
            <a:r>
              <a:rPr lang="de-DE" dirty="0" err="1">
                <a:highlight>
                  <a:srgbClr val="C0C0C0"/>
                </a:highlight>
              </a:rPr>
              <a:t>airflow</a:t>
            </a:r>
            <a:r>
              <a:rPr lang="de-DE" dirty="0">
                <a:highlight>
                  <a:srgbClr val="C0C0C0"/>
                </a:highlight>
              </a:rPr>
              <a:t> </a:t>
            </a:r>
            <a:r>
              <a:rPr lang="de-DE" dirty="0" err="1">
                <a:highlight>
                  <a:srgbClr val="C0C0C0"/>
                </a:highlight>
              </a:rPr>
              <a:t>webserver</a:t>
            </a:r>
            <a:endParaRPr lang="de-DE" dirty="0">
              <a:highlight>
                <a:srgbClr val="C0C0C0"/>
              </a:highlight>
            </a:endParaRPr>
          </a:p>
          <a:p>
            <a:pPr marL="342900" indent="-342900">
              <a:buAutoNum type="arabicPeriod"/>
            </a:pPr>
            <a:endParaRPr lang="de-DE" dirty="0">
              <a:highlight>
                <a:srgbClr val="C0C0C0"/>
              </a:highlight>
            </a:endParaRPr>
          </a:p>
          <a:p>
            <a:pPr marL="342900" indent="-342900">
              <a:buFontTx/>
              <a:buAutoNum type="arabicPeriod"/>
            </a:pPr>
            <a:r>
              <a:rPr lang="en-US" i="0" dirty="0">
                <a:effectLst/>
                <a:latin typeface="Calibrikörper"/>
              </a:rPr>
              <a:t>(</a:t>
            </a:r>
            <a:r>
              <a:rPr lang="en-US" dirty="0">
                <a:latin typeface="Calibrikörper"/>
              </a:rPr>
              <a:t>option ) </a:t>
            </a:r>
            <a:r>
              <a:rPr lang="en-US" i="0" dirty="0">
                <a:effectLst/>
                <a:latin typeface="Calibrikörper"/>
              </a:rPr>
              <a:t>initialize database in AIRFLOW_HOME </a:t>
            </a:r>
          </a:p>
          <a:p>
            <a:r>
              <a:rPr lang="en-US" dirty="0">
                <a:latin typeface="Calibrikörper"/>
              </a:rPr>
              <a:t>     </a:t>
            </a:r>
            <a:r>
              <a:rPr lang="en-US" dirty="0">
                <a:highlight>
                  <a:srgbClr val="C0C0C0"/>
                </a:highlight>
                <a:latin typeface="Calibrikörper"/>
              </a:rPr>
              <a:t>airflow </a:t>
            </a:r>
            <a:r>
              <a:rPr lang="en-US" dirty="0" err="1">
                <a:highlight>
                  <a:srgbClr val="C0C0C0"/>
                </a:highlight>
                <a:latin typeface="Calibrikörper"/>
              </a:rPr>
              <a:t>db</a:t>
            </a:r>
            <a:r>
              <a:rPr lang="en-US" dirty="0">
                <a:highlight>
                  <a:srgbClr val="C0C0C0"/>
                </a:highlight>
                <a:latin typeface="Calibrikörper"/>
              </a:rPr>
              <a:t> </a:t>
            </a:r>
            <a:r>
              <a:rPr lang="en-US" dirty="0" err="1">
                <a:highlight>
                  <a:srgbClr val="C0C0C0"/>
                </a:highlight>
                <a:latin typeface="Calibrikörper"/>
              </a:rPr>
              <a:t>init</a:t>
            </a:r>
            <a:r>
              <a:rPr lang="en-US" dirty="0">
                <a:highlight>
                  <a:srgbClr val="C0C0C0"/>
                </a:highlight>
                <a:latin typeface="Calibrikörper"/>
              </a:rPr>
              <a:t> </a:t>
            </a:r>
            <a:r>
              <a:rPr lang="en-US" dirty="0">
                <a:latin typeface="Calibrikörper"/>
              </a:rPr>
              <a:t>( option :just for the first time )</a:t>
            </a:r>
            <a:endParaRPr lang="de-DE" dirty="0">
              <a:highlight>
                <a:srgbClr val="C0C0C0"/>
              </a:highlight>
            </a:endParaRPr>
          </a:p>
          <a:p>
            <a:r>
              <a:rPr lang="en-US" b="0" i="0" dirty="0">
                <a:effectLst/>
                <a:latin typeface="Calibri (Textkörper)"/>
              </a:rPr>
              <a:t>    access the UI on localhost:8080 in your browser</a:t>
            </a: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057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E1A3149-708B-B1C0-9560-29EE6EB3EAB0}"/>
              </a:ext>
            </a:extLst>
          </p:cNvPr>
          <p:cNvSpPr txBox="1"/>
          <p:nvPr/>
        </p:nvSpPr>
        <p:spPr>
          <a:xfrm>
            <a:off x="2326432" y="1439462"/>
            <a:ext cx="753913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de-DE" dirty="0" err="1">
                <a:highlight>
                  <a:srgbClr val="C0C0C0"/>
                </a:highlight>
              </a:rPr>
              <a:t>Wsl</a:t>
            </a:r>
            <a:endParaRPr lang="de-DE" dirty="0">
              <a:highlight>
                <a:srgbClr val="C0C0C0"/>
              </a:highlight>
            </a:endParaRPr>
          </a:p>
          <a:p>
            <a:pPr marL="342900" indent="-342900">
              <a:buAutoNum type="arabicPeriod"/>
            </a:pPr>
            <a:endParaRPr lang="de-DE" dirty="0">
              <a:highlight>
                <a:srgbClr val="C0C0C0"/>
              </a:highlight>
            </a:endParaRPr>
          </a:p>
          <a:p>
            <a:r>
              <a:rPr lang="de-DE" dirty="0"/>
              <a:t>2. </a:t>
            </a:r>
            <a:r>
              <a:rPr lang="de-DE" dirty="0" err="1">
                <a:highlight>
                  <a:srgbClr val="C0C0C0"/>
                </a:highlight>
              </a:rPr>
              <a:t>sudo</a:t>
            </a:r>
            <a:r>
              <a:rPr lang="de-DE" dirty="0">
                <a:highlight>
                  <a:srgbClr val="C0C0C0"/>
                </a:highlight>
              </a:rPr>
              <a:t> </a:t>
            </a:r>
            <a:r>
              <a:rPr lang="de-DE" dirty="0" err="1">
                <a:highlight>
                  <a:srgbClr val="C0C0C0"/>
                </a:highlight>
              </a:rPr>
              <a:t>su</a:t>
            </a:r>
            <a:endParaRPr lang="de-DE" dirty="0">
              <a:highlight>
                <a:srgbClr val="C0C0C0"/>
              </a:highlight>
            </a:endParaRPr>
          </a:p>
          <a:p>
            <a:endParaRPr lang="de-DE" dirty="0">
              <a:highlight>
                <a:srgbClr val="C0C0C0"/>
              </a:highlight>
            </a:endParaRPr>
          </a:p>
          <a:p>
            <a:r>
              <a:rPr lang="de-DE" dirty="0">
                <a:highlight>
                  <a:srgbClr val="F7F7F7"/>
                </a:highlight>
              </a:rPr>
              <a:t>3. </a:t>
            </a:r>
            <a:r>
              <a:rPr lang="de-DE" dirty="0" err="1">
                <a:highlight>
                  <a:srgbClr val="F7F7F7"/>
                </a:highlight>
              </a:rPr>
              <a:t>run</a:t>
            </a:r>
            <a:r>
              <a:rPr lang="de-DE" dirty="0">
                <a:highlight>
                  <a:srgbClr val="F7F7F7"/>
                </a:highlight>
              </a:rPr>
              <a:t> </a:t>
            </a:r>
            <a:r>
              <a:rPr lang="de-DE" dirty="0" err="1">
                <a:highlight>
                  <a:srgbClr val="C0C0C0"/>
                </a:highlight>
              </a:rPr>
              <a:t>airflow</a:t>
            </a:r>
            <a:r>
              <a:rPr lang="de-DE" dirty="0">
                <a:highlight>
                  <a:srgbClr val="C0C0C0"/>
                </a:highlight>
              </a:rPr>
              <a:t> </a:t>
            </a:r>
            <a:r>
              <a:rPr lang="de-DE" dirty="0" err="1">
                <a:highlight>
                  <a:srgbClr val="C0C0C0"/>
                </a:highlight>
              </a:rPr>
              <a:t>info</a:t>
            </a:r>
            <a:r>
              <a:rPr lang="de-DE" dirty="0">
                <a:highlight>
                  <a:srgbClr val="F7F7F7"/>
                </a:highlight>
              </a:rPr>
              <a:t> </a:t>
            </a:r>
            <a:r>
              <a:rPr lang="en-US" dirty="0">
                <a:highlight>
                  <a:srgbClr val="F7F7F7"/>
                </a:highlight>
              </a:rPr>
              <a:t>to find out where the airflow home is</a:t>
            </a:r>
          </a:p>
          <a:p>
            <a:endParaRPr lang="de-DE" dirty="0">
              <a:highlight>
                <a:srgbClr val="F7F7F7"/>
              </a:highlight>
            </a:endParaRPr>
          </a:p>
          <a:p>
            <a:r>
              <a:rPr lang="de-DE" dirty="0">
                <a:highlight>
                  <a:srgbClr val="F7F7F7"/>
                </a:highlight>
              </a:rPr>
              <a:t>4. </a:t>
            </a:r>
            <a:r>
              <a:rPr lang="de-DE" dirty="0">
                <a:highlight>
                  <a:srgbClr val="C0C0C0"/>
                </a:highlight>
              </a:rPr>
              <a:t>cd </a:t>
            </a:r>
            <a:r>
              <a:rPr lang="de-DE" dirty="0" err="1">
                <a:highlight>
                  <a:srgbClr val="F7F7F7"/>
                </a:highlight>
              </a:rPr>
              <a:t>path_to_airflow</a:t>
            </a:r>
            <a:r>
              <a:rPr lang="de-DE" dirty="0">
                <a:highlight>
                  <a:srgbClr val="F7F7F7"/>
                </a:highlight>
              </a:rPr>
              <a:t> </a:t>
            </a:r>
            <a:r>
              <a:rPr lang="de-DE" dirty="0" err="1">
                <a:highlight>
                  <a:srgbClr val="F7F7F7"/>
                </a:highlight>
              </a:rPr>
              <a:t>home</a:t>
            </a:r>
            <a:endParaRPr lang="de-DE" dirty="0">
              <a:highlight>
                <a:srgbClr val="F7F7F7"/>
              </a:highlight>
            </a:endParaRPr>
          </a:p>
          <a:p>
            <a:endParaRPr lang="de-DE" dirty="0">
              <a:highlight>
                <a:srgbClr val="F7F7F7"/>
              </a:highlight>
            </a:endParaRPr>
          </a:p>
          <a:p>
            <a:r>
              <a:rPr lang="de-DE" dirty="0">
                <a:highlight>
                  <a:srgbClr val="F7F7F7"/>
                </a:highlight>
              </a:rPr>
              <a:t>5. </a:t>
            </a:r>
            <a:r>
              <a:rPr lang="de-DE" dirty="0" err="1">
                <a:highlight>
                  <a:srgbClr val="C0C0C0"/>
                </a:highlight>
              </a:rPr>
              <a:t>nano</a:t>
            </a:r>
            <a:r>
              <a:rPr lang="de-DE" dirty="0">
                <a:highlight>
                  <a:srgbClr val="C0C0C0"/>
                </a:highlight>
              </a:rPr>
              <a:t> </a:t>
            </a:r>
            <a:r>
              <a:rPr lang="de-DE" b="1" dirty="0" err="1">
                <a:highlight>
                  <a:srgbClr val="C0C0C0"/>
                </a:highlight>
              </a:rPr>
              <a:t>airflow</a:t>
            </a:r>
            <a:r>
              <a:rPr lang="de-DE" dirty="0" err="1">
                <a:highlight>
                  <a:srgbClr val="C0C0C0"/>
                </a:highlight>
              </a:rPr>
              <a:t>.cfg</a:t>
            </a:r>
            <a:r>
              <a:rPr lang="de-DE" dirty="0">
                <a:highlight>
                  <a:srgbClr val="C0C0C0"/>
                </a:highlight>
              </a:rPr>
              <a:t> </a:t>
            </a:r>
            <a:r>
              <a:rPr lang="en-US" dirty="0">
                <a:highlight>
                  <a:srgbClr val="F7F7F7"/>
                </a:highlight>
              </a:rPr>
              <a:t>to edit the content of the file</a:t>
            </a:r>
            <a:endParaRPr lang="de-DE" dirty="0">
              <a:highlight>
                <a:srgbClr val="C0C0C0"/>
              </a:highlight>
            </a:endParaRPr>
          </a:p>
          <a:p>
            <a:endParaRPr lang="de-DE" dirty="0">
              <a:highlight>
                <a:srgbClr val="F7F7F7"/>
              </a:highlight>
            </a:endParaRPr>
          </a:p>
          <a:p>
            <a:r>
              <a:rPr lang="de-DE" dirty="0">
                <a:highlight>
                  <a:srgbClr val="F7F7F7"/>
                </a:highlight>
              </a:rPr>
              <a:t>7. </a:t>
            </a:r>
            <a:r>
              <a:rPr lang="de-DE" dirty="0" err="1">
                <a:highlight>
                  <a:srgbClr val="C0C0C0"/>
                </a:highlight>
              </a:rPr>
              <a:t>ctrl</a:t>
            </a:r>
            <a:r>
              <a:rPr lang="de-DE" dirty="0">
                <a:highlight>
                  <a:srgbClr val="C0C0C0"/>
                </a:highlight>
              </a:rPr>
              <a:t> + o + </a:t>
            </a:r>
            <a:r>
              <a:rPr lang="de-DE" dirty="0" err="1">
                <a:highlight>
                  <a:srgbClr val="C0C0C0"/>
                </a:highlight>
              </a:rPr>
              <a:t>enter</a:t>
            </a:r>
            <a:r>
              <a:rPr lang="de-DE" dirty="0">
                <a:highlight>
                  <a:srgbClr val="C0C0C0"/>
                </a:highlight>
              </a:rPr>
              <a:t> </a:t>
            </a:r>
            <a:r>
              <a:rPr lang="de-DE" dirty="0" err="1">
                <a:highlight>
                  <a:srgbClr val="F7F7F7"/>
                </a:highlight>
              </a:rPr>
              <a:t>enter</a:t>
            </a:r>
            <a:r>
              <a:rPr lang="de-DE" dirty="0">
                <a:highlight>
                  <a:srgbClr val="F7F7F7"/>
                </a:highlight>
              </a:rPr>
              <a:t> </a:t>
            </a:r>
            <a:r>
              <a:rPr lang="de-DE" dirty="0" err="1">
                <a:highlight>
                  <a:srgbClr val="F7F7F7"/>
                </a:highlight>
              </a:rPr>
              <a:t>to</a:t>
            </a:r>
            <a:r>
              <a:rPr lang="de-DE" dirty="0">
                <a:highlight>
                  <a:srgbClr val="F7F7F7"/>
                </a:highlight>
              </a:rPr>
              <a:t> save </a:t>
            </a:r>
          </a:p>
          <a:p>
            <a:endParaRPr lang="de-DE" dirty="0">
              <a:highlight>
                <a:srgbClr val="F7F7F7"/>
              </a:highlight>
            </a:endParaRPr>
          </a:p>
          <a:p>
            <a:r>
              <a:rPr lang="de-DE" dirty="0">
                <a:highlight>
                  <a:srgbClr val="F7F7F7"/>
                </a:highlight>
              </a:rPr>
              <a:t>8 . </a:t>
            </a:r>
            <a:r>
              <a:rPr lang="de-DE" dirty="0" err="1">
                <a:highlight>
                  <a:srgbClr val="C0C0C0"/>
                </a:highlight>
              </a:rPr>
              <a:t>ctrl+x</a:t>
            </a:r>
            <a:r>
              <a:rPr lang="de-DE" dirty="0">
                <a:highlight>
                  <a:srgbClr val="C0C0C0"/>
                </a:highlight>
              </a:rPr>
              <a:t> </a:t>
            </a:r>
            <a:r>
              <a:rPr lang="de-DE" dirty="0" err="1">
                <a:highlight>
                  <a:srgbClr val="F7F7F7"/>
                </a:highlight>
              </a:rPr>
              <a:t>to</a:t>
            </a:r>
            <a:r>
              <a:rPr lang="de-DE" dirty="0">
                <a:highlight>
                  <a:srgbClr val="F7F7F7"/>
                </a:highlight>
              </a:rPr>
              <a:t> </a:t>
            </a:r>
            <a:r>
              <a:rPr lang="de-DE" dirty="0" err="1">
                <a:highlight>
                  <a:srgbClr val="F7F7F7"/>
                </a:highlight>
              </a:rPr>
              <a:t>exit</a:t>
            </a:r>
            <a:r>
              <a:rPr lang="de-DE" dirty="0">
                <a:highlight>
                  <a:srgbClr val="F7F7F7"/>
                </a:highlight>
              </a:rPr>
              <a:t> </a:t>
            </a:r>
            <a:r>
              <a:rPr lang="de-DE" dirty="0" err="1">
                <a:highlight>
                  <a:srgbClr val="F7F7F7"/>
                </a:highlight>
              </a:rPr>
              <a:t>the</a:t>
            </a:r>
            <a:r>
              <a:rPr lang="de-DE" dirty="0">
                <a:highlight>
                  <a:srgbClr val="F7F7F7"/>
                </a:highlight>
              </a:rPr>
              <a:t> </a:t>
            </a:r>
            <a:r>
              <a:rPr lang="de-DE" dirty="0" err="1">
                <a:highlight>
                  <a:srgbClr val="F7F7F7"/>
                </a:highlight>
              </a:rPr>
              <a:t>editor</a:t>
            </a:r>
            <a:endParaRPr lang="de-DE" dirty="0">
              <a:highlight>
                <a:srgbClr val="F7F7F7"/>
              </a:highlight>
            </a:endParaRPr>
          </a:p>
          <a:p>
            <a:endParaRPr lang="de-DE" dirty="0">
              <a:highlight>
                <a:srgbClr val="F7F7F7"/>
              </a:highlight>
            </a:endParaRPr>
          </a:p>
          <a:p>
            <a:endParaRPr lang="de-DE" dirty="0">
              <a:highlight>
                <a:srgbClr val="F7F7F7"/>
              </a:highlight>
            </a:endParaRPr>
          </a:p>
          <a:p>
            <a:r>
              <a:rPr lang="de-DE" dirty="0">
                <a:highlight>
                  <a:srgbClr val="F7F7F7"/>
                </a:highlight>
              </a:rPr>
              <a:t>NB:</a:t>
            </a:r>
          </a:p>
          <a:p>
            <a:r>
              <a:rPr lang="de-DE" dirty="0" err="1">
                <a:highlight>
                  <a:srgbClr val="F7F7F7"/>
                </a:highlight>
              </a:rPr>
              <a:t>You</a:t>
            </a:r>
            <a:r>
              <a:rPr lang="de-DE" dirty="0">
                <a:highlight>
                  <a:srgbClr val="F7F7F7"/>
                </a:highlight>
              </a:rPr>
              <a:t> </a:t>
            </a:r>
            <a:r>
              <a:rPr lang="de-DE" dirty="0" err="1">
                <a:highlight>
                  <a:srgbClr val="F7F7F7"/>
                </a:highlight>
              </a:rPr>
              <a:t>can</a:t>
            </a:r>
            <a:r>
              <a:rPr lang="de-DE" dirty="0">
                <a:highlight>
                  <a:srgbClr val="F7F7F7"/>
                </a:highlight>
              </a:rPr>
              <a:t> </a:t>
            </a:r>
            <a:r>
              <a:rPr lang="de-DE" dirty="0" err="1">
                <a:highlight>
                  <a:srgbClr val="F7F7F7"/>
                </a:highlight>
              </a:rPr>
              <a:t>make</a:t>
            </a:r>
            <a:r>
              <a:rPr lang="de-DE" dirty="0">
                <a:highlight>
                  <a:srgbClr val="F7F7F7"/>
                </a:highlight>
              </a:rPr>
              <a:t> a </a:t>
            </a:r>
            <a:r>
              <a:rPr lang="de-DE" dirty="0" err="1">
                <a:highlight>
                  <a:srgbClr val="F7F7F7"/>
                </a:highlight>
              </a:rPr>
              <a:t>search</a:t>
            </a:r>
            <a:r>
              <a:rPr lang="de-DE" dirty="0">
                <a:highlight>
                  <a:srgbClr val="F7F7F7"/>
                </a:highlight>
              </a:rPr>
              <a:t> in </a:t>
            </a:r>
            <a:r>
              <a:rPr lang="de-DE" dirty="0" err="1">
                <a:highlight>
                  <a:srgbClr val="F7F7F7"/>
                </a:highlight>
              </a:rPr>
              <a:t>airflow.cfg</a:t>
            </a:r>
            <a:r>
              <a:rPr lang="de-DE" dirty="0">
                <a:highlight>
                  <a:srgbClr val="F7F7F7"/>
                </a:highlight>
              </a:rPr>
              <a:t> </a:t>
            </a:r>
            <a:r>
              <a:rPr lang="de-DE" dirty="0" err="1">
                <a:highlight>
                  <a:srgbClr val="F7F7F7"/>
                </a:highlight>
              </a:rPr>
              <a:t>file</a:t>
            </a:r>
            <a:r>
              <a:rPr lang="de-DE" dirty="0">
                <a:highlight>
                  <a:srgbClr val="F7F7F7"/>
                </a:highlight>
              </a:rPr>
              <a:t> </a:t>
            </a:r>
          </a:p>
          <a:p>
            <a:r>
              <a:rPr lang="de-DE" dirty="0">
                <a:highlight>
                  <a:srgbClr val="F7F7F7"/>
                </a:highlight>
              </a:rPr>
              <a:t> </a:t>
            </a:r>
            <a:r>
              <a:rPr lang="en-US" dirty="0">
                <a:highlight>
                  <a:srgbClr val="F7F7F7"/>
                </a:highlight>
              </a:rPr>
              <a:t>Type </a:t>
            </a:r>
            <a:r>
              <a:rPr lang="en-US" dirty="0">
                <a:highlight>
                  <a:srgbClr val="C0C0C0"/>
                </a:highlight>
              </a:rPr>
              <a:t>ctrl + w</a:t>
            </a:r>
            <a:r>
              <a:rPr lang="en-US" dirty="0">
                <a:highlight>
                  <a:srgbClr val="F7F7F7"/>
                </a:highlight>
              </a:rPr>
              <a:t>, then type the word to search, then type enter to search the file</a:t>
            </a:r>
            <a:endParaRPr lang="de-DE" dirty="0">
              <a:highlight>
                <a:srgbClr val="F7F7F7"/>
              </a:highlight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5B09A67-76F4-D1E5-A1CB-70F89AE7961A}"/>
              </a:ext>
            </a:extLst>
          </p:cNvPr>
          <p:cNvSpPr txBox="1"/>
          <p:nvPr/>
        </p:nvSpPr>
        <p:spPr>
          <a:xfrm>
            <a:off x="3732245" y="783771"/>
            <a:ext cx="219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Edit </a:t>
            </a:r>
            <a:r>
              <a:rPr lang="de-DE" sz="2400" b="1" dirty="0" err="1"/>
              <a:t>airflow.cfg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125005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548E560-B169-10D1-4809-A73312770DCF}"/>
              </a:ext>
            </a:extLst>
          </p:cNvPr>
          <p:cNvSpPr txBox="1"/>
          <p:nvPr/>
        </p:nvSpPr>
        <p:spPr>
          <a:xfrm>
            <a:off x="2089455" y="2314694"/>
            <a:ext cx="68235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err="1">
                <a:highlight>
                  <a:srgbClr val="C0C0C0"/>
                </a:highlight>
              </a:rPr>
              <a:t>wsl</a:t>
            </a: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r>
              <a:rPr lang="de-DE" dirty="0" err="1">
                <a:highlight>
                  <a:srgbClr val="C0C0C0"/>
                </a:highlight>
              </a:rPr>
              <a:t>sudo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superuser</a:t>
            </a: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r>
              <a:rPr lang="en-US" dirty="0">
                <a:highlight>
                  <a:srgbClr val="C0C0C0"/>
                </a:highlight>
              </a:rPr>
              <a:t>python3 filename_.py</a:t>
            </a:r>
            <a:endParaRPr lang="de-DE" dirty="0">
              <a:highlight>
                <a:srgbClr val="C0C0C0"/>
              </a:highlight>
            </a:endParaRPr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r>
              <a:rPr lang="en-US" dirty="0"/>
              <a:t>Manually test your python script with: </a:t>
            </a:r>
            <a:r>
              <a:rPr lang="en-US" dirty="0">
                <a:highlight>
                  <a:srgbClr val="C0C0C0"/>
                </a:highlight>
              </a:rPr>
              <a:t>python3 filename_.py </a:t>
            </a:r>
            <a:r>
              <a:rPr lang="en-US" dirty="0"/>
              <a:t>(go to the folder where the file is located or give the path to the file) to make sure it works</a:t>
            </a:r>
            <a:endParaRPr lang="de-DE" dirty="0">
              <a:highlight>
                <a:srgbClr val="C0C0C0"/>
              </a:highlight>
            </a:endParaRPr>
          </a:p>
          <a:p>
            <a:pPr marL="342900" indent="-342900">
              <a:buAutoNum type="arabicPeriod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A53627F-92BA-4348-0D35-F790126545C3}"/>
              </a:ext>
            </a:extLst>
          </p:cNvPr>
          <p:cNvSpPr txBox="1"/>
          <p:nvPr/>
        </p:nvSpPr>
        <p:spPr>
          <a:xfrm>
            <a:off x="2854566" y="1219319"/>
            <a:ext cx="6823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Do </a:t>
            </a:r>
            <a:r>
              <a:rPr lang="de-DE" sz="2400" b="1" dirty="0" err="1"/>
              <a:t>python</a:t>
            </a:r>
            <a:r>
              <a:rPr lang="de-DE" sz="2400" b="1" dirty="0"/>
              <a:t> </a:t>
            </a:r>
            <a:r>
              <a:rPr lang="de-DE" sz="2400" b="1" dirty="0" err="1"/>
              <a:t>test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960787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1D97969-A1BF-B256-22B5-7F2EF6BAF025}"/>
              </a:ext>
            </a:extLst>
          </p:cNvPr>
          <p:cNvSpPr txBox="1"/>
          <p:nvPr/>
        </p:nvSpPr>
        <p:spPr>
          <a:xfrm>
            <a:off x="3523761" y="1154276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highlight>
                  <a:srgbClr val="C0C0C0"/>
                </a:highlight>
              </a:rPr>
              <a:t>Do </a:t>
            </a:r>
            <a:r>
              <a:rPr lang="de-DE" sz="2400" b="1" dirty="0" err="1">
                <a:highlight>
                  <a:srgbClr val="C0C0C0"/>
                </a:highlight>
              </a:rPr>
              <a:t>dags</a:t>
            </a:r>
            <a:r>
              <a:rPr lang="de-DE" sz="2400" b="1" dirty="0">
                <a:highlight>
                  <a:srgbClr val="C0C0C0"/>
                </a:highlight>
              </a:rPr>
              <a:t> </a:t>
            </a:r>
            <a:r>
              <a:rPr lang="de-DE" sz="2400" b="1" dirty="0" err="1">
                <a:highlight>
                  <a:srgbClr val="C0C0C0"/>
                </a:highlight>
              </a:rPr>
              <a:t>test</a:t>
            </a:r>
            <a:r>
              <a:rPr lang="de-DE" sz="2400" b="1" dirty="0"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5EAAE21-B4C6-6364-2D3C-AE87B656E283}"/>
              </a:ext>
            </a:extLst>
          </p:cNvPr>
          <p:cNvSpPr txBox="1"/>
          <p:nvPr/>
        </p:nvSpPr>
        <p:spPr>
          <a:xfrm>
            <a:off x="2928356" y="2706581"/>
            <a:ext cx="68235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err="1">
                <a:highlight>
                  <a:srgbClr val="C0C0C0"/>
                </a:highlight>
              </a:rPr>
              <a:t>wsl</a:t>
            </a:r>
            <a:r>
              <a:rPr lang="de-DE" dirty="0">
                <a:highlight>
                  <a:srgbClr val="C0C0C0"/>
                </a:highlight>
              </a:rPr>
              <a:t> </a:t>
            </a:r>
            <a:r>
              <a:rPr lang="de-DE" dirty="0" err="1"/>
              <a:t>pour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enter</a:t>
            </a:r>
            <a:r>
              <a:rPr lang="de-DE" dirty="0"/>
              <a:t> in </a:t>
            </a:r>
            <a:r>
              <a:rPr lang="de-DE" dirty="0" err="1"/>
              <a:t>linux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r>
              <a:rPr lang="de-DE" dirty="0" err="1">
                <a:highlight>
                  <a:srgbClr val="C0C0C0"/>
                </a:highlight>
              </a:rPr>
              <a:t>sudo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superuser</a:t>
            </a: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r>
              <a:rPr lang="en-US" dirty="0">
                <a:highlight>
                  <a:srgbClr val="C0C0C0"/>
                </a:highlight>
              </a:rPr>
              <a:t>3.   </a:t>
            </a:r>
            <a:r>
              <a:rPr lang="en-US" dirty="0" err="1">
                <a:highlight>
                  <a:srgbClr val="C0C0C0"/>
                </a:highlight>
              </a:rPr>
              <a:t>pipenv</a:t>
            </a:r>
            <a:r>
              <a:rPr lang="en-US" dirty="0">
                <a:highlight>
                  <a:srgbClr val="C0C0C0"/>
                </a:highlight>
              </a:rPr>
              <a:t> run test </a:t>
            </a:r>
            <a:r>
              <a:rPr lang="de-DE" dirty="0">
                <a:highlight>
                  <a:srgbClr val="C0C0C0"/>
                </a:highlight>
              </a:rPr>
              <a:t>nom_de_fichier_.py </a:t>
            </a:r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7CDAA4E-0FDF-01DE-48BE-10CD23D9646D}"/>
              </a:ext>
            </a:extLst>
          </p:cNvPr>
          <p:cNvSpPr txBox="1"/>
          <p:nvPr/>
        </p:nvSpPr>
        <p:spPr>
          <a:xfrm>
            <a:off x="2621902" y="4889241"/>
            <a:ext cx="5495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</a:t>
            </a:r>
          </a:p>
          <a:p>
            <a:r>
              <a:rPr lang="en-US" dirty="0">
                <a:highlight>
                  <a:srgbClr val="C0C0C0"/>
                </a:highlight>
              </a:rPr>
              <a:t>airflow info</a:t>
            </a:r>
            <a:r>
              <a:rPr lang="en-US" dirty="0"/>
              <a:t>: and look in which directory your </a:t>
            </a:r>
            <a:r>
              <a:rPr lang="en-US" dirty="0" err="1"/>
              <a:t>dag</a:t>
            </a:r>
            <a:r>
              <a:rPr lang="en-US" dirty="0"/>
              <a:t>  located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9164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3B5B2B6-53D6-BFBE-4CE3-5E2786CF7B2E}"/>
              </a:ext>
            </a:extLst>
          </p:cNvPr>
          <p:cNvSpPr/>
          <p:nvPr/>
        </p:nvSpPr>
        <p:spPr>
          <a:xfrm>
            <a:off x="2937406" y="760770"/>
            <a:ext cx="4508422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a </a:t>
            </a:r>
            <a:r>
              <a:rPr lang="de-DE" dirty="0" err="1"/>
              <a:t>data</a:t>
            </a:r>
            <a:r>
              <a:rPr lang="de-DE" dirty="0"/>
              <a:t> Pipeline in </a:t>
            </a:r>
            <a:r>
              <a:rPr lang="de-DE" dirty="0" err="1"/>
              <a:t>four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F8E1CF3-1174-4153-5BCF-AB28233C7740}"/>
              </a:ext>
            </a:extLst>
          </p:cNvPr>
          <p:cNvSpPr txBox="1"/>
          <p:nvPr/>
        </p:nvSpPr>
        <p:spPr>
          <a:xfrm>
            <a:off x="3359418" y="2136338"/>
            <a:ext cx="5473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imports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Create a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dag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 err="1"/>
              <a:t>Specifie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dependencies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7150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A picture containing person, person, wall, indoor&#10;&#10;Description automatically generated">
            <a:extLst>
              <a:ext uri="{FF2B5EF4-FFF2-40B4-BE49-F238E27FC236}">
                <a16:creationId xmlns:a16="http://schemas.microsoft.com/office/drawing/2014/main" id="{46975184-E879-4466-8E16-90425E007CA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2" b="5372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-7258" y="0"/>
            <a:ext cx="12199257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857859" y="634129"/>
            <a:ext cx="4485806" cy="2955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1800" spc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76598" y="3200878"/>
            <a:ext cx="52574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8800" b="1" dirty="0">
                <a:solidFill>
                  <a:schemeClr val="bg1"/>
                </a:solidFill>
                <a:effectLst>
                  <a:outerShdw blurRad="444500" sx="102000" sy="102000" algn="ctr" rotWithShape="0">
                    <a:prstClr val="black">
                      <a:alpha val="40000"/>
                    </a:prstClr>
                  </a:outerShdw>
                </a:effectLst>
                <a:latin typeface="Kelson Sans" panose="02000500000000000000" pitchFamily="50" charset="0"/>
              </a:rPr>
              <a:t>Thank You</a:t>
            </a:r>
          </a:p>
        </p:txBody>
      </p:sp>
      <p:sp>
        <p:nvSpPr>
          <p:cNvPr id="9" name="Isosceles Triangle 8"/>
          <p:cNvSpPr/>
          <p:nvPr/>
        </p:nvSpPr>
        <p:spPr>
          <a:xfrm rot="4777365">
            <a:off x="-457945" y="5219214"/>
            <a:ext cx="1822560" cy="1413238"/>
          </a:xfrm>
          <a:prstGeom prst="triangle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 rot="15879347">
            <a:off x="56384" y="4453345"/>
            <a:ext cx="1513405" cy="1315616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 rot="4777365">
            <a:off x="10613553" y="-495777"/>
            <a:ext cx="1822560" cy="1413238"/>
          </a:xfrm>
          <a:prstGeom prst="triangle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15423517">
            <a:off x="10719488" y="811101"/>
            <a:ext cx="1513405" cy="1315616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74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 rot="8746836">
            <a:off x="541698" y="422139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 rot="2745670">
            <a:off x="11234190" y="537231"/>
            <a:ext cx="448574" cy="448574"/>
            <a:chOff x="6756616" y="3204713"/>
            <a:chExt cx="448574" cy="448574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756616" y="3429000"/>
              <a:ext cx="448574" cy="0"/>
            </a:xfrm>
            <a:prstGeom prst="line">
              <a:avLst/>
            </a:prstGeom>
            <a:ln w="889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>
              <a:off x="6756616" y="3429000"/>
              <a:ext cx="448574" cy="0"/>
            </a:xfrm>
            <a:prstGeom prst="line">
              <a:avLst/>
            </a:prstGeom>
            <a:ln w="889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7488FB-762C-4C7A-8A2F-2AE76128BD8E}"/>
              </a:ext>
            </a:extLst>
          </p:cNvPr>
          <p:cNvCxnSpPr>
            <a:cxnSpLocks/>
          </p:cNvCxnSpPr>
          <p:nvPr/>
        </p:nvCxnSpPr>
        <p:spPr>
          <a:xfrm flipV="1">
            <a:off x="4164044" y="747992"/>
            <a:ext cx="7015860" cy="2705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050372" y="120958"/>
            <a:ext cx="7267246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0960" tIns="30480" rIns="60960" bIns="30480">
            <a:spAutoFit/>
          </a:bodyPr>
          <a:lstStyle/>
          <a:p>
            <a:pPr defTabSz="1450904"/>
            <a:r>
              <a:rPr lang="de-DE" sz="4000" b="1" spc="3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DATA ANALYTICS WORKFLOW</a:t>
            </a:r>
            <a:endParaRPr lang="en-CA" sz="4000" b="1" spc="300" dirty="0">
              <a:latin typeface="Kelson Sans" panose="02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-49557" y="5616363"/>
            <a:ext cx="1238031" cy="9560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388E56-CD7D-4C3C-8096-C619BC0C1CF5}"/>
              </a:ext>
            </a:extLst>
          </p:cNvPr>
          <p:cNvSpPr txBox="1"/>
          <p:nvPr/>
        </p:nvSpPr>
        <p:spPr>
          <a:xfrm>
            <a:off x="9245371" y="5669238"/>
            <a:ext cx="2718767" cy="881539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444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de-DE" sz="1400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MVP ARCHITECTURE</a:t>
            </a:r>
          </a:p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91AA1A-3AFF-0CAA-51D0-28CCB351D83B}"/>
              </a:ext>
            </a:extLst>
          </p:cNvPr>
          <p:cNvSpPr/>
          <p:nvPr/>
        </p:nvSpPr>
        <p:spPr>
          <a:xfrm>
            <a:off x="3378437" y="4189469"/>
            <a:ext cx="2717563" cy="792622"/>
          </a:xfrm>
          <a:prstGeom prst="roundRec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ACQUISTION</a:t>
            </a:r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F0A90EB-DFDE-270A-41C5-A0D2AE1135B8}"/>
              </a:ext>
            </a:extLst>
          </p:cNvPr>
          <p:cNvSpPr/>
          <p:nvPr/>
        </p:nvSpPr>
        <p:spPr>
          <a:xfrm>
            <a:off x="1489601" y="5342111"/>
            <a:ext cx="1829483" cy="794230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MU-DATA</a:t>
            </a:r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E3EF5A4-BE4C-BB2C-A263-0CDF0F093B11}"/>
              </a:ext>
            </a:extLst>
          </p:cNvPr>
          <p:cNvSpPr/>
          <p:nvPr/>
        </p:nvSpPr>
        <p:spPr>
          <a:xfrm>
            <a:off x="3990019" y="5341040"/>
            <a:ext cx="1829483" cy="794230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FI-DATA</a:t>
            </a:r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A87C73F-7E60-689D-2D2C-1B23920DFC8D}"/>
              </a:ext>
            </a:extLst>
          </p:cNvPr>
          <p:cNvSpPr/>
          <p:nvPr/>
        </p:nvSpPr>
        <p:spPr>
          <a:xfrm>
            <a:off x="6538122" y="5317100"/>
            <a:ext cx="1829483" cy="794230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MP DATA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58EE19-DB16-0381-A0E5-10F534BCAD76}"/>
              </a:ext>
            </a:extLst>
          </p:cNvPr>
          <p:cNvCxnSpPr>
            <a:stCxn id="24" idx="0"/>
            <a:endCxn id="6" idx="1"/>
          </p:cNvCxnSpPr>
          <p:nvPr/>
        </p:nvCxnSpPr>
        <p:spPr>
          <a:xfrm flipV="1">
            <a:off x="2404343" y="4585780"/>
            <a:ext cx="974094" cy="75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508A41-C9FB-A0FD-1D2B-1CD6A93044D5}"/>
              </a:ext>
            </a:extLst>
          </p:cNvPr>
          <p:cNvCxnSpPr>
            <a:cxnSpLocks/>
            <a:stCxn id="26" idx="0"/>
            <a:endCxn id="6" idx="3"/>
          </p:cNvCxnSpPr>
          <p:nvPr/>
        </p:nvCxnSpPr>
        <p:spPr>
          <a:xfrm flipH="1" flipV="1">
            <a:off x="6096000" y="4585780"/>
            <a:ext cx="1356864" cy="73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927BF08-6EFB-A768-6824-AE60BEDD6CBE}"/>
              </a:ext>
            </a:extLst>
          </p:cNvPr>
          <p:cNvSpPr/>
          <p:nvPr/>
        </p:nvSpPr>
        <p:spPr>
          <a:xfrm>
            <a:off x="3378437" y="3032689"/>
            <a:ext cx="2717563" cy="792622"/>
          </a:xfrm>
          <a:prstGeom prst="roundRec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STORAGE &amp; INTEGRATION</a:t>
            </a:r>
            <a:endParaRPr lang="en-GB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BD6A391-7382-4E6C-F145-8E91809A3567}"/>
              </a:ext>
            </a:extLst>
          </p:cNvPr>
          <p:cNvSpPr/>
          <p:nvPr/>
        </p:nvSpPr>
        <p:spPr>
          <a:xfrm>
            <a:off x="2249020" y="1616360"/>
            <a:ext cx="2717563" cy="7926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VISUALIZATION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CF23D7-8363-B254-5D6C-EC50FF551BA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904761" y="4465578"/>
            <a:ext cx="0" cy="87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miley Face 1">
            <a:extLst>
              <a:ext uri="{FF2B5EF4-FFF2-40B4-BE49-F238E27FC236}">
                <a16:creationId xmlns:a16="http://schemas.microsoft.com/office/drawing/2014/main" id="{12F628A1-D6AE-6332-BD88-601002099C58}"/>
              </a:ext>
            </a:extLst>
          </p:cNvPr>
          <p:cNvSpPr/>
          <p:nvPr/>
        </p:nvSpPr>
        <p:spPr>
          <a:xfrm>
            <a:off x="1107139" y="800103"/>
            <a:ext cx="493062" cy="438147"/>
          </a:xfrm>
          <a:prstGeom prst="smileyFac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DE1D31-63DA-E0FD-B08D-9A5112CA9EFA}"/>
              </a:ext>
            </a:extLst>
          </p:cNvPr>
          <p:cNvCxnSpPr>
            <a:stCxn id="6" idx="0"/>
            <a:endCxn id="33" idx="2"/>
          </p:cNvCxnSpPr>
          <p:nvPr/>
        </p:nvCxnSpPr>
        <p:spPr>
          <a:xfrm flipV="1">
            <a:off x="4737219" y="3825311"/>
            <a:ext cx="0" cy="36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9BFB67-AFCE-A2B3-FC4B-0F96FCB14CEC}"/>
              </a:ext>
            </a:extLst>
          </p:cNvPr>
          <p:cNvCxnSpPr>
            <a:cxnSpLocks/>
          </p:cNvCxnSpPr>
          <p:nvPr/>
        </p:nvCxnSpPr>
        <p:spPr>
          <a:xfrm flipH="1" flipV="1">
            <a:off x="3662355" y="2418394"/>
            <a:ext cx="1129417" cy="6237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D9A22F-1B76-F6BF-A64D-A8A4A9CE2F50}"/>
              </a:ext>
            </a:extLst>
          </p:cNvPr>
          <p:cNvSpPr txBox="1"/>
          <p:nvPr/>
        </p:nvSpPr>
        <p:spPr>
          <a:xfrm>
            <a:off x="458320" y="1340355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RISK MANAGER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01E27-CBD8-44C0-AB75-EB1B37097091}"/>
              </a:ext>
            </a:extLst>
          </p:cNvPr>
          <p:cNvCxnSpPr>
            <a:stCxn id="2" idx="6"/>
            <a:endCxn id="34" idx="0"/>
          </p:cNvCxnSpPr>
          <p:nvPr/>
        </p:nvCxnSpPr>
        <p:spPr>
          <a:xfrm>
            <a:off x="1600201" y="1019177"/>
            <a:ext cx="2007601" cy="59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419A1B-7BD7-3D23-00D3-33B9D6DAD161}"/>
              </a:ext>
            </a:extLst>
          </p:cNvPr>
          <p:cNvSpPr/>
          <p:nvPr/>
        </p:nvSpPr>
        <p:spPr>
          <a:xfrm>
            <a:off x="8297892" y="2620012"/>
            <a:ext cx="3160585" cy="19657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ANALYTICS ENVIRONMENT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/>
              <a:t>EXPLORATION		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/>
              <a:t>IDEATION		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/>
              <a:t>TRANSFORMATION	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/>
              <a:t>MODELIZATION		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5F586F-80CB-C667-491B-B03058D29464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096000" y="3675220"/>
            <a:ext cx="2133600" cy="91056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A09F8D-AFF5-7EC2-FF7D-F436B28D22F2}"/>
              </a:ext>
            </a:extLst>
          </p:cNvPr>
          <p:cNvCxnSpPr>
            <a:endCxn id="5" idx="1"/>
          </p:cNvCxnSpPr>
          <p:nvPr/>
        </p:nvCxnSpPr>
        <p:spPr>
          <a:xfrm>
            <a:off x="6184153" y="3429000"/>
            <a:ext cx="2113739" cy="17389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0749E8A-2D91-C94E-5FC9-DCD6492CFBDA}"/>
              </a:ext>
            </a:extLst>
          </p:cNvPr>
          <p:cNvSpPr/>
          <p:nvPr/>
        </p:nvSpPr>
        <p:spPr>
          <a:xfrm>
            <a:off x="5398501" y="1607054"/>
            <a:ext cx="2717563" cy="7926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RECO. SYSTEM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43C5DB-42E5-6A7D-DC6D-0334C0BD93EB}"/>
              </a:ext>
            </a:extLst>
          </p:cNvPr>
          <p:cNvCxnSpPr>
            <a:stCxn id="2" idx="6"/>
            <a:endCxn id="35" idx="0"/>
          </p:cNvCxnSpPr>
          <p:nvPr/>
        </p:nvCxnSpPr>
        <p:spPr>
          <a:xfrm>
            <a:off x="1600201" y="1019177"/>
            <a:ext cx="5157082" cy="58787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3E4AB0-E415-C057-2EA4-3EC938D00096}"/>
              </a:ext>
            </a:extLst>
          </p:cNvPr>
          <p:cNvCxnSpPr>
            <a:stCxn id="5" idx="0"/>
            <a:endCxn id="35" idx="3"/>
          </p:cNvCxnSpPr>
          <p:nvPr/>
        </p:nvCxnSpPr>
        <p:spPr>
          <a:xfrm flipH="1" flipV="1">
            <a:off x="8116064" y="2003365"/>
            <a:ext cx="1762121" cy="61664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9930D7-31AA-2B26-8D9F-95C7A3E69E1F}"/>
              </a:ext>
            </a:extLst>
          </p:cNvPr>
          <p:cNvCxnSpPr>
            <a:cxnSpLocks/>
          </p:cNvCxnSpPr>
          <p:nvPr/>
        </p:nvCxnSpPr>
        <p:spPr>
          <a:xfrm flipH="1" flipV="1">
            <a:off x="4966583" y="2367523"/>
            <a:ext cx="3331309" cy="112085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miley Face 40">
            <a:extLst>
              <a:ext uri="{FF2B5EF4-FFF2-40B4-BE49-F238E27FC236}">
                <a16:creationId xmlns:a16="http://schemas.microsoft.com/office/drawing/2014/main" id="{BDAA0F49-A60F-6E38-FF0D-AE38395A6A7D}"/>
              </a:ext>
            </a:extLst>
          </p:cNvPr>
          <p:cNvSpPr/>
          <p:nvPr/>
        </p:nvSpPr>
        <p:spPr>
          <a:xfrm>
            <a:off x="8752309" y="992838"/>
            <a:ext cx="493062" cy="438147"/>
          </a:xfrm>
          <a:prstGeom prst="smileyFac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92E923-BF3D-4452-F079-982B12B9F71E}"/>
              </a:ext>
            </a:extLst>
          </p:cNvPr>
          <p:cNvSpPr txBox="1"/>
          <p:nvPr/>
        </p:nvSpPr>
        <p:spPr>
          <a:xfrm>
            <a:off x="8852786" y="1381057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OTHER STAKEHOLDER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5AF68ED-6A34-EB20-F838-FBE78D3D299C}"/>
              </a:ext>
            </a:extLst>
          </p:cNvPr>
          <p:cNvCxnSpPr>
            <a:cxnSpLocks/>
          </p:cNvCxnSpPr>
          <p:nvPr/>
        </p:nvCxnSpPr>
        <p:spPr>
          <a:xfrm flipH="1">
            <a:off x="7148569" y="1186481"/>
            <a:ext cx="1558566" cy="39433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0F44CC9-B769-6DF3-6C90-E14C1B211D01}"/>
              </a:ext>
            </a:extLst>
          </p:cNvPr>
          <p:cNvCxnSpPr>
            <a:cxnSpLocks/>
          </p:cNvCxnSpPr>
          <p:nvPr/>
        </p:nvCxnSpPr>
        <p:spPr>
          <a:xfrm flipH="1">
            <a:off x="4375447" y="1150126"/>
            <a:ext cx="4432165" cy="44004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069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 rot="8746836">
            <a:off x="541698" y="422139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 rot="2745670">
            <a:off x="11160763" y="788770"/>
            <a:ext cx="448574" cy="448574"/>
            <a:chOff x="6756616" y="3204713"/>
            <a:chExt cx="448574" cy="448574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756616" y="3429000"/>
              <a:ext cx="448574" cy="0"/>
            </a:xfrm>
            <a:prstGeom prst="line">
              <a:avLst/>
            </a:prstGeom>
            <a:ln w="889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>
              <a:off x="6756616" y="3429000"/>
              <a:ext cx="448574" cy="0"/>
            </a:xfrm>
            <a:prstGeom prst="line">
              <a:avLst/>
            </a:prstGeom>
            <a:ln w="889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7488FB-762C-4C7A-8A2F-2AE76128BD8E}"/>
              </a:ext>
            </a:extLst>
          </p:cNvPr>
          <p:cNvCxnSpPr>
            <a:cxnSpLocks/>
          </p:cNvCxnSpPr>
          <p:nvPr/>
        </p:nvCxnSpPr>
        <p:spPr>
          <a:xfrm flipV="1">
            <a:off x="7252914" y="980946"/>
            <a:ext cx="3858520" cy="421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7118353" y="261152"/>
            <a:ext cx="3993081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0960" tIns="30480" rIns="60960" bIns="30480">
            <a:spAutoFit/>
          </a:bodyPr>
          <a:lstStyle/>
          <a:p>
            <a:pPr defTabSz="1450904"/>
            <a:r>
              <a:rPr lang="de-DE" sz="4000" b="1" spc="3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DATA PIPELINES</a:t>
            </a:r>
            <a:endParaRPr lang="en-CA" sz="4000" b="1" spc="300" dirty="0">
              <a:latin typeface="Kelson Sans" panose="02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-49557" y="5616363"/>
            <a:ext cx="1238031" cy="9560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388E56-CD7D-4C3C-8096-C619BC0C1CF5}"/>
              </a:ext>
            </a:extLst>
          </p:cNvPr>
          <p:cNvSpPr txBox="1"/>
          <p:nvPr/>
        </p:nvSpPr>
        <p:spPr>
          <a:xfrm>
            <a:off x="9262041" y="5624510"/>
            <a:ext cx="2718767" cy="881539"/>
          </a:xfrm>
          <a:prstGeom prst="snip2DiagRect">
            <a:avLst/>
          </a:prstGeom>
          <a:solidFill>
            <a:schemeClr val="accent1"/>
          </a:solidFill>
          <a:ln>
            <a:noFill/>
          </a:ln>
          <a:effectLst>
            <a:outerShdw blurRad="444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de-DE" sz="1400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PIPELINE</a:t>
            </a:r>
          </a:p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45A16E-40EC-0447-2FEE-80B8D4662969}"/>
              </a:ext>
            </a:extLst>
          </p:cNvPr>
          <p:cNvSpPr/>
          <p:nvPr/>
        </p:nvSpPr>
        <p:spPr>
          <a:xfrm>
            <a:off x="229108" y="506553"/>
            <a:ext cx="2039815" cy="80134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External Data </a:t>
            </a:r>
            <a:endParaRPr lang="en-GB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6A1BE3BB-B507-801D-5506-CB4D284C8870}"/>
              </a:ext>
            </a:extLst>
          </p:cNvPr>
          <p:cNvSpPr/>
          <p:nvPr/>
        </p:nvSpPr>
        <p:spPr>
          <a:xfrm>
            <a:off x="1447352" y="3008265"/>
            <a:ext cx="1313970" cy="888023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INGEST</a:t>
            </a:r>
            <a:endParaRPr lang="en-GB" sz="1400" b="1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10A6DF1E-A7D5-9DE8-3AC4-F73576B4C793}"/>
              </a:ext>
            </a:extLst>
          </p:cNvPr>
          <p:cNvSpPr/>
          <p:nvPr/>
        </p:nvSpPr>
        <p:spPr>
          <a:xfrm>
            <a:off x="3153820" y="2996236"/>
            <a:ext cx="1272096" cy="888023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PROCESS</a:t>
            </a:r>
            <a:endParaRPr lang="en-GB" sz="1400" b="1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B7846740-3DAC-7982-3FF3-C8256D8600D7}"/>
              </a:ext>
            </a:extLst>
          </p:cNvPr>
          <p:cNvSpPr/>
          <p:nvPr/>
        </p:nvSpPr>
        <p:spPr>
          <a:xfrm>
            <a:off x="4876839" y="3008265"/>
            <a:ext cx="1110073" cy="888023"/>
          </a:xfrm>
          <a:prstGeom prst="hexagon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ETL</a:t>
            </a:r>
            <a:endParaRPr lang="en-GB" sz="1400" b="1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5DDD8B76-E66D-59AF-6BB3-D210524B77FA}"/>
              </a:ext>
            </a:extLst>
          </p:cNvPr>
          <p:cNvSpPr/>
          <p:nvPr/>
        </p:nvSpPr>
        <p:spPr>
          <a:xfrm>
            <a:off x="7280432" y="1887001"/>
            <a:ext cx="881934" cy="1021920"/>
          </a:xfrm>
          <a:prstGeom prst="flowChartMagneticDisk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Mongo DB</a:t>
            </a:r>
            <a:endParaRPr lang="en-GB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0098AA-2177-F381-0DC0-51CDE007324C}"/>
              </a:ext>
            </a:extLst>
          </p:cNvPr>
          <p:cNvSpPr txBox="1"/>
          <p:nvPr/>
        </p:nvSpPr>
        <p:spPr>
          <a:xfrm>
            <a:off x="2817187" y="428283"/>
            <a:ext cx="24425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/>
              <a:t>PLC-DATA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FF0000"/>
                </a:solidFill>
              </a:rPr>
              <a:t>SENSORS DATA</a:t>
            </a:r>
            <a:endParaRPr lang="de-DE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/>
              <a:t>GEO-DATA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/>
              <a:t>FINANCIAL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/>
              <a:t>OTHER DATA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58D539-5707-F466-82BE-243BE4F24AB4}"/>
              </a:ext>
            </a:extLst>
          </p:cNvPr>
          <p:cNvCxnSpPr>
            <a:cxnSpLocks/>
          </p:cNvCxnSpPr>
          <p:nvPr/>
        </p:nvCxnSpPr>
        <p:spPr>
          <a:xfrm>
            <a:off x="2751746" y="506553"/>
            <a:ext cx="0" cy="10145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7867CD7-0B71-7239-2808-CEAFCF67D0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212" y="2099792"/>
            <a:ext cx="2136566" cy="5527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9F93204-9661-68E7-B10A-252E1DEEB6B6}"/>
              </a:ext>
            </a:extLst>
          </p:cNvPr>
          <p:cNvSpPr/>
          <p:nvPr/>
        </p:nvSpPr>
        <p:spPr>
          <a:xfrm>
            <a:off x="2798671" y="3344247"/>
            <a:ext cx="304363" cy="192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F2CA33-4D5E-54C5-10F3-2A10FE01CAE1}"/>
              </a:ext>
            </a:extLst>
          </p:cNvPr>
          <p:cNvSpPr/>
          <p:nvPr/>
        </p:nvSpPr>
        <p:spPr>
          <a:xfrm>
            <a:off x="4527488" y="3356274"/>
            <a:ext cx="304363" cy="192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0DB281DA-BC16-B853-5007-BC25BFFBBB22}"/>
              </a:ext>
            </a:extLst>
          </p:cNvPr>
          <p:cNvSpPr/>
          <p:nvPr/>
        </p:nvSpPr>
        <p:spPr>
          <a:xfrm>
            <a:off x="7383400" y="3660458"/>
            <a:ext cx="778966" cy="1021920"/>
          </a:xfrm>
          <a:prstGeom prst="flowChartMagneticDisk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SQL</a:t>
            </a:r>
          </a:p>
          <a:p>
            <a:pPr algn="ctr"/>
            <a:r>
              <a:rPr lang="de-DE" sz="1400" b="1" dirty="0"/>
              <a:t>DB</a:t>
            </a:r>
            <a:endParaRPr lang="en-GB" sz="1400" b="1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FF35A82-9B2A-7EFB-7B91-294F0CC4684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32125" y="2417382"/>
            <a:ext cx="1089509" cy="1007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D150416-6966-4A79-6F2C-1B36004732ED}"/>
              </a:ext>
            </a:extLst>
          </p:cNvPr>
          <p:cNvCxnSpPr>
            <a:cxnSpLocks/>
          </p:cNvCxnSpPr>
          <p:nvPr/>
        </p:nvCxnSpPr>
        <p:spPr>
          <a:xfrm>
            <a:off x="6278762" y="3452275"/>
            <a:ext cx="1110073" cy="786437"/>
          </a:xfrm>
          <a:prstGeom prst="bentConnector3">
            <a:avLst>
              <a:gd name="adj1" fmla="val -8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B8CAA45-AEF3-6DB2-3027-117C8673FA06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986912" y="3452276"/>
            <a:ext cx="2864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4E7E502-2843-F31C-5B58-24FD1DAE5BFE}"/>
              </a:ext>
            </a:extLst>
          </p:cNvPr>
          <p:cNvCxnSpPr>
            <a:stCxn id="8" idx="4"/>
          </p:cNvCxnSpPr>
          <p:nvPr/>
        </p:nvCxnSpPr>
        <p:spPr>
          <a:xfrm>
            <a:off x="8162366" y="2397961"/>
            <a:ext cx="1563315" cy="6320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003B14D-50B7-D8D9-C0C9-8CD347B05B5E}"/>
              </a:ext>
            </a:extLst>
          </p:cNvPr>
          <p:cNvCxnSpPr>
            <a:cxnSpLocks/>
          </p:cNvCxnSpPr>
          <p:nvPr/>
        </p:nvCxnSpPr>
        <p:spPr>
          <a:xfrm flipV="1">
            <a:off x="8107388" y="3356274"/>
            <a:ext cx="1618293" cy="913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FFB2C68-3941-B6C1-808F-6BB9CE3F5ACF}"/>
              </a:ext>
            </a:extLst>
          </p:cNvPr>
          <p:cNvSpPr/>
          <p:nvPr/>
        </p:nvSpPr>
        <p:spPr>
          <a:xfrm>
            <a:off x="9729816" y="2001310"/>
            <a:ext cx="1811709" cy="226402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3B695BEA-1D38-2E20-5FAA-1900EA8DAC85}"/>
              </a:ext>
            </a:extLst>
          </p:cNvPr>
          <p:cNvSpPr/>
          <p:nvPr/>
        </p:nvSpPr>
        <p:spPr>
          <a:xfrm rot="16200000">
            <a:off x="2394849" y="2493662"/>
            <a:ext cx="1266500" cy="389858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0" name="Picture 69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161ACFBC-FFFA-6762-6590-B80151A61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15" y="5144831"/>
            <a:ext cx="1576015" cy="605155"/>
          </a:xfrm>
          <a:prstGeom prst="rect">
            <a:avLst/>
          </a:prstGeom>
        </p:spPr>
      </p:pic>
      <p:pic>
        <p:nvPicPr>
          <p:cNvPr id="71" name="Grafik 20">
            <a:extLst>
              <a:ext uri="{FF2B5EF4-FFF2-40B4-BE49-F238E27FC236}">
                <a16:creationId xmlns:a16="http://schemas.microsoft.com/office/drawing/2014/main" id="{87385428-33C7-30F6-0F98-E1DB1B904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58" y="5048509"/>
            <a:ext cx="956039" cy="713737"/>
          </a:xfrm>
          <a:prstGeom prst="rect">
            <a:avLst/>
          </a:prstGeom>
        </p:spPr>
      </p:pic>
      <p:pic>
        <p:nvPicPr>
          <p:cNvPr id="72" name="Grafik 20">
            <a:extLst>
              <a:ext uri="{FF2B5EF4-FFF2-40B4-BE49-F238E27FC236}">
                <a16:creationId xmlns:a16="http://schemas.microsoft.com/office/drawing/2014/main" id="{80F77B5B-08CA-0D3B-2286-BF7185D32A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434" y="2249469"/>
            <a:ext cx="622236" cy="464534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DDEB9052-8EB8-E9EB-A5F5-3207062A9A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778" y="2889947"/>
            <a:ext cx="492353" cy="405857"/>
          </a:xfrm>
          <a:prstGeom prst="rect">
            <a:avLst/>
          </a:prstGeom>
        </p:spPr>
      </p:pic>
      <p:pic>
        <p:nvPicPr>
          <p:cNvPr id="76" name="Picture 75" descr="Icon&#10;&#10;Description automatically generated">
            <a:extLst>
              <a:ext uri="{FF2B5EF4-FFF2-40B4-BE49-F238E27FC236}">
                <a16:creationId xmlns:a16="http://schemas.microsoft.com/office/drawing/2014/main" id="{C01E8DD4-7C3F-0B6E-BE83-7CC56121D1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856" y="3490430"/>
            <a:ext cx="816853" cy="405858"/>
          </a:xfrm>
          <a:prstGeom prst="rect">
            <a:avLst/>
          </a:prstGeom>
        </p:spPr>
      </p:pic>
      <p:pic>
        <p:nvPicPr>
          <p:cNvPr id="78" name="Picture 77" descr="Logo, company name&#10;&#10;Description automatically generated">
            <a:extLst>
              <a:ext uri="{FF2B5EF4-FFF2-40B4-BE49-F238E27FC236}">
                <a16:creationId xmlns:a16="http://schemas.microsoft.com/office/drawing/2014/main" id="{EEE71E42-4528-5EED-79AD-76CB4D7012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166" y="2814751"/>
            <a:ext cx="816598" cy="518337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2FF27414-EEB9-61A4-1664-1AE7E9A18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97" y="5888957"/>
            <a:ext cx="640508" cy="617092"/>
          </a:xfrm>
          <a:prstGeom prst="rect">
            <a:avLst/>
          </a:prstGeom>
        </p:spPr>
      </p:pic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2AC0CD75-518A-9E0B-D03D-09A5133B9B1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39" y="5581649"/>
            <a:ext cx="1263019" cy="7137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908028-782C-84FF-2EF4-8D4BF499B65D}"/>
              </a:ext>
            </a:extLst>
          </p:cNvPr>
          <p:cNvCxnSpPr>
            <a:cxnSpLocks/>
          </p:cNvCxnSpPr>
          <p:nvPr/>
        </p:nvCxnSpPr>
        <p:spPr>
          <a:xfrm flipH="1">
            <a:off x="7412068" y="4293492"/>
            <a:ext cx="3253271" cy="127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0B11E2-877D-6E63-590C-AA921817A77B}"/>
              </a:ext>
            </a:extLst>
          </p:cNvPr>
          <p:cNvSpPr txBox="1"/>
          <p:nvPr/>
        </p:nvSpPr>
        <p:spPr>
          <a:xfrm rot="16200000">
            <a:off x="871872" y="2019447"/>
            <a:ext cx="55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API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42F3B54B-8129-AA21-05EC-DC431702DEA1}"/>
              </a:ext>
            </a:extLst>
          </p:cNvPr>
          <p:cNvSpPr txBox="1"/>
          <p:nvPr/>
        </p:nvSpPr>
        <p:spPr>
          <a:xfrm>
            <a:off x="682581" y="1146735"/>
            <a:ext cx="2945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bg2">
                    <a:lumMod val="50000"/>
                  </a:schemeClr>
                </a:solidFill>
                <a:highlight>
                  <a:srgbClr val="F7F7F7"/>
                </a:highlight>
              </a:rPr>
              <a:t>Data </a:t>
            </a:r>
            <a:r>
              <a:rPr lang="de-DE" sz="2800" b="1" dirty="0" err="1">
                <a:solidFill>
                  <a:schemeClr val="bg2">
                    <a:lumMod val="50000"/>
                  </a:schemeClr>
                </a:solidFill>
                <a:highlight>
                  <a:srgbClr val="F7F7F7"/>
                </a:highlight>
              </a:rPr>
              <a:t>engeneering</a:t>
            </a:r>
            <a:endParaRPr lang="de-DE" sz="2800" b="1" dirty="0">
              <a:solidFill>
                <a:schemeClr val="bg2">
                  <a:lumMod val="50000"/>
                </a:schemeClr>
              </a:solidFill>
              <a:highlight>
                <a:srgbClr val="F7F7F7"/>
              </a:highlight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BD30D25-574F-11DF-F6D3-B55F18708BAB}"/>
              </a:ext>
            </a:extLst>
          </p:cNvPr>
          <p:cNvSpPr/>
          <p:nvPr/>
        </p:nvSpPr>
        <p:spPr>
          <a:xfrm>
            <a:off x="3338622" y="459733"/>
            <a:ext cx="3604437" cy="632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Engineering </a:t>
            </a:r>
            <a:r>
              <a:rPr lang="de-DE" dirty="0" err="1"/>
              <a:t>vs</a:t>
            </a:r>
            <a:r>
              <a:rPr lang="de-DE" dirty="0"/>
              <a:t> Data Scientist</a:t>
            </a:r>
          </a:p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7EFDCAB-20D9-7962-FAD3-3CC97AC176DE}"/>
              </a:ext>
            </a:extLst>
          </p:cNvPr>
          <p:cNvSpPr/>
          <p:nvPr/>
        </p:nvSpPr>
        <p:spPr>
          <a:xfrm>
            <a:off x="3338622" y="501791"/>
            <a:ext cx="3604437" cy="632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Engineering </a:t>
            </a:r>
            <a:r>
              <a:rPr lang="de-DE" dirty="0" err="1"/>
              <a:t>vs</a:t>
            </a:r>
            <a:r>
              <a:rPr lang="de-DE" dirty="0"/>
              <a:t> Data Science</a:t>
            </a:r>
          </a:p>
          <a:p>
            <a:pPr algn="ctr"/>
            <a:endParaRPr lang="de-DE" dirty="0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180AF400-614B-358F-ED4E-415FA057AB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709756" y="1332759"/>
            <a:ext cx="2365418" cy="52322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highlight>
                  <a:srgbClr val="F7F7F7"/>
                </a:highlight>
                <a:uLnTx/>
                <a:uFillTx/>
                <a:latin typeface="+mn-lt"/>
                <a:ea typeface="+mn-ea"/>
                <a:cs typeface="+mn-cs"/>
              </a:rPr>
              <a:t>Data Science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1D3F793-F4DA-40EF-A758-FA5BD0874B88}"/>
              </a:ext>
            </a:extLst>
          </p:cNvPr>
          <p:cNvSpPr/>
          <p:nvPr/>
        </p:nvSpPr>
        <p:spPr>
          <a:xfrm>
            <a:off x="146469" y="1982184"/>
            <a:ext cx="4455028" cy="11036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 and maintain of structures and systems for data store, extract and organization</a:t>
            </a:r>
            <a:endParaRPr lang="de-DE" dirty="0"/>
          </a:p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3A36EC9-1D37-6227-A5D0-D5DCB35C69B3}"/>
              </a:ext>
            </a:extLst>
          </p:cNvPr>
          <p:cNvSpPr/>
          <p:nvPr/>
        </p:nvSpPr>
        <p:spPr>
          <a:xfrm>
            <a:off x="6433590" y="2090014"/>
            <a:ext cx="4455028" cy="11036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Analyse</a:t>
            </a:r>
            <a:r>
              <a:rPr lang="en-US" dirty="0"/>
              <a:t> data that to make prediction ( trends, business insights)  and answer to relevant question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3F835C9-F03A-36F9-5FE3-295337FEA14F}"/>
              </a:ext>
            </a:extLst>
          </p:cNvPr>
          <p:cNvSpPr/>
          <p:nvPr/>
        </p:nvSpPr>
        <p:spPr>
          <a:xfrm>
            <a:off x="6305455" y="5252573"/>
            <a:ext cx="4455028" cy="11036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 processing (aggregation, grouping, arranging ...)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6BA93DE-32AE-C6F0-C20D-1390A41C08D7}"/>
              </a:ext>
            </a:extLst>
          </p:cNvPr>
          <p:cNvSpPr/>
          <p:nvPr/>
        </p:nvSpPr>
        <p:spPr>
          <a:xfrm>
            <a:off x="146469" y="3601700"/>
            <a:ext cx="4455028" cy="11036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de-DE" sz="180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de-DE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engineers</a:t>
            </a:r>
            <a:r>
              <a:rPr lang="de-DE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de-DE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de-DE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de-DE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de-DE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de-DE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de-DE" sz="1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scientist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B9B735D-F57B-806B-2230-C5EDB51B1640}"/>
              </a:ext>
            </a:extLst>
          </p:cNvPr>
          <p:cNvSpPr/>
          <p:nvPr/>
        </p:nvSpPr>
        <p:spPr>
          <a:xfrm>
            <a:off x="6391323" y="3792239"/>
            <a:ext cx="4455028" cy="11036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The data scientist can interpret data only after receiving it in an appropriate format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6701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 rot="8746836">
            <a:off x="541698" y="4221390"/>
            <a:ext cx="2806240" cy="2806240"/>
          </a:xfrm>
          <a:prstGeom prst="triangle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099952" y="1290156"/>
            <a:ext cx="3057905" cy="3214527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63500" cap="flat">
            <a:noFill/>
            <a:prstDash val="solid"/>
            <a:miter lim="800000"/>
            <a:headEnd/>
            <a:tailEnd/>
          </a:ln>
          <a:effectLst>
            <a:outerShdw blurRad="381000" dist="50800" dir="5400000" algn="ctr" rotWithShape="0">
              <a:srgbClr val="000000">
                <a:alpha val="43137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CA"/>
          </a:p>
        </p:txBody>
      </p:sp>
      <p:grpSp>
        <p:nvGrpSpPr>
          <p:cNvPr id="13" name="Group 12"/>
          <p:cNvGrpSpPr/>
          <p:nvPr/>
        </p:nvGrpSpPr>
        <p:grpSpPr>
          <a:xfrm rot="2745670">
            <a:off x="10290390" y="730906"/>
            <a:ext cx="448574" cy="448574"/>
            <a:chOff x="6756616" y="3204713"/>
            <a:chExt cx="448574" cy="448574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756616" y="3429000"/>
              <a:ext cx="448574" cy="0"/>
            </a:xfrm>
            <a:prstGeom prst="line">
              <a:avLst/>
            </a:prstGeom>
            <a:ln w="889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>
              <a:off x="6756616" y="3429000"/>
              <a:ext cx="448574" cy="0"/>
            </a:xfrm>
            <a:prstGeom prst="line">
              <a:avLst/>
            </a:prstGeom>
            <a:ln w="889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7488FB-762C-4C7A-8A2F-2AE76128BD8E}"/>
              </a:ext>
            </a:extLst>
          </p:cNvPr>
          <p:cNvCxnSpPr>
            <a:cxnSpLocks/>
          </p:cNvCxnSpPr>
          <p:nvPr/>
        </p:nvCxnSpPr>
        <p:spPr>
          <a:xfrm>
            <a:off x="7797463" y="925318"/>
            <a:ext cx="2400052" cy="2256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7517805" y="259492"/>
            <a:ext cx="287450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0960" tIns="30480" rIns="60960" bIns="30480">
            <a:spAutoFit/>
          </a:bodyPr>
          <a:lstStyle/>
          <a:p>
            <a:pPr defTabSz="1450904"/>
            <a:r>
              <a:rPr lang="de-DE" sz="4000" b="1" spc="3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 TOOLS SET</a:t>
            </a:r>
            <a:endParaRPr lang="en-CA" sz="4000" b="1" spc="300" dirty="0">
              <a:latin typeface="Kelson Sans" panose="02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Isosceles Triangle 19"/>
          <p:cNvSpPr/>
          <p:nvPr/>
        </p:nvSpPr>
        <p:spPr>
          <a:xfrm rot="5400000">
            <a:off x="-49557" y="5616363"/>
            <a:ext cx="1238031" cy="9560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388E56-CD7D-4C3C-8096-C619BC0C1CF5}"/>
              </a:ext>
            </a:extLst>
          </p:cNvPr>
          <p:cNvSpPr txBox="1"/>
          <p:nvPr/>
        </p:nvSpPr>
        <p:spPr>
          <a:xfrm>
            <a:off x="9381794" y="5578937"/>
            <a:ext cx="2599014" cy="881539"/>
          </a:xfrm>
          <a:prstGeom prst="snip2DiagRect">
            <a:avLst/>
          </a:prstGeom>
          <a:solidFill>
            <a:schemeClr val="accent1"/>
          </a:solidFill>
          <a:ln>
            <a:noFill/>
          </a:ln>
          <a:effectLst>
            <a:outerShdw blurRad="4445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de-DE" sz="1400" b="1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TOOLS</a:t>
            </a:r>
          </a:p>
          <a:p>
            <a:pPr algn="ctr"/>
            <a:endParaRPr lang="de-DE" sz="1400" b="1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5" name="Grafik 20">
            <a:extLst>
              <a:ext uri="{FF2B5EF4-FFF2-40B4-BE49-F238E27FC236}">
                <a16:creationId xmlns:a16="http://schemas.microsoft.com/office/drawing/2014/main" id="{CE3AFDB1-F664-4789-9E48-E0C95A217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939" y="1432561"/>
            <a:ext cx="1068638" cy="797798"/>
          </a:xfrm>
          <a:prstGeom prst="rect">
            <a:avLst/>
          </a:prstGeom>
        </p:spPr>
      </p:pic>
      <p:pic>
        <p:nvPicPr>
          <p:cNvPr id="28" name="Grafik 18">
            <a:extLst>
              <a:ext uri="{FF2B5EF4-FFF2-40B4-BE49-F238E27FC236}">
                <a16:creationId xmlns:a16="http://schemas.microsoft.com/office/drawing/2014/main" id="{0E6A8112-7F9D-45FA-B3AB-DBBB0B497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489" y="4196231"/>
            <a:ext cx="1044543" cy="858238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68316AD-5EF4-8522-FF4E-FEE190720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258" y="2387381"/>
            <a:ext cx="1677183" cy="1041619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507148CF-A4BF-5A1D-5A80-8EA44EA02A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407" y="4975054"/>
            <a:ext cx="1939698" cy="969849"/>
          </a:xfrm>
          <a:prstGeom prst="rect">
            <a:avLst/>
          </a:prstGeom>
        </p:spPr>
      </p:pic>
      <p:pic>
        <p:nvPicPr>
          <p:cNvPr id="32" name="Picture 31" descr="Logo, company name&#10;&#10;Description automatically generated">
            <a:extLst>
              <a:ext uri="{FF2B5EF4-FFF2-40B4-BE49-F238E27FC236}">
                <a16:creationId xmlns:a16="http://schemas.microsoft.com/office/drawing/2014/main" id="{729192A7-1F8E-DE00-E8CF-00F92257F8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231" y="5566705"/>
            <a:ext cx="1877476" cy="881539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9CEF7F08-9026-7DE2-DD41-51CE5294B7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39" y="2531590"/>
            <a:ext cx="1472584" cy="731661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C67EACD8-B2D5-2EA2-02E9-4A913210F9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921" y="4138980"/>
            <a:ext cx="1896707" cy="1009935"/>
          </a:xfrm>
          <a:prstGeom prst="rect">
            <a:avLst/>
          </a:prstGeom>
        </p:spPr>
      </p:pic>
      <p:pic>
        <p:nvPicPr>
          <p:cNvPr id="42" name="Picture 41" descr="Logo, company name&#10;&#10;Description automatically generated">
            <a:extLst>
              <a:ext uri="{FF2B5EF4-FFF2-40B4-BE49-F238E27FC236}">
                <a16:creationId xmlns:a16="http://schemas.microsoft.com/office/drawing/2014/main" id="{45CF2DC9-CF5E-F26D-662B-A71C02F255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336" y="3887601"/>
            <a:ext cx="1343025" cy="852488"/>
          </a:xfrm>
          <a:prstGeom prst="rect">
            <a:avLst/>
          </a:prstGeom>
        </p:spPr>
      </p:pic>
      <p:pic>
        <p:nvPicPr>
          <p:cNvPr id="44" name="Picture 43" descr="Logo, company name&#10;&#10;Description automatically generated">
            <a:extLst>
              <a:ext uri="{FF2B5EF4-FFF2-40B4-BE49-F238E27FC236}">
                <a16:creationId xmlns:a16="http://schemas.microsoft.com/office/drawing/2014/main" id="{CC9F0758-7100-AAA7-3EC1-F33D56225E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897" y="3869626"/>
            <a:ext cx="1611093" cy="1022644"/>
          </a:xfrm>
          <a:prstGeom prst="rect">
            <a:avLst/>
          </a:prstGeom>
        </p:spPr>
      </p:pic>
      <p:pic>
        <p:nvPicPr>
          <p:cNvPr id="46" name="Picture 45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C729C86D-D1A4-FDB3-FC3D-7ECFEE5182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823" y="2967359"/>
            <a:ext cx="1801437" cy="691712"/>
          </a:xfrm>
          <a:prstGeom prst="rect">
            <a:avLst/>
          </a:prstGeom>
        </p:spPr>
      </p:pic>
      <p:pic>
        <p:nvPicPr>
          <p:cNvPr id="50" name="Picture Placeholder 49" descr="A group of tools on a table&#10;&#10;Description automatically generated with low confidence">
            <a:extLst>
              <a:ext uri="{FF2B5EF4-FFF2-40B4-BE49-F238E27FC236}">
                <a16:creationId xmlns:a16="http://schemas.microsoft.com/office/drawing/2014/main" id="{8F961D1E-E6FD-9CA5-A4D2-981D7576FC0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227262" y="1625412"/>
            <a:ext cx="3845411" cy="3682409"/>
          </a:xfrm>
        </p:spPr>
      </p:pic>
      <p:pic>
        <p:nvPicPr>
          <p:cNvPr id="54" name="Picture 5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46871C4-1657-BB41-35E0-FC747814F2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276" y="1416692"/>
            <a:ext cx="1727344" cy="1045970"/>
          </a:xfrm>
          <a:prstGeom prst="rect">
            <a:avLst/>
          </a:prstGeom>
        </p:spPr>
      </p:pic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9B22DA59-C6B1-C84D-8001-B51738DC3D1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142" y="1598745"/>
            <a:ext cx="1975327" cy="111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9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CF250A8-CAEA-15E1-6015-D397771B86CB}"/>
              </a:ext>
            </a:extLst>
          </p:cNvPr>
          <p:cNvSpPr/>
          <p:nvPr/>
        </p:nvSpPr>
        <p:spPr>
          <a:xfrm>
            <a:off x="3125971" y="241157"/>
            <a:ext cx="5263117" cy="808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engineering</a:t>
            </a:r>
            <a:r>
              <a:rPr lang="de-DE" dirty="0"/>
              <a:t> and Data </a:t>
            </a:r>
            <a:r>
              <a:rPr lang="de-DE" dirty="0" err="1"/>
              <a:t>scientist</a:t>
            </a:r>
            <a:r>
              <a:rPr lang="de-DE" dirty="0"/>
              <a:t>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examples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E162B90-28E1-DEA4-E536-2CA180498CC4}"/>
              </a:ext>
            </a:extLst>
          </p:cNvPr>
          <p:cNvSpPr txBox="1"/>
          <p:nvPr/>
        </p:nvSpPr>
        <p:spPr>
          <a:xfrm>
            <a:off x="611370" y="1365325"/>
            <a:ext cx="3508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bg2">
                    <a:lumMod val="50000"/>
                  </a:schemeClr>
                </a:solidFill>
              </a:rPr>
              <a:t>Data </a:t>
            </a:r>
            <a:r>
              <a:rPr lang="de-DE" sz="2800" b="1" dirty="0" err="1">
                <a:solidFill>
                  <a:schemeClr val="bg2">
                    <a:lumMod val="50000"/>
                  </a:schemeClr>
                </a:solidFill>
              </a:rPr>
              <a:t>engineering</a:t>
            </a:r>
            <a:endParaRPr lang="de-DE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E997C6F-9FF6-D8D4-C473-6FBE9E8C5C35}"/>
              </a:ext>
            </a:extLst>
          </p:cNvPr>
          <p:cNvSpPr txBox="1"/>
          <p:nvPr/>
        </p:nvSpPr>
        <p:spPr>
          <a:xfrm>
            <a:off x="6278525" y="1449619"/>
            <a:ext cx="3508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bg2">
                    <a:lumMod val="50000"/>
                  </a:schemeClr>
                </a:solidFill>
              </a:rPr>
              <a:t>Data </a:t>
            </a:r>
            <a:r>
              <a:rPr lang="de-DE" sz="2800" b="1" dirty="0" err="1">
                <a:solidFill>
                  <a:schemeClr val="bg2">
                    <a:lumMod val="50000"/>
                  </a:schemeClr>
                </a:solidFill>
              </a:rPr>
              <a:t>scientist</a:t>
            </a:r>
            <a:endParaRPr lang="de-DE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A4BF2A9-0BE0-D18D-E5A5-F12052744876}"/>
              </a:ext>
            </a:extLst>
          </p:cNvPr>
          <p:cNvSpPr/>
          <p:nvPr/>
        </p:nvSpPr>
        <p:spPr>
          <a:xfrm>
            <a:off x="251638" y="2039669"/>
            <a:ext cx="3774558" cy="6494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err="1"/>
              <a:t>Develop</a:t>
            </a:r>
            <a:r>
              <a:rPr lang="de-DE" dirty="0"/>
              <a:t> </a:t>
            </a:r>
            <a:r>
              <a:rPr lang="de-DE" dirty="0" err="1"/>
              <a:t>scalable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240A9A7-F041-B8A6-B5C1-0EA22D67ED4D}"/>
              </a:ext>
            </a:extLst>
          </p:cNvPr>
          <p:cNvSpPr/>
          <p:nvPr/>
        </p:nvSpPr>
        <p:spPr>
          <a:xfrm>
            <a:off x="242146" y="3002998"/>
            <a:ext cx="3774558" cy="6494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Clean </a:t>
            </a:r>
            <a:r>
              <a:rPr lang="de-DE" dirty="0" err="1"/>
              <a:t>corrupt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9DE56E5-1E06-ACFD-0C69-153C7D46C8AE}"/>
              </a:ext>
            </a:extLst>
          </p:cNvPr>
          <p:cNvSpPr/>
          <p:nvPr/>
        </p:nvSpPr>
        <p:spPr>
          <a:xfrm>
            <a:off x="212649" y="3938062"/>
            <a:ext cx="3774558" cy="6494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Streamline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acquisition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7A9328B-E2E1-BE15-9D70-37C5A7286F6A}"/>
              </a:ext>
            </a:extLst>
          </p:cNvPr>
          <p:cNvSpPr/>
          <p:nvPr/>
        </p:nvSpPr>
        <p:spPr>
          <a:xfrm>
            <a:off x="251638" y="4929657"/>
            <a:ext cx="3774558" cy="6494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Cloud </a:t>
            </a:r>
            <a:r>
              <a:rPr lang="de-DE" dirty="0" err="1"/>
              <a:t>technology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27F73B1-1541-0CC5-C5D4-339E75A9357E}"/>
              </a:ext>
            </a:extLst>
          </p:cNvPr>
          <p:cNvSpPr/>
          <p:nvPr/>
        </p:nvSpPr>
        <p:spPr>
          <a:xfrm>
            <a:off x="251638" y="6063281"/>
            <a:ext cx="3774558" cy="6494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Set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bring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7A04CB1-688D-38C8-81FE-D5060F931E6C}"/>
              </a:ext>
            </a:extLst>
          </p:cNvPr>
          <p:cNvSpPr/>
          <p:nvPr/>
        </p:nvSpPr>
        <p:spPr>
          <a:xfrm>
            <a:off x="6360044" y="2244222"/>
            <a:ext cx="3774558" cy="6494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Monitor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processes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F694A04-C784-6D39-AC60-6E35EDED77E6}"/>
              </a:ext>
            </a:extLst>
          </p:cNvPr>
          <p:cNvSpPr/>
          <p:nvPr/>
        </p:nvSpPr>
        <p:spPr>
          <a:xfrm>
            <a:off x="6317514" y="4291167"/>
            <a:ext cx="3774558" cy="6494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err="1"/>
              <a:t>Predictive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EC30F7D-85A9-88CD-2823-8CDE7B811ECC}"/>
              </a:ext>
            </a:extLst>
          </p:cNvPr>
          <p:cNvSpPr/>
          <p:nvPr/>
        </p:nvSpPr>
        <p:spPr>
          <a:xfrm>
            <a:off x="6278525" y="6063281"/>
            <a:ext cx="3774558" cy="6494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Mining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patterns</a:t>
            </a:r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200F458-357D-8764-A634-C3EFD18D3EC4}"/>
              </a:ext>
            </a:extLst>
          </p:cNvPr>
          <p:cNvSpPr/>
          <p:nvPr/>
        </p:nvSpPr>
        <p:spPr>
          <a:xfrm>
            <a:off x="6317514" y="5083655"/>
            <a:ext cx="3774558" cy="6494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Clean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outliers</a:t>
            </a:r>
            <a:r>
              <a:rPr lang="de-DE" dirty="0"/>
              <a:t> in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2B7B0BF-1828-EDA2-1C74-4F16CBF5C615}"/>
              </a:ext>
            </a:extLst>
          </p:cNvPr>
          <p:cNvSpPr/>
          <p:nvPr/>
        </p:nvSpPr>
        <p:spPr>
          <a:xfrm>
            <a:off x="6360044" y="3267694"/>
            <a:ext cx="3774558" cy="6494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Statistical </a:t>
            </a:r>
            <a:r>
              <a:rPr lang="de-DE" dirty="0" err="1"/>
              <a:t>modeling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248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DCC25DF6-109A-BCAC-0923-BE9363586D6C}"/>
              </a:ext>
            </a:extLst>
          </p:cNvPr>
          <p:cNvSpPr/>
          <p:nvPr/>
        </p:nvSpPr>
        <p:spPr>
          <a:xfrm>
            <a:off x="3918096" y="161028"/>
            <a:ext cx="4019107" cy="797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Engineering Tools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BEFAC-B363-C92D-921C-38E7C6A46BEB}"/>
              </a:ext>
            </a:extLst>
          </p:cNvPr>
          <p:cNvSpPr txBox="1"/>
          <p:nvPr/>
        </p:nvSpPr>
        <p:spPr>
          <a:xfrm>
            <a:off x="4115241" y="5662688"/>
            <a:ext cx="4624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Telegraf"/>
              </a:rPr>
              <a:t>O</a:t>
            </a:r>
            <a:r>
              <a:rPr lang="en-US" b="0" i="0" dirty="0">
                <a:solidFill>
                  <a:srgbClr val="222222"/>
                </a:solidFill>
                <a:effectLst/>
                <a:latin typeface="Telegraf"/>
              </a:rPr>
              <a:t>ne ETL tool does all three of these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ETL software is more critical than ever.</a:t>
            </a:r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BC22586-1CE7-BEB4-FB3C-3A1861F23AA6}"/>
              </a:ext>
            </a:extLst>
          </p:cNvPr>
          <p:cNvSpPr/>
          <p:nvPr/>
        </p:nvSpPr>
        <p:spPr>
          <a:xfrm>
            <a:off x="956931" y="1514602"/>
            <a:ext cx="2008668" cy="90653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EXTRA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8BCF798-65AE-036A-6601-7F78EAA07402}"/>
              </a:ext>
            </a:extLst>
          </p:cNvPr>
          <p:cNvSpPr/>
          <p:nvPr/>
        </p:nvSpPr>
        <p:spPr>
          <a:xfrm>
            <a:off x="4849330" y="1458483"/>
            <a:ext cx="2251871" cy="89045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TRANSFORM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8CD9D48-2833-CD87-79E7-CB4CA48EFD5E}"/>
              </a:ext>
            </a:extLst>
          </p:cNvPr>
          <p:cNvSpPr/>
          <p:nvPr/>
        </p:nvSpPr>
        <p:spPr>
          <a:xfrm>
            <a:off x="9172354" y="1445488"/>
            <a:ext cx="2008668" cy="90653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LOAD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A60FFEE-FDA5-B85B-9474-4FB4A39A540A}"/>
              </a:ext>
            </a:extLst>
          </p:cNvPr>
          <p:cNvSpPr/>
          <p:nvPr/>
        </p:nvSpPr>
        <p:spPr>
          <a:xfrm>
            <a:off x="563083" y="3296092"/>
            <a:ext cx="2796362" cy="1637414"/>
          </a:xfrm>
          <a:prstGeom prst="rec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F7F7F7"/>
                </a:solidFill>
                <a:effectLst/>
                <a:latin typeface="Telegraf"/>
              </a:rPr>
              <a:t>the data from its original source, whether that is another database or an application</a:t>
            </a:r>
            <a:endParaRPr lang="de-DE" dirty="0">
              <a:solidFill>
                <a:srgbClr val="F7F7F7"/>
              </a:solidFill>
            </a:endParaRPr>
          </a:p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D10A91B-BA29-1572-F9B1-16D50DB7697F}"/>
              </a:ext>
            </a:extLst>
          </p:cNvPr>
          <p:cNvSpPr/>
          <p:nvPr/>
        </p:nvSpPr>
        <p:spPr>
          <a:xfrm>
            <a:off x="4894521" y="3347550"/>
            <a:ext cx="2402958" cy="1509823"/>
          </a:xfrm>
          <a:prstGeom prst="rec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F7F7F7"/>
                </a:solidFill>
                <a:effectLst/>
                <a:latin typeface="Telegraf"/>
              </a:rPr>
              <a:t>data by cleaning it up, deduplicating it, combining it, and otherwise getting ready to…</a:t>
            </a:r>
            <a:endParaRPr lang="de-DE" dirty="0">
              <a:solidFill>
                <a:srgbClr val="F7F7F7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799FC51-9A8C-B439-F4FC-668594C6256E}"/>
              </a:ext>
            </a:extLst>
          </p:cNvPr>
          <p:cNvSpPr/>
          <p:nvPr/>
        </p:nvSpPr>
        <p:spPr>
          <a:xfrm>
            <a:off x="9172353" y="3269511"/>
            <a:ext cx="2402958" cy="1509823"/>
          </a:xfrm>
          <a:prstGeom prst="rec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F7F7F7"/>
                </a:solidFill>
                <a:effectLst/>
                <a:latin typeface="Telegraf"/>
              </a:rPr>
              <a:t>the data into the target database</a:t>
            </a:r>
            <a:endParaRPr lang="de-DE" dirty="0">
              <a:solidFill>
                <a:srgbClr val="F7F7F7"/>
              </a:solidFill>
            </a:endParaRPr>
          </a:p>
          <a:p>
            <a:pPr algn="ctr"/>
            <a:endParaRPr lang="de-DE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46B6E88-81B5-5223-B4E2-858C3B51B4A9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2965599" y="1903713"/>
            <a:ext cx="1883731" cy="6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847AEA0-A59C-D6F6-8B21-F0122F9431BA}"/>
              </a:ext>
            </a:extLst>
          </p:cNvPr>
          <p:cNvCxnSpPr>
            <a:cxnSpLocks/>
          </p:cNvCxnSpPr>
          <p:nvPr/>
        </p:nvCxnSpPr>
        <p:spPr>
          <a:xfrm flipV="1">
            <a:off x="6920468" y="1856494"/>
            <a:ext cx="2251885" cy="18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731ADC9-3D94-7F50-21DD-5C9FBA8D955D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961264" y="2421140"/>
            <a:ext cx="1" cy="84837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9DCDE37-9790-CB77-9A97-96AE988FA84C}"/>
              </a:ext>
            </a:extLst>
          </p:cNvPr>
          <p:cNvCxnSpPr>
            <a:cxnSpLocks/>
          </p:cNvCxnSpPr>
          <p:nvPr/>
        </p:nvCxnSpPr>
        <p:spPr>
          <a:xfrm>
            <a:off x="5906387" y="2398040"/>
            <a:ext cx="0" cy="89746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BDE1684-DB45-A359-BBF9-C188CFD13E3C}"/>
              </a:ext>
            </a:extLst>
          </p:cNvPr>
          <p:cNvCxnSpPr>
            <a:cxnSpLocks/>
          </p:cNvCxnSpPr>
          <p:nvPr/>
        </p:nvCxnSpPr>
        <p:spPr>
          <a:xfrm>
            <a:off x="10379149" y="2348943"/>
            <a:ext cx="0" cy="89746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373FB73D-35EC-73DB-8D2D-BC4187E04C5A}"/>
              </a:ext>
            </a:extLst>
          </p:cNvPr>
          <p:cNvSpPr txBox="1"/>
          <p:nvPr/>
        </p:nvSpPr>
        <p:spPr>
          <a:xfrm>
            <a:off x="1004333" y="754912"/>
            <a:ext cx="9569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B70B559-084B-F805-EED5-27B6A0A8A065}"/>
              </a:ext>
            </a:extLst>
          </p:cNvPr>
          <p:cNvSpPr txBox="1"/>
          <p:nvPr/>
        </p:nvSpPr>
        <p:spPr>
          <a:xfrm>
            <a:off x="5715442" y="823284"/>
            <a:ext cx="9569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7149B02-462B-09DD-77D1-E95B754E072B}"/>
              </a:ext>
            </a:extLst>
          </p:cNvPr>
          <p:cNvSpPr txBox="1"/>
          <p:nvPr/>
        </p:nvSpPr>
        <p:spPr>
          <a:xfrm>
            <a:off x="9930141" y="652947"/>
            <a:ext cx="9569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23542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654048B-08AB-F743-25F8-A1F4554B3F38}"/>
              </a:ext>
            </a:extLst>
          </p:cNvPr>
          <p:cNvSpPr/>
          <p:nvPr/>
        </p:nvSpPr>
        <p:spPr>
          <a:xfrm>
            <a:off x="1028700" y="2424223"/>
            <a:ext cx="2619068" cy="20903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Engineering Tools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FE2A7CC-7A24-7302-FE07-A132E5CEA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94910"/>
            <a:ext cx="7933418" cy="714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1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3E31BAC9-1FA4-69E9-F39B-F488CD7B7BA6}"/>
              </a:ext>
            </a:extLst>
          </p:cNvPr>
          <p:cNvSpPr/>
          <p:nvPr/>
        </p:nvSpPr>
        <p:spPr>
          <a:xfrm>
            <a:off x="4476065" y="227392"/>
            <a:ext cx="2202873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AIRFLOW/APACHE AIRFLOW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62BCC5D-348C-9EA1-63BB-8CFC4D4897D7}"/>
              </a:ext>
            </a:extLst>
          </p:cNvPr>
          <p:cNvSpPr txBox="1"/>
          <p:nvPr/>
        </p:nvSpPr>
        <p:spPr>
          <a:xfrm>
            <a:off x="2573079" y="1581914"/>
            <a:ext cx="4986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0" i="0" dirty="0">
                <a:solidFill>
                  <a:srgbClr val="6F6F74"/>
                </a:solidFill>
                <a:effectLst/>
              </a:rPr>
              <a:t>open-source workflow management platform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B820152-E941-9A6B-66D8-1834701E31A7}"/>
              </a:ext>
            </a:extLst>
          </p:cNvPr>
          <p:cNvSpPr txBox="1"/>
          <p:nvPr/>
        </p:nvSpPr>
        <p:spPr>
          <a:xfrm>
            <a:off x="1980193" y="2323214"/>
            <a:ext cx="93974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2800" dirty="0"/>
              <a:t>  </a:t>
            </a:r>
            <a:r>
              <a:rPr lang="de-DE" sz="2800" dirty="0" err="1"/>
              <a:t>How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create</a:t>
            </a:r>
            <a:r>
              <a:rPr lang="de-DE" sz="2800" dirty="0"/>
              <a:t> </a:t>
            </a:r>
            <a:r>
              <a:rPr lang="de-DE" sz="2800" dirty="0" err="1"/>
              <a:t>tasks</a:t>
            </a:r>
            <a:r>
              <a:rPr lang="de-DE" sz="2800" dirty="0"/>
              <a:t> </a:t>
            </a:r>
            <a:r>
              <a:rPr lang="de-DE" sz="2800" dirty="0" err="1"/>
              <a:t>dynamically</a:t>
            </a:r>
            <a:r>
              <a:rPr lang="de-DE" sz="2800" dirty="0"/>
              <a:t> ?</a:t>
            </a:r>
          </a:p>
          <a:p>
            <a:endParaRPr lang="de-DE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2800" dirty="0"/>
              <a:t>  </a:t>
            </a:r>
            <a:r>
              <a:rPr lang="de-DE" sz="2800" dirty="0" err="1"/>
              <a:t>How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choose</a:t>
            </a:r>
            <a:r>
              <a:rPr lang="de-DE" sz="2800" dirty="0"/>
              <a:t> </a:t>
            </a:r>
            <a:r>
              <a:rPr lang="de-DE" sz="2800" dirty="0" err="1"/>
              <a:t>one</a:t>
            </a:r>
            <a:r>
              <a:rPr lang="de-DE" sz="2800" dirty="0"/>
              <a:t> </a:t>
            </a:r>
            <a:r>
              <a:rPr lang="de-DE" sz="2800" dirty="0" err="1"/>
              <a:t>task</a:t>
            </a:r>
            <a:r>
              <a:rPr lang="de-DE" sz="2800" dirty="0"/>
              <a:t> </a:t>
            </a:r>
            <a:r>
              <a:rPr lang="de-DE" sz="2800" dirty="0" err="1"/>
              <a:t>or</a:t>
            </a:r>
            <a:r>
              <a:rPr lang="de-DE" sz="2800" dirty="0"/>
              <a:t> </a:t>
            </a:r>
            <a:r>
              <a:rPr lang="de-DE" sz="2800" dirty="0" err="1"/>
              <a:t>another</a:t>
            </a:r>
            <a:r>
              <a:rPr lang="de-DE" sz="2800" dirty="0"/>
              <a:t> ?</a:t>
            </a:r>
          </a:p>
          <a:p>
            <a:endParaRPr lang="de-DE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2800" dirty="0"/>
              <a:t>  </a:t>
            </a:r>
            <a:r>
              <a:rPr lang="de-DE" sz="2800" dirty="0" err="1"/>
              <a:t>According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a </a:t>
            </a:r>
            <a:r>
              <a:rPr lang="de-DE" sz="2800" dirty="0" err="1"/>
              <a:t>connection</a:t>
            </a:r>
            <a:r>
              <a:rPr lang="de-DE" sz="2800" dirty="0"/>
              <a:t> </a:t>
            </a:r>
            <a:r>
              <a:rPr lang="de-DE" sz="2800" dirty="0" err="1"/>
              <a:t>how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share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between</a:t>
            </a:r>
            <a:r>
              <a:rPr lang="de-DE" sz="2800" dirty="0"/>
              <a:t> </a:t>
            </a:r>
            <a:r>
              <a:rPr lang="de-DE" sz="2800" dirty="0" err="1"/>
              <a:t>your</a:t>
            </a:r>
            <a:r>
              <a:rPr lang="de-DE" sz="2800" dirty="0"/>
              <a:t> </a:t>
            </a:r>
            <a:r>
              <a:rPr lang="de-DE" sz="2800" dirty="0" err="1"/>
              <a:t>tasks</a:t>
            </a:r>
            <a:r>
              <a:rPr lang="de-DE" sz="2800" dirty="0"/>
              <a:t> ?</a:t>
            </a:r>
          </a:p>
          <a:p>
            <a:endParaRPr lang="de-DE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2800" dirty="0"/>
              <a:t> </a:t>
            </a:r>
            <a:r>
              <a:rPr lang="de-DE" sz="2800" dirty="0" err="1"/>
              <a:t>How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schedule</a:t>
            </a:r>
            <a:r>
              <a:rPr lang="de-DE" sz="2800" dirty="0"/>
              <a:t> </a:t>
            </a:r>
            <a:r>
              <a:rPr lang="de-DE" sz="2800" dirty="0" err="1"/>
              <a:t>your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pipeline</a:t>
            </a:r>
            <a:r>
              <a:rPr lang="de-DE" sz="2800" dirty="0"/>
              <a:t> in </a:t>
            </a:r>
            <a:r>
              <a:rPr lang="de-DE" sz="2800" dirty="0" err="1"/>
              <a:t>airflow</a:t>
            </a:r>
            <a:r>
              <a:rPr lang="de-DE" sz="2800" dirty="0"/>
              <a:t>  (</a:t>
            </a:r>
            <a:r>
              <a:rPr lang="de-DE" sz="1600" dirty="0" err="1"/>
              <a:t>importantly</a:t>
            </a:r>
            <a:r>
              <a:rPr lang="de-DE" sz="1600" dirty="0"/>
              <a:t> </a:t>
            </a:r>
            <a:r>
              <a:rPr lang="de-DE" sz="2800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132327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4E6EF3E-E95E-3032-E79B-0F05C2FA7413}"/>
              </a:ext>
            </a:extLst>
          </p:cNvPr>
          <p:cNvGrpSpPr/>
          <p:nvPr/>
        </p:nvGrpSpPr>
        <p:grpSpPr>
          <a:xfrm>
            <a:off x="350873" y="1281224"/>
            <a:ext cx="4600351" cy="4491956"/>
            <a:chOff x="350873" y="1281224"/>
            <a:chExt cx="4600351" cy="4491956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59EDD589-8DC3-B71F-208B-DF44CD8620B5}"/>
                </a:ext>
              </a:extLst>
            </p:cNvPr>
            <p:cNvSpPr/>
            <p:nvPr/>
          </p:nvSpPr>
          <p:spPr>
            <a:xfrm>
              <a:off x="350873" y="3293286"/>
              <a:ext cx="1275907" cy="95693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T1</a:t>
              </a:r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FECC4C8B-B71A-47B1-5499-7385E980C207}"/>
                </a:ext>
              </a:extLst>
            </p:cNvPr>
            <p:cNvSpPr/>
            <p:nvPr/>
          </p:nvSpPr>
          <p:spPr>
            <a:xfrm>
              <a:off x="3675317" y="1281224"/>
              <a:ext cx="1275907" cy="95693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T2</a:t>
              </a:r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5E8AFEAA-F7C6-D350-E0C7-88694D83C7DD}"/>
                </a:ext>
              </a:extLst>
            </p:cNvPr>
            <p:cNvSpPr/>
            <p:nvPr/>
          </p:nvSpPr>
          <p:spPr>
            <a:xfrm>
              <a:off x="3675316" y="3293286"/>
              <a:ext cx="1275907" cy="95693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T3</a:t>
              </a:r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382F04D4-9EB1-473A-8203-7A45C546FA3E}"/>
                </a:ext>
              </a:extLst>
            </p:cNvPr>
            <p:cNvSpPr/>
            <p:nvPr/>
          </p:nvSpPr>
          <p:spPr>
            <a:xfrm>
              <a:off x="3675317" y="4816250"/>
              <a:ext cx="1275907" cy="95693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T4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47F522EB-DA5B-ACF3-A940-900DF472669B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1626780" y="1892595"/>
              <a:ext cx="2002466" cy="1879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163CC592-6B03-78A4-0B8F-91EFF4010F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9815" y="3832888"/>
              <a:ext cx="1979431" cy="74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D75BA95F-08FA-3318-12B6-FC1838DEBA66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626780" y="3907465"/>
              <a:ext cx="2048537" cy="1387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1FA2619-24C5-4BA5-A3F2-6043D6810E93}"/>
              </a:ext>
            </a:extLst>
          </p:cNvPr>
          <p:cNvGrpSpPr/>
          <p:nvPr/>
        </p:nvGrpSpPr>
        <p:grpSpPr>
          <a:xfrm>
            <a:off x="6390166" y="1183022"/>
            <a:ext cx="4600351" cy="4491956"/>
            <a:chOff x="350873" y="1281224"/>
            <a:chExt cx="4600351" cy="4491956"/>
          </a:xfrm>
        </p:grpSpPr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233E0DEE-C728-1B36-CFC7-F2693214CFF4}"/>
                </a:ext>
              </a:extLst>
            </p:cNvPr>
            <p:cNvSpPr/>
            <p:nvPr/>
          </p:nvSpPr>
          <p:spPr>
            <a:xfrm>
              <a:off x="350873" y="3293286"/>
              <a:ext cx="1275907" cy="95693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T1</a:t>
              </a:r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74356B05-93F4-BEE4-6F57-465450C7E902}"/>
                </a:ext>
              </a:extLst>
            </p:cNvPr>
            <p:cNvSpPr/>
            <p:nvPr/>
          </p:nvSpPr>
          <p:spPr>
            <a:xfrm>
              <a:off x="3675317" y="1281224"/>
              <a:ext cx="1275907" cy="95693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T2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937462F6-3471-9B81-6353-BF63CB9850DC}"/>
                </a:ext>
              </a:extLst>
            </p:cNvPr>
            <p:cNvSpPr/>
            <p:nvPr/>
          </p:nvSpPr>
          <p:spPr>
            <a:xfrm>
              <a:off x="3675316" y="3293286"/>
              <a:ext cx="1275907" cy="95693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T3</a:t>
              </a:r>
            </a:p>
          </p:txBody>
        </p: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2BBE46B4-BB4A-B511-3937-2855E7984EB7}"/>
                </a:ext>
              </a:extLst>
            </p:cNvPr>
            <p:cNvSpPr/>
            <p:nvPr/>
          </p:nvSpPr>
          <p:spPr>
            <a:xfrm>
              <a:off x="3675317" y="4816250"/>
              <a:ext cx="1275907" cy="95693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T4</a:t>
              </a:r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7C75AAAF-8DBF-7C68-D791-0074B57B492C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1626780" y="1892595"/>
              <a:ext cx="2002466" cy="1879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D02C8002-F80F-C584-DF42-84C1473188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9815" y="3832888"/>
              <a:ext cx="1979431" cy="74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2D5D7FFF-2823-144F-A476-4659DAC46544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1626780" y="3907465"/>
              <a:ext cx="2048537" cy="1387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F40DDE0-4AE6-59FB-9A6F-66EA385B4388}"/>
              </a:ext>
            </a:extLst>
          </p:cNvPr>
          <p:cNvCxnSpPr>
            <a:cxnSpLocks/>
          </p:cNvCxnSpPr>
          <p:nvPr/>
        </p:nvCxnSpPr>
        <p:spPr>
          <a:xfrm flipH="1">
            <a:off x="7254954" y="1315928"/>
            <a:ext cx="2459655" cy="184068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03080DA0-0251-4D2F-2E44-3BEA5D9F77F7}"/>
              </a:ext>
            </a:extLst>
          </p:cNvPr>
          <p:cNvSpPr txBox="1"/>
          <p:nvPr/>
        </p:nvSpPr>
        <p:spPr>
          <a:xfrm>
            <a:off x="2395867" y="6016048"/>
            <a:ext cx="138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CC6600"/>
                </a:solidFill>
              </a:rPr>
              <a:t>DAG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45694BF-012C-7EE8-37D5-03A26A4E9415}"/>
              </a:ext>
            </a:extLst>
          </p:cNvPr>
          <p:cNvSpPr txBox="1"/>
          <p:nvPr/>
        </p:nvSpPr>
        <p:spPr>
          <a:xfrm>
            <a:off x="7999224" y="5962056"/>
            <a:ext cx="2133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CC6600"/>
                </a:solidFill>
              </a:rPr>
              <a:t>NOT DAG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6BA4840A-7E22-E05C-74DB-D53188AD5EF8}"/>
              </a:ext>
            </a:extLst>
          </p:cNvPr>
          <p:cNvSpPr/>
          <p:nvPr/>
        </p:nvSpPr>
        <p:spPr>
          <a:xfrm>
            <a:off x="4157330" y="236725"/>
            <a:ext cx="2785730" cy="43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DAG: directed acyclic graph</a:t>
            </a:r>
          </a:p>
        </p:txBody>
      </p:sp>
    </p:spTree>
    <p:extLst>
      <p:ext uri="{BB962C8B-B14F-4D97-AF65-F5344CB8AC3E}">
        <p14:creationId xmlns:p14="http://schemas.microsoft.com/office/powerpoint/2010/main" val="206086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77FB38CE-8789-A844-BEB3-2B291071BD61}"/>
              </a:ext>
            </a:extLst>
          </p:cNvPr>
          <p:cNvSpPr/>
          <p:nvPr/>
        </p:nvSpPr>
        <p:spPr>
          <a:xfrm>
            <a:off x="3785191" y="202019"/>
            <a:ext cx="2721935" cy="520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OPERATOR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EEC90A2-0AC0-F3BE-17C4-AA8A272168CE}"/>
              </a:ext>
            </a:extLst>
          </p:cNvPr>
          <p:cNvSpPr txBox="1"/>
          <p:nvPr/>
        </p:nvSpPr>
        <p:spPr>
          <a:xfrm>
            <a:off x="570612" y="1175121"/>
            <a:ext cx="317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Operator : Task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dag</a:t>
            </a:r>
            <a:r>
              <a:rPr lang="de-DE" dirty="0"/>
              <a:t>.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D90B2D71-5AD4-01FA-737E-BE473D36CD1F}"/>
              </a:ext>
            </a:extLst>
          </p:cNvPr>
          <p:cNvGrpSpPr/>
          <p:nvPr/>
        </p:nvGrpSpPr>
        <p:grpSpPr>
          <a:xfrm>
            <a:off x="575932" y="1439307"/>
            <a:ext cx="4600351" cy="4491956"/>
            <a:chOff x="350873" y="1281224"/>
            <a:chExt cx="4600351" cy="4491956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558BDF79-F057-AB08-CD66-BA8C55679B60}"/>
                </a:ext>
              </a:extLst>
            </p:cNvPr>
            <p:cNvSpPr/>
            <p:nvPr/>
          </p:nvSpPr>
          <p:spPr>
            <a:xfrm>
              <a:off x="350873" y="3293286"/>
              <a:ext cx="1275907" cy="95693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T1</a:t>
              </a:r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105D87C1-D2AB-E585-C683-9B64A667D9E0}"/>
                </a:ext>
              </a:extLst>
            </p:cNvPr>
            <p:cNvSpPr/>
            <p:nvPr/>
          </p:nvSpPr>
          <p:spPr>
            <a:xfrm>
              <a:off x="3675317" y="1281224"/>
              <a:ext cx="1275907" cy="95693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T2</a:t>
              </a:r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E65689FE-0212-CD42-6BCD-0E81C92448DD}"/>
                </a:ext>
              </a:extLst>
            </p:cNvPr>
            <p:cNvSpPr/>
            <p:nvPr/>
          </p:nvSpPr>
          <p:spPr>
            <a:xfrm>
              <a:off x="3675316" y="3293286"/>
              <a:ext cx="1275907" cy="95693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T3</a:t>
              </a: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193DD18B-E106-EECF-F266-6295C7C1AC22}"/>
                </a:ext>
              </a:extLst>
            </p:cNvPr>
            <p:cNvSpPr/>
            <p:nvPr/>
          </p:nvSpPr>
          <p:spPr>
            <a:xfrm>
              <a:off x="3675317" y="4816250"/>
              <a:ext cx="1275907" cy="95693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T4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A71CC510-232E-1E66-5C90-CC6525377915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1626780" y="1892595"/>
              <a:ext cx="2002466" cy="1879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F3BBFDB6-FC8B-4D77-3D7E-E4FE6888E5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9815" y="3832888"/>
              <a:ext cx="1979431" cy="74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439C2715-C694-3675-58D8-A9E74C6DA8D8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626780" y="3907465"/>
              <a:ext cx="2048537" cy="1387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8471E342-7229-8059-A4EA-F5B9D4F9878C}"/>
              </a:ext>
            </a:extLst>
          </p:cNvPr>
          <p:cNvSpPr txBox="1"/>
          <p:nvPr/>
        </p:nvSpPr>
        <p:spPr>
          <a:xfrm>
            <a:off x="7905305" y="1733105"/>
            <a:ext cx="317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EXECUTE A PYTHON FUNCTION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FDC5384-CB00-06E0-F0CF-78EDBA6124A4}"/>
              </a:ext>
            </a:extLst>
          </p:cNvPr>
          <p:cNvSpPr txBox="1"/>
          <p:nvPr/>
        </p:nvSpPr>
        <p:spPr>
          <a:xfrm>
            <a:off x="7745817" y="3798330"/>
            <a:ext cx="317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EXCECUTE A BASH COMMAND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2134A29-D3AB-AD0F-7568-1D85EF27AA48}"/>
              </a:ext>
            </a:extLst>
          </p:cNvPr>
          <p:cNvSpPr txBox="1"/>
          <p:nvPr/>
        </p:nvSpPr>
        <p:spPr>
          <a:xfrm>
            <a:off x="7905304" y="5561931"/>
            <a:ext cx="317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INSERTS DATA INTO DATABASE</a:t>
            </a: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46826BD8-CE8E-7024-EC00-753721A48F6D}"/>
              </a:ext>
            </a:extLst>
          </p:cNvPr>
          <p:cNvSpPr/>
          <p:nvPr/>
        </p:nvSpPr>
        <p:spPr>
          <a:xfrm rot="16200000">
            <a:off x="6307840" y="675237"/>
            <a:ext cx="369332" cy="2331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: nach unten 20">
            <a:extLst>
              <a:ext uri="{FF2B5EF4-FFF2-40B4-BE49-F238E27FC236}">
                <a16:creationId xmlns:a16="http://schemas.microsoft.com/office/drawing/2014/main" id="{C9E82B89-9553-5ED6-208B-0D7305B3B046}"/>
              </a:ext>
            </a:extLst>
          </p:cNvPr>
          <p:cNvSpPr/>
          <p:nvPr/>
        </p:nvSpPr>
        <p:spPr>
          <a:xfrm rot="16200000">
            <a:off x="6395558" y="4483910"/>
            <a:ext cx="369332" cy="2331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522ED30C-A498-304C-370C-9EF7195C06F2}"/>
              </a:ext>
            </a:extLst>
          </p:cNvPr>
          <p:cNvSpPr/>
          <p:nvPr/>
        </p:nvSpPr>
        <p:spPr>
          <a:xfrm rot="16200000">
            <a:off x="6322460" y="2815698"/>
            <a:ext cx="369332" cy="2331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288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D85F555D-53E6-30D9-6015-8345454BA6BE}"/>
              </a:ext>
            </a:extLst>
          </p:cNvPr>
          <p:cNvSpPr/>
          <p:nvPr/>
        </p:nvSpPr>
        <p:spPr>
          <a:xfrm>
            <a:off x="3785191" y="202019"/>
            <a:ext cx="2721935" cy="520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OPERATOR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C5A2FB4-DD16-F932-FE17-9F973BD61D13}"/>
              </a:ext>
            </a:extLst>
          </p:cNvPr>
          <p:cNvSpPr/>
          <p:nvPr/>
        </p:nvSpPr>
        <p:spPr>
          <a:xfrm>
            <a:off x="2752003" y="1437968"/>
            <a:ext cx="4788310" cy="71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 </a:t>
            </a:r>
            <a:r>
              <a:rPr lang="de-DE" dirty="0" err="1"/>
              <a:t>operator</a:t>
            </a: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EFA0B55-C148-F974-E8AE-D4DB92960264}"/>
              </a:ext>
            </a:extLst>
          </p:cNvPr>
          <p:cNvSpPr/>
          <p:nvPr/>
        </p:nvSpPr>
        <p:spPr>
          <a:xfrm>
            <a:off x="2752003" y="2517058"/>
            <a:ext cx="4788310" cy="71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Bash </a:t>
            </a:r>
            <a:r>
              <a:rPr lang="de-DE" dirty="0" err="1"/>
              <a:t>operator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2926958-3CAB-6C54-7117-68736B5C3BDD}"/>
              </a:ext>
            </a:extLst>
          </p:cNvPr>
          <p:cNvSpPr/>
          <p:nvPr/>
        </p:nvSpPr>
        <p:spPr>
          <a:xfrm>
            <a:off x="2674374" y="3819832"/>
            <a:ext cx="4788310" cy="71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email </a:t>
            </a:r>
            <a:r>
              <a:rPr lang="de-DE" dirty="0" err="1"/>
              <a:t>operator</a:t>
            </a:r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7F4F080-4CDF-52CD-038C-C0F4BE47589F}"/>
              </a:ext>
            </a:extLst>
          </p:cNvPr>
          <p:cNvSpPr/>
          <p:nvPr/>
        </p:nvSpPr>
        <p:spPr>
          <a:xfrm>
            <a:off x="2674374" y="5122606"/>
            <a:ext cx="4788310" cy="71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time </a:t>
            </a:r>
            <a:r>
              <a:rPr lang="de-DE" dirty="0" err="1"/>
              <a:t>operator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EB26047-2A71-8929-BD01-BC03C3577B6C}"/>
              </a:ext>
            </a:extLst>
          </p:cNvPr>
          <p:cNvSpPr/>
          <p:nvPr/>
        </p:nvSpPr>
        <p:spPr>
          <a:xfrm>
            <a:off x="2674374" y="6066502"/>
            <a:ext cx="4788310" cy="71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5172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672</Words>
  <Application>Microsoft Office PowerPoint</Application>
  <PresentationFormat>Breitbild</PresentationFormat>
  <Paragraphs>180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32" baseType="lpstr">
      <vt:lpstr>Arial</vt:lpstr>
      <vt:lpstr>Arial</vt:lpstr>
      <vt:lpstr>Calibri</vt:lpstr>
      <vt:lpstr>Calibri (Textkörper)</vt:lpstr>
      <vt:lpstr>Calibri Light</vt:lpstr>
      <vt:lpstr>Calibrikörper</vt:lpstr>
      <vt:lpstr>Kelson Sans</vt:lpstr>
      <vt:lpstr>Lato</vt:lpstr>
      <vt:lpstr>Poppins Light</vt:lpstr>
      <vt:lpstr>Telegraf</vt:lpstr>
      <vt:lpstr>Wingdings</vt:lpstr>
      <vt:lpstr>Office Theme</vt:lpstr>
      <vt:lpstr>DATA ENGENEERING WITH PYTHON -</vt:lpstr>
      <vt:lpstr>Data Science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maranita</dc:creator>
  <cp:lastModifiedBy>Cartelle Fotsing</cp:lastModifiedBy>
  <cp:revision>255</cp:revision>
  <dcterms:created xsi:type="dcterms:W3CDTF">2018-07-17T11:16:02Z</dcterms:created>
  <dcterms:modified xsi:type="dcterms:W3CDTF">2022-07-29T10:48:16Z</dcterms:modified>
</cp:coreProperties>
</file>