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764" r:id="rId4"/>
    <p:sldId id="846" r:id="rId5"/>
    <p:sldId id="847" r:id="rId6"/>
    <p:sldId id="850" r:id="rId7"/>
    <p:sldId id="851" r:id="rId8"/>
    <p:sldId id="857" r:id="rId9"/>
    <p:sldId id="861" r:id="rId10"/>
    <p:sldId id="859" r:id="rId11"/>
    <p:sldId id="862" r:id="rId12"/>
    <p:sldId id="863" r:id="rId13"/>
    <p:sldId id="858" r:id="rId14"/>
    <p:sldId id="848" r:id="rId15"/>
    <p:sldId id="285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046B25-1CD6-4BDF-92BA-5F34AA971286}">
          <p14:sldIdLst>
            <p14:sldId id="256"/>
            <p14:sldId id="258"/>
            <p14:sldId id="764"/>
            <p14:sldId id="846"/>
            <p14:sldId id="847"/>
            <p14:sldId id="850"/>
            <p14:sldId id="851"/>
            <p14:sldId id="857"/>
            <p14:sldId id="861"/>
            <p14:sldId id="859"/>
            <p14:sldId id="862"/>
            <p14:sldId id="863"/>
            <p14:sldId id="858"/>
            <p14:sldId id="848"/>
          </p14:sldIdLst>
        </p14:section>
        <p14:section name="infographic" id="{E056A892-9213-4DC4-B05C-EEA7800C2A1F}">
          <p14:sldIdLst/>
        </p14:section>
        <p14:section name="Closing Section" id="{F9018635-FA30-4337-8773-261AA56F254A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66"/>
    <a:srgbClr val="CC66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C2A53-E32C-4C5E-ADA7-D79FB0BA762E}" type="datetimeFigureOut">
              <a:rPr lang="id-ID" smtClean="0"/>
              <a:t>11/09/2022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0536-9986-4883-89D2-475E07E85C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812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933C4-7ABC-44A7-8649-D87A89DB0F5C}" type="datetimeFigureOut">
              <a:rPr lang="id-ID" smtClean="0"/>
              <a:t>11/09/2022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7C5E-6161-46A3-81EF-3D88EA024A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433016" y="0"/>
            <a:ext cx="6858000" cy="6858000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1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0400" y="711200"/>
            <a:ext cx="10871200" cy="5448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79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2" cy="6858000"/>
          </a:xfrm>
          <a:custGeom>
            <a:avLst/>
            <a:gdLst>
              <a:gd name="connsiteX0" fmla="*/ 0 w 12192002"/>
              <a:gd name="connsiteY0" fmla="*/ 5931145 h 6858000"/>
              <a:gd name="connsiteX1" fmla="*/ 1976967 w 12192002"/>
              <a:gd name="connsiteY1" fmla="*/ 6858000 h 6858000"/>
              <a:gd name="connsiteX2" fmla="*/ 0 w 12192002"/>
              <a:gd name="connsiteY2" fmla="*/ 6858000 h 6858000"/>
              <a:gd name="connsiteX3" fmla="*/ 2 w 12192002"/>
              <a:gd name="connsiteY3" fmla="*/ 0 h 6858000"/>
              <a:gd name="connsiteX4" fmla="*/ 12192002 w 12192002"/>
              <a:gd name="connsiteY4" fmla="*/ 0 h 6858000"/>
              <a:gd name="connsiteX5" fmla="*/ 12192002 w 12192002"/>
              <a:gd name="connsiteY5" fmla="*/ 559558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2" h="6858000">
                <a:moveTo>
                  <a:pt x="0" y="5931145"/>
                </a:moveTo>
                <a:lnTo>
                  <a:pt x="1976967" y="6858000"/>
                </a:lnTo>
                <a:lnTo>
                  <a:pt x="0" y="6858000"/>
                </a:lnTo>
                <a:close/>
                <a:moveTo>
                  <a:pt x="2" y="0"/>
                </a:moveTo>
                <a:lnTo>
                  <a:pt x="12192002" y="0"/>
                </a:lnTo>
                <a:lnTo>
                  <a:pt x="12192002" y="55955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212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927225" y="2387600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826000" y="2015651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724775" y="2387600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704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966200" y="6985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235700" y="6985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235700" y="35052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966200" y="35052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35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5094288" y="1494970"/>
            <a:ext cx="6532561" cy="4397829"/>
          </a:xfrm>
          <a:prstGeom prst="rect">
            <a:avLst/>
          </a:prstGeom>
          <a:noFill/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Drag n Drop</a:t>
            </a:r>
          </a:p>
        </p:txBody>
      </p:sp>
    </p:spTree>
    <p:extLst>
      <p:ext uri="{BB962C8B-B14F-4D97-AF65-F5344CB8AC3E}">
        <p14:creationId xmlns:p14="http://schemas.microsoft.com/office/powerpoint/2010/main" val="1372427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015138" y="2556312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755282" y="2553436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282" y="2551052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9252522" y="2548176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53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0" y="1"/>
            <a:ext cx="5990767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17" y="1749483"/>
            <a:ext cx="6507972" cy="3810724"/>
          </a:xfrm>
          <a:prstGeom prst="rect">
            <a:avLst/>
          </a:prstGeom>
        </p:spPr>
      </p:pic>
      <p:sp>
        <p:nvSpPr>
          <p:cNvPr id="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63936" y="2056054"/>
            <a:ext cx="4998970" cy="312157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7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hone6_mockup_front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99" y="111443"/>
            <a:ext cx="5418951" cy="8513889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960173" y="1438507"/>
            <a:ext cx="3268159" cy="58097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15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316310"/>
            <a:ext cx="12192000" cy="35416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0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367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987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prstGeom prst="snip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35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95350" y="1047750"/>
            <a:ext cx="4762500" cy="4762500"/>
          </a:xfrm>
          <a:custGeom>
            <a:avLst/>
            <a:gdLst>
              <a:gd name="connsiteX0" fmla="*/ 2381250 w 4762500"/>
              <a:gd name="connsiteY0" fmla="*/ 0 h 4762500"/>
              <a:gd name="connsiteX1" fmla="*/ 4762500 w 4762500"/>
              <a:gd name="connsiteY1" fmla="*/ 2381250 h 4762500"/>
              <a:gd name="connsiteX2" fmla="*/ 2381250 w 4762500"/>
              <a:gd name="connsiteY2" fmla="*/ 4762500 h 4762500"/>
              <a:gd name="connsiteX3" fmla="*/ 0 w 4762500"/>
              <a:gd name="connsiteY3" fmla="*/ 2381250 h 4762500"/>
              <a:gd name="connsiteX4" fmla="*/ 2381250 w 4762500"/>
              <a:gd name="connsiteY4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0" h="4762500">
                <a:moveTo>
                  <a:pt x="2381250" y="0"/>
                </a:moveTo>
                <a:cubicBezTo>
                  <a:pt x="3696378" y="0"/>
                  <a:pt x="4762500" y="1066122"/>
                  <a:pt x="4762500" y="2381250"/>
                </a:cubicBezTo>
                <a:cubicBezTo>
                  <a:pt x="4762500" y="3696378"/>
                  <a:pt x="3696378" y="4762500"/>
                  <a:pt x="2381250" y="4762500"/>
                </a:cubicBezTo>
                <a:cubicBezTo>
                  <a:pt x="1066122" y="4762500"/>
                  <a:pt x="0" y="3696378"/>
                  <a:pt x="0" y="2381250"/>
                </a:cubicBezTo>
                <a:cubicBezTo>
                  <a:pt x="0" y="1066122"/>
                  <a:pt x="1066122" y="0"/>
                  <a:pt x="2381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218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693228" cy="6858000"/>
          </a:xfrm>
          <a:custGeom>
            <a:avLst/>
            <a:gdLst>
              <a:gd name="connsiteX0" fmla="*/ 0 w 5693228"/>
              <a:gd name="connsiteY0" fmla="*/ 0 h 6858000"/>
              <a:gd name="connsiteX1" fmla="*/ 2680643 w 5693228"/>
              <a:gd name="connsiteY1" fmla="*/ 0 h 6858000"/>
              <a:gd name="connsiteX2" fmla="*/ 2752462 w 5693228"/>
              <a:gd name="connsiteY2" fmla="*/ 24301 h 6858000"/>
              <a:gd name="connsiteX3" fmla="*/ 5693228 w 5693228"/>
              <a:gd name="connsiteY3" fmla="*/ 4234089 h 6858000"/>
              <a:gd name="connsiteX4" fmla="*/ 4927817 w 5693228"/>
              <a:gd name="connsiteY4" fmla="*/ 6739872 h 6858000"/>
              <a:gd name="connsiteX5" fmla="*/ 4839483 w 5693228"/>
              <a:gd name="connsiteY5" fmla="*/ 6858000 h 6858000"/>
              <a:gd name="connsiteX6" fmla="*/ 0 w 56932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228" h="6858000">
                <a:moveTo>
                  <a:pt x="0" y="0"/>
                </a:moveTo>
                <a:lnTo>
                  <a:pt x="2680643" y="0"/>
                </a:lnTo>
                <a:lnTo>
                  <a:pt x="2752462" y="24301"/>
                </a:lnTo>
                <a:cubicBezTo>
                  <a:pt x="4468532" y="652639"/>
                  <a:pt x="5693228" y="2300342"/>
                  <a:pt x="5693228" y="4234089"/>
                </a:cubicBezTo>
                <a:cubicBezTo>
                  <a:pt x="5693228" y="5162288"/>
                  <a:pt x="5411058" y="6024582"/>
                  <a:pt x="4927817" y="6739872"/>
                </a:cubicBezTo>
                <a:lnTo>
                  <a:pt x="483948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145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99974" y="1200150"/>
            <a:ext cx="4457700" cy="44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4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66" r:id="rId7"/>
    <p:sldLayoutId id="2147483667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/>
          <p:cNvSpPr/>
          <p:nvPr/>
        </p:nvSpPr>
        <p:spPr>
          <a:xfrm flipH="1" flipV="1">
            <a:off x="0" y="0"/>
            <a:ext cx="625710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92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18000"/>
                  <a:pt x="21600" y="14400"/>
                  <a:pt x="21600" y="10800"/>
                </a:cubicBezTo>
                <a:cubicBezTo>
                  <a:pt x="21600" y="7200"/>
                  <a:pt x="21600" y="3600"/>
                  <a:pt x="21600" y="0"/>
                </a:cubicBezTo>
                <a:lnTo>
                  <a:pt x="11492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419100" dist="50800" dir="5400000" algn="ctr" rotWithShape="0">
              <a:srgbClr val="000000">
                <a:alpha val="43137"/>
              </a:srgbClr>
            </a:outerShdw>
          </a:effectLst>
        </p:spPr>
        <p:txBody>
          <a:bodyPr lIns="25400" tIns="25400" rIns="25400" bIns="25400" anchor="ctr"/>
          <a:lstStyle/>
          <a:p>
            <a:endParaRPr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264920" y="1029356"/>
            <a:ext cx="5919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DDX-IoT  </a:t>
            </a:r>
          </a:p>
          <a:p>
            <a:r>
              <a:rPr lang="de-DE" sz="3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 </a:t>
            </a:r>
          </a:p>
        </p:txBody>
      </p:sp>
      <p:sp>
        <p:nvSpPr>
          <p:cNvPr id="8" name="Isosceles Triangle 7"/>
          <p:cNvSpPr/>
          <p:nvPr/>
        </p:nvSpPr>
        <p:spPr>
          <a:xfrm rot="4777365">
            <a:off x="4826212" y="4417594"/>
            <a:ext cx="1822560" cy="1413238"/>
          </a:xfrm>
          <a:prstGeom prst="triangle">
            <a:avLst/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11883195">
            <a:off x="6232816" y="3684809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5469522">
            <a:off x="5500407" y="5217812"/>
            <a:ext cx="1513405" cy="1315616"/>
          </a:xfrm>
          <a:prstGeom prst="triangl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 rot="2745670">
            <a:off x="4347558" y="2103127"/>
            <a:ext cx="448574" cy="448574"/>
            <a:chOff x="6756616" y="3204713"/>
            <a:chExt cx="448574" cy="44857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488FB-762C-4C7A-8A2F-2AE76128BD8E}"/>
              </a:ext>
            </a:extLst>
          </p:cNvPr>
          <p:cNvCxnSpPr>
            <a:cxnSpLocks/>
          </p:cNvCxnSpPr>
          <p:nvPr/>
        </p:nvCxnSpPr>
        <p:spPr>
          <a:xfrm>
            <a:off x="335258" y="2327414"/>
            <a:ext cx="381997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15252587">
            <a:off x="8039471" y="394804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11473598">
            <a:off x="10245871" y="322437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8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67185" y="5624510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434107" y="591676"/>
            <a:ext cx="1040063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2400" dirty="0">
                <a:solidFill>
                  <a:srgbClr val="0070C0"/>
                </a:solidFill>
              </a:rPr>
              <a:t>Concept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dyn_price(t) = fixed_premium(t) + shift_function(t)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fixed_premium(t) as baseline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shift_function(t) = function(t, iot_healt_index, weather, location, seasonality, inflation, …) will be estimated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dyn_price(t) will be simulated based on certain conditions (max_values, profit margin)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dyn_price(t) should not exceed fixe_premium_rate of previous year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dyn_price should be calculated so that a desired profit margined is attained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3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67185" y="5624510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434107" y="591676"/>
            <a:ext cx="104006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Simulation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Simulate dyn(t) with opposite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fixed_premium(t) as baseline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shift_function(t) = function(t, iot_healt_index, weather, location, seasonality, inflation, …) will be estimated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Modelization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Simulate dyn(t) with opposite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fixed_premium(t) as baseline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de-DE" sz="22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Forecast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Simulate dyn(t) with opposite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fixed_premium(t) as baseline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de-DE" sz="2200" dirty="0"/>
          </a:p>
          <a:p>
            <a:pPr lvl="1">
              <a:spcBef>
                <a:spcPts val="600"/>
              </a:spcBef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05243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AF76FDF-1134-C9E7-C4A3-D059BA1F38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96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04409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434107" y="591676"/>
            <a:ext cx="1040063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Generally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70C0"/>
                </a:solidFill>
              </a:rPr>
              <a:t>three approaches for dynamic pricing </a:t>
            </a:r>
            <a:r>
              <a:rPr lang="de-DE" sz="2400" dirty="0"/>
              <a:t>(t):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Cost-based-pricing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 Competitor-based pricing 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Demand-based pricing</a:t>
            </a:r>
          </a:p>
          <a:p>
            <a:pPr lvl="1">
              <a:spcBef>
                <a:spcPts val="600"/>
              </a:spcBef>
            </a:pPr>
            <a:endParaRPr lang="de-DE" sz="22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DDX Dynamic Machinery Insurance</a:t>
            </a:r>
            <a:r>
              <a:rPr lang="de-DE" sz="2400" dirty="0"/>
              <a:t>: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All the three above (desired profit margin, average market price, demand data)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Machine related information (currently </a:t>
            </a:r>
            <a:r>
              <a:rPr lang="de-DE" sz="2200" dirty="0">
                <a:sym typeface="Wingdings" panose="05000000000000000000" pitchFamily="2" charset="2"/>
              </a:rPr>
              <a:t> IoT_health_index)</a:t>
            </a:r>
            <a:endParaRPr lang="de-DE" sz="2200" dirty="0"/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Other external/internal input (inflation, weather, season, gpr-index, natural hazards, duration customer relationship, season, consumer confidence index, …)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03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10391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80645-364D-FFCA-373D-1E248B1AC21D}"/>
              </a:ext>
            </a:extLst>
          </p:cNvPr>
          <p:cNvSpPr txBox="1"/>
          <p:nvPr/>
        </p:nvSpPr>
        <p:spPr>
          <a:xfrm>
            <a:off x="1047478" y="824422"/>
            <a:ext cx="10400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Current „static“ Machinery Insurance is generally understood as accident insurance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Machines have service lives depending on operating conditions </a:t>
            </a:r>
            <a:r>
              <a:rPr lang="de-DE" dirty="0">
                <a:solidFill>
                  <a:srgbClr val="0070C0"/>
                </a:solidFill>
              </a:rPr>
              <a:t>(IoT_Health_Index ?)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 Owners must allocate proper reserves for replacing machines and equipment at the end of service lives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Machinery Insurance cover is designed to ensure enough capital will be available for the new procurement at the end of the service lives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27535-A06A-7B4D-6254-04245DBEE701}"/>
              </a:ext>
            </a:extLst>
          </p:cNvPr>
          <p:cNvSpPr txBox="1"/>
          <p:nvPr/>
        </p:nvSpPr>
        <p:spPr>
          <a:xfrm>
            <a:off x="3008120" y="6559153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10099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46975184-E879-4466-8E16-90425E007C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5372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7258" y="0"/>
            <a:ext cx="12199257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57859" y="634129"/>
            <a:ext cx="4485806" cy="295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1800" spc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6598" y="3200878"/>
            <a:ext cx="5257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800" b="1" dirty="0"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elson Sans" panose="02000500000000000000" pitchFamily="50" charset="0"/>
              </a:rPr>
              <a:t>Thank You</a:t>
            </a:r>
          </a:p>
        </p:txBody>
      </p:sp>
      <p:sp>
        <p:nvSpPr>
          <p:cNvPr id="9" name="Isosceles Triangle 8"/>
          <p:cNvSpPr/>
          <p:nvPr/>
        </p:nvSpPr>
        <p:spPr>
          <a:xfrm rot="4777365">
            <a:off x="-457945" y="5219214"/>
            <a:ext cx="1822560" cy="1413238"/>
          </a:xfrm>
          <a:prstGeom prst="triangl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5879347">
            <a:off x="56384" y="4453345"/>
            <a:ext cx="1513405" cy="1315616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4777365">
            <a:off x="10613553" y="-495777"/>
            <a:ext cx="1822560" cy="1413238"/>
          </a:xfrm>
          <a:prstGeom prst="triangl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5423517">
            <a:off x="10719488" y="811101"/>
            <a:ext cx="1513405" cy="1315616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CBBD578-60EE-4EFA-AA95-E488B18E5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7" r="19377"/>
          <a:stretch>
            <a:fillRect/>
          </a:stretch>
        </p:blipFill>
        <p:spPr/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745952" y="1199952"/>
            <a:ext cx="3833599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MACHINERY INSURANCE – ACV - 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5952" y="944641"/>
            <a:ext cx="28370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</p:txBody>
      </p:sp>
      <p:sp>
        <p:nvSpPr>
          <p:cNvPr id="14" name="Snip Diagonal Corner Rectangle 13"/>
          <p:cNvSpPr/>
          <p:nvPr/>
        </p:nvSpPr>
        <p:spPr>
          <a:xfrm>
            <a:off x="2743200" y="5031459"/>
            <a:ext cx="3553646" cy="1528110"/>
          </a:xfrm>
          <a:prstGeom prst="snip2DiagRect">
            <a:avLst/>
          </a:prstGeom>
          <a:ln>
            <a:noFill/>
          </a:ln>
          <a:effectLst>
            <a:outerShdw blurRad="3937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298035" y="5181237"/>
            <a:ext cx="2675476" cy="8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8BBC1-27B3-4769-A043-8DEBD0A11B59}"/>
              </a:ext>
            </a:extLst>
          </p:cNvPr>
          <p:cNvSpPr txBox="1"/>
          <p:nvPr/>
        </p:nvSpPr>
        <p:spPr>
          <a:xfrm>
            <a:off x="7745952" y="1914919"/>
            <a:ext cx="26390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DYNAMIC PRICING 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39CDF567-C81D-4425-9A80-E65CF682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951" y="2197630"/>
            <a:ext cx="3218304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CONCEPT– BUSINESS CASE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C7A57-E69C-4E01-9EEC-45C0E975BA89}"/>
              </a:ext>
            </a:extLst>
          </p:cNvPr>
          <p:cNvSpPr txBox="1"/>
          <p:nvPr/>
        </p:nvSpPr>
        <p:spPr>
          <a:xfrm>
            <a:off x="7745952" y="3041474"/>
            <a:ext cx="43222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INPUT DATA</a:t>
            </a:r>
          </a:p>
        </p:txBody>
      </p:sp>
      <p:sp>
        <p:nvSpPr>
          <p:cNvPr id="22" name="Freeform 360">
            <a:extLst>
              <a:ext uri="{FF2B5EF4-FFF2-40B4-BE49-F238E27FC236}">
                <a16:creationId xmlns:a16="http://schemas.microsoft.com/office/drawing/2014/main" id="{48AB740F-CFF5-47D8-A5F3-858910A5219E}"/>
              </a:ext>
            </a:extLst>
          </p:cNvPr>
          <p:cNvSpPr>
            <a:spLocks noEditPoints="1"/>
          </p:cNvSpPr>
          <p:nvPr/>
        </p:nvSpPr>
        <p:spPr bwMode="auto">
          <a:xfrm>
            <a:off x="7187347" y="3039466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F3D2E31F-925A-4A44-BF83-CAB77F7B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952" y="3329008"/>
            <a:ext cx="3924753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INTERNAL - EXTERNAL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Freeform 360">
            <a:extLst>
              <a:ext uri="{FF2B5EF4-FFF2-40B4-BE49-F238E27FC236}">
                <a16:creationId xmlns:a16="http://schemas.microsoft.com/office/drawing/2014/main" id="{7C85EAB5-8342-469A-B56E-7923D6AE51B6}"/>
              </a:ext>
            </a:extLst>
          </p:cNvPr>
          <p:cNvSpPr>
            <a:spLocks noEditPoints="1"/>
          </p:cNvSpPr>
          <p:nvPr/>
        </p:nvSpPr>
        <p:spPr bwMode="auto">
          <a:xfrm>
            <a:off x="7156206" y="1931060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360">
            <a:extLst>
              <a:ext uri="{FF2B5EF4-FFF2-40B4-BE49-F238E27FC236}">
                <a16:creationId xmlns:a16="http://schemas.microsoft.com/office/drawing/2014/main" id="{E0CF2E38-0767-4196-B8B7-6F01387CED42}"/>
              </a:ext>
            </a:extLst>
          </p:cNvPr>
          <p:cNvSpPr>
            <a:spLocks noEditPoints="1"/>
          </p:cNvSpPr>
          <p:nvPr/>
        </p:nvSpPr>
        <p:spPr bwMode="auto">
          <a:xfrm>
            <a:off x="7187347" y="1018843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Freeform 360">
            <a:extLst>
              <a:ext uri="{FF2B5EF4-FFF2-40B4-BE49-F238E27FC236}">
                <a16:creationId xmlns:a16="http://schemas.microsoft.com/office/drawing/2014/main" id="{BA4519E8-7F8E-92DE-F959-3A7F190C13B1}"/>
              </a:ext>
            </a:extLst>
          </p:cNvPr>
          <p:cNvSpPr>
            <a:spLocks noEditPoints="1"/>
          </p:cNvSpPr>
          <p:nvPr/>
        </p:nvSpPr>
        <p:spPr bwMode="auto">
          <a:xfrm>
            <a:off x="7156206" y="4033572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3BF2C-C0C6-6821-3406-C6BAE4392A74}"/>
              </a:ext>
            </a:extLst>
          </p:cNvPr>
          <p:cNvSpPr txBox="1"/>
          <p:nvPr/>
        </p:nvSpPr>
        <p:spPr>
          <a:xfrm>
            <a:off x="7745950" y="4066548"/>
            <a:ext cx="34466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IMPLEMENTATION 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E631562C-0466-0CAC-5E1A-6B745FC4A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952" y="4322179"/>
            <a:ext cx="4665355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SIMULATION – MODELIZATION - FORECAST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Freeform 360">
            <a:extLst>
              <a:ext uri="{FF2B5EF4-FFF2-40B4-BE49-F238E27FC236}">
                <a16:creationId xmlns:a16="http://schemas.microsoft.com/office/drawing/2014/main" id="{437894E7-0739-F8FF-98DC-5EF2CD66DF0E}"/>
              </a:ext>
            </a:extLst>
          </p:cNvPr>
          <p:cNvSpPr>
            <a:spLocks noEditPoints="1"/>
          </p:cNvSpPr>
          <p:nvPr/>
        </p:nvSpPr>
        <p:spPr bwMode="auto">
          <a:xfrm>
            <a:off x="7094961" y="5181237"/>
            <a:ext cx="435475" cy="385043"/>
          </a:xfrm>
          <a:custGeom>
            <a:avLst/>
            <a:gdLst>
              <a:gd name="T0" fmla="*/ 50 w 772"/>
              <a:gd name="T1" fmla="*/ 461 h 676"/>
              <a:gd name="T2" fmla="*/ 51 w 772"/>
              <a:gd name="T3" fmla="*/ 461 h 676"/>
              <a:gd name="T4" fmla="*/ 386 w 772"/>
              <a:gd name="T5" fmla="*/ 600 h 676"/>
              <a:gd name="T6" fmla="*/ 722 w 772"/>
              <a:gd name="T7" fmla="*/ 461 h 676"/>
              <a:gd name="T8" fmla="*/ 736 w 772"/>
              <a:gd name="T9" fmla="*/ 459 h 676"/>
              <a:gd name="T10" fmla="*/ 750 w 772"/>
              <a:gd name="T11" fmla="*/ 528 h 676"/>
              <a:gd name="T12" fmla="*/ 400 w 772"/>
              <a:gd name="T13" fmla="*/ 673 h 676"/>
              <a:gd name="T14" fmla="*/ 400 w 772"/>
              <a:gd name="T15" fmla="*/ 673 h 676"/>
              <a:gd name="T16" fmla="*/ 372 w 772"/>
              <a:gd name="T17" fmla="*/ 673 h 676"/>
              <a:gd name="T18" fmla="*/ 372 w 772"/>
              <a:gd name="T19" fmla="*/ 673 h 676"/>
              <a:gd name="T20" fmla="*/ 23 w 772"/>
              <a:gd name="T21" fmla="*/ 528 h 676"/>
              <a:gd name="T22" fmla="*/ 37 w 772"/>
              <a:gd name="T23" fmla="*/ 459 h 676"/>
              <a:gd name="T24" fmla="*/ 750 w 772"/>
              <a:gd name="T25" fmla="*/ 215 h 676"/>
              <a:gd name="T26" fmla="*/ 400 w 772"/>
              <a:gd name="T27" fmla="*/ 359 h 676"/>
              <a:gd name="T28" fmla="*/ 386 w 772"/>
              <a:gd name="T29" fmla="*/ 362 h 676"/>
              <a:gd name="T30" fmla="*/ 372 w 772"/>
              <a:gd name="T31" fmla="*/ 359 h 676"/>
              <a:gd name="T32" fmla="*/ 372 w 772"/>
              <a:gd name="T33" fmla="*/ 359 h 676"/>
              <a:gd name="T34" fmla="*/ 0 w 772"/>
              <a:gd name="T35" fmla="*/ 181 h 676"/>
              <a:gd name="T36" fmla="*/ 23 w 772"/>
              <a:gd name="T37" fmla="*/ 148 h 676"/>
              <a:gd name="T38" fmla="*/ 372 w 772"/>
              <a:gd name="T39" fmla="*/ 3 h 676"/>
              <a:gd name="T40" fmla="*/ 386 w 772"/>
              <a:gd name="T41" fmla="*/ 0 h 676"/>
              <a:gd name="T42" fmla="*/ 400 w 772"/>
              <a:gd name="T43" fmla="*/ 3 h 676"/>
              <a:gd name="T44" fmla="*/ 400 w 772"/>
              <a:gd name="T45" fmla="*/ 3 h 676"/>
              <a:gd name="T46" fmla="*/ 772 w 772"/>
              <a:gd name="T47" fmla="*/ 181 h 676"/>
              <a:gd name="T48" fmla="*/ 750 w 772"/>
              <a:gd name="T49" fmla="*/ 371 h 676"/>
              <a:gd name="T50" fmla="*/ 400 w 772"/>
              <a:gd name="T51" fmla="*/ 516 h 676"/>
              <a:gd name="T52" fmla="*/ 400 w 772"/>
              <a:gd name="T53" fmla="*/ 516 h 676"/>
              <a:gd name="T54" fmla="*/ 372 w 772"/>
              <a:gd name="T55" fmla="*/ 516 h 676"/>
              <a:gd name="T56" fmla="*/ 372 w 772"/>
              <a:gd name="T57" fmla="*/ 516 h 676"/>
              <a:gd name="T58" fmla="*/ 23 w 772"/>
              <a:gd name="T59" fmla="*/ 371 h 676"/>
              <a:gd name="T60" fmla="*/ 37 w 772"/>
              <a:gd name="T61" fmla="*/ 302 h 676"/>
              <a:gd name="T62" fmla="*/ 50 w 772"/>
              <a:gd name="T63" fmla="*/ 305 h 676"/>
              <a:gd name="T64" fmla="*/ 51 w 772"/>
              <a:gd name="T65" fmla="*/ 305 h 676"/>
              <a:gd name="T66" fmla="*/ 722 w 772"/>
              <a:gd name="T67" fmla="*/ 305 h 676"/>
              <a:gd name="T68" fmla="*/ 722 w 772"/>
              <a:gd name="T69" fmla="*/ 305 h 676"/>
              <a:gd name="T70" fmla="*/ 772 w 772"/>
              <a:gd name="T71" fmla="*/ 338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2" h="676">
                <a:moveTo>
                  <a:pt x="37" y="459"/>
                </a:moveTo>
                <a:cubicBezTo>
                  <a:pt x="42" y="459"/>
                  <a:pt x="46" y="460"/>
                  <a:pt x="50" y="461"/>
                </a:cubicBezTo>
                <a:lnTo>
                  <a:pt x="50" y="461"/>
                </a:lnTo>
                <a:lnTo>
                  <a:pt x="51" y="461"/>
                </a:lnTo>
                <a:cubicBezTo>
                  <a:pt x="51" y="462"/>
                  <a:pt x="51" y="462"/>
                  <a:pt x="51" y="462"/>
                </a:cubicBezTo>
                <a:lnTo>
                  <a:pt x="386" y="600"/>
                </a:lnTo>
                <a:lnTo>
                  <a:pt x="722" y="462"/>
                </a:lnTo>
                <a:cubicBezTo>
                  <a:pt x="722" y="462"/>
                  <a:pt x="722" y="462"/>
                  <a:pt x="722" y="461"/>
                </a:cubicBezTo>
                <a:lnTo>
                  <a:pt x="722" y="461"/>
                </a:lnTo>
                <a:cubicBezTo>
                  <a:pt x="726" y="460"/>
                  <a:pt x="731" y="459"/>
                  <a:pt x="736" y="459"/>
                </a:cubicBezTo>
                <a:cubicBezTo>
                  <a:pt x="756" y="459"/>
                  <a:pt x="772" y="475"/>
                  <a:pt x="772" y="495"/>
                </a:cubicBezTo>
                <a:cubicBezTo>
                  <a:pt x="772" y="510"/>
                  <a:pt x="763" y="523"/>
                  <a:pt x="750" y="528"/>
                </a:cubicBezTo>
                <a:lnTo>
                  <a:pt x="750" y="528"/>
                </a:lnTo>
                <a:lnTo>
                  <a:pt x="400" y="673"/>
                </a:lnTo>
                <a:cubicBezTo>
                  <a:pt x="400" y="673"/>
                  <a:pt x="400" y="673"/>
                  <a:pt x="400" y="673"/>
                </a:cubicBezTo>
                <a:lnTo>
                  <a:pt x="400" y="673"/>
                </a:lnTo>
                <a:cubicBezTo>
                  <a:pt x="396" y="675"/>
                  <a:pt x="391" y="676"/>
                  <a:pt x="386" y="676"/>
                </a:cubicBezTo>
                <a:cubicBezTo>
                  <a:pt x="381" y="676"/>
                  <a:pt x="377" y="675"/>
                  <a:pt x="372" y="673"/>
                </a:cubicBezTo>
                <a:lnTo>
                  <a:pt x="372" y="673"/>
                </a:lnTo>
                <a:lnTo>
                  <a:pt x="372" y="673"/>
                </a:lnTo>
                <a:cubicBezTo>
                  <a:pt x="372" y="673"/>
                  <a:pt x="372" y="673"/>
                  <a:pt x="372" y="673"/>
                </a:cubicBezTo>
                <a:lnTo>
                  <a:pt x="23" y="528"/>
                </a:lnTo>
                <a:cubicBezTo>
                  <a:pt x="10" y="523"/>
                  <a:pt x="0" y="510"/>
                  <a:pt x="0" y="495"/>
                </a:cubicBezTo>
                <a:cubicBezTo>
                  <a:pt x="0" y="475"/>
                  <a:pt x="17" y="459"/>
                  <a:pt x="37" y="459"/>
                </a:cubicBezTo>
                <a:close/>
                <a:moveTo>
                  <a:pt x="750" y="215"/>
                </a:moveTo>
                <a:lnTo>
                  <a:pt x="750" y="215"/>
                </a:lnTo>
                <a:lnTo>
                  <a:pt x="400" y="359"/>
                </a:lnTo>
                <a:cubicBezTo>
                  <a:pt x="400" y="359"/>
                  <a:pt x="400" y="359"/>
                  <a:pt x="400" y="359"/>
                </a:cubicBezTo>
                <a:lnTo>
                  <a:pt x="400" y="359"/>
                </a:lnTo>
                <a:cubicBezTo>
                  <a:pt x="396" y="361"/>
                  <a:pt x="391" y="362"/>
                  <a:pt x="386" y="362"/>
                </a:cubicBezTo>
                <a:cubicBezTo>
                  <a:pt x="381" y="362"/>
                  <a:pt x="377" y="361"/>
                  <a:pt x="372" y="359"/>
                </a:cubicBezTo>
                <a:lnTo>
                  <a:pt x="372" y="359"/>
                </a:lnTo>
                <a:lnTo>
                  <a:pt x="372" y="359"/>
                </a:lnTo>
                <a:cubicBezTo>
                  <a:pt x="372" y="359"/>
                  <a:pt x="372" y="359"/>
                  <a:pt x="372" y="359"/>
                </a:cubicBezTo>
                <a:lnTo>
                  <a:pt x="23" y="215"/>
                </a:lnTo>
                <a:cubicBezTo>
                  <a:pt x="10" y="209"/>
                  <a:pt x="0" y="196"/>
                  <a:pt x="0" y="181"/>
                </a:cubicBezTo>
                <a:cubicBezTo>
                  <a:pt x="0" y="166"/>
                  <a:pt x="10" y="153"/>
                  <a:pt x="23" y="148"/>
                </a:cubicBezTo>
                <a:lnTo>
                  <a:pt x="23" y="148"/>
                </a:lnTo>
                <a:lnTo>
                  <a:pt x="372" y="3"/>
                </a:lnTo>
                <a:cubicBezTo>
                  <a:pt x="372" y="3"/>
                  <a:pt x="372" y="3"/>
                  <a:pt x="372" y="3"/>
                </a:cubicBezTo>
                <a:lnTo>
                  <a:pt x="372" y="3"/>
                </a:lnTo>
                <a:cubicBezTo>
                  <a:pt x="377" y="1"/>
                  <a:pt x="381" y="0"/>
                  <a:pt x="386" y="0"/>
                </a:cubicBezTo>
                <a:cubicBezTo>
                  <a:pt x="391" y="0"/>
                  <a:pt x="396" y="1"/>
                  <a:pt x="400" y="3"/>
                </a:cubicBezTo>
                <a:lnTo>
                  <a:pt x="400" y="3"/>
                </a:lnTo>
                <a:lnTo>
                  <a:pt x="400" y="3"/>
                </a:lnTo>
                <a:cubicBezTo>
                  <a:pt x="400" y="3"/>
                  <a:pt x="400" y="3"/>
                  <a:pt x="400" y="3"/>
                </a:cubicBezTo>
                <a:lnTo>
                  <a:pt x="750" y="148"/>
                </a:lnTo>
                <a:cubicBezTo>
                  <a:pt x="763" y="153"/>
                  <a:pt x="772" y="166"/>
                  <a:pt x="772" y="181"/>
                </a:cubicBezTo>
                <a:cubicBezTo>
                  <a:pt x="772" y="196"/>
                  <a:pt x="763" y="209"/>
                  <a:pt x="750" y="215"/>
                </a:cubicBezTo>
                <a:close/>
                <a:moveTo>
                  <a:pt x="750" y="371"/>
                </a:moveTo>
                <a:lnTo>
                  <a:pt x="750" y="371"/>
                </a:lnTo>
                <a:lnTo>
                  <a:pt x="400" y="516"/>
                </a:lnTo>
                <a:cubicBezTo>
                  <a:pt x="400" y="516"/>
                  <a:pt x="400" y="516"/>
                  <a:pt x="400" y="516"/>
                </a:cubicBezTo>
                <a:lnTo>
                  <a:pt x="400" y="516"/>
                </a:lnTo>
                <a:cubicBezTo>
                  <a:pt x="396" y="518"/>
                  <a:pt x="391" y="519"/>
                  <a:pt x="386" y="519"/>
                </a:cubicBezTo>
                <a:cubicBezTo>
                  <a:pt x="381" y="519"/>
                  <a:pt x="377" y="518"/>
                  <a:pt x="372" y="516"/>
                </a:cubicBezTo>
                <a:lnTo>
                  <a:pt x="372" y="516"/>
                </a:lnTo>
                <a:lnTo>
                  <a:pt x="372" y="516"/>
                </a:lnTo>
                <a:cubicBezTo>
                  <a:pt x="372" y="516"/>
                  <a:pt x="372" y="516"/>
                  <a:pt x="372" y="516"/>
                </a:cubicBezTo>
                <a:lnTo>
                  <a:pt x="23" y="371"/>
                </a:lnTo>
                <a:cubicBezTo>
                  <a:pt x="10" y="366"/>
                  <a:pt x="0" y="353"/>
                  <a:pt x="0" y="338"/>
                </a:cubicBezTo>
                <a:cubicBezTo>
                  <a:pt x="0" y="318"/>
                  <a:pt x="17" y="302"/>
                  <a:pt x="37" y="302"/>
                </a:cubicBezTo>
                <a:cubicBezTo>
                  <a:pt x="42" y="302"/>
                  <a:pt x="46" y="303"/>
                  <a:pt x="50" y="305"/>
                </a:cubicBezTo>
                <a:lnTo>
                  <a:pt x="50" y="305"/>
                </a:lnTo>
                <a:lnTo>
                  <a:pt x="51" y="305"/>
                </a:lnTo>
                <a:cubicBezTo>
                  <a:pt x="51" y="305"/>
                  <a:pt x="51" y="305"/>
                  <a:pt x="51" y="305"/>
                </a:cubicBezTo>
                <a:lnTo>
                  <a:pt x="386" y="444"/>
                </a:lnTo>
                <a:lnTo>
                  <a:pt x="722" y="305"/>
                </a:lnTo>
                <a:cubicBezTo>
                  <a:pt x="722" y="305"/>
                  <a:pt x="722" y="305"/>
                  <a:pt x="722" y="305"/>
                </a:cubicBezTo>
                <a:lnTo>
                  <a:pt x="722" y="305"/>
                </a:lnTo>
                <a:cubicBezTo>
                  <a:pt x="726" y="303"/>
                  <a:pt x="731" y="302"/>
                  <a:pt x="736" y="302"/>
                </a:cubicBezTo>
                <a:cubicBezTo>
                  <a:pt x="756" y="302"/>
                  <a:pt x="772" y="318"/>
                  <a:pt x="772" y="338"/>
                </a:cubicBezTo>
                <a:cubicBezTo>
                  <a:pt x="772" y="353"/>
                  <a:pt x="763" y="366"/>
                  <a:pt x="750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3DBA15-F0C4-0E38-65A4-CF607296C9C0}"/>
              </a:ext>
            </a:extLst>
          </p:cNvPr>
          <p:cNvSpPr txBox="1"/>
          <p:nvPr/>
        </p:nvSpPr>
        <p:spPr>
          <a:xfrm>
            <a:off x="7745950" y="5079977"/>
            <a:ext cx="3038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USER INTERFACE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68D5BCED-080E-6234-4C07-380E9DF3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951" y="5348560"/>
            <a:ext cx="4184792" cy="38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450904">
              <a:lnSpc>
                <a:spcPct val="150000"/>
              </a:lnSpc>
            </a:pPr>
            <a:r>
              <a:rPr lang="de-DE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PRICING CALCULATOR - REQUIREMENTS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10391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80645-364D-FFCA-373D-1E248B1AC21D}"/>
              </a:ext>
            </a:extLst>
          </p:cNvPr>
          <p:cNvSpPr txBox="1"/>
          <p:nvPr/>
        </p:nvSpPr>
        <p:spPr>
          <a:xfrm>
            <a:off x="1196636" y="525319"/>
            <a:ext cx="104006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Machinery Insurance is generally understood as </a:t>
            </a:r>
            <a:r>
              <a:rPr lang="de-DE" sz="2400" dirty="0">
                <a:solidFill>
                  <a:srgbClr val="0070C0"/>
                </a:solidFill>
              </a:rPr>
              <a:t>accident insurance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Machines have service lives depending on operating conditions </a:t>
            </a:r>
            <a:r>
              <a:rPr lang="de-DE" dirty="0">
                <a:solidFill>
                  <a:srgbClr val="0070C0"/>
                </a:solidFill>
              </a:rPr>
              <a:t>(IoT_Health_Index ?)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 Owners must allocate proper reserves for replacing machines and equipment at the end of service lives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/>
              <a:t>Machinery Insurance cover is designed to ensure enough capital will be available for the new procurement at the end of the service lives</a:t>
            </a:r>
          </a:p>
          <a:p>
            <a:endParaRPr lang="en-GB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EEB211-1E2E-68FD-CDE8-7616B5B1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019" y="3950052"/>
            <a:ext cx="3322532" cy="214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627535-A06A-7B4D-6254-04245DBEE701}"/>
              </a:ext>
            </a:extLst>
          </p:cNvPr>
          <p:cNvSpPr txBox="1"/>
          <p:nvPr/>
        </p:nvSpPr>
        <p:spPr>
          <a:xfrm>
            <a:off x="461473" y="6564302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9610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10391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80645-364D-FFCA-373D-1E248B1AC21D}"/>
              </a:ext>
            </a:extLst>
          </p:cNvPr>
          <p:cNvSpPr txBox="1"/>
          <p:nvPr/>
        </p:nvSpPr>
        <p:spPr>
          <a:xfrm>
            <a:off x="1205182" y="525319"/>
            <a:ext cx="104006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2400" dirty="0"/>
              <a:t>There are </a:t>
            </a:r>
            <a:r>
              <a:rPr lang="de-DE" sz="2400" dirty="0">
                <a:solidFill>
                  <a:srgbClr val="0070C0"/>
                </a:solidFill>
              </a:rPr>
              <a:t>2 main concepts for Machinery Valuation</a:t>
            </a:r>
            <a:r>
              <a:rPr lang="de-DE" sz="2400" dirty="0"/>
              <a:t>: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Actual Cash Balue Basis (ACV)</a:t>
            </a:r>
          </a:p>
          <a:p>
            <a:pPr marL="800100" lvl="1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Repair or Replacement Basis (NRV)</a:t>
            </a:r>
            <a:endParaRPr lang="de-DE" sz="2400" dirty="0"/>
          </a:p>
          <a:p>
            <a:endParaRPr lang="en-GB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0BE2FF1-E0AE-A9CC-D9B9-AF6595D9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35" y="2599951"/>
            <a:ext cx="4273571" cy="3284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452928" y="6597445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4372752-9EFF-380F-BB7D-203E57A3B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05" y="1614978"/>
            <a:ext cx="3505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10391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401652" y="6559153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9DAFCC-FD7B-A6B5-DA1D-8E486901C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90" y="83403"/>
            <a:ext cx="6951353" cy="58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10391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435836" y="6623083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196636" y="525319"/>
            <a:ext cx="10400631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2400" dirty="0">
                <a:solidFill>
                  <a:srgbClr val="0070C0"/>
                </a:solidFill>
              </a:rPr>
              <a:t>Basic Premium Calculation </a:t>
            </a:r>
            <a:r>
              <a:rPr lang="de-DE" sz="2400" dirty="0"/>
              <a:t>usually based on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400" dirty="0"/>
              <a:t>Loss frequency in a given annual period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400" dirty="0"/>
              <a:t>Claim amount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400" dirty="0"/>
              <a:t>Surcharge to compensate specific perils and administrative costs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GB" dirty="0"/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BA031A56-9EB5-C77A-8B43-F38AFA35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77" y="3002924"/>
            <a:ext cx="4000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044097" y="5653612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434107" y="591676"/>
            <a:ext cx="1040063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Generally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70C0"/>
                </a:solidFill>
              </a:rPr>
              <a:t>three approaches for dynamic pricing </a:t>
            </a:r>
            <a:r>
              <a:rPr lang="de-DE" sz="2400" dirty="0"/>
              <a:t>(t):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Cost-based-pricing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 Competitor-based pricing 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Demand-based pricing</a:t>
            </a:r>
          </a:p>
          <a:p>
            <a:pPr lvl="1">
              <a:spcBef>
                <a:spcPts val="600"/>
              </a:spcBef>
            </a:pPr>
            <a:endParaRPr lang="de-DE" sz="22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DDX Dynamic Machinery Insurance</a:t>
            </a:r>
            <a:r>
              <a:rPr lang="de-DE" sz="2400" dirty="0"/>
              <a:t>: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All the three above (desired profit margin, average market price, demand data)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Machine related information (currently </a:t>
            </a:r>
            <a:r>
              <a:rPr lang="de-DE" sz="2200" dirty="0">
                <a:sym typeface="Wingdings" panose="05000000000000000000" pitchFamily="2" charset="2"/>
              </a:rPr>
              <a:t> IoT_health_index)</a:t>
            </a:r>
            <a:endParaRPr lang="de-DE" sz="2200" dirty="0"/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Other external/internal input (inflation, weather, season, gpr-index, natural hazards, duration customer relationship, season, consumer confidence index, …)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75731" y="5593045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PRICING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434107" y="591676"/>
            <a:ext cx="10400631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Benefits for the Insurer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Flexible Risk Adaptation to external Risk Factors (inflation, geo-political situation, ..)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Better Estimation of Provisions required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Potential Increase of Investment Capital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ym typeface="Wingdings" panose="05000000000000000000" pitchFamily="2" charset="2"/>
              </a:rPr>
              <a:t>Motivation for better machine/equipment maintenance</a:t>
            </a:r>
            <a:endParaRPr lang="de-DE" sz="2200" dirty="0"/>
          </a:p>
          <a:p>
            <a:pPr lvl="1">
              <a:spcBef>
                <a:spcPts val="600"/>
              </a:spcBef>
            </a:pPr>
            <a:endParaRPr lang="de-DE" sz="22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Benefits for the Insured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Rewards for good maintenance</a:t>
            </a:r>
            <a:endParaRPr lang="de-DE" i="1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>
                <a:solidFill>
                  <a:srgbClr val="FF0000"/>
                </a:solidFill>
              </a:rPr>
              <a:t>Rewards for good maintenance</a:t>
            </a:r>
            <a:endParaRPr lang="de-DE" sz="2400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endParaRPr lang="de-DE" sz="2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de-DE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65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8924456" y="5675840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DATA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51617-E91C-9FD9-1C8C-9A5C4F43EEBE}"/>
              </a:ext>
            </a:extLst>
          </p:cNvPr>
          <p:cNvSpPr txBox="1"/>
          <p:nvPr/>
        </p:nvSpPr>
        <p:spPr>
          <a:xfrm>
            <a:off x="569458" y="6640174"/>
            <a:ext cx="636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Credits: https://www.swissre.com/dam/jcr:67af69c6-4cd5-4938-8bff-b287897c5d91/pub_machinery_insurance_en.pdf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81D7B-827B-5161-4107-A454FFB15B43}"/>
              </a:ext>
            </a:extLst>
          </p:cNvPr>
          <p:cNvSpPr txBox="1"/>
          <p:nvPr/>
        </p:nvSpPr>
        <p:spPr>
          <a:xfrm>
            <a:off x="1434107" y="483954"/>
            <a:ext cx="104006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Internal factors (insured*)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IoT_Health_Index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Company_size (small, middle, large)</a:t>
            </a:r>
          </a:p>
          <a:p>
            <a:pPr lvl="1">
              <a:spcBef>
                <a:spcPts val="600"/>
              </a:spcBef>
            </a:pPr>
            <a:endParaRPr lang="de-DE" sz="22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Internal factors (insurer*)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duration Customer relationship (nbr of years)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Number of payment reminder</a:t>
            </a:r>
          </a:p>
          <a:p>
            <a:pPr lvl="1">
              <a:spcBef>
                <a:spcPts val="600"/>
              </a:spcBef>
            </a:pPr>
            <a:endParaRPr lang="de-DE" sz="22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70C0"/>
                </a:solidFill>
              </a:rPr>
              <a:t>external factors 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Industry demands, seasonality, wethaer, geo_political_index, natural hazard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sz="2200" dirty="0"/>
              <a:t>Better Estimation of Provisions required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60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952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Kelson Sans</vt:lpstr>
      <vt:lpstr>Lato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maranita</dc:creator>
  <cp:lastModifiedBy>Thierry Monthé</cp:lastModifiedBy>
  <cp:revision>371</cp:revision>
  <dcterms:created xsi:type="dcterms:W3CDTF">2018-07-17T11:16:02Z</dcterms:created>
  <dcterms:modified xsi:type="dcterms:W3CDTF">2022-09-11T15:29:35Z</dcterms:modified>
</cp:coreProperties>
</file>