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70" r:id="rId6"/>
    <p:sldId id="271" r:id="rId7"/>
    <p:sldId id="272" r:id="rId8"/>
    <p:sldId id="263" r:id="rId9"/>
    <p:sldId id="264" r:id="rId10"/>
    <p:sldId id="265" r:id="rId11"/>
    <p:sldId id="266" r:id="rId12"/>
    <p:sldId id="267" r:id="rId13"/>
    <p:sldId id="268" r:id="rId14"/>
    <p:sldId id="269" r:id="rId15"/>
    <p:sldId id="274" r:id="rId16"/>
    <p:sldId id="275" r:id="rId17"/>
    <p:sldId id="276" r:id="rId18"/>
    <p:sldId id="273"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955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31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15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9673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855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717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860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926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418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26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885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3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8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36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58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999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857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0635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5868" y="546279"/>
            <a:ext cx="8825658" cy="3329581"/>
          </a:xfrm>
        </p:spPr>
        <p:txBody>
          <a:bodyPr/>
          <a:lstStyle/>
          <a:p>
            <a:r>
              <a:rPr lang="en-US" dirty="0" smtClean="0">
                <a:solidFill>
                  <a:srgbClr val="00B0F0"/>
                </a:solidFill>
              </a:rPr>
              <a:t>MANIPULATIVES / INTERACTIVE MEDIA</a:t>
            </a:r>
            <a:endParaRPr lang="en-US" dirty="0">
              <a:solidFill>
                <a:srgbClr val="00B0F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68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55958" y="1396095"/>
            <a:ext cx="5870599" cy="4195481"/>
          </a:xfrm>
        </p:spPr>
        <p:txBody>
          <a:bodyPr>
            <a:normAutofit fontScale="92500" lnSpcReduction="10000"/>
          </a:bodyPr>
          <a:lstStyle/>
          <a:p>
            <a:r>
              <a:rPr lang="en-US" dirty="0"/>
              <a:t> </a:t>
            </a:r>
            <a:r>
              <a:rPr lang="en-US" sz="3200" b="1" dirty="0"/>
              <a:t>Role-playing games (RPG) </a:t>
            </a:r>
            <a:r>
              <a:rPr lang="en-US" sz="3000" dirty="0"/>
              <a:t>- a game in which players assume the roles of characters in a fictional setting. Players take responsibility for acting out these roles within a narrative, either through literal acting or through a process of structured decision-making or character development.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862" y="664910"/>
            <a:ext cx="5370490" cy="5657850"/>
          </a:xfrm>
          <a:prstGeom prst="rect">
            <a:avLst/>
          </a:prstGeom>
        </p:spPr>
      </p:pic>
    </p:spTree>
    <p:extLst>
      <p:ext uri="{BB962C8B-B14F-4D97-AF65-F5344CB8AC3E}">
        <p14:creationId xmlns:p14="http://schemas.microsoft.com/office/powerpoint/2010/main" val="1207324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6112" y="2052918"/>
            <a:ext cx="10841844" cy="4195481"/>
          </a:xfrm>
        </p:spPr>
        <p:txBody>
          <a:bodyPr>
            <a:normAutofit/>
          </a:bodyPr>
          <a:lstStyle/>
          <a:p>
            <a:r>
              <a:rPr lang="en-US" sz="3200" b="1" dirty="0"/>
              <a:t>Massively Multiplayer Online Role Playing Game (MMORPG) </a:t>
            </a:r>
            <a:r>
              <a:rPr lang="en-US" sz="3000" dirty="0"/>
              <a:t>- any story-driven online video game in which a player, taking on the persona of a character in a virtual or fantasy world, interacts with a large number of other players. </a:t>
            </a:r>
          </a:p>
        </p:txBody>
      </p:sp>
    </p:spTree>
    <p:extLst>
      <p:ext uri="{BB962C8B-B14F-4D97-AF65-F5344CB8AC3E}">
        <p14:creationId xmlns:p14="http://schemas.microsoft.com/office/powerpoint/2010/main" val="4270521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6111" y="2052918"/>
            <a:ext cx="10713055" cy="4195481"/>
          </a:xfrm>
        </p:spPr>
        <p:txBody>
          <a:bodyPr/>
          <a:lstStyle/>
          <a:p>
            <a:r>
              <a:rPr lang="en-US" dirty="0"/>
              <a:t> </a:t>
            </a:r>
            <a:r>
              <a:rPr lang="en-US" sz="3200" b="1" dirty="0"/>
              <a:t>Interactive websites</a:t>
            </a:r>
            <a:r>
              <a:rPr lang="en-US" sz="3000" dirty="0"/>
              <a:t> (pools, surveys, exams, exercises)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888" y="2638069"/>
            <a:ext cx="8953500" cy="3810000"/>
          </a:xfrm>
          <a:prstGeom prst="rect">
            <a:avLst/>
          </a:prstGeom>
        </p:spPr>
      </p:pic>
    </p:spTree>
    <p:extLst>
      <p:ext uri="{BB962C8B-B14F-4D97-AF65-F5344CB8AC3E}">
        <p14:creationId xmlns:p14="http://schemas.microsoft.com/office/powerpoint/2010/main" val="175105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44732" y="1589279"/>
            <a:ext cx="6194738" cy="4195481"/>
          </a:xfrm>
        </p:spPr>
        <p:txBody>
          <a:bodyPr>
            <a:normAutofit fontScale="92500" lnSpcReduction="20000"/>
          </a:bodyPr>
          <a:lstStyle/>
          <a:p>
            <a:r>
              <a:rPr lang="en-US" sz="3200" b="1" dirty="0"/>
              <a:t>Virtual reality and immersive environments</a:t>
            </a:r>
            <a:r>
              <a:rPr lang="en-US" sz="3000" dirty="0"/>
              <a:t> - the computer-generated simulation of a </a:t>
            </a:r>
            <a:r>
              <a:rPr lang="en-US" sz="3000" dirty="0" smtClean="0"/>
              <a:t>three dimensional </a:t>
            </a:r>
            <a:r>
              <a:rPr lang="en-US" sz="3000" dirty="0"/>
              <a:t>image or environment that can be interacted with in a seemingly real or physical way by a person using special electronic equipment, such as a helmet with a screen inside or gloves fitted with sensors.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44732" cy="6858000"/>
          </a:xfrm>
          <a:prstGeom prst="rect">
            <a:avLst/>
          </a:prstGeom>
        </p:spPr>
      </p:pic>
    </p:spTree>
    <p:extLst>
      <p:ext uri="{BB962C8B-B14F-4D97-AF65-F5344CB8AC3E}">
        <p14:creationId xmlns:p14="http://schemas.microsoft.com/office/powerpoint/2010/main" val="75187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6111" y="2907011"/>
            <a:ext cx="10906238" cy="4195481"/>
          </a:xfrm>
        </p:spPr>
        <p:txBody>
          <a:bodyPr/>
          <a:lstStyle/>
          <a:p>
            <a:r>
              <a:rPr lang="en-US" dirty="0"/>
              <a:t> </a:t>
            </a:r>
            <a:r>
              <a:rPr lang="en-US" sz="3200" b="1" dirty="0"/>
              <a:t>Social media</a:t>
            </a:r>
            <a:r>
              <a:rPr lang="en-US" sz="3000" dirty="0"/>
              <a:t> - websites or online services where users (actual people) are the creators and consumers of the content, and where social interactions (commenting, liking, posting, talking) are the main features of content. Examples are Facebook, Twitter, </a:t>
            </a:r>
            <a:r>
              <a:rPr lang="en-US" sz="3000" dirty="0" err="1"/>
              <a:t>Instagram</a:t>
            </a:r>
            <a:r>
              <a:rPr lang="en-US" sz="3000" dirty="0"/>
              <a:t>, </a:t>
            </a:r>
            <a:r>
              <a:rPr lang="en-US" sz="3000" dirty="0" err="1"/>
              <a:t>Snapchat</a:t>
            </a:r>
            <a:r>
              <a:rPr lang="en-US" sz="3000" dirty="0"/>
              <a:t>, Vine, etc. Relate this topic to their output in the previous activity.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2615248"/>
          </a:xfrm>
          <a:prstGeom prst="rect">
            <a:avLst/>
          </a:prstGeom>
        </p:spPr>
      </p:pic>
    </p:spTree>
    <p:extLst>
      <p:ext uri="{BB962C8B-B14F-4D97-AF65-F5344CB8AC3E}">
        <p14:creationId xmlns:p14="http://schemas.microsoft.com/office/powerpoint/2010/main" val="363991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Different Ways </a:t>
            </a:r>
            <a:r>
              <a:rPr lang="en-US" dirty="0"/>
              <a:t>of </a:t>
            </a:r>
            <a:r>
              <a:rPr lang="en-US" dirty="0" smtClean="0"/>
              <a:t>Interacting </a:t>
            </a:r>
            <a:r>
              <a:rPr lang="en-US" dirty="0"/>
              <a:t>with the Internet</a:t>
            </a:r>
          </a:p>
        </p:txBody>
      </p:sp>
      <p:sp>
        <p:nvSpPr>
          <p:cNvPr id="3" name="Content Placeholder 2"/>
          <p:cNvSpPr>
            <a:spLocks noGrp="1"/>
          </p:cNvSpPr>
          <p:nvPr>
            <p:ph idx="1"/>
          </p:nvPr>
        </p:nvSpPr>
        <p:spPr/>
        <p:txBody>
          <a:bodyPr/>
          <a:lstStyle/>
          <a:p>
            <a:r>
              <a:rPr lang="en-US" dirty="0"/>
              <a:t> Online shopping </a:t>
            </a:r>
            <a:endParaRPr lang="en-US" dirty="0" smtClean="0"/>
          </a:p>
          <a:p>
            <a:r>
              <a:rPr lang="en-US" dirty="0"/>
              <a:t>Online gaming </a:t>
            </a:r>
            <a:endParaRPr lang="en-US" dirty="0" smtClean="0"/>
          </a:p>
          <a:p>
            <a:r>
              <a:rPr lang="en-US" dirty="0"/>
              <a:t>Online classes </a:t>
            </a:r>
            <a:endParaRPr lang="en-US" dirty="0" smtClean="0"/>
          </a:p>
          <a:p>
            <a:r>
              <a:rPr lang="en-US" dirty="0" smtClean="0"/>
              <a:t>Chat</a:t>
            </a:r>
          </a:p>
          <a:p>
            <a:r>
              <a:rPr lang="en-US" dirty="0"/>
              <a:t>News and </a:t>
            </a:r>
            <a:r>
              <a:rPr lang="en-US" dirty="0" smtClean="0"/>
              <a:t>information</a:t>
            </a:r>
          </a:p>
          <a:p>
            <a:r>
              <a:rPr lang="en-US" dirty="0"/>
              <a:t>Videos </a:t>
            </a:r>
          </a:p>
        </p:txBody>
      </p:sp>
    </p:spTree>
    <p:extLst>
      <p:ext uri="{BB962C8B-B14F-4D97-AF65-F5344CB8AC3E}">
        <p14:creationId xmlns:p14="http://schemas.microsoft.com/office/powerpoint/2010/main" val="1484913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Types </a:t>
            </a:r>
            <a:r>
              <a:rPr lang="en-US" dirty="0"/>
              <a:t>of </a:t>
            </a:r>
            <a:r>
              <a:rPr lang="en-US" dirty="0" smtClean="0"/>
              <a:t>Interactivity </a:t>
            </a:r>
            <a:r>
              <a:rPr lang="en-US" dirty="0"/>
              <a:t>and their </a:t>
            </a:r>
            <a:r>
              <a:rPr lang="en-US" dirty="0" smtClean="0"/>
              <a:t>Purposes</a:t>
            </a:r>
            <a:endParaRPr lang="en-US" dirty="0"/>
          </a:p>
        </p:txBody>
      </p:sp>
      <p:sp>
        <p:nvSpPr>
          <p:cNvPr id="3" name="Content Placeholder 2"/>
          <p:cNvSpPr>
            <a:spLocks noGrp="1"/>
          </p:cNvSpPr>
          <p:nvPr>
            <p:ph idx="1"/>
          </p:nvPr>
        </p:nvSpPr>
        <p:spPr/>
        <p:txBody>
          <a:bodyPr/>
          <a:lstStyle/>
          <a:p>
            <a:pPr marL="457200" indent="-457200">
              <a:buAutoNum type="alphaLcPeriod"/>
            </a:pPr>
            <a:r>
              <a:rPr lang="en-US" dirty="0" smtClean="0"/>
              <a:t>Click </a:t>
            </a:r>
            <a:r>
              <a:rPr lang="en-US" dirty="0"/>
              <a:t>on images </a:t>
            </a:r>
            <a:endParaRPr lang="en-US" dirty="0" smtClean="0"/>
          </a:p>
          <a:p>
            <a:pPr marL="457200" indent="-457200">
              <a:buAutoNum type="alphaLcPeriod"/>
            </a:pPr>
            <a:r>
              <a:rPr lang="en-US" dirty="0" smtClean="0"/>
              <a:t>Hotspot </a:t>
            </a:r>
            <a:r>
              <a:rPr lang="en-US" dirty="0"/>
              <a:t>- a special region to act as a trigger to another web page. The hotspot could be a circle, triangle, rectangle or polygon. </a:t>
            </a:r>
          </a:p>
          <a:p>
            <a:pPr marL="457200" indent="-457200">
              <a:buAutoNum type="alphaLcPeriod"/>
            </a:pPr>
            <a:r>
              <a:rPr lang="en-US" dirty="0" smtClean="0"/>
              <a:t>Rollover </a:t>
            </a:r>
            <a:r>
              <a:rPr lang="en-US" dirty="0"/>
              <a:t>- an image or portion of an image that changes in appearance when the mouse cursor moves over it. </a:t>
            </a:r>
          </a:p>
          <a:p>
            <a:pPr marL="457200" indent="-457200">
              <a:buAutoNum type="alphaLcPeriod"/>
            </a:pPr>
            <a:r>
              <a:rPr lang="en-US" dirty="0" smtClean="0"/>
              <a:t>Tabs </a:t>
            </a:r>
            <a:r>
              <a:rPr lang="en-US" dirty="0"/>
              <a:t>- clicking on them displays a relevant content with an appropriate graphic. </a:t>
            </a:r>
          </a:p>
          <a:p>
            <a:pPr marL="457200" indent="-457200">
              <a:buAutoNum type="alphaLcPeriod"/>
            </a:pPr>
            <a:r>
              <a:rPr lang="en-US" dirty="0" smtClean="0"/>
              <a:t>Timeline </a:t>
            </a:r>
            <a:r>
              <a:rPr lang="en-US" dirty="0"/>
              <a:t>- a menu slide that branches to different events. </a:t>
            </a:r>
          </a:p>
        </p:txBody>
      </p:sp>
    </p:spTree>
    <p:extLst>
      <p:ext uri="{BB962C8B-B14F-4D97-AF65-F5344CB8AC3E}">
        <p14:creationId xmlns:p14="http://schemas.microsoft.com/office/powerpoint/2010/main" val="643672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rgbClr val="00B0F0"/>
                </a:solidFill>
              </a:rPr>
              <a:t>f.</a:t>
            </a:r>
            <a:r>
              <a:rPr lang="en-US" dirty="0"/>
              <a:t> Numbers/processes - the number of clicks and the time spent in an interactive function provide data points. </a:t>
            </a:r>
            <a:endParaRPr lang="en-US" dirty="0" smtClean="0"/>
          </a:p>
          <a:p>
            <a:pPr marL="0" indent="0">
              <a:buNone/>
            </a:pPr>
            <a:r>
              <a:rPr lang="en-US" dirty="0" smtClean="0">
                <a:solidFill>
                  <a:srgbClr val="00B0F0"/>
                </a:solidFill>
              </a:rPr>
              <a:t>g</a:t>
            </a:r>
            <a:r>
              <a:rPr lang="en-US" dirty="0">
                <a:solidFill>
                  <a:srgbClr val="00B0F0"/>
                </a:solidFill>
              </a:rPr>
              <a:t>.</a:t>
            </a:r>
            <a:r>
              <a:rPr lang="en-US" dirty="0"/>
              <a:t> Slideshow - non-linear interactive slideshow where the pathway through the show is determined by the user's interaction with it. </a:t>
            </a:r>
            <a:endParaRPr lang="en-US" dirty="0" smtClean="0"/>
          </a:p>
          <a:p>
            <a:pPr marL="0" indent="0">
              <a:buNone/>
            </a:pPr>
            <a:r>
              <a:rPr lang="en-US" dirty="0" smtClean="0">
                <a:solidFill>
                  <a:srgbClr val="00B0F0"/>
                </a:solidFill>
              </a:rPr>
              <a:t>h</a:t>
            </a:r>
            <a:r>
              <a:rPr lang="en-US" dirty="0">
                <a:solidFill>
                  <a:srgbClr val="00B0F0"/>
                </a:solidFill>
              </a:rPr>
              <a:t>.</a:t>
            </a:r>
            <a:r>
              <a:rPr lang="en-US" dirty="0"/>
              <a:t> Frequently asked questions (FAQs) </a:t>
            </a:r>
            <a:endParaRPr lang="en-US" dirty="0" smtClean="0"/>
          </a:p>
          <a:p>
            <a:pPr marL="0" indent="0">
              <a:buNone/>
            </a:pPr>
            <a:r>
              <a:rPr lang="en-US" dirty="0" err="1" smtClean="0">
                <a:solidFill>
                  <a:srgbClr val="00B0F0"/>
                </a:solidFill>
              </a:rPr>
              <a:t>i</a:t>
            </a:r>
            <a:r>
              <a:rPr lang="en-US" dirty="0">
                <a:solidFill>
                  <a:srgbClr val="00B0F0"/>
                </a:solidFill>
              </a:rPr>
              <a:t>.</a:t>
            </a:r>
            <a:r>
              <a:rPr lang="en-US" dirty="0"/>
              <a:t> Flip cards - a card that when clicked flips to display a description and other information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51" y="4301410"/>
            <a:ext cx="4286250" cy="1809750"/>
          </a:xfrm>
          <a:prstGeom prst="rect">
            <a:avLst/>
          </a:prstGeom>
        </p:spPr>
      </p:pic>
    </p:spTree>
    <p:extLst>
      <p:ext uri="{BB962C8B-B14F-4D97-AF65-F5344CB8AC3E}">
        <p14:creationId xmlns:p14="http://schemas.microsoft.com/office/powerpoint/2010/main" val="395099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3114730"/>
          </a:xfrm>
        </p:spPr>
        <p:txBody>
          <a:bodyPr/>
          <a:lstStyle/>
          <a:p>
            <a:r>
              <a:rPr lang="en-US" sz="4500" dirty="0"/>
              <a:t> </a:t>
            </a:r>
            <a:r>
              <a:rPr lang="en-US" sz="4500" dirty="0" smtClean="0"/>
              <a:t>Emerging Interactive Media</a:t>
            </a:r>
            <a:endParaRPr lang="en-US" sz="4500" dirty="0"/>
          </a:p>
        </p:txBody>
      </p:sp>
      <p:sp>
        <p:nvSpPr>
          <p:cNvPr id="3" name="Content Placeholder 2"/>
          <p:cNvSpPr>
            <a:spLocks noGrp="1"/>
          </p:cNvSpPr>
          <p:nvPr>
            <p:ph idx="1"/>
          </p:nvPr>
        </p:nvSpPr>
        <p:spPr>
          <a:xfrm>
            <a:off x="386366" y="1365162"/>
            <a:ext cx="7122017" cy="4883238"/>
          </a:xfrm>
        </p:spPr>
        <p:txBody>
          <a:bodyPr/>
          <a:lstStyle/>
          <a:p>
            <a:pPr marL="0" indent="0">
              <a:buNone/>
            </a:pPr>
            <a:r>
              <a:rPr lang="en-US" dirty="0" smtClean="0"/>
              <a:t>a. </a:t>
            </a:r>
            <a:r>
              <a:rPr lang="en-US" dirty="0"/>
              <a:t>Interactive television - also known as ITV or </a:t>
            </a:r>
            <a:r>
              <a:rPr lang="en-US" dirty="0" err="1"/>
              <a:t>iTV</a:t>
            </a:r>
            <a:r>
              <a:rPr lang="en-US" dirty="0"/>
              <a:t>. A form of media convergence, adding data services to traditional television technology.</a:t>
            </a:r>
            <a:endParaRPr lang="en-US" dirty="0" smtClean="0"/>
          </a:p>
          <a:p>
            <a:pPr marL="0" indent="0">
              <a:buNone/>
            </a:pPr>
            <a:r>
              <a:rPr lang="en-US" dirty="0"/>
              <a:t>b. Allow viewers to participate in games shows - viewers compete with on-screen </a:t>
            </a:r>
            <a:r>
              <a:rPr lang="en-US" dirty="0" smtClean="0"/>
              <a:t>contestants</a:t>
            </a:r>
          </a:p>
          <a:p>
            <a:pPr marL="0" indent="0">
              <a:buNone/>
            </a:pPr>
            <a:r>
              <a:rPr lang="en-US" dirty="0"/>
              <a:t>c. Select alternate endings to their favorite program </a:t>
            </a:r>
            <a:endParaRPr lang="en-US" dirty="0" smtClean="0"/>
          </a:p>
          <a:p>
            <a:pPr marL="0" indent="0">
              <a:buNone/>
            </a:pPr>
            <a:r>
              <a:rPr lang="en-US" dirty="0" smtClean="0"/>
              <a:t>d</a:t>
            </a:r>
            <a:r>
              <a:rPr lang="en-US" dirty="0"/>
              <a:t>. Encourage children to interact with educational programs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594" y="1487242"/>
            <a:ext cx="4812406" cy="5370758"/>
          </a:xfrm>
          <a:prstGeom prst="rect">
            <a:avLst/>
          </a:prstGeom>
        </p:spPr>
      </p:pic>
    </p:spTree>
    <p:extLst>
      <p:ext uri="{BB962C8B-B14F-4D97-AF65-F5344CB8AC3E}">
        <p14:creationId xmlns:p14="http://schemas.microsoft.com/office/powerpoint/2010/main" val="1830636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Task</a:t>
            </a:r>
            <a:br>
              <a:rPr lang="en-US" dirty="0" smtClean="0"/>
            </a:br>
            <a:r>
              <a:rPr lang="en-US" dirty="0" smtClean="0"/>
              <a:t>Complete </a:t>
            </a:r>
            <a:r>
              <a:rPr lang="en-US" dirty="0"/>
              <a:t>the worksheet </a:t>
            </a:r>
            <a:r>
              <a:rPr lang="en-US" dirty="0" smtClean="0"/>
              <a:t>below: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777585"/>
              </p:ext>
            </p:extLst>
          </p:nvPr>
        </p:nvGraphicFramePr>
        <p:xfrm>
          <a:off x="1103313" y="2052638"/>
          <a:ext cx="10771008" cy="3032760"/>
        </p:xfrm>
        <a:graphic>
          <a:graphicData uri="http://schemas.openxmlformats.org/drawingml/2006/table">
            <a:tbl>
              <a:tblPr firstRow="1" bandRow="1">
                <a:tableStyleId>{5C22544A-7EE6-4342-B048-85BDC9FD1C3A}</a:tableStyleId>
              </a:tblPr>
              <a:tblGrid>
                <a:gridCol w="2692752"/>
                <a:gridCol w="2692752"/>
                <a:gridCol w="2692752"/>
                <a:gridCol w="2692752"/>
              </a:tblGrid>
              <a:tr h="370840">
                <a:tc>
                  <a:txBody>
                    <a:bodyPr/>
                    <a:lstStyle/>
                    <a:p>
                      <a:r>
                        <a:rPr lang="en-US" dirty="0" smtClean="0"/>
                        <a:t>Interactive media</a:t>
                      </a:r>
                      <a:r>
                        <a:rPr lang="en-US" baseline="0" dirty="0" smtClean="0"/>
                        <a:t> platform</a:t>
                      </a:r>
                      <a:endParaRPr lang="en-US" dirty="0"/>
                    </a:p>
                  </a:txBody>
                  <a:tcPr/>
                </a:tc>
                <a:tc>
                  <a:txBody>
                    <a:bodyPr/>
                    <a:lstStyle/>
                    <a:p>
                      <a:r>
                        <a:rPr lang="en-US" dirty="0" smtClean="0"/>
                        <a:t>example</a:t>
                      </a:r>
                      <a:endParaRPr lang="en-US" dirty="0"/>
                    </a:p>
                  </a:txBody>
                  <a:tcPr/>
                </a:tc>
                <a:tc>
                  <a:txBody>
                    <a:bodyPr/>
                    <a:lstStyle/>
                    <a:p>
                      <a:r>
                        <a:rPr lang="en-US" dirty="0" smtClean="0"/>
                        <a:t>Non-interactive action</a:t>
                      </a:r>
                      <a:endParaRPr lang="en-US" dirty="0"/>
                    </a:p>
                  </a:txBody>
                  <a:tcPr/>
                </a:tc>
                <a:tc>
                  <a:txBody>
                    <a:bodyPr/>
                    <a:lstStyle/>
                    <a:p>
                      <a:r>
                        <a:rPr lang="en-US" dirty="0" smtClean="0"/>
                        <a:t>Interactive action</a:t>
                      </a:r>
                      <a:endParaRPr lang="en-US" dirty="0"/>
                    </a:p>
                  </a:txBody>
                  <a:tcPr/>
                </a:tc>
              </a:tr>
              <a:tr h="370840">
                <a:tc>
                  <a:txBody>
                    <a:bodyPr/>
                    <a:lstStyle/>
                    <a:p>
                      <a:r>
                        <a:rPr lang="en-US" dirty="0" smtClean="0"/>
                        <a:t>Mobile</a:t>
                      </a:r>
                      <a:r>
                        <a:rPr lang="en-US" baseline="0" dirty="0" smtClean="0"/>
                        <a:t> apps</a:t>
                      </a:r>
                      <a:endParaRPr lang="en-US" dirty="0"/>
                    </a:p>
                  </a:txBody>
                  <a:tcPr/>
                </a:tc>
                <a:tc>
                  <a:txBody>
                    <a:bodyPr/>
                    <a:lstStyle/>
                    <a:p>
                      <a:r>
                        <a:rPr lang="en-US" dirty="0" smtClean="0"/>
                        <a:t>Candy crush</a:t>
                      </a:r>
                      <a:endParaRPr lang="en-US" dirty="0"/>
                    </a:p>
                  </a:txBody>
                  <a:tcPr/>
                </a:tc>
                <a:tc>
                  <a:txBody>
                    <a:bodyPr/>
                    <a:lstStyle/>
                    <a:p>
                      <a:r>
                        <a:rPr lang="en-US" dirty="0" smtClean="0"/>
                        <a:t>Looking at the highest</a:t>
                      </a:r>
                      <a:r>
                        <a:rPr lang="en-US" baseline="0" dirty="0" smtClean="0"/>
                        <a:t> score</a:t>
                      </a:r>
                      <a:endParaRPr lang="en-US" dirty="0"/>
                    </a:p>
                  </a:txBody>
                  <a:tcPr/>
                </a:tc>
                <a:tc>
                  <a:txBody>
                    <a:bodyPr/>
                    <a:lstStyle/>
                    <a:p>
                      <a:r>
                        <a:rPr lang="en-US" dirty="0" smtClean="0"/>
                        <a:t>Asking</a:t>
                      </a:r>
                      <a:r>
                        <a:rPr lang="en-US" baseline="0" dirty="0" smtClean="0"/>
                        <a:t> others to send you life</a:t>
                      </a:r>
                      <a:endParaRPr lang="en-US" dirty="0"/>
                    </a:p>
                  </a:txBody>
                  <a:tcPr/>
                </a:tc>
              </a:tr>
              <a:tr h="370840">
                <a:tc>
                  <a:txBody>
                    <a:bodyPr/>
                    <a:lstStyle/>
                    <a:p>
                      <a:r>
                        <a:rPr lang="en-US" dirty="0" smtClean="0"/>
                        <a:t>Video games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Social media</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Multi-player online game</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3D TV</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6968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Content Standards </a:t>
            </a:r>
          </a:p>
        </p:txBody>
      </p:sp>
      <p:sp>
        <p:nvSpPr>
          <p:cNvPr id="3" name="Content Placeholder 2"/>
          <p:cNvSpPr>
            <a:spLocks noGrp="1"/>
          </p:cNvSpPr>
          <p:nvPr>
            <p:ph idx="1"/>
          </p:nvPr>
        </p:nvSpPr>
        <p:spPr>
          <a:xfrm>
            <a:off x="450762" y="2052918"/>
            <a:ext cx="11178862" cy="4195481"/>
          </a:xfrm>
        </p:spPr>
        <p:txBody>
          <a:bodyPr>
            <a:normAutofit/>
          </a:bodyPr>
          <a:lstStyle/>
          <a:p>
            <a:r>
              <a:rPr lang="en-US" sz="3000" dirty="0"/>
              <a:t>The learners demonstrate an understanding of </a:t>
            </a:r>
            <a:r>
              <a:rPr lang="en-US" sz="3000" dirty="0" err="1"/>
              <a:t>manipulatives</a:t>
            </a:r>
            <a:r>
              <a:rPr lang="en-US" sz="3000" dirty="0"/>
              <a:t> / interactive media and information, and gain comprehensive knowledge on how to effectively evaluate them. </a:t>
            </a:r>
          </a:p>
        </p:txBody>
      </p:sp>
    </p:spTree>
    <p:extLst>
      <p:ext uri="{BB962C8B-B14F-4D97-AF65-F5344CB8AC3E}">
        <p14:creationId xmlns:p14="http://schemas.microsoft.com/office/powerpoint/2010/main" val="33858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Learning Competencies </a:t>
            </a:r>
          </a:p>
        </p:txBody>
      </p:sp>
      <p:sp>
        <p:nvSpPr>
          <p:cNvPr id="3" name="Content Placeholder 2"/>
          <p:cNvSpPr>
            <a:spLocks noGrp="1"/>
          </p:cNvSpPr>
          <p:nvPr>
            <p:ph idx="1"/>
          </p:nvPr>
        </p:nvSpPr>
        <p:spPr>
          <a:xfrm>
            <a:off x="489397" y="1622738"/>
            <a:ext cx="11191741" cy="5235262"/>
          </a:xfrm>
        </p:spPr>
        <p:txBody>
          <a:bodyPr>
            <a:normAutofit/>
          </a:bodyPr>
          <a:lstStyle/>
          <a:p>
            <a:r>
              <a:rPr lang="en-US" dirty="0"/>
              <a:t> </a:t>
            </a:r>
            <a:r>
              <a:rPr lang="en-US" sz="3000" dirty="0"/>
              <a:t>Describe the different dimensions of </a:t>
            </a:r>
            <a:r>
              <a:rPr lang="en-US" sz="3000" dirty="0" err="1"/>
              <a:t>manipulatives</a:t>
            </a:r>
            <a:r>
              <a:rPr lang="en-US" sz="3000" dirty="0"/>
              <a:t> / interactive media. </a:t>
            </a:r>
            <a:endParaRPr lang="en-US" sz="3000" dirty="0" smtClean="0"/>
          </a:p>
          <a:p>
            <a:r>
              <a:rPr lang="en-US" sz="3000" dirty="0"/>
              <a:t>Comprehend how </a:t>
            </a:r>
            <a:r>
              <a:rPr lang="en-US" sz="3000" dirty="0" err="1"/>
              <a:t>manipulatives</a:t>
            </a:r>
            <a:r>
              <a:rPr lang="en-US" sz="3000" dirty="0"/>
              <a:t> / interactive media are produced, organized, and </a:t>
            </a:r>
            <a:r>
              <a:rPr lang="en-US" sz="3000" dirty="0" smtClean="0"/>
              <a:t>disseminated.</a:t>
            </a:r>
          </a:p>
          <a:p>
            <a:r>
              <a:rPr lang="en-US" sz="3000" dirty="0"/>
              <a:t>Evaluate the reliability and validity of </a:t>
            </a:r>
            <a:r>
              <a:rPr lang="en-US" sz="3000" dirty="0" err="1"/>
              <a:t>manipulatives</a:t>
            </a:r>
            <a:r>
              <a:rPr lang="en-US" sz="3000" dirty="0"/>
              <a:t> / interactive media, as well as their sources using selection criteria</a:t>
            </a:r>
            <a:r>
              <a:rPr lang="en-US" sz="3000" dirty="0" smtClean="0"/>
              <a:t>.</a:t>
            </a:r>
          </a:p>
          <a:p>
            <a:r>
              <a:rPr lang="en-US" sz="3000" dirty="0"/>
              <a:t>Produce and evaluate a creative presentation on </a:t>
            </a:r>
            <a:r>
              <a:rPr lang="en-US" sz="3000" dirty="0" err="1"/>
              <a:t>manipulatives</a:t>
            </a:r>
            <a:r>
              <a:rPr lang="en-US" sz="3000" dirty="0"/>
              <a:t> / interactive, using design principles and elements. </a:t>
            </a:r>
          </a:p>
        </p:txBody>
      </p:sp>
    </p:spTree>
    <p:extLst>
      <p:ext uri="{BB962C8B-B14F-4D97-AF65-F5344CB8AC3E}">
        <p14:creationId xmlns:p14="http://schemas.microsoft.com/office/powerpoint/2010/main" val="710477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2" y="0"/>
            <a:ext cx="12762962" cy="1507067"/>
          </a:xfrm>
        </p:spPr>
        <p:txBody>
          <a:bodyPr/>
          <a:lstStyle/>
          <a:p>
            <a:r>
              <a:rPr lang="en-US" dirty="0">
                <a:solidFill>
                  <a:srgbClr val="00B0F0"/>
                </a:solidFill>
              </a:rPr>
              <a:t>“Top Ten Most Popular Actions on Facebook”</a:t>
            </a:r>
            <a:br>
              <a:rPr lang="en-US" dirty="0">
                <a:solidFill>
                  <a:srgbClr val="00B0F0"/>
                </a:solidFill>
              </a:rPr>
            </a:br>
            <a:r>
              <a:rPr lang="en-US" dirty="0" smtClean="0">
                <a:solidFill>
                  <a:srgbClr val="00B0F0"/>
                </a:solidFill>
              </a:rPr>
              <a:t>- </a:t>
            </a:r>
            <a:r>
              <a:rPr lang="en-US" sz="3500" dirty="0" smtClean="0">
                <a:solidFill>
                  <a:srgbClr val="00B0F0"/>
                </a:solidFill>
              </a:rPr>
              <a:t>Which </a:t>
            </a:r>
            <a:r>
              <a:rPr lang="en-US" sz="3500" dirty="0">
                <a:solidFill>
                  <a:srgbClr val="00B0F0"/>
                </a:solidFill>
              </a:rPr>
              <a:t>of the following actions are interactive</a:t>
            </a:r>
            <a:r>
              <a:rPr lang="en-US" sz="3500" dirty="0" smtClean="0">
                <a:solidFill>
                  <a:srgbClr val="00B0F0"/>
                </a:solidFill>
              </a:rPr>
              <a:t>?</a:t>
            </a:r>
            <a:endParaRPr lang="en-US" sz="35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434" y="1339403"/>
            <a:ext cx="8628845" cy="5518597"/>
          </a:xfrm>
        </p:spPr>
      </p:pic>
    </p:spTree>
    <p:extLst>
      <p:ext uri="{BB962C8B-B14F-4D97-AF65-F5344CB8AC3E}">
        <p14:creationId xmlns:p14="http://schemas.microsoft.com/office/powerpoint/2010/main" val="1942232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961" y="-331"/>
            <a:ext cx="9404723" cy="1400530"/>
          </a:xfrm>
        </p:spPr>
        <p:txBody>
          <a:bodyPr/>
          <a:lstStyle/>
          <a:p>
            <a:r>
              <a:rPr lang="en-US" dirty="0" smtClean="0">
                <a:solidFill>
                  <a:srgbClr val="00B0F0"/>
                </a:solidFill>
              </a:rPr>
              <a:t>TERMS:</a:t>
            </a:r>
            <a:br>
              <a:rPr lang="en-US" dirty="0" smtClean="0">
                <a:solidFill>
                  <a:srgbClr val="00B0F0"/>
                </a:solidFill>
              </a:rPr>
            </a:br>
            <a:r>
              <a:rPr lang="en-US" dirty="0" smtClean="0">
                <a:solidFill>
                  <a:srgbClr val="00B0F0"/>
                </a:solidFill>
              </a:rPr>
              <a:t>Interactive </a:t>
            </a:r>
            <a:r>
              <a:rPr lang="en-US" dirty="0">
                <a:solidFill>
                  <a:srgbClr val="00B0F0"/>
                </a:solidFill>
              </a:rPr>
              <a:t>Media</a:t>
            </a:r>
          </a:p>
        </p:txBody>
      </p:sp>
      <p:sp>
        <p:nvSpPr>
          <p:cNvPr id="3" name="Content Placeholder 2"/>
          <p:cNvSpPr>
            <a:spLocks noGrp="1"/>
          </p:cNvSpPr>
          <p:nvPr>
            <p:ph idx="1"/>
          </p:nvPr>
        </p:nvSpPr>
        <p:spPr>
          <a:xfrm>
            <a:off x="734097" y="1260820"/>
            <a:ext cx="11230377" cy="4870360"/>
          </a:xfrm>
        </p:spPr>
        <p:txBody>
          <a:bodyPr>
            <a:noAutofit/>
          </a:bodyPr>
          <a:lstStyle/>
          <a:p>
            <a:r>
              <a:rPr lang="en-US" sz="3000" dirty="0"/>
              <a:t>– a method of communication in which the program's outputs depend on the user's inputs, and the user's inputs in turn affect the program's outputs</a:t>
            </a:r>
            <a:br>
              <a:rPr lang="en-US" sz="3000" dirty="0"/>
            </a:br>
            <a:r>
              <a:rPr lang="en-US" sz="3000" dirty="0"/>
              <a:t>- Interactive media engage the user and interact with him or her in a way that non-interactive media do not</a:t>
            </a:r>
            <a:br>
              <a:rPr lang="en-US" sz="3000" dirty="0"/>
            </a:br>
            <a:r>
              <a:rPr lang="en-US" sz="3000" dirty="0"/>
              <a:t>- Websites and video games are two common types of interactive media.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09882"/>
            <a:ext cx="12191999" cy="1848118"/>
          </a:xfrm>
          <a:prstGeom prst="rect">
            <a:avLst/>
          </a:prstGeom>
        </p:spPr>
      </p:pic>
    </p:spTree>
    <p:extLst>
      <p:ext uri="{BB962C8B-B14F-4D97-AF65-F5344CB8AC3E}">
        <p14:creationId xmlns:p14="http://schemas.microsoft.com/office/powerpoint/2010/main" val="1450660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Interactivity</a:t>
            </a:r>
          </a:p>
        </p:txBody>
      </p:sp>
      <p:sp>
        <p:nvSpPr>
          <p:cNvPr id="3" name="Content Placeholder 2"/>
          <p:cNvSpPr>
            <a:spLocks noGrp="1"/>
          </p:cNvSpPr>
          <p:nvPr>
            <p:ph idx="1"/>
          </p:nvPr>
        </p:nvSpPr>
        <p:spPr>
          <a:xfrm>
            <a:off x="489397" y="1365162"/>
            <a:ext cx="11114467" cy="4883238"/>
          </a:xfrm>
        </p:spPr>
        <p:txBody>
          <a:bodyPr>
            <a:normAutofit/>
          </a:bodyPr>
          <a:lstStyle/>
          <a:p>
            <a:r>
              <a:rPr lang="en-US" sz="3000" dirty="0"/>
              <a:t>– the communication process that takes place between humans and computer software </a:t>
            </a:r>
            <a:br>
              <a:rPr lang="en-US" sz="3000" dirty="0"/>
            </a:br>
            <a:r>
              <a:rPr lang="en-US" sz="3000" dirty="0"/>
              <a:t>- The most constant form of interactivity is typically found in games, which need a continuous form of interactivity with the gamer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963" y="3900550"/>
            <a:ext cx="5870930" cy="26419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893" y="3900549"/>
            <a:ext cx="4753857" cy="2641917"/>
          </a:xfrm>
          <a:prstGeom prst="rect">
            <a:avLst/>
          </a:prstGeom>
        </p:spPr>
      </p:pic>
    </p:spTree>
    <p:extLst>
      <p:ext uri="{BB962C8B-B14F-4D97-AF65-F5344CB8AC3E}">
        <p14:creationId xmlns:p14="http://schemas.microsoft.com/office/powerpoint/2010/main" val="251179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452718"/>
            <a:ext cx="11153105" cy="1400530"/>
          </a:xfrm>
        </p:spPr>
        <p:txBody>
          <a:bodyPr/>
          <a:lstStyle/>
          <a:p>
            <a:r>
              <a:rPr lang="en-US" dirty="0" smtClean="0">
                <a:solidFill>
                  <a:srgbClr val="00B0F0"/>
                </a:solidFill>
              </a:rPr>
              <a:t>DIFFERENT PLATFORMS OF INTERACTIVE MEDIA</a:t>
            </a:r>
            <a:endParaRPr lang="en-US" dirty="0">
              <a:solidFill>
                <a:srgbClr val="00B0F0"/>
              </a:solidFill>
            </a:endParaRPr>
          </a:p>
        </p:txBody>
      </p:sp>
      <p:sp>
        <p:nvSpPr>
          <p:cNvPr id="3" name="Content Placeholder 2"/>
          <p:cNvSpPr>
            <a:spLocks noGrp="1"/>
          </p:cNvSpPr>
          <p:nvPr>
            <p:ph idx="1"/>
          </p:nvPr>
        </p:nvSpPr>
        <p:spPr>
          <a:xfrm>
            <a:off x="669702" y="2052918"/>
            <a:ext cx="10972800" cy="4195481"/>
          </a:xfrm>
        </p:spPr>
        <p:txBody>
          <a:bodyPr>
            <a:normAutofit/>
          </a:bodyPr>
          <a:lstStyle/>
          <a:p>
            <a:r>
              <a:rPr lang="en-US" sz="3200" b="1" dirty="0"/>
              <a:t>Mobile apps </a:t>
            </a:r>
            <a:r>
              <a:rPr lang="en-US" sz="3000" dirty="0"/>
              <a:t>- a software application developed specifically for use on small, wireless computing devices such as smartphones and tablets, rather than desktop or laptop </a:t>
            </a:r>
            <a:r>
              <a:rPr lang="en-US" sz="3000" dirty="0" smtClean="0"/>
              <a:t>computers</a:t>
            </a: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81" y="3675354"/>
            <a:ext cx="5662009" cy="3182645"/>
          </a:xfrm>
          <a:prstGeom prst="rect">
            <a:avLst/>
          </a:prstGeom>
        </p:spPr>
      </p:pic>
    </p:spTree>
    <p:extLst>
      <p:ext uri="{BB962C8B-B14F-4D97-AF65-F5344CB8AC3E}">
        <p14:creationId xmlns:p14="http://schemas.microsoft.com/office/powerpoint/2010/main" val="2603120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6112" y="2052918"/>
            <a:ext cx="10957754" cy="4195481"/>
          </a:xfrm>
        </p:spPr>
        <p:txBody>
          <a:bodyPr>
            <a:normAutofit/>
          </a:bodyPr>
          <a:lstStyle/>
          <a:p>
            <a:r>
              <a:rPr lang="en-US" sz="3200" b="1" dirty="0"/>
              <a:t>3D TV </a:t>
            </a:r>
            <a:r>
              <a:rPr lang="en-US" sz="3000" dirty="0"/>
              <a:t>- a television display technology that enables a three-dimensional effect, so that viewers perceive that an image has depth as well as height and width, similar to objects in the real world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7251" y="3683357"/>
            <a:ext cx="5647222" cy="2903025"/>
          </a:xfrm>
          <a:prstGeom prst="rect">
            <a:avLst/>
          </a:prstGeom>
        </p:spPr>
      </p:pic>
    </p:spTree>
    <p:extLst>
      <p:ext uri="{BB962C8B-B14F-4D97-AF65-F5344CB8AC3E}">
        <p14:creationId xmlns:p14="http://schemas.microsoft.com/office/powerpoint/2010/main" val="765228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724938" y="2052918"/>
            <a:ext cx="5878927" cy="4195481"/>
          </a:xfrm>
        </p:spPr>
        <p:txBody>
          <a:bodyPr>
            <a:normAutofit fontScale="92500" lnSpcReduction="10000"/>
          </a:bodyPr>
          <a:lstStyle/>
          <a:p>
            <a:r>
              <a:rPr lang="en-US" sz="3200" b="1" dirty="0"/>
              <a:t>Video games (multi-player) </a:t>
            </a:r>
            <a:r>
              <a:rPr lang="en-US" sz="3000" dirty="0"/>
              <a:t>- a game played by electronically manipulating images produced by a computer program on a television screen or other display screen. Multiplayer games allow two or more players to play with one another or play </a:t>
            </a:r>
            <a:r>
              <a:rPr lang="en-US" sz="3000" dirty="0" smtClean="0"/>
              <a:t>together.</a:t>
            </a: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3" y="452718"/>
            <a:ext cx="5668135" cy="6192781"/>
          </a:xfrm>
          <a:prstGeom prst="rect">
            <a:avLst/>
          </a:prstGeom>
        </p:spPr>
      </p:pic>
    </p:spTree>
    <p:extLst>
      <p:ext uri="{BB962C8B-B14F-4D97-AF65-F5344CB8AC3E}">
        <p14:creationId xmlns:p14="http://schemas.microsoft.com/office/powerpoint/2010/main" val="36872888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214</TotalTime>
  <Words>747</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MANIPULATIVES / INTERACTIVE MEDIA</vt:lpstr>
      <vt:lpstr>Content Standards </vt:lpstr>
      <vt:lpstr>Learning Competencies </vt:lpstr>
      <vt:lpstr>“Top Ten Most Popular Actions on Facebook” - Which of the following actions are interactive?</vt:lpstr>
      <vt:lpstr>TERMS: Interactive Media</vt:lpstr>
      <vt:lpstr>Interactivity</vt:lpstr>
      <vt:lpstr>DIFFERENT PLATFORMS OF INTERACTIVE 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Different Ways of Interacting with the Internet</vt:lpstr>
      <vt:lpstr> Types of Interactivity and their Purposes</vt:lpstr>
      <vt:lpstr>PowerPoint Presentation</vt:lpstr>
      <vt:lpstr> Emerging Interactive Media</vt:lpstr>
      <vt:lpstr>Individual Task Complete the worksheet below: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Jocelyn</dc:creator>
  <cp:lastModifiedBy>Jocelyn</cp:lastModifiedBy>
  <cp:revision>15</cp:revision>
  <dcterms:created xsi:type="dcterms:W3CDTF">2017-11-20T09:27:03Z</dcterms:created>
  <dcterms:modified xsi:type="dcterms:W3CDTF">2017-11-21T01:42:38Z</dcterms:modified>
</cp:coreProperties>
</file>