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0">
  <p:sldMasterIdLst>
    <p:sldMasterId id="2147483660" r:id="rId1"/>
  </p:sldMasterIdLst>
  <p:notesMasterIdLst>
    <p:notesMasterId r:id="rId40"/>
  </p:notesMasterIdLst>
  <p:sldIdLst>
    <p:sldId id="256" r:id="rId2"/>
    <p:sldId id="281" r:id="rId3"/>
    <p:sldId id="374" r:id="rId4"/>
    <p:sldId id="407" r:id="rId5"/>
    <p:sldId id="400" r:id="rId6"/>
    <p:sldId id="408" r:id="rId7"/>
    <p:sldId id="376" r:id="rId8"/>
    <p:sldId id="378" r:id="rId9"/>
    <p:sldId id="354" r:id="rId10"/>
    <p:sldId id="355" r:id="rId11"/>
    <p:sldId id="356" r:id="rId12"/>
    <p:sldId id="361" r:id="rId13"/>
    <p:sldId id="413" r:id="rId14"/>
    <p:sldId id="373" r:id="rId15"/>
    <p:sldId id="410" r:id="rId16"/>
    <p:sldId id="384" r:id="rId17"/>
    <p:sldId id="383" r:id="rId18"/>
    <p:sldId id="385" r:id="rId19"/>
    <p:sldId id="362" r:id="rId20"/>
    <p:sldId id="366" r:id="rId21"/>
    <p:sldId id="363" r:id="rId22"/>
    <p:sldId id="386" r:id="rId23"/>
    <p:sldId id="388" r:id="rId24"/>
    <p:sldId id="391" r:id="rId25"/>
    <p:sldId id="418" r:id="rId26"/>
    <p:sldId id="423" r:id="rId27"/>
    <p:sldId id="420" r:id="rId28"/>
    <p:sldId id="421" r:id="rId29"/>
    <p:sldId id="419" r:id="rId30"/>
    <p:sldId id="414" r:id="rId31"/>
    <p:sldId id="422" r:id="rId32"/>
    <p:sldId id="398" r:id="rId33"/>
    <p:sldId id="406" r:id="rId34"/>
    <p:sldId id="403" r:id="rId35"/>
    <p:sldId id="399" r:id="rId36"/>
    <p:sldId id="405" r:id="rId37"/>
    <p:sldId id="325" r:id="rId38"/>
    <p:sldId id="297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4646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90977" autoAdjust="0"/>
  </p:normalViewPr>
  <p:slideViewPr>
    <p:cSldViewPr>
      <p:cViewPr varScale="1">
        <p:scale>
          <a:sx n="60" d="100"/>
          <a:sy n="60" d="100"/>
        </p:scale>
        <p:origin x="33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728"/>
    </p:cViewPr>
  </p:sorterViewPr>
  <p:notesViewPr>
    <p:cSldViewPr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E7906-2153-45EC-9414-F5B649ED0EF5}" type="datetimeFigureOut">
              <a:rPr lang="en-US" smtClean="0"/>
              <a:t>4/19/2020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01AD1-B4CA-4A3B-822D-A87AF806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901AD1-B4CA-4A3B-822D-A87AF806D5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1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01AD1-B4CA-4A3B-822D-A87AF806D5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8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01AD1-B4CA-4A3B-822D-A87AF806D57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37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altLang="zh-TW"/>
              <a:t>Click to edit Master title style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altLang="zh-TW"/>
              <a:t>Click to edit Master subtitle style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TW"/>
              <a:t>Ka-Fai Yip</a:t>
            </a:r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zh-TW"/>
              <a:t>WICL-5 Session 1-A</a:t>
            </a:r>
            <a:endParaRPr lang="zh-TW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44217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/>
              <a:t>Click to edit Master title style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altLang="zh-TW"/>
              <a:t>Edit Master text styles</a:t>
            </a:r>
          </a:p>
          <a:p>
            <a:pPr lvl="1" eaLnBrk="1" latinLnBrk="0" hangingPunct="1"/>
            <a:r>
              <a:rPr lang="en-US" altLang="zh-TW"/>
              <a:t>Second level</a:t>
            </a:r>
          </a:p>
          <a:p>
            <a:pPr lvl="2" eaLnBrk="1" latinLnBrk="0" hangingPunct="1"/>
            <a:r>
              <a:rPr lang="en-US" altLang="zh-TW"/>
              <a:t>Third level</a:t>
            </a:r>
          </a:p>
          <a:p>
            <a:pPr lvl="3" eaLnBrk="1" latinLnBrk="0" hangingPunct="1"/>
            <a:r>
              <a:rPr lang="en-US" altLang="zh-TW"/>
              <a:t>Fourth level</a:t>
            </a:r>
          </a:p>
          <a:p>
            <a:pPr lvl="4" eaLnBrk="1" latinLnBrk="0" hangingPunct="1"/>
            <a:r>
              <a:rPr lang="en-US" altLang="zh-TW"/>
              <a:t>Fifth level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WICL-5 Session 1-A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4476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altLang="zh-TW"/>
              <a:t>Click to edit Master title style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altLang="zh-TW"/>
              <a:t>Edit Master text styles</a:t>
            </a:r>
          </a:p>
          <a:p>
            <a:pPr lvl="1" eaLnBrk="1" latinLnBrk="0" hangingPunct="1"/>
            <a:r>
              <a:rPr lang="en-US" altLang="zh-TW"/>
              <a:t>Second level</a:t>
            </a:r>
          </a:p>
          <a:p>
            <a:pPr lvl="2" eaLnBrk="1" latinLnBrk="0" hangingPunct="1"/>
            <a:r>
              <a:rPr lang="en-US" altLang="zh-TW"/>
              <a:t>Third level</a:t>
            </a:r>
          </a:p>
          <a:p>
            <a:pPr lvl="3" eaLnBrk="1" latinLnBrk="0" hangingPunct="1"/>
            <a:r>
              <a:rPr lang="en-US" altLang="zh-TW"/>
              <a:t>Fourth level</a:t>
            </a:r>
          </a:p>
          <a:p>
            <a:pPr lvl="4" eaLnBrk="1" latinLnBrk="0" hangingPunct="1"/>
            <a:r>
              <a:rPr lang="en-US" altLang="zh-TW"/>
              <a:t>Fifth level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WICL-5 Session 1-A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349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TW" dirty="0"/>
              <a:t>Click to edit Master title style</a:t>
            </a:r>
            <a:endParaRPr kumimoji="0"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WICL-5 Session 1-A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Adobe Devanagari" panose="02040503050201020203" pitchFamily="18" charset="0"/>
                <a:cs typeface="Adobe Devanagari" panose="02040503050201020203" pitchFamily="18" charset="0"/>
              </a:defRPr>
            </a:lvl1pPr>
            <a:lvl2pPr>
              <a:defRPr>
                <a:latin typeface="Adobe Devanagari" panose="02040503050201020203" pitchFamily="18" charset="0"/>
                <a:cs typeface="Adobe Devanagari" panose="02040503050201020203" pitchFamily="18" charset="0"/>
              </a:defRPr>
            </a:lvl2pPr>
            <a:lvl3pPr>
              <a:defRPr>
                <a:latin typeface="Adobe Devanagari" panose="02040503050201020203" pitchFamily="18" charset="0"/>
                <a:cs typeface="Adobe Devanagari" panose="02040503050201020203" pitchFamily="18" charset="0"/>
              </a:defRPr>
            </a:lvl3pPr>
            <a:lvl4pPr>
              <a:defRPr>
                <a:latin typeface="Adobe Devanagari" panose="02040503050201020203" pitchFamily="18" charset="0"/>
                <a:cs typeface="Adobe Devanagari" panose="02040503050201020203" pitchFamily="18" charset="0"/>
              </a:defRPr>
            </a:lvl4pPr>
            <a:lvl5pPr>
              <a:defRPr>
                <a:latin typeface="Adobe Devanagari" panose="02040503050201020203" pitchFamily="18" charset="0"/>
                <a:cs typeface="Adobe Devanagari" panose="02040503050201020203" pitchFamily="18" charset="0"/>
              </a:defRPr>
            </a:lvl5pPr>
          </a:lstStyle>
          <a:p>
            <a:pPr lvl="0" eaLnBrk="1" latinLnBrk="0" hangingPunct="1"/>
            <a:r>
              <a:rPr lang="en-US" altLang="zh-TW" dirty="0"/>
              <a:t>Edit Master text styles</a:t>
            </a:r>
          </a:p>
          <a:p>
            <a:pPr lvl="1" eaLnBrk="1" latinLnBrk="0" hangingPunct="1"/>
            <a:r>
              <a:rPr lang="en-US" altLang="zh-TW" dirty="0"/>
              <a:t>Second level</a:t>
            </a:r>
          </a:p>
          <a:p>
            <a:pPr lvl="2" eaLnBrk="1" latinLnBrk="0" hangingPunct="1"/>
            <a:r>
              <a:rPr lang="en-US" altLang="zh-TW" dirty="0"/>
              <a:t>Third level</a:t>
            </a:r>
          </a:p>
          <a:p>
            <a:pPr lvl="3" eaLnBrk="1" latinLnBrk="0" hangingPunct="1"/>
            <a:r>
              <a:rPr lang="en-US" altLang="zh-TW" dirty="0"/>
              <a:t>Fourth level</a:t>
            </a:r>
          </a:p>
          <a:p>
            <a:pPr lvl="4" eaLnBrk="1" latinLnBrk="0" hangingPunct="1"/>
            <a:r>
              <a:rPr lang="en-US" altLang="zh-TW" dirty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6506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altLang="zh-TW"/>
              <a:t>Click to edit Master title style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altLang="zh-TW"/>
              <a:t>Edit Master text styles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 altLang="zh-TW"/>
              <a:t>Ka-Fai Yip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US" altLang="zh-TW"/>
              <a:t>WICL-5 Session 1-A</a:t>
            </a:r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2680980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altLang="zh-TW"/>
              <a:t>Click to edit Master title style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WICL-5 Session 1-A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altLang="zh-TW" dirty="0"/>
              <a:t>Edit Master text styles</a:t>
            </a:r>
          </a:p>
          <a:p>
            <a:pPr lvl="1" eaLnBrk="1" latinLnBrk="0" hangingPunct="1"/>
            <a:r>
              <a:rPr lang="en-US" altLang="zh-TW" dirty="0"/>
              <a:t>Second level</a:t>
            </a:r>
          </a:p>
          <a:p>
            <a:pPr lvl="2" eaLnBrk="1" latinLnBrk="0" hangingPunct="1"/>
            <a:r>
              <a:rPr lang="en-US" altLang="zh-TW" dirty="0"/>
              <a:t>Third level</a:t>
            </a:r>
          </a:p>
          <a:p>
            <a:pPr lvl="3" eaLnBrk="1" latinLnBrk="0" hangingPunct="1"/>
            <a:r>
              <a:rPr lang="en-US" altLang="zh-TW" dirty="0"/>
              <a:t>Fourth level</a:t>
            </a:r>
          </a:p>
          <a:p>
            <a:pPr lvl="4" eaLnBrk="1" latinLnBrk="0" hangingPunct="1"/>
            <a:r>
              <a:rPr lang="en-US" altLang="zh-TW" dirty="0"/>
              <a:t>Fifth level</a:t>
            </a:r>
            <a:endParaRPr kumimoji="0" lang="en-US" dirty="0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altLang="zh-TW"/>
              <a:t>Edit Master text styles</a:t>
            </a:r>
          </a:p>
          <a:p>
            <a:pPr lvl="1" eaLnBrk="1" latinLnBrk="0" hangingPunct="1"/>
            <a:r>
              <a:rPr lang="en-US" altLang="zh-TW"/>
              <a:t>Second level</a:t>
            </a:r>
          </a:p>
          <a:p>
            <a:pPr lvl="2" eaLnBrk="1" latinLnBrk="0" hangingPunct="1"/>
            <a:r>
              <a:rPr lang="en-US" altLang="zh-TW"/>
              <a:t>Third level</a:t>
            </a:r>
          </a:p>
          <a:p>
            <a:pPr lvl="3" eaLnBrk="1" latinLnBrk="0" hangingPunct="1"/>
            <a:r>
              <a:rPr lang="en-US" altLang="zh-TW"/>
              <a:t>Fourth level</a:t>
            </a:r>
          </a:p>
          <a:p>
            <a:pPr lvl="4" eaLnBrk="1" latinLnBrk="0" hangingPunct="1"/>
            <a:r>
              <a:rPr lang="en-US" altLang="zh-TW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38344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altLang="zh-TW"/>
              <a:t>Click to edit Master title style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/>
              <a:t>Edit Master text styles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altLang="zh-TW"/>
              <a:t>Edit Master text styles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WICL-5 Session 1-A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altLang="zh-TW"/>
              <a:t>Edit Master text styles</a:t>
            </a:r>
          </a:p>
          <a:p>
            <a:pPr lvl="1" eaLnBrk="1" latinLnBrk="0" hangingPunct="1"/>
            <a:r>
              <a:rPr lang="en-US" altLang="zh-TW"/>
              <a:t>Second level</a:t>
            </a:r>
          </a:p>
          <a:p>
            <a:pPr lvl="2" eaLnBrk="1" latinLnBrk="0" hangingPunct="1"/>
            <a:r>
              <a:rPr lang="en-US" altLang="zh-TW"/>
              <a:t>Third level</a:t>
            </a:r>
          </a:p>
          <a:p>
            <a:pPr lvl="3" eaLnBrk="1" latinLnBrk="0" hangingPunct="1"/>
            <a:r>
              <a:rPr lang="en-US" altLang="zh-TW"/>
              <a:t>Fourth level</a:t>
            </a:r>
          </a:p>
          <a:p>
            <a:pPr lvl="4" eaLnBrk="1" latinLnBrk="0" hangingPunct="1"/>
            <a:r>
              <a:rPr lang="en-US" altLang="zh-TW"/>
              <a:t>Fifth level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altLang="zh-TW"/>
              <a:t>Edit Master text styles</a:t>
            </a:r>
          </a:p>
          <a:p>
            <a:pPr lvl="1" eaLnBrk="1" latinLnBrk="0" hangingPunct="1"/>
            <a:r>
              <a:rPr lang="en-US" altLang="zh-TW"/>
              <a:t>Second level</a:t>
            </a:r>
          </a:p>
          <a:p>
            <a:pPr lvl="2" eaLnBrk="1" latinLnBrk="0" hangingPunct="1"/>
            <a:r>
              <a:rPr lang="en-US" altLang="zh-TW"/>
              <a:t>Third level</a:t>
            </a:r>
          </a:p>
          <a:p>
            <a:pPr lvl="3" eaLnBrk="1" latinLnBrk="0" hangingPunct="1"/>
            <a:r>
              <a:rPr lang="en-US" altLang="zh-TW"/>
              <a:t>Fourth level</a:t>
            </a:r>
          </a:p>
          <a:p>
            <a:pPr lvl="4" eaLnBrk="1" latinLnBrk="0" hangingPunct="1"/>
            <a:r>
              <a:rPr lang="en-US" altLang="zh-TW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517654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altLang="zh-TW"/>
              <a:t>Click to edit Master title style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WICL-5 Session 1-A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6538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WICL-5 Session 1-A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5988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altLang="zh-TW"/>
              <a:t>Click to edit Master title style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WICL-5 Session 1-A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altLang="zh-TW"/>
              <a:t>Edit Master text styles</a:t>
            </a:r>
          </a:p>
          <a:p>
            <a:pPr lvl="1" eaLnBrk="1" latinLnBrk="0" hangingPunct="1"/>
            <a:r>
              <a:rPr lang="en-US" altLang="zh-TW"/>
              <a:t>Second level</a:t>
            </a:r>
          </a:p>
          <a:p>
            <a:pPr lvl="2" eaLnBrk="1" latinLnBrk="0" hangingPunct="1"/>
            <a:r>
              <a:rPr lang="en-US" altLang="zh-TW"/>
              <a:t>Third level</a:t>
            </a:r>
          </a:p>
          <a:p>
            <a:pPr lvl="3" eaLnBrk="1" latinLnBrk="0" hangingPunct="1"/>
            <a:r>
              <a:rPr lang="en-US" altLang="zh-TW"/>
              <a:t>Fourth level</a:t>
            </a:r>
          </a:p>
          <a:p>
            <a:pPr lvl="4" eaLnBrk="1" latinLnBrk="0" hangingPunct="1"/>
            <a:r>
              <a:rPr lang="en-US" altLang="zh-TW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0697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altLang="zh-TW"/>
              <a:t>Click to edit Master title style</a:t>
            </a:r>
            <a:endParaRPr kumimoji="0"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altLang="zh-TW"/>
              <a:t>Click icon to add picture</a:t>
            </a:r>
            <a:endParaRPr kumimoji="0" 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altLang="zh-TW"/>
              <a:t>Edit Master text styles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WICL-5 Session 1-A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44957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dirty="0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7501916" y="149226"/>
            <a:ext cx="1150422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5652120" y="149226"/>
            <a:ext cx="1849016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b="1" dirty="0"/>
              <a:t>WICL-5 Session 1-A</a:t>
            </a:r>
            <a:endParaRPr lang="zh-TW" altLang="en-US" dirty="0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8604448" y="6432207"/>
            <a:ext cx="432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 dirty="0"/>
          </a:p>
        </p:txBody>
      </p:sp>
      <p:sp>
        <p:nvSpPr>
          <p:cNvPr id="28" name="直線接點 27"/>
          <p:cNvSpPr>
            <a:spLocks noChangeShapeType="1"/>
          </p:cNvSpPr>
          <p:nvPr/>
        </p:nvSpPr>
        <p:spPr bwMode="auto">
          <a:xfrm>
            <a:off x="457200" y="630932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直線接點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91847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Adobe Devanagari" panose="02040503050201020203" pitchFamily="18" charset="0"/>
          <a:ea typeface="新細明體" panose="02020500000000000000" pitchFamily="18" charset="-120"/>
          <a:cs typeface="Adobe Devanagari" panose="02040503050201020203" pitchFamily="18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Adobe Devanagari" panose="02040503050201020203" pitchFamily="18" charset="0"/>
          <a:ea typeface="新細明體" panose="02020500000000000000" pitchFamily="18" charset="-120"/>
          <a:cs typeface="Adobe Devanagari" panose="02040503050201020203" pitchFamily="18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" panose="05000000000000000000" pitchFamily="2" charset="2"/>
        <a:buChar char="q"/>
        <a:defRPr kumimoji="0" sz="2000" kern="1200">
          <a:solidFill>
            <a:schemeClr val="tx1"/>
          </a:solidFill>
          <a:latin typeface="Adobe Devanagari" panose="02040503050201020203" pitchFamily="18" charset="0"/>
          <a:ea typeface="新細明體" panose="02020500000000000000" pitchFamily="18" charset="-120"/>
          <a:cs typeface="Adobe Devanagari" panose="02040503050201020203" pitchFamily="18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Adobe Devanagari" panose="02040503050201020203" pitchFamily="18" charset="0"/>
          <a:ea typeface="新細明體" panose="02020500000000000000" pitchFamily="18" charset="-120"/>
          <a:cs typeface="Adobe Devanagari" panose="02040503050201020203" pitchFamily="18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Adobe Devanagari" panose="02040503050201020203" pitchFamily="18" charset="0"/>
          <a:ea typeface="新細明體" panose="02020500000000000000" pitchFamily="18" charset="-120"/>
          <a:cs typeface="Adobe Devanagari" panose="02040503050201020203" pitchFamily="18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13" Type="http://schemas.openxmlformats.org/officeDocument/2006/relationships/image" Target="../media/image6.png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5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8.png"/><Relationship Id="rId5" Type="http://schemas.microsoft.com/office/2007/relationships/media" Target="../media/media3.wav"/><Relationship Id="rId1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media" Target="../media/media6.wav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audio" Target="../media/media7.wav"/><Relationship Id="rId5" Type="http://schemas.microsoft.com/office/2007/relationships/media" Target="../media/media7.wav"/><Relationship Id="rId4" Type="http://schemas.openxmlformats.org/officeDocument/2006/relationships/audio" Target="../media/media6.wav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media" Target="../media/media9.wav"/><Relationship Id="rId7" Type="http://schemas.openxmlformats.org/officeDocument/2006/relationships/image" Target="../media/image10.png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6" Type="http://schemas.openxmlformats.org/officeDocument/2006/relationships/image" Target="../media/image14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9.wav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0.wav"/><Relationship Id="rId1" Type="http://schemas.microsoft.com/office/2007/relationships/media" Target="../media/media10.wav"/><Relationship Id="rId5" Type="http://schemas.openxmlformats.org/officeDocument/2006/relationships/image" Target="../media/image10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E691-14A3-4DE7-8C0E-A2AC4D83C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rmAutofit/>
          </a:bodyPr>
          <a:lstStyle/>
          <a:p>
            <a:r>
              <a:rPr lang="en-US" altLang="zh-TW" sz="2600" dirty="0"/>
              <a:t>The Prosodic Syntax of Right Dislocation</a:t>
            </a:r>
            <a:br>
              <a:rPr lang="en-US" altLang="zh-TW" sz="2600" dirty="0"/>
            </a:br>
            <a:r>
              <a:rPr lang="en-US" altLang="zh-TW" sz="2600" dirty="0"/>
              <a:t> in Cantonese</a:t>
            </a:r>
            <a:endParaRPr lang="en-US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941A4-B43C-4545-B464-824536E1D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1849" y="5085184"/>
            <a:ext cx="6858000" cy="680814"/>
          </a:xfrm>
        </p:spPr>
        <p:txBody>
          <a:bodyPr>
            <a:normAutofit/>
          </a:bodyPr>
          <a:lstStyle/>
          <a:p>
            <a:r>
              <a:rPr lang="en-US" b="1" dirty="0"/>
              <a:t>Ka-Fai Yip</a:t>
            </a:r>
            <a:r>
              <a:rPr lang="en-US" altLang="zh-TW" dirty="0"/>
              <a:t>, The Chinese University of Hong Kong </a:t>
            </a:r>
            <a:r>
              <a:rPr lang="en-US" sz="1600" i="1" dirty="0"/>
              <a:t>kafaiyip@cuhk.edu.hk</a:t>
            </a:r>
            <a:endParaRPr lang="en-US" altLang="zh-TW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EA3756-7567-4CF8-A790-9718D2AF1E96}"/>
              </a:ext>
            </a:extLst>
          </p:cNvPr>
          <p:cNvSpPr txBox="1">
            <a:spLocks/>
          </p:cNvSpPr>
          <p:nvPr/>
        </p:nvSpPr>
        <p:spPr>
          <a:xfrm>
            <a:off x="457200" y="260648"/>
            <a:ext cx="4402832" cy="99060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vert="horz">
            <a:normAutofit fontScale="62500" lnSpcReduction="20000"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Adobe Devanagari" panose="02040503050201020203" pitchFamily="18" charset="0"/>
                <a:ea typeface="新細明體" panose="02020500000000000000" pitchFamily="18" charset="-120"/>
                <a:cs typeface="Adobe Devanagari" panose="02040503050201020203" pitchFamily="18" charset="0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" panose="05000000000000000000" pitchFamily="2" charset="2"/>
              <a:buNone/>
              <a:defRPr kumimoji="0" sz="2000" kern="1200">
                <a:solidFill>
                  <a:schemeClr val="tx1"/>
                </a:solidFill>
                <a:latin typeface="Adobe Devanagari" panose="02040503050201020203" pitchFamily="18" charset="0"/>
                <a:ea typeface="新細明體" panose="02020500000000000000" pitchFamily="18" charset="-120"/>
                <a:cs typeface="Adobe Devanagari" panose="02040503050201020203" pitchFamily="18" charset="0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Adobe Devanagari" panose="02040503050201020203" pitchFamily="18" charset="0"/>
                <a:ea typeface="新細明體" panose="02020500000000000000" pitchFamily="18" charset="-120"/>
                <a:cs typeface="Adobe Devanagari" panose="02040503050201020203" pitchFamily="18" charset="0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Adobe Devanagari" panose="02040503050201020203" pitchFamily="18" charset="0"/>
                <a:ea typeface="新細明體" panose="02020500000000000000" pitchFamily="18" charset="-120"/>
                <a:cs typeface="Adobe Devanagari" panose="02040503050201020203" pitchFamily="18" charset="0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The 5th Workshop on Innovations in Cantonese Linguistics</a:t>
            </a:r>
          </a:p>
          <a:p>
            <a:pPr algn="l"/>
            <a:r>
              <a:rPr lang="en-US" dirty="0"/>
              <a:t>April 18-19, 2020</a:t>
            </a:r>
          </a:p>
          <a:p>
            <a:pPr algn="l"/>
            <a:r>
              <a:rPr lang="en-US" dirty="0"/>
              <a:t>The Ohio State University</a:t>
            </a:r>
          </a:p>
          <a:p>
            <a:pPr algn="l"/>
            <a:r>
              <a:rPr lang="en-US" b="1" dirty="0"/>
              <a:t>Session 1-A</a:t>
            </a:r>
            <a:endParaRPr lang="zh-TW" alt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799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E4203-75F2-4744-8D50-21970BEB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A62EA7-68AA-4613-8370-043117798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1E9E60-AAF3-418B-A4A8-F683C5489DC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C91DEC-3A69-4FFC-898B-06E0193AD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23223"/>
            <a:ext cx="8229600" cy="443243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435B11-7171-4840-8590-53DA0F35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BAD9B7-73C7-4DF9-BFCB-7F394C28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A0D38897-156E-4DF3-ABD6-52F8961640B1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●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032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4EE75CF-51EB-4781-AF7D-940065E87F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217" y="985970"/>
            <a:ext cx="9063303" cy="365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B0EE06-1BFA-40DD-9B49-F7691C78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4FE77D-1B62-483C-A825-EFA45951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8798F2-B594-4DF5-B41F-B7B705FB0D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68356" y="2532475"/>
            <a:ext cx="6412627" cy="3829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2171D4-7CA0-40D2-9D9F-0C7157C4EA2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7199" y="310102"/>
            <a:ext cx="3717227" cy="2222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B196E6-FCD9-4E7B-A677-4D8EE67E274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442408" y="290323"/>
            <a:ext cx="4021514" cy="21659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6F2FFE-CCC2-4635-809C-F09E7A3BA4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38497" y="2511944"/>
            <a:ext cx="6339840" cy="3779520"/>
          </a:xfrm>
          <a:prstGeom prst="rect">
            <a:avLst/>
          </a:prstGeom>
        </p:spPr>
      </p:pic>
      <p:pic>
        <p:nvPicPr>
          <p:cNvPr id="10" name="RD_C_1_b_F_S2_1">
            <a:hlinkClick r:id="" action="ppaction://media"/>
            <a:extLst>
              <a:ext uri="{FF2B5EF4-FFF2-40B4-BE49-F238E27FC236}">
                <a16:creationId xmlns:a16="http://schemas.microsoft.com/office/drawing/2014/main" id="{C727A49C-678D-4CA5-9F65-728ECEE6CDA9}"/>
              </a:ext>
            </a:extLst>
          </p:cNvPr>
          <p:cNvPicPr>
            <a:picLocks noGrp="1" noChangeAspect="1"/>
          </p:cNvPicPr>
          <p:nvPr>
            <p:ph sz="quarter"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3059832" y="176076"/>
            <a:ext cx="487363" cy="487362"/>
          </a:xfrm>
        </p:spPr>
      </p:pic>
      <p:pic>
        <p:nvPicPr>
          <p:cNvPr id="11" name="RD_C_2_b_F_S2_1">
            <a:hlinkClick r:id="" action="ppaction://media"/>
            <a:extLst>
              <a:ext uri="{FF2B5EF4-FFF2-40B4-BE49-F238E27FC236}">
                <a16:creationId xmlns:a16="http://schemas.microsoft.com/office/drawing/2014/main" id="{BFB6B812-B929-4FD4-B2A1-1DF4CE3B71E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5292080" y="160337"/>
            <a:ext cx="487363" cy="487363"/>
          </a:xfrm>
          <a:prstGeom prst="rect">
            <a:avLst/>
          </a:prstGeom>
        </p:spPr>
      </p:pic>
      <p:pic>
        <p:nvPicPr>
          <p:cNvPr id="12" name="RD_C_2_b_F_S2_1 (cut)">
            <a:hlinkClick r:id="" action="ppaction://media"/>
            <a:extLst>
              <a:ext uri="{FF2B5EF4-FFF2-40B4-BE49-F238E27FC236}">
                <a16:creationId xmlns:a16="http://schemas.microsoft.com/office/drawing/2014/main" id="{93E2DBBE-8902-468E-A63D-43D8923388C5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7164288" y="160336"/>
            <a:ext cx="487363" cy="487363"/>
          </a:xfrm>
          <a:prstGeom prst="rect">
            <a:avLst/>
          </a:prstGeom>
        </p:spPr>
      </p:pic>
      <p:pic>
        <p:nvPicPr>
          <p:cNvPr id="14" name="RD_C_3_b_F_S2_3">
            <a:hlinkClick r:id="" action="ppaction://media"/>
            <a:extLst>
              <a:ext uri="{FF2B5EF4-FFF2-40B4-BE49-F238E27FC236}">
                <a16:creationId xmlns:a16="http://schemas.microsoft.com/office/drawing/2014/main" id="{37EC340B-E035-48E2-A569-4F2F81A8B9B2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5"/>
          <a:stretch>
            <a:fillRect/>
          </a:stretch>
        </p:blipFill>
        <p:spPr>
          <a:xfrm>
            <a:off x="6588224" y="2547715"/>
            <a:ext cx="487363" cy="4873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44458-B67B-4F85-B9C3-24F168B1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855C70-025E-4E0F-8650-9DDB9D94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15" name="投影片編號版面配置區 4">
            <a:extLst>
              <a:ext uri="{FF2B5EF4-FFF2-40B4-BE49-F238E27FC236}">
                <a16:creationId xmlns:a16="http://schemas.microsoft.com/office/drawing/2014/main" id="{4B418754-2D70-473E-BFE5-6DA8A5AB696C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●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72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51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3109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77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412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4671-04DE-462B-B2B7-D0C95129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one: 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B36F6C-9FFD-4617-AD89-1385E1B98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DDF00-047A-4DB9-B71C-73393F89E0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70F1D0D-01F4-44E0-A38D-14CBCA660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717216"/>
              </p:ext>
            </p:extLst>
          </p:nvPr>
        </p:nvGraphicFramePr>
        <p:xfrm>
          <a:off x="1919300" y="1700808"/>
          <a:ext cx="5305400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01252">
                  <a:extLst>
                    <a:ext uri="{9D8B030D-6E8A-4147-A177-3AD203B41FA5}">
                      <a16:colId xmlns:a16="http://schemas.microsoft.com/office/drawing/2014/main" val="140017011"/>
                    </a:ext>
                  </a:extLst>
                </a:gridCol>
                <a:gridCol w="1804148">
                  <a:extLst>
                    <a:ext uri="{9D8B030D-6E8A-4147-A177-3AD203B41FA5}">
                      <a16:colId xmlns:a16="http://schemas.microsoft.com/office/drawing/2014/main" val="23131996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Prosodic properties of RD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6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Pause before RD chunk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869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Pitch reset of RD chunk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0712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Overall declination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4266310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1124472-EC02-4E7D-A9E6-0812CDE9E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521C98-FA5C-4727-BCAE-70C25077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10" name="Scroll: Horizontal 9">
            <a:extLst>
              <a:ext uri="{FF2B5EF4-FFF2-40B4-BE49-F238E27FC236}">
                <a16:creationId xmlns:a16="http://schemas.microsoft.com/office/drawing/2014/main" id="{617BB080-06F9-439D-A761-D186D2799313}"/>
              </a:ext>
            </a:extLst>
          </p:cNvPr>
          <p:cNvSpPr/>
          <p:nvPr/>
        </p:nvSpPr>
        <p:spPr>
          <a:xfrm>
            <a:off x="1445450" y="3678942"/>
            <a:ext cx="6253100" cy="2328684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ym typeface="Wingdings" panose="05000000000000000000" pitchFamily="2" charset="2"/>
              </a:rPr>
              <a:t>Take home message</a:t>
            </a:r>
            <a:r>
              <a:rPr lang="en-US" sz="2000" dirty="0">
                <a:sym typeface="Wingdings" panose="05000000000000000000" pitchFamily="2" charset="2"/>
              </a:rPr>
              <a:t>: </a:t>
            </a:r>
          </a:p>
          <a:p>
            <a:pPr algn="ctr"/>
            <a:r>
              <a:rPr lang="en-US" sz="2600" dirty="0">
                <a:sym typeface="Wingdings" panose="05000000000000000000" pitchFamily="2" charset="2"/>
              </a:rPr>
              <a:t>RD is one intonational phrase</a:t>
            </a:r>
            <a:br>
              <a:rPr lang="en-US" sz="2600" dirty="0">
                <a:sym typeface="Wingdings" panose="05000000000000000000" pitchFamily="2" charset="2"/>
              </a:rPr>
            </a:br>
            <a:r>
              <a:rPr lang="en-US" sz="2600" dirty="0">
                <a:sym typeface="Wingdings" panose="05000000000000000000" pitchFamily="2" charset="2"/>
              </a:rPr>
              <a:t> (</a:t>
            </a:r>
            <a:r>
              <a:rPr lang="en-US" sz="2600" dirty="0">
                <a:solidFill>
                  <a:srgbClr val="FF0000"/>
                </a:solidFill>
                <a:sym typeface="Wingdings" panose="05000000000000000000" pitchFamily="2" charset="2"/>
              </a:rPr>
              <a:t>main chunk-SFP</a:t>
            </a:r>
            <a:r>
              <a:rPr lang="en-US" sz="2600" dirty="0">
                <a:sym typeface="Wingdings" panose="05000000000000000000" pitchFamily="2" charset="2"/>
              </a:rPr>
              <a:t>    </a:t>
            </a:r>
            <a:r>
              <a:rPr lang="en-US" sz="2600" dirty="0">
                <a:solidFill>
                  <a:srgbClr val="0000FF"/>
                </a:solidFill>
                <a:sym typeface="Wingdings" panose="05000000000000000000" pitchFamily="2" charset="2"/>
              </a:rPr>
              <a:t>RD chunk </a:t>
            </a:r>
            <a:r>
              <a:rPr lang="en-US" sz="2600" dirty="0">
                <a:sym typeface="Wingdings" panose="05000000000000000000" pitchFamily="2" charset="2"/>
              </a:rPr>
              <a:t>%)</a:t>
            </a:r>
          </a:p>
        </p:txBody>
      </p:sp>
      <p:sp>
        <p:nvSpPr>
          <p:cNvPr id="9" name="投影片編號版面配置區 4">
            <a:extLst>
              <a:ext uri="{FF2B5EF4-FFF2-40B4-BE49-F238E27FC236}">
                <a16:creationId xmlns:a16="http://schemas.microsoft.com/office/drawing/2014/main" id="{2936B38D-E308-45E7-94CE-2721E9ACBC0D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●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01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265F-14E6-4094-BF35-3ED76CEA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puzzle #1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F2256B-B1DD-4579-BF8F-8624B53C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CCCBB-9034-429F-A1AC-9E4148DB04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Biclausal</a:t>
            </a:r>
            <a:r>
              <a:rPr lang="en-US" dirty="0"/>
              <a:t> deletion approach</a:t>
            </a:r>
          </a:p>
          <a:p>
            <a:pPr lvl="1"/>
            <a:r>
              <a:rPr lang="en-US" sz="2000" dirty="0"/>
              <a:t>[</a:t>
            </a:r>
            <a:r>
              <a:rPr lang="en-US" sz="2000" baseline="-25000" dirty="0"/>
              <a:t>CP</a:t>
            </a:r>
            <a:r>
              <a:rPr lang="en-US" sz="2000" i="1" baseline="-25000" dirty="0"/>
              <a:t> </a:t>
            </a:r>
            <a:r>
              <a:rPr lang="en-US" sz="2000" i="1" strike="sngStrike" dirty="0" err="1"/>
              <a:t>keoi</a:t>
            </a:r>
            <a:r>
              <a:rPr lang="en-US" sz="2000" i="1" strike="sngStrike" dirty="0"/>
              <a:t> </a:t>
            </a:r>
            <a:r>
              <a:rPr lang="en-US" sz="2000" i="1" strike="sngStrike" dirty="0" err="1"/>
              <a:t>zau</a:t>
            </a:r>
            <a:r>
              <a:rPr lang="en-US" sz="2000" i="1" strike="sngStrike" dirty="0"/>
              <a:t>-zo</a:t>
            </a:r>
            <a:r>
              <a:rPr lang="en-US" sz="2000" i="1" dirty="0"/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Loeng</a:t>
            </a:r>
            <a:r>
              <a:rPr lang="en-US" sz="2000" i="1" dirty="0">
                <a:solidFill>
                  <a:srgbClr val="FF0000"/>
                </a:solidFill>
              </a:rPr>
              <a:t> go  </a:t>
            </a:r>
            <a:r>
              <a:rPr lang="en-US" sz="2000" i="1" dirty="0" err="1">
                <a:solidFill>
                  <a:srgbClr val="FF0000"/>
                </a:solidFill>
              </a:rPr>
              <a:t>zungtau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laa3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b="1" dirty="0"/>
              <a:t>] </a:t>
            </a:r>
            <a:r>
              <a:rPr lang="en-US" sz="2000" dirty="0"/>
              <a:t>[</a:t>
            </a:r>
            <a:r>
              <a:rPr lang="en-US" sz="2000" baseline="-25000" dirty="0"/>
              <a:t>CP</a:t>
            </a:r>
            <a:r>
              <a:rPr lang="en-US" sz="2000" i="1" baseline="-25000" dirty="0"/>
              <a:t> </a:t>
            </a:r>
            <a:r>
              <a:rPr lang="en-US" sz="2000" i="1" dirty="0" err="1">
                <a:solidFill>
                  <a:srgbClr val="0000FF"/>
                </a:solidFill>
              </a:rPr>
              <a:t>keoi</a:t>
            </a:r>
            <a:r>
              <a:rPr lang="en-US" sz="2000" i="1" dirty="0">
                <a:solidFill>
                  <a:srgbClr val="0000FF"/>
                </a:solidFill>
              </a:rPr>
              <a:t> </a:t>
            </a:r>
            <a:r>
              <a:rPr lang="en-US" sz="2000" i="1" dirty="0" err="1">
                <a:solidFill>
                  <a:srgbClr val="0000FF"/>
                </a:solidFill>
              </a:rPr>
              <a:t>zau</a:t>
            </a:r>
            <a:r>
              <a:rPr lang="en-US" sz="2000" i="1" dirty="0">
                <a:solidFill>
                  <a:srgbClr val="0000FF"/>
                </a:solidFill>
              </a:rPr>
              <a:t>-zo </a:t>
            </a:r>
            <a:r>
              <a:rPr lang="en-US" sz="2000" i="1" strike="sngStrike" dirty="0" err="1">
                <a:solidFill>
                  <a:srgbClr val="464653"/>
                </a:solidFill>
              </a:rPr>
              <a:t>loeng</a:t>
            </a:r>
            <a:r>
              <a:rPr lang="en-US" sz="2000" i="1" strike="sngStrike" dirty="0">
                <a:solidFill>
                  <a:srgbClr val="464653"/>
                </a:solidFill>
              </a:rPr>
              <a:t> go  </a:t>
            </a:r>
            <a:r>
              <a:rPr lang="en-US" sz="2000" i="1" strike="sngStrike" dirty="0" err="1">
                <a:solidFill>
                  <a:srgbClr val="464653"/>
                </a:solidFill>
              </a:rPr>
              <a:t>zungtau</a:t>
            </a:r>
            <a:r>
              <a:rPr lang="en-US" sz="2000" i="1" strike="sngStrike" dirty="0">
                <a:solidFill>
                  <a:srgbClr val="464653"/>
                </a:solidFill>
              </a:rPr>
              <a:t> la</a:t>
            </a:r>
            <a:r>
              <a:rPr lang="en-US" sz="2000" i="1" strike="sngStrike" dirty="0"/>
              <a:t>a3</a:t>
            </a:r>
            <a:r>
              <a:rPr lang="en-US" sz="2000" i="1" strike="sngStrike" dirty="0">
                <a:solidFill>
                  <a:srgbClr val="0000FF"/>
                </a:solidFill>
              </a:rPr>
              <a:t> </a:t>
            </a:r>
            <a:r>
              <a:rPr lang="en-US" sz="2000" b="1" dirty="0"/>
              <a:t>]</a:t>
            </a:r>
          </a:p>
          <a:p>
            <a:pPr lvl="1"/>
            <a:r>
              <a:rPr lang="en-US" sz="2600" dirty="0">
                <a:sym typeface="Wingdings" panose="05000000000000000000" pitchFamily="2" charset="2"/>
              </a:rPr>
              <a:t> Two intonational phrases (i.e. [2])</a:t>
            </a:r>
          </a:p>
          <a:p>
            <a:pPr lvl="1"/>
            <a:endParaRPr lang="en-US" sz="2600" dirty="0">
              <a:sym typeface="Wingdings" panose="05000000000000000000" pitchFamily="2" charset="2"/>
            </a:endParaRPr>
          </a:p>
          <a:p>
            <a:r>
              <a:rPr lang="en-US" dirty="0" err="1"/>
              <a:t>Monoclausal</a:t>
            </a:r>
            <a:r>
              <a:rPr lang="en-US" dirty="0"/>
              <a:t> movement approach	</a:t>
            </a:r>
          </a:p>
          <a:p>
            <a:pPr lvl="1"/>
            <a:r>
              <a:rPr lang="en-US" dirty="0"/>
              <a:t>[</a:t>
            </a:r>
            <a:r>
              <a:rPr lang="en-US" baseline="-25000" dirty="0" err="1"/>
              <a:t>FocP</a:t>
            </a:r>
            <a:r>
              <a:rPr lang="en-US" baseline="-25000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Loeng</a:t>
            </a:r>
            <a:r>
              <a:rPr lang="en-US" i="1" dirty="0">
                <a:solidFill>
                  <a:srgbClr val="FF0000"/>
                </a:solidFill>
              </a:rPr>
              <a:t> go  </a:t>
            </a:r>
            <a:r>
              <a:rPr lang="en-US" i="1" dirty="0" err="1">
                <a:solidFill>
                  <a:srgbClr val="FF0000"/>
                </a:solidFill>
              </a:rPr>
              <a:t>zungtau</a:t>
            </a:r>
            <a:r>
              <a:rPr lang="en-US" i="1" dirty="0">
                <a:solidFill>
                  <a:srgbClr val="FF0000"/>
                </a:solidFill>
              </a:rPr>
              <a:t>     </a:t>
            </a:r>
            <a:r>
              <a:rPr lang="en-US" dirty="0"/>
              <a:t>[</a:t>
            </a:r>
            <a:r>
              <a:rPr lang="en-US" baseline="-25000" dirty="0"/>
              <a:t>CP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laa3</a:t>
            </a:r>
            <a:r>
              <a:rPr lang="en-US" i="1" dirty="0"/>
              <a:t>, </a:t>
            </a:r>
            <a:r>
              <a:rPr lang="en-US" dirty="0"/>
              <a:t>[</a:t>
            </a:r>
            <a:r>
              <a:rPr lang="en-US" baseline="-25000" dirty="0"/>
              <a:t>TP</a:t>
            </a:r>
            <a:r>
              <a:rPr lang="en-US" i="1" dirty="0"/>
              <a:t>  </a:t>
            </a:r>
            <a:r>
              <a:rPr lang="en-US" i="1" dirty="0" err="1">
                <a:solidFill>
                  <a:srgbClr val="0000FF"/>
                </a:solidFill>
              </a:rPr>
              <a:t>keoi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 err="1">
                <a:solidFill>
                  <a:srgbClr val="0000FF"/>
                </a:solidFill>
              </a:rPr>
              <a:t>zau</a:t>
            </a:r>
            <a:r>
              <a:rPr lang="en-US" i="1" dirty="0">
                <a:solidFill>
                  <a:srgbClr val="0000FF"/>
                </a:solidFill>
              </a:rPr>
              <a:t>-zo       __ </a:t>
            </a:r>
            <a:r>
              <a:rPr lang="en-US" dirty="0"/>
              <a:t>]]]	</a:t>
            </a:r>
            <a:br>
              <a:rPr lang="en-US" dirty="0"/>
            </a:br>
            <a:r>
              <a:rPr lang="en-US" dirty="0"/>
              <a:t>         two    CL hour                 SP             3SG leave-PFV</a:t>
            </a:r>
          </a:p>
          <a:p>
            <a:pPr lvl="1"/>
            <a:r>
              <a:rPr lang="en-US" sz="2600" dirty="0">
                <a:sym typeface="Wingdings" panose="05000000000000000000" pitchFamily="2" charset="2"/>
              </a:rPr>
              <a:t>(</a:t>
            </a:r>
            <a:r>
              <a:rPr lang="en-US" sz="2600" dirty="0">
                <a:solidFill>
                  <a:srgbClr val="FF0000"/>
                </a:solidFill>
                <a:sym typeface="Wingdings" panose="05000000000000000000" pitchFamily="2" charset="2"/>
              </a:rPr>
              <a:t>main chunk-SFP</a:t>
            </a:r>
            <a:r>
              <a:rPr lang="en-US" sz="2600" dirty="0">
                <a:sym typeface="Wingdings" panose="05000000000000000000" pitchFamily="2" charset="2"/>
              </a:rPr>
              <a:t>                              </a:t>
            </a:r>
            <a:r>
              <a:rPr lang="en-US" sz="2600" dirty="0">
                <a:solidFill>
                  <a:srgbClr val="0000FF"/>
                </a:solidFill>
                <a:sym typeface="Wingdings" panose="05000000000000000000" pitchFamily="2" charset="2"/>
              </a:rPr>
              <a:t>RD chunk        </a:t>
            </a:r>
            <a:r>
              <a:rPr lang="en-US" sz="2600" dirty="0">
                <a:sym typeface="Wingdings" panose="05000000000000000000" pitchFamily="2" charset="2"/>
              </a:rPr>
              <a:t>%)</a:t>
            </a:r>
          </a:p>
          <a:p>
            <a:pPr lvl="1"/>
            <a:r>
              <a:rPr lang="en-US" sz="2600" dirty="0">
                <a:sym typeface="Wingdings" panose="05000000000000000000" pitchFamily="2" charset="2"/>
              </a:rPr>
              <a:t> One intonational phrase</a:t>
            </a:r>
            <a:br>
              <a:rPr lang="en-US" dirty="0"/>
            </a:br>
            <a:endParaRPr lang="en-US" dirty="0"/>
          </a:p>
          <a:p>
            <a:pPr lvl="1"/>
            <a:endParaRPr lang="en-US" sz="2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E2F31-FD83-424E-8B7D-FBA0975A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E4BE6-2796-4BBB-B8E9-55CE5D64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21A2E7C7-7763-4FF3-9046-072291E27285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●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24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1721F-71CA-4E31-AD59-5CF86493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Compatible with syntactic evidence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C75113-97A0-4394-A4E7-CF36F2D21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E167C-CF89-4DC2-9F54-4BD693CDAB4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Cheung (2009):</a:t>
            </a:r>
          </a:p>
          <a:p>
            <a:r>
              <a:rPr lang="en-US" dirty="0"/>
              <a:t>SFPs (C-heads) cannot occur twice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*</a:t>
            </a:r>
            <a:r>
              <a:rPr lang="en-US" i="1" dirty="0" err="1">
                <a:solidFill>
                  <a:srgbClr val="FF0000"/>
                </a:solidFill>
              </a:rPr>
              <a:t>Loeng</a:t>
            </a:r>
            <a:r>
              <a:rPr lang="en-US" i="1" dirty="0">
                <a:solidFill>
                  <a:srgbClr val="FF0000"/>
                </a:solidFill>
              </a:rPr>
              <a:t> go  </a:t>
            </a:r>
            <a:r>
              <a:rPr lang="en-US" i="1" dirty="0" err="1">
                <a:solidFill>
                  <a:srgbClr val="FF0000"/>
                </a:solidFill>
              </a:rPr>
              <a:t>zungtau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laa3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/>
              <a:t>	 </a:t>
            </a:r>
            <a:r>
              <a:rPr lang="en-US" i="1" dirty="0" err="1">
                <a:solidFill>
                  <a:srgbClr val="0000FF"/>
                </a:solidFill>
              </a:rPr>
              <a:t>keoi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 err="1">
                <a:solidFill>
                  <a:srgbClr val="0000FF"/>
                </a:solidFill>
              </a:rPr>
              <a:t>zau</a:t>
            </a:r>
            <a:r>
              <a:rPr lang="en-US" i="1" dirty="0">
                <a:solidFill>
                  <a:srgbClr val="0000FF"/>
                </a:solidFill>
              </a:rPr>
              <a:t>-zo </a:t>
            </a:r>
            <a:r>
              <a:rPr lang="en-US" b="1" i="1" dirty="0">
                <a:solidFill>
                  <a:srgbClr val="0000FF"/>
                </a:solidFill>
              </a:rPr>
              <a:t>laa3</a:t>
            </a:r>
            <a:br>
              <a:rPr lang="en-US" b="1" i="1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464653"/>
                </a:solidFill>
              </a:rPr>
              <a:t>‘He has left for two hours.’</a:t>
            </a:r>
          </a:p>
          <a:p>
            <a:pPr marL="274320" lvl="1" indent="0">
              <a:buNone/>
            </a:pPr>
            <a:endParaRPr lang="en-US" dirty="0">
              <a:solidFill>
                <a:srgbClr val="0000FF"/>
              </a:solidFill>
            </a:endParaRPr>
          </a:p>
          <a:p>
            <a:r>
              <a:rPr lang="en-US" dirty="0"/>
              <a:t>Connectivity effects</a:t>
            </a:r>
          </a:p>
          <a:p>
            <a:pPr lvl="1"/>
            <a:r>
              <a:rPr lang="en-US" dirty="0"/>
              <a:t>Association of “only” and focus 		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6FDF6C-BCA2-4C3B-B9B3-BF43E26EF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68" y="4365104"/>
            <a:ext cx="7653352" cy="1023289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3D7736E0-A6EE-4E22-8666-4AECD73E3FE9}"/>
              </a:ext>
            </a:extLst>
          </p:cNvPr>
          <p:cNvSpPr/>
          <p:nvPr/>
        </p:nvSpPr>
        <p:spPr>
          <a:xfrm>
            <a:off x="6084168" y="4365102"/>
            <a:ext cx="1080120" cy="72676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D1B68A-1A18-4E17-9ECC-18FC056FC96E}"/>
              </a:ext>
            </a:extLst>
          </p:cNvPr>
          <p:cNvSpPr/>
          <p:nvPr/>
        </p:nvSpPr>
        <p:spPr>
          <a:xfrm>
            <a:off x="747192" y="4365103"/>
            <a:ext cx="3176736" cy="72676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233BB8-EF9D-4578-8269-4060D11F5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96" y="4299862"/>
            <a:ext cx="7826078" cy="187471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F83C23E-C59A-4DB0-89F1-5CA23365FE32}"/>
              </a:ext>
            </a:extLst>
          </p:cNvPr>
          <p:cNvSpPr/>
          <p:nvPr/>
        </p:nvSpPr>
        <p:spPr>
          <a:xfrm>
            <a:off x="7348864" y="4245693"/>
            <a:ext cx="1080120" cy="72676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0C2A2F-E7B0-4C8C-A54F-5A45AFD004B1}"/>
              </a:ext>
            </a:extLst>
          </p:cNvPr>
          <p:cNvSpPr/>
          <p:nvPr/>
        </p:nvSpPr>
        <p:spPr>
          <a:xfrm>
            <a:off x="2224428" y="4853060"/>
            <a:ext cx="792088" cy="535333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DA9CD-C1B6-4086-9C60-AD9B7FD6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42F532A-0EF1-46DA-A063-DBB5C892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13" name="投影片編號版面配置區 4">
            <a:extLst>
              <a:ext uri="{FF2B5EF4-FFF2-40B4-BE49-F238E27FC236}">
                <a16:creationId xmlns:a16="http://schemas.microsoft.com/office/drawing/2014/main" id="{26C37B95-DFA1-4D0C-AE2F-3C7250832778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●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702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E691-14A3-4DE7-8C0E-A2AC4D83C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Resolving puzzle #2:</a:t>
            </a:r>
            <a:br>
              <a:rPr lang="en-US" dirty="0"/>
            </a:br>
            <a:r>
              <a:rPr lang="en-US" sz="2700" dirty="0">
                <a:solidFill>
                  <a:srgbClr val="0000FF"/>
                </a:solidFill>
              </a:rPr>
              <a:t>Cantonese intonations as C and boundary tones</a:t>
            </a:r>
            <a:br>
              <a:rPr lang="en-US" dirty="0">
                <a:solidFill>
                  <a:srgbClr val="0000FF"/>
                </a:solidFill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941A4-B43C-4545-B464-824536E1D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2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7D13-1D3B-4049-8014-16A72E145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will happen if we put intonations into RD?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A2A45F-2B4B-4AB7-B517-D2943E53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5D853-44DE-4FA5-8D8C-A07E22F966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Knowing that RD is an intonational phrase…</a:t>
            </a:r>
          </a:p>
          <a:p>
            <a:r>
              <a:rPr lang="en-US" dirty="0"/>
              <a:t>Cantonese uses a final rising </a:t>
            </a:r>
            <a:r>
              <a:rPr lang="en-US" b="1" i="1" dirty="0">
                <a:solidFill>
                  <a:schemeClr val="accent4">
                    <a:lumMod val="75000"/>
                  </a:schemeClr>
                </a:solidFill>
              </a:rPr>
              <a:t>boundary tone </a:t>
            </a:r>
            <a:r>
              <a:rPr lang="en-US" dirty="0"/>
              <a:t>H% to express yes-no questions (Xu &amp; </a:t>
            </a:r>
            <a:r>
              <a:rPr lang="en-US" dirty="0" err="1"/>
              <a:t>Mok</a:t>
            </a:r>
            <a:r>
              <a:rPr lang="en-US" dirty="0"/>
              <a:t> 2011, Zhang 2014).</a:t>
            </a:r>
          </a:p>
          <a:p>
            <a:pPr lvl="1"/>
            <a:r>
              <a:rPr lang="en-US" altLang="zh-TW" i="1" dirty="0" err="1">
                <a:sym typeface="Wingdings" panose="05000000000000000000" pitchFamily="2" charset="2"/>
              </a:rPr>
              <a:t>Keoi</a:t>
            </a:r>
            <a:r>
              <a:rPr lang="en-US" altLang="zh-TW" i="1" dirty="0">
                <a:sym typeface="Wingdings" panose="05000000000000000000" pitchFamily="2" charset="2"/>
              </a:rPr>
              <a:t> </a:t>
            </a:r>
            <a:r>
              <a:rPr lang="en-US" altLang="zh-TW" i="1" dirty="0" err="1">
                <a:sym typeface="Wingdings" panose="05000000000000000000" pitchFamily="2" charset="2"/>
              </a:rPr>
              <a:t>wui</a:t>
            </a:r>
            <a:r>
              <a:rPr lang="en-US" altLang="zh-TW" i="1" dirty="0">
                <a:sym typeface="Wingdings" panose="05000000000000000000" pitchFamily="2" charset="2"/>
              </a:rPr>
              <a:t> </a:t>
            </a:r>
            <a:r>
              <a:rPr lang="en-US" altLang="zh-TW" b="1" i="1" dirty="0" err="1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lai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  <a:sym typeface="Wingdings" panose="05000000000000000000" pitchFamily="2" charset="2"/>
              </a:rPr>
              <a:t> H%</a:t>
            </a:r>
            <a:r>
              <a:rPr lang="en-US" altLang="zh-TW" dirty="0">
                <a:sym typeface="Wingdings" panose="05000000000000000000" pitchFamily="2" charset="2"/>
              </a:rPr>
              <a:t>? (</a:t>
            </a:r>
            <a:r>
              <a:rPr lang="zh-TW" altLang="en-US" dirty="0">
                <a:sym typeface="Wingdings" panose="05000000000000000000" pitchFamily="2" charset="2"/>
              </a:rPr>
              <a:t>佢會嚟</a:t>
            </a:r>
            <a:r>
              <a:rPr lang="en-US" altLang="zh-TW" dirty="0">
                <a:sym typeface="Wingdings" panose="05000000000000000000" pitchFamily="2" charset="2"/>
              </a:rPr>
              <a:t>?)</a:t>
            </a:r>
            <a:br>
              <a:rPr lang="en-US" altLang="zh-TW" dirty="0">
                <a:sym typeface="Wingdings" panose="05000000000000000000" pitchFamily="2" charset="2"/>
              </a:rPr>
            </a:br>
            <a:r>
              <a:rPr lang="en-US" altLang="zh-TW" dirty="0">
                <a:sym typeface="Wingdings" panose="05000000000000000000" pitchFamily="2" charset="2"/>
              </a:rPr>
              <a:t>3SG  will come H%		‘Will he come?’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Expect to occur at the last syllable of the RD chunk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 (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main chunk</a:t>
            </a:r>
            <a:r>
              <a:rPr lang="en-US" dirty="0">
                <a:sym typeface="Wingdings" panose="05000000000000000000" pitchFamily="2" charset="2"/>
              </a:rPr>
              <a:t>  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RD chunk </a:t>
            </a:r>
            <a:r>
              <a:rPr lang="en-US" b="1" dirty="0">
                <a:sym typeface="Wingdings" panose="05000000000000000000" pitchFamily="2" charset="2"/>
              </a:rPr>
              <a:t>H%</a:t>
            </a:r>
            <a:r>
              <a:rPr lang="en-US" dirty="0">
                <a:sym typeface="Wingdings" panose="05000000000000000000" pitchFamily="2" charset="2"/>
              </a:rPr>
              <a:t> )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  <a:p>
            <a:r>
              <a:rPr lang="en-US" dirty="0"/>
              <a:t>Is that true? Let’s find out!</a:t>
            </a:r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1474A-E3F1-4AB1-AA02-A9276791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BA3F1-01A2-4B94-8244-5ABA948A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36B0A38D-FC3E-453B-B03E-86FD3ACDDF01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●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31052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49E7-D984-45DB-999F-A694BDF4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two: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4DB11C-9529-45CF-9ECC-D8942447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38EEA-4AA3-465F-9444-03A27B6D0C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Dichotomy (with control sentences):</a:t>
            </a:r>
          </a:p>
          <a:p>
            <a:pPr lvl="1"/>
            <a:r>
              <a:rPr lang="en-US" altLang="zh-TW" dirty="0"/>
              <a:t>[4]</a:t>
            </a:r>
            <a:r>
              <a:rPr lang="en-US" dirty="0"/>
              <a:t> Control: non-RD with a question particle    	 [</a:t>
            </a:r>
            <a:r>
              <a:rPr lang="en-US" b="1" dirty="0"/>
              <a:t>S-V-O-QP</a:t>
            </a:r>
            <a:r>
              <a:rPr lang="en-US" dirty="0"/>
              <a:t>]?</a:t>
            </a:r>
          </a:p>
          <a:p>
            <a:pPr lvl="1"/>
            <a:r>
              <a:rPr lang="en-US" altLang="zh-TW" dirty="0"/>
              <a:t>[5]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Target: RD with a question particle</a:t>
            </a:r>
            <a:r>
              <a:rPr lang="en-US" dirty="0"/>
              <a:t>		 [</a:t>
            </a:r>
            <a:r>
              <a:rPr lang="en-US" b="1" dirty="0">
                <a:solidFill>
                  <a:srgbClr val="0000FF"/>
                </a:solidFill>
              </a:rPr>
              <a:t>V-O-QP-S</a:t>
            </a:r>
            <a:r>
              <a:rPr lang="en-US" dirty="0"/>
              <a:t>]?</a:t>
            </a:r>
          </a:p>
          <a:p>
            <a:pPr lvl="1"/>
            <a:r>
              <a:rPr lang="en-US" altLang="zh-TW" dirty="0"/>
              <a:t>[6]</a:t>
            </a:r>
            <a:r>
              <a:rPr lang="en-US" dirty="0"/>
              <a:t> Control: non-RD with question intonation	 [</a:t>
            </a:r>
            <a:r>
              <a:rPr lang="en-US" b="1" dirty="0"/>
              <a:t>S-V-O</a:t>
            </a:r>
            <a:r>
              <a:rPr lang="en-US" dirty="0"/>
              <a:t>]?</a:t>
            </a:r>
          </a:p>
          <a:p>
            <a:pPr lvl="1"/>
            <a:r>
              <a:rPr lang="en-US" altLang="zh-TW" dirty="0"/>
              <a:t>[7]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Target: RD with question intonation</a:t>
            </a:r>
            <a:r>
              <a:rPr lang="en-US" dirty="0"/>
              <a:t>		 [</a:t>
            </a:r>
            <a:r>
              <a:rPr lang="en-US" b="1" dirty="0">
                <a:solidFill>
                  <a:srgbClr val="0000FF"/>
                </a:solidFill>
              </a:rPr>
              <a:t>V-O-S</a:t>
            </a:r>
            <a:r>
              <a:rPr lang="en-US" dirty="0"/>
              <a:t>]?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solidFill>
                  <a:srgbClr val="464653"/>
                </a:solidFill>
              </a:rPr>
              <a:t>7 syllables (6 syllables for </a:t>
            </a:r>
            <a:r>
              <a:rPr lang="en-US" altLang="zh-TW" dirty="0">
                <a:solidFill>
                  <a:srgbClr val="464653"/>
                </a:solidFill>
              </a:rPr>
              <a:t>[6][7]</a:t>
            </a:r>
            <a:r>
              <a:rPr lang="en-US" dirty="0">
                <a:solidFill>
                  <a:srgbClr val="464653"/>
                </a:solidFill>
              </a:rPr>
              <a:t>) in tone 3 (mid-level, 33)</a:t>
            </a:r>
          </a:p>
          <a:p>
            <a:pPr lvl="1"/>
            <a:r>
              <a:rPr lang="en-US" dirty="0">
                <a:solidFill>
                  <a:srgbClr val="464653"/>
                </a:solidFill>
              </a:rPr>
              <a:t>[</a:t>
            </a:r>
            <a:r>
              <a:rPr lang="en-US" altLang="zh-TW" dirty="0">
                <a:solidFill>
                  <a:srgbClr val="464653"/>
                </a:solidFill>
              </a:rPr>
              <a:t>4</a:t>
            </a:r>
            <a:r>
              <a:rPr lang="en-US" dirty="0">
                <a:solidFill>
                  <a:srgbClr val="464653"/>
                </a:solidFill>
              </a:rPr>
              <a:t>] sung3 zi3 heoi3 gwo3 taai3 gwok3 </a:t>
            </a:r>
            <a:r>
              <a:rPr lang="en-US" b="1" dirty="0">
                <a:solidFill>
                  <a:srgbClr val="464653"/>
                </a:solidFill>
              </a:rPr>
              <a:t>maa3</a:t>
            </a:r>
            <a:r>
              <a:rPr lang="en-US" dirty="0">
                <a:solidFill>
                  <a:srgbClr val="464653"/>
                </a:solidFill>
              </a:rPr>
              <a:t>? </a:t>
            </a:r>
            <a:r>
              <a:rPr lang="zh-TW" altLang="en-US" dirty="0">
                <a:solidFill>
                  <a:srgbClr val="464653"/>
                </a:solidFill>
              </a:rPr>
              <a:t>宋智去過泰國嗎？</a:t>
            </a:r>
            <a:br>
              <a:rPr lang="en-US" dirty="0">
                <a:solidFill>
                  <a:srgbClr val="464653"/>
                </a:solidFill>
              </a:rPr>
            </a:br>
            <a:r>
              <a:rPr lang="en-US" dirty="0">
                <a:solidFill>
                  <a:srgbClr val="0000FF"/>
                </a:solidFill>
              </a:rPr>
              <a:t>[</a:t>
            </a:r>
            <a:r>
              <a:rPr lang="en-US" altLang="zh-TW" dirty="0">
                <a:solidFill>
                  <a:srgbClr val="0000FF"/>
                </a:solidFill>
              </a:rPr>
              <a:t>5</a:t>
            </a:r>
            <a:r>
              <a:rPr lang="en-US" dirty="0">
                <a:solidFill>
                  <a:srgbClr val="0000FF"/>
                </a:solidFill>
              </a:rPr>
              <a:t>] heoi3 gwo3 taai3 gwok3 </a:t>
            </a:r>
            <a:r>
              <a:rPr lang="en-US" b="1" dirty="0">
                <a:solidFill>
                  <a:srgbClr val="0000FF"/>
                </a:solidFill>
              </a:rPr>
              <a:t>maa3</a:t>
            </a:r>
            <a:r>
              <a:rPr lang="zh-TW" altLang="en-US" b="1" dirty="0">
                <a:solidFill>
                  <a:srgbClr val="0000FF"/>
                </a:solidFill>
              </a:rPr>
              <a:t> </a:t>
            </a:r>
            <a:r>
              <a:rPr lang="en-US" u="sng" dirty="0">
                <a:solidFill>
                  <a:srgbClr val="0000FF"/>
                </a:solidFill>
              </a:rPr>
              <a:t>sung3 zi3</a:t>
            </a:r>
            <a:r>
              <a:rPr lang="en-US" dirty="0">
                <a:solidFill>
                  <a:srgbClr val="0000FF"/>
                </a:solidFill>
              </a:rPr>
              <a:t>? </a:t>
            </a:r>
            <a:r>
              <a:rPr lang="zh-TW" altLang="en-US" dirty="0">
                <a:solidFill>
                  <a:srgbClr val="0000FF"/>
                </a:solidFill>
              </a:rPr>
              <a:t>去過泰國嗎宋智？</a:t>
            </a:r>
            <a:br>
              <a:rPr lang="en-US" dirty="0">
                <a:solidFill>
                  <a:srgbClr val="464653"/>
                </a:solidFill>
              </a:rPr>
            </a:br>
            <a:r>
              <a:rPr lang="en-US" dirty="0">
                <a:solidFill>
                  <a:srgbClr val="464653"/>
                </a:solidFill>
              </a:rPr>
              <a:t>[</a:t>
            </a:r>
            <a:r>
              <a:rPr lang="en-US" altLang="zh-TW" dirty="0">
                <a:solidFill>
                  <a:srgbClr val="464653"/>
                </a:solidFill>
              </a:rPr>
              <a:t>6</a:t>
            </a:r>
            <a:r>
              <a:rPr lang="en-US" dirty="0">
                <a:solidFill>
                  <a:srgbClr val="464653"/>
                </a:solidFill>
              </a:rPr>
              <a:t>] sung3 zi3 heoi3 gwo3 taai3 gwok3? </a:t>
            </a:r>
            <a:r>
              <a:rPr lang="zh-TW" altLang="en-US" dirty="0">
                <a:solidFill>
                  <a:srgbClr val="464653"/>
                </a:solidFill>
              </a:rPr>
              <a:t>宋智去過泰國？</a:t>
            </a:r>
            <a:br>
              <a:rPr lang="en-US" dirty="0">
                <a:solidFill>
                  <a:srgbClr val="464653"/>
                </a:solidFill>
              </a:rPr>
            </a:br>
            <a:r>
              <a:rPr lang="en-US" altLang="zh-TW" dirty="0">
                <a:solidFill>
                  <a:srgbClr val="0000FF"/>
                </a:solidFill>
              </a:rPr>
              <a:t>[7]</a:t>
            </a:r>
            <a:r>
              <a:rPr lang="zh-TW" alt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heoi3 gwo3 taai3 gwok3 </a:t>
            </a:r>
            <a:r>
              <a:rPr lang="en-US" u="sng" dirty="0">
                <a:solidFill>
                  <a:srgbClr val="0000FF"/>
                </a:solidFill>
              </a:rPr>
              <a:t>sung3 zi3</a:t>
            </a:r>
            <a:r>
              <a:rPr lang="en-US" dirty="0">
                <a:solidFill>
                  <a:srgbClr val="0000FF"/>
                </a:solidFill>
              </a:rPr>
              <a:t>? </a:t>
            </a:r>
            <a:r>
              <a:rPr lang="zh-TW" altLang="en-US" dirty="0">
                <a:solidFill>
                  <a:srgbClr val="0000FF"/>
                </a:solidFill>
              </a:rPr>
              <a:t>去過泰國宋智？</a:t>
            </a:r>
            <a:br>
              <a:rPr lang="en-US" dirty="0">
                <a:solidFill>
                  <a:srgbClr val="464653"/>
                </a:solidFill>
              </a:rPr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BB2D25-BF34-44D7-9122-39703BD04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5BEC7-12E1-45A1-BB8D-616702D8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E2F9B798-45CD-49E3-BE68-61BD8FC47443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●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540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68097-F2F5-45B9-8331-B0522036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A7A26-74A0-4FBF-BA34-E8EBC1361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A7F13-D35C-47AA-943A-7B04035914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Target-filler ratio is approximately 1:2.</a:t>
            </a:r>
          </a:p>
          <a:p>
            <a:pPr lvl="1"/>
            <a:r>
              <a:rPr lang="en-US" dirty="0"/>
              <a:t>Subjects: 3 female, 3 male (19-22) speaking Hong Kong Cantonese</a:t>
            </a:r>
          </a:p>
          <a:p>
            <a:pPr lvl="1"/>
            <a:r>
              <a:rPr lang="en-US" altLang="zh-TW" dirty="0"/>
              <a:t>4 types x 3</a:t>
            </a:r>
            <a:r>
              <a:rPr lang="zh-TW" altLang="en-US" dirty="0"/>
              <a:t> </a:t>
            </a:r>
            <a:r>
              <a:rPr lang="en-US" altLang="zh-TW" dirty="0"/>
              <a:t>sets of lexical items x 3 repetition x 6 subjects</a:t>
            </a:r>
            <a:br>
              <a:rPr lang="en-US" altLang="zh-TW" dirty="0"/>
            </a:br>
            <a:r>
              <a:rPr lang="en-US" altLang="zh-TW" dirty="0"/>
              <a:t> = 216 tokens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Processed by </a:t>
            </a:r>
            <a:r>
              <a:rPr lang="en-US" i="1" dirty="0" err="1"/>
              <a:t>ProsodyPro</a:t>
            </a:r>
            <a:r>
              <a:rPr lang="en-US" dirty="0"/>
              <a:t> (Xu 2013) to get</a:t>
            </a:r>
            <a:r>
              <a:rPr lang="zh-TW" altLang="en-US" dirty="0"/>
              <a:t> </a:t>
            </a:r>
            <a:r>
              <a:rPr lang="en-US" altLang="zh-TW" dirty="0"/>
              <a:t>time-normalized F0 (10 time points per syllable)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average across speakers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A5B20-1D3A-4F0C-9DB7-700E68BF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00B4D-D23F-4682-976C-7FA154D42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82F15D7D-49C3-4C33-A6AC-14C262CF49CF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●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58564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F686-DEDC-46CD-B097-1B6B93036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two: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4D9E7B-46E6-4712-BCCF-6EAF8199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09983-478E-4C80-B291-B8F3EA87A6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9501" y="1340768"/>
            <a:ext cx="7463409" cy="4451985"/>
          </a:xfrm>
          <a:prstGeom prst="rect">
            <a:avLst/>
          </a:prstGeom>
        </p:spPr>
      </p:pic>
      <p:pic>
        <p:nvPicPr>
          <p:cNvPr id="6" name="RD_C_6_b_M_S10_1">
            <a:hlinkClick r:id="" action="ppaction://media"/>
            <a:extLst>
              <a:ext uri="{FF2B5EF4-FFF2-40B4-BE49-F238E27FC236}">
                <a16:creationId xmlns:a16="http://schemas.microsoft.com/office/drawing/2014/main" id="{CBED6F1F-0C69-40A6-92AB-FEC74B16742E}"/>
              </a:ext>
            </a:extLst>
          </p:cNvPr>
          <p:cNvPicPr>
            <a:picLocks noGrp="1" noChangeAspect="1"/>
          </p:cNvPicPr>
          <p:nvPr>
            <p:ph sz="quarter"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876256" y="1172369"/>
            <a:ext cx="487363" cy="487362"/>
          </a:xfrm>
        </p:spPr>
      </p:pic>
      <p:pic>
        <p:nvPicPr>
          <p:cNvPr id="7" name="RD_C_1_b_M_S10_3">
            <a:hlinkClick r:id="" action="ppaction://media"/>
            <a:extLst>
              <a:ext uri="{FF2B5EF4-FFF2-40B4-BE49-F238E27FC236}">
                <a16:creationId xmlns:a16="http://schemas.microsoft.com/office/drawing/2014/main" id="{633DAB94-C418-4044-B936-5D2899E17F4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370515" y="1172369"/>
            <a:ext cx="487363" cy="487363"/>
          </a:xfrm>
          <a:prstGeom prst="rect">
            <a:avLst/>
          </a:prstGeom>
        </p:spPr>
      </p:pic>
      <p:pic>
        <p:nvPicPr>
          <p:cNvPr id="8" name="RD_C_4_b_M_S10_1">
            <a:hlinkClick r:id="" action="ppaction://media"/>
            <a:extLst>
              <a:ext uri="{FF2B5EF4-FFF2-40B4-BE49-F238E27FC236}">
                <a16:creationId xmlns:a16="http://schemas.microsoft.com/office/drawing/2014/main" id="{C112CDD6-E9CF-44B1-89D3-A3EC864981B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571205" y="1172369"/>
            <a:ext cx="487363" cy="4873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98030-EA8E-4339-9FFD-0FE25E72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546A4B5-C32C-4EBB-A4C7-8C877C71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10" name="投影片編號版面配置區 4">
            <a:extLst>
              <a:ext uri="{FF2B5EF4-FFF2-40B4-BE49-F238E27FC236}">
                <a16:creationId xmlns:a16="http://schemas.microsoft.com/office/drawing/2014/main" id="{AA58BE4F-DD0F-47A5-9B65-142927BB0F01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●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659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16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75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19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7997C-8065-4E3E-94CE-3F59DB292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dislocation (RD)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88C1D9-3AA8-4BBB-953D-650448A1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067EA-C8CE-4020-B2D1-DF8DB5659CE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string is dislocated to the right of a sentence</a:t>
            </a:r>
          </a:p>
          <a:p>
            <a:r>
              <a:rPr lang="en-US" dirty="0"/>
              <a:t>Leads to a non-canonical sentence-medial position of the sentence-final particles (SFPs)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FF0308F-FEC4-4802-BFE4-FA4DEBB77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A04FB-FBF0-43A6-B285-9949074B7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E814C47-6B76-4CE5-B338-E98DA8A26181}"/>
              </a:ext>
            </a:extLst>
          </p:cNvPr>
          <p:cNvSpPr/>
          <p:nvPr/>
        </p:nvSpPr>
        <p:spPr>
          <a:xfrm rot="5400000">
            <a:off x="1952709" y="2087851"/>
            <a:ext cx="198022" cy="259228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41818849-9D53-4E40-AFD9-3E96E55EC54A}"/>
              </a:ext>
            </a:extLst>
          </p:cNvPr>
          <p:cNvSpPr/>
          <p:nvPr/>
        </p:nvSpPr>
        <p:spPr>
          <a:xfrm rot="5400000">
            <a:off x="4090960" y="2700479"/>
            <a:ext cx="198022" cy="1347293"/>
          </a:xfrm>
          <a:prstGeom prst="leftBrac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2ED2EBB-38B0-495A-B39B-9EFCF6ABA0E1}"/>
              </a:ext>
            </a:extLst>
          </p:cNvPr>
          <p:cNvSpPr txBox="1">
            <a:spLocks/>
          </p:cNvSpPr>
          <p:nvPr/>
        </p:nvSpPr>
        <p:spPr>
          <a:xfrm>
            <a:off x="1360936" y="2926515"/>
            <a:ext cx="1842912" cy="5272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Adobe Devanagari" panose="02040503050201020203" pitchFamily="18" charset="0"/>
                <a:ea typeface="新細明體" panose="02020500000000000000" pitchFamily="18" charset="-120"/>
                <a:cs typeface="Adobe Devanagari" panose="02040503050201020203" pitchFamily="18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Adobe Devanagari" panose="02040503050201020203" pitchFamily="18" charset="0"/>
                <a:ea typeface="新細明體" panose="02020500000000000000" pitchFamily="18" charset="-120"/>
                <a:cs typeface="Adobe Devanagari" panose="02040503050201020203" pitchFamily="18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" panose="05000000000000000000" pitchFamily="2" charset="2"/>
              <a:buChar char="q"/>
              <a:defRPr kumimoji="0" sz="2000" kern="1200">
                <a:solidFill>
                  <a:schemeClr val="tx1"/>
                </a:solidFill>
                <a:latin typeface="Adobe Devanagari" panose="02040503050201020203" pitchFamily="18" charset="0"/>
                <a:ea typeface="新細明體" panose="02020500000000000000" pitchFamily="18" charset="-120"/>
                <a:cs typeface="Adobe Devanagari" panose="02040503050201020203" pitchFamily="18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Adobe Devanagari" panose="02040503050201020203" pitchFamily="18" charset="0"/>
                <a:ea typeface="新細明體" panose="02020500000000000000" pitchFamily="18" charset="-120"/>
                <a:cs typeface="Adobe Devanagari" panose="02040503050201020203" pitchFamily="18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Adobe Devanagari" panose="02040503050201020203" pitchFamily="18" charset="0"/>
                <a:ea typeface="新細明體" panose="02020500000000000000" pitchFamily="18" charset="-120"/>
                <a:cs typeface="Adobe Devanagari" panose="02040503050201020203" pitchFamily="18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main chunk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951FC188-C40A-40E9-B8B3-862442EB791D}"/>
              </a:ext>
            </a:extLst>
          </p:cNvPr>
          <p:cNvSpPr txBox="1">
            <a:spLocks/>
          </p:cNvSpPr>
          <p:nvPr/>
        </p:nvSpPr>
        <p:spPr>
          <a:xfrm>
            <a:off x="3419872" y="2901771"/>
            <a:ext cx="3024336" cy="52722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Adobe Devanagari" panose="02040503050201020203" pitchFamily="18" charset="0"/>
                <a:ea typeface="新細明體" panose="02020500000000000000" pitchFamily="18" charset="-120"/>
                <a:cs typeface="Adobe Devanagari" panose="02040503050201020203" pitchFamily="18" charset="0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Adobe Devanagari" panose="02040503050201020203" pitchFamily="18" charset="0"/>
                <a:ea typeface="新細明體" panose="02020500000000000000" pitchFamily="18" charset="-120"/>
                <a:cs typeface="Adobe Devanagari" panose="02040503050201020203" pitchFamily="18" charset="0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" panose="05000000000000000000" pitchFamily="2" charset="2"/>
              <a:buChar char="q"/>
              <a:defRPr kumimoji="0" sz="2000" kern="1200">
                <a:solidFill>
                  <a:schemeClr val="tx1"/>
                </a:solidFill>
                <a:latin typeface="Adobe Devanagari" panose="02040503050201020203" pitchFamily="18" charset="0"/>
                <a:ea typeface="新細明體" panose="02020500000000000000" pitchFamily="18" charset="-120"/>
                <a:cs typeface="Adobe Devanagari" panose="02040503050201020203" pitchFamily="18" charset="0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Adobe Devanagari" panose="02040503050201020203" pitchFamily="18" charset="0"/>
                <a:ea typeface="新細明體" panose="02020500000000000000" pitchFamily="18" charset="-120"/>
                <a:cs typeface="Adobe Devanagari" panose="02040503050201020203" pitchFamily="18" charset="0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Adobe Devanagari" panose="02040503050201020203" pitchFamily="18" charset="0"/>
                <a:ea typeface="新細明體" panose="02020500000000000000" pitchFamily="18" charset="-120"/>
                <a:cs typeface="Adobe Devanagari" panose="02040503050201020203" pitchFamily="18" charset="0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</a:rPr>
              <a:t>R(</a:t>
            </a:r>
            <a:r>
              <a:rPr lang="en-US" sz="2000" dirty="0" err="1">
                <a:solidFill>
                  <a:srgbClr val="0000FF"/>
                </a:solidFill>
              </a:rPr>
              <a:t>ight</a:t>
            </a:r>
            <a:r>
              <a:rPr lang="en-US" sz="2000" dirty="0">
                <a:solidFill>
                  <a:srgbClr val="0000FF"/>
                </a:solidFill>
              </a:rPr>
              <a:t>-)D(dislocated) chunk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806F88-72FF-4B36-9639-F1F086D8F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86" y="3529945"/>
            <a:ext cx="8229600" cy="690546"/>
          </a:xfrm>
          <a:prstGeom prst="rect">
            <a:avLst/>
          </a:prstGeom>
        </p:spPr>
      </p:pic>
      <p:sp>
        <p:nvSpPr>
          <p:cNvPr id="12" name="投影片編號版面配置區 4">
            <a:extLst>
              <a:ext uri="{FF2B5EF4-FFF2-40B4-BE49-F238E27FC236}">
                <a16:creationId xmlns:a16="http://schemas.microsoft.com/office/drawing/2014/main" id="{5FCC522D-84CE-4B4B-AE82-FAD21BF6590C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●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931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2B41-D677-4555-A0A6-B7E9196B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BA359A-B53D-4A3F-A91F-72BD7B87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3EC22-F89B-4492-AC47-861E8A0422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306" y="1395825"/>
            <a:ext cx="7535799" cy="4582287"/>
          </a:xfrm>
          <a:prstGeom prst="rect">
            <a:avLst/>
          </a:prstGeom>
        </p:spPr>
      </p:pic>
      <p:pic>
        <p:nvPicPr>
          <p:cNvPr id="6" name="RD_C_5_b_M_S10_1">
            <a:hlinkClick r:id="" action="ppaction://media"/>
            <a:extLst>
              <a:ext uri="{FF2B5EF4-FFF2-40B4-BE49-F238E27FC236}">
                <a16:creationId xmlns:a16="http://schemas.microsoft.com/office/drawing/2014/main" id="{1EF05351-E1F4-4753-A2CA-CC1610614C09}"/>
              </a:ext>
            </a:extLst>
          </p:cNvPr>
          <p:cNvPicPr>
            <a:picLocks noGrp="1" noChangeAspect="1"/>
          </p:cNvPicPr>
          <p:nvPr>
            <p:ph sz="quarter"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24128" y="1152144"/>
            <a:ext cx="487363" cy="487362"/>
          </a:xfrm>
        </p:spPr>
      </p:pic>
      <p:pic>
        <p:nvPicPr>
          <p:cNvPr id="7" name="RD_C_3_b_M_S10_1">
            <a:hlinkClick r:id="" action="ppaction://media"/>
            <a:extLst>
              <a:ext uri="{FF2B5EF4-FFF2-40B4-BE49-F238E27FC236}">
                <a16:creationId xmlns:a16="http://schemas.microsoft.com/office/drawing/2014/main" id="{A102F021-407B-4F75-A594-9FDA7E97F48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327523" y="1152143"/>
            <a:ext cx="487363" cy="48736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4FF6C-57C4-4E16-BE03-CE2D8862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3DA6D6-3E07-4E1D-833F-9C11B48C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9" name="投影片編號版面配置區 4">
            <a:extLst>
              <a:ext uri="{FF2B5EF4-FFF2-40B4-BE49-F238E27FC236}">
                <a16:creationId xmlns:a16="http://schemas.microsoft.com/office/drawing/2014/main" id="{FC5E20CC-FE50-4479-A3F5-EF1CB492C284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●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011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1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37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44EBA-9BBD-4D92-B57D-F851A6B28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(!  Not what we expected!)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D520E8-C885-405B-A35C-AA3F04C5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BC643C-296F-425B-B128-CB46BACC8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1525416"/>
            <a:ext cx="7521321" cy="4524375"/>
          </a:xfrm>
          <a:prstGeom prst="rect">
            <a:avLst/>
          </a:prstGeom>
        </p:spPr>
      </p:pic>
      <p:pic>
        <p:nvPicPr>
          <p:cNvPr id="6" name="RD_C_7_b_M_S10_1">
            <a:hlinkClick r:id="" action="ppaction://media"/>
            <a:extLst>
              <a:ext uri="{FF2B5EF4-FFF2-40B4-BE49-F238E27FC236}">
                <a16:creationId xmlns:a16="http://schemas.microsoft.com/office/drawing/2014/main" id="{B99643BF-1CDA-4B98-9133-DBE9017428ED}"/>
              </a:ext>
            </a:extLst>
          </p:cNvPr>
          <p:cNvPicPr>
            <a:picLocks noGrp="1" noChangeAspect="1"/>
          </p:cNvPicPr>
          <p:nvPr>
            <p:ph sz="quarter"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868144" y="1412776"/>
            <a:ext cx="487363" cy="4873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E5651-B4BB-4327-B6CD-2954EF885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682531-8371-4175-9569-01C953F9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51146AF4-EB7B-416F-8C52-0F32F09286A4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●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423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72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1E99C-6D96-4D32-9371-555C341F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two: discussion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314969-3C9B-479B-89A2-5B50C1E8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4F55A-9713-4679-91AD-BDE0A25BDF5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8AB1A60-8101-47B4-AB08-BD2F354C0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988676"/>
              </p:ext>
            </p:extLst>
          </p:nvPr>
        </p:nvGraphicFramePr>
        <p:xfrm>
          <a:off x="771690" y="1389316"/>
          <a:ext cx="7400233" cy="243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110">
                  <a:extLst>
                    <a:ext uri="{9D8B030D-6E8A-4147-A177-3AD203B41FA5}">
                      <a16:colId xmlns:a16="http://schemas.microsoft.com/office/drawing/2014/main" val="652847437"/>
                    </a:ext>
                  </a:extLst>
                </a:gridCol>
                <a:gridCol w="1691916">
                  <a:extLst>
                    <a:ext uri="{9D8B030D-6E8A-4147-A177-3AD203B41FA5}">
                      <a16:colId xmlns:a16="http://schemas.microsoft.com/office/drawing/2014/main" val="1960258228"/>
                    </a:ext>
                  </a:extLst>
                </a:gridCol>
                <a:gridCol w="2230207">
                  <a:extLst>
                    <a:ext uri="{9D8B030D-6E8A-4147-A177-3AD203B41FA5}">
                      <a16:colId xmlns:a16="http://schemas.microsoft.com/office/drawing/2014/main" val="200994518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[</a:t>
                      </a:r>
                      <a:r>
                        <a:rPr lang="en-US" sz="2000" dirty="0"/>
                        <a:t>5</a:t>
                      </a:r>
                      <a:r>
                        <a:rPr lang="en-US" altLang="zh-TW" sz="2000" dirty="0"/>
                        <a:t>]</a:t>
                      </a:r>
                      <a:r>
                        <a:rPr lang="en-US" sz="2000" dirty="0"/>
                        <a:t>RDQP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[</a:t>
                      </a:r>
                      <a:r>
                        <a:rPr lang="en-US" sz="2000" dirty="0"/>
                        <a:t>7</a:t>
                      </a:r>
                      <a:r>
                        <a:rPr lang="en-US" altLang="zh-TW" sz="2000" dirty="0"/>
                        <a:t>]</a:t>
                      </a:r>
                      <a:r>
                        <a:rPr lang="en-US" sz="2000" dirty="0" err="1"/>
                        <a:t>RDintonation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3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Pause before RD chunk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66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Pitch reset of RD chunk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00FF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7864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Overall declination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00FF"/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93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Final rising of RD chunk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dirty="0"/>
                        <a:t>NO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 dirty="0">
                          <a:solidFill>
                            <a:srgbClr val="0000FF"/>
                          </a:solidFill>
                        </a:rPr>
                        <a:t>YES</a:t>
                      </a:r>
                      <a:r>
                        <a:rPr lang="zh-TW" altLang="en-US" sz="2200" b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en-US" altLang="zh-TW" sz="2200" b="1" dirty="0">
                          <a:solidFill>
                            <a:srgbClr val="0000FF"/>
                          </a:solidFill>
                        </a:rPr>
                        <a:t>(but also main chunk)</a:t>
                      </a:r>
                      <a:endParaRPr lang="en-US" sz="2200"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8630"/>
                  </a:ext>
                </a:extLst>
              </a:tr>
            </a:tbl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C1654F-ABDF-4D09-ABF3-2C914B346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5EE6CF-3794-4A23-BA43-A12280785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30EFE788-0C08-4503-9489-AF6A82500D4B}"/>
              </a:ext>
            </a:extLst>
          </p:cNvPr>
          <p:cNvSpPr/>
          <p:nvPr/>
        </p:nvSpPr>
        <p:spPr>
          <a:xfrm>
            <a:off x="992501" y="3910816"/>
            <a:ext cx="7158998" cy="2376264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ym typeface="Wingdings" panose="05000000000000000000" pitchFamily="2" charset="2"/>
              </a:rPr>
              <a:t>Take home message</a:t>
            </a:r>
            <a:r>
              <a:rPr lang="en-US" sz="2000" dirty="0">
                <a:sym typeface="Wingdings" panose="05000000000000000000" pitchFamily="2" charset="2"/>
              </a:rPr>
              <a:t>: </a:t>
            </a:r>
          </a:p>
          <a:p>
            <a:pPr algn="ctr"/>
            <a:r>
              <a:rPr lang="en-US" sz="2600" dirty="0">
                <a:sym typeface="Wingdings" panose="05000000000000000000" pitchFamily="2" charset="2"/>
              </a:rPr>
              <a:t>Intonations must be “copied” in RDs</a:t>
            </a:r>
            <a:br>
              <a:rPr lang="en-US" sz="2600" dirty="0">
                <a:sym typeface="Wingdings" panose="05000000000000000000" pitchFamily="2" charset="2"/>
              </a:rPr>
            </a:br>
            <a:r>
              <a:rPr lang="en-US" sz="2600" dirty="0">
                <a:sym typeface="Wingdings" panose="05000000000000000000" pitchFamily="2" charset="2"/>
              </a:rPr>
              <a:t> *(</a:t>
            </a:r>
            <a:r>
              <a:rPr lang="en-US" sz="2600" dirty="0">
                <a:solidFill>
                  <a:srgbClr val="FF0000"/>
                </a:solidFill>
                <a:sym typeface="Wingdings" panose="05000000000000000000" pitchFamily="2" charset="2"/>
              </a:rPr>
              <a:t>main chunk-SFP</a:t>
            </a:r>
            <a:r>
              <a:rPr lang="en-US" sz="2600" dirty="0">
                <a:sym typeface="Wingdings" panose="05000000000000000000" pitchFamily="2" charset="2"/>
              </a:rPr>
              <a:t>    </a:t>
            </a:r>
            <a:r>
              <a:rPr lang="en-US" sz="2600" dirty="0">
                <a:solidFill>
                  <a:srgbClr val="0000FF"/>
                </a:solidFill>
                <a:sym typeface="Wingdings" panose="05000000000000000000" pitchFamily="2" charset="2"/>
              </a:rPr>
              <a:t>RD chunk </a:t>
            </a:r>
            <a:r>
              <a:rPr lang="en-US" sz="2600" b="1" dirty="0">
                <a:solidFill>
                  <a:schemeClr val="tx1"/>
                </a:solidFill>
                <a:sym typeface="Wingdings" panose="05000000000000000000" pitchFamily="2" charset="2"/>
              </a:rPr>
              <a:t>H%</a:t>
            </a:r>
            <a:r>
              <a:rPr lang="en-US" sz="2600" dirty="0">
                <a:sym typeface="Wingdings" panose="05000000000000000000" pitchFamily="2" charset="2"/>
              </a:rPr>
              <a:t>)</a:t>
            </a:r>
          </a:p>
          <a:p>
            <a:pPr algn="ctr"/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baseline="30000" dirty="0">
                <a:sym typeface="Wingdings" panose="05000000000000000000" pitchFamily="2" charset="2"/>
              </a:rPr>
              <a:t>OK</a:t>
            </a:r>
            <a:r>
              <a:rPr lang="en-US" sz="2600" dirty="0">
                <a:sym typeface="Wingdings" panose="05000000000000000000" pitchFamily="2" charset="2"/>
              </a:rPr>
              <a:t>(</a:t>
            </a:r>
            <a:r>
              <a:rPr lang="en-US" sz="2600" dirty="0">
                <a:solidFill>
                  <a:srgbClr val="FF0000"/>
                </a:solidFill>
                <a:sym typeface="Wingdings" panose="05000000000000000000" pitchFamily="2" charset="2"/>
              </a:rPr>
              <a:t>main chunk</a:t>
            </a:r>
            <a:r>
              <a:rPr lang="en-US" sz="2600" b="1" dirty="0">
                <a:sym typeface="Wingdings" panose="05000000000000000000" pitchFamily="2" charset="2"/>
              </a:rPr>
              <a:t> H%) (</a:t>
            </a:r>
            <a:r>
              <a:rPr lang="en-US" sz="2600" dirty="0">
                <a:solidFill>
                  <a:srgbClr val="0000FF"/>
                </a:solidFill>
                <a:sym typeface="Wingdings" panose="05000000000000000000" pitchFamily="2" charset="2"/>
              </a:rPr>
              <a:t>RD chunk </a:t>
            </a:r>
            <a:r>
              <a:rPr lang="en-US" sz="2600" b="1" dirty="0">
                <a:sym typeface="Wingdings" panose="05000000000000000000" pitchFamily="2" charset="2"/>
              </a:rPr>
              <a:t>H%</a:t>
            </a:r>
            <a:r>
              <a:rPr lang="en-US" sz="2600" dirty="0">
                <a:sym typeface="Wingdings" panose="05000000000000000000" pitchFamily="2" charset="2"/>
              </a:rPr>
              <a:t>) </a:t>
            </a:r>
          </a:p>
        </p:txBody>
      </p:sp>
      <p:sp>
        <p:nvSpPr>
          <p:cNvPr id="9" name="投影片編號版面配置區 4">
            <a:extLst>
              <a:ext uri="{FF2B5EF4-FFF2-40B4-BE49-F238E27FC236}">
                <a16:creationId xmlns:a16="http://schemas.microsoft.com/office/drawing/2014/main" id="{5145C014-2BAA-427F-B0A4-4459B31A1315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●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61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B3A1F-9CF1-45C6-9C3D-60508785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22D0AC-EDC3-44E0-84A9-D536E9DF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7CCDC-5392-43E8-B6C7-53899A1D92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To realize H% in RD: </a:t>
            </a:r>
          </a:p>
          <a:p>
            <a:r>
              <a:rPr lang="en-US" dirty="0">
                <a:sym typeface="Wingdings" panose="05000000000000000000" pitchFamily="2" charset="2"/>
              </a:rPr>
              <a:t>i. (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main chunk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H%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RD chunk</a:t>
            </a:r>
            <a:r>
              <a:rPr lang="en-US" dirty="0">
                <a:sym typeface="Wingdings" panose="05000000000000000000" pitchFamily="2" charset="2"/>
              </a:rPr>
              <a:t>)	   * 	(not boundary)</a:t>
            </a:r>
            <a:br>
              <a:rPr lang="en-US" dirty="0">
                <a:sym typeface="Wingdings" panose="05000000000000000000" pitchFamily="2" charset="2"/>
              </a:rPr>
            </a:b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ii. (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main chunk</a:t>
            </a:r>
            <a:r>
              <a:rPr lang="en-US" b="1" dirty="0">
                <a:sym typeface="Wingdings" panose="05000000000000000000" pitchFamily="2" charset="2"/>
              </a:rPr>
              <a:t> H%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RD chunk </a:t>
            </a:r>
            <a:r>
              <a:rPr lang="en-US" b="1" dirty="0">
                <a:sym typeface="Wingdings" panose="05000000000000000000" pitchFamily="2" charset="2"/>
              </a:rPr>
              <a:t>H%</a:t>
            </a:r>
            <a:r>
              <a:rPr lang="en-US" dirty="0">
                <a:sym typeface="Wingdings" panose="05000000000000000000" pitchFamily="2" charset="2"/>
              </a:rPr>
              <a:t>)   *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      (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main chunk</a:t>
            </a:r>
            <a:r>
              <a:rPr lang="en-US" b="1" dirty="0">
                <a:sym typeface="Wingdings" panose="05000000000000000000" pitchFamily="2" charset="2"/>
              </a:rPr>
              <a:t> H%) (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RD chunk </a:t>
            </a:r>
            <a:r>
              <a:rPr lang="en-US" b="1" dirty="0">
                <a:sym typeface="Wingdings" panose="05000000000000000000" pitchFamily="2" charset="2"/>
              </a:rPr>
              <a:t>H%</a:t>
            </a:r>
            <a:r>
              <a:rPr lang="en-US" dirty="0">
                <a:sym typeface="Wingdings" panose="05000000000000000000" pitchFamily="2" charset="2"/>
              </a:rPr>
              <a:t>)   OK</a:t>
            </a:r>
            <a:endParaRPr lang="en-US" b="1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iii. (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main chunk</a:t>
            </a:r>
            <a:r>
              <a:rPr lang="en-US" dirty="0">
                <a:sym typeface="Wingdings" panose="05000000000000000000" pitchFamily="2" charset="2"/>
              </a:rPr>
              <a:t>  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RD chunk </a:t>
            </a:r>
            <a:r>
              <a:rPr lang="en-US" b="1" dirty="0">
                <a:sym typeface="Wingdings" panose="05000000000000000000" pitchFamily="2" charset="2"/>
              </a:rPr>
              <a:t>H%)	   *	(unexpected)</a:t>
            </a:r>
            <a:br>
              <a:rPr lang="en-US" b="1" dirty="0">
                <a:sym typeface="Wingdings" panose="05000000000000000000" pitchFamily="2" charset="2"/>
              </a:rPr>
            </a:br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Prosody alone cannot account for the distribution of intonations in RD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5752A-83E6-4807-890E-6B08B2C6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40763-57D4-4222-B9A8-C75233796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FDCD717C-9989-4C23-996F-C635C7CF11C3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●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236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F4B1-1949-4F18-821C-871A5A886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Intonations as 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944683-2EBB-4CFC-A330-379352B8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E641B-8146-4FE4-B26C-BBDB085CFF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syntactic explanation to (iii)</a:t>
            </a:r>
          </a:p>
          <a:p>
            <a:r>
              <a:rPr lang="en-US" dirty="0"/>
              <a:t>H% shows complementary distribution with question particles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can be treated as a </a:t>
            </a:r>
            <a:r>
              <a:rPr lang="en-US" dirty="0" err="1"/>
              <a:t>segmentless</a:t>
            </a:r>
            <a:r>
              <a:rPr lang="en-US" dirty="0"/>
              <a:t> SFP</a:t>
            </a:r>
            <a:r>
              <a:rPr lang="en-US" sz="2400" dirty="0"/>
              <a:t> (Tang 2006, Zhang 2014)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presumably also C-head</a:t>
            </a:r>
            <a:endParaRPr lang="en-US" dirty="0"/>
          </a:p>
          <a:p>
            <a:pPr lvl="1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baseline="-25000" dirty="0" err="1">
                <a:solidFill>
                  <a:schemeClr val="tx1"/>
                </a:solidFill>
                <a:sym typeface="Wingdings" panose="05000000000000000000" pitchFamily="2" charset="2"/>
              </a:rPr>
              <a:t>FocP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went to Thailand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CP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C-H%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[</a:t>
            </a:r>
            <a:r>
              <a:rPr lang="en-US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TP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FF"/>
                </a:solidFill>
                <a:sym typeface="Wingdings" panose="05000000000000000000" pitchFamily="2" charset="2"/>
              </a:rPr>
              <a:t>Sungzi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_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]]]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Upon linearization: *(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went to Thailand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H%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FF"/>
                </a:solidFill>
                <a:sym typeface="Wingdings" panose="05000000000000000000" pitchFamily="2" charset="2"/>
              </a:rPr>
              <a:t>Sungzi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b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ruled out by prosodic restriction on boundary tones</a:t>
            </a:r>
          </a:p>
          <a:p>
            <a:pPr lvl="1"/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To derive (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went to Thailand  </a:t>
            </a:r>
            <a:r>
              <a:rPr lang="en-US" dirty="0" err="1">
                <a:solidFill>
                  <a:srgbClr val="0000FF"/>
                </a:solidFill>
                <a:sym typeface="Wingdings" panose="05000000000000000000" pitchFamily="2" charset="2"/>
              </a:rPr>
              <a:t>Sungzi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H%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), C must be lowered to TP:</a:t>
            </a:r>
            <a:b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*[</a:t>
            </a:r>
            <a:r>
              <a:rPr lang="en-US" baseline="-25000" dirty="0" err="1">
                <a:solidFill>
                  <a:schemeClr val="tx1"/>
                </a:solidFill>
                <a:sym typeface="Wingdings" panose="05000000000000000000" pitchFamily="2" charset="2"/>
              </a:rPr>
              <a:t>FocP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went to Thailand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[</a:t>
            </a:r>
            <a:r>
              <a:rPr lang="en-US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CP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__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[</a:t>
            </a:r>
            <a:r>
              <a:rPr lang="en-US" baseline="-25000" dirty="0">
                <a:solidFill>
                  <a:schemeClr val="tx1"/>
                </a:solidFill>
                <a:sym typeface="Wingdings" panose="05000000000000000000" pitchFamily="2" charset="2"/>
              </a:rPr>
              <a:t>TP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0000FF"/>
                </a:solidFill>
                <a:sym typeface="Wingdings" panose="05000000000000000000" pitchFamily="2" charset="2"/>
              </a:rPr>
              <a:t>Sungzi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-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C-H%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_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]]]</a:t>
            </a:r>
          </a:p>
          <a:p>
            <a:pPr marL="274320" lvl="1" indent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						        </a:t>
            </a:r>
            <a:r>
              <a:rPr lang="en-US" b="1" i="1" dirty="0">
                <a:solidFill>
                  <a:schemeClr val="tx1"/>
                </a:solidFill>
                <a:sym typeface="Wingdings" panose="05000000000000000000" pitchFamily="2" charset="2"/>
              </a:rPr>
              <a:t>Not possible!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892480B-9A94-4B60-AC80-779A54DD2CB5}"/>
              </a:ext>
            </a:extLst>
          </p:cNvPr>
          <p:cNvSpPr/>
          <p:nvPr/>
        </p:nvSpPr>
        <p:spPr>
          <a:xfrm rot="21203267" flipH="1">
            <a:off x="4232743" y="5187864"/>
            <a:ext cx="1810310" cy="465552"/>
          </a:xfrm>
          <a:custGeom>
            <a:avLst/>
            <a:gdLst>
              <a:gd name="connsiteX0" fmla="*/ 4164939 w 4267791"/>
              <a:gd name="connsiteY0" fmla="*/ 0 h 604157"/>
              <a:gd name="connsiteX1" fmla="*/ 3809339 w 4267791"/>
              <a:gd name="connsiteY1" fmla="*/ 528320 h 604157"/>
              <a:gd name="connsiteX2" fmla="*/ 537819 w 4267791"/>
              <a:gd name="connsiteY2" fmla="*/ 568960 h 604157"/>
              <a:gd name="connsiteX3" fmla="*/ 39979 w 4267791"/>
              <a:gd name="connsiteY3" fmla="*/ 223520 h 60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791" h="604157">
                <a:moveTo>
                  <a:pt x="4164939" y="0"/>
                </a:moveTo>
                <a:cubicBezTo>
                  <a:pt x="4289399" y="216746"/>
                  <a:pt x="4413859" y="433493"/>
                  <a:pt x="3809339" y="528320"/>
                </a:cubicBezTo>
                <a:cubicBezTo>
                  <a:pt x="3204819" y="623147"/>
                  <a:pt x="1166046" y="619760"/>
                  <a:pt x="537819" y="568960"/>
                </a:cubicBezTo>
                <a:cubicBezTo>
                  <a:pt x="-90408" y="518160"/>
                  <a:pt x="-25215" y="370840"/>
                  <a:pt x="39979" y="22352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7B072-658F-44B1-8E0C-A2EFBE092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4AB62-1C44-4782-AC98-54648A3F6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9" name="投影片編號版面配置區 4">
            <a:extLst>
              <a:ext uri="{FF2B5EF4-FFF2-40B4-BE49-F238E27FC236}">
                <a16:creationId xmlns:a16="http://schemas.microsoft.com/office/drawing/2014/main" id="{74A58866-6171-47E9-AD49-36116ED8594B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●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099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B18B-FE8D-4D5C-9082-6715B2E7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Consequences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E6B98-4B7C-4B93-AA7A-752F40AD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DF012-353F-4258-870E-BA5F18C0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FEF62-43B6-42F4-8DE9-3EE72282D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25</a:t>
            </a:fld>
            <a:endParaRPr lang="zh-TW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B0AF2-3EAA-4005-BC34-D3552ADE6DB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RDs with “copied” intonations are not </a:t>
            </a:r>
            <a:r>
              <a:rPr lang="en-US" i="1" dirty="0"/>
              <a:t>genuine</a:t>
            </a:r>
            <a:r>
              <a:rPr lang="en-US" dirty="0"/>
              <a:t> RDs</a:t>
            </a:r>
          </a:p>
          <a:p>
            <a:pPr lvl="1"/>
            <a:r>
              <a:rPr lang="en-US" dirty="0"/>
              <a:t>Two H% </a:t>
            </a:r>
            <a:r>
              <a:rPr lang="en-US" dirty="0">
                <a:sym typeface="Wingdings" panose="05000000000000000000" pitchFamily="2" charset="2"/>
              </a:rPr>
              <a:t> Two C-heads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Incompatible with </a:t>
            </a:r>
            <a:r>
              <a:rPr lang="en-US" dirty="0" err="1">
                <a:sym typeface="Wingdings" panose="05000000000000000000" pitchFamily="2" charset="2"/>
              </a:rPr>
              <a:t>monoclausal</a:t>
            </a:r>
            <a:r>
              <a:rPr lang="en-US" dirty="0">
                <a:sym typeface="Wingdings" panose="05000000000000000000" pitchFamily="2" charset="2"/>
              </a:rPr>
              <a:t> analysis of RDs</a:t>
            </a:r>
          </a:p>
          <a:p>
            <a:pPr lvl="1"/>
            <a:r>
              <a:rPr lang="en-US" dirty="0"/>
              <a:t>Recall: SFPs cannot occur twice in RDs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*</a:t>
            </a:r>
            <a:r>
              <a:rPr lang="en-US" i="1" dirty="0" err="1">
                <a:solidFill>
                  <a:srgbClr val="FF0000"/>
                </a:solidFill>
              </a:rPr>
              <a:t>Loeng</a:t>
            </a:r>
            <a:r>
              <a:rPr lang="en-US" i="1" dirty="0">
                <a:solidFill>
                  <a:srgbClr val="FF0000"/>
                </a:solidFill>
              </a:rPr>
              <a:t> go  </a:t>
            </a:r>
            <a:r>
              <a:rPr lang="en-US" i="1" dirty="0" err="1">
                <a:solidFill>
                  <a:srgbClr val="FF0000"/>
                </a:solidFill>
              </a:rPr>
              <a:t>zungtau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laa3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i="1" dirty="0"/>
              <a:t>	 </a:t>
            </a:r>
            <a:r>
              <a:rPr lang="en-US" i="1" dirty="0" err="1">
                <a:solidFill>
                  <a:srgbClr val="0000FF"/>
                </a:solidFill>
              </a:rPr>
              <a:t>keoi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 err="1">
                <a:solidFill>
                  <a:srgbClr val="0000FF"/>
                </a:solidFill>
              </a:rPr>
              <a:t>zau</a:t>
            </a:r>
            <a:r>
              <a:rPr lang="en-US" i="1" dirty="0">
                <a:solidFill>
                  <a:srgbClr val="0000FF"/>
                </a:solidFill>
              </a:rPr>
              <a:t>-zo </a:t>
            </a:r>
            <a:r>
              <a:rPr lang="en-US" b="1" i="1" dirty="0">
                <a:solidFill>
                  <a:srgbClr val="0000FF"/>
                </a:solidFill>
              </a:rPr>
              <a:t>laa3</a:t>
            </a:r>
            <a:br>
              <a:rPr lang="en-US" b="1" i="1" dirty="0">
                <a:solidFill>
                  <a:srgbClr val="0000FF"/>
                </a:solidFill>
              </a:rPr>
            </a:br>
            <a:r>
              <a:rPr lang="en-US" dirty="0">
                <a:solidFill>
                  <a:srgbClr val="464653"/>
                </a:solidFill>
              </a:rPr>
              <a:t>‘He has left for two hours.’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274320" lvl="1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05204876-AEB9-46F0-9AF1-AB1A4548EEB4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●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792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F3886-F680-486B-8E4A-7920379B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02A982-60A1-48E0-9E04-26B7CCEB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0C1680-EA0B-495B-AD39-82ABBA8C9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D02F0-55FD-4360-91F9-7332059D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26</a:t>
            </a:fld>
            <a:endParaRPr lang="zh-TW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D0D5C9-A5B9-45C4-9637-A8D3E5DE9C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Can be treated as ‘afterthoughts’ (Li &amp; Wei 2017)</a:t>
            </a:r>
          </a:p>
          <a:p>
            <a:r>
              <a:rPr lang="en-US" dirty="0"/>
              <a:t>Different prosodic properties</a:t>
            </a:r>
          </a:p>
          <a:p>
            <a:pPr lvl="1"/>
            <a:r>
              <a:rPr lang="en-US" i="1" dirty="0"/>
              <a:t>Genuine</a:t>
            </a:r>
            <a:r>
              <a:rPr lang="en-US" dirty="0"/>
              <a:t> RDs: </a:t>
            </a:r>
            <a:r>
              <a:rPr lang="en-US" b="1" i="1" dirty="0">
                <a:sym typeface="Wingdings" panose="05000000000000000000" pitchFamily="2" charset="2"/>
              </a:rPr>
              <a:t>one</a:t>
            </a:r>
            <a:r>
              <a:rPr lang="en-US" dirty="0">
                <a:sym typeface="Wingdings" panose="05000000000000000000" pitchFamily="2" charset="2"/>
              </a:rPr>
              <a:t> intonational phrase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Afterthoughts: </a:t>
            </a:r>
            <a:r>
              <a:rPr lang="en-US" b="1" i="1" dirty="0">
                <a:sym typeface="Wingdings" panose="05000000000000000000" pitchFamily="2" charset="2"/>
              </a:rPr>
              <a:t>two</a:t>
            </a:r>
            <a:r>
              <a:rPr lang="en-US" dirty="0">
                <a:sym typeface="Wingdings" panose="05000000000000000000" pitchFamily="2" charset="2"/>
              </a:rPr>
              <a:t> intonational phrases</a:t>
            </a:r>
          </a:p>
          <a:p>
            <a:endParaRPr lang="en-US" dirty="0"/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79F88F91-AE81-4873-958F-44E1C66DF158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 ●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297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5F91-49DA-42E1-80EF-612D0E3A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11EC1-4B86-402A-9DBD-B0E8E096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C1E2B-71A9-434D-AF10-BCFFF6DC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74CA8-6F6B-4527-94A3-64B0F823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27</a:t>
            </a:fld>
            <a:endParaRPr lang="zh-TW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AF420-1DD5-4C93-8CC4-61BFB0C4EE4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130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Different interpretations </a:t>
            </a:r>
            <a:r>
              <a:rPr lang="en-US" i="1" dirty="0"/>
              <a:t>reported by the subjects</a:t>
            </a:r>
          </a:p>
          <a:p>
            <a:pPr marL="274320" lvl="1" indent="0">
              <a:buNone/>
            </a:pPr>
            <a:r>
              <a:rPr lang="en-US" dirty="0"/>
              <a:t>[Context: You thought </a:t>
            </a:r>
            <a:r>
              <a:rPr lang="en-US" dirty="0" err="1"/>
              <a:t>Sungzi</a:t>
            </a:r>
            <a:r>
              <a:rPr lang="en-US" dirty="0"/>
              <a:t> had never travelled to Thailand, but you found a photo of the Grand Palace at Bangkok in </a:t>
            </a:r>
            <a:r>
              <a:rPr lang="en-US" dirty="0" err="1"/>
              <a:t>Sungzi's</a:t>
            </a:r>
            <a:r>
              <a:rPr lang="en-US" dirty="0"/>
              <a:t> Instagram. You then ask his mom:]</a:t>
            </a:r>
          </a:p>
          <a:p>
            <a:pPr marL="274320" lvl="1" indent="0">
              <a:buNone/>
            </a:pPr>
            <a:r>
              <a:rPr lang="en-US" dirty="0"/>
              <a:t>[5]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i="1" dirty="0" err="1"/>
              <a:t>Heoi-gwo</a:t>
            </a:r>
            <a:r>
              <a:rPr lang="en-US" i="1" dirty="0"/>
              <a:t>	</a:t>
            </a:r>
            <a:r>
              <a:rPr lang="en-US" i="1" dirty="0" err="1"/>
              <a:t>Taaigwok</a:t>
            </a:r>
            <a:r>
              <a:rPr lang="en-US" i="1" dirty="0"/>
              <a:t> </a:t>
            </a:r>
            <a:r>
              <a:rPr lang="en-US" b="1" i="1" dirty="0"/>
              <a:t>maa3</a:t>
            </a:r>
            <a:r>
              <a:rPr lang="en-US" i="1" dirty="0"/>
              <a:t>	 </a:t>
            </a:r>
            <a:r>
              <a:rPr lang="en-US" i="1" u="sng" dirty="0" err="1"/>
              <a:t>Sungzi</a:t>
            </a:r>
            <a:r>
              <a:rPr lang="en-US" i="1" u="sng" dirty="0"/>
              <a:t> 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       go-</a:t>
            </a:r>
            <a:r>
              <a:rPr lang="en-US" cap="small" dirty="0"/>
              <a:t>perf	</a:t>
            </a:r>
            <a:r>
              <a:rPr lang="en-US" dirty="0"/>
              <a:t>Thailand  SFP.Q	 </a:t>
            </a:r>
            <a:r>
              <a:rPr lang="en-US" dirty="0" err="1"/>
              <a:t>Sungzi</a:t>
            </a:r>
            <a:br>
              <a:rPr lang="en-US" dirty="0"/>
            </a:br>
            <a:r>
              <a:rPr lang="en-US" dirty="0"/>
              <a:t>       ‘Had </a:t>
            </a:r>
            <a:r>
              <a:rPr lang="en-US" dirty="0" err="1"/>
              <a:t>Sungzi</a:t>
            </a:r>
            <a:r>
              <a:rPr lang="en-US" dirty="0"/>
              <a:t> been in Thailand?’</a:t>
            </a:r>
          </a:p>
          <a:p>
            <a:pPr marL="274320" lvl="1" indent="0">
              <a:buNone/>
            </a:pPr>
            <a:r>
              <a:rPr lang="en-US" dirty="0"/>
              <a:t>[7] </a:t>
            </a:r>
            <a:r>
              <a:rPr lang="en-US" b="1" dirty="0">
                <a:solidFill>
                  <a:srgbClr val="FF0000"/>
                </a:solidFill>
              </a:rPr>
              <a:t>#</a:t>
            </a:r>
            <a:r>
              <a:rPr lang="en-US" i="1" dirty="0" err="1"/>
              <a:t>Heoi-gwo</a:t>
            </a:r>
            <a:r>
              <a:rPr lang="en-US" i="1" dirty="0"/>
              <a:t>	</a:t>
            </a:r>
            <a:r>
              <a:rPr lang="en-US" i="1" dirty="0" err="1"/>
              <a:t>Taaigwok</a:t>
            </a:r>
            <a:r>
              <a:rPr lang="en-US" i="1" dirty="0"/>
              <a:t> H%	</a:t>
            </a:r>
            <a:r>
              <a:rPr lang="en-US" i="1" u="sng" dirty="0" err="1"/>
              <a:t>Sungzi</a:t>
            </a:r>
            <a:r>
              <a:rPr lang="en-US" i="1" u="sng" dirty="0"/>
              <a:t> H%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         go-</a:t>
            </a:r>
            <a:r>
              <a:rPr lang="en-US" cap="small" dirty="0"/>
              <a:t>perf	</a:t>
            </a:r>
            <a:r>
              <a:rPr lang="en-US" dirty="0"/>
              <a:t>Thailand	</a:t>
            </a:r>
            <a:r>
              <a:rPr lang="en-US" dirty="0" err="1"/>
              <a:t>Sungzi</a:t>
            </a:r>
            <a:endParaRPr lang="en-US" dirty="0"/>
          </a:p>
          <a:p>
            <a:pPr lvl="1"/>
            <a:endParaRPr lang="en-US" sz="1000" dirty="0"/>
          </a:p>
          <a:p>
            <a:pPr lvl="1"/>
            <a:r>
              <a:rPr lang="en-US" dirty="0"/>
              <a:t>[7] is only felicitous if </a:t>
            </a:r>
            <a:r>
              <a:rPr lang="en-US" dirty="0" err="1"/>
              <a:t>Sungzi</a:t>
            </a:r>
            <a:r>
              <a:rPr lang="en-US" dirty="0"/>
              <a:t> hates Thailand very much and it is impossible for him to go to there.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Sungzi</a:t>
            </a:r>
            <a:r>
              <a:rPr lang="en-US" dirty="0"/>
              <a:t> in</a:t>
            </a:r>
            <a:r>
              <a:rPr lang="en-US" dirty="0">
                <a:sym typeface="Wingdings" panose="05000000000000000000" pitchFamily="2" charset="2"/>
              </a:rPr>
              <a:t> [7] carries focus</a:t>
            </a:r>
          </a:p>
          <a:p>
            <a:pPr lvl="1"/>
            <a:r>
              <a:rPr lang="en-US" i="1" dirty="0"/>
              <a:t>Genuine</a:t>
            </a:r>
            <a:r>
              <a:rPr lang="en-US" dirty="0"/>
              <a:t> RDs: RD chunks </a:t>
            </a:r>
            <a:r>
              <a:rPr lang="en-US" b="1" dirty="0"/>
              <a:t>do not </a:t>
            </a:r>
            <a:r>
              <a:rPr lang="en-US" dirty="0"/>
              <a:t>bear focus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Afterthoughts: </a:t>
            </a:r>
            <a:r>
              <a:rPr lang="en-US" dirty="0"/>
              <a:t>RD chunks bear focus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337C8D66-8101-4B79-AD97-97D012FF0536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● ○ 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635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5F91-49DA-42E1-80EF-612D0E3AC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111EC1-4B86-402A-9DBD-B0E8E0965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C1E2B-71A9-434D-AF10-BCFFF6DCB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774CA8-6F6B-4527-94A3-64B0F823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28</a:t>
            </a:fld>
            <a:endParaRPr lang="zh-TW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AF420-1DD5-4C93-8CC4-61BFB0C4EE4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/>
              <a:t>Different syntactic properties</a:t>
            </a:r>
          </a:p>
          <a:p>
            <a:r>
              <a:rPr lang="en-US" dirty="0"/>
              <a:t>Recall: connectivity effects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dirty="0" err="1"/>
              <a:t>monoclausal</a:t>
            </a:r>
            <a:r>
              <a:rPr lang="en-US" dirty="0"/>
              <a:t> movement account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sym typeface="Wingdings" panose="05000000000000000000" pitchFamily="2" charset="2"/>
              </a:rPr>
              <a:t>Afterthoughts: </a:t>
            </a:r>
            <a:r>
              <a:rPr lang="en-US" b="1" i="1" dirty="0">
                <a:sym typeface="Wingdings" panose="05000000000000000000" pitchFamily="2" charset="2"/>
              </a:rPr>
              <a:t>lack connectivity effects</a:t>
            </a:r>
          </a:p>
          <a:p>
            <a:pPr lvl="1"/>
            <a:endParaRPr lang="en-US" b="1" i="1" dirty="0">
              <a:sym typeface="Wingdings" panose="05000000000000000000" pitchFamily="2" charset="2"/>
            </a:endParaRPr>
          </a:p>
          <a:p>
            <a:pPr lvl="1"/>
            <a:endParaRPr lang="en-US" b="1" i="1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Just like 2 CPs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34E9BC-DBC0-4B48-9B64-2A3189336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25" y="4017873"/>
            <a:ext cx="8135888" cy="70393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213EC3E0-787F-4900-8ADB-68805871FEB1}"/>
              </a:ext>
            </a:extLst>
          </p:cNvPr>
          <p:cNvGrpSpPr/>
          <p:nvPr/>
        </p:nvGrpSpPr>
        <p:grpSpPr>
          <a:xfrm>
            <a:off x="441216" y="2314955"/>
            <a:ext cx="6742321" cy="1030103"/>
            <a:chOff x="421968" y="2661442"/>
            <a:chExt cx="6742321" cy="103010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A406A1B-8156-4903-B97E-F8BB11599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577" y="2661442"/>
              <a:ext cx="6408712" cy="103010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E443837-89E3-42EF-AA01-1736E65EBF15}"/>
                </a:ext>
              </a:extLst>
            </p:cNvPr>
            <p:cNvSpPr/>
            <p:nvPr/>
          </p:nvSpPr>
          <p:spPr>
            <a:xfrm>
              <a:off x="421968" y="2704221"/>
              <a:ext cx="432048" cy="3417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9559E8AE-4423-4B36-B644-A5706453C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5242142"/>
            <a:ext cx="8037449" cy="752838"/>
          </a:xfrm>
          <a:prstGeom prst="rect">
            <a:avLst/>
          </a:prstGeom>
        </p:spPr>
      </p:pic>
      <p:sp>
        <p:nvSpPr>
          <p:cNvPr id="12" name="投影片編號版面配置區 4">
            <a:extLst>
              <a:ext uri="{FF2B5EF4-FFF2-40B4-BE49-F238E27FC236}">
                <a16:creationId xmlns:a16="http://schemas.microsoft.com/office/drawing/2014/main" id="{C1FE6AAB-4270-4DA6-B1FD-5235B42D58EE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●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1969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6A16F-F05C-47B0-A0B4-3DC0052BB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E8874-313D-49A4-AEFD-A8D4D120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12E619-247D-4670-B864-F8D6E2262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82E41-A8E4-46D1-B361-B0352F23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29</a:t>
            </a:fld>
            <a:endParaRPr lang="zh-TW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346FC-8902-4E1C-87D1-9266491803F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(ii) Predicts SFP requirement!</a:t>
            </a:r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E6ABBD77-E648-4B5C-A04C-A31C4BB88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215417"/>
              </p:ext>
            </p:extLst>
          </p:nvPr>
        </p:nvGraphicFramePr>
        <p:xfrm>
          <a:off x="771690" y="1389316"/>
          <a:ext cx="7400233" cy="2438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110">
                  <a:extLst>
                    <a:ext uri="{9D8B030D-6E8A-4147-A177-3AD203B41FA5}">
                      <a16:colId xmlns:a16="http://schemas.microsoft.com/office/drawing/2014/main" val="652847437"/>
                    </a:ext>
                  </a:extLst>
                </a:gridCol>
                <a:gridCol w="1691916">
                  <a:extLst>
                    <a:ext uri="{9D8B030D-6E8A-4147-A177-3AD203B41FA5}">
                      <a16:colId xmlns:a16="http://schemas.microsoft.com/office/drawing/2014/main" val="1960258228"/>
                    </a:ext>
                  </a:extLst>
                </a:gridCol>
                <a:gridCol w="2230207">
                  <a:extLst>
                    <a:ext uri="{9D8B030D-6E8A-4147-A177-3AD203B41FA5}">
                      <a16:colId xmlns:a16="http://schemas.microsoft.com/office/drawing/2014/main" val="2009945181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RD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Afterthoughts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382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Do RD chunks bear focus?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491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No. of intonational phrases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9665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No. of C-heads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4939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/>
                        <a:t>Connectivity effects</a:t>
                      </a:r>
                    </a:p>
                    <a:p>
                      <a:r>
                        <a:rPr lang="en-US" sz="2200" dirty="0">
                          <a:sym typeface="Wingdings" panose="05000000000000000000" pitchFamily="2" charset="2"/>
                        </a:rPr>
                        <a:t> no. of CPs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YES</a:t>
                      </a:r>
                    </a:p>
                    <a:p>
                      <a:pPr algn="ctr"/>
                      <a:r>
                        <a:rPr lang="en-US" sz="22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2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  <a:p>
                      <a:pPr algn="ctr"/>
                      <a:r>
                        <a:rPr lang="en-US" sz="2200" b="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sz="2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18630"/>
                  </a:ext>
                </a:extLst>
              </a:tr>
            </a:tbl>
          </a:graphicData>
        </a:graphic>
      </p:graphicFrame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0F8ACF5D-9BD6-4F31-9C3E-8D6E24310122}"/>
              </a:ext>
            </a:extLst>
          </p:cNvPr>
          <p:cNvSpPr/>
          <p:nvPr/>
        </p:nvSpPr>
        <p:spPr>
          <a:xfrm>
            <a:off x="992501" y="3910816"/>
            <a:ext cx="7158998" cy="1318384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sym typeface="Wingdings" panose="05000000000000000000" pitchFamily="2" charset="2"/>
              </a:rPr>
              <a:t>Take home message</a:t>
            </a:r>
            <a:r>
              <a:rPr lang="en-US" sz="2000" dirty="0">
                <a:sym typeface="Wingdings" panose="05000000000000000000" pitchFamily="2" charset="2"/>
              </a:rPr>
              <a:t>: </a:t>
            </a:r>
          </a:p>
          <a:p>
            <a:pPr algn="ctr"/>
            <a:r>
              <a:rPr lang="en-US" sz="2600" dirty="0">
                <a:sym typeface="Wingdings" panose="05000000000000000000" pitchFamily="2" charset="2"/>
              </a:rPr>
              <a:t>Intonations cannot occur in</a:t>
            </a:r>
            <a:r>
              <a:rPr lang="en-US" sz="2600" i="1" dirty="0">
                <a:sym typeface="Wingdings" panose="05000000000000000000" pitchFamily="2" charset="2"/>
              </a:rPr>
              <a:t> genuine </a:t>
            </a:r>
            <a:r>
              <a:rPr lang="en-US" sz="2600" dirty="0">
                <a:sym typeface="Wingdings" panose="05000000000000000000" pitchFamily="2" charset="2"/>
              </a:rPr>
              <a:t>RDs</a:t>
            </a:r>
          </a:p>
        </p:txBody>
      </p:sp>
      <p:sp>
        <p:nvSpPr>
          <p:cNvPr id="10" name="投影片編號版面配置區 4">
            <a:extLst>
              <a:ext uri="{FF2B5EF4-FFF2-40B4-BE49-F238E27FC236}">
                <a16:creationId xmlns:a16="http://schemas.microsoft.com/office/drawing/2014/main" id="{664C5B57-E48E-4F03-BB64-AD5192E210BE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●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3853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265F-14E6-4094-BF35-3ED76CEA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syntactic puzzles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F2256B-B1DD-4579-BF8F-8624B53C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CCCBB-9034-429F-A1AC-9E4148DB043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Puzzle #1: one clause or two clauses?</a:t>
            </a:r>
          </a:p>
          <a:p>
            <a:r>
              <a:rPr lang="en-US" dirty="0"/>
              <a:t>Cheung (2009), Lee (2017), Lai (2019)</a:t>
            </a:r>
          </a:p>
          <a:p>
            <a:r>
              <a:rPr lang="en-US" dirty="0" err="1"/>
              <a:t>Monoclausal</a:t>
            </a:r>
            <a:r>
              <a:rPr lang="en-US" dirty="0"/>
              <a:t> movement approach	</a:t>
            </a:r>
          </a:p>
          <a:p>
            <a:pPr lvl="1"/>
            <a:r>
              <a:rPr lang="en-US" dirty="0"/>
              <a:t>[</a:t>
            </a:r>
            <a:r>
              <a:rPr lang="en-US" baseline="-25000" dirty="0" err="1"/>
              <a:t>FocP</a:t>
            </a:r>
            <a:r>
              <a:rPr lang="en-US" baseline="-25000" dirty="0"/>
              <a:t> </a:t>
            </a:r>
            <a:r>
              <a:rPr lang="en-US" i="1" dirty="0" err="1">
                <a:solidFill>
                  <a:srgbClr val="FF0000"/>
                </a:solidFill>
              </a:rPr>
              <a:t>Loeng</a:t>
            </a:r>
            <a:r>
              <a:rPr lang="en-US" i="1" dirty="0">
                <a:solidFill>
                  <a:srgbClr val="FF0000"/>
                </a:solidFill>
              </a:rPr>
              <a:t> go  </a:t>
            </a:r>
            <a:r>
              <a:rPr lang="en-US" i="1" dirty="0" err="1">
                <a:solidFill>
                  <a:srgbClr val="FF0000"/>
                </a:solidFill>
              </a:rPr>
              <a:t>zungtau</a:t>
            </a:r>
            <a:r>
              <a:rPr lang="en-US" i="1" dirty="0">
                <a:solidFill>
                  <a:srgbClr val="FF0000"/>
                </a:solidFill>
              </a:rPr>
              <a:t>     </a:t>
            </a:r>
            <a:r>
              <a:rPr lang="en-US" dirty="0"/>
              <a:t>[</a:t>
            </a:r>
            <a:r>
              <a:rPr lang="en-US" baseline="-25000" dirty="0"/>
              <a:t>CP</a:t>
            </a:r>
            <a:r>
              <a:rPr lang="en-US" i="1" dirty="0"/>
              <a:t> </a:t>
            </a:r>
            <a:r>
              <a:rPr lang="en-US" b="1" i="1" dirty="0">
                <a:solidFill>
                  <a:srgbClr val="FF0000"/>
                </a:solidFill>
              </a:rPr>
              <a:t>laa3</a:t>
            </a:r>
            <a:r>
              <a:rPr lang="en-US" i="1" dirty="0"/>
              <a:t>, </a:t>
            </a:r>
            <a:r>
              <a:rPr lang="en-US" dirty="0"/>
              <a:t>[</a:t>
            </a:r>
            <a:r>
              <a:rPr lang="en-US" baseline="-25000" dirty="0"/>
              <a:t>TP</a:t>
            </a:r>
            <a:r>
              <a:rPr lang="en-US" i="1" dirty="0"/>
              <a:t>  </a:t>
            </a:r>
            <a:r>
              <a:rPr lang="en-US" i="1" dirty="0" err="1">
                <a:solidFill>
                  <a:srgbClr val="0000FF"/>
                </a:solidFill>
              </a:rPr>
              <a:t>keoi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i="1" dirty="0" err="1">
                <a:solidFill>
                  <a:srgbClr val="0000FF"/>
                </a:solidFill>
              </a:rPr>
              <a:t>zau</a:t>
            </a:r>
            <a:r>
              <a:rPr lang="en-US" i="1" dirty="0">
                <a:solidFill>
                  <a:srgbClr val="0000FF"/>
                </a:solidFill>
              </a:rPr>
              <a:t>-zo       </a:t>
            </a:r>
            <a:r>
              <a:rPr lang="en-US" i="1" dirty="0">
                <a:solidFill>
                  <a:srgbClr val="FF0000"/>
                </a:solidFill>
              </a:rPr>
              <a:t>__</a:t>
            </a:r>
            <a:r>
              <a:rPr lang="en-US" i="1" dirty="0">
                <a:solidFill>
                  <a:srgbClr val="0000FF"/>
                </a:solidFill>
              </a:rPr>
              <a:t> </a:t>
            </a:r>
            <a:r>
              <a:rPr lang="en-US" dirty="0"/>
              <a:t>]]]	</a:t>
            </a:r>
            <a:br>
              <a:rPr lang="en-US" dirty="0"/>
            </a:br>
            <a:r>
              <a:rPr lang="en-US" dirty="0"/>
              <a:t>         two    CL hour                 SFP           3SG leave-PFV</a:t>
            </a:r>
            <a:br>
              <a:rPr lang="en-US" dirty="0"/>
            </a:br>
            <a:br>
              <a:rPr lang="en-US" dirty="0"/>
            </a:br>
            <a:r>
              <a:rPr lang="en-US" dirty="0"/>
              <a:t>"He has left for two hours."</a:t>
            </a:r>
          </a:p>
          <a:p>
            <a:endParaRPr lang="en-US" dirty="0"/>
          </a:p>
          <a:p>
            <a:r>
              <a:rPr lang="en-US" dirty="0"/>
              <a:t>Shi (1992) (for Mandarin), Tang (2018)</a:t>
            </a:r>
          </a:p>
          <a:p>
            <a:r>
              <a:rPr lang="en-US" dirty="0" err="1"/>
              <a:t>Biclausal</a:t>
            </a:r>
            <a:r>
              <a:rPr lang="en-US" dirty="0"/>
              <a:t> deletion approach</a:t>
            </a:r>
          </a:p>
          <a:p>
            <a:pPr lvl="1"/>
            <a:r>
              <a:rPr lang="en-US" sz="2000" dirty="0"/>
              <a:t>[</a:t>
            </a:r>
            <a:r>
              <a:rPr lang="en-US" sz="2000" baseline="-25000" dirty="0"/>
              <a:t>CP</a:t>
            </a:r>
            <a:r>
              <a:rPr lang="en-US" sz="2000" i="1" baseline="-25000" dirty="0"/>
              <a:t> </a:t>
            </a:r>
            <a:r>
              <a:rPr lang="en-US" sz="2000" i="1" strike="sngStrike" dirty="0" err="1"/>
              <a:t>keoi</a:t>
            </a:r>
            <a:r>
              <a:rPr lang="en-US" sz="2000" i="1" strike="sngStrike" dirty="0"/>
              <a:t> </a:t>
            </a:r>
            <a:r>
              <a:rPr lang="en-US" sz="2000" i="1" strike="sngStrike" dirty="0" err="1"/>
              <a:t>zau</a:t>
            </a:r>
            <a:r>
              <a:rPr lang="en-US" sz="2000" i="1" strike="sngStrike" dirty="0"/>
              <a:t>-zo</a:t>
            </a:r>
            <a:r>
              <a:rPr lang="en-US" sz="2000" i="1" dirty="0"/>
              <a:t> </a:t>
            </a:r>
            <a:r>
              <a:rPr lang="en-US" sz="2000" i="1" dirty="0" err="1">
                <a:solidFill>
                  <a:srgbClr val="FF0000"/>
                </a:solidFill>
              </a:rPr>
              <a:t>Loeng</a:t>
            </a:r>
            <a:r>
              <a:rPr lang="en-US" sz="2000" i="1" dirty="0">
                <a:solidFill>
                  <a:srgbClr val="FF0000"/>
                </a:solidFill>
              </a:rPr>
              <a:t> go  </a:t>
            </a:r>
            <a:r>
              <a:rPr lang="en-US" sz="2000" i="1" dirty="0" err="1">
                <a:solidFill>
                  <a:srgbClr val="FF0000"/>
                </a:solidFill>
              </a:rPr>
              <a:t>zungtau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b="1" i="1" dirty="0">
                <a:solidFill>
                  <a:srgbClr val="FF0000"/>
                </a:solidFill>
              </a:rPr>
              <a:t>laa3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b="1" dirty="0"/>
              <a:t>] </a:t>
            </a:r>
            <a:r>
              <a:rPr lang="en-US" sz="2000" dirty="0"/>
              <a:t>[</a:t>
            </a:r>
            <a:r>
              <a:rPr lang="en-US" sz="2000" baseline="-25000" dirty="0"/>
              <a:t>CP</a:t>
            </a:r>
            <a:r>
              <a:rPr lang="en-US" sz="2000" i="1" baseline="-25000" dirty="0"/>
              <a:t> </a:t>
            </a:r>
            <a:r>
              <a:rPr lang="en-US" sz="2000" i="1" dirty="0" err="1">
                <a:solidFill>
                  <a:srgbClr val="0000FF"/>
                </a:solidFill>
              </a:rPr>
              <a:t>keoi</a:t>
            </a:r>
            <a:r>
              <a:rPr lang="en-US" sz="2000" i="1" dirty="0">
                <a:solidFill>
                  <a:srgbClr val="0000FF"/>
                </a:solidFill>
              </a:rPr>
              <a:t> </a:t>
            </a:r>
            <a:r>
              <a:rPr lang="en-US" sz="2000" i="1" dirty="0" err="1">
                <a:solidFill>
                  <a:srgbClr val="0000FF"/>
                </a:solidFill>
              </a:rPr>
              <a:t>zau</a:t>
            </a:r>
            <a:r>
              <a:rPr lang="en-US" sz="2000" i="1" dirty="0">
                <a:solidFill>
                  <a:srgbClr val="0000FF"/>
                </a:solidFill>
              </a:rPr>
              <a:t>-zo </a:t>
            </a:r>
            <a:r>
              <a:rPr lang="en-US" sz="2000" i="1" strike="sngStrike" dirty="0" err="1">
                <a:solidFill>
                  <a:srgbClr val="464653"/>
                </a:solidFill>
              </a:rPr>
              <a:t>loeng</a:t>
            </a:r>
            <a:r>
              <a:rPr lang="en-US" sz="2000" i="1" strike="sngStrike" dirty="0">
                <a:solidFill>
                  <a:srgbClr val="464653"/>
                </a:solidFill>
              </a:rPr>
              <a:t> go  </a:t>
            </a:r>
            <a:r>
              <a:rPr lang="en-US" sz="2000" i="1" strike="sngStrike" dirty="0" err="1">
                <a:solidFill>
                  <a:srgbClr val="464653"/>
                </a:solidFill>
              </a:rPr>
              <a:t>zungtau</a:t>
            </a:r>
            <a:r>
              <a:rPr lang="en-US" sz="2000" i="1" strike="sngStrike" dirty="0">
                <a:solidFill>
                  <a:srgbClr val="464653"/>
                </a:solidFill>
              </a:rPr>
              <a:t> la</a:t>
            </a:r>
            <a:r>
              <a:rPr lang="en-US" sz="2000" i="1" strike="sngStrike" dirty="0"/>
              <a:t>a3</a:t>
            </a:r>
            <a:r>
              <a:rPr lang="en-US" sz="2000" i="1" strike="sngStrike" dirty="0">
                <a:solidFill>
                  <a:srgbClr val="0000FF"/>
                </a:solidFill>
              </a:rPr>
              <a:t> </a:t>
            </a:r>
            <a:r>
              <a:rPr lang="en-US" sz="2000" b="1" dirty="0"/>
              <a:t>]</a:t>
            </a:r>
            <a:endParaRPr lang="en-US" sz="2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07E7289-113E-4193-BE57-DA6907680F31}"/>
              </a:ext>
            </a:extLst>
          </p:cNvPr>
          <p:cNvSpPr/>
          <p:nvPr/>
        </p:nvSpPr>
        <p:spPr>
          <a:xfrm>
            <a:off x="2411760" y="3140968"/>
            <a:ext cx="4752528" cy="504056"/>
          </a:xfrm>
          <a:custGeom>
            <a:avLst/>
            <a:gdLst>
              <a:gd name="connsiteX0" fmla="*/ 4164939 w 4267791"/>
              <a:gd name="connsiteY0" fmla="*/ 0 h 604157"/>
              <a:gd name="connsiteX1" fmla="*/ 3809339 w 4267791"/>
              <a:gd name="connsiteY1" fmla="*/ 528320 h 604157"/>
              <a:gd name="connsiteX2" fmla="*/ 537819 w 4267791"/>
              <a:gd name="connsiteY2" fmla="*/ 568960 h 604157"/>
              <a:gd name="connsiteX3" fmla="*/ 39979 w 4267791"/>
              <a:gd name="connsiteY3" fmla="*/ 223520 h 60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67791" h="604157">
                <a:moveTo>
                  <a:pt x="4164939" y="0"/>
                </a:moveTo>
                <a:cubicBezTo>
                  <a:pt x="4289399" y="216746"/>
                  <a:pt x="4413859" y="433493"/>
                  <a:pt x="3809339" y="528320"/>
                </a:cubicBezTo>
                <a:cubicBezTo>
                  <a:pt x="3204819" y="623147"/>
                  <a:pt x="1166046" y="619760"/>
                  <a:pt x="537819" y="568960"/>
                </a:cubicBezTo>
                <a:cubicBezTo>
                  <a:pt x="-90408" y="518160"/>
                  <a:pt x="-25215" y="370840"/>
                  <a:pt x="39979" y="22352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E2F31-FD83-424E-8B7D-FBA0975A7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E4BE6-2796-4BBB-B8E9-55CE5D64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10" name="投影片編號版面配置區 4">
            <a:extLst>
              <a:ext uri="{FF2B5EF4-FFF2-40B4-BE49-F238E27FC236}">
                <a16:creationId xmlns:a16="http://schemas.microsoft.com/office/drawing/2014/main" id="{B54BCB4F-AC1F-4DCE-B636-BF227728FA3B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●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5912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D315-A7BC-45B5-AF62-FB326376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puzzle #2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8F6529-D9A3-47B3-A236-30923A61E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1E8753-26D1-4978-8389-17982267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C8C6C-0F29-4292-9DC0-3DDA335B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30</a:t>
            </a:fld>
            <a:endParaRPr lang="zh-TW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EBC50-F3A6-433C-BB7B-2308B715D7D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i="1" dirty="0">
                <a:sym typeface="Wingdings" panose="05000000000000000000" pitchFamily="2" charset="2"/>
              </a:rPr>
              <a:t>genuine</a:t>
            </a:r>
            <a:r>
              <a:rPr lang="en-US" dirty="0"/>
              <a:t> RD needs SFP?</a:t>
            </a:r>
          </a:p>
          <a:p>
            <a:r>
              <a:rPr lang="en-US" dirty="0"/>
              <a:t>What kinds of SFP?</a:t>
            </a:r>
          </a:p>
          <a:p>
            <a:r>
              <a:rPr lang="en-US" dirty="0"/>
              <a:t>Outer SFPs (i.e. C-heads). Not inner SFPs (T or below T). </a:t>
            </a:r>
            <a:br>
              <a:rPr lang="en-US" dirty="0"/>
            </a:br>
            <a:r>
              <a:rPr lang="en-US" dirty="0"/>
              <a:t>(cf. Tang 1998)</a:t>
            </a:r>
          </a:p>
          <a:p>
            <a:pPr lvl="1"/>
            <a:r>
              <a:rPr lang="en-US" i="1" dirty="0" err="1"/>
              <a:t>Sik</a:t>
            </a:r>
            <a:r>
              <a:rPr lang="en-US" i="1" dirty="0"/>
              <a:t>	</a:t>
            </a:r>
            <a:r>
              <a:rPr lang="en-US" b="1" i="1" dirty="0"/>
              <a:t>sin1 *(aa3)</a:t>
            </a:r>
            <a:r>
              <a:rPr lang="en-US" i="1" dirty="0"/>
              <a:t>,  </a:t>
            </a:r>
            <a:r>
              <a:rPr lang="en-US" i="1" u="sng" dirty="0" err="1"/>
              <a:t>keoi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eat	</a:t>
            </a:r>
            <a:r>
              <a:rPr lang="en-US" cap="small" dirty="0" err="1"/>
              <a:t>sfp</a:t>
            </a:r>
            <a:r>
              <a:rPr lang="en-US" cap="small" dirty="0"/>
              <a:t>      </a:t>
            </a:r>
            <a:r>
              <a:rPr lang="en-US" cap="small" dirty="0" err="1"/>
              <a:t>sfp</a:t>
            </a:r>
            <a:r>
              <a:rPr lang="en-US" cap="small" dirty="0"/>
              <a:t>       </a:t>
            </a:r>
            <a:r>
              <a:rPr lang="en-US" dirty="0"/>
              <a:t>3</a:t>
            </a:r>
            <a:r>
              <a:rPr lang="en-US" cap="small" dirty="0"/>
              <a:t>sg		</a:t>
            </a:r>
            <a:r>
              <a:rPr lang="en-US" dirty="0"/>
              <a:t> ‘He eats first.’</a:t>
            </a:r>
          </a:p>
          <a:p>
            <a:pPr lvl="1"/>
            <a:endParaRPr lang="en-US" dirty="0"/>
          </a:p>
          <a:p>
            <a:r>
              <a:rPr lang="en-US" dirty="0"/>
              <a:t>Cantonese C-heads: (</a:t>
            </a:r>
            <a:r>
              <a:rPr lang="en-US" dirty="0" err="1"/>
              <a:t>i</a:t>
            </a:r>
            <a:r>
              <a:rPr lang="en-US" dirty="0"/>
              <a:t>)  Outer SFPs</a:t>
            </a:r>
            <a:br>
              <a:rPr lang="en-US" dirty="0"/>
            </a:br>
            <a:r>
              <a:rPr lang="en-US" dirty="0"/>
              <a:t>                                      (ii)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Intonations (boundary tones)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E6B059F5-6B9C-433B-8665-B200DE293E8E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●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75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34FF3-0E16-4C9C-B545-DC878787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98A79-4E7C-4AFD-9413-9D9D5F07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A32D93-A680-4DCF-978D-4A47FF1D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6519E-0D49-4DBC-AA95-014482D53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31</a:t>
            </a:fld>
            <a:endParaRPr lang="zh-TW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9B72CD-F97F-4CB5-911E-C095C696FD4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Assume: </a:t>
            </a:r>
            <a:r>
              <a:rPr lang="en-US" dirty="0"/>
              <a:t>C-heads must have phonological realization (Feng 2015, 2017)</a:t>
            </a:r>
          </a:p>
          <a:p>
            <a:endParaRPr lang="en-US" dirty="0"/>
          </a:p>
          <a:p>
            <a:r>
              <a:rPr lang="en-US" i="1" dirty="0"/>
              <a:t>Given: </a:t>
            </a:r>
            <a:r>
              <a:rPr lang="en-US" dirty="0">
                <a:sym typeface="Wingdings" panose="05000000000000000000" pitchFamily="2" charset="2"/>
              </a:rPr>
              <a:t>Intonations cannot occur in</a:t>
            </a:r>
            <a:r>
              <a:rPr lang="en-US" i="1" dirty="0">
                <a:sym typeface="Wingdings" panose="05000000000000000000" pitchFamily="2" charset="2"/>
              </a:rPr>
              <a:t> genuine </a:t>
            </a:r>
            <a:r>
              <a:rPr lang="en-US" dirty="0">
                <a:sym typeface="Wingdings" panose="05000000000000000000" pitchFamily="2" charset="2"/>
              </a:rPr>
              <a:t>RDs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Syntax: *lowering of C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Prosody: *boundary tones at non-edges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i="1" dirty="0"/>
              <a:t>Therefore: </a:t>
            </a:r>
            <a:r>
              <a:rPr lang="en-US" dirty="0"/>
              <a:t>C-heads in Cantonese RDs cannot be realized as intonations, and must be realized as outer SFPs</a:t>
            </a:r>
          </a:p>
          <a:p>
            <a:r>
              <a:rPr lang="en-US" b="1" dirty="0">
                <a:sym typeface="Wingdings" panose="05000000000000000000" pitchFamily="2" charset="2"/>
              </a:rPr>
              <a:t> SFP requirement derived!</a:t>
            </a:r>
            <a:endParaRPr lang="en-US" b="1" dirty="0"/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1DA5558B-D271-4326-8E46-A1420F814176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●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47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E691-14A3-4DE7-8C0E-A2AC4D83C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941A4-B43C-4545-B464-824536E1D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…and implications</a:t>
            </a:r>
          </a:p>
        </p:txBody>
      </p:sp>
    </p:spTree>
    <p:extLst>
      <p:ext uri="{BB962C8B-B14F-4D97-AF65-F5344CB8AC3E}">
        <p14:creationId xmlns:p14="http://schemas.microsoft.com/office/powerpoint/2010/main" val="2185747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C40FB-ACEE-4A2C-9653-45959177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10A0A-F408-4132-99F2-DFA13F627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F7B4C-23BC-40BE-A3DB-3BEFB6AB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765C96-59F6-4515-AEE9-B151E4D4E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33</a:t>
            </a:fld>
            <a:endParaRPr lang="zh-TW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5E2908-C868-4FC3-AA74-B29250C951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Resolving two puzzles for Cantonese RDs</a:t>
            </a:r>
          </a:p>
          <a:p>
            <a:r>
              <a:rPr lang="en-US" dirty="0"/>
              <a:t>Puzzle #1: one clause or two clauses?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Puzzle #2: Why are SFPs obligatory present?</a:t>
            </a:r>
          </a:p>
          <a:p>
            <a:endParaRPr lang="en-US" dirty="0"/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28DCFA9F-253E-4600-AAA8-108A5666A38A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●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croll: Horizontal 7">
            <a:extLst>
              <a:ext uri="{FF2B5EF4-FFF2-40B4-BE49-F238E27FC236}">
                <a16:creationId xmlns:a16="http://schemas.microsoft.com/office/drawing/2014/main" id="{3C549C34-3DDD-4EE1-99CE-32C171B25EB3}"/>
              </a:ext>
            </a:extLst>
          </p:cNvPr>
          <p:cNvSpPr/>
          <p:nvPr/>
        </p:nvSpPr>
        <p:spPr>
          <a:xfrm>
            <a:off x="1198074" y="2132856"/>
            <a:ext cx="6747851" cy="886336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00FF"/>
                </a:solidFill>
              </a:rPr>
              <a:t>One intonational phrase. Hence one clause.  </a:t>
            </a:r>
          </a:p>
        </p:txBody>
      </p:sp>
      <p:sp>
        <p:nvSpPr>
          <p:cNvPr id="9" name="Scroll: Horizontal 8">
            <a:extLst>
              <a:ext uri="{FF2B5EF4-FFF2-40B4-BE49-F238E27FC236}">
                <a16:creationId xmlns:a16="http://schemas.microsoft.com/office/drawing/2014/main" id="{B2DC6FFE-318C-4031-988E-225CC8ABCF8F}"/>
              </a:ext>
            </a:extLst>
          </p:cNvPr>
          <p:cNvSpPr/>
          <p:nvPr/>
        </p:nvSpPr>
        <p:spPr>
          <a:xfrm>
            <a:off x="658192" y="3463692"/>
            <a:ext cx="7974054" cy="242184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0000FF"/>
                </a:solidFill>
              </a:rPr>
              <a:t>Cantonese intonations: syntactically a C</a:t>
            </a:r>
            <a:br>
              <a:rPr lang="en-US" sz="2400" dirty="0">
                <a:solidFill>
                  <a:srgbClr val="0000FF"/>
                </a:solidFill>
              </a:rPr>
            </a:br>
            <a:r>
              <a:rPr lang="en-US" sz="2400" dirty="0">
                <a:solidFill>
                  <a:srgbClr val="0000FF"/>
                </a:solidFill>
              </a:rPr>
              <a:t>                                         </a:t>
            </a:r>
            <a:r>
              <a:rPr lang="en-US" sz="2400" dirty="0" err="1">
                <a:solidFill>
                  <a:srgbClr val="0000FF"/>
                </a:solidFill>
              </a:rPr>
              <a:t>prosodically</a:t>
            </a:r>
            <a:r>
              <a:rPr lang="en-US" sz="2400" dirty="0">
                <a:solidFill>
                  <a:srgbClr val="0000FF"/>
                </a:solidFill>
              </a:rPr>
              <a:t> a boundary tone</a:t>
            </a:r>
          </a:p>
          <a:p>
            <a:r>
              <a:rPr 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 cannot occur in genuine </a:t>
            </a:r>
            <a:r>
              <a:rPr lang="en-US" sz="2400" dirty="0" err="1">
                <a:solidFill>
                  <a:srgbClr val="0000FF"/>
                </a:solidFill>
                <a:sym typeface="Wingdings" panose="05000000000000000000" pitchFamily="2" charset="2"/>
              </a:rPr>
              <a:t>RDs.</a:t>
            </a:r>
            <a:r>
              <a:rPr 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br>
              <a:rPr lang="en-US" sz="2400" dirty="0">
                <a:solidFill>
                  <a:srgbClr val="0000FF"/>
                </a:solidFill>
                <a:sym typeface="Wingdings" panose="05000000000000000000" pitchFamily="2" charset="2"/>
              </a:rPr>
            </a:br>
            <a:r>
              <a:rPr lang="en-US" sz="2400" dirty="0">
                <a:solidFill>
                  <a:srgbClr val="0000FF"/>
                </a:solidFill>
                <a:sym typeface="Wingdings" panose="05000000000000000000" pitchFamily="2" charset="2"/>
              </a:rPr>
              <a:t>Hence C can only be realized as SFPs.</a:t>
            </a: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10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09F5E-8EC8-43BA-807E-43FCC3C1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I: Mandarin RDs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F5F2C-952E-46C4-8C31-20AF9FA9C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56AED-4462-4432-A558-BCFEA919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E7BE8-0291-4677-B374-008232A97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34</a:t>
            </a:fld>
            <a:endParaRPr lang="zh-TW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44ED6-21AB-4A1B-9DE2-ED88A65CA7D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621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Mandarin intonations: </a:t>
            </a:r>
            <a:r>
              <a:rPr lang="en-US" b="1" dirty="0">
                <a:solidFill>
                  <a:srgbClr val="0000FF"/>
                </a:solidFill>
              </a:rPr>
              <a:t>global raising </a:t>
            </a:r>
            <a:r>
              <a:rPr lang="en-US" dirty="0"/>
              <a:t>(Lee 2005, Liu &amp; Y. Xu 2005, B. Xu &amp; </a:t>
            </a:r>
            <a:r>
              <a:rPr lang="en-US" dirty="0" err="1"/>
              <a:t>Mok</a:t>
            </a:r>
            <a:r>
              <a:rPr lang="en-US" dirty="0"/>
              <a:t> 2011)</a:t>
            </a:r>
          </a:p>
          <a:p>
            <a:r>
              <a:rPr lang="en-US" dirty="0"/>
              <a:t>Not boundary tones.</a:t>
            </a:r>
          </a:p>
          <a:p>
            <a:r>
              <a:rPr lang="en-US" dirty="0"/>
              <a:t>Prediction (</a:t>
            </a:r>
            <a:r>
              <a:rPr lang="en-US" dirty="0" err="1"/>
              <a:t>i</a:t>
            </a:r>
            <a:r>
              <a:rPr lang="en-US" dirty="0"/>
              <a:t>): they can occur in genuine RDs</a:t>
            </a:r>
          </a:p>
          <a:p>
            <a:r>
              <a:rPr lang="en-US" dirty="0"/>
              <a:t>Prediction (ii): No SFP requirement</a:t>
            </a:r>
          </a:p>
          <a:p>
            <a:endParaRPr lang="en-US" sz="1600" dirty="0"/>
          </a:p>
          <a:p>
            <a:r>
              <a:rPr lang="en-US" altLang="zh-TW" dirty="0"/>
              <a:t>SP-less RD in </a:t>
            </a:r>
            <a:r>
              <a:rPr lang="it-IT" altLang="zh-TW" dirty="0"/>
              <a:t>(</a:t>
            </a:r>
            <a:r>
              <a:rPr lang="en-US" altLang="zh-TW" dirty="0"/>
              <a:t>Lu 1980)</a:t>
            </a:r>
          </a:p>
          <a:p>
            <a:pPr lvl="1"/>
            <a:r>
              <a:rPr lang="en-US" altLang="zh-TW" sz="2400" dirty="0"/>
              <a:t>Q: Did you eat the oranges?</a:t>
            </a:r>
            <a:br>
              <a:rPr lang="it-IT" altLang="zh-TW" sz="2400" dirty="0"/>
            </a:br>
            <a:r>
              <a:rPr lang="it-IT" altLang="zh-TW" sz="2400" dirty="0">
                <a:sym typeface="Wingdings" panose="05000000000000000000" pitchFamily="2" charset="2"/>
              </a:rPr>
              <a:t> </a:t>
            </a:r>
            <a:r>
              <a:rPr lang="it-IT" altLang="zh-TW" sz="2400" dirty="0"/>
              <a:t>Acceptable in Mandarin (</a:t>
            </a:r>
            <a:r>
              <a:rPr lang="en-US" altLang="zh-TW" sz="2400" dirty="0"/>
              <a:t>Lu 1980:49)</a:t>
            </a:r>
            <a:br>
              <a:rPr lang="en-US" altLang="zh-TW" sz="2400" dirty="0"/>
            </a:br>
            <a:r>
              <a:rPr lang="it-IT" altLang="zh-TW" sz="2400" dirty="0"/>
              <a:t>A: yi-ge    ye    meiyou    chi, wo . </a:t>
            </a:r>
            <a:r>
              <a:rPr lang="zh-TW" altLang="en-US" sz="2400" dirty="0"/>
              <a:t>一個也沒有吃</a:t>
            </a:r>
            <a:r>
              <a:rPr lang="en-US" altLang="zh-TW" sz="2400" dirty="0"/>
              <a:t>, </a:t>
            </a:r>
            <a:r>
              <a:rPr lang="zh-TW" altLang="en-US" sz="2400" dirty="0"/>
              <a:t>我</a:t>
            </a:r>
            <a:br>
              <a:rPr lang="en-US" altLang="zh-TW" sz="2400" dirty="0"/>
            </a:br>
            <a:r>
              <a:rPr lang="zh-TW" altLang="en-US" sz="2400" dirty="0"/>
              <a:t>     </a:t>
            </a:r>
            <a:r>
              <a:rPr lang="en-US" altLang="zh-TW" sz="2400" dirty="0"/>
              <a:t>one-</a:t>
            </a:r>
            <a:r>
              <a:rPr lang="en-US" altLang="zh-TW" sz="2400" cap="small" dirty="0"/>
              <a:t>cl</a:t>
            </a:r>
            <a:r>
              <a:rPr lang="en-US" altLang="zh-TW" sz="2400" dirty="0"/>
              <a:t> also </a:t>
            </a:r>
            <a:r>
              <a:rPr lang="en-US" altLang="zh-TW" sz="2400" cap="small" dirty="0" err="1"/>
              <a:t>neg.perf</a:t>
            </a:r>
            <a:r>
              <a:rPr lang="en-US" altLang="zh-TW" sz="2400" dirty="0"/>
              <a:t> eat </a:t>
            </a:r>
            <a:r>
              <a:rPr lang="en-US" altLang="zh-TW" sz="2400" cap="small" dirty="0"/>
              <a:t>1sg</a:t>
            </a:r>
            <a:r>
              <a:rPr lang="zh-TW" altLang="en-US" sz="2400" cap="small" dirty="0"/>
              <a:t>  </a:t>
            </a:r>
            <a:r>
              <a:rPr lang="en-US" altLang="zh-TW" sz="2400" cap="small" dirty="0"/>
              <a:t>“</a:t>
            </a:r>
            <a:r>
              <a:rPr lang="pt-BR" altLang="zh-TW" sz="2400" dirty="0"/>
              <a:t>I haven’t even eat one.</a:t>
            </a:r>
            <a:r>
              <a:rPr lang="en-US" altLang="zh-TW" sz="2400" cap="small" dirty="0"/>
              <a:t>”</a:t>
            </a:r>
            <a:endParaRPr lang="en-US" altLang="zh-TW" dirty="0"/>
          </a:p>
          <a:p>
            <a:pPr lvl="1"/>
            <a:r>
              <a:rPr lang="it-IT" altLang="zh-TW" sz="2200" cap="small" dirty="0">
                <a:sym typeface="Wingdings" panose="05000000000000000000" pitchFamily="2" charset="2"/>
              </a:rPr>
              <a:t> </a:t>
            </a:r>
            <a:r>
              <a:rPr lang="it-IT" altLang="zh-TW" sz="2200" dirty="0"/>
              <a:t>Ungrammatical in Cantonese</a:t>
            </a:r>
            <a:br>
              <a:rPr lang="en-US" altLang="zh-TW" sz="2200" dirty="0"/>
            </a:br>
            <a:r>
              <a:rPr lang="en-US" altLang="zh-TW" sz="2200" dirty="0"/>
              <a:t>A: </a:t>
            </a:r>
            <a:r>
              <a:rPr lang="pt-BR" altLang="zh-TW" sz="2200" dirty="0">
                <a:solidFill>
                  <a:srgbClr val="FF0000"/>
                </a:solidFill>
              </a:rPr>
              <a:t>jat-go   dou mou         sik *(aa3), ngo</a:t>
            </a:r>
            <a:r>
              <a:rPr lang="pt-BR" altLang="zh-TW" sz="2200" dirty="0"/>
              <a:t> </a:t>
            </a:r>
            <a:r>
              <a:rPr lang="zh-TW" altLang="en-US" sz="2200" dirty="0"/>
              <a:t>一個都冇食*</a:t>
            </a:r>
            <a:r>
              <a:rPr lang="en-US" altLang="zh-TW" sz="2200" dirty="0"/>
              <a:t>(</a:t>
            </a:r>
            <a:r>
              <a:rPr lang="zh-TW" altLang="en-US" sz="2200" dirty="0"/>
              <a:t>啊</a:t>
            </a:r>
            <a:r>
              <a:rPr lang="en-US" altLang="zh-TW" sz="2200" dirty="0"/>
              <a:t>)</a:t>
            </a:r>
            <a:r>
              <a:rPr lang="zh-TW" altLang="en-US" sz="2200" dirty="0"/>
              <a:t>我</a:t>
            </a:r>
            <a:br>
              <a:rPr lang="en-US" altLang="zh-TW" sz="2200" dirty="0"/>
            </a:br>
            <a:r>
              <a:rPr lang="en-US" altLang="zh-TW" sz="2200" dirty="0"/>
              <a:t>     one-</a:t>
            </a:r>
            <a:r>
              <a:rPr lang="en-US" altLang="zh-TW" sz="2200" cap="small" dirty="0"/>
              <a:t>cl</a:t>
            </a:r>
            <a:r>
              <a:rPr lang="en-US" altLang="zh-TW" sz="2200" dirty="0"/>
              <a:t> also </a:t>
            </a:r>
            <a:r>
              <a:rPr lang="en-US" altLang="zh-TW" sz="2200" cap="small" dirty="0" err="1"/>
              <a:t>neg.perf</a:t>
            </a:r>
            <a:r>
              <a:rPr lang="en-US" altLang="zh-TW" sz="2200" dirty="0"/>
              <a:t> eat    </a:t>
            </a:r>
            <a:r>
              <a:rPr lang="en-US" altLang="zh-TW" sz="2200" cap="small" dirty="0" err="1"/>
              <a:t>sp</a:t>
            </a:r>
            <a:r>
              <a:rPr lang="en-US" altLang="zh-TW" sz="2200" dirty="0"/>
              <a:t>       </a:t>
            </a:r>
            <a:r>
              <a:rPr lang="en-US" altLang="zh-TW" sz="2200" cap="small" dirty="0"/>
              <a:t>1sg</a:t>
            </a:r>
            <a:endParaRPr lang="en-US" sz="2200" dirty="0"/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88CC3BF2-E55C-44A5-B50B-64EE5FBA46A3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●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015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A985-67A5-4D34-9A58-185C1384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Implication II: DC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61A06-C409-49C7-AC9E-0A813A249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E09A8B-57E0-401E-86DB-F1B2CD7EB06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Dislocation copying: [</a:t>
            </a:r>
            <a:r>
              <a:rPr lang="en-US" b="1" dirty="0">
                <a:solidFill>
                  <a:srgbClr val="0000FF"/>
                </a:solidFill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-V-O-SFP-</a:t>
            </a:r>
            <a:r>
              <a:rPr lang="en-US" b="1" dirty="0">
                <a:solidFill>
                  <a:srgbClr val="0000FF"/>
                </a:solidFill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] (subject DC)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Biclausal</a:t>
            </a:r>
            <a:r>
              <a:rPr lang="en-US" dirty="0">
                <a:sym typeface="Wingdings" panose="05000000000000000000" pitchFamily="2" charset="2"/>
              </a:rPr>
              <a:t>: Cheung (2015)</a:t>
            </a:r>
          </a:p>
          <a:p>
            <a:pPr lvl="1"/>
            <a:r>
              <a:rPr lang="en-US" dirty="0" err="1">
                <a:sym typeface="Wingdings" panose="05000000000000000000" pitchFamily="2" charset="2"/>
              </a:rPr>
              <a:t>Monoclausal</a:t>
            </a:r>
            <a:r>
              <a:rPr lang="en-US" dirty="0">
                <a:sym typeface="Wingdings" panose="05000000000000000000" pitchFamily="2" charset="2"/>
              </a:rPr>
              <a:t>: </a:t>
            </a:r>
            <a:r>
              <a:rPr lang="en-US" dirty="0">
                <a:solidFill>
                  <a:srgbClr val="0000FF"/>
                </a:solidFill>
                <a:sym typeface="Wingdings" panose="05000000000000000000" pitchFamily="2" charset="2"/>
              </a:rPr>
              <a:t>Lai (2019)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SFP requirement in DCs (Lai 2019)</a:t>
            </a: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SFP requirement in RD can only be derived if RD is </a:t>
            </a:r>
            <a:r>
              <a:rPr lang="en-US" b="1" dirty="0">
                <a:sym typeface="Wingdings" panose="05000000000000000000" pitchFamily="2" charset="2"/>
              </a:rPr>
              <a:t>one CP and one intonational phrase.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DC must also be </a:t>
            </a:r>
            <a:r>
              <a:rPr lang="en-US" b="1" dirty="0">
                <a:solidFill>
                  <a:srgbClr val="0000FF"/>
                </a:solidFill>
                <a:sym typeface="Wingdings" panose="05000000000000000000" pitchFamily="2" charset="2"/>
              </a:rPr>
              <a:t>one CP </a:t>
            </a:r>
            <a:r>
              <a:rPr lang="en-US" b="1" dirty="0">
                <a:sym typeface="Wingdings" panose="05000000000000000000" pitchFamily="2" charset="2"/>
              </a:rPr>
              <a:t>and one intonational phrase.</a:t>
            </a:r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A2A9C-0AF0-474F-91C5-D55E8CFA2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43B7A-691D-4EC3-8355-A2593C628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AFC3C9-5A13-47D0-8B38-BC6F271C6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29000"/>
            <a:ext cx="5112568" cy="1047722"/>
          </a:xfrm>
          <a:prstGeom prst="rect">
            <a:avLst/>
          </a:prstGeom>
        </p:spPr>
      </p:pic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542E8A8A-BB5B-4E6F-9667-4B5DE0356D69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●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211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1950-81A6-4129-A82A-61BBFF27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 III: intonations on SFPs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AFE38-C666-4736-83B4-4A1E9786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51427-B570-4C71-B061-F941CE31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E8F18-E8D0-404B-AD84-D7896FA1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36</a:t>
            </a:fld>
            <a:endParaRPr lang="zh-TW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8C09F3-FDC1-4946-B3A5-5D2F71022C9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Recent research topic: the pitch on Cantonese SFPs is not lexical tones, but intonations (boundary tones)</a:t>
            </a:r>
          </a:p>
          <a:p>
            <a:r>
              <a:rPr lang="en-US" dirty="0"/>
              <a:t>Cf. </a:t>
            </a:r>
            <a:r>
              <a:rPr lang="en-US" dirty="0" err="1"/>
              <a:t>Sybesma</a:t>
            </a:r>
            <a:r>
              <a:rPr lang="en-US" dirty="0"/>
              <a:t> &amp; Li (2007), Zhang &amp; Tang (2016), Tang (2020)</a:t>
            </a:r>
          </a:p>
          <a:p>
            <a:endParaRPr lang="en-US" dirty="0"/>
          </a:p>
          <a:p>
            <a:r>
              <a:rPr lang="en-US" dirty="0"/>
              <a:t>Tang (2020): </a:t>
            </a:r>
            <a:r>
              <a:rPr lang="en-US" i="1" dirty="0"/>
              <a:t>h</a:t>
            </a:r>
            <a:r>
              <a:rPr lang="en-US" dirty="0"/>
              <a:t>-family - </a:t>
            </a:r>
            <a:r>
              <a:rPr lang="en-US" i="1" dirty="0"/>
              <a:t>ho, he, </a:t>
            </a:r>
            <a:r>
              <a:rPr lang="en-US" i="1" dirty="0" err="1"/>
              <a:t>haa</a:t>
            </a:r>
            <a:endParaRPr lang="en-US" i="1" dirty="0"/>
          </a:p>
          <a:p>
            <a:r>
              <a:rPr lang="en-US" dirty="0"/>
              <a:t>Carries a </a:t>
            </a:r>
            <a:r>
              <a:rPr lang="en-US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B0604020202020204" pitchFamily="2" charset="-79"/>
              </a:rPr>
              <a:t>↗</a:t>
            </a:r>
            <a:r>
              <a:rPr lang="en-US" dirty="0"/>
              <a:t> rising intonation</a:t>
            </a:r>
          </a:p>
          <a:p>
            <a:r>
              <a:rPr lang="en-US" dirty="0"/>
              <a:t>Prediction: cannot occur in RDs</a:t>
            </a:r>
          </a:p>
          <a:p>
            <a:pPr lvl="1"/>
            <a:r>
              <a:rPr lang="en-US" dirty="0" err="1"/>
              <a:t>keoi</a:t>
            </a:r>
            <a:r>
              <a:rPr lang="en-US" dirty="0"/>
              <a:t> </a:t>
            </a:r>
            <a:r>
              <a:rPr lang="en-US" dirty="0" err="1"/>
              <a:t>heoi</a:t>
            </a:r>
            <a:r>
              <a:rPr lang="en-US" dirty="0"/>
              <a:t>-m-</a:t>
            </a:r>
            <a:r>
              <a:rPr lang="en-US" dirty="0" err="1"/>
              <a:t>heoi</a:t>
            </a:r>
            <a:r>
              <a:rPr lang="en-US" dirty="0"/>
              <a:t> ne    </a:t>
            </a:r>
            <a:r>
              <a:rPr lang="en-US" b="1" dirty="0">
                <a:solidFill>
                  <a:srgbClr val="0000FF"/>
                </a:solidFill>
              </a:rPr>
              <a:t>ho</a:t>
            </a:r>
            <a:r>
              <a:rPr 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B0604020202020204" pitchFamily="2" charset="-79"/>
              </a:rPr>
              <a:t>↗</a:t>
            </a:r>
            <a:r>
              <a:rPr lang="en-US" dirty="0"/>
              <a:t>?     (</a:t>
            </a:r>
            <a:r>
              <a:rPr lang="zh-TW" altLang="en-US" dirty="0"/>
              <a:t>佢去唔去呢嗬？</a:t>
            </a:r>
            <a:r>
              <a:rPr lang="en-US" altLang="zh-TW" dirty="0"/>
              <a:t>)</a:t>
            </a:r>
            <a:br>
              <a:rPr lang="en-US" altLang="zh-TW" dirty="0"/>
            </a:br>
            <a:r>
              <a:rPr lang="en-US" altLang="zh-TW" dirty="0"/>
              <a:t>3SG</a:t>
            </a:r>
            <a:r>
              <a:rPr lang="zh-TW" altLang="en-US" dirty="0"/>
              <a:t> </a:t>
            </a:r>
            <a:r>
              <a:rPr lang="en-US" altLang="zh-TW" dirty="0"/>
              <a:t>go-not-go      SFP HO           ‘Will he go? What do you think?’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??</a:t>
            </a:r>
            <a:r>
              <a:rPr lang="en-US" dirty="0" err="1"/>
              <a:t>heoi</a:t>
            </a:r>
            <a:r>
              <a:rPr lang="en-US" dirty="0"/>
              <a:t>-m-</a:t>
            </a:r>
            <a:r>
              <a:rPr lang="en-US" dirty="0" err="1"/>
              <a:t>heoi</a:t>
            </a:r>
            <a:r>
              <a:rPr lang="en-US" dirty="0"/>
              <a:t> ne </a:t>
            </a:r>
            <a:r>
              <a:rPr lang="en-US" b="1" dirty="0">
                <a:solidFill>
                  <a:srgbClr val="0000FF"/>
                </a:solidFill>
              </a:rPr>
              <a:t>ho</a:t>
            </a:r>
            <a:r>
              <a:rPr lang="en-US" b="1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haroni" panose="020B0604020202020204" pitchFamily="2" charset="-79"/>
              </a:rPr>
              <a:t>↗</a:t>
            </a:r>
            <a:r>
              <a:rPr lang="en-US" dirty="0"/>
              <a:t> </a:t>
            </a:r>
            <a:r>
              <a:rPr lang="en-US" dirty="0" err="1"/>
              <a:t>keoi</a:t>
            </a:r>
            <a:r>
              <a:rPr lang="en-US" dirty="0"/>
              <a:t>?  (</a:t>
            </a:r>
            <a:r>
              <a:rPr lang="zh-TW" altLang="en-US" dirty="0"/>
              <a:t>去唔去呢嗬佢？</a:t>
            </a:r>
            <a:r>
              <a:rPr lang="en-US" altLang="zh-TW" dirty="0"/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7" name="投影片編號版面配置區 4">
            <a:extLst>
              <a:ext uri="{FF2B5EF4-FFF2-40B4-BE49-F238E27FC236}">
                <a16:creationId xmlns:a16="http://schemas.microsoft.com/office/drawing/2014/main" id="{DCBACD15-30DA-40DB-8A35-EB83B5FFD16D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●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1733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9FE3-F46E-4A7F-800F-89EBE72B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92F3A5-40C7-48F5-88FD-3012C158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92AC7-BBE9-4810-9575-FB6431EDFEC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090120"/>
          </a:xfrm>
        </p:spPr>
        <p:txBody>
          <a:bodyPr>
            <a:noAutofit/>
          </a:bodyPr>
          <a:lstStyle/>
          <a:p>
            <a:r>
              <a:rPr lang="en-US" sz="1600" dirty="0"/>
              <a:t>Cheung, L. Y. L. (2009). Dislocation focus construction in Chinese. </a:t>
            </a:r>
            <a:r>
              <a:rPr lang="en-US" sz="1600" i="1" dirty="0"/>
              <a:t>Journal of East Asian Linguistics</a:t>
            </a:r>
            <a:r>
              <a:rPr lang="en-US" sz="1600" dirty="0"/>
              <a:t> 18: 197–232.</a:t>
            </a:r>
          </a:p>
          <a:p>
            <a:r>
              <a:rPr lang="en-US" sz="1600" dirty="0"/>
              <a:t>Feng, S. (2015). Tone, intonation and sentence final particles in Chinese. </a:t>
            </a:r>
            <a:r>
              <a:rPr lang="en-US" sz="1600" i="1" dirty="0" err="1"/>
              <a:t>Yuyanxue</a:t>
            </a:r>
            <a:r>
              <a:rPr lang="en-US" sz="1600" i="1" dirty="0"/>
              <a:t> </a:t>
            </a:r>
            <a:r>
              <a:rPr lang="en-US" sz="1600" i="1" dirty="0" err="1"/>
              <a:t>Luncong</a:t>
            </a:r>
            <a:r>
              <a:rPr lang="en-US" sz="1600" dirty="0"/>
              <a:t> [Essays on linguistics] 51:52-59.</a:t>
            </a:r>
          </a:p>
          <a:p>
            <a:r>
              <a:rPr lang="en-US" sz="1600" dirty="0"/>
              <a:t>Feng, S. (2017). On grammatical effects on interactions between intonation, stress and syntax. </a:t>
            </a:r>
            <a:r>
              <a:rPr lang="en-US" sz="1600" i="1" dirty="0" err="1"/>
              <a:t>Yuyan</a:t>
            </a:r>
            <a:r>
              <a:rPr lang="en-US" sz="1600" i="1" dirty="0"/>
              <a:t> </a:t>
            </a:r>
            <a:r>
              <a:rPr lang="en-US" sz="1600" i="1" dirty="0" err="1"/>
              <a:t>Jiaoxue</a:t>
            </a:r>
            <a:r>
              <a:rPr lang="en-US" sz="1600" i="1" dirty="0"/>
              <a:t> </a:t>
            </a:r>
            <a:r>
              <a:rPr lang="en-US" sz="1600" i="1" dirty="0" err="1"/>
              <a:t>yu</a:t>
            </a:r>
            <a:r>
              <a:rPr lang="en-US" sz="1600" i="1" dirty="0"/>
              <a:t> </a:t>
            </a:r>
            <a:r>
              <a:rPr lang="en-US" sz="1600" i="1" dirty="0" err="1"/>
              <a:t>Yanjiu</a:t>
            </a:r>
            <a:r>
              <a:rPr lang="en-US" sz="1600" i="1" dirty="0"/>
              <a:t> </a:t>
            </a:r>
            <a:r>
              <a:rPr lang="en-US" sz="1600" dirty="0"/>
              <a:t>[Language Teaching and Linguistic Studies] 3:1-17.</a:t>
            </a:r>
          </a:p>
          <a:p>
            <a:r>
              <a:rPr lang="en-US" sz="1600" dirty="0"/>
              <a:t>Lai, J. Y. K. (2019). Parallel copying in dislocation copying: evidence from Cantonese. </a:t>
            </a:r>
            <a:r>
              <a:rPr lang="en-US" sz="1600" i="1" dirty="0"/>
              <a:t>Journal of East Asian Linguistics </a:t>
            </a:r>
            <a:r>
              <a:rPr lang="en-US" sz="1600" dirty="0"/>
              <a:t>28(3): 243-277.</a:t>
            </a:r>
          </a:p>
          <a:p>
            <a:r>
              <a:rPr lang="en-US" sz="1600" dirty="0"/>
              <a:t>Lee, O.J. (2005). The Prosody of Questions in Beijing Mandarin. Ph.D. Thesis, The Ohio State University.</a:t>
            </a:r>
          </a:p>
          <a:p>
            <a:r>
              <a:rPr lang="en-US" sz="1600" dirty="0"/>
              <a:t>Liu, F., and Xu, Y. (2005). Parallel encoding of focus and interrogative meaning in Mandarin intonation. </a:t>
            </a:r>
            <a:r>
              <a:rPr lang="en-US" sz="1600" i="1" dirty="0" err="1"/>
              <a:t>Phonetica</a:t>
            </a:r>
            <a:r>
              <a:rPr lang="en-US" sz="1600" dirty="0"/>
              <a:t> 62: 70–87.</a:t>
            </a:r>
          </a:p>
          <a:p>
            <a:r>
              <a:rPr lang="en-US" sz="1600" dirty="0"/>
              <a:t>Xu, B. R., and P. P.-K. </a:t>
            </a:r>
            <a:r>
              <a:rPr lang="en-US" sz="1600" dirty="0" err="1"/>
              <a:t>Mok</a:t>
            </a:r>
            <a:r>
              <a:rPr lang="en-US" sz="1600" dirty="0"/>
              <a:t>. (2011). Final rising and global raising in Cantonese intonation. </a:t>
            </a:r>
            <a:r>
              <a:rPr lang="en-US" sz="1600" i="1" dirty="0"/>
              <a:t>Proceedings of the Seventeenth International Congress of the Phonetic Sciences</a:t>
            </a:r>
            <a:r>
              <a:rPr lang="en-US" sz="1600" dirty="0"/>
              <a:t>: 2173–2176.</a:t>
            </a:r>
          </a:p>
          <a:p>
            <a:r>
              <a:rPr lang="en-US" sz="1600" dirty="0"/>
              <a:t>Xu, Y. (2013). </a:t>
            </a:r>
            <a:r>
              <a:rPr lang="en-US" sz="1600" dirty="0" err="1"/>
              <a:t>ProsodyPro</a:t>
            </a:r>
            <a:r>
              <a:rPr lang="en-US" sz="1600" dirty="0"/>
              <a:t> — A Tool for Large-scale Systematic Prosody Analysis. In </a:t>
            </a:r>
            <a:r>
              <a:rPr lang="en-US" sz="1600" i="1" dirty="0"/>
              <a:t>Proceedings of Tools and Resources for the Analysis of Speech Prosody</a:t>
            </a:r>
            <a:r>
              <a:rPr lang="en-US" sz="1600" dirty="0"/>
              <a:t> (TRASP 2013), Aix-en-Provence, France. 7-10.</a:t>
            </a:r>
          </a:p>
          <a:p>
            <a:r>
              <a:rPr lang="en-US" sz="1600" dirty="0"/>
              <a:t>Zhang, L. (2014). </a:t>
            </a:r>
            <a:r>
              <a:rPr lang="en-US" sz="1600" dirty="0" err="1"/>
              <a:t>Segmentless</a:t>
            </a:r>
            <a:r>
              <a:rPr lang="en-US" sz="1600" dirty="0"/>
              <a:t> sentence-final particles in Cantonese: An experimental study</a:t>
            </a:r>
            <a:r>
              <a:rPr lang="en-US" sz="1600" i="1" dirty="0"/>
              <a:t>. Studies in Chinese Linguistics</a:t>
            </a:r>
            <a:r>
              <a:rPr lang="en-US" sz="1600" dirty="0"/>
              <a:t> 35.2: 47-60.</a:t>
            </a:r>
          </a:p>
          <a:p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9D65B-0730-4C56-8ED9-3B0DF005C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DC65F4-23E5-479D-B9B3-96093FAF4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6551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9FE3-F46E-4A7F-800F-89EBE72B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400" dirty="0"/>
              <a:t>The 5th Workshop on Innovations in Cantonese Linguistics</a:t>
            </a:r>
            <a:br>
              <a:rPr lang="en-US" sz="1400" dirty="0"/>
            </a:br>
            <a:r>
              <a:rPr lang="en-US" sz="1400" dirty="0"/>
              <a:t>April 18-19, 2020</a:t>
            </a:r>
            <a:br>
              <a:rPr lang="en-US" sz="1400" dirty="0"/>
            </a:br>
            <a:r>
              <a:rPr lang="en-US" sz="1400" dirty="0"/>
              <a:t>The Ohio State University</a:t>
            </a:r>
            <a:br>
              <a:rPr lang="en-US" sz="1400" dirty="0"/>
            </a:br>
            <a:r>
              <a:rPr lang="en-US" sz="1400" b="1" dirty="0"/>
              <a:t>Session 1-A</a:t>
            </a: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92F3A5-40C7-48F5-88FD-3012C158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92AC7-BBE9-4810-9575-FB6431EDFEC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zh-TW" sz="5000" dirty="0"/>
          </a:p>
          <a:p>
            <a:pPr marL="0" indent="0" algn="ctr">
              <a:buNone/>
            </a:pPr>
            <a:r>
              <a:rPr lang="en-US" altLang="zh-TW" sz="4000" dirty="0"/>
              <a:t>Thank you!</a:t>
            </a:r>
          </a:p>
          <a:p>
            <a:pPr marL="0" indent="0" algn="ctr">
              <a:buNone/>
            </a:pPr>
            <a:r>
              <a:rPr lang="en-US" altLang="zh-TW" sz="4000" dirty="0"/>
              <a:t>Comments are welcome!</a:t>
            </a:r>
          </a:p>
          <a:p>
            <a:pPr marL="0" indent="0" algn="ctr">
              <a:buNone/>
            </a:pP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Correspondence: 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Ka-Fai Yip</a:t>
            </a:r>
          </a:p>
          <a:p>
            <a:pPr marL="0" indent="0" algn="ctr">
              <a:buNone/>
            </a:pPr>
            <a:r>
              <a:rPr lang="en-US" altLang="zh-TW" sz="2000" dirty="0">
                <a:solidFill>
                  <a:schemeClr val="accent2">
                    <a:lumMod val="75000"/>
                  </a:schemeClr>
                </a:solidFill>
              </a:rPr>
              <a:t>The Chinese University of Hong Kong</a:t>
            </a: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kafaiyip@cuhk.edu.hk</a:t>
            </a:r>
            <a:endParaRPr lang="en-US" altLang="zh-TW" sz="20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buNone/>
            </a:pPr>
            <a:endParaRPr lang="ja-JP" altLang="en-US" sz="4000" dirty="0"/>
          </a:p>
          <a:p>
            <a:pPr marL="0" indent="0" algn="ctr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749000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51B3E-8FC0-4EB4-9189-48976B98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CC31B0-BCCF-4F15-AD93-AE456F34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47808E-179A-4063-A4B8-3DE8B048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5BE2B-6159-4703-9673-B0E5329A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C9BBF4-9C14-4D3E-8C47-DBD2262C563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Puzzle #2: SFP requirement</a:t>
            </a:r>
          </a:p>
          <a:p>
            <a:r>
              <a:rPr lang="en-US" dirty="0"/>
              <a:t>SFP must occur in RDs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pointed out by Lai (2019) on dislocation copying</a:t>
            </a:r>
          </a:p>
          <a:p>
            <a:r>
              <a:rPr lang="en-US" dirty="0"/>
              <a:t>Syntactic account: Null C</a:t>
            </a:r>
            <a:r>
              <a:rPr lang="en-US" baseline="30000" dirty="0"/>
              <a:t>0</a:t>
            </a:r>
            <a:r>
              <a:rPr lang="en-US" dirty="0"/>
              <a:t> does not carry structure-building features that attract movement</a:t>
            </a:r>
          </a:p>
          <a:p>
            <a:pPr lvl="1"/>
            <a:r>
              <a:rPr lang="en-US" dirty="0"/>
              <a:t>Stipulative; and inadequate in capturing language variation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1E1A18-D347-473D-AF61-9E1DC453A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32856"/>
            <a:ext cx="3211835" cy="8479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0ED9E8-A087-409B-A2B0-1B070F1A3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098893"/>
            <a:ext cx="6768752" cy="937892"/>
          </a:xfrm>
          <a:prstGeom prst="rect">
            <a:avLst/>
          </a:prstGeom>
        </p:spPr>
      </p:pic>
      <p:sp>
        <p:nvSpPr>
          <p:cNvPr id="10" name="投影片編號版面配置區 4">
            <a:extLst>
              <a:ext uri="{FF2B5EF4-FFF2-40B4-BE49-F238E27FC236}">
                <a16:creationId xmlns:a16="http://schemas.microsoft.com/office/drawing/2014/main" id="{9C220D30-E184-419A-BBF1-5C03117ED217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●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524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8008-C659-4130-9D3E-A883686F2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00DA23-B5D0-45AE-8EB2-730BF1D38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134C4-5D53-4832-AC02-9C48031FBF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provide prosodic evidence from acoustic experiments for settling these two syntactic puzzles</a:t>
            </a:r>
          </a:p>
          <a:p>
            <a:endParaRPr lang="en-US" dirty="0"/>
          </a:p>
          <a:p>
            <a:r>
              <a:rPr lang="en-US" dirty="0"/>
              <a:t>Spoilers:</a:t>
            </a:r>
          </a:p>
          <a:p>
            <a:r>
              <a:rPr lang="en-US" dirty="0"/>
              <a:t>#1: </a:t>
            </a:r>
            <a:r>
              <a:rPr lang="en-US" dirty="0">
                <a:solidFill>
                  <a:srgbClr val="0000FF"/>
                </a:solidFill>
              </a:rPr>
              <a:t>RD is one intonational phrase</a:t>
            </a:r>
            <a:r>
              <a:rPr lang="en-US" dirty="0"/>
              <a:t>, supporting a </a:t>
            </a:r>
            <a:r>
              <a:rPr lang="en-US" dirty="0" err="1"/>
              <a:t>monoclausal</a:t>
            </a:r>
            <a:r>
              <a:rPr lang="en-US" dirty="0"/>
              <a:t> analysis </a:t>
            </a:r>
          </a:p>
          <a:p>
            <a:r>
              <a:rPr lang="en-US" dirty="0"/>
              <a:t>#2: Hybrid syntactic-prosodic approach to account for the SFP requirement: </a:t>
            </a:r>
            <a:r>
              <a:rPr lang="en-US" dirty="0">
                <a:solidFill>
                  <a:srgbClr val="0000FF"/>
                </a:solidFill>
              </a:rPr>
              <a:t>Cantonese intonations as C and boundary tones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B3C9A-73AC-42B5-8958-DFBC066C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34B9C-2E5D-4ACB-BB39-FA8B0F71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AACB1256-BE42-40A1-90D9-4AE3278B46F1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●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28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E691-14A3-4DE7-8C0E-A2AC4D83C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Resolving puzzle #1: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RD as one intonational phrase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1941A4-B43C-4545-B464-824536E1D2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17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F49E7-D984-45DB-999F-A694BDF4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one: 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4DB11C-9529-45CF-9ECC-D8942447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D38EEA-4AA3-465F-9444-03A27B6D0C6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Trichotomy: (declaratives)</a:t>
            </a:r>
          </a:p>
          <a:p>
            <a:pPr lvl="1"/>
            <a:r>
              <a:rPr lang="en-US" dirty="0"/>
              <a:t>[1] Non-RD (one sentence)     [</a:t>
            </a:r>
            <a:r>
              <a:rPr lang="en-US" b="1" dirty="0">
                <a:solidFill>
                  <a:srgbClr val="0000FF"/>
                </a:solidFill>
              </a:rPr>
              <a:t>S-V-O-SP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[2] Non-RD (two sentences)   [S-</a:t>
            </a:r>
            <a:r>
              <a:rPr lang="en-US" b="1" dirty="0">
                <a:solidFill>
                  <a:srgbClr val="0000FF"/>
                </a:solidFill>
              </a:rPr>
              <a:t>V-O-SP] [S-</a:t>
            </a:r>
            <a:r>
              <a:rPr lang="en-US" dirty="0"/>
              <a:t>V-O-SP]</a:t>
            </a:r>
          </a:p>
          <a:p>
            <a:pPr lvl="1"/>
            <a:r>
              <a:rPr lang="en-US" dirty="0"/>
              <a:t>[3] RD                                           [</a:t>
            </a:r>
            <a:r>
              <a:rPr lang="en-US" b="1" dirty="0">
                <a:solidFill>
                  <a:srgbClr val="0000FF"/>
                </a:solidFill>
              </a:rPr>
              <a:t>V-O-SP-S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7 syllables in tone 3 (mid-level, 33)</a:t>
            </a:r>
          </a:p>
          <a:p>
            <a:pPr lvl="1"/>
            <a:r>
              <a:rPr lang="en-US" dirty="0"/>
              <a:t>[1] </a:t>
            </a:r>
            <a:r>
              <a:rPr lang="en-US" dirty="0">
                <a:solidFill>
                  <a:srgbClr val="0000FF"/>
                </a:solidFill>
              </a:rPr>
              <a:t>sung3 zi3 heoi3 gwo3 taai3 gwok3 </a:t>
            </a:r>
            <a:r>
              <a:rPr lang="en-US" b="1" dirty="0">
                <a:solidFill>
                  <a:srgbClr val="0000FF"/>
                </a:solidFill>
              </a:rPr>
              <a:t>gaa3</a:t>
            </a:r>
            <a:r>
              <a:rPr lang="en-US" dirty="0"/>
              <a:t>. </a:t>
            </a:r>
            <a:r>
              <a:rPr lang="zh-TW" altLang="en-US" dirty="0"/>
              <a:t>宋智去過泰國架。</a:t>
            </a:r>
            <a:br>
              <a:rPr lang="en-US" dirty="0"/>
            </a:br>
            <a:r>
              <a:rPr lang="en-US" dirty="0"/>
              <a:t>[2] ngo5 </a:t>
            </a:r>
            <a:r>
              <a:rPr lang="en-US" dirty="0">
                <a:solidFill>
                  <a:srgbClr val="0000FF"/>
                </a:solidFill>
              </a:rPr>
              <a:t>heoi3 gwo3 taai3 gwok3 </a:t>
            </a:r>
            <a:r>
              <a:rPr lang="en-US" b="1" dirty="0">
                <a:solidFill>
                  <a:srgbClr val="0000FF"/>
                </a:solidFill>
              </a:rPr>
              <a:t>gaa3</a:t>
            </a:r>
            <a:r>
              <a:rPr lang="en-US" dirty="0">
                <a:solidFill>
                  <a:srgbClr val="0000FF"/>
                </a:solidFill>
              </a:rPr>
              <a:t>. </a:t>
            </a:r>
            <a:r>
              <a:rPr lang="en-US" u="sng" dirty="0">
                <a:solidFill>
                  <a:srgbClr val="0000FF"/>
                </a:solidFill>
              </a:rPr>
              <a:t>sung3 zi3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464653"/>
                </a:solidFill>
              </a:rPr>
              <a:t>dou1 </a:t>
            </a:r>
            <a:r>
              <a:rPr lang="en-US" dirty="0"/>
              <a:t>heoi3 gwo3 taai3 gwok3 gaa3. </a:t>
            </a:r>
            <a:r>
              <a:rPr lang="zh-TW" altLang="en-US" dirty="0"/>
              <a:t>我去過泰國架。宋智都去過泰國架。</a:t>
            </a:r>
            <a:br>
              <a:rPr lang="en-US" dirty="0"/>
            </a:br>
            <a:r>
              <a:rPr lang="en-US" dirty="0"/>
              <a:t>[3] </a:t>
            </a:r>
            <a:r>
              <a:rPr lang="en-US" dirty="0">
                <a:solidFill>
                  <a:srgbClr val="0000FF"/>
                </a:solidFill>
              </a:rPr>
              <a:t>heoi3 gwo3 taai3 gwok3 </a:t>
            </a:r>
            <a:r>
              <a:rPr lang="en-US" b="1" dirty="0">
                <a:solidFill>
                  <a:srgbClr val="0000FF"/>
                </a:solidFill>
              </a:rPr>
              <a:t>gaa3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u="sng" dirty="0">
                <a:solidFill>
                  <a:srgbClr val="0000FF"/>
                </a:solidFill>
              </a:rPr>
              <a:t>sung3 zi3</a:t>
            </a:r>
            <a:r>
              <a:rPr lang="en-US" dirty="0"/>
              <a:t>. </a:t>
            </a:r>
            <a:r>
              <a:rPr lang="zh-TW" altLang="en-US" dirty="0"/>
              <a:t>去過泰國架宋智。</a:t>
            </a:r>
            <a:br>
              <a:rPr lang="en-US" altLang="zh-TW" dirty="0"/>
            </a:br>
            <a:r>
              <a:rPr lang="en-US" dirty="0"/>
              <a:t>“</a:t>
            </a:r>
            <a:r>
              <a:rPr lang="en-US" dirty="0" err="1"/>
              <a:t>Sungzi</a:t>
            </a:r>
            <a:r>
              <a:rPr lang="en-US" dirty="0"/>
              <a:t> had a trip in Thailand.”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28A84-5A7C-48F0-AAFC-1D5E28DE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3B5E0-8A77-4668-BFE7-1344C19D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11AF42F8-DBF6-49DA-9741-CF5C2D9A0984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●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026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78860-8E59-4E58-90C2-2DC976F87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A7F2D-17D0-40ED-BD1A-D5AE6FDA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1D34-A576-4A8B-B8CA-7FB214EBB44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Target-filler ratio is approximately 1:1.7.</a:t>
            </a:r>
          </a:p>
          <a:p>
            <a:pPr lvl="1"/>
            <a:r>
              <a:rPr lang="en-US" dirty="0"/>
              <a:t>Subjects: 3 female, 3 male (19-22) speaking Hong Kong Cantonese</a:t>
            </a:r>
          </a:p>
          <a:p>
            <a:pPr lvl="1"/>
            <a:r>
              <a:rPr lang="en-US" altLang="zh-TW" dirty="0"/>
              <a:t>3 types x 3</a:t>
            </a:r>
            <a:r>
              <a:rPr lang="zh-TW" altLang="en-US" dirty="0"/>
              <a:t> </a:t>
            </a:r>
            <a:r>
              <a:rPr lang="en-US" altLang="zh-TW" dirty="0"/>
              <a:t>sets of lexical items x 3 repetition x 6 subjects</a:t>
            </a:r>
            <a:br>
              <a:rPr lang="en-US" altLang="zh-TW" dirty="0"/>
            </a:br>
            <a:r>
              <a:rPr lang="en-US" altLang="zh-TW" dirty="0"/>
              <a:t> = 162 tokens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Processed by </a:t>
            </a:r>
            <a:r>
              <a:rPr lang="en-US" i="1" dirty="0" err="1"/>
              <a:t>ProsodyPro</a:t>
            </a:r>
            <a:r>
              <a:rPr lang="en-US" dirty="0"/>
              <a:t> (Xu 2013) to get</a:t>
            </a:r>
            <a:r>
              <a:rPr lang="zh-TW" altLang="en-US" dirty="0"/>
              <a:t> </a:t>
            </a:r>
            <a:r>
              <a:rPr lang="en-US" altLang="zh-TW" dirty="0"/>
              <a:t>time-normalized F0 (10 time points per syllable)</a:t>
            </a:r>
            <a:r>
              <a:rPr lang="zh-TW" altLang="en-US" dirty="0"/>
              <a:t> </a:t>
            </a:r>
            <a:r>
              <a:rPr lang="en-US" altLang="zh-TW" dirty="0"/>
              <a:t>and</a:t>
            </a:r>
            <a:r>
              <a:rPr lang="zh-TW" altLang="en-US" dirty="0"/>
              <a:t> </a:t>
            </a:r>
            <a:r>
              <a:rPr lang="en-US" altLang="zh-TW" dirty="0"/>
              <a:t>average across speakers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F4387-96B2-4BA7-9875-6E75482F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5266C-6718-4A14-A98F-4128C384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8" name="投影片編號版面配置區 4">
            <a:extLst>
              <a:ext uri="{FF2B5EF4-FFF2-40B4-BE49-F238E27FC236}">
                <a16:creationId xmlns:a16="http://schemas.microsoft.com/office/drawing/2014/main" id="{81201E14-EC43-46E4-B135-808861B98903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●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1895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43B8F-F3AF-4703-B28B-99F7C1BA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one: 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9087E4-AED8-481D-8AED-DBFC83E0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FBA61-9F7A-47E8-8C7E-1FBBC4851AF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D47A5-0680-4FE5-B993-39E7C481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773" y="1465707"/>
            <a:ext cx="7434453" cy="4444746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0ACB8B0-96CB-4D33-9686-250F5674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Ka-Fai Yip</a:t>
            </a:r>
            <a:endParaRPr lang="zh-TW" alt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0EEA6C-CB76-4D3B-9C3A-C91E96FA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WICL-5 Session 1-A</a:t>
            </a:r>
            <a:endParaRPr lang="zh-TW" altLang="en-US" dirty="0"/>
          </a:p>
        </p:txBody>
      </p:sp>
      <p:sp>
        <p:nvSpPr>
          <p:cNvPr id="9" name="投影片編號版面配置區 4">
            <a:extLst>
              <a:ext uri="{FF2B5EF4-FFF2-40B4-BE49-F238E27FC236}">
                <a16:creationId xmlns:a16="http://schemas.microsoft.com/office/drawing/2014/main" id="{B86830DC-75D2-4E30-AF62-D70F09957260}"/>
              </a:ext>
            </a:extLst>
          </p:cNvPr>
          <p:cNvSpPr txBox="1">
            <a:spLocks/>
          </p:cNvSpPr>
          <p:nvPr/>
        </p:nvSpPr>
        <p:spPr>
          <a:xfrm>
            <a:off x="1115616" y="6309320"/>
            <a:ext cx="7128792" cy="501650"/>
          </a:xfrm>
          <a:prstGeom prst="rect">
            <a:avLst/>
          </a:prstGeom>
        </p:spPr>
        <p:txBody>
          <a:bodyPr vert="horz"/>
          <a:lstStyle/>
          <a:p>
            <a:pPr lvl="0">
              <a:defRPr/>
            </a:pP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lang="en-US" altLang="zh-TW" sz="1200" dirty="0">
                <a:solidFill>
                  <a:schemeClr val="tx2"/>
                </a:solidFill>
              </a:rPr>
              <a:t>Introduction</a:t>
            </a:r>
            <a:r>
              <a:rPr kumimoji="0" lang="zh-TW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#1 RD is one </a:t>
            </a:r>
            <a:r>
              <a:rPr lang="en-US" altLang="zh-TW" sz="1200" dirty="0">
                <a:solidFill>
                  <a:schemeClr val="tx2"/>
                </a:solidFill>
              </a:rPr>
              <a:t>I.P.</a:t>
            </a:r>
            <a:r>
              <a:rPr lang="zh-TW" altLang="en-US" sz="1200" dirty="0"/>
              <a:t>                       </a:t>
            </a:r>
            <a:r>
              <a:rPr lang="en-US" altLang="zh-TW" sz="1200" dirty="0"/>
              <a:t>#2 SFP requirement </a:t>
            </a:r>
            <a:r>
              <a:rPr lang="zh-TW" altLang="en-US" sz="1200" dirty="0"/>
              <a:t>                   </a:t>
            </a:r>
            <a:r>
              <a:rPr lang="en-US" altLang="zh-TW" sz="1200" dirty="0"/>
              <a:t>Conclusion</a:t>
            </a:r>
            <a:endParaRPr lang="en-US" altLang="zh-TW" sz="1200" dirty="0">
              <a:solidFill>
                <a:schemeClr val="tx2"/>
              </a:solidFill>
            </a:endParaRPr>
          </a:p>
          <a:p>
            <a:pPr>
              <a:defRPr/>
            </a:pPr>
            <a:r>
              <a:rPr lang="en-US" altLang="zh-TW" sz="900" dirty="0">
                <a:solidFill>
                  <a:schemeClr val="tx2"/>
                </a:solidFill>
              </a:rPr>
              <a:t>    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r>
              <a:rPr lang="en-US" altLang="zh-TW" sz="900" dirty="0">
                <a:solidFill>
                  <a:schemeClr val="tx2"/>
                </a:solidFill>
              </a:rPr>
              <a:t>           </a:t>
            </a:r>
            <a:r>
              <a:rPr lang="zh-TW" altLang="en-US" sz="900" dirty="0">
                <a:solidFill>
                  <a:schemeClr val="tx2"/>
                </a:solidFill>
              </a:rPr>
              <a:t>   </a:t>
            </a:r>
            <a:r>
              <a:rPr lang="zh-TW" altLang="zh-TW" sz="900" dirty="0">
                <a:solidFill>
                  <a:schemeClr val="tx2"/>
                </a:solidFill>
              </a:rPr>
              <a:t>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●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</a:t>
            </a:r>
            <a:r>
              <a:rPr lang="en-US" altLang="zh-TW" sz="900" dirty="0">
                <a:solidFill>
                  <a:schemeClr val="tx2"/>
                </a:solidFill>
              </a:rPr>
              <a:t>	</a:t>
            </a:r>
            <a:r>
              <a:rPr lang="zh-TW" altLang="zh-TW" sz="900" dirty="0">
                <a:solidFill>
                  <a:schemeClr val="tx2"/>
                </a:solidFill>
              </a:rPr>
              <a:t>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zh-TW" altLang="en-US" sz="900" dirty="0">
                <a:solidFill>
                  <a:schemeClr val="tx2"/>
                </a:solidFill>
              </a:rPr>
              <a:t> </a:t>
            </a:r>
            <a:r>
              <a:rPr lang="zh-TW" altLang="zh-TW" sz="900" dirty="0">
                <a:solidFill>
                  <a:schemeClr val="tx2"/>
                </a:solidFill>
              </a:rPr>
              <a:t>○ ○ ○</a:t>
            </a:r>
            <a:r>
              <a:rPr lang="en-US" altLang="zh-TW" sz="900" dirty="0">
                <a:solidFill>
                  <a:schemeClr val="tx2"/>
                </a:solidFill>
              </a:rPr>
              <a:t>       </a:t>
            </a:r>
            <a:r>
              <a:rPr lang="zh-TW" altLang="en-US" sz="900" dirty="0">
                <a:solidFill>
                  <a:schemeClr val="tx2"/>
                </a:solidFill>
              </a:rPr>
              <a:t>        </a:t>
            </a:r>
            <a:r>
              <a:rPr lang="zh-TW" altLang="zh-TW" sz="900" dirty="0">
                <a:solidFill>
                  <a:schemeClr val="tx2"/>
                </a:solidFill>
              </a:rPr>
              <a:t>○ ○ ○ ○ </a:t>
            </a:r>
            <a:endParaRPr lang="zh-TW" altLang="en-US" sz="900" dirty="0">
              <a:solidFill>
                <a:schemeClr val="tx2"/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380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原創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宣紙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1A8F792-7626-4EED-B1C4-DF2819F8E685}" vid="{B0ADD402-C9FA-4524-81EC-09B5FAE425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7589</TotalTime>
  <Words>2577</Words>
  <Application>Microsoft Office PowerPoint</Application>
  <PresentationFormat>On-screen Show (4:3)</PresentationFormat>
  <Paragraphs>451</Paragraphs>
  <Slides>38</Slides>
  <Notes>3</Notes>
  <HiddenSlides>0</HiddenSlides>
  <MMClips>10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微軟正黑體</vt:lpstr>
      <vt:lpstr>Adobe Devanagari</vt:lpstr>
      <vt:lpstr>Calibri</vt:lpstr>
      <vt:lpstr>Constantia</vt:lpstr>
      <vt:lpstr>Wingdings</vt:lpstr>
      <vt:lpstr>Wingdings 3</vt:lpstr>
      <vt:lpstr>Theme1</vt:lpstr>
      <vt:lpstr>The Prosodic Syntax of Right Dislocation  in Cantonese</vt:lpstr>
      <vt:lpstr>Right dislocation (RD)</vt:lpstr>
      <vt:lpstr>Two syntactic puzzles</vt:lpstr>
      <vt:lpstr>PowerPoint Presentation</vt:lpstr>
      <vt:lpstr>Goal</vt:lpstr>
      <vt:lpstr>Resolving puzzle #1: RD as one intonational phrase</vt:lpstr>
      <vt:lpstr>Experiment one: design</vt:lpstr>
      <vt:lpstr>PowerPoint Presentation</vt:lpstr>
      <vt:lpstr>Experiment one: results</vt:lpstr>
      <vt:lpstr>PowerPoint Presentation</vt:lpstr>
      <vt:lpstr>PowerPoint Presentation</vt:lpstr>
      <vt:lpstr>Experiment one: discussion</vt:lpstr>
      <vt:lpstr>Resolving puzzle #1</vt:lpstr>
      <vt:lpstr>Compatible with syntactic evidence</vt:lpstr>
      <vt:lpstr>Resolving puzzle #2: Cantonese intonations as C and boundary tones </vt:lpstr>
      <vt:lpstr>What will happen if we put intonations into RD?</vt:lpstr>
      <vt:lpstr>Experiment two: design</vt:lpstr>
      <vt:lpstr>PowerPoint Presentation</vt:lpstr>
      <vt:lpstr>Experiment two: results</vt:lpstr>
      <vt:lpstr>PowerPoint Presentation</vt:lpstr>
      <vt:lpstr>(!  Not what we expected!)</vt:lpstr>
      <vt:lpstr>Experiment two: discussion</vt:lpstr>
      <vt:lpstr>PowerPoint Presentation</vt:lpstr>
      <vt:lpstr>Intonations as C</vt:lpstr>
      <vt:lpstr>Consequences </vt:lpstr>
      <vt:lpstr>PowerPoint Presentation</vt:lpstr>
      <vt:lpstr>PowerPoint Presentation</vt:lpstr>
      <vt:lpstr>PowerPoint Presentation</vt:lpstr>
      <vt:lpstr>PowerPoint Presentation</vt:lpstr>
      <vt:lpstr>Resolving puzzle #2</vt:lpstr>
      <vt:lpstr>PowerPoint Presentation</vt:lpstr>
      <vt:lpstr>Concluding remarks</vt:lpstr>
      <vt:lpstr>Conclusion</vt:lpstr>
      <vt:lpstr>Implication I: Mandarin RDs</vt:lpstr>
      <vt:lpstr>Implication II: DC</vt:lpstr>
      <vt:lpstr>Implication III: intonations on SFPs </vt:lpstr>
      <vt:lpstr>Selected references</vt:lpstr>
      <vt:lpstr>The 5th Workshop on Innovations in Cantonese Linguistics April 18-19, 2020 The Ohio State University Session 1-A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KF-Yip</dc:creator>
  <cp:lastModifiedBy>Ka Fai Yip (CHI)</cp:lastModifiedBy>
  <cp:revision>256</cp:revision>
  <cp:lastPrinted>2019-12-06T15:08:35Z</cp:lastPrinted>
  <dcterms:created xsi:type="dcterms:W3CDTF">2018-11-01T02:03:31Z</dcterms:created>
  <dcterms:modified xsi:type="dcterms:W3CDTF">2020-04-18T23:07:59Z</dcterms:modified>
</cp:coreProperties>
</file>