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58" r:id="rId36"/>
    <p:sldId id="25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AE6A-3B0B-EA47-9C9C-EE9B5CF469A0}" type="datetimeFigureOut">
              <a:rPr lang="en-US" smtClean="0"/>
              <a:pPr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1C376-A7E5-AC46-A707-CC9D024F5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fps.oreilly.com/titles/9780596155957/" TargetMode="External"/><Relationship Id="rId4" Type="http://schemas.openxmlformats.org/officeDocument/2006/relationships/hyperlink" Target="http://www.artima.com/pins1ed/" TargetMode="External"/><Relationship Id="rId5" Type="http://schemas.openxmlformats.org/officeDocument/2006/relationships/hyperlink" Target="http://www.manning.com/suereth/" TargetMode="External"/><Relationship Id="rId6" Type="http://schemas.openxmlformats.org/officeDocument/2006/relationships/hyperlink" Target="http://www.manning.com/bjarnas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course/progfun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ist_of_JVM_languag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 in 10 (or 15 minutes)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Guillaume </a:t>
            </a:r>
            <a:r>
              <a:rPr lang="en-US" dirty="0" err="1" smtClean="0"/>
              <a:t>Belrose</a:t>
            </a:r>
            <a:endParaRPr lang="en-US" dirty="0" smtClean="0"/>
          </a:p>
          <a:p>
            <a:r>
              <a:rPr lang="en-US" dirty="0" smtClean="0"/>
              <a:t>Freelancer @Quantel (UK)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/>
                <a:cs typeface="Courier New"/>
              </a:rPr>
              <a:t>object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HelloWorld</a:t>
            </a:r>
            <a:r>
              <a:rPr lang="en-US" sz="2000" dirty="0">
                <a:latin typeface="Courier New"/>
                <a:cs typeface="Courier New"/>
              </a:rPr>
              <a:t> extends App</a:t>
            </a:r>
            <a:r>
              <a:rPr lang="en-US" sz="2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println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(“Hello world”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 </a:t>
            </a:r>
          </a:p>
          <a:p>
            <a:pPr algn="ctr"/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REPL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Guillaume-2:~ </a:t>
            </a:r>
            <a:r>
              <a:rPr lang="en-US" sz="2000" dirty="0" err="1" smtClean="0">
                <a:latin typeface="Courier New"/>
                <a:cs typeface="Courier New"/>
              </a:rPr>
              <a:t>guillaume</a:t>
            </a:r>
            <a:r>
              <a:rPr lang="en-US" sz="2000" dirty="0" smtClean="0">
                <a:latin typeface="Courier New"/>
                <a:cs typeface="Courier New"/>
              </a:rPr>
              <a:t>$ </a:t>
            </a:r>
            <a:r>
              <a:rPr lang="en-US" sz="2000" dirty="0" err="1" smtClean="0">
                <a:latin typeface="Courier New"/>
                <a:cs typeface="Courier New"/>
              </a:rPr>
              <a:t>scala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Welcome to Scala version 2.9.2 (Java </a:t>
            </a:r>
            <a:r>
              <a:rPr lang="en-US" sz="2000" dirty="0" err="1" smtClean="0">
                <a:latin typeface="Courier New"/>
                <a:cs typeface="Courier New"/>
              </a:rPr>
              <a:t>HotSpot(TM</a:t>
            </a:r>
            <a:r>
              <a:rPr lang="en-US" sz="2000" dirty="0" smtClean="0">
                <a:latin typeface="Courier New"/>
                <a:cs typeface="Courier New"/>
              </a:rPr>
              <a:t>) 64-Bit Server VM, Java 1.7.0_07).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Type in expressions to have them evaluated.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Type :help for more information.</a:t>
            </a:r>
          </a:p>
          <a:p>
            <a:pPr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scala</a:t>
            </a: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latin typeface="Courier New"/>
                <a:cs typeface="Courier New"/>
              </a:rPr>
              <a:t>println</a:t>
            </a:r>
            <a:r>
              <a:rPr lang="en-US" sz="2000" dirty="0" smtClean="0">
                <a:latin typeface="Courier New"/>
                <a:cs typeface="Courier New"/>
              </a:rPr>
              <a:t> ("hello world")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hello world</a:t>
            </a:r>
          </a:p>
          <a:p>
            <a:pPr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scala</a:t>
            </a:r>
            <a:r>
              <a:rPr lang="en-US" sz="2000" dirty="0" smtClean="0">
                <a:latin typeface="Courier New"/>
                <a:cs typeface="Courier New"/>
              </a:rPr>
              <a:t>&gt; 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is more concise…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public class Person {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private final String </a:t>
            </a:r>
            <a:r>
              <a:rPr lang="en-US" sz="1600" dirty="0" err="1">
                <a:latin typeface="Courier New"/>
                <a:cs typeface="Courier New"/>
              </a:rPr>
              <a:t>firstname</a:t>
            </a:r>
            <a:r>
              <a:rPr lang="en-US" sz="1600" dirty="0">
                <a:latin typeface="Courier New"/>
                <a:cs typeface="Courier New"/>
              </a:rPr>
              <a:t>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private final String surname;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public </a:t>
            </a:r>
            <a:r>
              <a:rPr lang="en-US" sz="1600" dirty="0" err="1">
                <a:latin typeface="Courier New"/>
                <a:cs typeface="Courier New"/>
              </a:rPr>
              <a:t>Person(String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firstname</a:t>
            </a:r>
            <a:r>
              <a:rPr lang="en-US" sz="1600" dirty="0">
                <a:latin typeface="Courier New"/>
                <a:cs typeface="Courier New"/>
              </a:rPr>
              <a:t>, String surname){ 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this.firstname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firstname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this.surname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surname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public String </a:t>
            </a:r>
            <a:r>
              <a:rPr lang="en-US" sz="1600" dirty="0" err="1">
                <a:latin typeface="Courier New"/>
                <a:cs typeface="Courier New"/>
              </a:rPr>
              <a:t>getFirstname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){ 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	return </a:t>
            </a:r>
            <a:r>
              <a:rPr lang="en-US" sz="1600" dirty="0" err="1">
                <a:latin typeface="Courier New"/>
                <a:cs typeface="Courier New"/>
              </a:rPr>
              <a:t>firstname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public </a:t>
            </a:r>
            <a:r>
              <a:rPr lang="en-US" sz="1600" dirty="0">
                <a:latin typeface="Courier New"/>
                <a:cs typeface="Courier New"/>
              </a:rPr>
              <a:t>String </a:t>
            </a:r>
            <a:r>
              <a:rPr lang="en-US" sz="1600" dirty="0" err="1">
                <a:latin typeface="Courier New"/>
                <a:cs typeface="Courier New"/>
              </a:rPr>
              <a:t>getSurname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smtClean="0">
                <a:latin typeface="Courier New"/>
                <a:cs typeface="Courier New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	return surname;	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public String greet(){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	return (“Hello, my name is “ + </a:t>
            </a:r>
            <a:r>
              <a:rPr lang="en-US" sz="1600" dirty="0" err="1" smtClean="0">
                <a:latin typeface="Courier New"/>
                <a:cs typeface="Courier New"/>
              </a:rPr>
              <a:t>firstname</a:t>
            </a:r>
            <a:r>
              <a:rPr lang="en-US" sz="1600" dirty="0" smtClean="0">
                <a:latin typeface="Courier New"/>
                <a:cs typeface="Courier New"/>
              </a:rPr>
              <a:t> + “ “ + surname);</a:t>
            </a:r>
          </a:p>
          <a:p>
            <a:pPr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 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is more concise…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class Person( </a:t>
            </a:r>
            <a:r>
              <a:rPr lang="en-US" sz="14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val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firstname</a:t>
            </a:r>
            <a:r>
              <a:rPr lang="en-US" sz="1400" dirty="0" smtClean="0">
                <a:latin typeface="Courier New"/>
                <a:cs typeface="Courier New"/>
              </a:rPr>
              <a:t>: String, </a:t>
            </a:r>
            <a:r>
              <a:rPr lang="en-US" sz="14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val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lastname</a:t>
            </a:r>
            <a:r>
              <a:rPr lang="en-US" sz="1400" dirty="0" smtClean="0">
                <a:latin typeface="Courier New"/>
                <a:cs typeface="Courier New"/>
              </a:rPr>
              <a:t>: String){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def greet : String = “Hello, my name is ” + </a:t>
            </a:r>
            <a:r>
              <a:rPr lang="en-US" sz="1400" dirty="0" err="1" smtClean="0">
                <a:latin typeface="Courier New"/>
                <a:cs typeface="Courier New"/>
              </a:rPr>
              <a:t>firstname</a:t>
            </a:r>
            <a:r>
              <a:rPr lang="en-US" sz="1400" dirty="0" smtClean="0">
                <a:latin typeface="Courier New"/>
                <a:cs typeface="Courier New"/>
              </a:rPr>
              <a:t> + “ ” + surname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"/>
              </a:rPr>
              <a:t>Compact syntax for arrays, list, sets, maps, etc.</a:t>
            </a:r>
          </a:p>
          <a:p>
            <a:pPr lvl="1">
              <a:buNone/>
            </a:pPr>
            <a:r>
              <a:rPr lang="en-US" sz="2400" dirty="0" err="1">
                <a:latin typeface="Courier New"/>
                <a:cs typeface="Courier New"/>
              </a:rPr>
              <a:t>val</a:t>
            </a:r>
            <a:r>
              <a:rPr lang="en-US" sz="2400" dirty="0">
                <a:latin typeface="Courier New"/>
                <a:cs typeface="Courier New"/>
              </a:rPr>
              <a:t> capitals = Map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</a:p>
          <a:p>
            <a:pPr lvl="1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r>
              <a:rPr lang="en-US" sz="2400" dirty="0">
                <a:latin typeface="Courier New"/>
                <a:cs typeface="Courier New"/>
              </a:rPr>
              <a:t>France" -&gt; "</a:t>
            </a:r>
            <a:r>
              <a:rPr lang="en-US" sz="2400" dirty="0" smtClean="0">
                <a:latin typeface="Courier New"/>
                <a:cs typeface="Courier New"/>
              </a:rPr>
              <a:t>Paris”,</a:t>
            </a:r>
          </a:p>
          <a:p>
            <a:pPr lvl="1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r>
              <a:rPr lang="en-US" sz="2400" dirty="0">
                <a:latin typeface="Courier New"/>
                <a:cs typeface="Courier New"/>
              </a:rPr>
              <a:t>UK" -&gt; "</a:t>
            </a:r>
            <a:r>
              <a:rPr lang="en-US" sz="2400" dirty="0" smtClean="0">
                <a:latin typeface="Courier New"/>
                <a:cs typeface="Courier New"/>
              </a:rPr>
              <a:t>London”,</a:t>
            </a:r>
          </a:p>
          <a:p>
            <a:pPr lvl="1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r>
              <a:rPr lang="en-US" sz="2400" dirty="0">
                <a:latin typeface="Courier New"/>
                <a:cs typeface="Courier New"/>
              </a:rPr>
              <a:t>Spain" -&gt; "</a:t>
            </a:r>
            <a:r>
              <a:rPr lang="en-US" sz="2400" dirty="0" smtClean="0">
                <a:latin typeface="Courier New"/>
                <a:cs typeface="Courier New"/>
              </a:rPr>
              <a:t>Madrid”</a:t>
            </a:r>
          </a:p>
          <a:p>
            <a:pPr lvl="1">
              <a:buNone/>
            </a:pP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val</a:t>
            </a:r>
            <a:r>
              <a:rPr lang="en-US" sz="2400" dirty="0" smtClean="0">
                <a:latin typeface="Courier New"/>
                <a:cs typeface="Courier New"/>
              </a:rPr>
              <a:t> likes = </a:t>
            </a:r>
            <a:r>
              <a:rPr lang="en-US" sz="2400" dirty="0" err="1" smtClean="0">
                <a:latin typeface="Courier New"/>
                <a:cs typeface="Courier New"/>
              </a:rPr>
              <a:t>Set(“Wine”,”Billtong”,”Braais</a:t>
            </a:r>
            <a:r>
              <a:rPr lang="en-US" sz="2400" dirty="0" smtClean="0">
                <a:latin typeface="Courier New"/>
                <a:cs typeface="Courier New"/>
              </a:rPr>
              <a:t>”)</a:t>
            </a:r>
          </a:p>
          <a:p>
            <a:pPr lvl="1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val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someNumbers</a:t>
            </a:r>
            <a:r>
              <a:rPr lang="en-US" sz="2400" dirty="0" smtClean="0">
                <a:latin typeface="Courier New"/>
                <a:cs typeface="Courier New"/>
              </a:rPr>
              <a:t> = List(1,2,5,6,7,7,87)</a:t>
            </a:r>
          </a:p>
          <a:p>
            <a:r>
              <a:rPr lang="en-US" dirty="0" smtClean="0">
                <a:cs typeface=""/>
              </a:rPr>
              <a:t>Type inference</a:t>
            </a:r>
          </a:p>
          <a:p>
            <a:r>
              <a:rPr lang="en-US" dirty="0" smtClean="0">
                <a:cs typeface=""/>
              </a:rPr>
              <a:t>Mutable and immutable versions</a:t>
            </a:r>
          </a:p>
          <a:p>
            <a:r>
              <a:rPr lang="en-US" dirty="0" smtClean="0">
                <a:cs typeface=""/>
              </a:rPr>
              <a:t>Immutability (like spinach) is good for you</a:t>
            </a:r>
            <a:endParaRPr lang="en-US" sz="2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mathematical sense of the word </a:t>
            </a:r>
            <a:endParaRPr lang="en-US" dirty="0" smtClean="0"/>
          </a:p>
          <a:p>
            <a:pPr lvl="1"/>
            <a:r>
              <a:rPr lang="en-US" dirty="0" smtClean="0"/>
              <a:t>fn: </a:t>
            </a:r>
            <a:r>
              <a:rPr lang="en-US" dirty="0"/>
              <a:t>A -&gt; B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are 1st class </a:t>
            </a:r>
            <a:r>
              <a:rPr lang="en-US" dirty="0" smtClean="0"/>
              <a:t>citizens</a:t>
            </a:r>
          </a:p>
          <a:p>
            <a:pPr lvl="1"/>
            <a:r>
              <a:rPr lang="en-US" dirty="0" smtClean="0"/>
              <a:t> Can </a:t>
            </a:r>
            <a:r>
              <a:rPr lang="en-US" dirty="0"/>
              <a:t>be assigned to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as parameters to other functions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encapsulate </a:t>
            </a:r>
            <a:r>
              <a:rPr lang="en-US" dirty="0" smtClean="0"/>
              <a:t>logic: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reused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composed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literal</a:t>
            </a:r>
          </a:p>
          <a:p>
            <a:pPr lvl="1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increment :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=&gt;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> =&gt; </a:t>
            </a:r>
            <a:r>
              <a:rPr lang="en-US" sz="1800" dirty="0" err="1"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> + </a:t>
            </a:r>
            <a:r>
              <a:rPr lang="en-US" sz="1800" dirty="0" smtClean="0">
                <a:latin typeface="Courier New"/>
                <a:cs typeface="Courier New"/>
              </a:rPr>
              <a:t>1</a:t>
            </a:r>
          </a:p>
          <a:p>
            <a:pPr lvl="1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println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(increment(9)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&gt; 10 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Higher </a:t>
            </a:r>
            <a:r>
              <a:rPr lang="en-US" dirty="0"/>
              <a:t>order </a:t>
            </a:r>
            <a:r>
              <a:rPr lang="en-US" dirty="0" smtClean="0"/>
              <a:t>function</a:t>
            </a:r>
          </a:p>
          <a:p>
            <a:pPr lvl="1">
              <a:buNone/>
            </a:pPr>
            <a:r>
              <a:rPr lang="en-US" sz="1800" dirty="0" smtClean="0">
                <a:latin typeface="Courier New"/>
                <a:cs typeface="Courier New"/>
              </a:rPr>
              <a:t>def </a:t>
            </a:r>
            <a:r>
              <a:rPr lang="en-US" sz="1800" dirty="0" err="1">
                <a:latin typeface="Courier New"/>
                <a:cs typeface="Courier New"/>
              </a:rPr>
              <a:t>process(x</a:t>
            </a:r>
            <a:r>
              <a:rPr lang="en-US" sz="1800" dirty="0">
                <a:latin typeface="Courier New"/>
                <a:cs typeface="Courier New"/>
              </a:rPr>
              <a:t> :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, operation :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=&gt;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)={</a:t>
            </a:r>
          </a:p>
          <a:p>
            <a:pPr lvl="1"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operation</a:t>
            </a:r>
            <a:r>
              <a:rPr lang="en-US" sz="1800" dirty="0" err="1">
                <a:latin typeface="Courier New"/>
                <a:cs typeface="Courier New"/>
              </a:rPr>
              <a:t>(x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println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(process(9,increment)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smtClean="0">
                <a:latin typeface="Courier New"/>
                <a:cs typeface="Courier New"/>
              </a:rPr>
              <a:t>10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are 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</a:t>
            </a:r>
            <a:r>
              <a:rPr lang="en-US" dirty="0"/>
              <a:t>set of functional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Consistent </a:t>
            </a:r>
            <a:r>
              <a:rPr lang="en-US" dirty="0"/>
              <a:t>over </a:t>
            </a:r>
            <a:r>
              <a:rPr lang="en-US" dirty="0" smtClean="0"/>
              <a:t>collections</a:t>
            </a:r>
          </a:p>
          <a:p>
            <a:r>
              <a:rPr lang="en-US" dirty="0" err="1" smtClean="0"/>
              <a:t>foreach</a:t>
            </a:r>
            <a:r>
              <a:rPr lang="en-US" dirty="0"/>
              <a:t>, map, filter, partition, </a:t>
            </a:r>
            <a:r>
              <a:rPr lang="en-US" dirty="0" smtClean="0"/>
              <a:t>find</a:t>
            </a:r>
          </a:p>
          <a:p>
            <a:r>
              <a:rPr lang="en-US" dirty="0" smtClean="0"/>
              <a:t>fold</a:t>
            </a:r>
            <a:r>
              <a:rPr lang="en-US" dirty="0"/>
              <a:t>, </a:t>
            </a:r>
            <a:r>
              <a:rPr lang="en-US" dirty="0" err="1"/>
              <a:t>reduce,etc</a:t>
            </a:r>
            <a:r>
              <a:rPr lang="en-US" dirty="0"/>
              <a:t>...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South Africa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 languages = Map(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"isiZulu" -&gt; "</a:t>
            </a:r>
            <a:r>
              <a:rPr lang="en-US" dirty="0" err="1">
                <a:latin typeface="Courier New"/>
                <a:cs typeface="Courier New"/>
              </a:rPr>
              <a:t>Sanibonani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"isiXhosa" -&gt; "</a:t>
            </a:r>
            <a:r>
              <a:rPr lang="en-US" dirty="0" err="1">
                <a:latin typeface="Courier New"/>
                <a:cs typeface="Courier New"/>
              </a:rPr>
              <a:t>Molo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"Afrikaans" -&gt; "Hallo",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</a:t>
            </a:r>
            <a:r>
              <a:rPr lang="en-US" dirty="0" err="1">
                <a:latin typeface="Courier New"/>
                <a:cs typeface="Courier New"/>
              </a:rPr>
              <a:t>Sepedi</a:t>
            </a:r>
            <a:r>
              <a:rPr lang="en-US" dirty="0">
                <a:latin typeface="Courier New"/>
                <a:cs typeface="Courier New"/>
              </a:rPr>
              <a:t>" -&gt; "</a:t>
            </a:r>
            <a:r>
              <a:rPr lang="en-US" dirty="0" err="1">
                <a:latin typeface="Courier New"/>
                <a:cs typeface="Courier New"/>
              </a:rPr>
              <a:t>Thobela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"Setswana" -&gt; "</a:t>
            </a:r>
            <a:r>
              <a:rPr lang="en-US" dirty="0" err="1">
                <a:latin typeface="Courier New"/>
                <a:cs typeface="Courier New"/>
              </a:rPr>
              <a:t>Dumela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"Sesotho" -&gt; "</a:t>
            </a:r>
            <a:r>
              <a:rPr lang="en-US" dirty="0" err="1">
                <a:latin typeface="Courier New"/>
                <a:cs typeface="Courier New"/>
              </a:rPr>
              <a:t>Lumela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"Xitsonga" -&gt; "</a:t>
            </a:r>
            <a:r>
              <a:rPr lang="en-US" dirty="0" err="1">
                <a:latin typeface="Courier New"/>
                <a:cs typeface="Courier New"/>
              </a:rPr>
              <a:t>Abusheni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"siSwati" -&gt; "</a:t>
            </a:r>
            <a:r>
              <a:rPr lang="en-US" dirty="0" err="1">
                <a:latin typeface="Courier New"/>
                <a:cs typeface="Courier New"/>
              </a:rPr>
              <a:t>Sanibona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"Tshivenda" -&gt; "</a:t>
            </a:r>
            <a:r>
              <a:rPr lang="en-US" dirty="0" err="1">
                <a:latin typeface="Courier New"/>
                <a:cs typeface="Courier New"/>
              </a:rPr>
              <a:t>Avuwani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"isiNdebele" -&gt; "</a:t>
            </a:r>
            <a:r>
              <a:rPr lang="en-US" dirty="0" err="1">
                <a:latin typeface="Courier New"/>
                <a:cs typeface="Courier New"/>
              </a:rPr>
              <a:t>Salibonani</a:t>
            </a:r>
            <a:r>
              <a:rPr lang="en-US" dirty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"English" -&gt; "Hello")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 and longest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/>
                <a:cs typeface="Courier New"/>
              </a:rPr>
              <a:t>val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byLength</a:t>
            </a:r>
            <a:r>
              <a:rPr lang="en-US" sz="2400" dirty="0">
                <a:latin typeface="Courier New"/>
                <a:cs typeface="Courier New"/>
              </a:rPr>
              <a:t> = languages</a:t>
            </a:r>
          </a:p>
          <a:p>
            <a:pPr>
              <a:buNone/>
            </a:pPr>
            <a:r>
              <a:rPr lang="en-US" sz="2400" dirty="0">
                <a:latin typeface="Courier New"/>
                <a:cs typeface="Courier New"/>
              </a:rPr>
              <a:t>  .</a:t>
            </a:r>
            <a:r>
              <a:rPr lang="en-US" sz="2400" dirty="0" err="1">
                <a:latin typeface="Courier New"/>
                <a:cs typeface="Courier New"/>
              </a:rPr>
              <a:t>groupBy(tuple</a:t>
            </a:r>
            <a:r>
              <a:rPr lang="en-US" sz="2400" dirty="0">
                <a:latin typeface="Courier New"/>
                <a:cs typeface="Courier New"/>
              </a:rPr>
              <a:t> =&gt; tuple._2.size)</a:t>
            </a:r>
          </a:p>
          <a:p>
            <a:pPr>
              <a:buNone/>
            </a:pPr>
            <a:r>
              <a:rPr lang="en-US" sz="2400" dirty="0">
                <a:latin typeface="Courier New"/>
                <a:cs typeface="Courier New"/>
              </a:rPr>
              <a:t>  .</a:t>
            </a:r>
            <a:r>
              <a:rPr lang="en-US" sz="2400" dirty="0" err="1">
                <a:latin typeface="Courier New"/>
                <a:cs typeface="Courier New"/>
              </a:rPr>
              <a:t>toList</a:t>
            </a:r>
            <a:endParaRPr lang="en-US" sz="2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>
                <a:latin typeface="Courier New"/>
                <a:cs typeface="Courier New"/>
              </a:rPr>
              <a:t>  .</a:t>
            </a:r>
            <a:r>
              <a:rPr lang="en-US" sz="2400" dirty="0" err="1">
                <a:latin typeface="Courier New"/>
                <a:cs typeface="Courier New"/>
              </a:rPr>
              <a:t>sortBy</a:t>
            </a:r>
            <a:r>
              <a:rPr lang="en-US" sz="2400" dirty="0">
                <a:latin typeface="Courier New"/>
                <a:cs typeface="Courier New"/>
              </a:rPr>
              <a:t> ( </a:t>
            </a:r>
            <a:r>
              <a:rPr lang="en-US" sz="2400" dirty="0" err="1">
                <a:latin typeface="Courier New"/>
                <a:cs typeface="Courier New"/>
              </a:rPr>
              <a:t>tuple</a:t>
            </a:r>
            <a:r>
              <a:rPr lang="en-US" sz="2400" dirty="0">
                <a:latin typeface="Courier New"/>
                <a:cs typeface="Courier New"/>
              </a:rPr>
              <a:t> =&gt; tuple._1)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954"/>
            <a:ext cx="9144000" cy="6346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 and longest Hellos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Greetings grouped by length: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(4,Map(isiXhosa -&gt; </a:t>
            </a:r>
            <a:r>
              <a:rPr lang="en-US" sz="1800" dirty="0" err="1">
                <a:latin typeface="Courier New"/>
                <a:cs typeface="Courier New"/>
              </a:rPr>
              <a:t>Molo</a:t>
            </a:r>
            <a:r>
              <a:rPr lang="en-US" sz="1800" dirty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(5,Map(Afrikaans -&gt; Hallo, English -&gt; Hello))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(6,Map(Setswana -&gt; </a:t>
            </a:r>
            <a:r>
              <a:rPr lang="en-US" sz="1800" dirty="0" err="1">
                <a:latin typeface="Courier New"/>
                <a:cs typeface="Courier New"/>
              </a:rPr>
              <a:t>Dumela</a:t>
            </a:r>
            <a:r>
              <a:rPr lang="en-US" sz="1800" dirty="0">
                <a:latin typeface="Courier New"/>
                <a:cs typeface="Courier New"/>
              </a:rPr>
              <a:t>, Sesotho -&gt; </a:t>
            </a:r>
            <a:r>
              <a:rPr lang="en-US" sz="1800" dirty="0" err="1">
                <a:latin typeface="Courier New"/>
                <a:cs typeface="Courier New"/>
              </a:rPr>
              <a:t>Lumela</a:t>
            </a:r>
            <a:r>
              <a:rPr lang="en-US" sz="1800" dirty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(7,Map(Sepedi -&gt; </a:t>
            </a:r>
            <a:r>
              <a:rPr lang="en-US" sz="1800" dirty="0" err="1">
                <a:latin typeface="Courier New"/>
                <a:cs typeface="Courier New"/>
              </a:rPr>
              <a:t>Thobela</a:t>
            </a:r>
            <a:r>
              <a:rPr lang="en-US" sz="1800" dirty="0">
                <a:latin typeface="Courier New"/>
                <a:cs typeface="Courier New"/>
              </a:rPr>
              <a:t>, Tshivenda -&gt; </a:t>
            </a:r>
            <a:r>
              <a:rPr lang="en-US" sz="1800" dirty="0" err="1">
                <a:latin typeface="Courier New"/>
                <a:cs typeface="Courier New"/>
              </a:rPr>
              <a:t>Avuwani</a:t>
            </a:r>
            <a:r>
              <a:rPr lang="en-US" sz="1800" dirty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(8,Map(siSwati -&gt; </a:t>
            </a:r>
            <a:r>
              <a:rPr lang="en-US" sz="1800" dirty="0" err="1">
                <a:latin typeface="Courier New"/>
                <a:cs typeface="Courier New"/>
              </a:rPr>
              <a:t>Sanibona</a:t>
            </a:r>
            <a:r>
              <a:rPr lang="en-US" sz="1800" dirty="0">
                <a:latin typeface="Courier New"/>
                <a:cs typeface="Courier New"/>
              </a:rPr>
              <a:t>, Xitsonga -&gt; </a:t>
            </a:r>
            <a:r>
              <a:rPr lang="en-US" sz="1800" dirty="0" err="1">
                <a:latin typeface="Courier New"/>
                <a:cs typeface="Courier New"/>
              </a:rPr>
              <a:t>Abusheni</a:t>
            </a:r>
            <a:r>
              <a:rPr lang="en-US" sz="1800" dirty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(10,Map(isiZulu -&gt; </a:t>
            </a:r>
            <a:r>
              <a:rPr lang="en-US" sz="1800" dirty="0" err="1">
                <a:latin typeface="Courier New"/>
                <a:cs typeface="Courier New"/>
              </a:rPr>
              <a:t>Sanibonani</a:t>
            </a:r>
            <a:r>
              <a:rPr lang="en-US" sz="1800" dirty="0">
                <a:latin typeface="Courier New"/>
                <a:cs typeface="Courier New"/>
              </a:rPr>
              <a:t>, isiNdebele -&gt; </a:t>
            </a:r>
            <a:r>
              <a:rPr lang="en-US" sz="1800" dirty="0" err="1">
                <a:latin typeface="Courier New"/>
                <a:cs typeface="Courier New"/>
              </a:rPr>
              <a:t>Salibonani</a:t>
            </a:r>
            <a:r>
              <a:rPr lang="en-US" sz="1800" dirty="0">
                <a:latin typeface="Courier New"/>
                <a:cs typeface="Courier New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languages for Scrabble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909" dirty="0" err="1">
                <a:latin typeface="Courier New"/>
                <a:cs typeface="Courier New"/>
              </a:rPr>
              <a:t>val</a:t>
            </a:r>
            <a:r>
              <a:rPr lang="en-US" sz="2909" dirty="0">
                <a:latin typeface="Courier New"/>
                <a:cs typeface="Courier New"/>
              </a:rPr>
              <a:t> </a:t>
            </a:r>
            <a:r>
              <a:rPr lang="en-US" sz="2909" dirty="0" err="1">
                <a:latin typeface="Courier New"/>
                <a:cs typeface="Courier New"/>
              </a:rPr>
              <a:t>scrabblePoints</a:t>
            </a:r>
            <a:r>
              <a:rPr lang="en-US" sz="2909" dirty="0">
                <a:latin typeface="Courier New"/>
                <a:cs typeface="Courier New"/>
              </a:rPr>
              <a:t> = Map(</a:t>
            </a:r>
          </a:p>
          <a:p>
            <a:pPr>
              <a:buNone/>
            </a:pPr>
            <a:r>
              <a:rPr lang="en-US" sz="2909" dirty="0">
                <a:latin typeface="Courier New"/>
                <a:cs typeface="Courier New"/>
              </a:rPr>
              <a:t>    "</a:t>
            </a:r>
            <a:r>
              <a:rPr lang="en-US" sz="2909" dirty="0" err="1">
                <a:latin typeface="Courier New"/>
                <a:cs typeface="Courier New"/>
              </a:rPr>
              <a:t>eaionrtlsu</a:t>
            </a:r>
            <a:r>
              <a:rPr lang="en-US" sz="2909" dirty="0">
                <a:latin typeface="Courier New"/>
                <a:cs typeface="Courier New"/>
              </a:rPr>
              <a:t>" -&gt; 1,</a:t>
            </a:r>
          </a:p>
          <a:p>
            <a:pPr>
              <a:buNone/>
            </a:pPr>
            <a:r>
              <a:rPr lang="en-US" sz="2909" dirty="0">
                <a:latin typeface="Courier New"/>
                <a:cs typeface="Courier New"/>
              </a:rPr>
              <a:t>    "dg" -&gt; 2,</a:t>
            </a:r>
          </a:p>
          <a:p>
            <a:pPr>
              <a:buNone/>
            </a:pPr>
            <a:r>
              <a:rPr lang="en-US" sz="2909" dirty="0">
                <a:latin typeface="Courier New"/>
                <a:cs typeface="Courier New"/>
              </a:rPr>
              <a:t>    "</a:t>
            </a:r>
            <a:r>
              <a:rPr lang="en-US" sz="2909" dirty="0" err="1">
                <a:latin typeface="Courier New"/>
                <a:cs typeface="Courier New"/>
              </a:rPr>
              <a:t>bcmp</a:t>
            </a:r>
            <a:r>
              <a:rPr lang="en-US" sz="2909" dirty="0">
                <a:latin typeface="Courier New"/>
                <a:cs typeface="Courier New"/>
              </a:rPr>
              <a:t>" -&gt; 3,</a:t>
            </a:r>
          </a:p>
          <a:p>
            <a:pPr>
              <a:buNone/>
            </a:pPr>
            <a:r>
              <a:rPr lang="en-US" sz="2909" dirty="0">
                <a:latin typeface="Courier New"/>
                <a:cs typeface="Courier New"/>
              </a:rPr>
              <a:t>    "</a:t>
            </a:r>
            <a:r>
              <a:rPr lang="en-US" sz="2909" dirty="0" err="1">
                <a:latin typeface="Courier New"/>
                <a:cs typeface="Courier New"/>
              </a:rPr>
              <a:t>fhvwy</a:t>
            </a:r>
            <a:r>
              <a:rPr lang="en-US" sz="2909" dirty="0">
                <a:latin typeface="Courier New"/>
                <a:cs typeface="Courier New"/>
              </a:rPr>
              <a:t>" -&gt; 4,</a:t>
            </a:r>
          </a:p>
          <a:p>
            <a:pPr>
              <a:buNone/>
            </a:pPr>
            <a:r>
              <a:rPr lang="en-US" sz="2909" dirty="0">
                <a:latin typeface="Courier New"/>
                <a:cs typeface="Courier New"/>
              </a:rPr>
              <a:t>    "</a:t>
            </a:r>
            <a:r>
              <a:rPr lang="en-US" sz="2909" dirty="0" err="1">
                <a:latin typeface="Courier New"/>
                <a:cs typeface="Courier New"/>
              </a:rPr>
              <a:t>k</a:t>
            </a:r>
            <a:r>
              <a:rPr lang="en-US" sz="2909" dirty="0">
                <a:latin typeface="Courier New"/>
                <a:cs typeface="Courier New"/>
              </a:rPr>
              <a:t>" -&gt; 5,</a:t>
            </a:r>
          </a:p>
          <a:p>
            <a:pPr>
              <a:buNone/>
            </a:pPr>
            <a:r>
              <a:rPr lang="en-US" sz="2909" dirty="0">
                <a:latin typeface="Courier New"/>
                <a:cs typeface="Courier New"/>
              </a:rPr>
              <a:t>    "</a:t>
            </a:r>
            <a:r>
              <a:rPr lang="en-US" sz="2909" dirty="0" err="1">
                <a:latin typeface="Courier New"/>
                <a:cs typeface="Courier New"/>
              </a:rPr>
              <a:t>jx</a:t>
            </a:r>
            <a:r>
              <a:rPr lang="en-US" sz="2909" dirty="0">
                <a:latin typeface="Courier New"/>
                <a:cs typeface="Courier New"/>
              </a:rPr>
              <a:t>" -&gt; 8,</a:t>
            </a:r>
          </a:p>
          <a:p>
            <a:pPr>
              <a:buNone/>
            </a:pPr>
            <a:r>
              <a:rPr lang="en-US" sz="2909" dirty="0">
                <a:latin typeface="Courier New"/>
                <a:cs typeface="Courier New"/>
              </a:rPr>
              <a:t>    "</a:t>
            </a:r>
            <a:r>
              <a:rPr lang="en-US" sz="2909" dirty="0" err="1">
                <a:latin typeface="Courier New"/>
                <a:cs typeface="Courier New"/>
              </a:rPr>
              <a:t>qz</a:t>
            </a:r>
            <a:r>
              <a:rPr lang="en-US" sz="2909" dirty="0">
                <a:latin typeface="Courier New"/>
                <a:cs typeface="Courier New"/>
              </a:rPr>
              <a:t>" -&gt; 10)</a:t>
            </a:r>
          </a:p>
          <a:p>
            <a:pPr>
              <a:buNone/>
            </a:pPr>
            <a:endParaRPr lang="en-US" sz="2909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909" dirty="0" smtClean="0">
                <a:latin typeface="Courier New"/>
                <a:cs typeface="Courier New"/>
              </a:rPr>
              <a:t>/</a:t>
            </a:r>
            <a:r>
              <a:rPr lang="en-US" sz="2909" dirty="0">
                <a:latin typeface="Courier New"/>
                <a:cs typeface="Courier New"/>
              </a:rPr>
              <a:t>** Find out how many points a given letter give you. */</a:t>
            </a:r>
            <a:endParaRPr lang="en-US" sz="2909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909" dirty="0" smtClean="0">
                <a:latin typeface="Courier New"/>
                <a:cs typeface="Courier New"/>
              </a:rPr>
              <a:t>def </a:t>
            </a:r>
            <a:r>
              <a:rPr lang="en-US" sz="2909" dirty="0" err="1">
                <a:latin typeface="Courier New"/>
                <a:cs typeface="Courier New"/>
              </a:rPr>
              <a:t>letterScrabblePoints(letter</a:t>
            </a:r>
            <a:r>
              <a:rPr lang="en-US" sz="2909" dirty="0">
                <a:latin typeface="Courier New"/>
                <a:cs typeface="Courier New"/>
              </a:rPr>
              <a:t>: Char): </a:t>
            </a:r>
            <a:r>
              <a:rPr lang="en-US" sz="2909" dirty="0" err="1">
                <a:latin typeface="Courier New"/>
                <a:cs typeface="Courier New"/>
              </a:rPr>
              <a:t>Int</a:t>
            </a:r>
            <a:r>
              <a:rPr lang="en-US" sz="2909" dirty="0">
                <a:latin typeface="Courier New"/>
                <a:cs typeface="Courier New"/>
              </a:rPr>
              <a:t> = {</a:t>
            </a:r>
          </a:p>
          <a:p>
            <a:pPr>
              <a:buNone/>
            </a:pPr>
            <a:r>
              <a:rPr lang="en-US" sz="2909" dirty="0">
                <a:latin typeface="Courier New"/>
                <a:cs typeface="Courier New"/>
              </a:rPr>
              <a:t>    </a:t>
            </a:r>
            <a:r>
              <a:rPr lang="en-US" sz="2909" dirty="0" err="1">
                <a:latin typeface="Courier New"/>
                <a:cs typeface="Courier New"/>
              </a:rPr>
              <a:t>val</a:t>
            </a:r>
            <a:r>
              <a:rPr lang="en-US" sz="2909" dirty="0">
                <a:latin typeface="Courier New"/>
                <a:cs typeface="Courier New"/>
              </a:rPr>
              <a:t> key = </a:t>
            </a:r>
            <a:r>
              <a:rPr lang="en-US" sz="2909" dirty="0" err="1">
                <a:latin typeface="Courier New"/>
                <a:cs typeface="Courier New"/>
              </a:rPr>
              <a:t>scrabblePoints.keys.find(_.contains(letter.toLower)).get</a:t>
            </a:r>
            <a:endParaRPr lang="en-US" sz="2909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909" dirty="0">
                <a:latin typeface="Courier New"/>
                <a:cs typeface="Courier New"/>
              </a:rPr>
              <a:t>    </a:t>
            </a:r>
            <a:r>
              <a:rPr lang="en-US" sz="2909" dirty="0" err="1">
                <a:latin typeface="Courier New"/>
                <a:cs typeface="Courier New"/>
              </a:rPr>
              <a:t>scrabblePoints(key</a:t>
            </a:r>
            <a:r>
              <a:rPr lang="en-US" sz="2909" dirty="0">
                <a:latin typeface="Courier New"/>
                <a:cs typeface="Courier New"/>
              </a:rPr>
              <a:t>)</a:t>
            </a:r>
            <a:endParaRPr lang="en-US" sz="2909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909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2947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947" dirty="0" err="1" smtClean="0">
                <a:latin typeface="Courier New"/>
                <a:cs typeface="Courier New"/>
              </a:rPr>
              <a:t>val</a:t>
            </a:r>
            <a:r>
              <a:rPr lang="en-US" sz="2947" dirty="0" smtClean="0">
                <a:latin typeface="Courier New"/>
                <a:cs typeface="Courier New"/>
              </a:rPr>
              <a:t> </a:t>
            </a:r>
            <a:r>
              <a:rPr lang="en-US" sz="2947" dirty="0" err="1" smtClean="0">
                <a:latin typeface="Courier New"/>
                <a:cs typeface="Courier New"/>
              </a:rPr>
              <a:t>scrabblePointsPerLanguage</a:t>
            </a:r>
            <a:r>
              <a:rPr lang="en-US" sz="2947" dirty="0" smtClean="0">
                <a:latin typeface="Courier New"/>
                <a:cs typeface="Courier New"/>
              </a:rPr>
              <a:t> = </a:t>
            </a:r>
            <a:r>
              <a:rPr lang="en-US" sz="2947" dirty="0" err="1" smtClean="0">
                <a:latin typeface="Courier New"/>
                <a:cs typeface="Courier New"/>
              </a:rPr>
              <a:t>languages.toList.map</a:t>
            </a:r>
            <a:r>
              <a:rPr lang="en-US" sz="2947" dirty="0" smtClean="0">
                <a:latin typeface="Courier New"/>
                <a:cs typeface="Courier New"/>
              </a:rPr>
              <a:t>{ pair =&gt; </a:t>
            </a:r>
          </a:p>
          <a:p>
            <a:pPr>
              <a:buNone/>
            </a:pPr>
            <a:r>
              <a:rPr lang="en-US" sz="2947" dirty="0" smtClean="0">
                <a:latin typeface="Courier New"/>
                <a:cs typeface="Courier New"/>
              </a:rPr>
              <a:t>    </a:t>
            </a:r>
            <a:r>
              <a:rPr lang="en-US" sz="2947" dirty="0" err="1" smtClean="0">
                <a:latin typeface="Courier New"/>
                <a:cs typeface="Courier New"/>
              </a:rPr>
              <a:t>val</a:t>
            </a:r>
            <a:r>
              <a:rPr lang="en-US" sz="2947" dirty="0" smtClean="0">
                <a:latin typeface="Courier New"/>
                <a:cs typeface="Courier New"/>
              </a:rPr>
              <a:t> (language, _) = pair</a:t>
            </a:r>
          </a:p>
          <a:p>
            <a:pPr>
              <a:buNone/>
            </a:pPr>
            <a:r>
              <a:rPr lang="en-US" sz="2947" dirty="0" smtClean="0">
                <a:latin typeface="Courier New"/>
                <a:cs typeface="Courier New"/>
              </a:rPr>
              <a:t>    (language, </a:t>
            </a:r>
            <a:r>
              <a:rPr lang="en-US" sz="2947" dirty="0" err="1" smtClean="0">
                <a:latin typeface="Courier New"/>
                <a:cs typeface="Courier New"/>
              </a:rPr>
              <a:t>language.map</a:t>
            </a:r>
            <a:r>
              <a:rPr lang="en-US" sz="2947" dirty="0" smtClean="0">
                <a:latin typeface="Courier New"/>
                <a:cs typeface="Courier New"/>
              </a:rPr>
              <a:t> { letter =&gt; </a:t>
            </a:r>
            <a:r>
              <a:rPr lang="en-US" sz="2947" dirty="0" err="1" smtClean="0">
                <a:latin typeface="Courier New"/>
                <a:cs typeface="Courier New"/>
              </a:rPr>
              <a:t>scrabblePoints(letter</a:t>
            </a:r>
            <a:r>
              <a:rPr lang="en-US" sz="2947" dirty="0" smtClean="0">
                <a:latin typeface="Courier New"/>
                <a:cs typeface="Courier New"/>
              </a:rPr>
              <a:t>) }.sum)</a:t>
            </a:r>
          </a:p>
          <a:p>
            <a:pPr>
              <a:buNone/>
            </a:pPr>
            <a:r>
              <a:rPr lang="en-US" sz="2947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2947" dirty="0" smtClean="0">
                <a:latin typeface="Courier New"/>
                <a:cs typeface="Courier New"/>
              </a:rPr>
              <a:t>.</a:t>
            </a:r>
            <a:r>
              <a:rPr lang="en-US" sz="2947" dirty="0" err="1" smtClean="0">
                <a:latin typeface="Courier New"/>
                <a:cs typeface="Courier New"/>
              </a:rPr>
              <a:t>sortBy</a:t>
            </a:r>
            <a:r>
              <a:rPr lang="en-US" sz="2947" dirty="0" smtClean="0">
                <a:latin typeface="Courier New"/>
                <a:cs typeface="Courier New"/>
              </a:rPr>
              <a:t>{ </a:t>
            </a:r>
            <a:r>
              <a:rPr lang="en-US" sz="2947" dirty="0" err="1" smtClean="0">
                <a:latin typeface="Courier New"/>
                <a:cs typeface="Courier New"/>
              </a:rPr>
              <a:t>tuple</a:t>
            </a:r>
            <a:r>
              <a:rPr lang="en-US" sz="2947" dirty="0" smtClean="0">
                <a:latin typeface="Courier New"/>
                <a:cs typeface="Courier New"/>
              </a:rPr>
              <a:t> =&gt; tuple._2}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language for Scrabble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List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(Sepedi</a:t>
            </a:r>
            <a:r>
              <a:rPr lang="en-US" sz="2800" dirty="0">
                <a:latin typeface="Courier New"/>
                <a:cs typeface="Courier New"/>
              </a:rPr>
              <a:t>,9)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	(siSwati</a:t>
            </a:r>
            <a:r>
              <a:rPr lang="en-US" sz="2800" dirty="0">
                <a:latin typeface="Courier New"/>
                <a:cs typeface="Courier New"/>
              </a:rPr>
              <a:t>,10)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>
                <a:latin typeface="Courier New"/>
                <a:cs typeface="Courier New"/>
              </a:rPr>
              <a:t>Sesotho,10)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>
                <a:latin typeface="Courier New"/>
                <a:cs typeface="Courier New"/>
              </a:rPr>
              <a:t>Setswana,11)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>
                <a:latin typeface="Courier New"/>
                <a:cs typeface="Courier New"/>
              </a:rPr>
              <a:t>English,11)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>
                <a:latin typeface="Courier New"/>
                <a:cs typeface="Courier New"/>
              </a:rPr>
              <a:t>isiNdebele,13)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	(</a:t>
            </a:r>
            <a:r>
              <a:rPr lang="en-US" sz="2800" dirty="0">
                <a:latin typeface="Courier New"/>
                <a:cs typeface="Courier New"/>
              </a:rPr>
              <a:t>Afrikaans,16)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>
                <a:latin typeface="Courier New"/>
                <a:cs typeface="Courier New"/>
              </a:rPr>
              <a:t>isiZulu,16)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>
                <a:latin typeface="Courier New"/>
                <a:cs typeface="Courier New"/>
              </a:rPr>
              <a:t>Tshivenda,16)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>
                <a:latin typeface="Courier New"/>
                <a:cs typeface="Courier New"/>
              </a:rPr>
              <a:t>Xitsonga,16)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>
                <a:latin typeface="Courier New"/>
                <a:cs typeface="Courier New"/>
              </a:rPr>
              <a:t>isiXhosa,18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urier New"/>
                <a:cs typeface="Courier New"/>
              </a:rPr>
              <a:t>)</a:t>
            </a:r>
            <a:endParaRPr 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def </a:t>
            </a:r>
            <a:r>
              <a:rPr lang="en-US" sz="2000" dirty="0" err="1">
                <a:latin typeface="Courier New"/>
                <a:cs typeface="Courier New"/>
              </a:rPr>
              <a:t>timeThis[T](block</a:t>
            </a:r>
            <a:r>
              <a:rPr lang="en-US" sz="2000" dirty="0">
                <a:latin typeface="Courier New"/>
                <a:cs typeface="Courier New"/>
              </a:rPr>
              <a:t>: =&gt; T) : T = {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start = </a:t>
            </a:r>
            <a:r>
              <a:rPr lang="en-US" sz="2000" dirty="0" err="1">
                <a:latin typeface="Courier New"/>
                <a:cs typeface="Courier New"/>
              </a:rPr>
              <a:t>System.nanoTime</a:t>
            </a: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res = block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err="1">
                <a:latin typeface="Courier New"/>
                <a:cs typeface="Courier New"/>
              </a:rPr>
              <a:t>println(“Done</a:t>
            </a:r>
            <a:r>
              <a:rPr lang="en-US" sz="2000" dirty="0">
                <a:latin typeface="Courier New"/>
                <a:cs typeface="Courier New"/>
              </a:rPr>
              <a:t> in " + (</a:t>
            </a:r>
            <a:r>
              <a:rPr lang="en-US" sz="2000" dirty="0" err="1">
                <a:latin typeface="Courier New"/>
                <a:cs typeface="Courier New"/>
              </a:rPr>
              <a:t>System.nanoTime</a:t>
            </a:r>
            <a:r>
              <a:rPr lang="en-US" sz="2000" dirty="0">
                <a:latin typeface="Courier New"/>
                <a:cs typeface="Courier New"/>
              </a:rPr>
              <a:t> - start)/1000 + " </a:t>
            </a:r>
            <a:r>
              <a:rPr lang="en-US" sz="2000" dirty="0" smtClean="0">
                <a:latin typeface="Courier New"/>
                <a:cs typeface="Courier New"/>
              </a:rPr>
              <a:t>ns”)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res 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} 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sum = </a:t>
            </a:r>
            <a:r>
              <a:rPr lang="en-US" sz="2000" dirty="0" err="1">
                <a:latin typeface="Courier New"/>
                <a:cs typeface="Courier New"/>
              </a:rPr>
              <a:t>timeThis</a:t>
            </a:r>
            <a:r>
              <a:rPr lang="en-US" sz="2000" dirty="0">
                <a:latin typeface="Courier New"/>
                <a:cs typeface="Courier New"/>
              </a:rPr>
              <a:t>{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(1 to 50).reduce ( _ + _) 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implicit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Type-safe way of adding </a:t>
            </a:r>
            <a:r>
              <a:rPr lang="en-US" dirty="0" err="1"/>
              <a:t>behaviour</a:t>
            </a:r>
            <a:r>
              <a:rPr lang="en-US" dirty="0"/>
              <a:t> to a class </a:t>
            </a:r>
          </a:p>
          <a:p>
            <a:r>
              <a:rPr lang="en-US" dirty="0"/>
              <a:t>Similar to monkey patching (Ruby, Python) </a:t>
            </a:r>
            <a:endParaRPr lang="en-US" dirty="0" smtClean="0"/>
          </a:p>
          <a:p>
            <a:r>
              <a:rPr lang="en-US" dirty="0" smtClean="0"/>
              <a:t>Done </a:t>
            </a:r>
            <a:r>
              <a:rPr lang="en-US" dirty="0"/>
              <a:t>transparently by the compiler </a:t>
            </a:r>
          </a:p>
          <a:p>
            <a:r>
              <a:rPr lang="en-US" dirty="0"/>
              <a:t>Very useful to add syntax sugar to existing </a:t>
            </a:r>
            <a:r>
              <a:rPr lang="en-US" dirty="0" smtClean="0"/>
              <a:t>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handling UI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Java, use anonymous class </a:t>
            </a:r>
            <a:endParaRPr lang="en-US" dirty="0" smtClean="0"/>
          </a:p>
          <a:p>
            <a:pPr>
              <a:buNone/>
            </a:pPr>
            <a:r>
              <a:rPr lang="en-US" sz="1800" dirty="0" err="1">
                <a:latin typeface="Courier New"/>
                <a:cs typeface="Courier New"/>
              </a:rPr>
              <a:t>button.addListener(new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Button.ClickListener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public </a:t>
            </a:r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buttonClick(ClickEvent</a:t>
            </a:r>
            <a:r>
              <a:rPr lang="en-US" sz="1800" dirty="0">
                <a:latin typeface="Courier New"/>
                <a:cs typeface="Courier New"/>
              </a:rPr>
              <a:t> event){ 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/</a:t>
            </a:r>
            <a:r>
              <a:rPr lang="en-US" sz="1800" dirty="0">
                <a:latin typeface="Courier New"/>
                <a:cs typeface="Courier New"/>
              </a:rPr>
              <a:t>/ Event handler code </a:t>
            </a:r>
            <a:r>
              <a:rPr lang="en-US" sz="1800" dirty="0" smtClean="0">
                <a:latin typeface="Courier New"/>
                <a:cs typeface="Courier New"/>
              </a:rPr>
              <a:t>here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r>
              <a:rPr lang="en-US" sz="1800" dirty="0">
                <a:latin typeface="Courier New"/>
                <a:cs typeface="Courier New"/>
              </a:rPr>
              <a:t>); 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In </a:t>
            </a:r>
            <a:r>
              <a:rPr lang="en-US" dirty="0"/>
              <a:t>Scala, use functions and implicit </a:t>
            </a:r>
            <a:r>
              <a:rPr lang="en-US" dirty="0" smtClean="0"/>
              <a:t>methods 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button.onClicked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{ event =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// Event handler code here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} </a:t>
            </a:r>
            <a:endParaRPr 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Traits are interfaces with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Scala </a:t>
            </a:r>
            <a:r>
              <a:rPr lang="en-US" dirty="0"/>
              <a:t>supports “multiple inheritance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Very </a:t>
            </a:r>
            <a:r>
              <a:rPr lang="en-US" dirty="0"/>
              <a:t>useful for modular code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trait </a:t>
            </a:r>
            <a:r>
              <a:rPr lang="en-US" sz="2000" dirty="0" err="1" smtClean="0">
                <a:latin typeface="Courier New"/>
                <a:cs typeface="Courier New"/>
              </a:rPr>
              <a:t>Loggable</a:t>
            </a:r>
            <a:r>
              <a:rPr lang="en-US" sz="20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logger = </a:t>
            </a:r>
            <a:r>
              <a:rPr lang="en-US" sz="2000" dirty="0" err="1" smtClean="0">
                <a:latin typeface="Courier New"/>
                <a:cs typeface="Courier New"/>
              </a:rPr>
              <a:t>LoggerFactory.getLogger(getClass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MyClass</a:t>
            </a:r>
            <a:r>
              <a:rPr lang="en-US" sz="2000" dirty="0" smtClean="0">
                <a:latin typeface="Courier New"/>
                <a:cs typeface="Courier New"/>
              </a:rPr>
              <a:t> extends </a:t>
            </a:r>
            <a:r>
              <a:rPr lang="en-US" sz="2000" dirty="0" err="1" smtClean="0">
                <a:latin typeface="Courier New"/>
                <a:cs typeface="Courier New"/>
              </a:rPr>
              <a:t>AnotherClass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with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Loggable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any existing Java testing framework </a:t>
            </a:r>
            <a:endParaRPr lang="en-US" dirty="0" smtClean="0"/>
          </a:p>
          <a:p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Driven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Emphasize </a:t>
            </a:r>
            <a:r>
              <a:rPr lang="en-US" dirty="0"/>
              <a:t>the use of natural language </a:t>
            </a:r>
            <a:r>
              <a:rPr lang="en-US" dirty="0" smtClean="0"/>
              <a:t>when writing </a:t>
            </a:r>
            <a:r>
              <a:rPr lang="en-US" dirty="0"/>
              <a:t>unit </a:t>
            </a:r>
            <a:r>
              <a:rPr lang="en-US" dirty="0" smtClean="0"/>
              <a:t>tests</a:t>
            </a:r>
            <a:endParaRPr lang="en-US" dirty="0"/>
          </a:p>
          <a:p>
            <a:pPr lvl="1"/>
            <a:r>
              <a:rPr lang="en-US" dirty="0" smtClean="0"/>
              <a:t>Specs</a:t>
            </a:r>
            <a:r>
              <a:rPr lang="en-US" dirty="0"/>
              <a:t>, </a:t>
            </a:r>
            <a:r>
              <a:rPr lang="en-US" dirty="0" err="1"/>
              <a:t>ScalaTest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Property</a:t>
            </a:r>
            <a:r>
              <a:rPr lang="en-US" dirty="0"/>
              <a:t>-based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Auto </a:t>
            </a:r>
            <a:r>
              <a:rPr lang="en-US" dirty="0"/>
              <a:t>generation of values for test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rigorous test with much less </a:t>
            </a:r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ScalaCheck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Stereotypes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272"/>
            <a:ext cx="8229600" cy="50646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class </a:t>
            </a:r>
            <a:r>
              <a:rPr lang="en-US" sz="1200" dirty="0" err="1">
                <a:latin typeface="Courier New"/>
                <a:cs typeface="Courier New"/>
              </a:rPr>
              <a:t>StereotypesSpec</a:t>
            </a:r>
            <a:r>
              <a:rPr lang="en-US" sz="1200" dirty="0">
                <a:latin typeface="Courier New"/>
                <a:cs typeface="Courier New"/>
              </a:rPr>
              <a:t> extends </a:t>
            </a:r>
            <a:r>
              <a:rPr lang="en-US" sz="1200" dirty="0" err="1">
                <a:latin typeface="Courier New"/>
                <a:cs typeface="Courier New"/>
              </a:rPr>
              <a:t>WordSpec</a:t>
            </a:r>
            <a:r>
              <a:rPr lang="en-US" sz="1200" dirty="0">
                <a:latin typeface="Courier New"/>
                <a:cs typeface="Courier New"/>
              </a:rPr>
              <a:t> with </a:t>
            </a:r>
            <a:r>
              <a:rPr lang="en-US" sz="1200" dirty="0" err="1">
                <a:latin typeface="Courier New"/>
                <a:cs typeface="Courier New"/>
              </a:rPr>
              <a:t>MustMatchers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case class </a:t>
            </a:r>
            <a:r>
              <a:rPr lang="en-US" sz="1200" dirty="0" err="1">
                <a:latin typeface="Courier New"/>
                <a:cs typeface="Courier New"/>
              </a:rPr>
              <a:t>Person(firstname</a:t>
            </a:r>
            <a:r>
              <a:rPr lang="en-US" sz="1200" dirty="0">
                <a:latin typeface="Courier New"/>
                <a:cs typeface="Courier New"/>
              </a:rPr>
              <a:t>: String, country: String, likes: </a:t>
            </a:r>
            <a:r>
              <a:rPr lang="en-US" sz="1200" dirty="0" err="1">
                <a:latin typeface="Courier New"/>
                <a:cs typeface="Courier New"/>
              </a:rPr>
              <a:t>Set[String</a:t>
            </a:r>
            <a:r>
              <a:rPr lang="en-US" sz="1200" dirty="0">
                <a:latin typeface="Courier New"/>
                <a:cs typeface="Courier New"/>
              </a:rPr>
              <a:t>])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val</a:t>
            </a:r>
            <a:r>
              <a:rPr lang="en-US" sz="1200" dirty="0">
                <a:latin typeface="Courier New"/>
                <a:cs typeface="Courier New"/>
              </a:rPr>
              <a:t> Guillaume = </a:t>
            </a:r>
            <a:r>
              <a:rPr lang="en-US" sz="1200" dirty="0" err="1">
                <a:latin typeface="Courier New"/>
                <a:cs typeface="Courier New"/>
              </a:rPr>
              <a:t>Person("Guillaume</a:t>
            </a:r>
            <a:r>
              <a:rPr lang="en-US" sz="1200" dirty="0">
                <a:latin typeface="Courier New"/>
                <a:cs typeface="Courier New"/>
              </a:rPr>
              <a:t>", "France", </a:t>
            </a:r>
            <a:r>
              <a:rPr lang="en-US" sz="1200" dirty="0" err="1">
                <a:latin typeface="Courier New"/>
                <a:cs typeface="Courier New"/>
              </a:rPr>
              <a:t>Set("Camembert</a:t>
            </a:r>
            <a:r>
              <a:rPr lang="en-US" sz="1200" dirty="0">
                <a:latin typeface="Courier New"/>
                <a:cs typeface="Courier New"/>
              </a:rPr>
              <a:t>", "Wine", "</a:t>
            </a:r>
            <a:r>
              <a:rPr lang="en-US" sz="1200" dirty="0" err="1">
                <a:latin typeface="Courier New"/>
                <a:cs typeface="Courier New"/>
              </a:rPr>
              <a:t>Braais</a:t>
            </a:r>
            <a:r>
              <a:rPr lang="en-US" sz="1200" dirty="0">
                <a:latin typeface="Courier New"/>
                <a:cs typeface="Courier New"/>
              </a:rPr>
              <a:t>"))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val</a:t>
            </a:r>
            <a:r>
              <a:rPr lang="en-US" sz="1200" dirty="0">
                <a:latin typeface="Courier New"/>
                <a:cs typeface="Courier New"/>
              </a:rPr>
              <a:t> Ian = </a:t>
            </a:r>
            <a:r>
              <a:rPr lang="en-US" sz="1200" dirty="0" err="1">
                <a:latin typeface="Courier New"/>
                <a:cs typeface="Courier New"/>
              </a:rPr>
              <a:t>Person("Ian</a:t>
            </a:r>
            <a:r>
              <a:rPr lang="en-US" sz="1200" dirty="0">
                <a:latin typeface="Courier New"/>
                <a:cs typeface="Courier New"/>
              </a:rPr>
              <a:t>", "South Africa", </a:t>
            </a:r>
            <a:r>
              <a:rPr lang="en-US" sz="1200" dirty="0" err="1">
                <a:latin typeface="Courier New"/>
                <a:cs typeface="Courier New"/>
              </a:rPr>
              <a:t>Set("Braais</a:t>
            </a:r>
            <a:r>
              <a:rPr lang="en-US" sz="1200" dirty="0">
                <a:latin typeface="Courier New"/>
                <a:cs typeface="Courier New"/>
              </a:rPr>
              <a:t>", "</a:t>
            </a:r>
            <a:r>
              <a:rPr lang="en-US" sz="1200" dirty="0" err="1">
                <a:latin typeface="Courier New"/>
                <a:cs typeface="Courier New"/>
              </a:rPr>
              <a:t>Billtong</a:t>
            </a:r>
            <a:r>
              <a:rPr lang="en-US" sz="1200" dirty="0">
                <a:latin typeface="Courier New"/>
                <a:cs typeface="Courier New"/>
              </a:rPr>
              <a:t>", "Wine"))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val</a:t>
            </a:r>
            <a:r>
              <a:rPr lang="en-US" sz="1200" dirty="0">
                <a:latin typeface="Courier New"/>
                <a:cs typeface="Courier New"/>
              </a:rPr>
              <a:t> André = </a:t>
            </a:r>
            <a:r>
              <a:rPr lang="en-US" sz="1200" dirty="0" err="1">
                <a:latin typeface="Courier New"/>
                <a:cs typeface="Courier New"/>
              </a:rPr>
              <a:t>Person("André</a:t>
            </a:r>
            <a:r>
              <a:rPr lang="en-US" sz="1200" dirty="0">
                <a:latin typeface="Courier New"/>
                <a:cs typeface="Courier New"/>
              </a:rPr>
              <a:t>", "South Africa", </a:t>
            </a:r>
            <a:r>
              <a:rPr lang="en-US" sz="1200" dirty="0" err="1">
                <a:latin typeface="Courier New"/>
                <a:cs typeface="Courier New"/>
              </a:rPr>
              <a:t>Set("Braais</a:t>
            </a:r>
            <a:r>
              <a:rPr lang="en-US" sz="1200" dirty="0">
                <a:latin typeface="Courier New"/>
                <a:cs typeface="Courier New"/>
              </a:rPr>
              <a:t>", "</a:t>
            </a:r>
            <a:r>
              <a:rPr lang="en-US" sz="1200" dirty="0" err="1">
                <a:latin typeface="Courier New"/>
                <a:cs typeface="Courier New"/>
              </a:rPr>
              <a:t>Billtong</a:t>
            </a:r>
            <a:r>
              <a:rPr lang="en-US" sz="1200" dirty="0">
                <a:latin typeface="Courier New"/>
                <a:cs typeface="Courier New"/>
              </a:rPr>
              <a:t>", "Wine", "</a:t>
            </a:r>
            <a:r>
              <a:rPr lang="en-US" sz="1200" dirty="0" err="1">
                <a:latin typeface="Courier New"/>
                <a:cs typeface="Courier New"/>
              </a:rPr>
              <a:t>Koeksisters</a:t>
            </a:r>
            <a:r>
              <a:rPr lang="en-US" sz="1200" dirty="0">
                <a:latin typeface="Courier New"/>
                <a:cs typeface="Courier New"/>
              </a:rPr>
              <a:t>"))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val</a:t>
            </a:r>
            <a:r>
              <a:rPr lang="en-US" sz="1200" dirty="0">
                <a:latin typeface="Courier New"/>
                <a:cs typeface="Courier New"/>
              </a:rPr>
              <a:t> people = </a:t>
            </a:r>
            <a:r>
              <a:rPr lang="en-US" sz="1200" dirty="0" err="1">
                <a:latin typeface="Courier New"/>
                <a:cs typeface="Courier New"/>
              </a:rPr>
              <a:t>Set(Guillaume</a:t>
            </a:r>
            <a:r>
              <a:rPr lang="en-US" sz="1200" dirty="0">
                <a:latin typeface="Courier New"/>
                <a:cs typeface="Courier New"/>
              </a:rPr>
              <a:t>, Ian, André)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"All South Africans" </a:t>
            </a:r>
            <a:r>
              <a:rPr lang="en-US" sz="1200" b="1" dirty="0">
                <a:latin typeface="Courier New"/>
                <a:cs typeface="Courier New"/>
              </a:rPr>
              <a:t>must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"love </a:t>
            </a:r>
            <a:r>
              <a:rPr lang="en-US" sz="1200" dirty="0" err="1">
                <a:latin typeface="Courier New"/>
                <a:cs typeface="Courier New"/>
              </a:rPr>
              <a:t>braais</a:t>
            </a:r>
            <a:r>
              <a:rPr lang="en-US" sz="1200" dirty="0">
                <a:latin typeface="Courier New"/>
                <a:cs typeface="Courier New"/>
              </a:rPr>
              <a:t>" </a:t>
            </a:r>
            <a:r>
              <a:rPr lang="en-US" sz="1200" b="1" dirty="0">
                <a:latin typeface="Courier New"/>
                <a:cs typeface="Courier New"/>
              </a:rPr>
              <a:t>in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people.filter</a:t>
            </a:r>
            <a:r>
              <a:rPr lang="en-US" sz="1200" dirty="0">
                <a:latin typeface="Courier New"/>
                <a:cs typeface="Courier New"/>
              </a:rPr>
              <a:t>( </a:t>
            </a:r>
            <a:r>
              <a:rPr lang="en-US" sz="1200" dirty="0" err="1">
                <a:latin typeface="Courier New"/>
                <a:cs typeface="Courier New"/>
              </a:rPr>
              <a:t>p</a:t>
            </a:r>
            <a:r>
              <a:rPr lang="en-US" sz="1200" dirty="0">
                <a:latin typeface="Courier New"/>
                <a:cs typeface="Courier New"/>
              </a:rPr>
              <a:t> =&gt; </a:t>
            </a:r>
            <a:r>
              <a:rPr lang="en-US" sz="1200" dirty="0" err="1">
                <a:latin typeface="Courier New"/>
                <a:cs typeface="Courier New"/>
              </a:rPr>
              <a:t>p.country</a:t>
            </a:r>
            <a:r>
              <a:rPr lang="en-US" sz="1200" dirty="0">
                <a:latin typeface="Courier New"/>
                <a:cs typeface="Courier New"/>
              </a:rPr>
              <a:t> == "South </a:t>
            </a:r>
            <a:r>
              <a:rPr lang="en-US" sz="1200" dirty="0" err="1">
                <a:latin typeface="Courier New"/>
                <a:cs typeface="Courier New"/>
              </a:rPr>
              <a:t>Africa").foreach</a:t>
            </a:r>
            <a:r>
              <a:rPr lang="en-US" sz="1200" dirty="0">
                <a:latin typeface="Courier New"/>
                <a:cs typeface="Courier New"/>
              </a:rPr>
              <a:t> { </a:t>
            </a:r>
            <a:r>
              <a:rPr lang="en-US" sz="1200" dirty="0" err="1">
                <a:latin typeface="Courier New"/>
                <a:cs typeface="Courier New"/>
              </a:rPr>
              <a:t>p</a:t>
            </a:r>
            <a:r>
              <a:rPr lang="en-US" sz="1200" dirty="0">
                <a:latin typeface="Courier New"/>
                <a:cs typeface="Courier New"/>
              </a:rPr>
              <a:t> =&gt; </a:t>
            </a:r>
            <a:r>
              <a:rPr lang="en-US" sz="1200" dirty="0" err="1">
                <a:latin typeface="Courier New"/>
                <a:cs typeface="Courier New"/>
              </a:rPr>
              <a:t>p.likes("Braais</a:t>
            </a:r>
            <a:r>
              <a:rPr lang="en-US" sz="1200" dirty="0">
                <a:latin typeface="Courier New"/>
                <a:cs typeface="Courier New"/>
              </a:rPr>
              <a:t>") </a:t>
            </a:r>
            <a:r>
              <a:rPr lang="en-US" sz="1200" b="1" dirty="0">
                <a:latin typeface="Courier New"/>
                <a:cs typeface="Courier New"/>
              </a:rPr>
              <a:t>must be</a:t>
            </a:r>
            <a:r>
              <a:rPr lang="en-US" sz="1200" dirty="0">
                <a:latin typeface="Courier New"/>
                <a:cs typeface="Courier New"/>
              </a:rPr>
              <a:t> (true)}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smtClean="0">
                <a:latin typeface="Courier New"/>
                <a:cs typeface="Courier New"/>
              </a:rPr>
              <a:t>}  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"Guillaume"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must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"as a Frenchman,</a:t>
            </a:r>
            <a:r>
              <a:rPr lang="en-US" sz="1200" dirty="0" smtClean="0">
                <a:latin typeface="Courier New"/>
                <a:cs typeface="Courier New"/>
              </a:rPr>
              <a:t> like </a:t>
            </a:r>
            <a:r>
              <a:rPr lang="en-US" sz="1200" dirty="0">
                <a:latin typeface="Courier New"/>
                <a:cs typeface="Courier New"/>
              </a:rPr>
              <a:t>cheese and wine" </a:t>
            </a:r>
            <a:r>
              <a:rPr lang="en-US" sz="1200" b="1" dirty="0">
                <a:latin typeface="Courier New"/>
                <a:cs typeface="Courier New"/>
              </a:rPr>
              <a:t>in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Guillaume.likes("Camembert</a:t>
            </a:r>
            <a:r>
              <a:rPr lang="en-US" sz="1200" dirty="0">
                <a:latin typeface="Courier New"/>
                <a:cs typeface="Courier New"/>
              </a:rPr>
              <a:t>") </a:t>
            </a:r>
            <a:r>
              <a:rPr lang="en-US" sz="1200" b="1" dirty="0">
                <a:latin typeface="Courier New"/>
                <a:cs typeface="Courier New"/>
              </a:rPr>
              <a:t>must be</a:t>
            </a:r>
            <a:r>
              <a:rPr lang="en-US" sz="1200" dirty="0">
                <a:latin typeface="Courier New"/>
                <a:cs typeface="Courier New"/>
              </a:rPr>
              <a:t> (true)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Guillaume.likes("Wine</a:t>
            </a:r>
            <a:r>
              <a:rPr lang="en-US" sz="1200" dirty="0">
                <a:latin typeface="Courier New"/>
                <a:cs typeface="Courier New"/>
              </a:rPr>
              <a:t>") </a:t>
            </a:r>
            <a:r>
              <a:rPr lang="en-US" sz="1200" b="1" dirty="0">
                <a:latin typeface="Courier New"/>
                <a:cs typeface="Courier New"/>
              </a:rPr>
              <a:t>must be</a:t>
            </a:r>
            <a:r>
              <a:rPr lang="en-US" sz="1200" dirty="0">
                <a:latin typeface="Courier New"/>
                <a:cs typeface="Courier New"/>
              </a:rPr>
              <a:t> (true)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"in order to get his visa, show an appreciation for </a:t>
            </a:r>
            <a:r>
              <a:rPr lang="en-US" sz="1200" dirty="0" err="1">
                <a:latin typeface="Courier New"/>
                <a:cs typeface="Courier New"/>
              </a:rPr>
              <a:t>braais</a:t>
            </a:r>
            <a:r>
              <a:rPr lang="en-US" sz="1200" dirty="0">
                <a:latin typeface="Courier New"/>
                <a:cs typeface="Courier New"/>
              </a:rPr>
              <a:t>" </a:t>
            </a:r>
            <a:r>
              <a:rPr lang="en-US" sz="1200" b="1" dirty="0">
                <a:latin typeface="Courier New"/>
                <a:cs typeface="Courier New"/>
              </a:rPr>
              <a:t>in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err="1">
                <a:latin typeface="Courier New"/>
                <a:cs typeface="Courier New"/>
              </a:rPr>
              <a:t>Guillaume.likes("Braais</a:t>
            </a:r>
            <a:r>
              <a:rPr lang="en-US" sz="1200" dirty="0">
                <a:latin typeface="Courier New"/>
                <a:cs typeface="Courier New"/>
              </a:rPr>
              <a:t>") </a:t>
            </a:r>
            <a:r>
              <a:rPr lang="en-US" sz="1200" b="1" dirty="0">
                <a:latin typeface="Courier New"/>
                <a:cs typeface="Courier New"/>
              </a:rPr>
              <a:t>must be</a:t>
            </a:r>
            <a:r>
              <a:rPr lang="en-US" sz="1200" dirty="0">
                <a:latin typeface="Courier New"/>
                <a:cs typeface="Courier New"/>
              </a:rPr>
              <a:t> (true)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JVM shared </a:t>
            </a:r>
            <a:r>
              <a:rPr lang="en-US" dirty="0"/>
              <a:t>memory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Threads, executors, Java Futures</a:t>
            </a:r>
          </a:p>
          <a:p>
            <a:r>
              <a:rPr lang="en-US" dirty="0" smtClean="0"/>
              <a:t>Parallel collections</a:t>
            </a:r>
            <a:endParaRPr lang="en-US" dirty="0"/>
          </a:p>
          <a:p>
            <a:r>
              <a:rPr lang="en-US" dirty="0" smtClean="0"/>
              <a:t>Actor model</a:t>
            </a:r>
          </a:p>
          <a:p>
            <a:r>
              <a:rPr lang="en-US" dirty="0" smtClean="0"/>
              <a:t>Scala futures </a:t>
            </a:r>
          </a:p>
          <a:p>
            <a:r>
              <a:rPr lang="en-US" dirty="0" smtClean="0"/>
              <a:t>Software </a:t>
            </a:r>
            <a:r>
              <a:rPr lang="en-US" dirty="0"/>
              <a:t>transactional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 Labs Bristol</a:t>
            </a:r>
          </a:p>
          <a:p>
            <a:pPr lvl="1"/>
            <a:r>
              <a:rPr lang="en-US" dirty="0" smtClean="0"/>
              <a:t>Research scientist</a:t>
            </a:r>
          </a:p>
          <a:p>
            <a:pPr lvl="1"/>
            <a:r>
              <a:rPr lang="en-US" dirty="0" smtClean="0"/>
              <a:t>Distributed systems/ cloud stuff</a:t>
            </a:r>
          </a:p>
          <a:p>
            <a:r>
              <a:rPr lang="en-US" dirty="0" smtClean="0"/>
              <a:t>Quantel</a:t>
            </a:r>
          </a:p>
          <a:p>
            <a:pPr lvl="1"/>
            <a:r>
              <a:rPr lang="en-US" dirty="0" smtClean="0"/>
              <a:t>Broadcast (BBC, Sky, ESPN)</a:t>
            </a:r>
          </a:p>
          <a:p>
            <a:pPr lvl="1"/>
            <a:r>
              <a:rPr lang="en-US" dirty="0" smtClean="0"/>
              <a:t>Post (Avatar, Lord of the Rings)</a:t>
            </a:r>
          </a:p>
          <a:p>
            <a:pPr lvl="1"/>
            <a:r>
              <a:rPr lang="en-US" dirty="0" smtClean="0"/>
              <a:t>Java/Scala software engineer</a:t>
            </a:r>
          </a:p>
          <a:p>
            <a:r>
              <a:rPr lang="en-US" dirty="0" smtClean="0"/>
              <a:t>Work full time on Scala projects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Agent with </a:t>
            </a:r>
            <a:r>
              <a:rPr lang="en-US" dirty="0" smtClean="0"/>
              <a:t>mailbox</a:t>
            </a:r>
          </a:p>
          <a:p>
            <a:r>
              <a:rPr lang="en-US" dirty="0" smtClean="0"/>
              <a:t>Actor </a:t>
            </a:r>
            <a:r>
              <a:rPr lang="en-US" dirty="0"/>
              <a:t>interacts via message </a:t>
            </a:r>
            <a:r>
              <a:rPr lang="en-US" dirty="0" smtClean="0"/>
              <a:t>passing</a:t>
            </a:r>
          </a:p>
          <a:p>
            <a:r>
              <a:rPr lang="en-US" dirty="0" smtClean="0"/>
              <a:t>Messages </a:t>
            </a:r>
            <a:r>
              <a:rPr lang="en-US" dirty="0"/>
              <a:t>are </a:t>
            </a:r>
            <a:r>
              <a:rPr lang="en-US" dirty="0" smtClean="0"/>
              <a:t>immutable</a:t>
            </a:r>
          </a:p>
          <a:p>
            <a:r>
              <a:rPr lang="en-US" dirty="0" smtClean="0"/>
              <a:t>No need to worry about threads and locks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case class </a:t>
            </a:r>
            <a:r>
              <a:rPr lang="en-US" sz="1400" dirty="0" err="1">
                <a:latin typeface="Courier New"/>
                <a:cs typeface="Courier New"/>
              </a:rPr>
              <a:t>Greeting(who</a:t>
            </a:r>
            <a:r>
              <a:rPr lang="en-US" sz="1400" dirty="0">
                <a:latin typeface="Courier New"/>
                <a:cs typeface="Courier New"/>
              </a:rPr>
              <a:t>: String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class </a:t>
            </a:r>
            <a:r>
              <a:rPr lang="en-US" sz="1400" dirty="0" err="1">
                <a:latin typeface="Courier New"/>
                <a:cs typeface="Courier New"/>
              </a:rPr>
              <a:t>GreetingActor</a:t>
            </a:r>
            <a:r>
              <a:rPr lang="en-US" sz="1400" dirty="0">
                <a:latin typeface="Courier New"/>
                <a:cs typeface="Courier New"/>
              </a:rPr>
              <a:t> extends </a:t>
            </a:r>
            <a:r>
              <a:rPr lang="en-US" sz="1400" dirty="0" smtClean="0">
                <a:latin typeface="Courier New"/>
                <a:cs typeface="Courier New"/>
              </a:rPr>
              <a:t>Actor{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def </a:t>
            </a:r>
            <a:r>
              <a:rPr lang="en-US" sz="1400" dirty="0">
                <a:latin typeface="Courier New"/>
                <a:cs typeface="Courier New"/>
              </a:rPr>
              <a:t>receive = </a:t>
            </a:r>
            <a:r>
              <a:rPr lang="en-US" sz="1400" dirty="0" smtClean="0">
                <a:latin typeface="Courier New"/>
                <a:cs typeface="Courier New"/>
              </a:rPr>
              <a:t>{ case </a:t>
            </a:r>
            <a:r>
              <a:rPr lang="en-US" sz="1400" dirty="0" err="1">
                <a:latin typeface="Courier New"/>
                <a:cs typeface="Courier New"/>
              </a:rPr>
              <a:t>Greeting(who</a:t>
            </a:r>
            <a:r>
              <a:rPr lang="en-US" sz="1400" dirty="0">
                <a:latin typeface="Courier New"/>
                <a:cs typeface="Courier New"/>
              </a:rPr>
              <a:t>) </a:t>
            </a:r>
            <a:r>
              <a:rPr lang="en-US" sz="1400" dirty="0" smtClean="0">
                <a:latin typeface="Courier New"/>
                <a:cs typeface="Courier New"/>
              </a:rPr>
              <a:t>⇒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latin typeface="Courier New"/>
                <a:cs typeface="Courier New"/>
              </a:rPr>
              <a:t>log.info</a:t>
            </a:r>
            <a:r>
              <a:rPr lang="en-US" sz="1400" dirty="0" err="1">
                <a:latin typeface="Courier New"/>
                <a:cs typeface="Courier New"/>
              </a:rPr>
              <a:t>("Hello</a:t>
            </a:r>
            <a:r>
              <a:rPr lang="en-US" sz="1400" dirty="0">
                <a:latin typeface="Courier New"/>
                <a:cs typeface="Courier New"/>
              </a:rPr>
              <a:t> " + who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val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system = </a:t>
            </a:r>
            <a:r>
              <a:rPr lang="en-US" sz="1400" dirty="0" err="1">
                <a:latin typeface="Courier New"/>
                <a:cs typeface="Courier New"/>
              </a:rPr>
              <a:t>ActorSystem("MySystem</a:t>
            </a:r>
            <a:r>
              <a:rPr lang="en-US" sz="1400" dirty="0">
                <a:latin typeface="Courier New"/>
                <a:cs typeface="Courier New"/>
              </a:rPr>
              <a:t>"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val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greeter = </a:t>
            </a:r>
            <a:r>
              <a:rPr lang="en-US" sz="1400" dirty="0" err="1">
                <a:latin typeface="Courier New"/>
                <a:cs typeface="Courier New"/>
              </a:rPr>
              <a:t>system.actorOf(Props[GreetingActor</a:t>
            </a:r>
            <a:r>
              <a:rPr lang="en-US" sz="1400" dirty="0">
                <a:latin typeface="Courier New"/>
                <a:cs typeface="Courier New"/>
              </a:rPr>
              <a:t>], name = "greeter"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greeter </a:t>
            </a:r>
            <a:r>
              <a:rPr lang="en-US" sz="1400" dirty="0">
                <a:latin typeface="Courier New"/>
                <a:cs typeface="Courier New"/>
              </a:rPr>
              <a:t>! </a:t>
            </a:r>
            <a:r>
              <a:rPr lang="en-US" sz="1400" dirty="0" err="1">
                <a:latin typeface="Courier New"/>
                <a:cs typeface="Courier New"/>
              </a:rPr>
              <a:t>Greeting</a:t>
            </a:r>
            <a:r>
              <a:rPr lang="en-US" sz="1400" dirty="0" err="1" smtClean="0">
                <a:latin typeface="Courier New"/>
                <a:cs typeface="Courier New"/>
              </a:rPr>
              <a:t>("Guillaume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Belrose</a:t>
            </a:r>
            <a:r>
              <a:rPr lang="en-US" sz="1400" dirty="0" smtClean="0"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endParaRPr lang="en-US" sz="2162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Java Futures on steroid</a:t>
            </a:r>
          </a:p>
          <a:p>
            <a:r>
              <a:rPr lang="en-US" dirty="0" err="1" smtClean="0"/>
              <a:t>Composable</a:t>
            </a:r>
            <a:r>
              <a:rPr lang="en-US" dirty="0" smtClean="0"/>
              <a:t> asynchronous operations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595" dirty="0" err="1">
                <a:latin typeface="Courier New"/>
                <a:cs typeface="Courier New"/>
              </a:rPr>
              <a:t>val</a:t>
            </a:r>
            <a:r>
              <a:rPr lang="en-US" sz="2595" dirty="0">
                <a:latin typeface="Courier New"/>
                <a:cs typeface="Courier New"/>
              </a:rPr>
              <a:t> </a:t>
            </a:r>
            <a:r>
              <a:rPr lang="en-US" sz="2595" dirty="0" err="1">
                <a:latin typeface="Courier New"/>
                <a:cs typeface="Courier New"/>
              </a:rPr>
              <a:t>rateQuote</a:t>
            </a:r>
            <a:r>
              <a:rPr lang="en-US" sz="2595" dirty="0">
                <a:latin typeface="Courier New"/>
                <a:cs typeface="Courier New"/>
              </a:rPr>
              <a:t> = </a:t>
            </a:r>
            <a:r>
              <a:rPr lang="en-US" sz="2595" dirty="0" smtClean="0">
                <a:latin typeface="Courier New"/>
                <a:cs typeface="Courier New"/>
              </a:rPr>
              <a:t>future{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	</a:t>
            </a:r>
            <a:r>
              <a:rPr lang="en-US" sz="2595" dirty="0" err="1" smtClean="0">
                <a:latin typeface="Courier New"/>
                <a:cs typeface="Courier New"/>
              </a:rPr>
              <a:t>connection.getCurrentValue</a:t>
            </a:r>
            <a:r>
              <a:rPr lang="en-US" sz="2595" dirty="0" err="1">
                <a:latin typeface="Courier New"/>
                <a:cs typeface="Courier New"/>
              </a:rPr>
              <a:t>(USD</a:t>
            </a:r>
            <a:r>
              <a:rPr lang="en-US" sz="2595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2595" dirty="0" err="1" smtClean="0">
                <a:latin typeface="Courier New"/>
                <a:cs typeface="Courier New"/>
              </a:rPr>
              <a:t>val</a:t>
            </a:r>
            <a:r>
              <a:rPr lang="en-US" sz="2595" dirty="0" smtClean="0">
                <a:latin typeface="Courier New"/>
                <a:cs typeface="Courier New"/>
              </a:rPr>
              <a:t> </a:t>
            </a:r>
            <a:r>
              <a:rPr lang="en-US" sz="2595" dirty="0">
                <a:latin typeface="Courier New"/>
                <a:cs typeface="Courier New"/>
              </a:rPr>
              <a:t>purchase = </a:t>
            </a:r>
            <a:r>
              <a:rPr lang="en-US" sz="2595" dirty="0" err="1">
                <a:latin typeface="Courier New"/>
                <a:cs typeface="Courier New"/>
              </a:rPr>
              <a:t>rateQuote</a:t>
            </a:r>
            <a:r>
              <a:rPr lang="en-US" sz="2595" dirty="0">
                <a:latin typeface="Courier New"/>
                <a:cs typeface="Courier New"/>
              </a:rPr>
              <a:t> </a:t>
            </a:r>
            <a:r>
              <a:rPr lang="en-US" sz="2595" dirty="0" smtClean="0">
                <a:latin typeface="Courier New"/>
                <a:cs typeface="Courier New"/>
              </a:rPr>
              <a:t>map { </a:t>
            </a:r>
            <a:r>
              <a:rPr lang="en-US" sz="2595" dirty="0">
                <a:latin typeface="Courier New"/>
                <a:cs typeface="Courier New"/>
              </a:rPr>
              <a:t>quote =</a:t>
            </a:r>
            <a:r>
              <a:rPr lang="en-US" sz="2595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if </a:t>
            </a:r>
            <a:r>
              <a:rPr lang="en-US" sz="2595" dirty="0">
                <a:latin typeface="Courier New"/>
                <a:cs typeface="Courier New"/>
              </a:rPr>
              <a:t>(</a:t>
            </a:r>
            <a:r>
              <a:rPr lang="en-US" sz="2595" dirty="0" err="1">
                <a:latin typeface="Courier New"/>
                <a:cs typeface="Courier New"/>
              </a:rPr>
              <a:t>isProfitable(quote</a:t>
            </a:r>
            <a:r>
              <a:rPr lang="en-US" sz="2595" dirty="0">
                <a:latin typeface="Courier New"/>
                <a:cs typeface="Courier New"/>
              </a:rPr>
              <a:t>)</a:t>
            </a:r>
            <a:r>
              <a:rPr lang="en-US" sz="2595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595" dirty="0">
                <a:latin typeface="Courier New"/>
                <a:cs typeface="Courier New"/>
              </a:rPr>
              <a:t>	</a:t>
            </a:r>
            <a:r>
              <a:rPr lang="en-US" sz="2595" dirty="0" err="1" smtClean="0">
                <a:latin typeface="Courier New"/>
                <a:cs typeface="Courier New"/>
              </a:rPr>
              <a:t>connection.buy</a:t>
            </a:r>
            <a:r>
              <a:rPr lang="en-US" sz="2595" dirty="0" err="1">
                <a:latin typeface="Courier New"/>
                <a:cs typeface="Courier New"/>
              </a:rPr>
              <a:t>(amount</a:t>
            </a:r>
            <a:r>
              <a:rPr lang="en-US" sz="2595" dirty="0">
                <a:latin typeface="Courier New"/>
                <a:cs typeface="Courier New"/>
              </a:rPr>
              <a:t>, quote</a:t>
            </a:r>
            <a:r>
              <a:rPr lang="en-US" sz="2595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	throw </a:t>
            </a:r>
            <a:r>
              <a:rPr lang="en-US" sz="2595" dirty="0">
                <a:latin typeface="Courier New"/>
                <a:cs typeface="Courier New"/>
              </a:rPr>
              <a:t>new </a:t>
            </a:r>
            <a:r>
              <a:rPr lang="en-US" sz="2595" dirty="0" err="1">
                <a:latin typeface="Courier New"/>
                <a:cs typeface="Courier New"/>
              </a:rPr>
              <a:t>Exception("not</a:t>
            </a:r>
            <a:r>
              <a:rPr lang="en-US" sz="2595" dirty="0">
                <a:latin typeface="Courier New"/>
                <a:cs typeface="Courier New"/>
              </a:rPr>
              <a:t> profitable"</a:t>
            </a:r>
            <a:r>
              <a:rPr lang="en-US" sz="2595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2595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purchase </a:t>
            </a:r>
            <a:r>
              <a:rPr lang="en-US" sz="2595" dirty="0" err="1">
                <a:latin typeface="Courier New"/>
                <a:cs typeface="Courier New"/>
              </a:rPr>
              <a:t>onSuccess</a:t>
            </a:r>
            <a:r>
              <a:rPr lang="en-US" sz="2595" dirty="0">
                <a:latin typeface="Courier New"/>
                <a:cs typeface="Courier New"/>
              </a:rPr>
              <a:t> </a:t>
            </a:r>
            <a:r>
              <a:rPr lang="en-US" sz="2595" dirty="0" smtClean="0">
                <a:latin typeface="Courier New"/>
                <a:cs typeface="Courier New"/>
              </a:rPr>
              <a:t>{amount </a:t>
            </a:r>
            <a:r>
              <a:rPr lang="en-US" sz="2595" dirty="0">
                <a:latin typeface="Courier New"/>
                <a:cs typeface="Courier New"/>
              </a:rPr>
              <a:t>_ =</a:t>
            </a:r>
            <a:r>
              <a:rPr lang="en-US" sz="2595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en-US" sz="2595" dirty="0">
                <a:latin typeface="Courier New"/>
                <a:cs typeface="Courier New"/>
              </a:rPr>
              <a:t>	</a:t>
            </a:r>
            <a:r>
              <a:rPr lang="en-US" sz="2595" dirty="0" err="1" smtClean="0">
                <a:latin typeface="Courier New"/>
                <a:cs typeface="Courier New"/>
              </a:rPr>
              <a:t>println</a:t>
            </a:r>
            <a:r>
              <a:rPr lang="en-US" sz="2595" dirty="0" err="1">
                <a:latin typeface="Courier New"/>
                <a:cs typeface="Courier New"/>
              </a:rPr>
              <a:t>("Purchased</a:t>
            </a:r>
            <a:r>
              <a:rPr lang="en-US" sz="2595" dirty="0">
                <a:latin typeface="Courier New"/>
                <a:cs typeface="Courier New"/>
              </a:rPr>
              <a:t> " + amount + " </a:t>
            </a:r>
            <a:r>
              <a:rPr lang="en-US" sz="2595" dirty="0" smtClean="0">
                <a:latin typeface="Courier New"/>
                <a:cs typeface="Courier New"/>
              </a:rPr>
              <a:t>USD”)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}</a:t>
            </a:r>
            <a:endParaRPr lang="en-US" sz="2595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deep type system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Advanced </a:t>
            </a:r>
            <a:r>
              <a:rPr lang="en-US" dirty="0"/>
              <a:t>functional programming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Domain </a:t>
            </a:r>
            <a:r>
              <a:rPr lang="en-US" dirty="0"/>
              <a:t>specific languages</a:t>
            </a:r>
            <a:br>
              <a:rPr lang="en-US" dirty="0"/>
            </a:br>
            <a:r>
              <a:rPr lang="en-US" dirty="0"/>
              <a:t>– Internal DLS</a:t>
            </a:r>
            <a:br>
              <a:rPr lang="en-US" dirty="0"/>
            </a:br>
            <a:r>
              <a:rPr lang="en-US" dirty="0"/>
              <a:t>– Parser </a:t>
            </a:r>
            <a:r>
              <a:rPr lang="en-US" dirty="0" err="1"/>
              <a:t>combinators</a:t>
            </a:r>
            <a:r>
              <a:rPr lang="en-US" dirty="0"/>
              <a:t> for external </a:t>
            </a:r>
            <a:r>
              <a:rPr lang="en-US" dirty="0" err="1"/>
              <a:t>DSLs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Compiler </a:t>
            </a:r>
            <a:r>
              <a:rPr lang="en-US" dirty="0" err="1" smtClean="0"/>
              <a:t>plugins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Macros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Building</a:t>
            </a:r>
          </a:p>
          <a:p>
            <a:pPr lvl="1"/>
            <a:r>
              <a:rPr lang="en-US" dirty="0" smtClean="0"/>
              <a:t>Maven, 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Simple Build Tool</a:t>
            </a:r>
          </a:p>
          <a:p>
            <a:r>
              <a:rPr lang="en-US" dirty="0" err="1" smtClean="0"/>
              <a:t>IDEs</a:t>
            </a:r>
            <a:endParaRPr lang="en-US" dirty="0" smtClean="0"/>
          </a:p>
          <a:p>
            <a:pPr lvl="1"/>
            <a:r>
              <a:rPr lang="en-US" dirty="0" smtClean="0"/>
              <a:t>Not as good as Java, but vast improvements over the years.</a:t>
            </a:r>
          </a:p>
          <a:p>
            <a:pPr lvl="1"/>
            <a:r>
              <a:rPr lang="en-US" dirty="0" err="1" smtClean="0"/>
              <a:t>Intellij</a:t>
            </a:r>
            <a:r>
              <a:rPr lang="en-US" dirty="0" smtClean="0"/>
              <a:t> 12</a:t>
            </a:r>
          </a:p>
          <a:p>
            <a:pPr lvl="1"/>
            <a:r>
              <a:rPr lang="en-US" dirty="0" smtClean="0"/>
              <a:t>Scala IDE 3.0 for Eclipse</a:t>
            </a:r>
          </a:p>
          <a:p>
            <a:r>
              <a:rPr lang="en-US" dirty="0" smtClean="0"/>
              <a:t>Scala compiler is slow</a:t>
            </a:r>
          </a:p>
          <a:p>
            <a:pPr lvl="1"/>
            <a:r>
              <a:rPr lang="en-US" dirty="0" smtClean="0"/>
              <a:t>It does a lot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Used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Script</a:t>
            </a:r>
            <a:r>
              <a:rPr lang="en-US" dirty="0"/>
              <a:t>-like code to manage DB, web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UI with </a:t>
            </a:r>
            <a:r>
              <a:rPr lang="en-US" dirty="0" err="1" smtClean="0"/>
              <a:t>Vaadin</a:t>
            </a:r>
            <a:endParaRPr lang="en-US" dirty="0" smtClean="0"/>
          </a:p>
          <a:p>
            <a:pPr lvl="1"/>
            <a:r>
              <a:rPr lang="en-US" dirty="0" smtClean="0"/>
              <a:t>RESTful web services</a:t>
            </a:r>
          </a:p>
          <a:p>
            <a:pPr lvl="1"/>
            <a:r>
              <a:rPr lang="en-US" dirty="0" smtClean="0"/>
              <a:t>Distributed computing (</a:t>
            </a:r>
            <a:r>
              <a:rPr lang="en-US" dirty="0" err="1" smtClean="0"/>
              <a:t>Akka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/>
              <a:t>Pretty </a:t>
            </a:r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Express </a:t>
            </a:r>
            <a:r>
              <a:rPr lang="en-US" dirty="0"/>
              <a:t>your intent more </a:t>
            </a:r>
            <a:r>
              <a:rPr lang="en-US" dirty="0" smtClean="0"/>
              <a:t>clearly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typing =&gt; decrease likelihood of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programming + traits =&gt; </a:t>
            </a:r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/>
              <a:t>is very malleable </a:t>
            </a:r>
          </a:p>
          <a:p>
            <a:r>
              <a:rPr lang="en-US" dirty="0"/>
              <a:t>Performance on par with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wary of high level features are implemented </a:t>
            </a:r>
          </a:p>
          <a:p>
            <a:r>
              <a:rPr lang="en-US" dirty="0"/>
              <a:t>Returning to Java is </a:t>
            </a:r>
            <a:r>
              <a:rPr lang="en-US" dirty="0" smtClean="0">
                <a:solidFill>
                  <a:schemeClr val="accent1"/>
                </a:solidFill>
              </a:rPr>
              <a:t>painful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Martin </a:t>
            </a:r>
            <a:r>
              <a:rPr lang="en-US" dirty="0" err="1" smtClean="0"/>
              <a:t>Odersky’s</a:t>
            </a:r>
            <a:r>
              <a:rPr lang="en-US" dirty="0" smtClean="0"/>
              <a:t> online course</a:t>
            </a:r>
          </a:p>
          <a:p>
            <a:pPr lvl="1"/>
            <a:r>
              <a:rPr lang="en-US" dirty="0" smtClean="0">
                <a:hlinkClick r:id="rId2"/>
              </a:rPr>
              <a:t>https://www.coursera.org/course/progfun</a:t>
            </a:r>
            <a:endParaRPr lang="en-US" dirty="0" smtClean="0"/>
          </a:p>
          <a:p>
            <a:r>
              <a:rPr lang="en-US" dirty="0" smtClean="0"/>
              <a:t>Scala for the Impatient</a:t>
            </a:r>
          </a:p>
          <a:p>
            <a:r>
              <a:rPr lang="en-US" dirty="0" smtClean="0"/>
              <a:t>Programming Scala</a:t>
            </a:r>
          </a:p>
          <a:p>
            <a:pPr lvl="1"/>
            <a:r>
              <a:rPr lang="en-US" dirty="0" smtClean="0">
                <a:hlinkClick r:id="rId3"/>
              </a:rPr>
              <a:t>http://ofps.oreilly.com/titles/9780596155957/</a:t>
            </a:r>
            <a:endParaRPr lang="en-US" dirty="0" smtClean="0"/>
          </a:p>
          <a:p>
            <a:r>
              <a:rPr lang="en-US" dirty="0" smtClean="0"/>
              <a:t>Programming in Scala</a:t>
            </a:r>
          </a:p>
          <a:p>
            <a:pPr lvl="1"/>
            <a:r>
              <a:rPr lang="en-US" dirty="0" smtClean="0">
                <a:hlinkClick r:id="rId4"/>
              </a:rPr>
              <a:t>http://www.artima.com/pins1ed/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edition is free)</a:t>
            </a:r>
          </a:p>
          <a:p>
            <a:r>
              <a:rPr lang="en-US" dirty="0" smtClean="0"/>
              <a:t>Scala in depth</a:t>
            </a:r>
          </a:p>
          <a:p>
            <a:pPr lvl="1"/>
            <a:r>
              <a:rPr lang="en-US" dirty="0" smtClean="0">
                <a:hlinkClick r:id="rId5"/>
              </a:rPr>
              <a:t>http://www.manning.com/suereth/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Functional programming in Scala</a:t>
            </a:r>
          </a:p>
          <a:p>
            <a:pPr lvl="1"/>
            <a:r>
              <a:rPr lang="en-US" dirty="0" smtClean="0">
                <a:hlinkClick r:id="rId6"/>
              </a:rPr>
              <a:t>http://www.manning.com/bjarnason/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	@</a:t>
            </a:r>
            <a:r>
              <a:rPr lang="en-US" dirty="0" err="1" smtClean="0"/>
              <a:t>gbelrose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	</a:t>
            </a:r>
            <a:r>
              <a:rPr lang="en-US" dirty="0" err="1" smtClean="0"/>
              <a:t>github.com/kafecho</a:t>
            </a:r>
            <a:endParaRPr lang="en-US" dirty="0" smtClean="0"/>
          </a:p>
          <a:p>
            <a:r>
              <a:rPr lang="en-US" dirty="0" smtClean="0"/>
              <a:t>Blog		http://</a:t>
            </a:r>
            <a:r>
              <a:rPr lang="en-US" dirty="0" err="1" smtClean="0"/>
              <a:t>kafecho.blogspot.com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is showing its age ( &gt; </a:t>
            </a:r>
            <a:r>
              <a:rPr lang="en-US" dirty="0" smtClean="0"/>
              <a:t>17 </a:t>
            </a:r>
            <a:r>
              <a:rPr lang="en-US" dirty="0"/>
              <a:t>years old) </a:t>
            </a:r>
            <a:endParaRPr lang="en-US" dirty="0" smtClean="0"/>
          </a:p>
          <a:p>
            <a:r>
              <a:rPr lang="en-US" dirty="0" smtClean="0"/>
              <a:t>Lacks many features </a:t>
            </a:r>
            <a:r>
              <a:rPr lang="en-US" dirty="0"/>
              <a:t>found in contemporary languages (Ruby, Python)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changing at a very slow pace – Lambdas by Java 8 (</a:t>
            </a:r>
            <a:r>
              <a:rPr lang="en-US" dirty="0" smtClean="0"/>
              <a:t>2013?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also a platform (JVM</a:t>
            </a:r>
            <a:r>
              <a:rPr lang="en-US" dirty="0" smtClean="0"/>
              <a:t>)</a:t>
            </a:r>
          </a:p>
          <a:p>
            <a:r>
              <a:rPr lang="en-US" dirty="0" smtClean="0"/>
              <a:t>Robust</a:t>
            </a:r>
            <a:r>
              <a:rPr lang="en-US" dirty="0"/>
              <a:t>, </a:t>
            </a:r>
            <a:r>
              <a:rPr lang="en-US" dirty="0" smtClean="0"/>
              <a:t>scalable</a:t>
            </a:r>
          </a:p>
          <a:p>
            <a:r>
              <a:rPr lang="en-US" dirty="0" smtClean="0"/>
              <a:t>With </a:t>
            </a:r>
            <a:r>
              <a:rPr lang="en-US" dirty="0"/>
              <a:t>good threading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Very </a:t>
            </a:r>
            <a:r>
              <a:rPr lang="en-US" dirty="0"/>
              <a:t>efficient at executing byte code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Cambrian explosion of JVM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Dynamic:</a:t>
            </a:r>
          </a:p>
          <a:p>
            <a:pPr lvl="1"/>
            <a:r>
              <a:rPr lang="en-US" dirty="0" smtClean="0"/>
              <a:t>Groovy, </a:t>
            </a:r>
            <a:r>
              <a:rPr lang="en-US" dirty="0" err="1" smtClean="0"/>
              <a:t>Jruby</a:t>
            </a:r>
            <a:r>
              <a:rPr lang="en-US" dirty="0" smtClean="0"/>
              <a:t>, </a:t>
            </a:r>
            <a:r>
              <a:rPr lang="en-US" dirty="0" err="1" smtClean="0"/>
              <a:t>Clojure</a:t>
            </a:r>
            <a:r>
              <a:rPr lang="en-US" dirty="0" smtClean="0"/>
              <a:t> (Lisp), </a:t>
            </a:r>
            <a:r>
              <a:rPr lang="en-US" dirty="0" err="1" smtClean="0"/>
              <a:t>Jython</a:t>
            </a:r>
            <a:r>
              <a:rPr lang="en-US" dirty="0" smtClean="0"/>
              <a:t>, </a:t>
            </a:r>
            <a:r>
              <a:rPr lang="en-US" dirty="0" err="1" smtClean="0"/>
              <a:t>Nashorn</a:t>
            </a:r>
            <a:r>
              <a:rPr lang="en-US" dirty="0" smtClean="0"/>
              <a:t> (JS)</a:t>
            </a:r>
          </a:p>
          <a:p>
            <a:r>
              <a:rPr lang="en-US" dirty="0" smtClean="0"/>
              <a:t>Static:</a:t>
            </a:r>
          </a:p>
          <a:p>
            <a:pPr lvl="1"/>
            <a:r>
              <a:rPr lang="en-US" dirty="0" err="1" smtClean="0"/>
              <a:t>Mirah</a:t>
            </a:r>
            <a:r>
              <a:rPr lang="en-US" dirty="0" smtClean="0"/>
              <a:t>, </a:t>
            </a:r>
            <a:r>
              <a:rPr lang="en-US" b="1" dirty="0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Kotlin</a:t>
            </a:r>
            <a:r>
              <a:rPr lang="en-US" dirty="0" smtClean="0"/>
              <a:t>, Ceylon</a:t>
            </a:r>
          </a:p>
          <a:p>
            <a:r>
              <a:rPr lang="en-US" dirty="0" smtClean="0">
                <a:hlinkClick r:id="rId2"/>
              </a:rPr>
              <a:t>http://en.wikipedia.org/wiki/List_of_JVM_languages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is a….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OO / Functional Programming language</a:t>
            </a:r>
          </a:p>
          <a:p>
            <a:r>
              <a:rPr lang="en-US" dirty="0" smtClean="0"/>
              <a:t>Compiles to byte code</a:t>
            </a:r>
          </a:p>
          <a:p>
            <a:r>
              <a:rPr lang="en-US" dirty="0" smtClean="0"/>
              <a:t>Runs on the JVM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chemeClr val="accent1"/>
                </a:solidFill>
              </a:rPr>
              <a:t>Scala</a:t>
            </a:r>
            <a:r>
              <a:rPr lang="en-US" dirty="0"/>
              <a:t>ble language</a:t>
            </a:r>
            <a:br>
              <a:rPr lang="en-US" dirty="0"/>
            </a:br>
            <a:r>
              <a:rPr lang="en-US" dirty="0"/>
              <a:t>– Suitable for small script-like tasks</a:t>
            </a:r>
            <a:br>
              <a:rPr lang="en-US" dirty="0"/>
            </a:br>
            <a:r>
              <a:rPr lang="en-US" dirty="0"/>
              <a:t>– Up to large scale distributed </a:t>
            </a:r>
            <a:r>
              <a:rPr lang="en-US" dirty="0" smtClean="0"/>
              <a:t>programming.</a:t>
            </a:r>
          </a:p>
          <a:p>
            <a:r>
              <a:rPr lang="en-US" dirty="0" smtClean="0"/>
              <a:t>Strong </a:t>
            </a:r>
            <a:r>
              <a:rPr lang="en-US" dirty="0"/>
              <a:t>support for </a:t>
            </a:r>
            <a:r>
              <a:rPr lang="en-US" dirty="0" smtClean="0">
                <a:solidFill>
                  <a:srgbClr val="4F81BD"/>
                </a:solidFill>
              </a:rPr>
              <a:t>concurrency</a:t>
            </a:r>
            <a:endParaRPr lang="en-US" dirty="0">
              <a:solidFill>
                <a:srgbClr val="4F81BD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Concise</a:t>
            </a:r>
            <a:r>
              <a:rPr lang="en-US" dirty="0" smtClean="0"/>
              <a:t> thanks to FP &amp; powerful type system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01739" y="18423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Scala you can…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all your existing JVM stuff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App servers</a:t>
            </a:r>
          </a:p>
          <a:p>
            <a:pPr lvl="1"/>
            <a:r>
              <a:rPr lang="en-US" dirty="0" smtClean="0"/>
              <a:t>Build tools</a:t>
            </a:r>
          </a:p>
          <a:p>
            <a:r>
              <a:rPr lang="en-US" dirty="0" smtClean="0"/>
              <a:t>Write more concise code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Have fun !!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using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</a:p>
          <a:p>
            <a:r>
              <a:rPr lang="en-US" dirty="0" smtClean="0"/>
              <a:t>LinkedIn</a:t>
            </a:r>
          </a:p>
          <a:p>
            <a:r>
              <a:rPr lang="en-US" dirty="0" smtClean="0"/>
              <a:t>Foursquare</a:t>
            </a:r>
          </a:p>
          <a:p>
            <a:r>
              <a:rPr lang="en-US" dirty="0" smtClean="0"/>
              <a:t>Many investments banks</a:t>
            </a:r>
          </a:p>
          <a:p>
            <a:r>
              <a:rPr lang="en-US" dirty="0" smtClean="0"/>
              <a:t>You should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2117</Words>
  <Application>Microsoft Macintosh PowerPoint</Application>
  <PresentationFormat>On-screen Show (4:3)</PresentationFormat>
  <Paragraphs>324</Paragraphs>
  <Slides>36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Scala in 10 (or 15 minutes)</vt:lpstr>
      <vt:lpstr>About me</vt:lpstr>
      <vt:lpstr>Work wise</vt:lpstr>
      <vt:lpstr>The Java ecosystem</vt:lpstr>
      <vt:lpstr>The Java ecosystem</vt:lpstr>
      <vt:lpstr>Cambrian explosion of JVM languages</vt:lpstr>
      <vt:lpstr>Scala is a….</vt:lpstr>
      <vt:lpstr>With Scala you can…</vt:lpstr>
      <vt:lpstr>Who is using it</vt:lpstr>
      <vt:lpstr>Hello World</vt:lpstr>
      <vt:lpstr>Hello World REPL style</vt:lpstr>
      <vt:lpstr>Scala is more concise…</vt:lpstr>
      <vt:lpstr>Scala is more concise…</vt:lpstr>
      <vt:lpstr>Scala collections</vt:lpstr>
      <vt:lpstr>Functional programming</vt:lpstr>
      <vt:lpstr>Examples</vt:lpstr>
      <vt:lpstr>Collections are functional</vt:lpstr>
      <vt:lpstr>Hello South Africa</vt:lpstr>
      <vt:lpstr>Shortest and longest greetings</vt:lpstr>
      <vt:lpstr>Shortest and longest Hellos</vt:lpstr>
      <vt:lpstr>Best languages for Scrabble</vt:lpstr>
      <vt:lpstr>Best language for Scrabble</vt:lpstr>
      <vt:lpstr>Custom control structures</vt:lpstr>
      <vt:lpstr>Scala implicit conversions</vt:lpstr>
      <vt:lpstr>Example: handling UI events</vt:lpstr>
      <vt:lpstr>Traits</vt:lpstr>
      <vt:lpstr>Testing</vt:lpstr>
      <vt:lpstr>Stereotypes</vt:lpstr>
      <vt:lpstr>Concurrency</vt:lpstr>
      <vt:lpstr>Actor model</vt:lpstr>
      <vt:lpstr>Scala futures</vt:lpstr>
      <vt:lpstr>Advanced topics</vt:lpstr>
      <vt:lpstr>Tooling</vt:lpstr>
      <vt:lpstr>Experience so far</vt:lpstr>
      <vt:lpstr>Useful resources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in 10 (or 15 minutes)</dc:title>
  <dc:creator>Guillaume Belrose</dc:creator>
  <cp:lastModifiedBy>Guillaume Belrose</cp:lastModifiedBy>
  <cp:revision>10</cp:revision>
  <dcterms:created xsi:type="dcterms:W3CDTF">2013-03-26T05:33:37Z</dcterms:created>
  <dcterms:modified xsi:type="dcterms:W3CDTF">2013-03-26T06:33:35Z</dcterms:modified>
</cp:coreProperties>
</file>