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3" r:id="rId8"/>
    <p:sldId id="262" r:id="rId9"/>
    <p:sldId id="267" r:id="rId10"/>
    <p:sldId id="268" r:id="rId11"/>
    <p:sldId id="260"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3/5/2024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904862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3/5/2024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35569625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plash of colors on a white surface">
            <a:extLst>
              <a:ext uri="{FF2B5EF4-FFF2-40B4-BE49-F238E27FC236}">
                <a16:creationId xmlns:a16="http://schemas.microsoft.com/office/drawing/2014/main" id="{6152FDDE-7DA7-A641-5B16-AAD5A7A4520E}"/>
              </a:ext>
            </a:extLst>
          </p:cNvPr>
          <p:cNvPicPr>
            <a:picLocks noChangeAspect="1"/>
          </p:cNvPicPr>
          <p:nvPr/>
        </p:nvPicPr>
        <p:blipFill rotWithShape="1">
          <a:blip r:embed="rId2"/>
          <a:srcRect t="2397" b="22603"/>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0FC51F92-343F-EE40-BCDA-BFCC842962AC}"/>
              </a:ext>
            </a:extLst>
          </p:cNvPr>
          <p:cNvSpPr>
            <a:spLocks noGrp="1"/>
          </p:cNvSpPr>
          <p:nvPr>
            <p:ph type="ctrTitle"/>
          </p:nvPr>
        </p:nvSpPr>
        <p:spPr>
          <a:xfrm>
            <a:off x="6095999" y="3834174"/>
            <a:ext cx="5257800" cy="1701570"/>
          </a:xfrm>
        </p:spPr>
        <p:txBody>
          <a:bodyPr anchor="b">
            <a:normAutofit/>
          </a:bodyPr>
          <a:lstStyle/>
          <a:p>
            <a:r>
              <a:rPr lang="en-CA" sz="4400" dirty="0"/>
              <a:t>Loan Defaulter Case Study</a:t>
            </a:r>
          </a:p>
        </p:txBody>
      </p:sp>
      <p:sp>
        <p:nvSpPr>
          <p:cNvPr id="3" name="Subtitle 2">
            <a:extLst>
              <a:ext uri="{FF2B5EF4-FFF2-40B4-BE49-F238E27FC236}">
                <a16:creationId xmlns:a16="http://schemas.microsoft.com/office/drawing/2014/main" id="{CC415F5E-563C-95A7-8FF5-9F8B26D2F5A6}"/>
              </a:ext>
            </a:extLst>
          </p:cNvPr>
          <p:cNvSpPr>
            <a:spLocks noGrp="1"/>
          </p:cNvSpPr>
          <p:nvPr>
            <p:ph type="subTitle" idx="1"/>
          </p:nvPr>
        </p:nvSpPr>
        <p:spPr>
          <a:xfrm>
            <a:off x="6096000" y="5592499"/>
            <a:ext cx="5147960" cy="646785"/>
          </a:xfrm>
        </p:spPr>
        <p:txBody>
          <a:bodyPr>
            <a:normAutofit fontScale="85000" lnSpcReduction="20000"/>
          </a:bodyPr>
          <a:lstStyle/>
          <a:p>
            <a:r>
              <a:rPr lang="en-CA" sz="2000" dirty="0"/>
              <a:t>By :   Mohammad </a:t>
            </a:r>
            <a:r>
              <a:rPr lang="en-CA" sz="2000" dirty="0" err="1"/>
              <a:t>Kafee</a:t>
            </a:r>
            <a:r>
              <a:rPr lang="en-CA" sz="2000" dirty="0"/>
              <a:t> Uddin &amp;</a:t>
            </a:r>
          </a:p>
          <a:p>
            <a:r>
              <a:rPr lang="en-CA" sz="2000" dirty="0"/>
              <a:t>         Shraddha</a:t>
            </a:r>
          </a:p>
          <a:p>
            <a:endParaRPr lang="en-CA" sz="2000" dirty="0"/>
          </a:p>
        </p:txBody>
      </p:sp>
    </p:spTree>
    <p:extLst>
      <p:ext uri="{BB962C8B-B14F-4D97-AF65-F5344CB8AC3E}">
        <p14:creationId xmlns:p14="http://schemas.microsoft.com/office/powerpoint/2010/main" val="3661408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949711" y="2526130"/>
            <a:ext cx="4614334" cy="1467873"/>
          </a:xfrm>
        </p:spPr>
        <p:txBody>
          <a:bodyPr>
            <a:normAutofit/>
          </a:bodyPr>
          <a:lstStyle/>
          <a:p>
            <a:pPr>
              <a:lnSpc>
                <a:spcPct val="90000"/>
              </a:lnSpc>
            </a:pPr>
            <a:r>
              <a:rPr lang="en-US" sz="2000" b="1" cap="none" dirty="0">
                <a:effectLst/>
                <a:latin typeface="Consolas" panose="020B0609020204030204" pitchFamily="49" charset="0"/>
              </a:rPr>
              <a:t>1f.)Univariate analysis: </a:t>
            </a:r>
            <a:r>
              <a:rPr lang="en-US" sz="2000" b="0" cap="none" dirty="0">
                <a:effectLst/>
                <a:latin typeface="Consolas" panose="020B0609020204030204" pitchFamily="49" charset="0"/>
              </a:rPr>
              <a:t>from the spread of annual income, we can see there are two outliers</a:t>
            </a:r>
          </a:p>
          <a:p>
            <a:pPr marL="342900" indent="-342900">
              <a:lnSpc>
                <a:spcPct val="90000"/>
              </a:lnSpc>
              <a:buFont typeface="Arial" panose="020B0604020202020204" pitchFamily="34" charset="0"/>
              <a:buChar char="•"/>
            </a:pPr>
            <a:endParaRPr lang="en-US" b="0" dirty="0">
              <a:effectLst/>
              <a:latin typeface="Consolas" panose="020B0609020204030204" pitchFamily="49" charset="0"/>
            </a:endParaRPr>
          </a:p>
          <a:p>
            <a:pPr>
              <a:lnSpc>
                <a:spcPct val="90000"/>
              </a:lnSpc>
            </a:pPr>
            <a:endParaRPr lang="en-CA" dirty="0"/>
          </a:p>
        </p:txBody>
      </p:sp>
      <p:pic>
        <p:nvPicPr>
          <p:cNvPr id="5" name="Picture 4">
            <a:extLst>
              <a:ext uri="{FF2B5EF4-FFF2-40B4-BE49-F238E27FC236}">
                <a16:creationId xmlns:a16="http://schemas.microsoft.com/office/drawing/2014/main" id="{AC8AE63B-323B-1652-E024-374050AEA6B6}"/>
              </a:ext>
            </a:extLst>
          </p:cNvPr>
          <p:cNvPicPr>
            <a:picLocks noChangeAspect="1"/>
          </p:cNvPicPr>
          <p:nvPr/>
        </p:nvPicPr>
        <p:blipFill>
          <a:blip r:embed="rId2"/>
          <a:stretch>
            <a:fillRect/>
          </a:stretch>
        </p:blipFill>
        <p:spPr>
          <a:xfrm>
            <a:off x="6094470" y="1219565"/>
            <a:ext cx="5482167" cy="4399439"/>
          </a:xfrm>
          <a:prstGeom prst="rect">
            <a:avLst/>
          </a:prstGeom>
        </p:spPr>
      </p:pic>
    </p:spTree>
    <p:extLst>
      <p:ext uri="{BB962C8B-B14F-4D97-AF65-F5344CB8AC3E}">
        <p14:creationId xmlns:p14="http://schemas.microsoft.com/office/powerpoint/2010/main" val="345639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60501" y="2614961"/>
            <a:ext cx="4614334" cy="2025813"/>
          </a:xfrm>
        </p:spPr>
        <p:txBody>
          <a:bodyPr>
            <a:normAutofit lnSpcReduction="10000"/>
          </a:bodyPr>
          <a:lstStyle/>
          <a:p>
            <a:pPr>
              <a:lnSpc>
                <a:spcPct val="90000"/>
              </a:lnSpc>
            </a:pPr>
            <a:r>
              <a:rPr lang="en-US" sz="2200" b="1" cap="none" dirty="0">
                <a:effectLst/>
                <a:latin typeface="Consolas" panose="020B0609020204030204" pitchFamily="49" charset="0"/>
              </a:rPr>
              <a:t>2.Segmented univariates</a:t>
            </a:r>
            <a:r>
              <a:rPr lang="en-US" sz="2200" cap="none" dirty="0">
                <a:latin typeface="Consolas" panose="020B0609020204030204" pitchFamily="49" charset="0"/>
              </a:rPr>
              <a:t>: F</a:t>
            </a:r>
            <a:r>
              <a:rPr lang="en-US" sz="2200" b="0" cap="none" dirty="0">
                <a:effectLst/>
                <a:latin typeface="Consolas" panose="020B0609020204030204" pitchFamily="49" charset="0"/>
              </a:rPr>
              <a:t>rom the applicant years of employment, it is clearly visible avg income has increased.</a:t>
            </a:r>
          </a:p>
          <a:p>
            <a:pPr>
              <a:lnSpc>
                <a:spcPct val="90000"/>
              </a:lnSpc>
            </a:pPr>
            <a:br>
              <a:rPr lang="en-US" sz="1500" b="0" dirty="0">
                <a:effectLst/>
                <a:latin typeface="Consolas" panose="020B0609020204030204" pitchFamily="49" charset="0"/>
              </a:rPr>
            </a:br>
            <a:endParaRPr lang="en-US" sz="1500" b="0" dirty="0">
              <a:effectLst/>
              <a:latin typeface="Consolas" panose="020B0609020204030204" pitchFamily="49" charset="0"/>
            </a:endParaRPr>
          </a:p>
          <a:p>
            <a:pPr>
              <a:lnSpc>
                <a:spcPct val="90000"/>
              </a:lnSpc>
            </a:pPr>
            <a:endParaRPr lang="en-CA" sz="1500" dirty="0"/>
          </a:p>
        </p:txBody>
      </p:sp>
      <p:pic>
        <p:nvPicPr>
          <p:cNvPr id="9" name="Picture 8">
            <a:extLst>
              <a:ext uri="{FF2B5EF4-FFF2-40B4-BE49-F238E27FC236}">
                <a16:creationId xmlns:a16="http://schemas.microsoft.com/office/drawing/2014/main" id="{483F0EC2-707E-D2AA-4C89-C49B1D43D019}"/>
              </a:ext>
            </a:extLst>
          </p:cNvPr>
          <p:cNvPicPr>
            <a:picLocks noChangeAspect="1"/>
          </p:cNvPicPr>
          <p:nvPr/>
        </p:nvPicPr>
        <p:blipFill>
          <a:blip r:embed="rId2"/>
          <a:stretch>
            <a:fillRect/>
          </a:stretch>
        </p:blipFill>
        <p:spPr>
          <a:xfrm>
            <a:off x="6094470" y="1342914"/>
            <a:ext cx="5482167" cy="4152741"/>
          </a:xfrm>
          <a:prstGeom prst="rect">
            <a:avLst/>
          </a:prstGeom>
        </p:spPr>
      </p:pic>
    </p:spTree>
    <p:extLst>
      <p:ext uri="{BB962C8B-B14F-4D97-AF65-F5344CB8AC3E}">
        <p14:creationId xmlns:p14="http://schemas.microsoft.com/office/powerpoint/2010/main" val="368833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55701" y="3158953"/>
            <a:ext cx="4620584" cy="775494"/>
          </a:xfrm>
        </p:spPr>
        <p:txBody>
          <a:bodyPr>
            <a:normAutofit/>
          </a:bodyPr>
          <a:lstStyle/>
          <a:p>
            <a:pPr>
              <a:lnSpc>
                <a:spcPct val="90000"/>
              </a:lnSpc>
            </a:pPr>
            <a:r>
              <a:rPr lang="en-US" sz="2000" b="1" cap="none" dirty="0">
                <a:effectLst/>
                <a:latin typeface="Consolas" panose="020B0609020204030204" pitchFamily="49" charset="0"/>
              </a:rPr>
              <a:t>3a.)Bivariate analysis</a:t>
            </a:r>
            <a:r>
              <a:rPr lang="en-US" sz="2000" b="0" cap="none" dirty="0">
                <a:effectLst/>
                <a:latin typeface="Consolas" panose="020B0609020204030204" pitchFamily="49" charset="0"/>
              </a:rPr>
              <a:t>: High loan amount are more defaulter </a:t>
            </a:r>
          </a:p>
          <a:p>
            <a:pPr>
              <a:lnSpc>
                <a:spcPct val="90000"/>
              </a:lnSpc>
            </a:pPr>
            <a:endParaRPr lang="en-CA" sz="2000" dirty="0"/>
          </a:p>
        </p:txBody>
      </p:sp>
      <p:pic>
        <p:nvPicPr>
          <p:cNvPr id="4" name="Picture 3">
            <a:extLst>
              <a:ext uri="{FF2B5EF4-FFF2-40B4-BE49-F238E27FC236}">
                <a16:creationId xmlns:a16="http://schemas.microsoft.com/office/drawing/2014/main" id="{F6D42D93-5BE3-6793-5D57-310BD58D9736}"/>
              </a:ext>
            </a:extLst>
          </p:cNvPr>
          <p:cNvPicPr>
            <a:picLocks noChangeAspect="1"/>
          </p:cNvPicPr>
          <p:nvPr/>
        </p:nvPicPr>
        <p:blipFill>
          <a:blip r:embed="rId2"/>
          <a:stretch>
            <a:fillRect/>
          </a:stretch>
        </p:blipFill>
        <p:spPr>
          <a:xfrm>
            <a:off x="6606253" y="1538578"/>
            <a:ext cx="4942280" cy="3780844"/>
          </a:xfrm>
          <a:prstGeom prst="rect">
            <a:avLst/>
          </a:prstGeom>
        </p:spPr>
      </p:pic>
    </p:spTree>
    <p:extLst>
      <p:ext uri="{BB962C8B-B14F-4D97-AF65-F5344CB8AC3E}">
        <p14:creationId xmlns:p14="http://schemas.microsoft.com/office/powerpoint/2010/main" val="86387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88794" y="3041252"/>
            <a:ext cx="4620584" cy="775494"/>
          </a:xfrm>
        </p:spPr>
        <p:txBody>
          <a:bodyPr>
            <a:normAutofit fontScale="92500"/>
          </a:bodyPr>
          <a:lstStyle/>
          <a:p>
            <a:pPr>
              <a:lnSpc>
                <a:spcPct val="90000"/>
              </a:lnSpc>
            </a:pPr>
            <a:r>
              <a:rPr lang="en-US" sz="2000" b="1" cap="none" dirty="0">
                <a:effectLst/>
                <a:latin typeface="Consolas" panose="020B0609020204030204" pitchFamily="49" charset="0"/>
              </a:rPr>
              <a:t>3b.)Bivariate analysis</a:t>
            </a:r>
            <a:r>
              <a:rPr lang="en-US" sz="2000" b="0" cap="none" dirty="0">
                <a:effectLst/>
                <a:latin typeface="Consolas" panose="020B0609020204030204" pitchFamily="49" charset="0"/>
              </a:rPr>
              <a:t>: High interest rate are more defaulter </a:t>
            </a:r>
          </a:p>
          <a:p>
            <a:pPr>
              <a:lnSpc>
                <a:spcPct val="90000"/>
              </a:lnSpc>
            </a:pPr>
            <a:endParaRPr lang="en-US" sz="1900" b="0" cap="none" dirty="0">
              <a:effectLst/>
              <a:latin typeface="Consolas" panose="020B0609020204030204" pitchFamily="49" charset="0"/>
            </a:endParaRPr>
          </a:p>
          <a:p>
            <a:pPr>
              <a:lnSpc>
                <a:spcPct val="90000"/>
              </a:lnSpc>
            </a:pPr>
            <a:endParaRPr lang="en-CA" sz="1900" dirty="0"/>
          </a:p>
        </p:txBody>
      </p:sp>
      <p:pic>
        <p:nvPicPr>
          <p:cNvPr id="5" name="Picture 4">
            <a:extLst>
              <a:ext uri="{FF2B5EF4-FFF2-40B4-BE49-F238E27FC236}">
                <a16:creationId xmlns:a16="http://schemas.microsoft.com/office/drawing/2014/main" id="{0E221342-5D73-E5E6-6D5A-DE81FF09ECBC}"/>
              </a:ext>
            </a:extLst>
          </p:cNvPr>
          <p:cNvPicPr>
            <a:picLocks noChangeAspect="1"/>
          </p:cNvPicPr>
          <p:nvPr/>
        </p:nvPicPr>
        <p:blipFill>
          <a:blip r:embed="rId2"/>
          <a:stretch>
            <a:fillRect/>
          </a:stretch>
        </p:blipFill>
        <p:spPr>
          <a:xfrm>
            <a:off x="6606253" y="1507689"/>
            <a:ext cx="4942280" cy="3842621"/>
          </a:xfrm>
          <a:prstGeom prst="rect">
            <a:avLst/>
          </a:prstGeom>
        </p:spPr>
      </p:pic>
    </p:spTree>
    <p:extLst>
      <p:ext uri="{BB962C8B-B14F-4D97-AF65-F5344CB8AC3E}">
        <p14:creationId xmlns:p14="http://schemas.microsoft.com/office/powerpoint/2010/main" val="298905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78004" y="2935928"/>
            <a:ext cx="4620584" cy="775494"/>
          </a:xfrm>
        </p:spPr>
        <p:txBody>
          <a:bodyPr>
            <a:normAutofit/>
          </a:bodyPr>
          <a:lstStyle/>
          <a:p>
            <a:pPr>
              <a:lnSpc>
                <a:spcPct val="90000"/>
              </a:lnSpc>
            </a:pPr>
            <a:r>
              <a:rPr lang="en-US" sz="2000" b="1" cap="none" dirty="0">
                <a:effectLst/>
                <a:latin typeface="Consolas" panose="020B0609020204030204" pitchFamily="49" charset="0"/>
              </a:rPr>
              <a:t>3c.)Bivariate analysis</a:t>
            </a:r>
            <a:r>
              <a:rPr lang="en-US" sz="2000" b="0" cap="none" dirty="0">
                <a:effectLst/>
                <a:latin typeface="Consolas" panose="020B0609020204030204" pitchFamily="49" charset="0"/>
              </a:rPr>
              <a:t>: High installment are more defaulter</a:t>
            </a:r>
          </a:p>
          <a:p>
            <a:pPr>
              <a:lnSpc>
                <a:spcPct val="90000"/>
              </a:lnSpc>
            </a:pPr>
            <a:endParaRPr lang="en-US" sz="2000" b="0" dirty="0">
              <a:effectLst/>
              <a:latin typeface="Consolas" panose="020B0609020204030204" pitchFamily="49" charset="0"/>
            </a:endParaRPr>
          </a:p>
          <a:p>
            <a:pPr>
              <a:lnSpc>
                <a:spcPct val="90000"/>
              </a:lnSpc>
            </a:pPr>
            <a:endParaRPr lang="en-US" sz="2000" b="0" cap="none" dirty="0">
              <a:effectLst/>
              <a:latin typeface="Consolas" panose="020B0609020204030204" pitchFamily="49" charset="0"/>
            </a:endParaRPr>
          </a:p>
          <a:p>
            <a:pPr>
              <a:lnSpc>
                <a:spcPct val="90000"/>
              </a:lnSpc>
            </a:pPr>
            <a:endParaRPr lang="en-CA" sz="2000" dirty="0"/>
          </a:p>
        </p:txBody>
      </p:sp>
      <p:pic>
        <p:nvPicPr>
          <p:cNvPr id="4" name="Picture 3">
            <a:extLst>
              <a:ext uri="{FF2B5EF4-FFF2-40B4-BE49-F238E27FC236}">
                <a16:creationId xmlns:a16="http://schemas.microsoft.com/office/drawing/2014/main" id="{2A54CC07-64DF-6623-77E5-94BE40B2C93F}"/>
              </a:ext>
            </a:extLst>
          </p:cNvPr>
          <p:cNvPicPr>
            <a:picLocks noChangeAspect="1"/>
          </p:cNvPicPr>
          <p:nvPr/>
        </p:nvPicPr>
        <p:blipFill>
          <a:blip r:embed="rId2"/>
          <a:stretch>
            <a:fillRect/>
          </a:stretch>
        </p:blipFill>
        <p:spPr>
          <a:xfrm>
            <a:off x="6606253" y="1513867"/>
            <a:ext cx="4942280" cy="3830266"/>
          </a:xfrm>
          <a:prstGeom prst="rect">
            <a:avLst/>
          </a:prstGeom>
        </p:spPr>
      </p:pic>
    </p:spTree>
    <p:extLst>
      <p:ext uri="{BB962C8B-B14F-4D97-AF65-F5344CB8AC3E}">
        <p14:creationId xmlns:p14="http://schemas.microsoft.com/office/powerpoint/2010/main" val="67798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77643" y="3181255"/>
            <a:ext cx="4620584" cy="775494"/>
          </a:xfrm>
        </p:spPr>
        <p:txBody>
          <a:bodyPr>
            <a:normAutofit fontScale="92500"/>
          </a:bodyPr>
          <a:lstStyle/>
          <a:p>
            <a:r>
              <a:rPr lang="en-US" sz="2200" b="1" cap="none" dirty="0">
                <a:latin typeface="Consolas" panose="020B0609020204030204" pitchFamily="49" charset="0"/>
              </a:rPr>
              <a:t>3d</a:t>
            </a:r>
            <a:r>
              <a:rPr lang="en-US" sz="2200" b="1" cap="none" dirty="0">
                <a:effectLst/>
                <a:latin typeface="Consolas" panose="020B0609020204030204" pitchFamily="49" charset="0"/>
              </a:rPr>
              <a:t>.)Bivariate analysis</a:t>
            </a:r>
            <a:r>
              <a:rPr lang="en-US" sz="2200" b="0" cap="none" dirty="0">
                <a:effectLst/>
                <a:latin typeface="Consolas" panose="020B0609020204030204" pitchFamily="49" charset="0"/>
              </a:rPr>
              <a:t>: Higher term are more defaulter</a:t>
            </a:r>
          </a:p>
          <a:p>
            <a:endParaRPr lang="en-CA" sz="2200" dirty="0"/>
          </a:p>
        </p:txBody>
      </p:sp>
      <p:pic>
        <p:nvPicPr>
          <p:cNvPr id="5" name="Picture 4">
            <a:extLst>
              <a:ext uri="{FF2B5EF4-FFF2-40B4-BE49-F238E27FC236}">
                <a16:creationId xmlns:a16="http://schemas.microsoft.com/office/drawing/2014/main" id="{D09C8F6E-E4A9-1258-5040-F9876B828478}"/>
              </a:ext>
            </a:extLst>
          </p:cNvPr>
          <p:cNvPicPr>
            <a:picLocks noChangeAspect="1"/>
          </p:cNvPicPr>
          <p:nvPr/>
        </p:nvPicPr>
        <p:blipFill>
          <a:blip r:embed="rId2"/>
          <a:stretch>
            <a:fillRect/>
          </a:stretch>
        </p:blipFill>
        <p:spPr>
          <a:xfrm>
            <a:off x="6606253" y="1470622"/>
            <a:ext cx="4942280" cy="3916756"/>
          </a:xfrm>
          <a:prstGeom prst="rect">
            <a:avLst/>
          </a:prstGeom>
        </p:spPr>
      </p:pic>
    </p:spTree>
    <p:extLst>
      <p:ext uri="{BB962C8B-B14F-4D97-AF65-F5344CB8AC3E}">
        <p14:creationId xmlns:p14="http://schemas.microsoft.com/office/powerpoint/2010/main" val="335741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33399" y="3041253"/>
            <a:ext cx="4620584" cy="775494"/>
          </a:xfrm>
        </p:spPr>
        <p:txBody>
          <a:bodyPr>
            <a:normAutofit/>
          </a:bodyPr>
          <a:lstStyle/>
          <a:p>
            <a:pPr>
              <a:lnSpc>
                <a:spcPct val="90000"/>
              </a:lnSpc>
            </a:pPr>
            <a:r>
              <a:rPr lang="en-US" sz="2000" b="1" cap="none" dirty="0">
                <a:effectLst/>
                <a:latin typeface="Consolas" panose="020B0609020204030204" pitchFamily="49" charset="0"/>
              </a:rPr>
              <a:t>3e.)Bivariate analysis</a:t>
            </a:r>
            <a:r>
              <a:rPr lang="en-US" sz="2000" b="0" cap="none" dirty="0">
                <a:effectLst/>
                <a:latin typeface="Consolas" panose="020B0609020204030204" pitchFamily="49" charset="0"/>
              </a:rPr>
              <a:t>: 9 years employment are less defaulter.</a:t>
            </a:r>
          </a:p>
          <a:p>
            <a:pPr>
              <a:lnSpc>
                <a:spcPct val="90000"/>
              </a:lnSpc>
            </a:pPr>
            <a:endParaRPr lang="en-US" sz="2000" b="0" cap="none" dirty="0">
              <a:effectLst/>
              <a:latin typeface="Consolas" panose="020B0609020204030204" pitchFamily="49" charset="0"/>
            </a:endParaRPr>
          </a:p>
          <a:p>
            <a:pPr>
              <a:lnSpc>
                <a:spcPct val="90000"/>
              </a:lnSpc>
            </a:pPr>
            <a:endParaRPr lang="en-US" sz="2000" b="0" dirty="0">
              <a:effectLst/>
              <a:latin typeface="Consolas" panose="020B0609020204030204" pitchFamily="49" charset="0"/>
            </a:endParaRPr>
          </a:p>
          <a:p>
            <a:pPr>
              <a:lnSpc>
                <a:spcPct val="90000"/>
              </a:lnSpc>
            </a:pPr>
            <a:endParaRPr lang="en-US" sz="2000" b="0" cap="none" dirty="0">
              <a:effectLst/>
              <a:latin typeface="Consolas" panose="020B0609020204030204" pitchFamily="49" charset="0"/>
            </a:endParaRPr>
          </a:p>
          <a:p>
            <a:pPr>
              <a:lnSpc>
                <a:spcPct val="90000"/>
              </a:lnSpc>
            </a:pPr>
            <a:endParaRPr lang="en-CA" sz="2000" dirty="0"/>
          </a:p>
        </p:txBody>
      </p:sp>
      <p:pic>
        <p:nvPicPr>
          <p:cNvPr id="7" name="Picture 6" descr="A graph with blue and orange bars&#10;&#10;Description automatically generated">
            <a:extLst>
              <a:ext uri="{FF2B5EF4-FFF2-40B4-BE49-F238E27FC236}">
                <a16:creationId xmlns:a16="http://schemas.microsoft.com/office/drawing/2014/main" id="{B71FF855-CFED-9CD7-7CA6-672F4031448C}"/>
              </a:ext>
            </a:extLst>
          </p:cNvPr>
          <p:cNvPicPr>
            <a:picLocks noChangeAspect="1"/>
          </p:cNvPicPr>
          <p:nvPr/>
        </p:nvPicPr>
        <p:blipFill>
          <a:blip r:embed="rId2"/>
          <a:stretch>
            <a:fillRect/>
          </a:stretch>
        </p:blipFill>
        <p:spPr>
          <a:xfrm>
            <a:off x="6606253" y="1464444"/>
            <a:ext cx="4942280" cy="3929112"/>
          </a:xfrm>
          <a:prstGeom prst="rect">
            <a:avLst/>
          </a:prstGeom>
        </p:spPr>
      </p:pic>
    </p:spTree>
    <p:extLst>
      <p:ext uri="{BB962C8B-B14F-4D97-AF65-F5344CB8AC3E}">
        <p14:creationId xmlns:p14="http://schemas.microsoft.com/office/powerpoint/2010/main" val="401927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36544" y="3041253"/>
            <a:ext cx="4620584" cy="775494"/>
          </a:xfrm>
        </p:spPr>
        <p:txBody>
          <a:bodyPr>
            <a:normAutofit fontScale="92500" lnSpcReduction="20000"/>
          </a:bodyPr>
          <a:lstStyle/>
          <a:p>
            <a:pPr>
              <a:lnSpc>
                <a:spcPct val="90000"/>
              </a:lnSpc>
            </a:pPr>
            <a:r>
              <a:rPr lang="en-US" sz="2200" b="1" cap="none" dirty="0">
                <a:effectLst/>
                <a:latin typeface="Consolas" panose="020B0609020204030204" pitchFamily="49" charset="0"/>
              </a:rPr>
              <a:t>3f.)Bivariate analysis</a:t>
            </a:r>
            <a:r>
              <a:rPr lang="en-US" sz="2200" b="0" cap="none" dirty="0">
                <a:effectLst/>
                <a:latin typeface="Consolas" panose="020B0609020204030204" pitchFamily="49" charset="0"/>
              </a:rPr>
              <a:t>: Mortgage ownership are less defaulter.</a:t>
            </a:r>
          </a:p>
          <a:p>
            <a:pPr>
              <a:lnSpc>
                <a:spcPct val="90000"/>
              </a:lnSpc>
            </a:pPr>
            <a:endParaRPr lang="en-US" sz="2000" b="0" cap="none" dirty="0">
              <a:effectLst/>
              <a:latin typeface="Consolas" panose="020B0609020204030204" pitchFamily="49" charset="0"/>
            </a:endParaRPr>
          </a:p>
          <a:p>
            <a:pPr>
              <a:lnSpc>
                <a:spcPct val="90000"/>
              </a:lnSpc>
            </a:pPr>
            <a:endParaRPr lang="en-CA" sz="2000" dirty="0"/>
          </a:p>
        </p:txBody>
      </p:sp>
      <p:pic>
        <p:nvPicPr>
          <p:cNvPr id="4" name="Picture 3">
            <a:extLst>
              <a:ext uri="{FF2B5EF4-FFF2-40B4-BE49-F238E27FC236}">
                <a16:creationId xmlns:a16="http://schemas.microsoft.com/office/drawing/2014/main" id="{040E5616-358F-A834-1F39-5AF1B7A0FE2D}"/>
              </a:ext>
            </a:extLst>
          </p:cNvPr>
          <p:cNvPicPr>
            <a:picLocks noChangeAspect="1"/>
          </p:cNvPicPr>
          <p:nvPr/>
        </p:nvPicPr>
        <p:blipFill>
          <a:blip r:embed="rId2"/>
          <a:stretch>
            <a:fillRect/>
          </a:stretch>
        </p:blipFill>
        <p:spPr>
          <a:xfrm>
            <a:off x="6606253" y="1242041"/>
            <a:ext cx="4942280" cy="4373918"/>
          </a:xfrm>
          <a:prstGeom prst="rect">
            <a:avLst/>
          </a:prstGeom>
        </p:spPr>
      </p:pic>
    </p:spTree>
    <p:extLst>
      <p:ext uri="{BB962C8B-B14F-4D97-AF65-F5344CB8AC3E}">
        <p14:creationId xmlns:p14="http://schemas.microsoft.com/office/powerpoint/2010/main" val="258009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55340" y="3303918"/>
            <a:ext cx="4620584" cy="775494"/>
          </a:xfrm>
        </p:spPr>
        <p:txBody>
          <a:bodyPr>
            <a:normAutofit fontScale="92500"/>
          </a:bodyPr>
          <a:lstStyle/>
          <a:p>
            <a:r>
              <a:rPr lang="en-US" sz="2200" b="1" cap="none" dirty="0">
                <a:effectLst/>
                <a:latin typeface="Consolas" panose="020B0609020204030204" pitchFamily="49" charset="0"/>
              </a:rPr>
              <a:t>3g.)Bivariate analysis</a:t>
            </a:r>
            <a:r>
              <a:rPr lang="en-US" sz="2200" b="0" cap="none" dirty="0">
                <a:effectLst/>
                <a:latin typeface="Consolas" panose="020B0609020204030204" pitchFamily="49" charset="0"/>
              </a:rPr>
              <a:t>: S</a:t>
            </a:r>
            <a:r>
              <a:rPr lang="en-US" sz="2200" cap="none" dirty="0">
                <a:latin typeface="Consolas" panose="020B0609020204030204" pitchFamily="49" charset="0"/>
              </a:rPr>
              <a:t>mall business</a:t>
            </a:r>
            <a:r>
              <a:rPr lang="en-US" sz="2200" b="0" cap="none" dirty="0">
                <a:effectLst/>
                <a:latin typeface="Consolas" panose="020B0609020204030204" pitchFamily="49" charset="0"/>
              </a:rPr>
              <a:t> are more defaulter</a:t>
            </a:r>
          </a:p>
          <a:p>
            <a:endParaRPr lang="en-US" sz="2200" b="0" cap="none" dirty="0">
              <a:effectLst/>
              <a:latin typeface="Consolas" panose="020B0609020204030204" pitchFamily="49" charset="0"/>
            </a:endParaRPr>
          </a:p>
          <a:p>
            <a:endParaRPr lang="en-CA" sz="2200" dirty="0"/>
          </a:p>
        </p:txBody>
      </p:sp>
      <p:pic>
        <p:nvPicPr>
          <p:cNvPr id="4" name="Picture 3">
            <a:extLst>
              <a:ext uri="{FF2B5EF4-FFF2-40B4-BE49-F238E27FC236}">
                <a16:creationId xmlns:a16="http://schemas.microsoft.com/office/drawing/2014/main" id="{90350BE0-F031-167C-23B5-7030EDB11839}"/>
              </a:ext>
            </a:extLst>
          </p:cNvPr>
          <p:cNvPicPr>
            <a:picLocks noChangeAspect="1"/>
          </p:cNvPicPr>
          <p:nvPr/>
        </p:nvPicPr>
        <p:blipFill>
          <a:blip r:embed="rId2"/>
          <a:stretch>
            <a:fillRect/>
          </a:stretch>
        </p:blipFill>
        <p:spPr>
          <a:xfrm>
            <a:off x="6606253" y="1031994"/>
            <a:ext cx="4942280" cy="4794011"/>
          </a:xfrm>
          <a:prstGeom prst="rect">
            <a:avLst/>
          </a:prstGeom>
        </p:spPr>
      </p:pic>
    </p:spTree>
    <p:extLst>
      <p:ext uri="{BB962C8B-B14F-4D97-AF65-F5344CB8AC3E}">
        <p14:creationId xmlns:p14="http://schemas.microsoft.com/office/powerpoint/2010/main" val="11474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901375" y="2804115"/>
            <a:ext cx="4886108" cy="1065358"/>
          </a:xfrm>
        </p:spPr>
        <p:txBody>
          <a:bodyPr>
            <a:normAutofit fontScale="92500" lnSpcReduction="10000"/>
          </a:bodyPr>
          <a:lstStyle/>
          <a:p>
            <a:pPr>
              <a:lnSpc>
                <a:spcPct val="90000"/>
              </a:lnSpc>
            </a:pPr>
            <a:r>
              <a:rPr lang="en-US" sz="2000" b="1" cap="none" dirty="0">
                <a:effectLst/>
                <a:latin typeface="Consolas" panose="020B0609020204030204" pitchFamily="49" charset="0"/>
              </a:rPr>
              <a:t>3h.)Bivariate analysis</a:t>
            </a:r>
            <a:r>
              <a:rPr lang="en-US" sz="2000" b="0" cap="none" dirty="0">
                <a:effectLst/>
                <a:latin typeface="Consolas" panose="020B0609020204030204" pitchFamily="49" charset="0"/>
              </a:rPr>
              <a:t>: Defaulter trend has changed from higher to lower to higher again with passing months.</a:t>
            </a:r>
          </a:p>
          <a:p>
            <a:pPr>
              <a:lnSpc>
                <a:spcPct val="90000"/>
              </a:lnSpc>
            </a:pPr>
            <a:endParaRPr lang="en-US" sz="1500" b="0" dirty="0">
              <a:effectLst/>
              <a:latin typeface="Consolas" panose="020B0609020204030204" pitchFamily="49" charset="0"/>
            </a:endParaRPr>
          </a:p>
          <a:p>
            <a:pPr>
              <a:lnSpc>
                <a:spcPct val="90000"/>
              </a:lnSpc>
            </a:pPr>
            <a:endParaRPr lang="en-US" sz="1500" b="0" cap="none" dirty="0">
              <a:effectLst/>
              <a:latin typeface="Consolas" panose="020B0609020204030204" pitchFamily="49" charset="0"/>
            </a:endParaRPr>
          </a:p>
          <a:p>
            <a:pPr>
              <a:lnSpc>
                <a:spcPct val="90000"/>
              </a:lnSpc>
            </a:pPr>
            <a:endParaRPr lang="en-CA" sz="1500" dirty="0"/>
          </a:p>
        </p:txBody>
      </p:sp>
      <p:pic>
        <p:nvPicPr>
          <p:cNvPr id="7" name="Picture 6">
            <a:extLst>
              <a:ext uri="{FF2B5EF4-FFF2-40B4-BE49-F238E27FC236}">
                <a16:creationId xmlns:a16="http://schemas.microsoft.com/office/drawing/2014/main" id="{40B6DFCA-4C72-1176-F5CB-AAAFAA132582}"/>
              </a:ext>
            </a:extLst>
          </p:cNvPr>
          <p:cNvPicPr>
            <a:picLocks noChangeAspect="1"/>
          </p:cNvPicPr>
          <p:nvPr/>
        </p:nvPicPr>
        <p:blipFill>
          <a:blip r:embed="rId2"/>
          <a:stretch>
            <a:fillRect/>
          </a:stretch>
        </p:blipFill>
        <p:spPr>
          <a:xfrm>
            <a:off x="6606253" y="1347065"/>
            <a:ext cx="4942280" cy="4163870"/>
          </a:xfrm>
          <a:prstGeom prst="rect">
            <a:avLst/>
          </a:prstGeom>
        </p:spPr>
      </p:pic>
    </p:spTree>
    <p:extLst>
      <p:ext uri="{BB962C8B-B14F-4D97-AF65-F5344CB8AC3E}">
        <p14:creationId xmlns:p14="http://schemas.microsoft.com/office/powerpoint/2010/main" val="422984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9B3B-BB24-2796-6427-63FB4493C655}"/>
              </a:ext>
            </a:extLst>
          </p:cNvPr>
          <p:cNvSpPr>
            <a:spLocks noGrp="1"/>
          </p:cNvSpPr>
          <p:nvPr>
            <p:ph type="ctrTitle"/>
          </p:nvPr>
        </p:nvSpPr>
        <p:spPr>
          <a:xfrm>
            <a:off x="2356252" y="902580"/>
            <a:ext cx="9319074" cy="1238454"/>
          </a:xfrm>
        </p:spPr>
        <p:txBody>
          <a:bodyPr>
            <a:normAutofit fontScale="90000"/>
          </a:bodyPr>
          <a:lstStyle/>
          <a:p>
            <a:r>
              <a:rPr lang="en-CA" b="1" dirty="0">
                <a:solidFill>
                  <a:srgbClr val="569CD6"/>
                </a:solidFill>
                <a:effectLst/>
                <a:latin typeface="Consolas" panose="020B0609020204030204" pitchFamily="49" charset="0"/>
              </a:rPr>
              <a:t>Problem Statement</a:t>
            </a:r>
            <a:br>
              <a:rPr lang="en-CA" b="0" dirty="0">
                <a:solidFill>
                  <a:srgbClr val="CCCCCC"/>
                </a:solidFill>
                <a:effectLst/>
                <a:latin typeface="Consolas" panose="020B0609020204030204" pitchFamily="49" charset="0"/>
              </a:rPr>
            </a:br>
            <a:endParaRPr lang="en-CA" dirty="0"/>
          </a:p>
        </p:txBody>
      </p:sp>
      <p:sp>
        <p:nvSpPr>
          <p:cNvPr id="3" name="Subtitle 2">
            <a:extLst>
              <a:ext uri="{FF2B5EF4-FFF2-40B4-BE49-F238E27FC236}">
                <a16:creationId xmlns:a16="http://schemas.microsoft.com/office/drawing/2014/main" id="{4B231951-EF8C-C17C-8D2D-9131C7F0449B}"/>
              </a:ext>
            </a:extLst>
          </p:cNvPr>
          <p:cNvSpPr>
            <a:spLocks noGrp="1"/>
          </p:cNvSpPr>
          <p:nvPr>
            <p:ph type="subTitle" idx="1"/>
          </p:nvPr>
        </p:nvSpPr>
        <p:spPr>
          <a:xfrm>
            <a:off x="691376" y="2141034"/>
            <a:ext cx="10716322" cy="4538546"/>
          </a:xfrm>
        </p:spPr>
        <p:txBody>
          <a:bodyPr>
            <a:normAutofit fontScale="62500" lnSpcReduction="20000"/>
          </a:bodyPr>
          <a:lstStyle/>
          <a:p>
            <a:r>
              <a:rPr lang="en-US" sz="3200" b="0" cap="none" dirty="0">
                <a:solidFill>
                  <a:srgbClr val="002060"/>
                </a:solidFill>
                <a:effectLst/>
                <a:latin typeface="Consolas" panose="020B0609020204030204" pitchFamily="49" charset="0"/>
              </a:rPr>
              <a:t>The company wants to reduce credit loss by identifying risky loan applicants. This involves understanding the driving factors behind loan default.</a:t>
            </a:r>
          </a:p>
          <a:p>
            <a:r>
              <a:rPr lang="en-US" sz="3200" b="0" cap="none" dirty="0">
                <a:solidFill>
                  <a:srgbClr val="002060"/>
                </a:solidFill>
                <a:effectLst/>
                <a:latin typeface="Consolas" panose="020B0609020204030204" pitchFamily="49" charset="0"/>
              </a:rPr>
              <a:t>To address the business objectives outlined, we will conduct an exploratory data analysis (EDA) to understand the driving factors behind loan default. This will involve identifying strong indicators of default by analyzing various variables related to borrowers and loans.</a:t>
            </a:r>
          </a:p>
          <a:p>
            <a:br>
              <a:rPr lang="en-US" sz="3200" b="0" dirty="0">
                <a:solidFill>
                  <a:srgbClr val="002060"/>
                </a:solidFill>
                <a:effectLst/>
                <a:latin typeface="Consolas" panose="020B0609020204030204" pitchFamily="49" charset="0"/>
              </a:rPr>
            </a:br>
            <a:r>
              <a:rPr lang="en-US" sz="3200" b="0" cap="none" dirty="0">
                <a:solidFill>
                  <a:srgbClr val="002060"/>
                </a:solidFill>
                <a:effectLst/>
                <a:latin typeface="Consolas" panose="020B0609020204030204" pitchFamily="49" charset="0"/>
              </a:rPr>
              <a:t>We are going to follow following five steps of EDA in two sections:</a:t>
            </a:r>
          </a:p>
          <a:p>
            <a:r>
              <a:rPr lang="en-US" sz="3200" b="0" cap="none" dirty="0">
                <a:solidFill>
                  <a:srgbClr val="002060"/>
                </a:solidFill>
                <a:effectLst/>
                <a:latin typeface="Consolas" panose="020B0609020204030204" pitchFamily="49" charset="0"/>
              </a:rPr>
              <a:t>1. Data sourcing</a:t>
            </a:r>
          </a:p>
          <a:p>
            <a:r>
              <a:rPr lang="en-US" sz="3200" b="0" cap="none" dirty="0">
                <a:solidFill>
                  <a:srgbClr val="002060"/>
                </a:solidFill>
                <a:effectLst/>
                <a:latin typeface="Consolas" panose="020B0609020204030204" pitchFamily="49" charset="0"/>
              </a:rPr>
              <a:t>2. Data cleaning</a:t>
            </a:r>
          </a:p>
          <a:p>
            <a:r>
              <a:rPr lang="en-US" sz="3200" b="0" cap="none" dirty="0">
                <a:solidFill>
                  <a:srgbClr val="002060"/>
                </a:solidFill>
                <a:effectLst/>
                <a:latin typeface="Consolas" panose="020B0609020204030204" pitchFamily="49" charset="0"/>
              </a:rPr>
              <a:t>3. Univariate analysis</a:t>
            </a:r>
          </a:p>
          <a:p>
            <a:r>
              <a:rPr lang="en-US" sz="3200" b="0" cap="none" dirty="0">
                <a:solidFill>
                  <a:srgbClr val="002060"/>
                </a:solidFill>
                <a:effectLst/>
                <a:latin typeface="Consolas" panose="020B0609020204030204" pitchFamily="49" charset="0"/>
              </a:rPr>
              <a:t>4. Bivariate analysis</a:t>
            </a:r>
          </a:p>
          <a:p>
            <a:r>
              <a:rPr lang="en-US" sz="3200" b="0" cap="none" dirty="0">
                <a:solidFill>
                  <a:srgbClr val="002060"/>
                </a:solidFill>
                <a:effectLst/>
                <a:latin typeface="Consolas" panose="020B0609020204030204" pitchFamily="49" charset="0"/>
              </a:rPr>
              <a:t>5. Derived metrics</a:t>
            </a:r>
          </a:p>
          <a:p>
            <a:endParaRPr lang="en-CA" dirty="0"/>
          </a:p>
        </p:txBody>
      </p:sp>
    </p:spTree>
    <p:extLst>
      <p:ext uri="{BB962C8B-B14F-4D97-AF65-F5344CB8AC3E}">
        <p14:creationId xmlns:p14="http://schemas.microsoft.com/office/powerpoint/2010/main" val="292687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D09FD-4B18-C740-32F7-67DD7747877A}"/>
              </a:ext>
            </a:extLst>
          </p:cNvPr>
          <p:cNvSpPr>
            <a:spLocks noGrp="1"/>
          </p:cNvSpPr>
          <p:nvPr>
            <p:ph type="subTitle" idx="1"/>
          </p:nvPr>
        </p:nvSpPr>
        <p:spPr>
          <a:xfrm>
            <a:off x="819314" y="3226145"/>
            <a:ext cx="4942280" cy="1345855"/>
          </a:xfrm>
        </p:spPr>
        <p:txBody>
          <a:bodyPr>
            <a:normAutofit/>
          </a:bodyPr>
          <a:lstStyle/>
          <a:p>
            <a:pPr>
              <a:lnSpc>
                <a:spcPct val="90000"/>
              </a:lnSpc>
            </a:pPr>
            <a:r>
              <a:rPr lang="en-US" sz="2000" b="1" cap="none" dirty="0">
                <a:latin typeface="Consolas" panose="020B0609020204030204" pitchFamily="49" charset="0"/>
              </a:rPr>
              <a:t>4.</a:t>
            </a:r>
            <a:r>
              <a:rPr lang="en-US" sz="2000" b="1" cap="none" dirty="0">
                <a:effectLst/>
                <a:latin typeface="Consolas" panose="020B0609020204030204" pitchFamily="49" charset="0"/>
              </a:rPr>
              <a:t>Derived metrics analysis: I</a:t>
            </a:r>
            <a:r>
              <a:rPr lang="en-US" sz="2000" cap="none" dirty="0">
                <a:latin typeface="Consolas" panose="020B0609020204030204" pitchFamily="49" charset="0"/>
              </a:rPr>
              <a:t>n</a:t>
            </a:r>
            <a:r>
              <a:rPr lang="en-US" sz="2000" b="0" cap="none" dirty="0">
                <a:effectLst/>
                <a:latin typeface="Consolas" panose="020B0609020204030204" pitchFamily="49" charset="0"/>
              </a:rPr>
              <a:t> the year 2007 probability of defaulter is higher as compared to other years.</a:t>
            </a:r>
          </a:p>
          <a:p>
            <a:pPr>
              <a:lnSpc>
                <a:spcPct val="90000"/>
              </a:lnSpc>
            </a:pPr>
            <a:endParaRPr lang="en-US" sz="1500" b="0" dirty="0">
              <a:effectLst/>
              <a:latin typeface="Consolas" panose="020B0609020204030204" pitchFamily="49" charset="0"/>
            </a:endParaRPr>
          </a:p>
          <a:p>
            <a:pPr>
              <a:lnSpc>
                <a:spcPct val="90000"/>
              </a:lnSpc>
            </a:pPr>
            <a:endParaRPr lang="en-US" sz="1500" b="0" cap="none" dirty="0">
              <a:effectLst/>
              <a:latin typeface="Consolas" panose="020B0609020204030204" pitchFamily="49" charset="0"/>
            </a:endParaRPr>
          </a:p>
          <a:p>
            <a:pPr>
              <a:lnSpc>
                <a:spcPct val="90000"/>
              </a:lnSpc>
            </a:pPr>
            <a:endParaRPr lang="en-CA" sz="1500" dirty="0"/>
          </a:p>
        </p:txBody>
      </p:sp>
      <p:pic>
        <p:nvPicPr>
          <p:cNvPr id="4" name="Picture 3">
            <a:extLst>
              <a:ext uri="{FF2B5EF4-FFF2-40B4-BE49-F238E27FC236}">
                <a16:creationId xmlns:a16="http://schemas.microsoft.com/office/drawing/2014/main" id="{694450D8-E18F-95D9-7002-BFF3549A1E5D}"/>
              </a:ext>
            </a:extLst>
          </p:cNvPr>
          <p:cNvPicPr>
            <a:picLocks noChangeAspect="1"/>
          </p:cNvPicPr>
          <p:nvPr/>
        </p:nvPicPr>
        <p:blipFill>
          <a:blip r:embed="rId2"/>
          <a:stretch>
            <a:fillRect/>
          </a:stretch>
        </p:blipFill>
        <p:spPr>
          <a:xfrm>
            <a:off x="6606253" y="1482977"/>
            <a:ext cx="4942280" cy="3892045"/>
          </a:xfrm>
          <a:prstGeom prst="rect">
            <a:avLst/>
          </a:prstGeom>
        </p:spPr>
      </p:pic>
    </p:spTree>
    <p:extLst>
      <p:ext uri="{BB962C8B-B14F-4D97-AF65-F5344CB8AC3E}">
        <p14:creationId xmlns:p14="http://schemas.microsoft.com/office/powerpoint/2010/main" val="4110243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A111-310B-2A5A-D39A-D14A87A64BE9}"/>
              </a:ext>
            </a:extLst>
          </p:cNvPr>
          <p:cNvSpPr>
            <a:spLocks noGrp="1"/>
          </p:cNvSpPr>
          <p:nvPr>
            <p:ph type="ctrTitle"/>
          </p:nvPr>
        </p:nvSpPr>
        <p:spPr>
          <a:xfrm>
            <a:off x="3371013" y="1145007"/>
            <a:ext cx="5705856" cy="1865822"/>
          </a:xfrm>
        </p:spPr>
        <p:txBody>
          <a:bodyPr/>
          <a:lstStyle/>
          <a:p>
            <a:r>
              <a:rPr lang="en-CA" dirty="0"/>
              <a:t>Thank You</a:t>
            </a:r>
          </a:p>
        </p:txBody>
      </p:sp>
    </p:spTree>
    <p:extLst>
      <p:ext uri="{BB962C8B-B14F-4D97-AF65-F5344CB8AC3E}">
        <p14:creationId xmlns:p14="http://schemas.microsoft.com/office/powerpoint/2010/main" val="217028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2F3E-BE62-2863-8E64-CA730D12F40E}"/>
              </a:ext>
            </a:extLst>
          </p:cNvPr>
          <p:cNvSpPr>
            <a:spLocks noGrp="1"/>
          </p:cNvSpPr>
          <p:nvPr>
            <p:ph type="ctrTitle"/>
          </p:nvPr>
        </p:nvSpPr>
        <p:spPr>
          <a:xfrm>
            <a:off x="1170878" y="1591056"/>
            <a:ext cx="10671717" cy="1598194"/>
          </a:xfrm>
        </p:spPr>
        <p:txBody>
          <a:bodyPr/>
          <a:lstStyle/>
          <a:p>
            <a:r>
              <a:rPr lang="en-US" sz="3600" b="1" dirty="0">
                <a:solidFill>
                  <a:srgbClr val="569CD6"/>
                </a:solidFill>
                <a:effectLst/>
                <a:latin typeface="Consolas" panose="020B0609020204030204" pitchFamily="49" charset="0"/>
              </a:rPr>
              <a:t>Section 1 - Data Sourcing and Cleaning:</a:t>
            </a:r>
            <a:br>
              <a:rPr lang="en-US" b="0" dirty="0">
                <a:solidFill>
                  <a:srgbClr val="CCCCCC"/>
                </a:solidFill>
                <a:effectLst/>
                <a:latin typeface="Consolas" panose="020B0609020204030204" pitchFamily="49" charset="0"/>
              </a:rPr>
            </a:br>
            <a:endParaRPr lang="en-CA" dirty="0"/>
          </a:p>
        </p:txBody>
      </p:sp>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568713" y="3189250"/>
            <a:ext cx="11017404" cy="2736062"/>
          </a:xfrm>
        </p:spPr>
        <p:txBody>
          <a:bodyPr>
            <a:normAutofit/>
          </a:bodyPr>
          <a:lstStyle/>
          <a:p>
            <a:r>
              <a:rPr lang="en-US" sz="2000" b="0" cap="none" dirty="0">
                <a:solidFill>
                  <a:srgbClr val="002060"/>
                </a:solidFill>
                <a:effectLst/>
                <a:latin typeface="Consolas" panose="020B0609020204030204" pitchFamily="49" charset="0"/>
              </a:rPr>
              <a:t>Obtain data related to borrowers, loans, and default status. preprocess the data to handle missing values, outliers, and any inconsistencies.</a:t>
            </a:r>
          </a:p>
          <a:p>
            <a:pPr marL="342900" indent="-342900">
              <a:buFont typeface="Arial" panose="020B0604020202020204" pitchFamily="34" charset="0"/>
              <a:buChar char="•"/>
            </a:pPr>
            <a:r>
              <a:rPr lang="en-CA" sz="2000" b="1" cap="none" dirty="0">
                <a:solidFill>
                  <a:srgbClr val="002060"/>
                </a:solidFill>
                <a:latin typeface="Consolas" panose="020B0609020204030204" pitchFamily="49" charset="0"/>
              </a:rPr>
              <a:t>M</a:t>
            </a:r>
            <a:r>
              <a:rPr lang="en-CA" sz="2000" b="1" cap="none" dirty="0">
                <a:solidFill>
                  <a:srgbClr val="002060"/>
                </a:solidFill>
                <a:effectLst/>
                <a:latin typeface="Consolas" panose="020B0609020204030204" pitchFamily="49" charset="0"/>
              </a:rPr>
              <a:t>issing value treatment</a:t>
            </a:r>
            <a:endParaRPr lang="en-CA" sz="2000" b="0" cap="none" dirty="0">
              <a:solidFill>
                <a:srgbClr val="002060"/>
              </a:solidFill>
              <a:effectLst/>
              <a:latin typeface="Consolas" panose="020B0609020204030204" pitchFamily="49" charset="0"/>
            </a:endParaRPr>
          </a:p>
          <a:p>
            <a:pPr marL="342900" indent="-342900">
              <a:buFont typeface="Arial" panose="020B0604020202020204" pitchFamily="34" charset="0"/>
              <a:buChar char="•"/>
            </a:pPr>
            <a:r>
              <a:rPr lang="en-CA" sz="2000" b="1" cap="none" dirty="0">
                <a:solidFill>
                  <a:srgbClr val="002060"/>
                </a:solidFill>
                <a:latin typeface="Consolas" panose="020B0609020204030204" pitchFamily="49" charset="0"/>
              </a:rPr>
              <a:t>H</a:t>
            </a:r>
            <a:r>
              <a:rPr lang="en-CA" sz="2000" b="1" cap="none" dirty="0">
                <a:solidFill>
                  <a:srgbClr val="002060"/>
                </a:solidFill>
                <a:effectLst/>
                <a:latin typeface="Consolas" panose="020B0609020204030204" pitchFamily="49" charset="0"/>
              </a:rPr>
              <a:t>andling incorrect data types </a:t>
            </a:r>
            <a:endParaRPr lang="en-CA" sz="2000" b="0" cap="none" dirty="0">
              <a:solidFill>
                <a:srgbClr val="002060"/>
              </a:solidFill>
              <a:effectLst/>
              <a:latin typeface="Consolas" panose="020B0609020204030204" pitchFamily="49" charset="0"/>
            </a:endParaRPr>
          </a:p>
          <a:p>
            <a:pPr marL="342900" indent="-342900">
              <a:buFont typeface="Arial" panose="020B0604020202020204" pitchFamily="34" charset="0"/>
              <a:buChar char="•"/>
            </a:pPr>
            <a:endParaRPr lang="en-US" b="0" dirty="0">
              <a:solidFill>
                <a:srgbClr val="CCCCCC"/>
              </a:solidFill>
              <a:effectLst/>
              <a:latin typeface="Consolas" panose="020B0609020204030204" pitchFamily="49" charset="0"/>
            </a:endParaRPr>
          </a:p>
          <a:p>
            <a:endParaRPr lang="en-CA" dirty="0"/>
          </a:p>
        </p:txBody>
      </p:sp>
    </p:spTree>
    <p:extLst>
      <p:ext uri="{BB962C8B-B14F-4D97-AF65-F5344CB8AC3E}">
        <p14:creationId xmlns:p14="http://schemas.microsoft.com/office/powerpoint/2010/main" val="121928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2F3E-BE62-2863-8E64-CA730D12F40E}"/>
              </a:ext>
            </a:extLst>
          </p:cNvPr>
          <p:cNvSpPr>
            <a:spLocks noGrp="1"/>
          </p:cNvSpPr>
          <p:nvPr>
            <p:ph type="ctrTitle"/>
          </p:nvPr>
        </p:nvSpPr>
        <p:spPr>
          <a:xfrm>
            <a:off x="760141" y="531690"/>
            <a:ext cx="10671717" cy="3512772"/>
          </a:xfrm>
        </p:spPr>
        <p:txBody>
          <a:bodyPr>
            <a:normAutofit/>
          </a:bodyPr>
          <a:lstStyle/>
          <a:p>
            <a:r>
              <a:rPr lang="en-US" sz="4000" b="1" dirty="0">
                <a:solidFill>
                  <a:srgbClr val="569CD6"/>
                </a:solidFill>
                <a:effectLst/>
                <a:latin typeface="Consolas" panose="020B0609020204030204" pitchFamily="49" charset="0"/>
              </a:rPr>
              <a:t>Section 2: Univariate, Bivariate, and Derived metrics analysis</a:t>
            </a:r>
            <a:endParaRPr lang="en-CA" sz="4000" dirty="0"/>
          </a:p>
        </p:txBody>
      </p:sp>
    </p:spTree>
    <p:extLst>
      <p:ext uri="{BB962C8B-B14F-4D97-AF65-F5344CB8AC3E}">
        <p14:creationId xmlns:p14="http://schemas.microsoft.com/office/powerpoint/2010/main" val="109301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2F3E-BE62-2863-8E64-CA730D12F40E}"/>
              </a:ext>
            </a:extLst>
          </p:cNvPr>
          <p:cNvSpPr>
            <a:spLocks noGrp="1"/>
          </p:cNvSpPr>
          <p:nvPr>
            <p:ph type="ctrTitle"/>
          </p:nvPr>
        </p:nvSpPr>
        <p:spPr>
          <a:xfrm>
            <a:off x="643468" y="643467"/>
            <a:ext cx="4620584" cy="4567137"/>
          </a:xfrm>
        </p:spPr>
        <p:txBody>
          <a:bodyPr>
            <a:normAutofit/>
          </a:bodyPr>
          <a:lstStyle/>
          <a:p>
            <a:r>
              <a:rPr lang="en-US" sz="2000" b="1" dirty="0">
                <a:effectLst/>
                <a:latin typeface="Consolas" panose="020B0609020204030204" pitchFamily="49" charset="0"/>
              </a:rPr>
              <a:t>1a.)Univariate Analysis: </a:t>
            </a:r>
            <a:r>
              <a:rPr lang="en-US" sz="2000" b="0" cap="none" dirty="0">
                <a:effectLst/>
                <a:latin typeface="Consolas" panose="020B0609020204030204" pitchFamily="49" charset="0"/>
              </a:rPr>
              <a:t>From the distribution of home ownership plot, we can understand "rent" and mortgage" categories are mostly provided the loan.</a:t>
            </a:r>
            <a:br>
              <a:rPr lang="en-US" sz="4800" b="0" dirty="0">
                <a:effectLst/>
                <a:latin typeface="Consolas" panose="020B0609020204030204" pitchFamily="49" charset="0"/>
              </a:rPr>
            </a:br>
            <a:endParaRPr lang="en-US" b="0" dirty="0">
              <a:effectLst/>
              <a:latin typeface="Consolas" panose="020B0609020204030204" pitchFamily="49" charset="0"/>
            </a:endParaRPr>
          </a:p>
        </p:txBody>
      </p:sp>
      <p:pic>
        <p:nvPicPr>
          <p:cNvPr id="5" name="Picture 4">
            <a:extLst>
              <a:ext uri="{FF2B5EF4-FFF2-40B4-BE49-F238E27FC236}">
                <a16:creationId xmlns:a16="http://schemas.microsoft.com/office/drawing/2014/main" id="{A2E23740-87D5-0F7C-6A00-BC9DAFCC32A2}"/>
              </a:ext>
            </a:extLst>
          </p:cNvPr>
          <p:cNvPicPr>
            <a:picLocks noChangeAspect="1"/>
          </p:cNvPicPr>
          <p:nvPr/>
        </p:nvPicPr>
        <p:blipFill>
          <a:blip r:embed="rId2"/>
          <a:stretch>
            <a:fillRect/>
          </a:stretch>
        </p:blipFill>
        <p:spPr>
          <a:xfrm>
            <a:off x="6606253" y="1538578"/>
            <a:ext cx="4942280" cy="3780844"/>
          </a:xfrm>
          <a:prstGeom prst="rect">
            <a:avLst/>
          </a:prstGeom>
        </p:spPr>
      </p:pic>
    </p:spTree>
    <p:extLst>
      <p:ext uri="{BB962C8B-B14F-4D97-AF65-F5344CB8AC3E}">
        <p14:creationId xmlns:p14="http://schemas.microsoft.com/office/powerpoint/2010/main" val="330037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831036" y="2546208"/>
            <a:ext cx="4620584" cy="2248816"/>
          </a:xfrm>
        </p:spPr>
        <p:txBody>
          <a:bodyPr>
            <a:normAutofit/>
          </a:bodyPr>
          <a:lstStyle/>
          <a:p>
            <a:pPr>
              <a:lnSpc>
                <a:spcPct val="90000"/>
              </a:lnSpc>
            </a:pPr>
            <a:r>
              <a:rPr lang="en-US" sz="2000" b="1" cap="none" dirty="0">
                <a:effectLst/>
                <a:latin typeface="Consolas" panose="020B0609020204030204" pitchFamily="49" charset="0"/>
              </a:rPr>
              <a:t>1b.)Univariate analysis: </a:t>
            </a:r>
            <a:r>
              <a:rPr lang="en-US" sz="2000" b="0" cap="none" dirty="0">
                <a:effectLst/>
                <a:latin typeface="Consolas" panose="020B0609020204030204" pitchFamily="49" charset="0"/>
              </a:rPr>
              <a:t>from the distribution of loan purpose plot, we can understand debt consolidation high purpose for loan applying.</a:t>
            </a:r>
          </a:p>
          <a:p>
            <a:pPr>
              <a:lnSpc>
                <a:spcPct val="90000"/>
              </a:lnSpc>
            </a:pPr>
            <a:endParaRPr lang="en-CA" sz="1300" dirty="0"/>
          </a:p>
        </p:txBody>
      </p:sp>
      <p:pic>
        <p:nvPicPr>
          <p:cNvPr id="9" name="Picture 8">
            <a:extLst>
              <a:ext uri="{FF2B5EF4-FFF2-40B4-BE49-F238E27FC236}">
                <a16:creationId xmlns:a16="http://schemas.microsoft.com/office/drawing/2014/main" id="{9189FBF4-2E3A-0F92-202A-9A433ED35263}"/>
              </a:ext>
            </a:extLst>
          </p:cNvPr>
          <p:cNvPicPr>
            <a:picLocks noChangeAspect="1"/>
          </p:cNvPicPr>
          <p:nvPr/>
        </p:nvPicPr>
        <p:blipFill>
          <a:blip r:embed="rId2"/>
          <a:stretch>
            <a:fillRect/>
          </a:stretch>
        </p:blipFill>
        <p:spPr>
          <a:xfrm>
            <a:off x="6606253" y="1001105"/>
            <a:ext cx="4942280" cy="4855789"/>
          </a:xfrm>
          <a:prstGeom prst="rect">
            <a:avLst/>
          </a:prstGeom>
        </p:spPr>
      </p:pic>
    </p:spTree>
    <p:extLst>
      <p:ext uri="{BB962C8B-B14F-4D97-AF65-F5344CB8AC3E}">
        <p14:creationId xmlns:p14="http://schemas.microsoft.com/office/powerpoint/2010/main" val="237973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983165" y="2838364"/>
            <a:ext cx="4614334" cy="1467873"/>
          </a:xfrm>
        </p:spPr>
        <p:txBody>
          <a:bodyPr>
            <a:normAutofit/>
          </a:bodyPr>
          <a:lstStyle/>
          <a:p>
            <a:pPr>
              <a:lnSpc>
                <a:spcPct val="90000"/>
              </a:lnSpc>
            </a:pPr>
            <a:r>
              <a:rPr lang="en-US" sz="2000" b="1" cap="none" dirty="0">
                <a:effectLst/>
                <a:latin typeface="Consolas" panose="020B0609020204030204" pitchFamily="49" charset="0"/>
              </a:rPr>
              <a:t>1c.)Univariate analysis: </a:t>
            </a:r>
            <a:r>
              <a:rPr lang="en-US" sz="2000" cap="none" dirty="0">
                <a:latin typeface="Consolas" panose="020B0609020204030204" pitchFamily="49" charset="0"/>
              </a:rPr>
              <a:t>F</a:t>
            </a:r>
            <a:r>
              <a:rPr lang="en-US" sz="2000" b="0" cap="none" dirty="0">
                <a:effectLst/>
                <a:latin typeface="Consolas" panose="020B0609020204030204" pitchFamily="49" charset="0"/>
              </a:rPr>
              <a:t>rom the distribution of loan issue date plot, we can understand there is increase in applicant receiving by the months.</a:t>
            </a:r>
          </a:p>
          <a:p>
            <a:pPr>
              <a:lnSpc>
                <a:spcPct val="90000"/>
              </a:lnSpc>
            </a:pPr>
            <a:endParaRPr lang="en-CA" sz="2000" dirty="0"/>
          </a:p>
        </p:txBody>
      </p:sp>
      <p:pic>
        <p:nvPicPr>
          <p:cNvPr id="5" name="Picture 4">
            <a:extLst>
              <a:ext uri="{FF2B5EF4-FFF2-40B4-BE49-F238E27FC236}">
                <a16:creationId xmlns:a16="http://schemas.microsoft.com/office/drawing/2014/main" id="{215F041B-2670-13B5-9ECA-45903AF0AAA6}"/>
              </a:ext>
            </a:extLst>
          </p:cNvPr>
          <p:cNvPicPr>
            <a:picLocks noChangeAspect="1"/>
          </p:cNvPicPr>
          <p:nvPr/>
        </p:nvPicPr>
        <p:blipFill>
          <a:blip r:embed="rId2"/>
          <a:stretch>
            <a:fillRect/>
          </a:stretch>
        </p:blipFill>
        <p:spPr>
          <a:xfrm>
            <a:off x="6094470" y="1116775"/>
            <a:ext cx="5482167" cy="4605020"/>
          </a:xfrm>
          <a:prstGeom prst="rect">
            <a:avLst/>
          </a:prstGeom>
        </p:spPr>
      </p:pic>
    </p:spTree>
    <p:extLst>
      <p:ext uri="{BB962C8B-B14F-4D97-AF65-F5344CB8AC3E}">
        <p14:creationId xmlns:p14="http://schemas.microsoft.com/office/powerpoint/2010/main" val="43078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867821" y="2695062"/>
            <a:ext cx="4614334" cy="1467873"/>
          </a:xfrm>
        </p:spPr>
        <p:txBody>
          <a:bodyPr>
            <a:normAutofit/>
          </a:bodyPr>
          <a:lstStyle/>
          <a:p>
            <a:pPr>
              <a:lnSpc>
                <a:spcPct val="90000"/>
              </a:lnSpc>
            </a:pPr>
            <a:r>
              <a:rPr lang="en-US" sz="2000" b="1" cap="none" dirty="0">
                <a:effectLst/>
                <a:latin typeface="Consolas" panose="020B0609020204030204" pitchFamily="49" charset="0"/>
              </a:rPr>
              <a:t>1d.)Univariate analysis: </a:t>
            </a:r>
            <a:r>
              <a:rPr lang="en-US" sz="2000" cap="none" dirty="0">
                <a:latin typeface="Consolas" panose="020B0609020204030204" pitchFamily="49" charset="0"/>
              </a:rPr>
              <a:t>F</a:t>
            </a:r>
            <a:r>
              <a:rPr lang="en-US" sz="2000" b="0" cap="none" dirty="0">
                <a:effectLst/>
                <a:latin typeface="Consolas" panose="020B0609020204030204" pitchFamily="49" charset="0"/>
              </a:rPr>
              <a:t>rom the distribution of loan status plot, we can understand there are high number of applicate have already paid their loan</a:t>
            </a:r>
          </a:p>
          <a:p>
            <a:pPr>
              <a:lnSpc>
                <a:spcPct val="90000"/>
              </a:lnSpc>
            </a:pPr>
            <a:endParaRPr lang="en-CA" sz="2000" dirty="0"/>
          </a:p>
        </p:txBody>
      </p:sp>
      <p:pic>
        <p:nvPicPr>
          <p:cNvPr id="7" name="Picture 6">
            <a:extLst>
              <a:ext uri="{FF2B5EF4-FFF2-40B4-BE49-F238E27FC236}">
                <a16:creationId xmlns:a16="http://schemas.microsoft.com/office/drawing/2014/main" id="{E9007B93-CDD0-A424-4626-4ECC472F9E05}"/>
              </a:ext>
            </a:extLst>
          </p:cNvPr>
          <p:cNvPicPr>
            <a:picLocks noChangeAspect="1"/>
          </p:cNvPicPr>
          <p:nvPr/>
        </p:nvPicPr>
        <p:blipFill>
          <a:blip r:embed="rId2"/>
          <a:stretch>
            <a:fillRect/>
          </a:stretch>
        </p:blipFill>
        <p:spPr>
          <a:xfrm>
            <a:off x="6094470" y="986574"/>
            <a:ext cx="5482167" cy="4865422"/>
          </a:xfrm>
          <a:prstGeom prst="rect">
            <a:avLst/>
          </a:prstGeom>
        </p:spPr>
      </p:pic>
    </p:spTree>
    <p:extLst>
      <p:ext uri="{BB962C8B-B14F-4D97-AF65-F5344CB8AC3E}">
        <p14:creationId xmlns:p14="http://schemas.microsoft.com/office/powerpoint/2010/main" val="387611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8B676-185D-2AD5-BCAD-39D30506EDE5}"/>
              </a:ext>
            </a:extLst>
          </p:cNvPr>
          <p:cNvSpPr>
            <a:spLocks noGrp="1"/>
          </p:cNvSpPr>
          <p:nvPr>
            <p:ph type="subTitle" idx="1"/>
          </p:nvPr>
        </p:nvSpPr>
        <p:spPr>
          <a:xfrm>
            <a:off x="1005467" y="2685347"/>
            <a:ext cx="4614334" cy="1467873"/>
          </a:xfrm>
        </p:spPr>
        <p:txBody>
          <a:bodyPr>
            <a:normAutofit/>
          </a:bodyPr>
          <a:lstStyle/>
          <a:p>
            <a:pPr>
              <a:lnSpc>
                <a:spcPct val="90000"/>
              </a:lnSpc>
            </a:pPr>
            <a:r>
              <a:rPr lang="en-US" sz="2000" b="1" cap="none" dirty="0">
                <a:effectLst/>
                <a:latin typeface="Consolas" panose="020B0609020204030204" pitchFamily="49" charset="0"/>
              </a:rPr>
              <a:t>1e.)Univariate analysis: </a:t>
            </a:r>
            <a:r>
              <a:rPr lang="en-US" sz="2000" b="0" cap="none" dirty="0">
                <a:effectLst/>
                <a:latin typeface="Consolas" panose="020B0609020204030204" pitchFamily="49" charset="0"/>
              </a:rPr>
              <a:t>from the spread of loan amount, we can see median is around 10000</a:t>
            </a:r>
          </a:p>
          <a:p>
            <a:pPr marL="342900" indent="-342900">
              <a:lnSpc>
                <a:spcPct val="90000"/>
              </a:lnSpc>
              <a:buFont typeface="Arial" panose="020B0604020202020204" pitchFamily="34" charset="0"/>
              <a:buChar char="•"/>
            </a:pPr>
            <a:endParaRPr lang="en-US" b="0" dirty="0">
              <a:effectLst/>
              <a:latin typeface="Consolas" panose="020B0609020204030204" pitchFamily="49" charset="0"/>
            </a:endParaRPr>
          </a:p>
          <a:p>
            <a:pPr>
              <a:lnSpc>
                <a:spcPct val="90000"/>
              </a:lnSpc>
            </a:pPr>
            <a:endParaRPr lang="en-CA" dirty="0"/>
          </a:p>
        </p:txBody>
      </p:sp>
      <p:pic>
        <p:nvPicPr>
          <p:cNvPr id="5" name="Picture 4">
            <a:extLst>
              <a:ext uri="{FF2B5EF4-FFF2-40B4-BE49-F238E27FC236}">
                <a16:creationId xmlns:a16="http://schemas.microsoft.com/office/drawing/2014/main" id="{EBC54E85-CAA9-F354-A438-9E9701CB8EAB}"/>
              </a:ext>
            </a:extLst>
          </p:cNvPr>
          <p:cNvPicPr>
            <a:picLocks noChangeAspect="1"/>
          </p:cNvPicPr>
          <p:nvPr/>
        </p:nvPicPr>
        <p:blipFill>
          <a:blip r:embed="rId2"/>
          <a:stretch>
            <a:fillRect/>
          </a:stretch>
        </p:blipFill>
        <p:spPr>
          <a:xfrm>
            <a:off x="6094470" y="1431999"/>
            <a:ext cx="5482167" cy="3974571"/>
          </a:xfrm>
          <a:prstGeom prst="rect">
            <a:avLst/>
          </a:prstGeom>
        </p:spPr>
      </p:pic>
    </p:spTree>
    <p:extLst>
      <p:ext uri="{BB962C8B-B14F-4D97-AF65-F5344CB8AC3E}">
        <p14:creationId xmlns:p14="http://schemas.microsoft.com/office/powerpoint/2010/main" val="1832527905"/>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63</TotalTime>
  <Words>456</Words>
  <Application>Microsoft Office PowerPoint</Application>
  <PresentationFormat>Widescreen</PresentationFormat>
  <Paragraphs>40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Consolas</vt:lpstr>
      <vt:lpstr>Elephant</vt:lpstr>
      <vt:lpstr>BrushVTI</vt:lpstr>
      <vt:lpstr>Loan Defaulter Case Study</vt:lpstr>
      <vt:lpstr>Problem Statement </vt:lpstr>
      <vt:lpstr>Section 1 - Data Sourcing and Cleaning: </vt:lpstr>
      <vt:lpstr>Section 2: Univariate, Bivariate, and Derived metrics analysis</vt:lpstr>
      <vt:lpstr>1a.)Univariate Analysis: From the distribution of home ownership plot, we can understand "rent" and mortgage" categories are mostly provided the loan.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Defaulter Case Study</dc:title>
  <dc:creator>Mohammad Uddin</dc:creator>
  <cp:lastModifiedBy>Mohammad Uddin</cp:lastModifiedBy>
  <cp:revision>7</cp:revision>
  <dcterms:created xsi:type="dcterms:W3CDTF">2024-03-06T00:08:41Z</dcterms:created>
  <dcterms:modified xsi:type="dcterms:W3CDTF">2024-03-06T01:12:36Z</dcterms:modified>
</cp:coreProperties>
</file>