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2" r:id="rId4"/>
    <p:sldId id="263" r:id="rId5"/>
    <p:sldId id="264" r:id="rId6"/>
    <p:sldId id="265" r:id="rId7"/>
    <p:sldId id="266" r:id="rId8"/>
    <p:sldId id="258" r:id="rId9"/>
    <p:sldId id="259" r:id="rId10"/>
    <p:sldId id="267" r:id="rId11"/>
    <p:sldId id="268" r:id="rId12"/>
    <p:sldId id="269" r:id="rId13"/>
    <p:sldId id="270" r:id="rId14"/>
    <p:sldId id="271" r:id="rId15"/>
    <p:sldId id="272" r:id="rId16"/>
    <p:sldId id="273" r:id="rId17"/>
    <p:sldId id="274" r:id="rId18"/>
    <p:sldId id="275" r:id="rId19"/>
    <p:sldId id="276"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9" d="100"/>
          <a:sy n="89" d="100"/>
        </p:scale>
        <p:origin x="3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9E98EB-6764-4B69-8F73-177F15EB735E}" type="datetimeFigureOut">
              <a:rPr lang="en-US" smtClean="0"/>
              <a:t>1/31/2020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6F545-EB48-4752-88EB-58F226323941}" type="slidenum">
              <a:rPr lang="en-US" smtClean="0"/>
              <a:t>‹#›</a:t>
            </a:fld>
            <a:endParaRPr lang="en-US"/>
          </a:p>
        </p:txBody>
      </p:sp>
    </p:spTree>
    <p:extLst>
      <p:ext uri="{BB962C8B-B14F-4D97-AF65-F5344CB8AC3E}">
        <p14:creationId xmlns:p14="http://schemas.microsoft.com/office/powerpoint/2010/main" val="9488368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65F46-56C6-4B0C-BF5B-562637163049}"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FEFD3-7B4E-4889-B786-A21DD3A4D4C8}" type="slidenum">
              <a:rPr lang="en-US" smtClean="0"/>
              <a:t>‹#›</a:t>
            </a:fld>
            <a:endParaRPr lang="en-US"/>
          </a:p>
        </p:txBody>
      </p:sp>
    </p:spTree>
    <p:extLst>
      <p:ext uri="{BB962C8B-B14F-4D97-AF65-F5344CB8AC3E}">
        <p14:creationId xmlns:p14="http://schemas.microsoft.com/office/powerpoint/2010/main" val="36957597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6E447-C570-4B85-ABAB-259A2D9D7AB7}"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50817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FCDC0-61B8-4014-A29E-82C2243056A4}"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2713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8E96F1-0080-44CD-A995-3C431B0C80EE}"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203433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FA65E0-540C-4472-96A6-910BC6648787}"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373392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869EC2-1103-40DA-B34F-E51512D759DE}"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78310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8308AD-59A2-4CB0-9C20-F92321287197}"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206177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21B54B-DC6C-4A7B-A89B-64446D6C1302}" type="datetime1">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81320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916BB-6A86-4BEA-8C68-4A8FC9BEEBCE}" type="datetime1">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162234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EBEAB-F5E2-42B3-881B-E8553CA573C5}" type="datetime1">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158548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52F0D-F4A1-4E1D-857E-C4EC5D03DA61}"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398262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C8EEC7-1667-4584-B68B-14BB30E39A31}"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94993-1A04-4AA8-AF0A-78626A85D5D6}" type="slidenum">
              <a:rPr lang="en-US" smtClean="0"/>
              <a:t>‹#›</a:t>
            </a:fld>
            <a:endParaRPr lang="en-US"/>
          </a:p>
        </p:txBody>
      </p:sp>
    </p:spTree>
    <p:extLst>
      <p:ext uri="{BB962C8B-B14F-4D97-AF65-F5344CB8AC3E}">
        <p14:creationId xmlns:p14="http://schemas.microsoft.com/office/powerpoint/2010/main" val="191420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086DA-408B-45AB-9CE3-60D54D42BAEC}" type="datetime1">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94993-1A04-4AA8-AF0A-78626A85D5D6}" type="slidenum">
              <a:rPr lang="en-US" smtClean="0"/>
              <a:t>‹#›</a:t>
            </a:fld>
            <a:endParaRPr lang="en-US"/>
          </a:p>
        </p:txBody>
      </p:sp>
    </p:spTree>
    <p:extLst>
      <p:ext uri="{BB962C8B-B14F-4D97-AF65-F5344CB8AC3E}">
        <p14:creationId xmlns:p14="http://schemas.microsoft.com/office/powerpoint/2010/main" val="2224625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747" y="1484672"/>
            <a:ext cx="9144000" cy="2387600"/>
          </a:xfrm>
        </p:spPr>
        <p:txBody>
          <a:bodyPr/>
          <a:lstStyle/>
          <a:p>
            <a:r>
              <a:rPr lang="en-US" b="1" dirty="0" smtClean="0"/>
              <a:t>OFFLINE </a:t>
            </a:r>
            <a:r>
              <a:rPr lang="en-US" b="1" dirty="0"/>
              <a:t>CAB SERVICE USING AI</a:t>
            </a:r>
            <a:endParaRPr lang="en-US" dirty="0"/>
          </a:p>
        </p:txBody>
      </p:sp>
      <p:sp>
        <p:nvSpPr>
          <p:cNvPr id="3" name="Subtitle 2"/>
          <p:cNvSpPr>
            <a:spLocks noGrp="1"/>
          </p:cNvSpPr>
          <p:nvPr>
            <p:ph type="subTitle" idx="1"/>
          </p:nvPr>
        </p:nvSpPr>
        <p:spPr>
          <a:xfrm>
            <a:off x="333555" y="5521160"/>
            <a:ext cx="9144000" cy="1655762"/>
          </a:xfrm>
        </p:spPr>
        <p:txBody>
          <a:bodyPr>
            <a:normAutofit fontScale="92500" lnSpcReduction="20000"/>
          </a:bodyPr>
          <a:lstStyle/>
          <a:p>
            <a:pPr algn="l"/>
            <a:r>
              <a:rPr lang="en-US" b="1" dirty="0" smtClean="0"/>
              <a:t>510616205019</a:t>
            </a:r>
            <a:r>
              <a:rPr lang="en-US" dirty="0" smtClean="0"/>
              <a:t> </a:t>
            </a:r>
            <a:r>
              <a:rPr lang="en-US" dirty="0"/>
              <a:t>MOHAMMED NASHID MIFZAL P </a:t>
            </a:r>
            <a:r>
              <a:rPr lang="en-US" dirty="0" smtClean="0"/>
              <a:t>(16519) </a:t>
            </a:r>
            <a:r>
              <a:rPr lang="en-US" dirty="0"/>
              <a:t>  </a:t>
            </a:r>
            <a:r>
              <a:rPr lang="en-US" dirty="0" smtClean="0"/>
              <a:t> </a:t>
            </a:r>
            <a:r>
              <a:rPr lang="en-US" dirty="0"/>
              <a:t> </a:t>
            </a:r>
            <a:endParaRPr lang="en-US" b="0" dirty="0" smtClean="0">
              <a:effectLst/>
            </a:endParaRPr>
          </a:p>
          <a:p>
            <a:pPr algn="l"/>
            <a:r>
              <a:rPr lang="en-US" b="1" dirty="0" smtClean="0"/>
              <a:t>510616205008</a:t>
            </a:r>
            <a:r>
              <a:rPr lang="en-US" dirty="0" smtClean="0"/>
              <a:t> </a:t>
            </a:r>
            <a:r>
              <a:rPr lang="en-US" dirty="0"/>
              <a:t>DINESH.V </a:t>
            </a:r>
            <a:r>
              <a:rPr lang="en-US" dirty="0" smtClean="0"/>
              <a:t>(16508)</a:t>
            </a:r>
          </a:p>
          <a:p>
            <a:pPr algn="l"/>
            <a:r>
              <a:rPr lang="en-US" b="1" dirty="0" smtClean="0"/>
              <a:t>510616205014</a:t>
            </a:r>
            <a:r>
              <a:rPr lang="en-US" dirty="0" smtClean="0"/>
              <a:t> Kafeel Ahmed T M(16514)</a:t>
            </a:r>
            <a:endParaRPr lang="en-US" b="0" dirty="0" smtClean="0">
              <a:effectLst/>
            </a:endParaRPr>
          </a:p>
          <a:p>
            <a:r>
              <a:rPr lang="en-US" dirty="0" smtClean="0"/>
              <a:t/>
            </a:r>
            <a:br>
              <a:rPr lang="en-US" dirty="0" smtClean="0"/>
            </a:br>
            <a:endParaRPr lang="en-US" dirty="0"/>
          </a:p>
        </p:txBody>
      </p:sp>
      <p:sp>
        <p:nvSpPr>
          <p:cNvPr id="4" name="Rectangle 3"/>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1</a:t>
            </a:fld>
            <a:endParaRPr lang="en-US"/>
          </a:p>
        </p:txBody>
      </p:sp>
    </p:spTree>
    <p:extLst>
      <p:ext uri="{BB962C8B-B14F-4D97-AF65-F5344CB8AC3E}">
        <p14:creationId xmlns:p14="http://schemas.microsoft.com/office/powerpoint/2010/main" val="275304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1038395"/>
            <a:ext cx="10532853" cy="646331"/>
          </a:xfrm>
          <a:prstGeom prst="rect">
            <a:avLst/>
          </a:prstGeom>
          <a:noFill/>
        </p:spPr>
        <p:txBody>
          <a:bodyPr wrap="square" rtlCol="0">
            <a:spAutoFit/>
          </a:bodyPr>
          <a:lstStyle/>
          <a:p>
            <a:r>
              <a:rPr lang="en-US" sz="3600" b="1" dirty="0" smtClean="0"/>
              <a:t>PROPOSED SYSTEM</a:t>
            </a:r>
            <a:endParaRPr lang="en-US" sz="3600" b="1" dirty="0"/>
          </a:p>
        </p:txBody>
      </p:sp>
      <p:sp>
        <p:nvSpPr>
          <p:cNvPr id="4" name="TextBox 3"/>
          <p:cNvSpPr txBox="1"/>
          <p:nvPr/>
        </p:nvSpPr>
        <p:spPr>
          <a:xfrm>
            <a:off x="388189" y="1940943"/>
            <a:ext cx="11499011" cy="3785652"/>
          </a:xfrm>
          <a:prstGeom prst="rect">
            <a:avLst/>
          </a:prstGeom>
          <a:noFill/>
          <a:ln>
            <a:noFill/>
          </a:ln>
        </p:spPr>
        <p:txBody>
          <a:bodyPr wrap="square" rtlCol="0">
            <a:spAutoFit/>
          </a:bodyPr>
          <a:lstStyle/>
          <a:p>
            <a:pPr>
              <a:lnSpc>
                <a:spcPct val="200000"/>
              </a:lnSpc>
            </a:pPr>
            <a:r>
              <a:rPr lang="en-US" sz="2000" b="1" dirty="0" smtClean="0"/>
              <a:t>FOR SMART PHONE USERS:</a:t>
            </a:r>
          </a:p>
          <a:p>
            <a:pPr marL="285750" indent="-285750">
              <a:lnSpc>
                <a:spcPct val="200000"/>
              </a:lnSpc>
              <a:buFont typeface="Arial" panose="020B0604020202020204" pitchFamily="34" charset="0"/>
              <a:buChar char="•"/>
            </a:pPr>
            <a:r>
              <a:rPr lang="en-US" sz="2000" dirty="0" smtClean="0"/>
              <a:t>The smart phone users will have a Mobile app which will have enough information for the customer to book a Cab.</a:t>
            </a:r>
          </a:p>
          <a:p>
            <a:pPr marL="285750" indent="-285750">
              <a:lnSpc>
                <a:spcPct val="200000"/>
              </a:lnSpc>
              <a:buFont typeface="Arial" panose="020B0604020202020204" pitchFamily="34" charset="0"/>
              <a:buChar char="•"/>
            </a:pPr>
            <a:r>
              <a:rPr lang="en-US" sz="2000" dirty="0" smtClean="0"/>
              <a:t>The DRIVER will be having an app to know the geolocation of the user who is calling them.</a:t>
            </a:r>
          </a:p>
          <a:p>
            <a:pPr marL="285750" indent="-285750">
              <a:lnSpc>
                <a:spcPct val="200000"/>
              </a:lnSpc>
              <a:buFont typeface="Arial" panose="020B0604020202020204" pitchFamily="34" charset="0"/>
              <a:buChar char="•"/>
            </a:pPr>
            <a:r>
              <a:rPr lang="en-US" sz="2000" dirty="0" smtClean="0"/>
              <a:t>The App will be playing a typical role as usual for the user.</a:t>
            </a:r>
          </a:p>
          <a:p>
            <a:pPr marL="285750" indent="-285750">
              <a:lnSpc>
                <a:spcPct val="200000"/>
              </a:lnSpc>
              <a:buFont typeface="Arial" panose="020B0604020202020204" pitchFamily="34" charset="0"/>
              <a:buChar char="•"/>
            </a:pPr>
            <a:endParaRPr lang="en-US" sz="2000" dirty="0"/>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10</a:t>
            </a:fld>
            <a:endParaRPr lang="en-US"/>
          </a:p>
        </p:txBody>
      </p:sp>
    </p:spTree>
    <p:extLst>
      <p:ext uri="{BB962C8B-B14F-4D97-AF65-F5344CB8AC3E}">
        <p14:creationId xmlns:p14="http://schemas.microsoft.com/office/powerpoint/2010/main" val="3084270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1038395"/>
            <a:ext cx="10532853" cy="646331"/>
          </a:xfrm>
          <a:prstGeom prst="rect">
            <a:avLst/>
          </a:prstGeom>
          <a:noFill/>
        </p:spPr>
        <p:txBody>
          <a:bodyPr wrap="square" rtlCol="0">
            <a:spAutoFit/>
          </a:bodyPr>
          <a:lstStyle/>
          <a:p>
            <a:r>
              <a:rPr lang="en-US" sz="3600" b="1" dirty="0" smtClean="0"/>
              <a:t>ADAVANTAGES</a:t>
            </a:r>
            <a:endParaRPr lang="en-US" sz="3600" b="1" dirty="0"/>
          </a:p>
        </p:txBody>
      </p:sp>
      <p:sp>
        <p:nvSpPr>
          <p:cNvPr id="4" name="TextBox 3"/>
          <p:cNvSpPr txBox="1"/>
          <p:nvPr/>
        </p:nvSpPr>
        <p:spPr>
          <a:xfrm>
            <a:off x="388189" y="2288183"/>
            <a:ext cx="11499011" cy="2554545"/>
          </a:xfrm>
          <a:prstGeom prst="rect">
            <a:avLst/>
          </a:prstGeom>
          <a:noFill/>
          <a:ln>
            <a:noFill/>
          </a:ln>
        </p:spPr>
        <p:txBody>
          <a:bodyPr wrap="square" rtlCol="0">
            <a:spAutoFit/>
          </a:bodyPr>
          <a:lstStyle/>
          <a:p>
            <a:pPr marL="285750" indent="-285750">
              <a:lnSpc>
                <a:spcPct val="200000"/>
              </a:lnSpc>
              <a:buFont typeface="Arial" panose="020B0604020202020204" pitchFamily="34" charset="0"/>
              <a:buChar char="•"/>
            </a:pPr>
            <a:r>
              <a:rPr lang="en-US" sz="2000" dirty="0" smtClean="0"/>
              <a:t>The Featured phone users can also have the CAB booking service .</a:t>
            </a:r>
          </a:p>
          <a:p>
            <a:pPr marL="285750" indent="-285750">
              <a:lnSpc>
                <a:spcPct val="200000"/>
              </a:lnSpc>
              <a:buFont typeface="Arial" panose="020B0604020202020204" pitchFamily="34" charset="0"/>
              <a:buChar char="•"/>
            </a:pPr>
            <a:r>
              <a:rPr lang="en-US" sz="2000" dirty="0"/>
              <a:t>The </a:t>
            </a:r>
            <a:r>
              <a:rPr lang="en-US" sz="2000" dirty="0" smtClean="0"/>
              <a:t>Smart </a:t>
            </a:r>
            <a:r>
              <a:rPr lang="en-US" sz="2000" dirty="0"/>
              <a:t>phone users </a:t>
            </a:r>
            <a:r>
              <a:rPr lang="en-US" sz="2000" dirty="0" smtClean="0"/>
              <a:t>who have poor Internet Connection can also have </a:t>
            </a:r>
            <a:r>
              <a:rPr lang="en-US" sz="2000" dirty="0"/>
              <a:t>the CAB booking </a:t>
            </a:r>
            <a:r>
              <a:rPr lang="en-US" sz="2000" dirty="0" smtClean="0"/>
              <a:t>service.</a:t>
            </a:r>
          </a:p>
          <a:p>
            <a:pPr marL="285750" indent="-285750">
              <a:lnSpc>
                <a:spcPct val="200000"/>
              </a:lnSpc>
              <a:buFont typeface="Arial" panose="020B0604020202020204" pitchFamily="34" charset="0"/>
              <a:buChar char="•"/>
            </a:pPr>
            <a:r>
              <a:rPr lang="en-US" sz="2000" dirty="0" smtClean="0"/>
              <a:t>User friendly system very easy to use.</a:t>
            </a:r>
          </a:p>
          <a:p>
            <a:pPr marL="285750" indent="-285750">
              <a:lnSpc>
                <a:spcPct val="200000"/>
              </a:lnSpc>
              <a:buFont typeface="Arial" panose="020B0604020202020204" pitchFamily="34" charset="0"/>
              <a:buChar char="•"/>
            </a:pPr>
            <a:r>
              <a:rPr lang="en-US" sz="2000" dirty="0" smtClean="0"/>
              <a:t>Low knowledge users can also be a benefits.</a:t>
            </a:r>
            <a:endParaRPr lang="en-US" sz="2000" dirty="0"/>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11</a:t>
            </a:fld>
            <a:endParaRPr lang="en-US"/>
          </a:p>
        </p:txBody>
      </p:sp>
    </p:spTree>
    <p:extLst>
      <p:ext uri="{BB962C8B-B14F-4D97-AF65-F5344CB8AC3E}">
        <p14:creationId xmlns:p14="http://schemas.microsoft.com/office/powerpoint/2010/main" val="2542947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5342" y="1038395"/>
            <a:ext cx="10138457" cy="646331"/>
          </a:xfrm>
          <a:prstGeom prst="rect">
            <a:avLst/>
          </a:prstGeom>
          <a:noFill/>
        </p:spPr>
        <p:txBody>
          <a:bodyPr wrap="square" rtlCol="0">
            <a:spAutoFit/>
          </a:bodyPr>
          <a:lstStyle/>
          <a:p>
            <a:r>
              <a:rPr lang="en-US" sz="3600" b="1" dirty="0" smtClean="0"/>
              <a:t>EXISTING SYSTEM            VS        PROPOSED SYSTEM</a:t>
            </a:r>
            <a:endParaRPr lang="en-US" sz="3600" b="1" dirty="0"/>
          </a:p>
        </p:txBody>
      </p:sp>
      <p:sp>
        <p:nvSpPr>
          <p:cNvPr id="4" name="TextBox 3"/>
          <p:cNvSpPr txBox="1"/>
          <p:nvPr/>
        </p:nvSpPr>
        <p:spPr>
          <a:xfrm>
            <a:off x="6043914" y="2107545"/>
            <a:ext cx="6082059" cy="3785652"/>
          </a:xfrm>
          <a:prstGeom prst="rect">
            <a:avLst/>
          </a:prstGeom>
          <a:noFill/>
          <a:ln>
            <a:solidFill>
              <a:schemeClr val="tx2"/>
            </a:solidFill>
          </a:ln>
        </p:spPr>
        <p:txBody>
          <a:bodyPr wrap="square" rtlCol="0">
            <a:spAutoFit/>
          </a:bodyPr>
          <a:lstStyle/>
          <a:p>
            <a:pPr marL="285750" indent="-285750" algn="just">
              <a:lnSpc>
                <a:spcPct val="200000"/>
              </a:lnSpc>
              <a:buFont typeface="Arial" panose="020B0604020202020204" pitchFamily="34" charset="0"/>
              <a:buChar char="•"/>
            </a:pPr>
            <a:r>
              <a:rPr lang="en-US" sz="2000" dirty="0"/>
              <a:t>The </a:t>
            </a:r>
            <a:r>
              <a:rPr lang="en-US" sz="2000" dirty="0" smtClean="0"/>
              <a:t>Featured </a:t>
            </a:r>
            <a:r>
              <a:rPr lang="en-US" sz="2000" dirty="0"/>
              <a:t>phone users </a:t>
            </a:r>
            <a:r>
              <a:rPr lang="en-US" sz="2000" dirty="0" smtClean="0"/>
              <a:t>who </a:t>
            </a:r>
            <a:r>
              <a:rPr lang="en-US" sz="2000" dirty="0" err="1" smtClean="0"/>
              <a:t>dont</a:t>
            </a:r>
            <a:r>
              <a:rPr lang="en-US" sz="2000" dirty="0" smtClean="0"/>
              <a:t> </a:t>
            </a:r>
            <a:r>
              <a:rPr lang="en-US" sz="2000" dirty="0"/>
              <a:t>have Internet Connection will </a:t>
            </a:r>
            <a:r>
              <a:rPr lang="en-US" sz="2000" dirty="0" smtClean="0"/>
              <a:t>also be </a:t>
            </a:r>
            <a:r>
              <a:rPr lang="en-US" sz="2000" dirty="0"/>
              <a:t>using the cab booking service .</a:t>
            </a:r>
          </a:p>
          <a:p>
            <a:pPr marL="285750" indent="-285750" algn="just">
              <a:lnSpc>
                <a:spcPct val="200000"/>
              </a:lnSpc>
              <a:buFont typeface="Arial" panose="020B0604020202020204" pitchFamily="34" charset="0"/>
              <a:buChar char="•"/>
            </a:pPr>
            <a:r>
              <a:rPr lang="en-US" sz="2000" dirty="0"/>
              <a:t>The </a:t>
            </a:r>
            <a:r>
              <a:rPr lang="en-US" sz="2000" dirty="0" smtClean="0"/>
              <a:t>user not required </a:t>
            </a:r>
            <a:r>
              <a:rPr lang="en-US" sz="2000" dirty="0"/>
              <a:t>to have active internet connection.</a:t>
            </a:r>
          </a:p>
          <a:p>
            <a:pPr marL="285750" indent="-285750" algn="just">
              <a:lnSpc>
                <a:spcPct val="200000"/>
              </a:lnSpc>
              <a:buFont typeface="Arial" panose="020B0604020202020204" pitchFamily="34" charset="0"/>
              <a:buChar char="•"/>
            </a:pPr>
            <a:r>
              <a:rPr lang="en-US" sz="2000" dirty="0"/>
              <a:t>CAB booking service with calling service available with </a:t>
            </a:r>
            <a:r>
              <a:rPr lang="en-US" sz="2000" dirty="0" smtClean="0"/>
              <a:t>AI Speech .</a:t>
            </a:r>
            <a:endParaRPr lang="en-US" sz="2000" dirty="0"/>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12</a:t>
            </a:fld>
            <a:endParaRPr lang="en-US"/>
          </a:p>
        </p:txBody>
      </p:sp>
      <p:sp>
        <p:nvSpPr>
          <p:cNvPr id="7" name="TextBox 6"/>
          <p:cNvSpPr txBox="1"/>
          <p:nvPr/>
        </p:nvSpPr>
        <p:spPr>
          <a:xfrm>
            <a:off x="81023" y="2107545"/>
            <a:ext cx="5962891" cy="3785652"/>
          </a:xfrm>
          <a:prstGeom prst="rect">
            <a:avLst/>
          </a:prstGeom>
          <a:noFill/>
          <a:ln>
            <a:solidFill>
              <a:schemeClr val="tx2"/>
            </a:solidFill>
          </a:ln>
        </p:spPr>
        <p:txBody>
          <a:bodyPr wrap="square" rtlCol="0">
            <a:spAutoFit/>
          </a:bodyPr>
          <a:lstStyle/>
          <a:p>
            <a:pPr marL="285750" indent="-285750" algn="just">
              <a:lnSpc>
                <a:spcPct val="200000"/>
              </a:lnSpc>
              <a:buFont typeface="Arial" panose="020B0604020202020204" pitchFamily="34" charset="0"/>
              <a:buChar char="•"/>
            </a:pPr>
            <a:r>
              <a:rPr lang="en-US" sz="2000" dirty="0" smtClean="0"/>
              <a:t>The Smart phone users who have Internet Connection will be using the cab booking service .</a:t>
            </a:r>
          </a:p>
          <a:p>
            <a:pPr marL="285750" indent="-285750" algn="just">
              <a:lnSpc>
                <a:spcPct val="200000"/>
              </a:lnSpc>
              <a:buFont typeface="Arial" panose="020B0604020202020204" pitchFamily="34" charset="0"/>
              <a:buChar char="•"/>
            </a:pPr>
            <a:r>
              <a:rPr lang="en-US" sz="2000" dirty="0" smtClean="0"/>
              <a:t>The user will be required to have active internet connection.</a:t>
            </a:r>
          </a:p>
          <a:p>
            <a:pPr marL="285750" indent="-285750" algn="just">
              <a:lnSpc>
                <a:spcPct val="200000"/>
              </a:lnSpc>
              <a:buFont typeface="Arial" panose="020B0604020202020204" pitchFamily="34" charset="0"/>
              <a:buChar char="•"/>
            </a:pPr>
            <a:r>
              <a:rPr lang="en-US" sz="2000" dirty="0" smtClean="0"/>
              <a:t>CAB booking service with calling service available with customer care executive</a:t>
            </a:r>
            <a:endParaRPr lang="en-US" sz="2000" dirty="0"/>
          </a:p>
        </p:txBody>
      </p:sp>
    </p:spTree>
    <p:extLst>
      <p:ext uri="{BB962C8B-B14F-4D97-AF65-F5344CB8AC3E}">
        <p14:creationId xmlns:p14="http://schemas.microsoft.com/office/powerpoint/2010/main" val="3200348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5342" y="1038395"/>
            <a:ext cx="10138457" cy="646331"/>
          </a:xfrm>
          <a:prstGeom prst="rect">
            <a:avLst/>
          </a:prstGeom>
          <a:noFill/>
        </p:spPr>
        <p:txBody>
          <a:bodyPr wrap="square" rtlCol="0">
            <a:spAutoFit/>
          </a:bodyPr>
          <a:lstStyle/>
          <a:p>
            <a:r>
              <a:rPr lang="en-US" sz="3600" b="1" dirty="0" smtClean="0"/>
              <a:t>SYSTEM REQUIREMENTS</a:t>
            </a:r>
            <a:endParaRPr lang="en-US" sz="3600" b="1" dirty="0"/>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13</a:t>
            </a:fld>
            <a:endParaRPr lang="en-US"/>
          </a:p>
        </p:txBody>
      </p:sp>
      <p:sp>
        <p:nvSpPr>
          <p:cNvPr id="9" name="TextBox 8"/>
          <p:cNvSpPr txBox="1"/>
          <p:nvPr/>
        </p:nvSpPr>
        <p:spPr>
          <a:xfrm>
            <a:off x="1215341" y="1830612"/>
            <a:ext cx="10138457" cy="5262979"/>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Software Requirements</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TWILIO</a:t>
            </a:r>
          </a:p>
          <a:p>
            <a:pPr marL="1714500" lvl="3"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Twilo</a:t>
            </a:r>
            <a:r>
              <a:rPr lang="en-US" sz="2400" dirty="0" smtClean="0">
                <a:latin typeface="Times New Roman" panose="02020603050405020304" pitchFamily="18" charset="0"/>
                <a:cs typeface="Times New Roman" panose="02020603050405020304" pitchFamily="18" charset="0"/>
              </a:rPr>
              <a:t>-Programmable Voice</a:t>
            </a:r>
          </a:p>
          <a:p>
            <a:pPr marL="1714500" lvl="3"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Twilo</a:t>
            </a:r>
            <a:r>
              <a:rPr lang="en-US" sz="2400" dirty="0">
                <a:latin typeface="Times New Roman" panose="02020603050405020304" pitchFamily="18" charset="0"/>
                <a:cs typeface="Times New Roman" panose="02020603050405020304" pitchFamily="18" charset="0"/>
              </a:rPr>
              <a:t>-Programmable </a:t>
            </a:r>
            <a:r>
              <a:rPr lang="en-US" sz="2400" dirty="0" smtClean="0">
                <a:latin typeface="Times New Roman" panose="02020603050405020304" pitchFamily="18" charset="0"/>
                <a:cs typeface="Times New Roman" panose="02020603050405020304" pitchFamily="18" charset="0"/>
              </a:rPr>
              <a:t>SMS</a:t>
            </a:r>
          </a:p>
          <a:p>
            <a:pPr marL="1714500" lvl="3"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TwiML</a:t>
            </a:r>
            <a:endParaRPr lang="en-US" sz="2400" dirty="0" smtClean="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Twilo</a:t>
            </a:r>
            <a:r>
              <a:rPr lang="en-US" sz="2400" dirty="0">
                <a:latin typeface="Times New Roman" panose="02020603050405020304" pitchFamily="18" charset="0"/>
                <a:cs typeface="Times New Roman" panose="02020603050405020304" pitchFamily="18" charset="0"/>
              </a:rPr>
              <a:t>-Programmable Voice</a:t>
            </a:r>
          </a:p>
          <a:p>
            <a:pPr marL="1714500" lvl="3"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REST API</a:t>
            </a:r>
          </a:p>
          <a:p>
            <a:pPr marL="1714500" lvl="3"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ARTIFICIAL INTELLIGENCE</a:t>
            </a:r>
          </a:p>
          <a:p>
            <a:pPr marL="1714500" lvl="3"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Reccurrant</a:t>
            </a:r>
            <a:r>
              <a:rPr lang="en-US" sz="2400" dirty="0" smtClean="0">
                <a:latin typeface="Times New Roman" panose="02020603050405020304" pitchFamily="18" charset="0"/>
                <a:cs typeface="Times New Roman" panose="02020603050405020304" pitchFamily="18" charset="0"/>
              </a:rPr>
              <a:t> Neural Network</a:t>
            </a:r>
          </a:p>
          <a:p>
            <a:pPr marL="1714500" lvl="3"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Speech Recognition using RNN</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997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5341" y="991340"/>
            <a:ext cx="10138457" cy="646331"/>
          </a:xfrm>
          <a:prstGeom prst="rect">
            <a:avLst/>
          </a:prstGeom>
          <a:noFill/>
        </p:spPr>
        <p:txBody>
          <a:bodyPr wrap="square" rtlCol="0">
            <a:spAutoFit/>
          </a:bodyPr>
          <a:lstStyle/>
          <a:p>
            <a:r>
              <a:rPr lang="en-US" sz="3600" b="1" dirty="0" smtClean="0"/>
              <a:t>SYSTEM REQUIREMENTS (Cont....)</a:t>
            </a:r>
            <a:endParaRPr lang="en-US" sz="3600" b="1" dirty="0"/>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14</a:t>
            </a:fld>
            <a:endParaRPr lang="en-US"/>
          </a:p>
        </p:txBody>
      </p:sp>
      <p:sp>
        <p:nvSpPr>
          <p:cNvPr id="9" name="TextBox 8"/>
          <p:cNvSpPr txBox="1"/>
          <p:nvPr/>
        </p:nvSpPr>
        <p:spPr>
          <a:xfrm>
            <a:off x="1215341" y="1819037"/>
            <a:ext cx="10138457" cy="489364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Software Requirements</a:t>
            </a:r>
          </a:p>
          <a:p>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PYTHON</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Features of Python</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Applications</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Selenium Library</a:t>
            </a:r>
          </a:p>
          <a:p>
            <a:pPr marL="1257300" lvl="2" indent="-3429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Hardware </a:t>
            </a:r>
            <a:r>
              <a:rPr lang="en-US" sz="2400" b="1" dirty="0">
                <a:latin typeface="Times New Roman" panose="02020603050405020304" pitchFamily="18" charset="0"/>
                <a:cs typeface="Times New Roman" panose="02020603050405020304" pitchFamily="18" charset="0"/>
              </a:rPr>
              <a:t>Requirements</a:t>
            </a:r>
          </a:p>
          <a:p>
            <a:pPr marL="1257300" lvl="2"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Beagle Bone Black</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796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15</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74157" y="1666753"/>
            <a:ext cx="8762035" cy="5121797"/>
          </a:xfrm>
          <a:prstGeom prst="rect">
            <a:avLst/>
          </a:prstGeom>
        </p:spPr>
      </p:pic>
      <p:sp>
        <p:nvSpPr>
          <p:cNvPr id="10" name="TextBox 9"/>
          <p:cNvSpPr txBox="1"/>
          <p:nvPr/>
        </p:nvSpPr>
        <p:spPr>
          <a:xfrm>
            <a:off x="625033" y="907047"/>
            <a:ext cx="10138457" cy="646331"/>
          </a:xfrm>
          <a:prstGeom prst="rect">
            <a:avLst/>
          </a:prstGeom>
          <a:noFill/>
        </p:spPr>
        <p:txBody>
          <a:bodyPr wrap="square" rtlCol="0">
            <a:spAutoFit/>
          </a:bodyPr>
          <a:lstStyle/>
          <a:p>
            <a:r>
              <a:rPr lang="en-US" sz="3600" b="1" dirty="0" smtClean="0"/>
              <a:t>SYSTEM ARCHITECHTURE</a:t>
            </a:r>
            <a:endParaRPr lang="en-US" sz="3600" b="1" dirty="0"/>
          </a:p>
        </p:txBody>
      </p:sp>
    </p:spTree>
    <p:extLst>
      <p:ext uri="{BB962C8B-B14F-4D97-AF65-F5344CB8AC3E}">
        <p14:creationId xmlns:p14="http://schemas.microsoft.com/office/powerpoint/2010/main" val="2087153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16</a:t>
            </a:fld>
            <a:endParaRPr lang="en-US"/>
          </a:p>
        </p:txBody>
      </p:sp>
      <p:sp>
        <p:nvSpPr>
          <p:cNvPr id="10" name="TextBox 9"/>
          <p:cNvSpPr txBox="1"/>
          <p:nvPr/>
        </p:nvSpPr>
        <p:spPr>
          <a:xfrm>
            <a:off x="625033" y="907047"/>
            <a:ext cx="10138457" cy="646331"/>
          </a:xfrm>
          <a:prstGeom prst="rect">
            <a:avLst/>
          </a:prstGeom>
          <a:noFill/>
        </p:spPr>
        <p:txBody>
          <a:bodyPr wrap="square" rtlCol="0">
            <a:spAutoFit/>
          </a:bodyPr>
          <a:lstStyle/>
          <a:p>
            <a:r>
              <a:rPr lang="en-US" sz="3600" b="1" dirty="0" smtClean="0"/>
              <a:t>MODULES OF PROPOSED SYSTEM</a:t>
            </a:r>
            <a:endParaRPr lang="en-US" sz="3600" b="1" dirty="0"/>
          </a:p>
        </p:txBody>
      </p:sp>
      <p:sp>
        <p:nvSpPr>
          <p:cNvPr id="2" name="Rectangle 1"/>
          <p:cNvSpPr/>
          <p:nvPr/>
        </p:nvSpPr>
        <p:spPr>
          <a:xfrm>
            <a:off x="3356657" y="1700819"/>
            <a:ext cx="9977377" cy="5232202"/>
          </a:xfrm>
          <a:prstGeom prst="rect">
            <a:avLst/>
          </a:prstGeom>
        </p:spPr>
        <p:txBody>
          <a:bodyPr wrap="square">
            <a:spAutoFit/>
          </a:bodyPr>
          <a:lstStyle/>
          <a:p>
            <a:pPr marL="285750" indent="-285750">
              <a:lnSpc>
                <a:spcPct val="200000"/>
              </a:lnSpc>
              <a:spcBef>
                <a:spcPts val="1000"/>
              </a:spcBef>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CUSTOMER CALL TO A TOLL-FREE NUMBER</a:t>
            </a:r>
          </a:p>
          <a:p>
            <a:pPr marL="285750" indent="-285750">
              <a:lnSpc>
                <a:spcPct val="20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RECORDING OF THE </a:t>
            </a:r>
            <a:r>
              <a:rPr lang="en-US" dirty="0" smtClean="0">
                <a:latin typeface="Times New Roman" panose="02020603050405020304" pitchFamily="18" charset="0"/>
                <a:cs typeface="Times New Roman" panose="02020603050405020304" pitchFamily="18" charset="0"/>
              </a:rPr>
              <a:t>CONVERSATION</a:t>
            </a:r>
          </a:p>
          <a:p>
            <a:pPr marL="285750" indent="-285750">
              <a:lnSpc>
                <a:spcPct val="20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PROCESSING OF THE RECORDED </a:t>
            </a:r>
            <a:r>
              <a:rPr lang="en-US" dirty="0" smtClean="0">
                <a:latin typeface="Times New Roman" panose="02020603050405020304" pitchFamily="18" charset="0"/>
                <a:cs typeface="Times New Roman" panose="02020603050405020304" pitchFamily="18" charset="0"/>
              </a:rPr>
              <a:t>CALL</a:t>
            </a:r>
          </a:p>
          <a:p>
            <a:pPr marL="285750" indent="-285750">
              <a:lnSpc>
                <a:spcPct val="20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TRANSCRIBING OF RECORDED CALL</a:t>
            </a:r>
            <a:endParaRPr lang="en-US" b="1" dirty="0">
              <a:latin typeface="Times New Roman" panose="02020603050405020304" pitchFamily="18" charset="0"/>
              <a:cs typeface="Times New Roman" panose="02020603050405020304" pitchFamily="18" charset="0"/>
            </a:endParaRPr>
          </a:p>
          <a:p>
            <a:pPr marL="285750" indent="-285750">
              <a:lnSpc>
                <a:spcPct val="20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ADDRESS </a:t>
            </a:r>
            <a:r>
              <a:rPr lang="en-US" dirty="0" smtClean="0">
                <a:latin typeface="Times New Roman" panose="02020603050405020304" pitchFamily="18" charset="0"/>
                <a:cs typeface="Times New Roman" panose="02020603050405020304" pitchFamily="18" charset="0"/>
              </a:rPr>
              <a:t>EXTRACTION</a:t>
            </a:r>
          </a:p>
          <a:p>
            <a:pPr marL="285750" indent="-285750">
              <a:lnSpc>
                <a:spcPct val="200000"/>
              </a:lnSpc>
              <a:spcBef>
                <a:spcPts val="10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MATCHING DRIVER WITH CUSTOMER</a:t>
            </a:r>
            <a:endParaRPr lang="en-US" dirty="0" smtClean="0">
              <a:solidFill>
                <a:srgbClr val="4F81BD"/>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200000"/>
              </a:lnSpc>
              <a:spcBef>
                <a:spcPts val="1000"/>
              </a:spcBef>
              <a:buFont typeface="Arial" panose="020B0604020202020204" pitchFamily="34" charset="0"/>
              <a:buChar char="•"/>
            </a:pPr>
            <a:endPar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962713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17</a:t>
            </a:fld>
            <a:endParaRPr lang="en-US"/>
          </a:p>
        </p:txBody>
      </p:sp>
      <p:sp>
        <p:nvSpPr>
          <p:cNvPr id="10" name="TextBox 9"/>
          <p:cNvSpPr txBox="1"/>
          <p:nvPr/>
        </p:nvSpPr>
        <p:spPr>
          <a:xfrm>
            <a:off x="625033" y="907047"/>
            <a:ext cx="10138457" cy="646331"/>
          </a:xfrm>
          <a:prstGeom prst="rect">
            <a:avLst/>
          </a:prstGeom>
          <a:noFill/>
        </p:spPr>
        <p:txBody>
          <a:bodyPr wrap="square" rtlCol="0">
            <a:spAutoFit/>
          </a:bodyPr>
          <a:lstStyle/>
          <a:p>
            <a:r>
              <a:rPr lang="en-US" sz="3600" b="1" dirty="0" smtClean="0"/>
              <a:t>MODULES OF PROPOSED SYSTEM</a:t>
            </a:r>
            <a:endParaRPr lang="en-US" sz="3600" b="1" dirty="0"/>
          </a:p>
        </p:txBody>
      </p:sp>
      <p:sp>
        <p:nvSpPr>
          <p:cNvPr id="2" name="Rectangle 1"/>
          <p:cNvSpPr/>
          <p:nvPr/>
        </p:nvSpPr>
        <p:spPr>
          <a:xfrm>
            <a:off x="520860" y="1553378"/>
            <a:ext cx="9977377" cy="5124480"/>
          </a:xfrm>
          <a:prstGeom prst="rect">
            <a:avLst/>
          </a:prstGeom>
        </p:spPr>
        <p:txBody>
          <a:bodyPr wrap="square">
            <a:spAutoFit/>
          </a:bodyPr>
          <a:lstStyle/>
          <a:p>
            <a:pPr marL="285750" indent="-285750">
              <a:lnSpc>
                <a:spcPct val="200000"/>
              </a:lnSpc>
              <a:spcBef>
                <a:spcPts val="1000"/>
              </a:spcBef>
              <a:buFont typeface="Arial" panose="020B0604020202020204" pitchFamily="34" charset="0"/>
              <a:buChar char="•"/>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CUSTOMER CALL TO A TOLL-FREE NUMBER</a:t>
            </a:r>
          </a:p>
          <a:p>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t>Twilio’s</a:t>
            </a:r>
            <a:r>
              <a:rPr lang="en-US" dirty="0"/>
              <a:t> trial service is deployed in this project as the main channel through which the customers without internet and feature phone users can avail the service. The toll-free number is given to the customer to avail the services offered.</a:t>
            </a:r>
          </a:p>
          <a:p>
            <a:r>
              <a:rPr lang="en-US" dirty="0"/>
              <a:t> </a:t>
            </a:r>
          </a:p>
          <a:p>
            <a:r>
              <a:rPr lang="en-US" dirty="0"/>
              <a:t>The specified number to avail the service is: </a:t>
            </a:r>
            <a:r>
              <a:rPr lang="en-US" b="1" dirty="0"/>
              <a:t>+1 201-654-6959</a:t>
            </a:r>
            <a:r>
              <a:rPr lang="en-US" dirty="0"/>
              <a:t>. </a:t>
            </a:r>
            <a:endParaRPr lang="en-US" dirty="0" smtClean="0"/>
          </a:p>
          <a:p>
            <a:endParaRPr lang="en-US" dirty="0"/>
          </a:p>
          <a:p>
            <a:endParaRPr lang="en-US" dirty="0"/>
          </a:p>
          <a:p>
            <a:pPr marL="285750" indent="-285750">
              <a:lnSpc>
                <a:spcPct val="200000"/>
              </a:lnSpc>
              <a:spcBef>
                <a:spcPts val="100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RECORDING OF THE </a:t>
            </a:r>
            <a:r>
              <a:rPr lang="en-US" b="1" dirty="0" smtClean="0">
                <a:latin typeface="Times New Roman" panose="02020603050405020304" pitchFamily="18" charset="0"/>
                <a:cs typeface="Times New Roman" panose="02020603050405020304" pitchFamily="18" charset="0"/>
              </a:rPr>
              <a:t>CONVERSATION</a:t>
            </a:r>
          </a:p>
          <a:p>
            <a:pPr lvl="1">
              <a:spcBef>
                <a:spcPts val="1000"/>
              </a:spcBef>
            </a:pPr>
            <a:r>
              <a:rPr lang="en-US" dirty="0" err="1"/>
              <a:t>TwiML</a:t>
            </a:r>
            <a:r>
              <a:rPr lang="en-US" dirty="0"/>
              <a:t> consists of various functions or blocks that can be used in constructing of the application. It can be deployed in our application with just a few lines of code. </a:t>
            </a:r>
            <a:endParaRPr lang="en-US" b="1" dirty="0">
              <a:latin typeface="Times New Roman" panose="02020603050405020304" pitchFamily="18" charset="0"/>
              <a:cs typeface="Times New Roman" panose="02020603050405020304" pitchFamily="18" charset="0"/>
            </a:endParaRPr>
          </a:p>
          <a:p>
            <a:pPr marL="285750" indent="-285750">
              <a:lnSpc>
                <a:spcPct val="200000"/>
              </a:lnSpc>
              <a:spcBef>
                <a:spcPts val="1000"/>
              </a:spcBef>
              <a:buFont typeface="Arial" panose="020B0604020202020204" pitchFamily="34" charset="0"/>
              <a:buChar char="•"/>
            </a:pPr>
            <a:endPar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59696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18</a:t>
            </a:fld>
            <a:endParaRPr lang="en-US"/>
          </a:p>
        </p:txBody>
      </p:sp>
      <p:sp>
        <p:nvSpPr>
          <p:cNvPr id="10" name="TextBox 9"/>
          <p:cNvSpPr txBox="1"/>
          <p:nvPr/>
        </p:nvSpPr>
        <p:spPr>
          <a:xfrm>
            <a:off x="625033" y="907047"/>
            <a:ext cx="10138457" cy="646331"/>
          </a:xfrm>
          <a:prstGeom prst="rect">
            <a:avLst/>
          </a:prstGeom>
          <a:noFill/>
        </p:spPr>
        <p:txBody>
          <a:bodyPr wrap="square" rtlCol="0">
            <a:spAutoFit/>
          </a:bodyPr>
          <a:lstStyle/>
          <a:p>
            <a:r>
              <a:rPr lang="en-US" sz="3600" b="1" dirty="0" smtClean="0"/>
              <a:t>MODULES OF PROPOSED SYSTEM</a:t>
            </a:r>
            <a:endParaRPr lang="en-US" sz="3600" b="1" dirty="0"/>
          </a:p>
        </p:txBody>
      </p:sp>
      <p:sp>
        <p:nvSpPr>
          <p:cNvPr id="2" name="Rectangle 1"/>
          <p:cNvSpPr/>
          <p:nvPr/>
        </p:nvSpPr>
        <p:spPr>
          <a:xfrm>
            <a:off x="520860" y="1553378"/>
            <a:ext cx="9977377" cy="6104235"/>
          </a:xfrm>
          <a:prstGeom prst="rect">
            <a:avLst/>
          </a:prstGeom>
        </p:spPr>
        <p:txBody>
          <a:bodyPr wrap="square">
            <a:spAutoFit/>
          </a:bodyPr>
          <a:lstStyle/>
          <a:p>
            <a:pPr>
              <a:lnSpc>
                <a:spcPct val="200000"/>
              </a:lnSpc>
              <a:spcBef>
                <a:spcPts val="1000"/>
              </a:spcBef>
            </a:pPr>
            <a:r>
              <a:rPr lang="en-US" b="1" dirty="0">
                <a:latin typeface="Times New Roman" panose="02020603050405020304" pitchFamily="18" charset="0"/>
                <a:cs typeface="Times New Roman" panose="02020603050405020304" pitchFamily="18" charset="0"/>
              </a:rPr>
              <a:t>PROCESSING OF THE RECORDED </a:t>
            </a:r>
            <a:r>
              <a:rPr lang="en-US" b="1" dirty="0" smtClean="0">
                <a:latin typeface="Times New Roman" panose="02020603050405020304" pitchFamily="18" charset="0"/>
                <a:cs typeface="Times New Roman" panose="02020603050405020304" pitchFamily="18" charset="0"/>
              </a:rPr>
              <a:t>CALL</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t>The </a:t>
            </a:r>
            <a:r>
              <a:rPr lang="en-US" dirty="0"/>
              <a:t>recorded phone call stored in the </a:t>
            </a:r>
            <a:r>
              <a:rPr lang="en-US" dirty="0" err="1"/>
              <a:t>Twilio</a:t>
            </a:r>
            <a:r>
              <a:rPr lang="en-US" dirty="0"/>
              <a:t> Database is extracted using Selenium Library, with the help of Python programming </a:t>
            </a:r>
            <a:r>
              <a:rPr lang="en-US" dirty="0" smtClean="0"/>
              <a:t>language.</a:t>
            </a:r>
            <a:endParaRPr lang="en-US" dirty="0"/>
          </a:p>
          <a:p>
            <a:pPr marL="285750" indent="-285750" algn="just">
              <a:buFont typeface="Arial" panose="020B0604020202020204" pitchFamily="34" charset="0"/>
              <a:buChar char="•"/>
            </a:pPr>
            <a:r>
              <a:rPr lang="en-US" dirty="0"/>
              <a:t>	Using the algorithm, the process of extraction of phone call from the database is automated to have a real-time track of customer’s phone calls.</a:t>
            </a:r>
          </a:p>
          <a:p>
            <a:pPr marL="285750" indent="-285750" algn="just">
              <a:buFont typeface="Arial" panose="020B0604020202020204" pitchFamily="34" charset="0"/>
              <a:buChar char="•"/>
            </a:pPr>
            <a:r>
              <a:rPr lang="en-US" dirty="0"/>
              <a:t>	The below figure shows the downloading of the customer’s phone call, which is stored in our server</a:t>
            </a:r>
            <a:r>
              <a:rPr lang="en-US" dirty="0" smtClean="0"/>
              <a:t>.</a:t>
            </a:r>
            <a:endParaRPr lang="en-US" dirty="0"/>
          </a:p>
          <a:p>
            <a:pPr>
              <a:lnSpc>
                <a:spcPct val="200000"/>
              </a:lnSpc>
              <a:spcBef>
                <a:spcPts val="1000"/>
              </a:spcBef>
            </a:pPr>
            <a:r>
              <a:rPr lang="en-US" b="1" dirty="0">
                <a:latin typeface="Times New Roman" panose="02020603050405020304" pitchFamily="18" charset="0"/>
                <a:cs typeface="Times New Roman" panose="02020603050405020304" pitchFamily="18" charset="0"/>
              </a:rPr>
              <a:t>TRANSCRIBING OF RECORDED CALL</a:t>
            </a:r>
          </a:p>
          <a:p>
            <a:pPr marL="285750" indent="-285750" algn="just">
              <a:buFont typeface="Arial" panose="020B0604020202020204" pitchFamily="34" charset="0"/>
              <a:buChar char="•"/>
            </a:pPr>
            <a:r>
              <a:rPr lang="en-US" dirty="0"/>
              <a:t>With the recorded phone call on our server, it is passed on the speech recognition model, to convert the speech to text. </a:t>
            </a:r>
            <a:endParaRPr lang="en-US" sz="1600" dirty="0"/>
          </a:p>
          <a:p>
            <a:pPr marL="285750" indent="-285750" algn="just">
              <a:buFont typeface="Arial" panose="020B0604020202020204" pitchFamily="34" charset="0"/>
              <a:buChar char="•"/>
            </a:pPr>
            <a:r>
              <a:rPr lang="en-US" dirty="0"/>
              <a:t>	The Pre-trained model of Google Recognizer is employed in the model as it yields better efficiency. However, to improve the efficiency, separate trained model with the raw data available online can be used.	</a:t>
            </a:r>
            <a:endParaRPr lang="en-US" sz="1600" dirty="0"/>
          </a:p>
          <a:p>
            <a:pPr marL="285750" indent="-285750" algn="just">
              <a:buFont typeface="Arial" panose="020B0604020202020204" pitchFamily="34" charset="0"/>
              <a:buChar char="•"/>
            </a:pPr>
            <a:r>
              <a:rPr lang="en-US" dirty="0"/>
              <a:t>	The figure shows the transcript of the recorded phone call. It is then passed for the next step of address extraction.</a:t>
            </a:r>
            <a:endParaRPr lang="en-US" sz="1600" dirty="0"/>
          </a:p>
          <a:p>
            <a:pPr marL="285750" indent="-285750">
              <a:lnSpc>
                <a:spcPct val="200000"/>
              </a:lnSpc>
              <a:spcBef>
                <a:spcPts val="1000"/>
              </a:spcBef>
              <a:buFont typeface="Arial" panose="020B0604020202020204" pitchFamily="34" charset="0"/>
              <a:buChar char="•"/>
            </a:pPr>
            <a:endPar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a:lnSpc>
                <a:spcPct val="200000"/>
              </a:lnSpc>
            </a:pPr>
            <a:r>
              <a:rPr lang="en-US" sz="16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631618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19</a:t>
            </a:fld>
            <a:endParaRPr lang="en-US"/>
          </a:p>
        </p:txBody>
      </p:sp>
      <p:sp>
        <p:nvSpPr>
          <p:cNvPr id="10" name="TextBox 9"/>
          <p:cNvSpPr txBox="1"/>
          <p:nvPr/>
        </p:nvSpPr>
        <p:spPr>
          <a:xfrm>
            <a:off x="625033" y="907047"/>
            <a:ext cx="10138457" cy="646331"/>
          </a:xfrm>
          <a:prstGeom prst="rect">
            <a:avLst/>
          </a:prstGeom>
          <a:noFill/>
        </p:spPr>
        <p:txBody>
          <a:bodyPr wrap="square" rtlCol="0">
            <a:spAutoFit/>
          </a:bodyPr>
          <a:lstStyle/>
          <a:p>
            <a:r>
              <a:rPr lang="en-US" sz="3600" b="1" dirty="0" smtClean="0"/>
              <a:t>MODULES OF PROPOSED SYSTEM</a:t>
            </a:r>
            <a:endParaRPr lang="en-US" sz="3600" b="1" dirty="0"/>
          </a:p>
        </p:txBody>
      </p:sp>
      <p:sp>
        <p:nvSpPr>
          <p:cNvPr id="2" name="Rectangle 1"/>
          <p:cNvSpPr/>
          <p:nvPr/>
        </p:nvSpPr>
        <p:spPr>
          <a:xfrm>
            <a:off x="520860" y="1553378"/>
            <a:ext cx="9977377" cy="5273238"/>
          </a:xfrm>
          <a:prstGeom prst="rect">
            <a:avLst/>
          </a:prstGeom>
        </p:spPr>
        <p:txBody>
          <a:bodyPr wrap="square">
            <a:spAutoFit/>
          </a:bodyPr>
          <a:lstStyle/>
          <a:p>
            <a:pPr algn="just">
              <a:lnSpc>
                <a:spcPct val="200000"/>
              </a:lnSpc>
              <a:spcBef>
                <a:spcPts val="1000"/>
              </a:spcBef>
            </a:pPr>
            <a:r>
              <a:rPr lang="en-US" b="1" dirty="0">
                <a:latin typeface="Times New Roman" panose="02020603050405020304" pitchFamily="18" charset="0"/>
                <a:cs typeface="Times New Roman" panose="02020603050405020304" pitchFamily="18" charset="0"/>
              </a:rPr>
              <a:t>ADDRESS EXTRACTION</a:t>
            </a:r>
          </a:p>
          <a:p>
            <a:pPr marL="285750" indent="-285750" algn="just">
              <a:buFont typeface="Arial" panose="020B0604020202020204" pitchFamily="34" charset="0"/>
              <a:buChar char="•"/>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t>The transcribed phone call is further processed for the extraction of pick-up address of the customer.</a:t>
            </a:r>
          </a:p>
          <a:p>
            <a:pPr marL="285750" indent="-285750" algn="just">
              <a:buFont typeface="Arial" panose="020B0604020202020204" pitchFamily="34" charset="0"/>
              <a:buChar char="•"/>
            </a:pPr>
            <a:r>
              <a:rPr lang="en-US" dirty="0"/>
              <a:t>	The below figure shows the extracted pick-up address of the customer that is to be sent to the driver.</a:t>
            </a:r>
          </a:p>
          <a:p>
            <a:pPr algn="just">
              <a:lnSpc>
                <a:spcPct val="200000"/>
              </a:lnSpc>
              <a:spcBef>
                <a:spcPts val="1000"/>
              </a:spcBef>
            </a:pPr>
            <a:r>
              <a:rPr lang="en-US" b="1" dirty="0">
                <a:latin typeface="Times New Roman" panose="02020603050405020304" pitchFamily="18" charset="0"/>
                <a:cs typeface="Times New Roman" panose="02020603050405020304" pitchFamily="18" charset="0"/>
              </a:rPr>
              <a:t>MATCHING DRIVER WITH CUSTOMER</a:t>
            </a:r>
            <a:endParaRPr lang="en-US" b="1" dirty="0">
              <a:solidFill>
                <a:srgbClr val="4F81BD"/>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t>Driver locations are tracked in real-time by getting the location of drivers using GPS and support of smartphones.</a:t>
            </a:r>
          </a:p>
          <a:p>
            <a:pPr algn="just"/>
            <a:r>
              <a:rPr lang="en-US" dirty="0"/>
              <a:t>	</a:t>
            </a:r>
          </a:p>
          <a:p>
            <a:pPr marL="285750" indent="-285750" algn="just">
              <a:buFont typeface="Arial" panose="020B0604020202020204" pitchFamily="34" charset="0"/>
              <a:buChar char="•"/>
            </a:pPr>
            <a:r>
              <a:rPr lang="en-US" dirty="0"/>
              <a:t>	An algorithm is constructed to match the location of the driver and customer. The nearby driver to the customer is matched and the pick-up address of the customer is sent through </a:t>
            </a:r>
            <a:r>
              <a:rPr lang="en-US" dirty="0" err="1"/>
              <a:t>Twilio’s</a:t>
            </a:r>
            <a:r>
              <a:rPr lang="en-US" dirty="0"/>
              <a:t> Programmable SMS to the driver.</a:t>
            </a:r>
          </a:p>
          <a:p>
            <a:pPr marL="285750" indent="-285750" algn="just">
              <a:lnSpc>
                <a:spcPct val="200000"/>
              </a:lnSpc>
              <a:spcBef>
                <a:spcPts val="1000"/>
              </a:spcBef>
              <a:buFont typeface="Arial" panose="020B0604020202020204" pitchFamily="34" charset="0"/>
              <a:buChar char="•"/>
            </a:pPr>
            <a:endPar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732631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2882" y="569343"/>
            <a:ext cx="11395492" cy="5400966"/>
          </a:xfrm>
          <a:prstGeom prst="rect">
            <a:avLst/>
          </a:prstGeom>
        </p:spPr>
        <p:txBody>
          <a:bodyPr wrap="square">
            <a:spAutoFit/>
          </a:bodyPr>
          <a:lstStyle/>
          <a:p>
            <a:pPr algn="just"/>
            <a:endParaRPr lang="en-US" sz="2800" b="1" dirty="0" smtClean="0">
              <a:solidFill>
                <a:srgbClr val="000000"/>
              </a:solidFill>
              <a:latin typeface="Times New Roman" panose="02020603050405020304" pitchFamily="18" charset="0"/>
              <a:cs typeface="Times New Roman" panose="02020603050405020304" pitchFamily="18" charset="0"/>
            </a:endParaRPr>
          </a:p>
          <a:p>
            <a:pPr algn="just"/>
            <a:r>
              <a:rPr lang="en-US" sz="2800" b="1" dirty="0" smtClean="0">
                <a:solidFill>
                  <a:srgbClr val="000000"/>
                </a:solidFill>
                <a:latin typeface="Times New Roman" panose="02020603050405020304" pitchFamily="18" charset="0"/>
                <a:cs typeface="Times New Roman" panose="02020603050405020304" pitchFamily="18" charset="0"/>
              </a:rPr>
              <a:t>ABSTRACT</a:t>
            </a:r>
            <a:r>
              <a:rPr lang="en-US" sz="2800" dirty="0" smtClean="0">
                <a:solidFill>
                  <a:srgbClr val="000000"/>
                </a:solidFill>
                <a:latin typeface="Times New Roman" panose="02020603050405020304" pitchFamily="18" charset="0"/>
                <a:cs typeface="Times New Roman" panose="02020603050405020304" pitchFamily="18" charset="0"/>
              </a:rPr>
              <a:t>:</a:t>
            </a:r>
            <a:endParaRPr lang="en-US" sz="28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800" dirty="0" smtClean="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transport industry of India has seen a tremendous boom over the past decades with more service providers entering the market, providing efficient services to the people. </a:t>
            </a:r>
            <a:endParaRPr lang="en-US" sz="2800" dirty="0" smtClean="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800" dirty="0" smtClean="0">
                <a:solidFill>
                  <a:srgbClr val="000000"/>
                </a:solidFill>
                <a:latin typeface="Times New Roman" panose="02020603050405020304" pitchFamily="18" charset="0"/>
                <a:cs typeface="Times New Roman" panose="02020603050405020304" pitchFamily="18" charset="0"/>
              </a:rPr>
              <a:t>The </a:t>
            </a:r>
            <a:r>
              <a:rPr lang="en-US" sz="2800" dirty="0">
                <a:solidFill>
                  <a:srgbClr val="000000"/>
                </a:solidFill>
                <a:latin typeface="Times New Roman" panose="02020603050405020304" pitchFamily="18" charset="0"/>
                <a:cs typeface="Times New Roman" panose="02020603050405020304" pitchFamily="18" charset="0"/>
              </a:rPr>
              <a:t>competition has increased with the introduction of on-demand cab services such Ola, Uber, etc. The customers are now able to avail the service right from their location by booking through online portals</a:t>
            </a:r>
            <a:r>
              <a:rPr lang="en-US" sz="2800" dirty="0" smtClean="0">
                <a:solidFill>
                  <a:srgbClr val="000000"/>
                </a:solidFill>
                <a:latin typeface="Times New Roman" panose="02020603050405020304" pitchFamily="18" charset="0"/>
                <a:cs typeface="Times New Roman" panose="02020603050405020304" pitchFamily="18" charset="0"/>
              </a:rPr>
              <a:t>.</a:t>
            </a:r>
          </a:p>
        </p:txBody>
      </p:sp>
      <p:sp>
        <p:nvSpPr>
          <p:cNvPr id="9" name="Rectangle 8"/>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flipH="1">
            <a:off x="11353799" y="6458673"/>
            <a:ext cx="214575" cy="262802"/>
          </a:xfrm>
        </p:spPr>
        <p:txBody>
          <a:bodyPr/>
          <a:lstStyle/>
          <a:p>
            <a:fld id="{16B94993-1A04-4AA8-AF0A-78626A85D5D6}" type="slidenum">
              <a:rPr lang="en-US" smtClean="0"/>
              <a:t>2</a:t>
            </a:fld>
            <a:endParaRPr lang="en-US" dirty="0"/>
          </a:p>
        </p:txBody>
      </p:sp>
    </p:spTree>
    <p:extLst>
      <p:ext uri="{BB962C8B-B14F-4D97-AF65-F5344CB8AC3E}">
        <p14:creationId xmlns:p14="http://schemas.microsoft.com/office/powerpoint/2010/main" val="2934272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365" y="1337094"/>
            <a:ext cx="2631057" cy="523220"/>
          </a:xfrm>
          <a:prstGeom prst="rect">
            <a:avLst/>
          </a:prstGeom>
          <a:noFill/>
        </p:spPr>
        <p:txBody>
          <a:bodyPr wrap="square" rtlCol="0">
            <a:spAutoFit/>
          </a:bodyPr>
          <a:lstStyle/>
          <a:p>
            <a:r>
              <a:rPr lang="en-US" sz="2800" b="1" dirty="0" smtClean="0"/>
              <a:t>CONCLUSION</a:t>
            </a:r>
            <a:endParaRPr lang="en-US" sz="2800" b="1" dirty="0"/>
          </a:p>
        </p:txBody>
      </p:sp>
      <p:sp>
        <p:nvSpPr>
          <p:cNvPr id="3" name="TextBox 2"/>
          <p:cNvSpPr txBox="1"/>
          <p:nvPr/>
        </p:nvSpPr>
        <p:spPr>
          <a:xfrm>
            <a:off x="905774" y="2398144"/>
            <a:ext cx="9842740" cy="1815882"/>
          </a:xfrm>
          <a:prstGeom prst="rect">
            <a:avLst/>
          </a:prstGeom>
          <a:noFill/>
        </p:spPr>
        <p:txBody>
          <a:bodyPr wrap="square" rtlCol="0">
            <a:spAutoFit/>
          </a:bodyPr>
          <a:lstStyle/>
          <a:p>
            <a:pPr algn="just"/>
            <a:r>
              <a:rPr lang="en-US" sz="2800" dirty="0" smtClean="0"/>
              <a:t>The Artificial Intelligence based Cab booking service eases the cab booking process of offline smartphone users and feature phone users by employing latest technologies. It makes the customer to avail the service available – only for online smartphone users.</a:t>
            </a:r>
            <a:endParaRPr lang="en-US" sz="2800" dirty="0"/>
          </a:p>
        </p:txBody>
      </p:sp>
      <p:sp>
        <p:nvSpPr>
          <p:cNvPr id="4" name="Rectangle 3"/>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16B94993-1A04-4AA8-AF0A-78626A85D5D6}" type="slidenum">
              <a:rPr lang="en-US" smtClean="0"/>
              <a:t>20</a:t>
            </a:fld>
            <a:endParaRPr lang="en-US"/>
          </a:p>
        </p:txBody>
      </p:sp>
    </p:spTree>
    <p:extLst>
      <p:ext uri="{BB962C8B-B14F-4D97-AF65-F5344CB8AC3E}">
        <p14:creationId xmlns:p14="http://schemas.microsoft.com/office/powerpoint/2010/main" val="292251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B94993-1A04-4AA8-AF0A-78626A85D5D6}" type="slidenum">
              <a:rPr lang="en-US" smtClean="0"/>
              <a:t>3</a:t>
            </a:fld>
            <a:endParaRPr lang="en-US"/>
          </a:p>
        </p:txBody>
      </p:sp>
      <p:sp>
        <p:nvSpPr>
          <p:cNvPr id="3" name="Rectangle 2"/>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208342" y="916583"/>
            <a:ext cx="11771453" cy="4278094"/>
          </a:xfrm>
          <a:prstGeom prst="rect">
            <a:avLst/>
          </a:prstGeom>
        </p:spPr>
        <p:txBody>
          <a:bodyPr wrap="square">
            <a:spAutoFit/>
          </a:bodyPr>
          <a:lstStyle/>
          <a:p>
            <a:pPr algn="just"/>
            <a:endParaRPr lang="en-US" sz="3600" b="1" dirty="0">
              <a:solidFill>
                <a:srgbClr val="000000"/>
              </a:solidFill>
              <a:latin typeface="Times New Roman" panose="02020603050405020304" pitchFamily="18" charset="0"/>
              <a:cs typeface="Times New Roman" panose="02020603050405020304" pitchFamily="18" charset="0"/>
            </a:endParaRPr>
          </a:p>
          <a:p>
            <a:pPr algn="just"/>
            <a:r>
              <a:rPr lang="en-US" sz="2800" b="1" dirty="0" smtClean="0">
                <a:solidFill>
                  <a:srgbClr val="000000"/>
                </a:solidFill>
                <a:latin typeface="Times New Roman" panose="02020603050405020304" pitchFamily="18" charset="0"/>
                <a:cs typeface="Times New Roman" panose="02020603050405020304" pitchFamily="18" charset="0"/>
              </a:rPr>
              <a:t>ABSTRACT</a:t>
            </a:r>
            <a:r>
              <a:rPr lang="en-US" sz="3200" dirty="0" smtClean="0">
                <a:solidFill>
                  <a:srgbClr val="000000"/>
                </a:solidFill>
                <a:latin typeface="Times New Roman" panose="02020603050405020304" pitchFamily="18" charset="0"/>
                <a:cs typeface="Times New Roman" panose="02020603050405020304" pitchFamily="18" charset="0"/>
              </a:rPr>
              <a:t> (cont.….)</a:t>
            </a:r>
          </a:p>
          <a:p>
            <a:pPr algn="just"/>
            <a:endParaRPr lang="en-US" sz="32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800" dirty="0" smtClean="0">
                <a:solidFill>
                  <a:srgbClr val="000000"/>
                </a:solidFill>
                <a:latin typeface="Times New Roman" panose="02020603050405020304" pitchFamily="18" charset="0"/>
                <a:cs typeface="Times New Roman" panose="02020603050405020304" pitchFamily="18" charset="0"/>
              </a:rPr>
              <a:t>As a developing nation, the outreach of technology is lesser when compared with the geographical aspects.</a:t>
            </a:r>
          </a:p>
          <a:p>
            <a:pPr marL="342900" indent="-342900" algn="just">
              <a:lnSpc>
                <a:spcPct val="150000"/>
              </a:lnSpc>
              <a:buFont typeface="Arial" panose="020B0604020202020204" pitchFamily="34" charset="0"/>
              <a:buChar char="•"/>
            </a:pP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We still have larger communities unable to avail the internet-based services. We see that as a problem to those communities in availing services available.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9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747090"/>
            <a:ext cx="10515600" cy="1325563"/>
          </a:xfrm>
        </p:spPr>
        <p:txBody>
          <a:bodyPr/>
          <a:lstStyle/>
          <a:p>
            <a:r>
              <a:rPr lang="en-US" sz="3200"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3377" y="1944546"/>
            <a:ext cx="10520423" cy="4594365"/>
          </a:xfrm>
        </p:spPr>
        <p:txBody>
          <a:bodyPr>
            <a:normAutofit/>
          </a:bodyPr>
          <a:lstStyle/>
          <a:p>
            <a:r>
              <a:rPr lang="en-US" dirty="0"/>
              <a:t>We propose an efficient and simple AI based cab service which would work using the concept of neural networks. </a:t>
            </a:r>
            <a:endParaRPr lang="en-US" dirty="0" smtClean="0"/>
          </a:p>
          <a:p>
            <a:r>
              <a:rPr lang="en-US" dirty="0" smtClean="0"/>
              <a:t>Our </a:t>
            </a:r>
            <a:r>
              <a:rPr lang="en-US" dirty="0"/>
              <a:t>service is concentrated towards feature phone users and users with no internet access. </a:t>
            </a:r>
            <a:endParaRPr lang="en-US" dirty="0" smtClean="0"/>
          </a:p>
          <a:p>
            <a:r>
              <a:rPr lang="en-US" dirty="0" smtClean="0"/>
              <a:t>The </a:t>
            </a:r>
            <a:r>
              <a:rPr lang="en-US" dirty="0"/>
              <a:t>customer can call to a fixed cab service number and book the service in a minute by answering a few questions</a:t>
            </a:r>
            <a:r>
              <a:rPr lang="en-US" dirty="0" smtClean="0"/>
              <a:t>.</a:t>
            </a:r>
          </a:p>
          <a:p>
            <a:r>
              <a:rPr lang="en-US" dirty="0" smtClean="0"/>
              <a:t> </a:t>
            </a:r>
            <a:r>
              <a:rPr lang="en-US" dirty="0"/>
              <a:t>The intelligent machine will interact with the customer in their regional language and provide the obtained travel details to the nearest driver and make the commutation easy and simple. </a:t>
            </a:r>
            <a:endParaRPr lang="en-US" dirty="0" smtClean="0"/>
          </a:p>
        </p:txBody>
      </p:sp>
      <p:sp>
        <p:nvSpPr>
          <p:cNvPr id="2" name="Slide Number Placeholder 1"/>
          <p:cNvSpPr>
            <a:spLocks noGrp="1"/>
          </p:cNvSpPr>
          <p:nvPr>
            <p:ph type="sldNum" sz="quarter" idx="12"/>
          </p:nvPr>
        </p:nvSpPr>
        <p:spPr/>
        <p:txBody>
          <a:bodyPr/>
          <a:lstStyle/>
          <a:p>
            <a:fld id="{16B94993-1A04-4AA8-AF0A-78626A85D5D6}" type="slidenum">
              <a:rPr lang="en-US" smtClean="0"/>
              <a:t>4</a:t>
            </a:fld>
            <a:endParaRPr lang="en-US"/>
          </a:p>
        </p:txBody>
      </p:sp>
      <p:sp>
        <p:nvSpPr>
          <p:cNvPr id="3" name="Rectangle 2"/>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B94993-1A04-4AA8-AF0A-78626A85D5D6}" type="slidenum">
              <a:rPr lang="en-US" smtClean="0"/>
              <a:t>5</a:t>
            </a:fld>
            <a:endParaRPr lang="en-US"/>
          </a:p>
        </p:txBody>
      </p:sp>
      <p:sp>
        <p:nvSpPr>
          <p:cNvPr id="10" name="Title 5"/>
          <p:cNvSpPr txBox="1">
            <a:spLocks/>
          </p:cNvSpPr>
          <p:nvPr/>
        </p:nvSpPr>
        <p:spPr>
          <a:xfrm>
            <a:off x="838200" y="101330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imes New Roman" panose="02020603050405020304" pitchFamily="18" charset="0"/>
                <a:cs typeface="Times New Roman" panose="02020603050405020304" pitchFamily="18" charset="0"/>
              </a:rPr>
              <a:t>LITERATURE SURVEY</a:t>
            </a:r>
            <a:endParaRPr lang="en-US" b="1" dirty="0">
              <a:latin typeface="Times New Roman" panose="02020603050405020304" pitchFamily="18" charset="0"/>
              <a:cs typeface="Times New Roman" panose="02020603050405020304" pitchFamily="18" charset="0"/>
            </a:endParaRPr>
          </a:p>
        </p:txBody>
      </p:sp>
      <p:sp>
        <p:nvSpPr>
          <p:cNvPr id="11" name="Content Placeholder 6"/>
          <p:cNvSpPr txBox="1">
            <a:spLocks/>
          </p:cNvSpPr>
          <p:nvPr/>
        </p:nvSpPr>
        <p:spPr>
          <a:xfrm>
            <a:off x="833377" y="1944546"/>
            <a:ext cx="10520423" cy="459436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IN" b="1" dirty="0"/>
              <a:t>	TITLE:</a:t>
            </a:r>
            <a:r>
              <a:rPr lang="en-IN" dirty="0"/>
              <a:t>  </a:t>
            </a:r>
            <a:r>
              <a:rPr lang="en-IN" sz="3100" b="1" dirty="0" smtClean="0"/>
              <a:t>E</a:t>
            </a:r>
            <a:r>
              <a:rPr lang="en-IN" b="1" dirty="0" smtClean="0">
                <a:latin typeface="Times New Roman" pitchFamily="18" charset="0"/>
                <a:cs typeface="Times New Roman" pitchFamily="18" charset="0"/>
              </a:rPr>
              <a:t>-RNN:DesignOptimizationforEfﬁcientRecurrentNeuralNetworksinFPGA.</a:t>
            </a:r>
          </a:p>
          <a:p>
            <a:pPr algn="just">
              <a:buNone/>
            </a:pPr>
            <a:endParaRPr lang="en-IN" b="1" dirty="0">
              <a:latin typeface="Times New Roman" pitchFamily="18" charset="0"/>
              <a:cs typeface="Times New Roman" pitchFamily="18" charset="0"/>
            </a:endParaRPr>
          </a:p>
          <a:p>
            <a:pPr algn="just">
              <a:buNone/>
            </a:pPr>
            <a:r>
              <a:rPr lang="en-IN" b="1" dirty="0" smtClean="0"/>
              <a:t>	Author:</a:t>
            </a:r>
            <a:r>
              <a:rPr lang="en-IN" dirty="0" smtClean="0"/>
              <a:t> </a:t>
            </a:r>
            <a:r>
              <a:rPr lang="en-IN" dirty="0" err="1">
                <a:latin typeface="Times New Roman" pitchFamily="18" charset="0"/>
                <a:cs typeface="Times New Roman" pitchFamily="18" charset="0"/>
              </a:rPr>
              <a:t>Zhe</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Li, </a:t>
            </a:r>
            <a:r>
              <a:rPr lang="en-IN" dirty="0" err="1">
                <a:latin typeface="Times New Roman" pitchFamily="18" charset="0"/>
                <a:cs typeface="Times New Roman" pitchFamily="18" charset="0"/>
              </a:rPr>
              <a:t>Caiwen</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Ding, </a:t>
            </a:r>
            <a:r>
              <a:rPr lang="en-IN" dirty="0" err="1">
                <a:latin typeface="Times New Roman" pitchFamily="18" charset="0"/>
                <a:cs typeface="Times New Roman" pitchFamily="18" charset="0"/>
              </a:rPr>
              <a:t>Siyue</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Wang, </a:t>
            </a:r>
            <a:r>
              <a:rPr lang="en-IN" err="1">
                <a:latin typeface="Times New Roman" pitchFamily="18" charset="0"/>
                <a:cs typeface="Times New Roman" pitchFamily="18" charset="0"/>
              </a:rPr>
              <a:t>Wujie</a:t>
            </a:r>
            <a:r>
              <a:rPr lang="en-IN">
                <a:latin typeface="Times New Roman" pitchFamily="18" charset="0"/>
                <a:cs typeface="Times New Roman" pitchFamily="18" charset="0"/>
              </a:rPr>
              <a:t> </a:t>
            </a:r>
            <a:r>
              <a:rPr lang="en-IN" smtClean="0">
                <a:latin typeface="Times New Roman" pitchFamily="18" charset="0"/>
                <a:cs typeface="Times New Roman" pitchFamily="18" charset="0"/>
              </a:rPr>
              <a:t>Wen.,</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University</a:t>
            </a:r>
            <a:r>
              <a:rPr lang="en-US" dirty="0">
                <a:latin typeface="Times New Roman" pitchFamily="18" charset="0"/>
                <a:cs typeface="Times New Roman" pitchFamily="18" charset="0"/>
              </a:rPr>
              <a:t>, 2Northeastern University, 3Florida International University</a:t>
            </a:r>
            <a:endParaRPr lang="en-IN"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from </a:t>
            </a:r>
            <a:r>
              <a:rPr lang="en-IN" dirty="0">
                <a:latin typeface="Times New Roman" pitchFamily="18" charset="0"/>
                <a:cs typeface="Times New Roman" pitchFamily="18" charset="0"/>
              </a:rPr>
              <a:t>“ MCA department IMR </a:t>
            </a:r>
            <a:r>
              <a:rPr lang="en-IN" dirty="0" err="1">
                <a:latin typeface="Times New Roman" pitchFamily="18" charset="0"/>
                <a:cs typeface="Times New Roman" pitchFamily="18" charset="0"/>
              </a:rPr>
              <a:t>Jalgaon</a:t>
            </a:r>
            <a:r>
              <a:rPr lang="en-IN" dirty="0">
                <a:latin typeface="Times New Roman" pitchFamily="18" charset="0"/>
                <a:cs typeface="Times New Roman" pitchFamily="18" charset="0"/>
              </a:rPr>
              <a:t>, North Maharashtra University </a:t>
            </a:r>
            <a:r>
              <a:rPr lang="en-IN" dirty="0" err="1">
                <a:latin typeface="Times New Roman" pitchFamily="18" charset="0"/>
                <a:cs typeface="Times New Roman" pitchFamily="18" charset="0"/>
              </a:rPr>
              <a:t>Jalgaon</a:t>
            </a:r>
            <a:r>
              <a:rPr lang="en-IN" dirty="0">
                <a:latin typeface="Times New Roman" pitchFamily="18" charset="0"/>
                <a:cs typeface="Times New Roman" pitchFamily="18" charset="0"/>
              </a:rPr>
              <a:t>, MS, India</a:t>
            </a:r>
            <a:r>
              <a:rPr lang="en-IN" dirty="0" smtClean="0">
                <a:latin typeface="Times New Roman" pitchFamily="18" charset="0"/>
                <a:cs typeface="Times New Roman" pitchFamily="18" charset="0"/>
              </a:rPr>
              <a:t>.</a:t>
            </a:r>
          </a:p>
          <a:p>
            <a:pPr algn="just">
              <a:buNone/>
            </a:pPr>
            <a:endParaRPr lang="en-IN" dirty="0">
              <a:latin typeface="Times New Roman" pitchFamily="18" charset="0"/>
              <a:cs typeface="Times New Roman" pitchFamily="18" charset="0"/>
            </a:endParaRPr>
          </a:p>
          <a:p>
            <a:pPr algn="just">
              <a:buNone/>
            </a:pP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b="1" dirty="0" smtClean="0"/>
              <a:t>Description</a:t>
            </a:r>
            <a:r>
              <a:rPr lang="en-IN" b="1" dirty="0"/>
              <a:t>: </a:t>
            </a:r>
            <a:r>
              <a:rPr lang="en-US" dirty="0">
                <a:latin typeface="Times New Roman" pitchFamily="18" charset="0"/>
                <a:cs typeface="Times New Roman" pitchFamily="18" charset="0"/>
              </a:rPr>
              <a:t> ADMM-based training for deriving block-</a:t>
            </a:r>
            <a:r>
              <a:rPr lang="en-US" dirty="0" err="1">
                <a:latin typeface="Times New Roman" pitchFamily="18" charset="0"/>
                <a:cs typeface="Times New Roman" pitchFamily="18" charset="0"/>
              </a:rPr>
              <a:t>circulant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matrice</a:t>
            </a:r>
            <a:r>
              <a:rPr lang="en-US" dirty="0">
                <a:latin typeface="Times New Roman" pitchFamily="18" charset="0"/>
                <a:cs typeface="Times New Roman" pitchFamily="18" charset="0"/>
              </a:rPr>
              <a:t>-based RNN representation. We present the E-RNN framework for FPGA implementations of the ASR application. The overall goal is to improve performance/energy efﬁciency under accuracy requirement. We start from two design explorations providing guidance on block size and reducing RNN training trials. Based on the two observations, we decompose E-RNN in two phases: Phase I on determining RNN model to reduce computation and storage subject to accuracy requirement, and Phase II on hardware implementations given RNN model. We explore on both LSTM and GRU using the proposed E-RNN and we provide comprehensive comparisons with ESE and CLSTM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2" name="Slide Number Placeholder 1"/>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B94993-1A04-4AA8-AF0A-78626A85D5D6}" type="slidenum">
              <a:rPr lang="en-US" smtClean="0"/>
              <a:pPr/>
              <a:t>5</a:t>
            </a:fld>
            <a:endParaRPr lang="en-US"/>
          </a:p>
        </p:txBody>
      </p:sp>
      <p:sp>
        <p:nvSpPr>
          <p:cNvPr id="13" name="Rectangle 12"/>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37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B94993-1A04-4AA8-AF0A-78626A85D5D6}" type="slidenum">
              <a:rPr lang="en-US" smtClean="0"/>
              <a:t>6</a:t>
            </a:fld>
            <a:endParaRPr lang="en-US"/>
          </a:p>
        </p:txBody>
      </p:sp>
      <p:sp>
        <p:nvSpPr>
          <p:cNvPr id="3" name="Slide Number Placeholder 3"/>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B94993-1A04-4AA8-AF0A-78626A85D5D6}" type="slidenum">
              <a:rPr lang="en-US" smtClean="0"/>
              <a:pPr/>
              <a:t>6</a:t>
            </a:fld>
            <a:endParaRPr lang="en-US"/>
          </a:p>
        </p:txBody>
      </p:sp>
      <p:sp>
        <p:nvSpPr>
          <p:cNvPr id="4" name="Title 5"/>
          <p:cNvSpPr txBox="1">
            <a:spLocks/>
          </p:cNvSpPr>
          <p:nvPr/>
        </p:nvSpPr>
        <p:spPr>
          <a:xfrm>
            <a:off x="838200" y="101330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
        <p:nvSpPr>
          <p:cNvPr id="5" name="Content Placeholder 6"/>
          <p:cNvSpPr txBox="1">
            <a:spLocks/>
          </p:cNvSpPr>
          <p:nvPr/>
        </p:nvSpPr>
        <p:spPr>
          <a:xfrm>
            <a:off x="833377" y="1944546"/>
            <a:ext cx="10520423" cy="459436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IN" b="1" dirty="0"/>
              <a:t>	TITLE:</a:t>
            </a:r>
            <a:r>
              <a:rPr lang="en-IN" dirty="0"/>
              <a:t>  </a:t>
            </a:r>
            <a:r>
              <a:rPr lang="en-US" sz="2600" b="1" dirty="0">
                <a:latin typeface="Times New Roman" panose="02020603050405020304" pitchFamily="18" charset="0"/>
                <a:cs typeface="Times New Roman" panose="02020603050405020304" pitchFamily="18" charset="0"/>
              </a:rPr>
              <a:t>Speech recognition enhancement using beamforming and a genetic algorithm</a:t>
            </a:r>
            <a:r>
              <a:rPr lang="en-IN" b="1" dirty="0" smtClean="0">
                <a:latin typeface="Times New Roman" pitchFamily="18" charset="0"/>
                <a:cs typeface="Times New Roman" pitchFamily="18" charset="0"/>
              </a:rPr>
              <a:t>.</a:t>
            </a:r>
          </a:p>
          <a:p>
            <a:pPr algn="just">
              <a:buNone/>
            </a:pPr>
            <a:endParaRPr lang="en-IN" b="1" dirty="0">
              <a:latin typeface="Times New Roman" pitchFamily="18" charset="0"/>
              <a:cs typeface="Times New Roman" pitchFamily="18" charset="0"/>
            </a:endParaRPr>
          </a:p>
          <a:p>
            <a:pPr algn="just">
              <a:buNone/>
            </a:pPr>
            <a:r>
              <a:rPr lang="en-IN" b="1" dirty="0" smtClean="0"/>
              <a:t>	Author: </a:t>
            </a:r>
            <a:r>
              <a:rPr lang="en-US" dirty="0" err="1"/>
              <a:t>Parikshit</a:t>
            </a:r>
            <a:r>
              <a:rPr lang="en-US" dirty="0"/>
              <a:t> </a:t>
            </a:r>
            <a:r>
              <a:rPr lang="en-US" dirty="0" err="1" smtClean="0"/>
              <a:t>Awasarmol,Aditya</a:t>
            </a:r>
            <a:r>
              <a:rPr lang="en-US" dirty="0" smtClean="0"/>
              <a:t> </a:t>
            </a:r>
            <a:r>
              <a:rPr lang="en-US" dirty="0" err="1"/>
              <a:t>Amberkar</a:t>
            </a:r>
            <a:r>
              <a:rPr lang="en-US" dirty="0"/>
              <a:t>, Gaurav </a:t>
            </a:r>
            <a:r>
              <a:rPr lang="en-US" dirty="0" err="1"/>
              <a:t>Deshmukh</a:t>
            </a:r>
            <a:r>
              <a:rPr lang="en-US" dirty="0"/>
              <a:t>,  MCT’s Rajiv Gandhi Institute of Technology, Mumbai, Maharashtra</a:t>
            </a:r>
            <a:r>
              <a:rPr lang="en-IN" dirty="0" smtClean="0">
                <a:latin typeface="Times New Roman" pitchFamily="18" charset="0"/>
                <a:cs typeface="Times New Roman" pitchFamily="18" charset="0"/>
              </a:rPr>
              <a:t>.</a:t>
            </a:r>
          </a:p>
          <a:p>
            <a:pPr algn="just">
              <a:buNone/>
            </a:pPr>
            <a:endParaRPr lang="en-IN" dirty="0">
              <a:latin typeface="Times New Roman" pitchFamily="18" charset="0"/>
              <a:cs typeface="Times New Roman" pitchFamily="18" charset="0"/>
            </a:endParaRPr>
          </a:p>
          <a:p>
            <a:pPr algn="just">
              <a:buNone/>
            </a:pP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b="1" dirty="0" smtClean="0"/>
              <a:t>Description</a:t>
            </a:r>
            <a:r>
              <a:rPr lang="en-IN" b="1" dirty="0"/>
              <a:t>: </a:t>
            </a:r>
            <a:r>
              <a:rPr lang="en-US" dirty="0">
                <a:latin typeface="Times New Roman" pitchFamily="18" charset="0"/>
                <a:cs typeface="Times New Roman" pitchFamily="18" charset="0"/>
              </a:rPr>
              <a:t> </a:t>
            </a:r>
            <a:r>
              <a:rPr lang="en-US" dirty="0"/>
              <a:t>RNN is one of the best algorithm used for processing of speech signal and it has scope in emerging voice controlled technologies but training algorithm is again very complex .It shows better results than Multilayer perceptron(MLP).Speech recognition has attracted many scientists and researchers and can be influential to society in emerging </a:t>
            </a:r>
            <a:r>
              <a:rPr lang="en-US" dirty="0" smtClean="0"/>
              <a:t>technologies. </a:t>
            </a:r>
            <a:endParaRPr lang="en-US" dirty="0">
              <a:latin typeface="Times New Roman" pitchFamily="18" charset="0"/>
              <a:cs typeface="Times New Roman" pitchFamily="18" charset="0"/>
            </a:endParaRPr>
          </a:p>
        </p:txBody>
      </p:sp>
      <p:sp>
        <p:nvSpPr>
          <p:cNvPr id="6" name="Slide Number Placeholder 1"/>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B94993-1A04-4AA8-AF0A-78626A85D5D6}" type="slidenum">
              <a:rPr lang="en-US" smtClean="0"/>
              <a:pPr/>
              <a:t>6</a:t>
            </a:fld>
            <a:endParaRPr lang="en-US"/>
          </a:p>
        </p:txBody>
      </p:sp>
      <p:sp>
        <p:nvSpPr>
          <p:cNvPr id="7" name="Rectangle 6"/>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86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B94993-1A04-4AA8-AF0A-78626A85D5D6}" type="slidenum">
              <a:rPr lang="en-US" smtClean="0"/>
              <a:t>7</a:t>
            </a:fld>
            <a:endParaRPr lang="en-US"/>
          </a:p>
        </p:txBody>
      </p:sp>
      <p:sp>
        <p:nvSpPr>
          <p:cNvPr id="3" name="Slide Number Placeholder 3"/>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B94993-1A04-4AA8-AF0A-78626A85D5D6}" type="slidenum">
              <a:rPr lang="en-US" smtClean="0"/>
              <a:pPr/>
              <a:t>7</a:t>
            </a:fld>
            <a:endParaRPr lang="en-US"/>
          </a:p>
        </p:txBody>
      </p:sp>
      <p:sp>
        <p:nvSpPr>
          <p:cNvPr id="4" name="Title 5"/>
          <p:cNvSpPr txBox="1">
            <a:spLocks/>
          </p:cNvSpPr>
          <p:nvPr/>
        </p:nvSpPr>
        <p:spPr>
          <a:xfrm>
            <a:off x="838200" y="101330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
        <p:nvSpPr>
          <p:cNvPr id="5" name="Content Placeholder 6"/>
          <p:cNvSpPr txBox="1">
            <a:spLocks/>
          </p:cNvSpPr>
          <p:nvPr/>
        </p:nvSpPr>
        <p:spPr>
          <a:xfrm>
            <a:off x="833377" y="1944546"/>
            <a:ext cx="10520423" cy="459436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IN" b="1" dirty="0"/>
              <a:t>	TITLE:</a:t>
            </a:r>
            <a:r>
              <a:rPr lang="en-IN" dirty="0"/>
              <a:t>  </a:t>
            </a:r>
            <a:r>
              <a:rPr lang="en-US" sz="2600" b="1" dirty="0">
                <a:latin typeface="Times New Roman" panose="02020603050405020304" pitchFamily="18" charset="0"/>
                <a:cs typeface="Times New Roman" panose="02020603050405020304" pitchFamily="18" charset="0"/>
              </a:rPr>
              <a:t>Speech recognition enhancement using beamforming and a genetic algorithm</a:t>
            </a:r>
            <a:r>
              <a:rPr lang="en-IN" b="1" dirty="0" smtClean="0">
                <a:latin typeface="Times New Roman" pitchFamily="18" charset="0"/>
                <a:cs typeface="Times New Roman" pitchFamily="18" charset="0"/>
              </a:rPr>
              <a:t>.</a:t>
            </a:r>
          </a:p>
          <a:p>
            <a:pPr algn="just">
              <a:buNone/>
            </a:pPr>
            <a:endParaRPr lang="en-IN" b="1" dirty="0">
              <a:latin typeface="Times New Roman" pitchFamily="18" charset="0"/>
              <a:cs typeface="Times New Roman" pitchFamily="18" charset="0"/>
            </a:endParaRPr>
          </a:p>
          <a:p>
            <a:pPr algn="just">
              <a:buNone/>
            </a:pPr>
            <a:r>
              <a:rPr lang="en-IN" b="1" dirty="0" smtClean="0"/>
              <a:t>	Author:</a:t>
            </a:r>
            <a:r>
              <a:rPr lang="en-IN" dirty="0" smtClean="0"/>
              <a:t> </a:t>
            </a:r>
            <a:r>
              <a:rPr lang="en-US" dirty="0"/>
              <a:t>K.Y. Chan Digital Ecosystems and Business Intelligence Institute, Curtin University of Technology, Perth, Australia</a:t>
            </a:r>
            <a:r>
              <a:rPr lang="en-IN" dirty="0" smtClean="0">
                <a:latin typeface="Times New Roman" pitchFamily="18" charset="0"/>
                <a:cs typeface="Times New Roman" pitchFamily="18" charset="0"/>
              </a:rPr>
              <a:t>.</a:t>
            </a:r>
          </a:p>
          <a:p>
            <a:pPr algn="just">
              <a:buNone/>
            </a:pPr>
            <a:endParaRPr lang="en-IN" dirty="0">
              <a:latin typeface="Times New Roman" pitchFamily="18" charset="0"/>
              <a:cs typeface="Times New Roman" pitchFamily="18" charset="0"/>
            </a:endParaRPr>
          </a:p>
          <a:p>
            <a:pPr algn="just">
              <a:buNone/>
            </a:pP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IN" b="1" dirty="0" smtClean="0"/>
              <a:t>Description</a:t>
            </a:r>
            <a:r>
              <a:rPr lang="en-IN" b="1" dirty="0"/>
              <a:t>: </a:t>
            </a:r>
            <a:r>
              <a:rPr lang="en-US" dirty="0">
                <a:latin typeface="Times New Roman" pitchFamily="18" charset="0"/>
                <a:cs typeface="Times New Roman" pitchFamily="18" charset="0"/>
              </a:rPr>
              <a:t> </a:t>
            </a:r>
            <a:r>
              <a:rPr lang="en-US" dirty="0"/>
              <a:t>A new speech enhancement method, which uses GA to optimize the performance of </a:t>
            </a:r>
            <a:r>
              <a:rPr lang="en-US" dirty="0" err="1"/>
              <a:t>beamformer</a:t>
            </a:r>
            <a:r>
              <a:rPr lang="en-US" dirty="0"/>
              <a:t>, has been proposed to directly maximize speech recognition accuracy. It compensates the deficiencies of the existing enhancement methods, which is designed for minimizing signal distortion or maximizing noise suppression, but cannot directly deal with speech recognition accuracies. The performance of the proposed method is evaluated by using a pre-trained recognizer embedded with two sets of speech commands. </a:t>
            </a:r>
            <a:endParaRPr lang="en-US" dirty="0">
              <a:latin typeface="Times New Roman" pitchFamily="18" charset="0"/>
              <a:cs typeface="Times New Roman" pitchFamily="18" charset="0"/>
            </a:endParaRPr>
          </a:p>
        </p:txBody>
      </p:sp>
      <p:sp>
        <p:nvSpPr>
          <p:cNvPr id="6" name="Slide Number Placeholder 1"/>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B94993-1A04-4AA8-AF0A-78626A85D5D6}" type="slidenum">
              <a:rPr lang="en-US" smtClean="0"/>
              <a:pPr/>
              <a:t>7</a:t>
            </a:fld>
            <a:endParaRPr lang="en-US"/>
          </a:p>
        </p:txBody>
      </p:sp>
      <p:sp>
        <p:nvSpPr>
          <p:cNvPr id="7" name="Rectangle 6"/>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40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3411" y="2357959"/>
            <a:ext cx="770338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CAB BOOKING NOW A DAYS</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83411" y="3062377"/>
            <a:ext cx="9920378" cy="16767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Now a days the cab booking is usual for the smartphone users, but not the featured phone users.</a:t>
            </a:r>
          </a:p>
          <a:p>
            <a:pPr marL="285750" indent="-285750">
              <a:lnSpc>
                <a:spcPct val="20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Yes, the featured phone users can call some taxi service available but they are human operated.</a:t>
            </a:r>
          </a:p>
          <a:p>
            <a:pPr marL="285750" indent="-285750">
              <a:lnSpc>
                <a:spcPct val="20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This human interaction makes this process little tedious. </a:t>
            </a:r>
            <a:endParaRPr lang="en-US" b="1" dirty="0">
              <a:latin typeface="Times New Roman" panose="02020603050405020304" pitchFamily="18" charset="0"/>
              <a:cs typeface="Times New Roman" panose="02020603050405020304" pitchFamily="18" charset="0"/>
            </a:endParaRPr>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6B94993-1A04-4AA8-AF0A-78626A85D5D6}" type="slidenum">
              <a:rPr lang="en-US" smtClean="0"/>
              <a:t>8</a:t>
            </a:fld>
            <a:endParaRPr lang="en-US"/>
          </a:p>
        </p:txBody>
      </p:sp>
      <p:sp>
        <p:nvSpPr>
          <p:cNvPr id="7" name="TextBox 6"/>
          <p:cNvSpPr txBox="1"/>
          <p:nvPr/>
        </p:nvSpPr>
        <p:spPr>
          <a:xfrm>
            <a:off x="907211" y="1024016"/>
            <a:ext cx="7703389" cy="707886"/>
          </a:xfrm>
          <a:prstGeom prst="rect">
            <a:avLst/>
          </a:prstGeom>
          <a:noFill/>
        </p:spPr>
        <p:txBody>
          <a:bodyPr wrap="square" rtlCol="0">
            <a:spAutoFit/>
          </a:bodyPr>
          <a:lstStyle/>
          <a:p>
            <a:r>
              <a:rPr lang="en-US" sz="4000" b="1" dirty="0" smtClean="0"/>
              <a:t>EXISTING SYSTEM</a:t>
            </a:r>
            <a:endParaRPr lang="en-US" sz="4000" b="1" dirty="0"/>
          </a:p>
        </p:txBody>
      </p:sp>
    </p:spTree>
    <p:extLst>
      <p:ext uri="{BB962C8B-B14F-4D97-AF65-F5344CB8AC3E}">
        <p14:creationId xmlns:p14="http://schemas.microsoft.com/office/powerpoint/2010/main" val="379101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1303263"/>
            <a:ext cx="10532853" cy="646331"/>
          </a:xfrm>
          <a:prstGeom prst="rect">
            <a:avLst/>
          </a:prstGeom>
          <a:noFill/>
        </p:spPr>
        <p:txBody>
          <a:bodyPr wrap="square" rtlCol="0">
            <a:spAutoFit/>
          </a:bodyPr>
          <a:lstStyle/>
          <a:p>
            <a:r>
              <a:rPr lang="en-US" sz="3600" b="1" dirty="0" smtClean="0"/>
              <a:t>PROPOSED SYSTEM</a:t>
            </a:r>
            <a:endParaRPr lang="en-US" sz="3600" b="1" dirty="0"/>
          </a:p>
        </p:txBody>
      </p:sp>
      <p:sp>
        <p:nvSpPr>
          <p:cNvPr id="3" name="TextBox 2"/>
          <p:cNvSpPr txBox="1"/>
          <p:nvPr/>
        </p:nvSpPr>
        <p:spPr>
          <a:xfrm>
            <a:off x="388189" y="2260146"/>
            <a:ext cx="10965611" cy="4062651"/>
          </a:xfrm>
          <a:prstGeom prst="rect">
            <a:avLst/>
          </a:prstGeom>
          <a:noFill/>
          <a:ln>
            <a:noFill/>
          </a:ln>
        </p:spPr>
        <p:txBody>
          <a:bodyPr wrap="square" rtlCol="0">
            <a:spAutoFit/>
          </a:bodyPr>
          <a:lstStyle/>
          <a:p>
            <a:pPr>
              <a:lnSpc>
                <a:spcPct val="200000"/>
              </a:lnSpc>
            </a:pPr>
            <a:r>
              <a:rPr lang="en-US" sz="2000" b="1" dirty="0" smtClean="0"/>
              <a:t>FOR FEATURED PHONE USERS (BUTTON TYPE PHONES):</a:t>
            </a:r>
          </a:p>
          <a:p>
            <a:pPr marL="285750" indent="-285750">
              <a:lnSpc>
                <a:spcPct val="200000"/>
              </a:lnSpc>
              <a:buFont typeface="Arial" panose="020B0604020202020204" pitchFamily="34" charset="0"/>
              <a:buChar char="•"/>
            </a:pPr>
            <a:r>
              <a:rPr lang="en-US" sz="2000" dirty="0" smtClean="0"/>
              <a:t>The users might be able to Book Cab using their basic mobile ,they should make a call to a </a:t>
            </a:r>
            <a:r>
              <a:rPr lang="en-US" sz="2000" b="1" dirty="0" smtClean="0"/>
              <a:t>Toll-free</a:t>
            </a:r>
            <a:r>
              <a:rPr lang="en-US" sz="2000" dirty="0" smtClean="0"/>
              <a:t> number.</a:t>
            </a:r>
          </a:p>
          <a:p>
            <a:pPr marL="285750" indent="-285750">
              <a:lnSpc>
                <a:spcPct val="200000"/>
              </a:lnSpc>
              <a:buFont typeface="Arial" panose="020B0604020202020204" pitchFamily="34" charset="0"/>
              <a:buChar char="•"/>
            </a:pPr>
            <a:r>
              <a:rPr lang="en-US" sz="2000" dirty="0" smtClean="0"/>
              <a:t>An </a:t>
            </a:r>
            <a:r>
              <a:rPr lang="en-US" sz="2000" b="1" dirty="0" smtClean="0"/>
              <a:t>Artificial Intelligence BOT </a:t>
            </a:r>
            <a:r>
              <a:rPr lang="en-US" sz="2000" dirty="0" smtClean="0"/>
              <a:t>will handle your call.</a:t>
            </a:r>
          </a:p>
          <a:p>
            <a:pPr marL="285750" indent="-285750">
              <a:lnSpc>
                <a:spcPct val="200000"/>
              </a:lnSpc>
              <a:buFont typeface="Arial" panose="020B0604020202020204" pitchFamily="34" charset="0"/>
              <a:buChar char="•"/>
            </a:pPr>
            <a:r>
              <a:rPr lang="en-US" sz="2000" dirty="0" smtClean="0"/>
              <a:t>Give their sources address (for verification) and Destination address.</a:t>
            </a:r>
          </a:p>
          <a:p>
            <a:pPr marL="285750" indent="-285750">
              <a:lnSpc>
                <a:spcPct val="200000"/>
              </a:lnSpc>
              <a:buFont typeface="Arial" panose="020B0604020202020204" pitchFamily="34" charset="0"/>
              <a:buChar char="•"/>
            </a:pPr>
            <a:r>
              <a:rPr lang="en-US" sz="2000" dirty="0"/>
              <a:t> </a:t>
            </a:r>
            <a:r>
              <a:rPr lang="en-US" sz="2000" dirty="0" smtClean="0"/>
              <a:t>The driver will be at your location in few minutes.</a:t>
            </a:r>
          </a:p>
          <a:p>
            <a:endParaRPr lang="en-US" sz="2000" dirty="0"/>
          </a:p>
        </p:txBody>
      </p:sp>
      <p:sp>
        <p:nvSpPr>
          <p:cNvPr id="5" name="Rectangle 4"/>
          <p:cNvSpPr/>
          <p:nvPr/>
        </p:nvSpPr>
        <p:spPr>
          <a:xfrm>
            <a:off x="0" y="414068"/>
            <a:ext cx="7401464"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7573992" y="414068"/>
            <a:ext cx="146650" cy="1552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B94993-1A04-4AA8-AF0A-78626A85D5D6}" type="slidenum">
              <a:rPr lang="en-US" smtClean="0"/>
              <a:t>9</a:t>
            </a:fld>
            <a:endParaRPr lang="en-US"/>
          </a:p>
        </p:txBody>
      </p:sp>
    </p:spTree>
    <p:extLst>
      <p:ext uri="{BB962C8B-B14F-4D97-AF65-F5344CB8AC3E}">
        <p14:creationId xmlns:p14="http://schemas.microsoft.com/office/powerpoint/2010/main" val="1666000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702</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OFFLINE CAB SERVICE USING AI</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AND OFFLINE CAB SERVICE USING AI</dc:title>
  <dc:creator>Nashid mifzal p</dc:creator>
  <cp:lastModifiedBy>Nashid mifzal p</cp:lastModifiedBy>
  <cp:revision>44</cp:revision>
  <dcterms:created xsi:type="dcterms:W3CDTF">2020-01-06T04:46:18Z</dcterms:created>
  <dcterms:modified xsi:type="dcterms:W3CDTF">2020-01-31T15:59:01Z</dcterms:modified>
</cp:coreProperties>
</file>