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sldIdLst>
    <p:sldId id="256" r:id="rId2"/>
    <p:sldId id="268" r:id="rId3"/>
    <p:sldId id="257" r:id="rId4"/>
    <p:sldId id="267" r:id="rId5"/>
    <p:sldId id="272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1" autoAdjust="0"/>
  </p:normalViewPr>
  <p:slideViewPr>
    <p:cSldViewPr snapToGrid="0">
      <p:cViewPr>
        <p:scale>
          <a:sx n="66" d="100"/>
          <a:sy n="66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B39A-509E-4F4F-B989-A7B566CFA024}" type="datetimeFigureOut">
              <a:rPr lang="en-PK" smtClean="0"/>
              <a:t>24/05/2019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FD039-C882-4873-B34D-67469DA64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133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D039-C882-4873-B34D-67469DA6486B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1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D039-C882-4873-B34D-67469DA6486B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99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3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6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2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A11414-60BB-437D-9882-C2163AB2744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2A0ABB2-2C8C-4A93-9102-24C6BA3C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64235"/>
            <a:ext cx="9762978" cy="4783014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   : Kafeel Ahmad Butt    (SP16-BCS-187)</a:t>
            </a:r>
            <a:b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Subject : Machine Learning</a:t>
            </a:r>
            <a:b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Topic     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273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80AB-5187-4A53-AC3A-881C0DC7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Problem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3948-F5F3-4E2C-8E41-DA2C86E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 which classified if patients have </a:t>
            </a:r>
            <a:r>
              <a:rPr lang="en-US" b="1" dirty="0"/>
              <a:t>heart disease </a:t>
            </a:r>
            <a:r>
              <a:rPr lang="en-US" dirty="0"/>
              <a:t>or not according to features in it. We will try to use this data to create a model which tries predict if a patient has this disease or not.</a:t>
            </a:r>
          </a:p>
          <a:p>
            <a:r>
              <a:rPr lang="en-US" sz="2000" b="1" dirty="0"/>
              <a:t>Dataset</a:t>
            </a:r>
            <a:endParaRPr lang="en-PK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3969-5468-4C5A-A99A-350B6F19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2" y="3917753"/>
            <a:ext cx="11774658" cy="27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4" y="2322146"/>
            <a:ext cx="8825659" cy="3416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contains</a:t>
            </a:r>
          </a:p>
          <a:p>
            <a:r>
              <a:rPr lang="en-US" b="1" dirty="0"/>
              <a:t>age</a:t>
            </a:r>
            <a:r>
              <a:rPr lang="en-US" dirty="0"/>
              <a:t> - age in years 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sex</a:t>
            </a:r>
            <a:r>
              <a:rPr lang="en-US" dirty="0"/>
              <a:t> - (1 = male; 0 = female) 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cp</a:t>
            </a:r>
            <a:r>
              <a:rPr lang="en-US" dirty="0"/>
              <a:t> - chest pain type 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trestbps</a:t>
            </a:r>
            <a:r>
              <a:rPr lang="en-US" dirty="0"/>
              <a:t> - resting blood pressure (in mm Hg on admission to the hospital) 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chol</a:t>
            </a:r>
            <a:r>
              <a:rPr lang="en-US" dirty="0"/>
              <a:t> - serum </a:t>
            </a:r>
            <a:r>
              <a:rPr lang="en-US" dirty="0" err="1"/>
              <a:t>cholestoral</a:t>
            </a:r>
            <a:r>
              <a:rPr lang="en-US" dirty="0"/>
              <a:t> in mg/dl </a:t>
            </a:r>
          </a:p>
          <a:p>
            <a:r>
              <a:rPr lang="en-US" b="1" dirty="0" err="1"/>
              <a:t>fbs</a:t>
            </a:r>
            <a:r>
              <a:rPr lang="en-US" dirty="0"/>
              <a:t> - (fasting blood sugar &gt; 120 mg/dl) (1 = true; 0 = false) 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restecg</a:t>
            </a:r>
            <a:r>
              <a:rPr lang="en-US" dirty="0"/>
              <a:t> - resting electrocardiographic results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0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(Continued)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4" y="2322146"/>
            <a:ext cx="8825659" cy="34163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thalach</a:t>
            </a:r>
            <a:r>
              <a:rPr lang="en-US" dirty="0"/>
              <a:t> - maximum heart rate achieved 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exang</a:t>
            </a:r>
            <a:r>
              <a:rPr lang="en-US" dirty="0"/>
              <a:t> - exercise induced angina (1 = yes; 0 = no) 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oldpeak</a:t>
            </a:r>
            <a:r>
              <a:rPr lang="en-US" dirty="0"/>
              <a:t> - ST depression induced by exercise relative to rest 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slope</a:t>
            </a:r>
            <a:r>
              <a:rPr lang="en-US" dirty="0"/>
              <a:t> - the slope of the peak exercise ST segment 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ca</a:t>
            </a:r>
            <a:r>
              <a:rPr lang="en-US" dirty="0"/>
              <a:t> - number of major vessels (0-3) colored by </a:t>
            </a:r>
            <a:r>
              <a:rPr lang="en-US" dirty="0" err="1"/>
              <a:t>flourosopy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thal</a:t>
            </a:r>
            <a:r>
              <a:rPr lang="en-US" dirty="0"/>
              <a:t> - 3 = normal; 6 = fixed defect; 7 = reversable defect 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target</a:t>
            </a:r>
            <a:r>
              <a:rPr lang="en-US" dirty="0"/>
              <a:t> - have disease or not (1=yes, 0=no)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B007-E2B1-4A1C-B965-29DBBFE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with charts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1DAD-10E0-4B6B-8A40-21196AD8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12084148" cy="4572000"/>
          </a:xfrm>
        </p:spPr>
        <p:txBody>
          <a:bodyPr/>
          <a:lstStyle/>
          <a:p>
            <a:r>
              <a:rPr lang="en-US" dirty="0"/>
              <a:t>Graphs are easy so I will check how many patients have disease according to their age. </a:t>
            </a:r>
          </a:p>
          <a:p>
            <a:r>
              <a:rPr lang="en-US" dirty="0"/>
              <a:t>Like this I have also check other visualizations with target and other variables.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FD264-4B84-4B55-825C-E89B77BBB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" y="3082413"/>
            <a:ext cx="11976295" cy="38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2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6F7B-E855-4205-961F-B15EFA9E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69206" cy="706964"/>
          </a:xfrm>
        </p:spPr>
        <p:txBody>
          <a:bodyPr/>
          <a:lstStyle/>
          <a:p>
            <a:r>
              <a:rPr lang="en-US" dirty="0"/>
              <a:t>ML Techniques and Evaluation Measures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743E-6812-4A5F-BEA8-4D614B7A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94561"/>
            <a:ext cx="10690043" cy="4079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Algorithms</a:t>
            </a:r>
          </a:p>
          <a:p>
            <a:r>
              <a:rPr lang="en-US" b="1" dirty="0"/>
              <a:t>Logistic Regression                         </a:t>
            </a:r>
          </a:p>
          <a:p>
            <a:r>
              <a:rPr lang="en-US" b="1" dirty="0"/>
              <a:t>K-Nearest Neighbors (KNN) with best k value       </a:t>
            </a:r>
          </a:p>
          <a:p>
            <a:r>
              <a:rPr lang="en-US" b="1" dirty="0"/>
              <a:t>Support Vector Machine (SVM)</a:t>
            </a:r>
          </a:p>
          <a:p>
            <a:r>
              <a:rPr lang="en-US" b="1" dirty="0"/>
              <a:t>Naive Bayes Algorithm</a:t>
            </a:r>
          </a:p>
          <a:p>
            <a:r>
              <a:rPr lang="en-US" b="1" dirty="0"/>
              <a:t>Decision Tree Algorithm</a:t>
            </a:r>
          </a:p>
          <a:p>
            <a:r>
              <a:rPr lang="en-US" b="1" dirty="0"/>
              <a:t>Random Forest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39FB2-8DAA-47F5-875E-46E583662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3" y="3415593"/>
            <a:ext cx="2665126" cy="424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1A7C1F-E77F-4A4A-9057-E7A5D6CBE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66" y="2391215"/>
            <a:ext cx="4901116" cy="562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8A2CFA-077C-4CA5-9116-53F7B0EF6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48" y="3354672"/>
            <a:ext cx="2314898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438F3A-5532-48AB-AD91-BD20B64D1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3" y="4040149"/>
            <a:ext cx="6163535" cy="543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B7E19D-4EA8-4077-BD2A-62CF2C112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20" y="4762037"/>
            <a:ext cx="3772426" cy="562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A5ED9C-26E1-4A7E-AE67-8B4DA432E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8" y="5207706"/>
            <a:ext cx="501084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90B0-ED87-44B2-9776-48674C5F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Measures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6E68-79C8-43D2-931F-652FB2F1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2321169"/>
            <a:ext cx="12121662" cy="4536831"/>
          </a:xfrm>
        </p:spPr>
        <p:txBody>
          <a:bodyPr/>
          <a:lstStyle/>
          <a:p>
            <a:r>
              <a:rPr lang="en-US" b="1" dirty="0"/>
              <a:t>Accuracy Score</a:t>
            </a:r>
          </a:p>
          <a:p>
            <a:pPr marL="0" indent="0">
              <a:buNone/>
            </a:pPr>
            <a:r>
              <a:rPr lang="en-US" dirty="0"/>
              <a:t>is used to evaluate </a:t>
            </a:r>
          </a:p>
          <a:p>
            <a:pPr marL="0" indent="0">
              <a:buNone/>
            </a:pPr>
            <a:r>
              <a:rPr lang="en-US" dirty="0"/>
              <a:t>ML algorithms.</a:t>
            </a:r>
          </a:p>
          <a:p>
            <a:endParaRPr lang="en-US" b="1" dirty="0"/>
          </a:p>
          <a:p>
            <a:r>
              <a:rPr lang="en-US" b="1" dirty="0"/>
              <a:t>Confusion Matrix</a:t>
            </a:r>
          </a:p>
          <a:p>
            <a:pPr marL="0" indent="0">
              <a:buNone/>
            </a:pPr>
            <a:r>
              <a:rPr lang="en-US" dirty="0"/>
              <a:t>is also another </a:t>
            </a:r>
          </a:p>
          <a:p>
            <a:pPr marL="0" indent="0">
              <a:buNone/>
            </a:pPr>
            <a:r>
              <a:rPr lang="en-US" dirty="0"/>
              <a:t>evaluation measure </a:t>
            </a:r>
          </a:p>
          <a:p>
            <a:pPr marL="0" indent="0">
              <a:buNone/>
            </a:pPr>
            <a:r>
              <a:rPr lang="en-US" dirty="0"/>
              <a:t>shown in this figure.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D6D6-3145-4A9F-BACA-1C6E9A09C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77" y="2321169"/>
            <a:ext cx="9718015" cy="41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1525-7351-40F9-BD08-77B6CFE3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CC594-7694-4C30-B109-AA8561A08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" y="2391508"/>
            <a:ext cx="11955586" cy="4466492"/>
          </a:xfrm>
        </p:spPr>
      </p:pic>
    </p:spTree>
    <p:extLst>
      <p:ext uri="{BB962C8B-B14F-4D97-AF65-F5344CB8AC3E}">
        <p14:creationId xmlns:p14="http://schemas.microsoft.com/office/powerpoint/2010/main" val="363542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34573"/>
            <a:ext cx="8825658" cy="2377440"/>
          </a:xfrm>
        </p:spPr>
        <p:txBody>
          <a:bodyPr/>
          <a:lstStyle/>
          <a:p>
            <a:r>
              <a:rPr lang="en-US" sz="9600" dirty="0" err="1"/>
              <a:t>Jazak</a:t>
            </a:r>
            <a:r>
              <a:rPr lang="en-US" sz="9600" dirty="0"/>
              <a:t> Allah</a:t>
            </a:r>
          </a:p>
        </p:txBody>
      </p:sp>
    </p:spTree>
    <p:extLst>
      <p:ext uri="{BB962C8B-B14F-4D97-AF65-F5344CB8AC3E}">
        <p14:creationId xmlns:p14="http://schemas.microsoft.com/office/powerpoint/2010/main" val="4280939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346</TotalTime>
  <Words>169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Name   : Kafeel Ahmad Butt    (SP16-BCS-187)  Subject : Machine Learning  Topic     : Classification</vt:lpstr>
      <vt:lpstr>Learning Problem</vt:lpstr>
      <vt:lpstr>Dataset Description</vt:lpstr>
      <vt:lpstr>Dataset Description (Continued)</vt:lpstr>
      <vt:lpstr>Data Exploration with charts</vt:lpstr>
      <vt:lpstr>ML Techniques and Evaluation Measures</vt:lpstr>
      <vt:lpstr>Evaluation Measures</vt:lpstr>
      <vt:lpstr>Comparing Models</vt:lpstr>
      <vt:lpstr>Jazak Allah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Awais Khan Subject:Machine Learning Topic: Linear Regression</dc:title>
  <dc:creator>Awais</dc:creator>
  <cp:lastModifiedBy>Kafeel Ahmad Butt</cp:lastModifiedBy>
  <cp:revision>31</cp:revision>
  <dcterms:created xsi:type="dcterms:W3CDTF">2018-12-27T16:15:50Z</dcterms:created>
  <dcterms:modified xsi:type="dcterms:W3CDTF">2019-05-24T11:48:13Z</dcterms:modified>
</cp:coreProperties>
</file>