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1"/>
  </p:sldMasterIdLst>
  <p:sldIdLst>
    <p:sldId id="256" r:id="rId2"/>
    <p:sldId id="257" r:id="rId3"/>
    <p:sldId id="259" r:id="rId4"/>
    <p:sldId id="261" r:id="rId5"/>
    <p:sldId id="258" r:id="rId6"/>
    <p:sldId id="263" r:id="rId7"/>
    <p:sldId id="265" r:id="rId8"/>
    <p:sldId id="266" r:id="rId9"/>
    <p:sldId id="267" r:id="rId10"/>
    <p:sldId id="272" r:id="rId11"/>
    <p:sldId id="268" r:id="rId12"/>
    <p:sldId id="269" r:id="rId13"/>
    <p:sldId id="273"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8"/>
    <p:restoredTop sz="94710"/>
  </p:normalViewPr>
  <p:slideViewPr>
    <p:cSldViewPr snapToGrid="0">
      <p:cViewPr varScale="1">
        <p:scale>
          <a:sx n="145" d="100"/>
          <a:sy n="145" d="100"/>
        </p:scale>
        <p:origin x="20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ata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svg"/><Relationship Id="rId1" Type="http://schemas.openxmlformats.org/officeDocument/2006/relationships/image" Target="../media/image21.png"/><Relationship Id="rId4" Type="http://schemas.openxmlformats.org/officeDocument/2006/relationships/image" Target="../media/image24.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B0F3A8-2E5B-46AC-9D53-E4447A3516C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78D1C4E-8518-4248-8650-8F0140155982}">
      <dgm:prSet/>
      <dgm:spPr/>
      <dgm:t>
        <a:bodyPr/>
        <a:lstStyle/>
        <a:p>
          <a:pPr>
            <a:lnSpc>
              <a:spcPct val="100000"/>
            </a:lnSpc>
          </a:pPr>
          <a:r>
            <a:rPr lang="en-US" dirty="0"/>
            <a:t>Sentiment Analysis is a problem relating to Natural Language Processing that provides metrics based on the contextual information in a piece of text</a:t>
          </a:r>
        </a:p>
      </dgm:t>
    </dgm:pt>
    <dgm:pt modelId="{1F618580-E85C-44A5-B6FB-392058771598}" type="parTrans" cxnId="{D9C78C4F-CA79-4C5B-8A68-E490D2A2530D}">
      <dgm:prSet/>
      <dgm:spPr/>
      <dgm:t>
        <a:bodyPr/>
        <a:lstStyle/>
        <a:p>
          <a:endParaRPr lang="en-US"/>
        </a:p>
      </dgm:t>
    </dgm:pt>
    <dgm:pt modelId="{3574E01F-8FB8-41C8-95A3-3886CFAF4DAF}" type="sibTrans" cxnId="{D9C78C4F-CA79-4C5B-8A68-E490D2A2530D}">
      <dgm:prSet/>
      <dgm:spPr/>
      <dgm:t>
        <a:bodyPr/>
        <a:lstStyle/>
        <a:p>
          <a:endParaRPr lang="en-US"/>
        </a:p>
      </dgm:t>
    </dgm:pt>
    <dgm:pt modelId="{D04779AF-AF3A-461C-8A46-54804534E69E}">
      <dgm:prSet/>
      <dgm:spPr/>
      <dgm:t>
        <a:bodyPr/>
        <a:lstStyle/>
        <a:p>
          <a:pPr>
            <a:lnSpc>
              <a:spcPct val="100000"/>
            </a:lnSpc>
          </a:pPr>
          <a:r>
            <a:rPr lang="en-US" dirty="0"/>
            <a:t>Sentiment Analysis tools are used by companies like Amazon, Apple and Google to gauge customer feedback, this is known as Opinion Farming.</a:t>
          </a:r>
        </a:p>
      </dgm:t>
    </dgm:pt>
    <dgm:pt modelId="{0187E97D-9AFC-4931-B39E-C04684E59B76}" type="parTrans" cxnId="{6521C67D-D324-4E25-B277-5FE0CEA1A1F4}">
      <dgm:prSet/>
      <dgm:spPr/>
      <dgm:t>
        <a:bodyPr/>
        <a:lstStyle/>
        <a:p>
          <a:endParaRPr lang="en-US"/>
        </a:p>
      </dgm:t>
    </dgm:pt>
    <dgm:pt modelId="{29A24695-EC72-4E71-9B88-DBF1884BDEB5}" type="sibTrans" cxnId="{6521C67D-D324-4E25-B277-5FE0CEA1A1F4}">
      <dgm:prSet/>
      <dgm:spPr/>
      <dgm:t>
        <a:bodyPr/>
        <a:lstStyle/>
        <a:p>
          <a:endParaRPr lang="en-US"/>
        </a:p>
      </dgm:t>
    </dgm:pt>
    <dgm:pt modelId="{72863436-E7E3-8242-8331-2B5EED3DF9D9}">
      <dgm:prSet/>
      <dgm:spPr/>
      <dgm:t>
        <a:bodyPr/>
        <a:lstStyle/>
        <a:p>
          <a:pPr>
            <a:lnSpc>
              <a:spcPct val="100000"/>
            </a:lnSpc>
          </a:pPr>
          <a:r>
            <a:rPr lang="en-GB" dirty="0"/>
            <a:t>Many existing solutions implement Classification-based outputs via a Deep Learning Model. These methods classify text as either Positive or Negative</a:t>
          </a:r>
        </a:p>
      </dgm:t>
    </dgm:pt>
    <dgm:pt modelId="{899CEAA7-13E7-F24F-9694-1CF1B44DA0D6}" type="parTrans" cxnId="{1ADEFD5A-ADD9-6C4F-A884-8059F16935A2}">
      <dgm:prSet/>
      <dgm:spPr/>
      <dgm:t>
        <a:bodyPr/>
        <a:lstStyle/>
        <a:p>
          <a:endParaRPr lang="en-GB"/>
        </a:p>
      </dgm:t>
    </dgm:pt>
    <dgm:pt modelId="{6CD4BB1A-A4E9-5F45-9E5E-B161EDF97BF4}" type="sibTrans" cxnId="{1ADEFD5A-ADD9-6C4F-A884-8059F16935A2}">
      <dgm:prSet/>
      <dgm:spPr/>
      <dgm:t>
        <a:bodyPr/>
        <a:lstStyle/>
        <a:p>
          <a:endParaRPr lang="en-GB"/>
        </a:p>
      </dgm:t>
    </dgm:pt>
    <dgm:pt modelId="{95B81A59-0B56-470D-9B9D-A4ECF62B85F8}" type="pres">
      <dgm:prSet presAssocID="{0EB0F3A8-2E5B-46AC-9D53-E4447A3516CD}" presName="root" presStyleCnt="0">
        <dgm:presLayoutVars>
          <dgm:dir/>
          <dgm:resizeHandles val="exact"/>
        </dgm:presLayoutVars>
      </dgm:prSet>
      <dgm:spPr/>
    </dgm:pt>
    <dgm:pt modelId="{7DE03AD7-468A-4820-887E-44C7016F0FF9}" type="pres">
      <dgm:prSet presAssocID="{478D1C4E-8518-4248-8650-8F0140155982}" presName="compNode" presStyleCnt="0"/>
      <dgm:spPr/>
    </dgm:pt>
    <dgm:pt modelId="{A608FE9B-CBF0-4D08-8E0D-51F5E3FDC18B}" type="pres">
      <dgm:prSet presAssocID="{478D1C4E-8518-4248-8650-8F0140155982}" presName="bgRect" presStyleLbl="bgShp" presStyleIdx="0" presStyleCnt="3"/>
      <dgm:spPr/>
    </dgm:pt>
    <dgm:pt modelId="{F116E023-BA0E-4486-B025-1B786D9A95C5}" type="pres">
      <dgm:prSet presAssocID="{478D1C4E-8518-4248-8650-8F014015598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18E73436-6566-4BED-95A9-8D7FE2E59108}" type="pres">
      <dgm:prSet presAssocID="{478D1C4E-8518-4248-8650-8F0140155982}" presName="spaceRect" presStyleCnt="0"/>
      <dgm:spPr/>
    </dgm:pt>
    <dgm:pt modelId="{94153285-53D6-475D-B0FA-AA8CD02BAEDA}" type="pres">
      <dgm:prSet presAssocID="{478D1C4E-8518-4248-8650-8F0140155982}" presName="parTx" presStyleLbl="revTx" presStyleIdx="0" presStyleCnt="3">
        <dgm:presLayoutVars>
          <dgm:chMax val="0"/>
          <dgm:chPref val="0"/>
        </dgm:presLayoutVars>
      </dgm:prSet>
      <dgm:spPr/>
    </dgm:pt>
    <dgm:pt modelId="{4F0E2DC7-987D-477D-8376-2ACDB701160E}" type="pres">
      <dgm:prSet presAssocID="{3574E01F-8FB8-41C8-95A3-3886CFAF4DAF}" presName="sibTrans" presStyleCnt="0"/>
      <dgm:spPr/>
    </dgm:pt>
    <dgm:pt modelId="{802852C1-DB48-9C45-A817-BB0D2D5C980C}" type="pres">
      <dgm:prSet presAssocID="{72863436-E7E3-8242-8331-2B5EED3DF9D9}" presName="compNode" presStyleCnt="0"/>
      <dgm:spPr/>
    </dgm:pt>
    <dgm:pt modelId="{0A346341-BB9C-8E4F-B317-D58214584173}" type="pres">
      <dgm:prSet presAssocID="{72863436-E7E3-8242-8331-2B5EED3DF9D9}" presName="bgRect" presStyleLbl="bgShp" presStyleIdx="1" presStyleCnt="3"/>
      <dgm:spPr/>
    </dgm:pt>
    <dgm:pt modelId="{DAC869E2-96A2-1447-A404-452FAA33FFAC}" type="pres">
      <dgm:prSet presAssocID="{72863436-E7E3-8242-8331-2B5EED3DF9D9}"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7B3E932F-2CF7-A342-828B-89C318237389}" type="pres">
      <dgm:prSet presAssocID="{72863436-E7E3-8242-8331-2B5EED3DF9D9}" presName="spaceRect" presStyleCnt="0"/>
      <dgm:spPr/>
    </dgm:pt>
    <dgm:pt modelId="{4CC66C8E-9D22-B74B-90C7-3FAFDE65DFAA}" type="pres">
      <dgm:prSet presAssocID="{72863436-E7E3-8242-8331-2B5EED3DF9D9}" presName="parTx" presStyleLbl="revTx" presStyleIdx="1" presStyleCnt="3">
        <dgm:presLayoutVars>
          <dgm:chMax val="0"/>
          <dgm:chPref val="0"/>
        </dgm:presLayoutVars>
      </dgm:prSet>
      <dgm:spPr/>
    </dgm:pt>
    <dgm:pt modelId="{1FC5F9BD-55A0-2B43-821A-759D38EB3E92}" type="pres">
      <dgm:prSet presAssocID="{6CD4BB1A-A4E9-5F45-9E5E-B161EDF97BF4}" presName="sibTrans" presStyleCnt="0"/>
      <dgm:spPr/>
    </dgm:pt>
    <dgm:pt modelId="{1BABA8F6-267D-41F7-BA41-C797E0240BF7}" type="pres">
      <dgm:prSet presAssocID="{D04779AF-AF3A-461C-8A46-54804534E69E}" presName="compNode" presStyleCnt="0"/>
      <dgm:spPr/>
    </dgm:pt>
    <dgm:pt modelId="{B53AB336-91FC-4722-A281-7AE0C511E78D}" type="pres">
      <dgm:prSet presAssocID="{D04779AF-AF3A-461C-8A46-54804534E69E}" presName="bgRect" presStyleLbl="bgShp" presStyleIdx="2" presStyleCnt="3"/>
      <dgm:spPr/>
    </dgm:pt>
    <dgm:pt modelId="{AEADDA91-1256-4DC4-BC19-2D2F3797D7C9}" type="pres">
      <dgm:prSet presAssocID="{D04779AF-AF3A-461C-8A46-54804534E69E}"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ty with solid fill"/>
        </a:ext>
      </dgm:extLst>
    </dgm:pt>
    <dgm:pt modelId="{C8070CCA-67F8-450B-8EAC-B61B64B6DE51}" type="pres">
      <dgm:prSet presAssocID="{D04779AF-AF3A-461C-8A46-54804534E69E}" presName="spaceRect" presStyleCnt="0"/>
      <dgm:spPr/>
    </dgm:pt>
    <dgm:pt modelId="{0506637E-AEB2-4967-832C-F49C3F1CAC4B}" type="pres">
      <dgm:prSet presAssocID="{D04779AF-AF3A-461C-8A46-54804534E69E}" presName="parTx" presStyleLbl="revTx" presStyleIdx="2" presStyleCnt="3">
        <dgm:presLayoutVars>
          <dgm:chMax val="0"/>
          <dgm:chPref val="0"/>
        </dgm:presLayoutVars>
      </dgm:prSet>
      <dgm:spPr/>
    </dgm:pt>
  </dgm:ptLst>
  <dgm:cxnLst>
    <dgm:cxn modelId="{28F02116-A77F-4031-BEB7-72208A7012C6}" type="presOf" srcId="{D04779AF-AF3A-461C-8A46-54804534E69E}" destId="{0506637E-AEB2-4967-832C-F49C3F1CAC4B}" srcOrd="0" destOrd="0" presId="urn:microsoft.com/office/officeart/2018/2/layout/IconVerticalSolidList"/>
    <dgm:cxn modelId="{D9C78C4F-CA79-4C5B-8A68-E490D2A2530D}" srcId="{0EB0F3A8-2E5B-46AC-9D53-E4447A3516CD}" destId="{478D1C4E-8518-4248-8650-8F0140155982}" srcOrd="0" destOrd="0" parTransId="{1F618580-E85C-44A5-B6FB-392058771598}" sibTransId="{3574E01F-8FB8-41C8-95A3-3886CFAF4DAF}"/>
    <dgm:cxn modelId="{2DA69F5A-3F10-4F25-AC1A-E2A044FD4FF6}" type="presOf" srcId="{0EB0F3A8-2E5B-46AC-9D53-E4447A3516CD}" destId="{95B81A59-0B56-470D-9B9D-A4ECF62B85F8}" srcOrd="0" destOrd="0" presId="urn:microsoft.com/office/officeart/2018/2/layout/IconVerticalSolidList"/>
    <dgm:cxn modelId="{1ADEFD5A-ADD9-6C4F-A884-8059F16935A2}" srcId="{0EB0F3A8-2E5B-46AC-9D53-E4447A3516CD}" destId="{72863436-E7E3-8242-8331-2B5EED3DF9D9}" srcOrd="1" destOrd="0" parTransId="{899CEAA7-13E7-F24F-9694-1CF1B44DA0D6}" sibTransId="{6CD4BB1A-A4E9-5F45-9E5E-B161EDF97BF4}"/>
    <dgm:cxn modelId="{6521C67D-D324-4E25-B277-5FE0CEA1A1F4}" srcId="{0EB0F3A8-2E5B-46AC-9D53-E4447A3516CD}" destId="{D04779AF-AF3A-461C-8A46-54804534E69E}" srcOrd="2" destOrd="0" parTransId="{0187E97D-9AFC-4931-B39E-C04684E59B76}" sibTransId="{29A24695-EC72-4E71-9B88-DBF1884BDEB5}"/>
    <dgm:cxn modelId="{6272FDC9-B103-403E-BCF5-394262A4A31B}" type="presOf" srcId="{478D1C4E-8518-4248-8650-8F0140155982}" destId="{94153285-53D6-475D-B0FA-AA8CD02BAEDA}" srcOrd="0" destOrd="0" presId="urn:microsoft.com/office/officeart/2018/2/layout/IconVerticalSolidList"/>
    <dgm:cxn modelId="{0F8D19E6-F62C-3042-B0F3-567429826FA9}" type="presOf" srcId="{72863436-E7E3-8242-8331-2B5EED3DF9D9}" destId="{4CC66C8E-9D22-B74B-90C7-3FAFDE65DFAA}" srcOrd="0" destOrd="0" presId="urn:microsoft.com/office/officeart/2018/2/layout/IconVerticalSolidList"/>
    <dgm:cxn modelId="{A9D7A3CE-6E75-4EB6-894C-409BB2AEB206}" type="presParOf" srcId="{95B81A59-0B56-470D-9B9D-A4ECF62B85F8}" destId="{7DE03AD7-468A-4820-887E-44C7016F0FF9}" srcOrd="0" destOrd="0" presId="urn:microsoft.com/office/officeart/2018/2/layout/IconVerticalSolidList"/>
    <dgm:cxn modelId="{BBD3C415-F206-460D-9866-0C55F724361C}" type="presParOf" srcId="{7DE03AD7-468A-4820-887E-44C7016F0FF9}" destId="{A608FE9B-CBF0-4D08-8E0D-51F5E3FDC18B}" srcOrd="0" destOrd="0" presId="urn:microsoft.com/office/officeart/2018/2/layout/IconVerticalSolidList"/>
    <dgm:cxn modelId="{E8B61E48-F81B-46E8-B6F8-2D7BD1D4FE31}" type="presParOf" srcId="{7DE03AD7-468A-4820-887E-44C7016F0FF9}" destId="{F116E023-BA0E-4486-B025-1B786D9A95C5}" srcOrd="1" destOrd="0" presId="urn:microsoft.com/office/officeart/2018/2/layout/IconVerticalSolidList"/>
    <dgm:cxn modelId="{9D0443F6-0879-401A-8517-E057187032F8}" type="presParOf" srcId="{7DE03AD7-468A-4820-887E-44C7016F0FF9}" destId="{18E73436-6566-4BED-95A9-8D7FE2E59108}" srcOrd="2" destOrd="0" presId="urn:microsoft.com/office/officeart/2018/2/layout/IconVerticalSolidList"/>
    <dgm:cxn modelId="{E14C9EE6-3005-44BD-A08B-EC89A06C98F3}" type="presParOf" srcId="{7DE03AD7-468A-4820-887E-44C7016F0FF9}" destId="{94153285-53D6-475D-B0FA-AA8CD02BAEDA}" srcOrd="3" destOrd="0" presId="urn:microsoft.com/office/officeart/2018/2/layout/IconVerticalSolidList"/>
    <dgm:cxn modelId="{1695499F-23AA-43C4-9FAB-8065C4A80C2C}" type="presParOf" srcId="{95B81A59-0B56-470D-9B9D-A4ECF62B85F8}" destId="{4F0E2DC7-987D-477D-8376-2ACDB701160E}" srcOrd="1" destOrd="0" presId="urn:microsoft.com/office/officeart/2018/2/layout/IconVerticalSolidList"/>
    <dgm:cxn modelId="{B6CEC278-AC8D-DD4C-8597-FCDF5697C5CB}" type="presParOf" srcId="{95B81A59-0B56-470D-9B9D-A4ECF62B85F8}" destId="{802852C1-DB48-9C45-A817-BB0D2D5C980C}" srcOrd="2" destOrd="0" presId="urn:microsoft.com/office/officeart/2018/2/layout/IconVerticalSolidList"/>
    <dgm:cxn modelId="{328BA179-A8D9-0047-834F-273FBD9D6BCC}" type="presParOf" srcId="{802852C1-DB48-9C45-A817-BB0D2D5C980C}" destId="{0A346341-BB9C-8E4F-B317-D58214584173}" srcOrd="0" destOrd="0" presId="urn:microsoft.com/office/officeart/2018/2/layout/IconVerticalSolidList"/>
    <dgm:cxn modelId="{6ABE8EE5-3E0C-974E-A2F1-17EEE9B77C28}" type="presParOf" srcId="{802852C1-DB48-9C45-A817-BB0D2D5C980C}" destId="{DAC869E2-96A2-1447-A404-452FAA33FFAC}" srcOrd="1" destOrd="0" presId="urn:microsoft.com/office/officeart/2018/2/layout/IconVerticalSolidList"/>
    <dgm:cxn modelId="{58C3171B-59AB-424B-BB00-370B52A2DEAD}" type="presParOf" srcId="{802852C1-DB48-9C45-A817-BB0D2D5C980C}" destId="{7B3E932F-2CF7-A342-828B-89C318237389}" srcOrd="2" destOrd="0" presId="urn:microsoft.com/office/officeart/2018/2/layout/IconVerticalSolidList"/>
    <dgm:cxn modelId="{CE0DFEFA-A105-6244-BCD0-1E9B484671D0}" type="presParOf" srcId="{802852C1-DB48-9C45-A817-BB0D2D5C980C}" destId="{4CC66C8E-9D22-B74B-90C7-3FAFDE65DFAA}" srcOrd="3" destOrd="0" presId="urn:microsoft.com/office/officeart/2018/2/layout/IconVerticalSolidList"/>
    <dgm:cxn modelId="{DBAF82EB-6186-EC42-9A48-C6201DB3D117}" type="presParOf" srcId="{95B81A59-0B56-470D-9B9D-A4ECF62B85F8}" destId="{1FC5F9BD-55A0-2B43-821A-759D38EB3E92}" srcOrd="3" destOrd="0" presId="urn:microsoft.com/office/officeart/2018/2/layout/IconVerticalSolidList"/>
    <dgm:cxn modelId="{977E636B-E3F2-428F-A81C-8A4838856DDB}" type="presParOf" srcId="{95B81A59-0B56-470D-9B9D-A4ECF62B85F8}" destId="{1BABA8F6-267D-41F7-BA41-C797E0240BF7}" srcOrd="4" destOrd="0" presId="urn:microsoft.com/office/officeart/2018/2/layout/IconVerticalSolidList"/>
    <dgm:cxn modelId="{101FB7A8-80D5-42DB-82E1-C0C82DEA47CC}" type="presParOf" srcId="{1BABA8F6-267D-41F7-BA41-C797E0240BF7}" destId="{B53AB336-91FC-4722-A281-7AE0C511E78D}" srcOrd="0" destOrd="0" presId="urn:microsoft.com/office/officeart/2018/2/layout/IconVerticalSolidList"/>
    <dgm:cxn modelId="{D7AE1010-13CC-49FA-ABD7-5DF52B188B37}" type="presParOf" srcId="{1BABA8F6-267D-41F7-BA41-C797E0240BF7}" destId="{AEADDA91-1256-4DC4-BC19-2D2F3797D7C9}" srcOrd="1" destOrd="0" presId="urn:microsoft.com/office/officeart/2018/2/layout/IconVerticalSolidList"/>
    <dgm:cxn modelId="{E0409459-F9DC-4293-B8E8-53C46C2CB2E4}" type="presParOf" srcId="{1BABA8F6-267D-41F7-BA41-C797E0240BF7}" destId="{C8070CCA-67F8-450B-8EAC-B61B64B6DE51}" srcOrd="2" destOrd="0" presId="urn:microsoft.com/office/officeart/2018/2/layout/IconVerticalSolidList"/>
    <dgm:cxn modelId="{3CD0EBA6-D7C0-4381-AFCE-16858D54D0CE}" type="presParOf" srcId="{1BABA8F6-267D-41F7-BA41-C797E0240BF7}" destId="{0506637E-AEB2-4967-832C-F49C3F1CAC4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C9A5E4-0FC2-45BF-B29D-289CC1763AF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7CC7AC-421A-497C-B44B-6E30EAA5EAAB}">
      <dgm:prSet/>
      <dgm:spPr/>
      <dgm:t>
        <a:bodyPr/>
        <a:lstStyle/>
        <a:p>
          <a:r>
            <a:rPr lang="en-US"/>
            <a:t>Genetic Programming (GP) is a subset of Evolutionary Computation (EC) models that evolve programs over time and evaluation.</a:t>
          </a:r>
        </a:p>
      </dgm:t>
    </dgm:pt>
    <dgm:pt modelId="{4D359575-5162-4AF9-9E12-395AD17D3850}" type="parTrans" cxnId="{09CAEF23-89E0-4709-AEFE-0051F0465A99}">
      <dgm:prSet/>
      <dgm:spPr/>
      <dgm:t>
        <a:bodyPr/>
        <a:lstStyle/>
        <a:p>
          <a:endParaRPr lang="en-US"/>
        </a:p>
      </dgm:t>
    </dgm:pt>
    <dgm:pt modelId="{2ABF0761-0314-4CC6-B920-3F15410D6CFF}" type="sibTrans" cxnId="{09CAEF23-89E0-4709-AEFE-0051F0465A99}">
      <dgm:prSet/>
      <dgm:spPr/>
      <dgm:t>
        <a:bodyPr/>
        <a:lstStyle/>
        <a:p>
          <a:endParaRPr lang="en-US"/>
        </a:p>
      </dgm:t>
    </dgm:pt>
    <dgm:pt modelId="{11524F7A-2B4A-4E2C-90BF-9F1E5F82829A}">
      <dgm:prSet/>
      <dgm:spPr/>
      <dgm:t>
        <a:bodyPr/>
        <a:lstStyle/>
        <a:p>
          <a:r>
            <a:rPr lang="en-US" dirty="0"/>
            <a:t>Symbolic Regression (SR) is an analysis method in which programs are defined as an equation.</a:t>
          </a:r>
        </a:p>
      </dgm:t>
    </dgm:pt>
    <dgm:pt modelId="{5265374B-9B16-4CBE-A8CB-4D84A5B32906}" type="parTrans" cxnId="{82CA34EB-176C-4351-8C38-A242548BA7B3}">
      <dgm:prSet/>
      <dgm:spPr/>
      <dgm:t>
        <a:bodyPr/>
        <a:lstStyle/>
        <a:p>
          <a:endParaRPr lang="en-US"/>
        </a:p>
      </dgm:t>
    </dgm:pt>
    <dgm:pt modelId="{4FF4D5C8-A44F-4D14-828A-9BA072A580A6}" type="sibTrans" cxnId="{82CA34EB-176C-4351-8C38-A242548BA7B3}">
      <dgm:prSet/>
      <dgm:spPr/>
      <dgm:t>
        <a:bodyPr/>
        <a:lstStyle/>
        <a:p>
          <a:endParaRPr lang="en-US"/>
        </a:p>
      </dgm:t>
    </dgm:pt>
    <dgm:pt modelId="{C5A52AC0-4881-4F88-909D-66095FAAA9E9}">
      <dgm:prSet/>
      <dgm:spPr/>
      <dgm:t>
        <a:bodyPr/>
        <a:lstStyle/>
        <a:p>
          <a:r>
            <a:rPr lang="en-US" dirty="0"/>
            <a:t>Combining these concepts gives us a model that evolves equations to fit a given dataset through regression.</a:t>
          </a:r>
        </a:p>
      </dgm:t>
    </dgm:pt>
    <dgm:pt modelId="{5EE365B4-F1EB-4CFD-887E-B669B03C50EC}" type="parTrans" cxnId="{909EDEB1-E68D-43A9-92FB-FF07AD23083D}">
      <dgm:prSet/>
      <dgm:spPr/>
      <dgm:t>
        <a:bodyPr/>
        <a:lstStyle/>
        <a:p>
          <a:endParaRPr lang="en-US"/>
        </a:p>
      </dgm:t>
    </dgm:pt>
    <dgm:pt modelId="{E203F2B5-D70A-42A2-A62A-2CF20EDA9255}" type="sibTrans" cxnId="{909EDEB1-E68D-43A9-92FB-FF07AD23083D}">
      <dgm:prSet/>
      <dgm:spPr/>
      <dgm:t>
        <a:bodyPr/>
        <a:lstStyle/>
        <a:p>
          <a:endParaRPr lang="en-US"/>
        </a:p>
      </dgm:t>
    </dgm:pt>
    <dgm:pt modelId="{E0FE6D6C-1CE5-4DED-B743-900118ED70C1}" type="pres">
      <dgm:prSet presAssocID="{C7C9A5E4-0FC2-45BF-B29D-289CC1763AFE}" presName="root" presStyleCnt="0">
        <dgm:presLayoutVars>
          <dgm:dir/>
          <dgm:resizeHandles val="exact"/>
        </dgm:presLayoutVars>
      </dgm:prSet>
      <dgm:spPr/>
    </dgm:pt>
    <dgm:pt modelId="{38E6E419-AF48-4CE8-95DD-58AC404DDA95}" type="pres">
      <dgm:prSet presAssocID="{517CC7AC-421A-497C-B44B-6E30EAA5EAAB}" presName="compNode" presStyleCnt="0"/>
      <dgm:spPr/>
    </dgm:pt>
    <dgm:pt modelId="{0AA9866B-3A58-4864-A097-C2DABB2F9E54}" type="pres">
      <dgm:prSet presAssocID="{517CC7AC-421A-497C-B44B-6E30EAA5EAAB}" presName="bgRect" presStyleLbl="bgShp" presStyleIdx="0" presStyleCnt="3"/>
      <dgm:spPr/>
    </dgm:pt>
    <dgm:pt modelId="{FFB3167B-C64B-482F-82E0-D9A1E69A5268}" type="pres">
      <dgm:prSet presAssocID="{517CC7AC-421A-497C-B44B-6E30EAA5EAA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F664C81A-92A6-4AA7-9601-8FD468FBC6BF}" type="pres">
      <dgm:prSet presAssocID="{517CC7AC-421A-497C-B44B-6E30EAA5EAAB}" presName="spaceRect" presStyleCnt="0"/>
      <dgm:spPr/>
    </dgm:pt>
    <dgm:pt modelId="{0EE4EC7B-7D84-4523-BDD9-9718706386A6}" type="pres">
      <dgm:prSet presAssocID="{517CC7AC-421A-497C-B44B-6E30EAA5EAAB}" presName="parTx" presStyleLbl="revTx" presStyleIdx="0" presStyleCnt="3">
        <dgm:presLayoutVars>
          <dgm:chMax val="0"/>
          <dgm:chPref val="0"/>
        </dgm:presLayoutVars>
      </dgm:prSet>
      <dgm:spPr/>
    </dgm:pt>
    <dgm:pt modelId="{53CA0361-0709-45DE-9547-EEE30C7787E3}" type="pres">
      <dgm:prSet presAssocID="{2ABF0761-0314-4CC6-B920-3F15410D6CFF}" presName="sibTrans" presStyleCnt="0"/>
      <dgm:spPr/>
    </dgm:pt>
    <dgm:pt modelId="{6F30BC15-5192-4C30-930A-3E65A3610933}" type="pres">
      <dgm:prSet presAssocID="{11524F7A-2B4A-4E2C-90BF-9F1E5F82829A}" presName="compNode" presStyleCnt="0"/>
      <dgm:spPr/>
    </dgm:pt>
    <dgm:pt modelId="{1EED2921-5A54-47E4-B8EF-18CA30B4BFFC}" type="pres">
      <dgm:prSet presAssocID="{11524F7A-2B4A-4E2C-90BF-9F1E5F82829A}" presName="bgRect" presStyleLbl="bgShp" presStyleIdx="1" presStyleCnt="3"/>
      <dgm:spPr/>
    </dgm:pt>
    <dgm:pt modelId="{A447C3A4-7104-41C0-B438-950154CD51BA}" type="pres">
      <dgm:prSet presAssocID="{11524F7A-2B4A-4E2C-90BF-9F1E5F82829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228C749-34AB-4971-88E6-234A771EFC10}" type="pres">
      <dgm:prSet presAssocID="{11524F7A-2B4A-4E2C-90BF-9F1E5F82829A}" presName="spaceRect" presStyleCnt="0"/>
      <dgm:spPr/>
    </dgm:pt>
    <dgm:pt modelId="{12365ECD-B173-494F-BF65-F8F74CABD6B9}" type="pres">
      <dgm:prSet presAssocID="{11524F7A-2B4A-4E2C-90BF-9F1E5F82829A}" presName="parTx" presStyleLbl="revTx" presStyleIdx="1" presStyleCnt="3">
        <dgm:presLayoutVars>
          <dgm:chMax val="0"/>
          <dgm:chPref val="0"/>
        </dgm:presLayoutVars>
      </dgm:prSet>
      <dgm:spPr/>
    </dgm:pt>
    <dgm:pt modelId="{A64170D1-08D7-44DF-9B3B-0F685F51C4E2}" type="pres">
      <dgm:prSet presAssocID="{4FF4D5C8-A44F-4D14-828A-9BA072A580A6}" presName="sibTrans" presStyleCnt="0"/>
      <dgm:spPr/>
    </dgm:pt>
    <dgm:pt modelId="{0F4C8EEB-96FF-43D0-BE78-58BA472A0329}" type="pres">
      <dgm:prSet presAssocID="{C5A52AC0-4881-4F88-909D-66095FAAA9E9}" presName="compNode" presStyleCnt="0"/>
      <dgm:spPr/>
    </dgm:pt>
    <dgm:pt modelId="{AABBF446-25E5-4BB1-843F-B84AF6D6FB23}" type="pres">
      <dgm:prSet presAssocID="{C5A52AC0-4881-4F88-909D-66095FAAA9E9}" presName="bgRect" presStyleLbl="bgShp" presStyleIdx="2" presStyleCnt="3"/>
      <dgm:spPr/>
    </dgm:pt>
    <dgm:pt modelId="{7C0FC43E-70D0-4B78-8FEE-9712FADA3522}" type="pres">
      <dgm:prSet presAssocID="{C5A52AC0-4881-4F88-909D-66095FAAA9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2DF28CCF-93D1-4CFF-81CE-C426B169DDF6}" type="pres">
      <dgm:prSet presAssocID="{C5A52AC0-4881-4F88-909D-66095FAAA9E9}" presName="spaceRect" presStyleCnt="0"/>
      <dgm:spPr/>
    </dgm:pt>
    <dgm:pt modelId="{63722CB0-C4D2-4C25-B5C1-C0A31B0C7CE4}" type="pres">
      <dgm:prSet presAssocID="{C5A52AC0-4881-4F88-909D-66095FAAA9E9}" presName="parTx" presStyleLbl="revTx" presStyleIdx="2" presStyleCnt="3">
        <dgm:presLayoutVars>
          <dgm:chMax val="0"/>
          <dgm:chPref val="0"/>
        </dgm:presLayoutVars>
      </dgm:prSet>
      <dgm:spPr/>
    </dgm:pt>
  </dgm:ptLst>
  <dgm:cxnLst>
    <dgm:cxn modelId="{012E9914-67F1-4870-8056-B15A7439311B}" type="presOf" srcId="{517CC7AC-421A-497C-B44B-6E30EAA5EAAB}" destId="{0EE4EC7B-7D84-4523-BDD9-9718706386A6}" srcOrd="0" destOrd="0" presId="urn:microsoft.com/office/officeart/2018/2/layout/IconVerticalSolidList"/>
    <dgm:cxn modelId="{09CAEF23-89E0-4709-AEFE-0051F0465A99}" srcId="{C7C9A5E4-0FC2-45BF-B29D-289CC1763AFE}" destId="{517CC7AC-421A-497C-B44B-6E30EAA5EAAB}" srcOrd="0" destOrd="0" parTransId="{4D359575-5162-4AF9-9E12-395AD17D3850}" sibTransId="{2ABF0761-0314-4CC6-B920-3F15410D6CFF}"/>
    <dgm:cxn modelId="{8EAFDA28-23F1-421E-91DA-94435DB48D5D}" type="presOf" srcId="{11524F7A-2B4A-4E2C-90BF-9F1E5F82829A}" destId="{12365ECD-B173-494F-BF65-F8F74CABD6B9}" srcOrd="0" destOrd="0" presId="urn:microsoft.com/office/officeart/2018/2/layout/IconVerticalSolidList"/>
    <dgm:cxn modelId="{C5C9E0A9-C9C9-478C-B7F0-9F8ABEFB71D4}" type="presOf" srcId="{C5A52AC0-4881-4F88-909D-66095FAAA9E9}" destId="{63722CB0-C4D2-4C25-B5C1-C0A31B0C7CE4}" srcOrd="0" destOrd="0" presId="urn:microsoft.com/office/officeart/2018/2/layout/IconVerticalSolidList"/>
    <dgm:cxn modelId="{2389F0B0-699C-4260-9818-5E432D09E7C8}" type="presOf" srcId="{C7C9A5E4-0FC2-45BF-B29D-289CC1763AFE}" destId="{E0FE6D6C-1CE5-4DED-B743-900118ED70C1}" srcOrd="0" destOrd="0" presId="urn:microsoft.com/office/officeart/2018/2/layout/IconVerticalSolidList"/>
    <dgm:cxn modelId="{909EDEB1-E68D-43A9-92FB-FF07AD23083D}" srcId="{C7C9A5E4-0FC2-45BF-B29D-289CC1763AFE}" destId="{C5A52AC0-4881-4F88-909D-66095FAAA9E9}" srcOrd="2" destOrd="0" parTransId="{5EE365B4-F1EB-4CFD-887E-B669B03C50EC}" sibTransId="{E203F2B5-D70A-42A2-A62A-2CF20EDA9255}"/>
    <dgm:cxn modelId="{82CA34EB-176C-4351-8C38-A242548BA7B3}" srcId="{C7C9A5E4-0FC2-45BF-B29D-289CC1763AFE}" destId="{11524F7A-2B4A-4E2C-90BF-9F1E5F82829A}" srcOrd="1" destOrd="0" parTransId="{5265374B-9B16-4CBE-A8CB-4D84A5B32906}" sibTransId="{4FF4D5C8-A44F-4D14-828A-9BA072A580A6}"/>
    <dgm:cxn modelId="{7B548E88-D8C1-48E2-94D8-98D41576BACF}" type="presParOf" srcId="{E0FE6D6C-1CE5-4DED-B743-900118ED70C1}" destId="{38E6E419-AF48-4CE8-95DD-58AC404DDA95}" srcOrd="0" destOrd="0" presId="urn:microsoft.com/office/officeart/2018/2/layout/IconVerticalSolidList"/>
    <dgm:cxn modelId="{CE0C34E1-2F0A-4274-A193-F9A2F8086C41}" type="presParOf" srcId="{38E6E419-AF48-4CE8-95DD-58AC404DDA95}" destId="{0AA9866B-3A58-4864-A097-C2DABB2F9E54}" srcOrd="0" destOrd="0" presId="urn:microsoft.com/office/officeart/2018/2/layout/IconVerticalSolidList"/>
    <dgm:cxn modelId="{76FF8123-3F42-4650-B18C-2DCC5CFDA537}" type="presParOf" srcId="{38E6E419-AF48-4CE8-95DD-58AC404DDA95}" destId="{FFB3167B-C64B-482F-82E0-D9A1E69A5268}" srcOrd="1" destOrd="0" presId="urn:microsoft.com/office/officeart/2018/2/layout/IconVerticalSolidList"/>
    <dgm:cxn modelId="{275434F5-DB5E-4D09-A303-805C77ECB8C8}" type="presParOf" srcId="{38E6E419-AF48-4CE8-95DD-58AC404DDA95}" destId="{F664C81A-92A6-4AA7-9601-8FD468FBC6BF}" srcOrd="2" destOrd="0" presId="urn:microsoft.com/office/officeart/2018/2/layout/IconVerticalSolidList"/>
    <dgm:cxn modelId="{3DB56332-C5D1-4BC2-81F0-37B08F26EC19}" type="presParOf" srcId="{38E6E419-AF48-4CE8-95DD-58AC404DDA95}" destId="{0EE4EC7B-7D84-4523-BDD9-9718706386A6}" srcOrd="3" destOrd="0" presId="urn:microsoft.com/office/officeart/2018/2/layout/IconVerticalSolidList"/>
    <dgm:cxn modelId="{0F74A3A6-87C4-4B7B-92A2-8BA5D8C2A4A7}" type="presParOf" srcId="{E0FE6D6C-1CE5-4DED-B743-900118ED70C1}" destId="{53CA0361-0709-45DE-9547-EEE30C7787E3}" srcOrd="1" destOrd="0" presId="urn:microsoft.com/office/officeart/2018/2/layout/IconVerticalSolidList"/>
    <dgm:cxn modelId="{CC22AA57-820D-4E9A-BD3C-537D12CCC45E}" type="presParOf" srcId="{E0FE6D6C-1CE5-4DED-B743-900118ED70C1}" destId="{6F30BC15-5192-4C30-930A-3E65A3610933}" srcOrd="2" destOrd="0" presId="urn:microsoft.com/office/officeart/2018/2/layout/IconVerticalSolidList"/>
    <dgm:cxn modelId="{F4F0D3B3-ABB0-41AF-B54B-D8D12575C705}" type="presParOf" srcId="{6F30BC15-5192-4C30-930A-3E65A3610933}" destId="{1EED2921-5A54-47E4-B8EF-18CA30B4BFFC}" srcOrd="0" destOrd="0" presId="urn:microsoft.com/office/officeart/2018/2/layout/IconVerticalSolidList"/>
    <dgm:cxn modelId="{C3E57A25-4D7A-49D7-B1F0-460A1DF502EA}" type="presParOf" srcId="{6F30BC15-5192-4C30-930A-3E65A3610933}" destId="{A447C3A4-7104-41C0-B438-950154CD51BA}" srcOrd="1" destOrd="0" presId="urn:microsoft.com/office/officeart/2018/2/layout/IconVerticalSolidList"/>
    <dgm:cxn modelId="{361F6AED-EDB3-493E-8F06-38AA78A2AB31}" type="presParOf" srcId="{6F30BC15-5192-4C30-930A-3E65A3610933}" destId="{2228C749-34AB-4971-88E6-234A771EFC10}" srcOrd="2" destOrd="0" presId="urn:microsoft.com/office/officeart/2018/2/layout/IconVerticalSolidList"/>
    <dgm:cxn modelId="{EAB79157-7C42-48E6-909E-0AFAB7F61C61}" type="presParOf" srcId="{6F30BC15-5192-4C30-930A-3E65A3610933}" destId="{12365ECD-B173-494F-BF65-F8F74CABD6B9}" srcOrd="3" destOrd="0" presId="urn:microsoft.com/office/officeart/2018/2/layout/IconVerticalSolidList"/>
    <dgm:cxn modelId="{97274AD8-B7C9-42E0-9E7B-942960C60D87}" type="presParOf" srcId="{E0FE6D6C-1CE5-4DED-B743-900118ED70C1}" destId="{A64170D1-08D7-44DF-9B3B-0F685F51C4E2}" srcOrd="3" destOrd="0" presId="urn:microsoft.com/office/officeart/2018/2/layout/IconVerticalSolidList"/>
    <dgm:cxn modelId="{5FFFCDBC-6A47-4A0E-A3F0-A1DB3A2C0867}" type="presParOf" srcId="{E0FE6D6C-1CE5-4DED-B743-900118ED70C1}" destId="{0F4C8EEB-96FF-43D0-BE78-58BA472A0329}" srcOrd="4" destOrd="0" presId="urn:microsoft.com/office/officeart/2018/2/layout/IconVerticalSolidList"/>
    <dgm:cxn modelId="{55EAB8A4-DF9F-4C8C-86B9-A2E1C9C0AD65}" type="presParOf" srcId="{0F4C8EEB-96FF-43D0-BE78-58BA472A0329}" destId="{AABBF446-25E5-4BB1-843F-B84AF6D6FB23}" srcOrd="0" destOrd="0" presId="urn:microsoft.com/office/officeart/2018/2/layout/IconVerticalSolidList"/>
    <dgm:cxn modelId="{98D10BCD-112E-4DB6-94E9-E1E3F044B415}" type="presParOf" srcId="{0F4C8EEB-96FF-43D0-BE78-58BA472A0329}" destId="{7C0FC43E-70D0-4B78-8FEE-9712FADA3522}" srcOrd="1" destOrd="0" presId="urn:microsoft.com/office/officeart/2018/2/layout/IconVerticalSolidList"/>
    <dgm:cxn modelId="{331BA542-8FEA-424F-A6AF-5B5591D0D62D}" type="presParOf" srcId="{0F4C8EEB-96FF-43D0-BE78-58BA472A0329}" destId="{2DF28CCF-93D1-4CFF-81CE-C426B169DDF6}" srcOrd="2" destOrd="0" presId="urn:microsoft.com/office/officeart/2018/2/layout/IconVerticalSolidList"/>
    <dgm:cxn modelId="{4A034961-9067-4545-BE17-672EBDF45E4F}" type="presParOf" srcId="{0F4C8EEB-96FF-43D0-BE78-58BA472A0329}" destId="{63722CB0-C4D2-4C25-B5C1-C0A31B0C7CE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29ACD3-A25D-4B0D-91A9-21262EB024E5}"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1489157-6B5F-4CCE-8707-B21943ECE131}">
      <dgm:prSet/>
      <dgm:spPr/>
      <dgm:t>
        <a:bodyPr/>
        <a:lstStyle/>
        <a:p>
          <a:r>
            <a:rPr lang="en-US"/>
            <a:t>CNN:</a:t>
          </a:r>
        </a:p>
      </dgm:t>
    </dgm:pt>
    <dgm:pt modelId="{A984A6D2-17B7-4CE2-BEF3-8BE65EBB7841}" type="parTrans" cxnId="{2EACC642-E147-4191-8AF7-1DE608CB1819}">
      <dgm:prSet/>
      <dgm:spPr/>
      <dgm:t>
        <a:bodyPr/>
        <a:lstStyle/>
        <a:p>
          <a:endParaRPr lang="en-US"/>
        </a:p>
      </dgm:t>
    </dgm:pt>
    <dgm:pt modelId="{2750D242-247E-48F6-B76B-A18262E1F63C}" type="sibTrans" cxnId="{2EACC642-E147-4191-8AF7-1DE608CB1819}">
      <dgm:prSet/>
      <dgm:spPr/>
      <dgm:t>
        <a:bodyPr/>
        <a:lstStyle/>
        <a:p>
          <a:endParaRPr lang="en-US"/>
        </a:p>
      </dgm:t>
    </dgm:pt>
    <dgm:pt modelId="{772D3EF5-858B-4019-96DE-42640B6342BF}">
      <dgm:prSet/>
      <dgm:spPr/>
      <dgm:t>
        <a:bodyPr/>
        <a:lstStyle/>
        <a:p>
          <a:r>
            <a:rPr lang="en-US"/>
            <a:t>Deep Learning Model</a:t>
          </a:r>
        </a:p>
      </dgm:t>
    </dgm:pt>
    <dgm:pt modelId="{FB9E6DFC-ADA6-4B2C-ADB3-1FE7FF865415}" type="parTrans" cxnId="{9776F4ED-503A-4601-A8B6-49067C889360}">
      <dgm:prSet/>
      <dgm:spPr/>
      <dgm:t>
        <a:bodyPr/>
        <a:lstStyle/>
        <a:p>
          <a:endParaRPr lang="en-US"/>
        </a:p>
      </dgm:t>
    </dgm:pt>
    <dgm:pt modelId="{C0679CA1-ED12-4E5C-9756-43288B95F426}" type="sibTrans" cxnId="{9776F4ED-503A-4601-A8B6-49067C889360}">
      <dgm:prSet/>
      <dgm:spPr/>
      <dgm:t>
        <a:bodyPr/>
        <a:lstStyle/>
        <a:p>
          <a:endParaRPr lang="en-US"/>
        </a:p>
      </dgm:t>
    </dgm:pt>
    <dgm:pt modelId="{954D8AB0-EDD6-4926-929A-FAC17B64C920}">
      <dgm:prSet/>
      <dgm:spPr/>
      <dgm:t>
        <a:bodyPr/>
        <a:lstStyle/>
        <a:p>
          <a:r>
            <a:rPr lang="en-US"/>
            <a:t>Uses Vectors to represent Text</a:t>
          </a:r>
        </a:p>
      </dgm:t>
    </dgm:pt>
    <dgm:pt modelId="{F3B4D54D-380F-4878-9B6D-126F076CAE4A}" type="parTrans" cxnId="{C6B577BB-082B-4E9A-BBD5-0496EF02BFAD}">
      <dgm:prSet/>
      <dgm:spPr/>
      <dgm:t>
        <a:bodyPr/>
        <a:lstStyle/>
        <a:p>
          <a:endParaRPr lang="en-US"/>
        </a:p>
      </dgm:t>
    </dgm:pt>
    <dgm:pt modelId="{9F7ACE78-101B-4125-B760-A84A5877BD90}" type="sibTrans" cxnId="{C6B577BB-082B-4E9A-BBD5-0496EF02BFAD}">
      <dgm:prSet/>
      <dgm:spPr/>
      <dgm:t>
        <a:bodyPr/>
        <a:lstStyle/>
        <a:p>
          <a:endParaRPr lang="en-US"/>
        </a:p>
      </dgm:t>
    </dgm:pt>
    <dgm:pt modelId="{A627D7EA-A616-4805-BE63-49EF25AE8B85}">
      <dgm:prSet/>
      <dgm:spPr/>
      <dgm:t>
        <a:bodyPr/>
        <a:lstStyle/>
        <a:p>
          <a:r>
            <a:rPr lang="en-US"/>
            <a:t>Heavy Computational Requirements at high usage levels</a:t>
          </a:r>
        </a:p>
      </dgm:t>
    </dgm:pt>
    <dgm:pt modelId="{29F0AD00-489E-42A1-B76E-93EA9365E670}" type="parTrans" cxnId="{A986F0C0-CAF0-45C1-883E-74297163FFBC}">
      <dgm:prSet/>
      <dgm:spPr/>
      <dgm:t>
        <a:bodyPr/>
        <a:lstStyle/>
        <a:p>
          <a:endParaRPr lang="en-US"/>
        </a:p>
      </dgm:t>
    </dgm:pt>
    <dgm:pt modelId="{C3788985-2A26-4103-9CBD-ECB06E1043DF}" type="sibTrans" cxnId="{A986F0C0-CAF0-45C1-883E-74297163FFBC}">
      <dgm:prSet/>
      <dgm:spPr/>
      <dgm:t>
        <a:bodyPr/>
        <a:lstStyle/>
        <a:p>
          <a:endParaRPr lang="en-US"/>
        </a:p>
      </dgm:t>
    </dgm:pt>
    <dgm:pt modelId="{2C472791-EE13-4309-918B-CC000067DB47}">
      <dgm:prSet/>
      <dgm:spPr/>
      <dgm:t>
        <a:bodyPr/>
        <a:lstStyle/>
        <a:p>
          <a:r>
            <a:rPr lang="en-US" dirty="0"/>
            <a:t>GP:</a:t>
          </a:r>
        </a:p>
      </dgm:t>
    </dgm:pt>
    <dgm:pt modelId="{7B127EED-489A-48BF-9D2F-D3797DE86FCB}" type="parTrans" cxnId="{6EF24A3B-F2F8-4A8B-86DC-97B6ADA2FE6C}">
      <dgm:prSet/>
      <dgm:spPr/>
      <dgm:t>
        <a:bodyPr/>
        <a:lstStyle/>
        <a:p>
          <a:endParaRPr lang="en-US"/>
        </a:p>
      </dgm:t>
    </dgm:pt>
    <dgm:pt modelId="{877E2B08-86A4-4C87-93AA-52E9BCD23C1C}" type="sibTrans" cxnId="{6EF24A3B-F2F8-4A8B-86DC-97B6ADA2FE6C}">
      <dgm:prSet/>
      <dgm:spPr/>
      <dgm:t>
        <a:bodyPr/>
        <a:lstStyle/>
        <a:p>
          <a:endParaRPr lang="en-US"/>
        </a:p>
      </dgm:t>
    </dgm:pt>
    <dgm:pt modelId="{910EB2AE-C931-41BE-8C96-900C3C1C776A}">
      <dgm:prSet/>
      <dgm:spPr/>
      <dgm:t>
        <a:bodyPr/>
        <a:lstStyle/>
        <a:p>
          <a:r>
            <a:rPr lang="en-US" dirty="0"/>
            <a:t>Primitive set contains nodes that perform preprocessing techniques:</a:t>
          </a:r>
        </a:p>
      </dgm:t>
    </dgm:pt>
    <dgm:pt modelId="{0175F4F8-B4D3-4FF7-BEC7-F5624A748811}" type="parTrans" cxnId="{8A7A4806-6479-4A38-8E30-C89022C171E0}">
      <dgm:prSet/>
      <dgm:spPr/>
      <dgm:t>
        <a:bodyPr/>
        <a:lstStyle/>
        <a:p>
          <a:endParaRPr lang="en-US"/>
        </a:p>
      </dgm:t>
    </dgm:pt>
    <dgm:pt modelId="{A6E93878-33B4-4CAA-B4D2-607D06685397}" type="sibTrans" cxnId="{8A7A4806-6479-4A38-8E30-C89022C171E0}">
      <dgm:prSet/>
      <dgm:spPr/>
      <dgm:t>
        <a:bodyPr/>
        <a:lstStyle/>
        <a:p>
          <a:endParaRPr lang="en-US"/>
        </a:p>
      </dgm:t>
    </dgm:pt>
    <dgm:pt modelId="{2CCDD992-E42F-4D9F-93AB-C3F77602A759}">
      <dgm:prSet/>
      <dgm:spPr/>
      <dgm:t>
        <a:bodyPr/>
        <a:lstStyle/>
        <a:p>
          <a:r>
            <a:rPr lang="en-US"/>
            <a:t>Removing Links / Special Characters</a:t>
          </a:r>
        </a:p>
      </dgm:t>
    </dgm:pt>
    <dgm:pt modelId="{9FCB8A74-6902-4AEB-9111-D366BFA9169B}" type="parTrans" cxnId="{D860247A-AD95-4094-8B9C-D6D12F0F70C8}">
      <dgm:prSet/>
      <dgm:spPr/>
      <dgm:t>
        <a:bodyPr/>
        <a:lstStyle/>
        <a:p>
          <a:endParaRPr lang="en-US"/>
        </a:p>
      </dgm:t>
    </dgm:pt>
    <dgm:pt modelId="{473C3C83-921E-4A8D-BB7D-F48F1FE076B4}" type="sibTrans" cxnId="{D860247A-AD95-4094-8B9C-D6D12F0F70C8}">
      <dgm:prSet/>
      <dgm:spPr/>
      <dgm:t>
        <a:bodyPr/>
        <a:lstStyle/>
        <a:p>
          <a:endParaRPr lang="en-US"/>
        </a:p>
      </dgm:t>
    </dgm:pt>
    <dgm:pt modelId="{6E76BFC7-3D9D-4140-9F74-690DAF7AA219}">
      <dgm:prSet/>
      <dgm:spPr/>
      <dgm:t>
        <a:bodyPr/>
        <a:lstStyle/>
        <a:p>
          <a:r>
            <a:rPr lang="en-US" dirty="0"/>
            <a:t>Retrieve valence of words using Lexicon</a:t>
          </a:r>
        </a:p>
      </dgm:t>
    </dgm:pt>
    <dgm:pt modelId="{A6364268-A50C-4E6E-B25D-AF092EA1383C}" type="parTrans" cxnId="{48478981-2958-4829-8457-79CD8C3A0DF5}">
      <dgm:prSet/>
      <dgm:spPr/>
      <dgm:t>
        <a:bodyPr/>
        <a:lstStyle/>
        <a:p>
          <a:endParaRPr lang="en-US"/>
        </a:p>
      </dgm:t>
    </dgm:pt>
    <dgm:pt modelId="{489AB5C9-0DCB-44D7-A0BE-8E0123E95672}" type="sibTrans" cxnId="{48478981-2958-4829-8457-79CD8C3A0DF5}">
      <dgm:prSet/>
      <dgm:spPr/>
      <dgm:t>
        <a:bodyPr/>
        <a:lstStyle/>
        <a:p>
          <a:endParaRPr lang="en-US"/>
        </a:p>
      </dgm:t>
    </dgm:pt>
    <dgm:pt modelId="{A1E2BF2B-C8ED-154D-8466-E9C3A701C9A1}" type="pres">
      <dgm:prSet presAssocID="{2229ACD3-A25D-4B0D-91A9-21262EB024E5}" presName="linear" presStyleCnt="0">
        <dgm:presLayoutVars>
          <dgm:dir/>
          <dgm:animLvl val="lvl"/>
          <dgm:resizeHandles val="exact"/>
        </dgm:presLayoutVars>
      </dgm:prSet>
      <dgm:spPr/>
    </dgm:pt>
    <dgm:pt modelId="{9EE20225-765A-9746-87D6-10C9852CBDA4}" type="pres">
      <dgm:prSet presAssocID="{61489157-6B5F-4CCE-8707-B21943ECE131}" presName="parentLin" presStyleCnt="0"/>
      <dgm:spPr/>
    </dgm:pt>
    <dgm:pt modelId="{E8224E8A-965F-FA4A-A3E2-25F825F97821}" type="pres">
      <dgm:prSet presAssocID="{61489157-6B5F-4CCE-8707-B21943ECE131}" presName="parentLeftMargin" presStyleLbl="node1" presStyleIdx="0" presStyleCnt="2"/>
      <dgm:spPr/>
    </dgm:pt>
    <dgm:pt modelId="{BCD45E66-D745-CE43-A5E2-B2FBB05F28C7}" type="pres">
      <dgm:prSet presAssocID="{61489157-6B5F-4CCE-8707-B21943ECE131}" presName="parentText" presStyleLbl="node1" presStyleIdx="0" presStyleCnt="2">
        <dgm:presLayoutVars>
          <dgm:chMax val="0"/>
          <dgm:bulletEnabled val="1"/>
        </dgm:presLayoutVars>
      </dgm:prSet>
      <dgm:spPr/>
    </dgm:pt>
    <dgm:pt modelId="{56C484CF-5D1D-DC42-A747-A35F539F2608}" type="pres">
      <dgm:prSet presAssocID="{61489157-6B5F-4CCE-8707-B21943ECE131}" presName="negativeSpace" presStyleCnt="0"/>
      <dgm:spPr/>
    </dgm:pt>
    <dgm:pt modelId="{3068AE8B-D94A-B642-A653-B55D8588A364}" type="pres">
      <dgm:prSet presAssocID="{61489157-6B5F-4CCE-8707-B21943ECE131}" presName="childText" presStyleLbl="conFgAcc1" presStyleIdx="0" presStyleCnt="2">
        <dgm:presLayoutVars>
          <dgm:bulletEnabled val="1"/>
        </dgm:presLayoutVars>
      </dgm:prSet>
      <dgm:spPr/>
    </dgm:pt>
    <dgm:pt modelId="{EB136F0D-B0F1-884D-AB82-76B16BC731DE}" type="pres">
      <dgm:prSet presAssocID="{2750D242-247E-48F6-B76B-A18262E1F63C}" presName="spaceBetweenRectangles" presStyleCnt="0"/>
      <dgm:spPr/>
    </dgm:pt>
    <dgm:pt modelId="{31B628D6-B056-7340-98E4-D5D334F1A736}" type="pres">
      <dgm:prSet presAssocID="{2C472791-EE13-4309-918B-CC000067DB47}" presName="parentLin" presStyleCnt="0"/>
      <dgm:spPr/>
    </dgm:pt>
    <dgm:pt modelId="{B4C8935D-8B57-3D44-B72B-36F30C6BF5C3}" type="pres">
      <dgm:prSet presAssocID="{2C472791-EE13-4309-918B-CC000067DB47}" presName="parentLeftMargin" presStyleLbl="node1" presStyleIdx="0" presStyleCnt="2"/>
      <dgm:spPr/>
    </dgm:pt>
    <dgm:pt modelId="{3144689C-D606-AB40-B7BD-3F9A9F23E4AA}" type="pres">
      <dgm:prSet presAssocID="{2C472791-EE13-4309-918B-CC000067DB47}" presName="parentText" presStyleLbl="node1" presStyleIdx="1" presStyleCnt="2">
        <dgm:presLayoutVars>
          <dgm:chMax val="0"/>
          <dgm:bulletEnabled val="1"/>
        </dgm:presLayoutVars>
      </dgm:prSet>
      <dgm:spPr/>
    </dgm:pt>
    <dgm:pt modelId="{36472018-6681-3640-B4D6-6B32233C343C}" type="pres">
      <dgm:prSet presAssocID="{2C472791-EE13-4309-918B-CC000067DB47}" presName="negativeSpace" presStyleCnt="0"/>
      <dgm:spPr/>
    </dgm:pt>
    <dgm:pt modelId="{5435D175-3553-9F46-8EAE-0B254162342A}" type="pres">
      <dgm:prSet presAssocID="{2C472791-EE13-4309-918B-CC000067DB47}" presName="childText" presStyleLbl="conFgAcc1" presStyleIdx="1" presStyleCnt="2">
        <dgm:presLayoutVars>
          <dgm:bulletEnabled val="1"/>
        </dgm:presLayoutVars>
      </dgm:prSet>
      <dgm:spPr/>
    </dgm:pt>
  </dgm:ptLst>
  <dgm:cxnLst>
    <dgm:cxn modelId="{8A7A4806-6479-4A38-8E30-C89022C171E0}" srcId="{2C472791-EE13-4309-918B-CC000067DB47}" destId="{910EB2AE-C931-41BE-8C96-900C3C1C776A}" srcOrd="0" destOrd="0" parTransId="{0175F4F8-B4D3-4FF7-BEC7-F5624A748811}" sibTransId="{A6E93878-33B4-4CAA-B4D2-607D06685397}"/>
    <dgm:cxn modelId="{6EF24A3B-F2F8-4A8B-86DC-97B6ADA2FE6C}" srcId="{2229ACD3-A25D-4B0D-91A9-21262EB024E5}" destId="{2C472791-EE13-4309-918B-CC000067DB47}" srcOrd="1" destOrd="0" parTransId="{7B127EED-489A-48BF-9D2F-D3797DE86FCB}" sibTransId="{877E2B08-86A4-4C87-93AA-52E9BCD23C1C}"/>
    <dgm:cxn modelId="{2EACC642-E147-4191-8AF7-1DE608CB1819}" srcId="{2229ACD3-A25D-4B0D-91A9-21262EB024E5}" destId="{61489157-6B5F-4CCE-8707-B21943ECE131}" srcOrd="0" destOrd="0" parTransId="{A984A6D2-17B7-4CE2-BEF3-8BE65EBB7841}" sibTransId="{2750D242-247E-48F6-B76B-A18262E1F63C}"/>
    <dgm:cxn modelId="{45F2D049-6B98-BE4A-BF63-1BF4FD672BF8}" type="presOf" srcId="{954D8AB0-EDD6-4926-929A-FAC17B64C920}" destId="{3068AE8B-D94A-B642-A653-B55D8588A364}" srcOrd="0" destOrd="1" presId="urn:microsoft.com/office/officeart/2005/8/layout/list1"/>
    <dgm:cxn modelId="{BEE08E5C-8EC8-3242-85F9-9C2475F70154}" type="presOf" srcId="{A627D7EA-A616-4805-BE63-49EF25AE8B85}" destId="{3068AE8B-D94A-B642-A653-B55D8588A364}" srcOrd="0" destOrd="2" presId="urn:microsoft.com/office/officeart/2005/8/layout/list1"/>
    <dgm:cxn modelId="{E4ADF460-2BE1-F34C-BFE9-878A4EB78A4A}" type="presOf" srcId="{910EB2AE-C931-41BE-8C96-900C3C1C776A}" destId="{5435D175-3553-9F46-8EAE-0B254162342A}" srcOrd="0" destOrd="0" presId="urn:microsoft.com/office/officeart/2005/8/layout/list1"/>
    <dgm:cxn modelId="{0DEC1977-6942-7240-B758-8C51B9DABE89}" type="presOf" srcId="{61489157-6B5F-4CCE-8707-B21943ECE131}" destId="{E8224E8A-965F-FA4A-A3E2-25F825F97821}" srcOrd="0" destOrd="0" presId="urn:microsoft.com/office/officeart/2005/8/layout/list1"/>
    <dgm:cxn modelId="{D860247A-AD95-4094-8B9C-D6D12F0F70C8}" srcId="{910EB2AE-C931-41BE-8C96-900C3C1C776A}" destId="{2CCDD992-E42F-4D9F-93AB-C3F77602A759}" srcOrd="0" destOrd="0" parTransId="{9FCB8A74-6902-4AEB-9111-D366BFA9169B}" sibTransId="{473C3C83-921E-4A8D-BB7D-F48F1FE076B4}"/>
    <dgm:cxn modelId="{48478981-2958-4829-8457-79CD8C3A0DF5}" srcId="{910EB2AE-C931-41BE-8C96-900C3C1C776A}" destId="{6E76BFC7-3D9D-4140-9F74-690DAF7AA219}" srcOrd="1" destOrd="0" parTransId="{A6364268-A50C-4E6E-B25D-AF092EA1383C}" sibTransId="{489AB5C9-0DCB-44D7-A0BE-8E0123E95672}"/>
    <dgm:cxn modelId="{E0BDEE8D-7D38-DD43-9629-C33B058BDF8F}" type="presOf" srcId="{2C472791-EE13-4309-918B-CC000067DB47}" destId="{B4C8935D-8B57-3D44-B72B-36F30C6BF5C3}" srcOrd="0" destOrd="0" presId="urn:microsoft.com/office/officeart/2005/8/layout/list1"/>
    <dgm:cxn modelId="{0EC45D9B-67ED-BF48-8B98-3E72B6DF879F}" type="presOf" srcId="{61489157-6B5F-4CCE-8707-B21943ECE131}" destId="{BCD45E66-D745-CE43-A5E2-B2FBB05F28C7}" srcOrd="1" destOrd="0" presId="urn:microsoft.com/office/officeart/2005/8/layout/list1"/>
    <dgm:cxn modelId="{C6B577BB-082B-4E9A-BBD5-0496EF02BFAD}" srcId="{61489157-6B5F-4CCE-8707-B21943ECE131}" destId="{954D8AB0-EDD6-4926-929A-FAC17B64C920}" srcOrd="1" destOrd="0" parTransId="{F3B4D54D-380F-4878-9B6D-126F076CAE4A}" sibTransId="{9F7ACE78-101B-4125-B760-A84A5877BD90}"/>
    <dgm:cxn modelId="{A986F0C0-CAF0-45C1-883E-74297163FFBC}" srcId="{61489157-6B5F-4CCE-8707-B21943ECE131}" destId="{A627D7EA-A616-4805-BE63-49EF25AE8B85}" srcOrd="2" destOrd="0" parTransId="{29F0AD00-489E-42A1-B76E-93EA9365E670}" sibTransId="{C3788985-2A26-4103-9CBD-ECB06E1043DF}"/>
    <dgm:cxn modelId="{46AB85C3-2D97-374D-B10D-0EA9CA85D1BE}" type="presOf" srcId="{2229ACD3-A25D-4B0D-91A9-21262EB024E5}" destId="{A1E2BF2B-C8ED-154D-8466-E9C3A701C9A1}" srcOrd="0" destOrd="0" presId="urn:microsoft.com/office/officeart/2005/8/layout/list1"/>
    <dgm:cxn modelId="{313175CD-03C2-9A41-ADCE-349D28FC8258}" type="presOf" srcId="{772D3EF5-858B-4019-96DE-42640B6342BF}" destId="{3068AE8B-D94A-B642-A653-B55D8588A364}" srcOrd="0" destOrd="0" presId="urn:microsoft.com/office/officeart/2005/8/layout/list1"/>
    <dgm:cxn modelId="{F081D2D8-DC7E-7047-B21D-D5C825CF2DC3}" type="presOf" srcId="{2C472791-EE13-4309-918B-CC000067DB47}" destId="{3144689C-D606-AB40-B7BD-3F9A9F23E4AA}" srcOrd="1" destOrd="0" presId="urn:microsoft.com/office/officeart/2005/8/layout/list1"/>
    <dgm:cxn modelId="{B9ED67DE-2A9D-3F4E-B815-6B64062DE649}" type="presOf" srcId="{2CCDD992-E42F-4D9F-93AB-C3F77602A759}" destId="{5435D175-3553-9F46-8EAE-0B254162342A}" srcOrd="0" destOrd="1" presId="urn:microsoft.com/office/officeart/2005/8/layout/list1"/>
    <dgm:cxn modelId="{9776F4ED-503A-4601-A8B6-49067C889360}" srcId="{61489157-6B5F-4CCE-8707-B21943ECE131}" destId="{772D3EF5-858B-4019-96DE-42640B6342BF}" srcOrd="0" destOrd="0" parTransId="{FB9E6DFC-ADA6-4B2C-ADB3-1FE7FF865415}" sibTransId="{C0679CA1-ED12-4E5C-9756-43288B95F426}"/>
    <dgm:cxn modelId="{C2E9F3F9-18CC-E047-8D75-C66A7F13A7C8}" type="presOf" srcId="{6E76BFC7-3D9D-4140-9F74-690DAF7AA219}" destId="{5435D175-3553-9F46-8EAE-0B254162342A}" srcOrd="0" destOrd="2" presId="urn:microsoft.com/office/officeart/2005/8/layout/list1"/>
    <dgm:cxn modelId="{DC08A4FB-C267-2244-B638-788997B7FB91}" type="presParOf" srcId="{A1E2BF2B-C8ED-154D-8466-E9C3A701C9A1}" destId="{9EE20225-765A-9746-87D6-10C9852CBDA4}" srcOrd="0" destOrd="0" presId="urn:microsoft.com/office/officeart/2005/8/layout/list1"/>
    <dgm:cxn modelId="{2B15E4E1-DBCA-354B-816F-1E8D01EDCDBB}" type="presParOf" srcId="{9EE20225-765A-9746-87D6-10C9852CBDA4}" destId="{E8224E8A-965F-FA4A-A3E2-25F825F97821}" srcOrd="0" destOrd="0" presId="urn:microsoft.com/office/officeart/2005/8/layout/list1"/>
    <dgm:cxn modelId="{94DE9628-4F17-AD4C-9229-F74DB76872E5}" type="presParOf" srcId="{9EE20225-765A-9746-87D6-10C9852CBDA4}" destId="{BCD45E66-D745-CE43-A5E2-B2FBB05F28C7}" srcOrd="1" destOrd="0" presId="urn:microsoft.com/office/officeart/2005/8/layout/list1"/>
    <dgm:cxn modelId="{4FF2C8C8-2947-894D-94C9-57238202D183}" type="presParOf" srcId="{A1E2BF2B-C8ED-154D-8466-E9C3A701C9A1}" destId="{56C484CF-5D1D-DC42-A747-A35F539F2608}" srcOrd="1" destOrd="0" presId="urn:microsoft.com/office/officeart/2005/8/layout/list1"/>
    <dgm:cxn modelId="{C5E400B4-4A77-404F-AF68-180DA3BF0067}" type="presParOf" srcId="{A1E2BF2B-C8ED-154D-8466-E9C3A701C9A1}" destId="{3068AE8B-D94A-B642-A653-B55D8588A364}" srcOrd="2" destOrd="0" presId="urn:microsoft.com/office/officeart/2005/8/layout/list1"/>
    <dgm:cxn modelId="{8C8E8474-82FA-9A48-8BD8-761D77E728A5}" type="presParOf" srcId="{A1E2BF2B-C8ED-154D-8466-E9C3A701C9A1}" destId="{EB136F0D-B0F1-884D-AB82-76B16BC731DE}" srcOrd="3" destOrd="0" presId="urn:microsoft.com/office/officeart/2005/8/layout/list1"/>
    <dgm:cxn modelId="{58440605-4420-9444-8BF3-BE5BB8E32468}" type="presParOf" srcId="{A1E2BF2B-C8ED-154D-8466-E9C3A701C9A1}" destId="{31B628D6-B056-7340-98E4-D5D334F1A736}" srcOrd="4" destOrd="0" presId="urn:microsoft.com/office/officeart/2005/8/layout/list1"/>
    <dgm:cxn modelId="{A413E053-BC1C-674F-BEC4-05A694903C64}" type="presParOf" srcId="{31B628D6-B056-7340-98E4-D5D334F1A736}" destId="{B4C8935D-8B57-3D44-B72B-36F30C6BF5C3}" srcOrd="0" destOrd="0" presId="urn:microsoft.com/office/officeart/2005/8/layout/list1"/>
    <dgm:cxn modelId="{DBF246E8-7CF4-A64D-91A1-61774BF2D6F4}" type="presParOf" srcId="{31B628D6-B056-7340-98E4-D5D334F1A736}" destId="{3144689C-D606-AB40-B7BD-3F9A9F23E4AA}" srcOrd="1" destOrd="0" presId="urn:microsoft.com/office/officeart/2005/8/layout/list1"/>
    <dgm:cxn modelId="{12F5204E-9698-9444-87DC-4F0BF93863B7}" type="presParOf" srcId="{A1E2BF2B-C8ED-154D-8466-E9C3A701C9A1}" destId="{36472018-6681-3640-B4D6-6B32233C343C}" srcOrd="5" destOrd="0" presId="urn:microsoft.com/office/officeart/2005/8/layout/list1"/>
    <dgm:cxn modelId="{18CF44CF-1A2E-FF44-9B3D-3F4F2C74942D}" type="presParOf" srcId="{A1E2BF2B-C8ED-154D-8466-E9C3A701C9A1}" destId="{5435D175-3553-9F46-8EAE-0B254162342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C58F0D-9AAB-481E-9320-F32720CB1F65}" type="doc">
      <dgm:prSet loTypeId="urn:microsoft.com/office/officeart/2005/8/layout/vList3" loCatId="process" qsTypeId="urn:microsoft.com/office/officeart/2005/8/quickstyle/simple2" qsCatId="simple" csTypeId="urn:microsoft.com/office/officeart/2005/8/colors/colorful1" csCatId="colorful" phldr="1"/>
      <dgm:spPr/>
      <dgm:t>
        <a:bodyPr/>
        <a:lstStyle/>
        <a:p>
          <a:endParaRPr lang="en-US"/>
        </a:p>
      </dgm:t>
    </dgm:pt>
    <dgm:pt modelId="{235C4C58-A9F0-4031-A9CC-5BF2F6D7964D}">
      <dgm:prSet/>
      <dgm:spPr/>
      <dgm:t>
        <a:bodyPr/>
        <a:lstStyle/>
        <a:p>
          <a:r>
            <a:rPr lang="en-US" dirty="0"/>
            <a:t>Equations provides more information than direct learned responses past their output </a:t>
          </a:r>
        </a:p>
      </dgm:t>
    </dgm:pt>
    <dgm:pt modelId="{B2514102-6D9B-4E86-B0EA-B1117A0CD61C}" type="parTrans" cxnId="{D1F0A73F-4489-4598-BEF6-2E769366D6E4}">
      <dgm:prSet/>
      <dgm:spPr/>
      <dgm:t>
        <a:bodyPr/>
        <a:lstStyle/>
        <a:p>
          <a:endParaRPr lang="en-US"/>
        </a:p>
      </dgm:t>
    </dgm:pt>
    <dgm:pt modelId="{AF30C741-BD09-4043-AD19-81CDE7A10430}" type="sibTrans" cxnId="{D1F0A73F-4489-4598-BEF6-2E769366D6E4}">
      <dgm:prSet/>
      <dgm:spPr/>
      <dgm:t>
        <a:bodyPr/>
        <a:lstStyle/>
        <a:p>
          <a:endParaRPr lang="en-US"/>
        </a:p>
      </dgm:t>
    </dgm:pt>
    <dgm:pt modelId="{608B928A-C227-49CE-914D-79E1DD22D6FA}">
      <dgm:prSet/>
      <dgm:spPr/>
      <dgm:t>
        <a:bodyPr/>
        <a:lstStyle/>
        <a:p>
          <a:r>
            <a:rPr lang="en-US" dirty="0"/>
            <a:t>The continuous outputs of these equations are more applicable for detailed analysis.</a:t>
          </a:r>
        </a:p>
      </dgm:t>
    </dgm:pt>
    <dgm:pt modelId="{FE4BEA62-40F6-4A68-8789-C0917CEDDF8E}" type="parTrans" cxnId="{90663ADF-7083-45F5-9218-E205CABF8D46}">
      <dgm:prSet/>
      <dgm:spPr/>
      <dgm:t>
        <a:bodyPr/>
        <a:lstStyle/>
        <a:p>
          <a:endParaRPr lang="en-US"/>
        </a:p>
      </dgm:t>
    </dgm:pt>
    <dgm:pt modelId="{78351DBD-F8F7-4A3E-9625-786CBEFF199C}" type="sibTrans" cxnId="{90663ADF-7083-45F5-9218-E205CABF8D46}">
      <dgm:prSet/>
      <dgm:spPr/>
      <dgm:t>
        <a:bodyPr/>
        <a:lstStyle/>
        <a:p>
          <a:endParaRPr lang="en-US"/>
        </a:p>
      </dgm:t>
    </dgm:pt>
    <dgm:pt modelId="{A29A2D44-8971-834D-8EBA-82B7E2E5F477}" type="pres">
      <dgm:prSet presAssocID="{91C58F0D-9AAB-481E-9320-F32720CB1F65}" presName="linearFlow" presStyleCnt="0">
        <dgm:presLayoutVars>
          <dgm:dir/>
          <dgm:resizeHandles val="exact"/>
        </dgm:presLayoutVars>
      </dgm:prSet>
      <dgm:spPr/>
    </dgm:pt>
    <dgm:pt modelId="{0DDCABD4-E294-4A45-8074-5C5D8EE5BDB0}" type="pres">
      <dgm:prSet presAssocID="{235C4C58-A9F0-4031-A9CC-5BF2F6D7964D}" presName="composite" presStyleCnt="0"/>
      <dgm:spPr/>
    </dgm:pt>
    <dgm:pt modelId="{4A76C979-5BAD-C34B-935E-C2C8D83FEEC5}" type="pres">
      <dgm:prSet presAssocID="{235C4C58-A9F0-4031-A9CC-5BF2F6D7964D}" presName="imgShp" presStyleLbl="fgImgPlac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effectLst>
          <a:outerShdw blurRad="50800" dist="38100" dir="2700000" algn="tl" rotWithShape="0">
            <a:prstClr val="black">
              <a:alpha val="40000"/>
            </a:prstClr>
          </a:outerShdw>
          <a:softEdge rad="0"/>
        </a:effectLst>
      </dgm:spPr>
      <dgm:extLst>
        <a:ext uri="{E40237B7-FDA0-4F09-8148-C483321AD2D9}">
          <dgm14:cNvPr xmlns:dgm14="http://schemas.microsoft.com/office/drawing/2010/diagram" id="0" name="" descr="Bar chart with solid fill"/>
        </a:ext>
      </dgm:extLst>
    </dgm:pt>
    <dgm:pt modelId="{F88E0525-F7F3-674A-A200-9E25C8514C1B}" type="pres">
      <dgm:prSet presAssocID="{235C4C58-A9F0-4031-A9CC-5BF2F6D7964D}" presName="txShp" presStyleLbl="node1" presStyleIdx="0" presStyleCnt="2">
        <dgm:presLayoutVars>
          <dgm:bulletEnabled val="1"/>
        </dgm:presLayoutVars>
      </dgm:prSet>
      <dgm:spPr/>
    </dgm:pt>
    <dgm:pt modelId="{614E57D5-4684-2046-B11B-C1350926F4CD}" type="pres">
      <dgm:prSet presAssocID="{AF30C741-BD09-4043-AD19-81CDE7A10430}" presName="spacing" presStyleCnt="0"/>
      <dgm:spPr/>
    </dgm:pt>
    <dgm:pt modelId="{EA37A2DD-BEC9-0247-AF64-0E5043AB59A0}" type="pres">
      <dgm:prSet presAssocID="{608B928A-C227-49CE-914D-79E1DD22D6FA}" presName="composite" presStyleCnt="0"/>
      <dgm:spPr/>
    </dgm:pt>
    <dgm:pt modelId="{4AFFC70B-1831-5541-94AF-B296BFD2DC2B}" type="pres">
      <dgm:prSet presAssocID="{608B928A-C227-49CE-914D-79E1DD22D6FA}" presName="imgShp" presStyleLbl="fgImgPlac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effectLst>
          <a:outerShdw blurRad="50800" dist="38100" dir="2700000" algn="tl" rotWithShape="0">
            <a:schemeClr val="tx1">
              <a:alpha val="40000"/>
            </a:schemeClr>
          </a:outerShdw>
        </a:effectLst>
      </dgm:spPr>
      <dgm:extLst>
        <a:ext uri="{E40237B7-FDA0-4F09-8148-C483321AD2D9}">
          <dgm14:cNvPr xmlns:dgm14="http://schemas.microsoft.com/office/drawing/2010/diagram" id="0" name="" descr="Eye with solid fill"/>
        </a:ext>
      </dgm:extLst>
    </dgm:pt>
    <dgm:pt modelId="{9E32B0AA-56D8-A142-922C-46D226D33A3A}" type="pres">
      <dgm:prSet presAssocID="{608B928A-C227-49CE-914D-79E1DD22D6FA}" presName="txShp" presStyleLbl="node1" presStyleIdx="1" presStyleCnt="2">
        <dgm:presLayoutVars>
          <dgm:bulletEnabled val="1"/>
        </dgm:presLayoutVars>
      </dgm:prSet>
      <dgm:spPr/>
    </dgm:pt>
  </dgm:ptLst>
  <dgm:cxnLst>
    <dgm:cxn modelId="{6A9CAA35-E934-7C4F-8575-F388F4CF0AA2}" type="presOf" srcId="{235C4C58-A9F0-4031-A9CC-5BF2F6D7964D}" destId="{F88E0525-F7F3-674A-A200-9E25C8514C1B}" srcOrd="0" destOrd="0" presId="urn:microsoft.com/office/officeart/2005/8/layout/vList3"/>
    <dgm:cxn modelId="{FEEFC038-B292-A14D-996E-8F7AE0C5C097}" type="presOf" srcId="{91C58F0D-9AAB-481E-9320-F32720CB1F65}" destId="{A29A2D44-8971-834D-8EBA-82B7E2E5F477}" srcOrd="0" destOrd="0" presId="urn:microsoft.com/office/officeart/2005/8/layout/vList3"/>
    <dgm:cxn modelId="{D1F0A73F-4489-4598-BEF6-2E769366D6E4}" srcId="{91C58F0D-9AAB-481E-9320-F32720CB1F65}" destId="{235C4C58-A9F0-4031-A9CC-5BF2F6D7964D}" srcOrd="0" destOrd="0" parTransId="{B2514102-6D9B-4E86-B0EA-B1117A0CD61C}" sibTransId="{AF30C741-BD09-4043-AD19-81CDE7A10430}"/>
    <dgm:cxn modelId="{7EC349A3-01AB-3747-8962-F87FFFA7CB83}" type="presOf" srcId="{608B928A-C227-49CE-914D-79E1DD22D6FA}" destId="{9E32B0AA-56D8-A142-922C-46D226D33A3A}" srcOrd="0" destOrd="0" presId="urn:microsoft.com/office/officeart/2005/8/layout/vList3"/>
    <dgm:cxn modelId="{90663ADF-7083-45F5-9218-E205CABF8D46}" srcId="{91C58F0D-9AAB-481E-9320-F32720CB1F65}" destId="{608B928A-C227-49CE-914D-79E1DD22D6FA}" srcOrd="1" destOrd="0" parTransId="{FE4BEA62-40F6-4A68-8789-C0917CEDDF8E}" sibTransId="{78351DBD-F8F7-4A3E-9625-786CBEFF199C}"/>
    <dgm:cxn modelId="{499975C5-34AA-404B-8DAD-0BF98E6419E6}" type="presParOf" srcId="{A29A2D44-8971-834D-8EBA-82B7E2E5F477}" destId="{0DDCABD4-E294-4A45-8074-5C5D8EE5BDB0}" srcOrd="0" destOrd="0" presId="urn:microsoft.com/office/officeart/2005/8/layout/vList3"/>
    <dgm:cxn modelId="{A293D738-06E9-CF4B-8869-426B45EE6E69}" type="presParOf" srcId="{0DDCABD4-E294-4A45-8074-5C5D8EE5BDB0}" destId="{4A76C979-5BAD-C34B-935E-C2C8D83FEEC5}" srcOrd="0" destOrd="0" presId="urn:microsoft.com/office/officeart/2005/8/layout/vList3"/>
    <dgm:cxn modelId="{6999D917-6D44-7B44-9E5A-95A2B86AC459}" type="presParOf" srcId="{0DDCABD4-E294-4A45-8074-5C5D8EE5BDB0}" destId="{F88E0525-F7F3-674A-A200-9E25C8514C1B}" srcOrd="1" destOrd="0" presId="urn:microsoft.com/office/officeart/2005/8/layout/vList3"/>
    <dgm:cxn modelId="{7B7A3C72-DF31-9348-9035-4FCE32A02B22}" type="presParOf" srcId="{A29A2D44-8971-834D-8EBA-82B7E2E5F477}" destId="{614E57D5-4684-2046-B11B-C1350926F4CD}" srcOrd="1" destOrd="0" presId="urn:microsoft.com/office/officeart/2005/8/layout/vList3"/>
    <dgm:cxn modelId="{CA92B103-1C55-B544-B8C9-4F078B8992E0}" type="presParOf" srcId="{A29A2D44-8971-834D-8EBA-82B7E2E5F477}" destId="{EA37A2DD-BEC9-0247-AF64-0E5043AB59A0}" srcOrd="2" destOrd="0" presId="urn:microsoft.com/office/officeart/2005/8/layout/vList3"/>
    <dgm:cxn modelId="{DE7C5755-450C-F949-B443-FEF069A369FE}" type="presParOf" srcId="{EA37A2DD-BEC9-0247-AF64-0E5043AB59A0}" destId="{4AFFC70B-1831-5541-94AF-B296BFD2DC2B}" srcOrd="0" destOrd="0" presId="urn:microsoft.com/office/officeart/2005/8/layout/vList3"/>
    <dgm:cxn modelId="{91B742E3-3EB9-4A4A-9CC3-C11869A8C877}" type="presParOf" srcId="{EA37A2DD-BEC9-0247-AF64-0E5043AB59A0}" destId="{9E32B0AA-56D8-A142-922C-46D226D33A3A}"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879E33B1-10BE-4A7E-9CBE-6A16E492DACF}"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876DC42C-52C6-40ED-B946-61EB85FEE88E}">
      <dgm:prSet/>
      <dgm:spPr/>
      <dgm:t>
        <a:bodyPr/>
        <a:lstStyle/>
        <a:p>
          <a:r>
            <a:rPr lang="en-US"/>
            <a:t>This model is divided into three sections for ease of use.</a:t>
          </a:r>
        </a:p>
      </dgm:t>
    </dgm:pt>
    <dgm:pt modelId="{ED05B5FD-4455-4080-AA41-7BC25B2F09F6}" type="parTrans" cxnId="{2ECAA698-784A-49BB-89D7-9C4FC13A8B15}">
      <dgm:prSet/>
      <dgm:spPr/>
      <dgm:t>
        <a:bodyPr/>
        <a:lstStyle/>
        <a:p>
          <a:endParaRPr lang="en-US"/>
        </a:p>
      </dgm:t>
    </dgm:pt>
    <dgm:pt modelId="{1E46A21F-B535-41C0-9D0D-FC26FF88B71F}" type="sibTrans" cxnId="{2ECAA698-784A-49BB-89D7-9C4FC13A8B15}">
      <dgm:prSet/>
      <dgm:spPr/>
      <dgm:t>
        <a:bodyPr/>
        <a:lstStyle/>
        <a:p>
          <a:endParaRPr lang="en-US"/>
        </a:p>
      </dgm:t>
    </dgm:pt>
    <dgm:pt modelId="{487B56D6-B945-4A1C-8E4C-309580F2C808}">
      <dgm:prSet/>
      <dgm:spPr/>
      <dgm:t>
        <a:bodyPr/>
        <a:lstStyle/>
        <a:p>
          <a:r>
            <a:rPr lang="en-US"/>
            <a:t>Preprocessing: Dataset is cleaned, and features are engineered manually.</a:t>
          </a:r>
          <a:endParaRPr lang="en-US" dirty="0"/>
        </a:p>
      </dgm:t>
    </dgm:pt>
    <dgm:pt modelId="{39D5C4BE-07D4-42BA-BB8A-840FB37BB1C4}" type="parTrans" cxnId="{1C3956E8-3C89-4CF2-B869-96573C5B16F6}">
      <dgm:prSet/>
      <dgm:spPr/>
      <dgm:t>
        <a:bodyPr/>
        <a:lstStyle/>
        <a:p>
          <a:endParaRPr lang="en-US"/>
        </a:p>
      </dgm:t>
    </dgm:pt>
    <dgm:pt modelId="{EF145AF3-FDD1-4681-B93B-12F53081886C}" type="sibTrans" cxnId="{1C3956E8-3C89-4CF2-B869-96573C5B16F6}">
      <dgm:prSet/>
      <dgm:spPr/>
      <dgm:t>
        <a:bodyPr/>
        <a:lstStyle/>
        <a:p>
          <a:endParaRPr lang="en-US"/>
        </a:p>
      </dgm:t>
    </dgm:pt>
    <dgm:pt modelId="{24814D51-EF98-4E57-8CBB-9A6EAC4189C7}">
      <dgm:prSet/>
      <dgm:spPr/>
      <dgm:t>
        <a:bodyPr/>
        <a:lstStyle/>
        <a:p>
          <a:r>
            <a:rPr lang="en-US"/>
            <a:t>Model: The GP model is initialized and trained using the preprocessed data</a:t>
          </a:r>
        </a:p>
      </dgm:t>
    </dgm:pt>
    <dgm:pt modelId="{D52A7C79-1221-4512-B246-9A2A6E91E57A}" type="parTrans" cxnId="{C5CA081B-888A-4AD8-8D49-EB2718E46203}">
      <dgm:prSet/>
      <dgm:spPr/>
      <dgm:t>
        <a:bodyPr/>
        <a:lstStyle/>
        <a:p>
          <a:endParaRPr lang="en-US"/>
        </a:p>
      </dgm:t>
    </dgm:pt>
    <dgm:pt modelId="{2B8D6545-D0D0-4CEF-9850-29C48F1F44C0}" type="sibTrans" cxnId="{C5CA081B-888A-4AD8-8D49-EB2718E46203}">
      <dgm:prSet/>
      <dgm:spPr/>
      <dgm:t>
        <a:bodyPr/>
        <a:lstStyle/>
        <a:p>
          <a:endParaRPr lang="en-US"/>
        </a:p>
      </dgm:t>
    </dgm:pt>
    <dgm:pt modelId="{A8B115AD-88D2-4C17-9C2F-2F79489F9CED}">
      <dgm:prSet/>
      <dgm:spPr/>
      <dgm:t>
        <a:bodyPr/>
        <a:lstStyle/>
        <a:p>
          <a:r>
            <a:rPr lang="en-US"/>
            <a:t>Evaluation: Three separate evaluation methods, Mean Squared Error, Root Mean Squared Error and R Squared Error.</a:t>
          </a:r>
        </a:p>
      </dgm:t>
    </dgm:pt>
    <dgm:pt modelId="{423631D6-CD1D-4490-B6C8-7B3AD64112E9}" type="parTrans" cxnId="{B25A24AD-A86D-47B8-BB2F-F4F579C21179}">
      <dgm:prSet/>
      <dgm:spPr/>
      <dgm:t>
        <a:bodyPr/>
        <a:lstStyle/>
        <a:p>
          <a:endParaRPr lang="en-US"/>
        </a:p>
      </dgm:t>
    </dgm:pt>
    <dgm:pt modelId="{242D9630-01F7-4ACE-B225-194533CB314A}" type="sibTrans" cxnId="{B25A24AD-A86D-47B8-BB2F-F4F579C21179}">
      <dgm:prSet/>
      <dgm:spPr/>
      <dgm:t>
        <a:bodyPr/>
        <a:lstStyle/>
        <a:p>
          <a:endParaRPr lang="en-US"/>
        </a:p>
      </dgm:t>
    </dgm:pt>
    <dgm:pt modelId="{E1325A51-9834-4711-9243-7BF5ECD94F12}">
      <dgm:prSet/>
      <dgm:spPr/>
      <dgm:t>
        <a:bodyPr/>
        <a:lstStyle/>
        <a:p>
          <a:r>
            <a:rPr lang="en-US" dirty="0"/>
            <a:t>The result is the defined GPSR model outlined in our objective</a:t>
          </a:r>
        </a:p>
      </dgm:t>
    </dgm:pt>
    <dgm:pt modelId="{828F3666-91E8-4E22-B9A6-378709D0B46E}" type="parTrans" cxnId="{C823ADE0-C4EF-4840-9B97-5586A2562C6A}">
      <dgm:prSet/>
      <dgm:spPr/>
      <dgm:t>
        <a:bodyPr/>
        <a:lstStyle/>
        <a:p>
          <a:endParaRPr lang="en-US"/>
        </a:p>
      </dgm:t>
    </dgm:pt>
    <dgm:pt modelId="{B6215F47-F280-4A67-8C2B-6F59FB0D61CE}" type="sibTrans" cxnId="{C823ADE0-C4EF-4840-9B97-5586A2562C6A}">
      <dgm:prSet/>
      <dgm:spPr/>
      <dgm:t>
        <a:bodyPr/>
        <a:lstStyle/>
        <a:p>
          <a:endParaRPr lang="en-US"/>
        </a:p>
      </dgm:t>
    </dgm:pt>
    <dgm:pt modelId="{48428FF3-E6F0-394F-A953-F5ACD826A099}" type="pres">
      <dgm:prSet presAssocID="{879E33B1-10BE-4A7E-9CBE-6A16E492DACF}" presName="Name0" presStyleCnt="0">
        <dgm:presLayoutVars>
          <dgm:dir/>
          <dgm:animLvl val="lvl"/>
          <dgm:resizeHandles val="exact"/>
        </dgm:presLayoutVars>
      </dgm:prSet>
      <dgm:spPr/>
    </dgm:pt>
    <dgm:pt modelId="{84A840FC-0F93-CF42-8F06-75FE7F7A215E}" type="pres">
      <dgm:prSet presAssocID="{E1325A51-9834-4711-9243-7BF5ECD94F12}" presName="boxAndChildren" presStyleCnt="0"/>
      <dgm:spPr/>
    </dgm:pt>
    <dgm:pt modelId="{14E2CEDB-6242-B44A-A2A7-4802327329DB}" type="pres">
      <dgm:prSet presAssocID="{E1325A51-9834-4711-9243-7BF5ECD94F12}" presName="parentTextBox" presStyleLbl="node1" presStyleIdx="0" presStyleCnt="2"/>
      <dgm:spPr/>
    </dgm:pt>
    <dgm:pt modelId="{B76EE28A-851D-0148-95FB-AB8C7B3F81EF}" type="pres">
      <dgm:prSet presAssocID="{1E46A21F-B535-41C0-9D0D-FC26FF88B71F}" presName="sp" presStyleCnt="0"/>
      <dgm:spPr/>
    </dgm:pt>
    <dgm:pt modelId="{C4025B3E-CEAC-BF49-B005-49021E1D1B25}" type="pres">
      <dgm:prSet presAssocID="{876DC42C-52C6-40ED-B946-61EB85FEE88E}" presName="arrowAndChildren" presStyleCnt="0"/>
      <dgm:spPr/>
    </dgm:pt>
    <dgm:pt modelId="{8E6B368B-FC71-3C40-9864-BCBAAE2180A1}" type="pres">
      <dgm:prSet presAssocID="{876DC42C-52C6-40ED-B946-61EB85FEE88E}" presName="parentTextArrow" presStyleLbl="node1" presStyleIdx="0" presStyleCnt="2"/>
      <dgm:spPr/>
    </dgm:pt>
    <dgm:pt modelId="{187DD0F4-675A-004B-AA45-8515AF41F8CC}" type="pres">
      <dgm:prSet presAssocID="{876DC42C-52C6-40ED-B946-61EB85FEE88E}" presName="arrow" presStyleLbl="node1" presStyleIdx="1" presStyleCnt="2"/>
      <dgm:spPr/>
    </dgm:pt>
    <dgm:pt modelId="{076A949F-838C-434A-BD9B-6D92571BED53}" type="pres">
      <dgm:prSet presAssocID="{876DC42C-52C6-40ED-B946-61EB85FEE88E}" presName="descendantArrow" presStyleCnt="0"/>
      <dgm:spPr/>
    </dgm:pt>
    <dgm:pt modelId="{A0E46CAF-1D6E-994D-89D7-33C79F04A0D3}" type="pres">
      <dgm:prSet presAssocID="{487B56D6-B945-4A1C-8E4C-309580F2C808}" presName="childTextArrow" presStyleLbl="fgAccFollowNode1" presStyleIdx="0" presStyleCnt="3">
        <dgm:presLayoutVars>
          <dgm:bulletEnabled val="1"/>
        </dgm:presLayoutVars>
      </dgm:prSet>
      <dgm:spPr/>
    </dgm:pt>
    <dgm:pt modelId="{E1658E31-95DE-7046-81CF-F03745307227}" type="pres">
      <dgm:prSet presAssocID="{24814D51-EF98-4E57-8CBB-9A6EAC4189C7}" presName="childTextArrow" presStyleLbl="fgAccFollowNode1" presStyleIdx="1" presStyleCnt="3">
        <dgm:presLayoutVars>
          <dgm:bulletEnabled val="1"/>
        </dgm:presLayoutVars>
      </dgm:prSet>
      <dgm:spPr/>
    </dgm:pt>
    <dgm:pt modelId="{FC245D8A-C973-1544-A4F7-8488F18C93B9}" type="pres">
      <dgm:prSet presAssocID="{A8B115AD-88D2-4C17-9C2F-2F79489F9CED}" presName="childTextArrow" presStyleLbl="fgAccFollowNode1" presStyleIdx="2" presStyleCnt="3">
        <dgm:presLayoutVars>
          <dgm:bulletEnabled val="1"/>
        </dgm:presLayoutVars>
      </dgm:prSet>
      <dgm:spPr/>
    </dgm:pt>
  </dgm:ptLst>
  <dgm:cxnLst>
    <dgm:cxn modelId="{CB2D6910-BE0F-1D45-9636-454F72326CA3}" type="presOf" srcId="{879E33B1-10BE-4A7E-9CBE-6A16E492DACF}" destId="{48428FF3-E6F0-394F-A953-F5ACD826A099}" srcOrd="0" destOrd="0" presId="urn:microsoft.com/office/officeart/2005/8/layout/process4"/>
    <dgm:cxn modelId="{C5CA081B-888A-4AD8-8D49-EB2718E46203}" srcId="{876DC42C-52C6-40ED-B946-61EB85FEE88E}" destId="{24814D51-EF98-4E57-8CBB-9A6EAC4189C7}" srcOrd="1" destOrd="0" parTransId="{D52A7C79-1221-4512-B246-9A2A6E91E57A}" sibTransId="{2B8D6545-D0D0-4CEF-9850-29C48F1F44C0}"/>
    <dgm:cxn modelId="{C8076824-00A2-3243-88EE-381A6A6FBF64}" type="presOf" srcId="{876DC42C-52C6-40ED-B946-61EB85FEE88E}" destId="{187DD0F4-675A-004B-AA45-8515AF41F8CC}" srcOrd="1" destOrd="0" presId="urn:microsoft.com/office/officeart/2005/8/layout/process4"/>
    <dgm:cxn modelId="{DA127531-42B2-F944-85F6-90CF5714310A}" type="presOf" srcId="{E1325A51-9834-4711-9243-7BF5ECD94F12}" destId="{14E2CEDB-6242-B44A-A2A7-4802327329DB}" srcOrd="0" destOrd="0" presId="urn:microsoft.com/office/officeart/2005/8/layout/process4"/>
    <dgm:cxn modelId="{D161FA7E-5AE0-3144-8B3D-E06C351592C6}" type="presOf" srcId="{A8B115AD-88D2-4C17-9C2F-2F79489F9CED}" destId="{FC245D8A-C973-1544-A4F7-8488F18C93B9}" srcOrd="0" destOrd="0" presId="urn:microsoft.com/office/officeart/2005/8/layout/process4"/>
    <dgm:cxn modelId="{C7FD5989-A06D-1745-8356-DCE140766BB7}" type="presOf" srcId="{487B56D6-B945-4A1C-8E4C-309580F2C808}" destId="{A0E46CAF-1D6E-994D-89D7-33C79F04A0D3}" srcOrd="0" destOrd="0" presId="urn:microsoft.com/office/officeart/2005/8/layout/process4"/>
    <dgm:cxn modelId="{2ECAA698-784A-49BB-89D7-9C4FC13A8B15}" srcId="{879E33B1-10BE-4A7E-9CBE-6A16E492DACF}" destId="{876DC42C-52C6-40ED-B946-61EB85FEE88E}" srcOrd="0" destOrd="0" parTransId="{ED05B5FD-4455-4080-AA41-7BC25B2F09F6}" sibTransId="{1E46A21F-B535-41C0-9D0D-FC26FF88B71F}"/>
    <dgm:cxn modelId="{B25A24AD-A86D-47B8-BB2F-F4F579C21179}" srcId="{876DC42C-52C6-40ED-B946-61EB85FEE88E}" destId="{A8B115AD-88D2-4C17-9C2F-2F79489F9CED}" srcOrd="2" destOrd="0" parTransId="{423631D6-CD1D-4490-B6C8-7B3AD64112E9}" sibTransId="{242D9630-01F7-4ACE-B225-194533CB314A}"/>
    <dgm:cxn modelId="{111B29D4-0C62-4848-ACF1-3E0A4E007F68}" type="presOf" srcId="{876DC42C-52C6-40ED-B946-61EB85FEE88E}" destId="{8E6B368B-FC71-3C40-9864-BCBAAE2180A1}" srcOrd="0" destOrd="0" presId="urn:microsoft.com/office/officeart/2005/8/layout/process4"/>
    <dgm:cxn modelId="{C823ADE0-C4EF-4840-9B97-5586A2562C6A}" srcId="{879E33B1-10BE-4A7E-9CBE-6A16E492DACF}" destId="{E1325A51-9834-4711-9243-7BF5ECD94F12}" srcOrd="1" destOrd="0" parTransId="{828F3666-91E8-4E22-B9A6-378709D0B46E}" sibTransId="{B6215F47-F280-4A67-8C2B-6F59FB0D61CE}"/>
    <dgm:cxn modelId="{E48D11E8-CE00-224D-9BA9-DD9F2DC8123A}" type="presOf" srcId="{24814D51-EF98-4E57-8CBB-9A6EAC4189C7}" destId="{E1658E31-95DE-7046-81CF-F03745307227}" srcOrd="0" destOrd="0" presId="urn:microsoft.com/office/officeart/2005/8/layout/process4"/>
    <dgm:cxn modelId="{1C3956E8-3C89-4CF2-B869-96573C5B16F6}" srcId="{876DC42C-52C6-40ED-B946-61EB85FEE88E}" destId="{487B56D6-B945-4A1C-8E4C-309580F2C808}" srcOrd="0" destOrd="0" parTransId="{39D5C4BE-07D4-42BA-BB8A-840FB37BB1C4}" sibTransId="{EF145AF3-FDD1-4681-B93B-12F53081886C}"/>
    <dgm:cxn modelId="{313B5DD4-6F7C-4941-B3DF-48B3AA797B0F}" type="presParOf" srcId="{48428FF3-E6F0-394F-A953-F5ACD826A099}" destId="{84A840FC-0F93-CF42-8F06-75FE7F7A215E}" srcOrd="0" destOrd="0" presId="urn:microsoft.com/office/officeart/2005/8/layout/process4"/>
    <dgm:cxn modelId="{4CFFBD9E-A2AC-1645-8B03-9EC25079ACFE}" type="presParOf" srcId="{84A840FC-0F93-CF42-8F06-75FE7F7A215E}" destId="{14E2CEDB-6242-B44A-A2A7-4802327329DB}" srcOrd="0" destOrd="0" presId="urn:microsoft.com/office/officeart/2005/8/layout/process4"/>
    <dgm:cxn modelId="{2F254A80-13C5-5A46-ACFF-3B5CA61DB718}" type="presParOf" srcId="{48428FF3-E6F0-394F-A953-F5ACD826A099}" destId="{B76EE28A-851D-0148-95FB-AB8C7B3F81EF}" srcOrd="1" destOrd="0" presId="urn:microsoft.com/office/officeart/2005/8/layout/process4"/>
    <dgm:cxn modelId="{9B28C681-9704-2B43-A632-67F233FB207B}" type="presParOf" srcId="{48428FF3-E6F0-394F-A953-F5ACD826A099}" destId="{C4025B3E-CEAC-BF49-B005-49021E1D1B25}" srcOrd="2" destOrd="0" presId="urn:microsoft.com/office/officeart/2005/8/layout/process4"/>
    <dgm:cxn modelId="{65AD5303-A153-E24C-B428-197B5DC50ADD}" type="presParOf" srcId="{C4025B3E-CEAC-BF49-B005-49021E1D1B25}" destId="{8E6B368B-FC71-3C40-9864-BCBAAE2180A1}" srcOrd="0" destOrd="0" presId="urn:microsoft.com/office/officeart/2005/8/layout/process4"/>
    <dgm:cxn modelId="{607DE40C-6F98-9F49-B311-2455B030AAAE}" type="presParOf" srcId="{C4025B3E-CEAC-BF49-B005-49021E1D1B25}" destId="{187DD0F4-675A-004B-AA45-8515AF41F8CC}" srcOrd="1" destOrd="0" presId="urn:microsoft.com/office/officeart/2005/8/layout/process4"/>
    <dgm:cxn modelId="{D10C1F55-BB1D-0F4A-8AC6-63174650C2DA}" type="presParOf" srcId="{C4025B3E-CEAC-BF49-B005-49021E1D1B25}" destId="{076A949F-838C-434A-BD9B-6D92571BED53}" srcOrd="2" destOrd="0" presId="urn:microsoft.com/office/officeart/2005/8/layout/process4"/>
    <dgm:cxn modelId="{8928DD2D-0319-124D-AA67-89C451BA87FA}" type="presParOf" srcId="{076A949F-838C-434A-BD9B-6D92571BED53}" destId="{A0E46CAF-1D6E-994D-89D7-33C79F04A0D3}" srcOrd="0" destOrd="0" presId="urn:microsoft.com/office/officeart/2005/8/layout/process4"/>
    <dgm:cxn modelId="{FA9DA780-4799-D445-BBE8-45FD1D23AAC1}" type="presParOf" srcId="{076A949F-838C-434A-BD9B-6D92571BED53}" destId="{E1658E31-95DE-7046-81CF-F03745307227}" srcOrd="1" destOrd="0" presId="urn:microsoft.com/office/officeart/2005/8/layout/process4"/>
    <dgm:cxn modelId="{B71EB27C-6670-C241-8FE3-EE2180821BC3}" type="presParOf" srcId="{076A949F-838C-434A-BD9B-6D92571BED53}" destId="{FC245D8A-C973-1544-A4F7-8488F18C93B9}"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9D719C3-6245-4581-90E7-0159D5EDFA8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B66E292-331F-4F55-8FB1-950FA8FA9191}">
      <dgm:prSet/>
      <dgm:spPr/>
      <dgm:t>
        <a:bodyPr/>
        <a:lstStyle/>
        <a:p>
          <a:pPr>
            <a:lnSpc>
              <a:spcPct val="100000"/>
            </a:lnSpc>
          </a:pPr>
          <a:r>
            <a:rPr lang="en-US"/>
            <a:t>The model was evaluated stochastically on each fitness function to find the optimal evaluation method</a:t>
          </a:r>
        </a:p>
      </dgm:t>
    </dgm:pt>
    <dgm:pt modelId="{4A47C58D-EC2F-4CD1-90ED-CE0453AA8C9C}" type="parTrans" cxnId="{B3EB2823-5B9F-4190-8485-7AC2664A1758}">
      <dgm:prSet/>
      <dgm:spPr/>
      <dgm:t>
        <a:bodyPr/>
        <a:lstStyle/>
        <a:p>
          <a:endParaRPr lang="en-US"/>
        </a:p>
      </dgm:t>
    </dgm:pt>
    <dgm:pt modelId="{11442DE2-57D1-4180-BA63-EAAB41A595CD}" type="sibTrans" cxnId="{B3EB2823-5B9F-4190-8485-7AC2664A1758}">
      <dgm:prSet/>
      <dgm:spPr/>
      <dgm:t>
        <a:bodyPr/>
        <a:lstStyle/>
        <a:p>
          <a:endParaRPr lang="en-US"/>
        </a:p>
      </dgm:t>
    </dgm:pt>
    <dgm:pt modelId="{5B67C5B6-846E-4E58-A1EB-AAA89EBAFB16}">
      <dgm:prSet/>
      <dgm:spPr/>
      <dgm:t>
        <a:bodyPr/>
        <a:lstStyle/>
        <a:p>
          <a:pPr>
            <a:lnSpc>
              <a:spcPct val="100000"/>
            </a:lnSpc>
          </a:pPr>
          <a:r>
            <a:rPr lang="en-US"/>
            <a:t>The evaluated model was then compared with a CNN to compare the sufficiency of the model within the current NLP space.</a:t>
          </a:r>
        </a:p>
      </dgm:t>
    </dgm:pt>
    <dgm:pt modelId="{EE68976B-379C-43EE-ADC2-58B8F109DB42}" type="parTrans" cxnId="{FDC47244-FF6B-411C-B1B1-41D95F378D73}">
      <dgm:prSet/>
      <dgm:spPr/>
      <dgm:t>
        <a:bodyPr/>
        <a:lstStyle/>
        <a:p>
          <a:endParaRPr lang="en-US"/>
        </a:p>
      </dgm:t>
    </dgm:pt>
    <dgm:pt modelId="{51D129F9-E9A3-4F68-9F19-3A566B7B88EC}" type="sibTrans" cxnId="{FDC47244-FF6B-411C-B1B1-41D95F378D73}">
      <dgm:prSet/>
      <dgm:spPr/>
      <dgm:t>
        <a:bodyPr/>
        <a:lstStyle/>
        <a:p>
          <a:endParaRPr lang="en-US"/>
        </a:p>
      </dgm:t>
    </dgm:pt>
    <dgm:pt modelId="{A55D8ED7-A9A5-46A4-9536-38CB53FADCE8}" type="pres">
      <dgm:prSet presAssocID="{A9D719C3-6245-4581-90E7-0159D5EDFA82}" presName="root" presStyleCnt="0">
        <dgm:presLayoutVars>
          <dgm:dir/>
          <dgm:resizeHandles val="exact"/>
        </dgm:presLayoutVars>
      </dgm:prSet>
      <dgm:spPr/>
    </dgm:pt>
    <dgm:pt modelId="{45E45E6D-D9A3-4B9B-90D6-2AB4BDA3C1FF}" type="pres">
      <dgm:prSet presAssocID="{8B66E292-331F-4F55-8FB1-950FA8FA9191}" presName="compNode" presStyleCnt="0"/>
      <dgm:spPr/>
    </dgm:pt>
    <dgm:pt modelId="{1B20F240-C358-45F9-B5C6-4B3995985656}" type="pres">
      <dgm:prSet presAssocID="{8B66E292-331F-4F55-8FB1-950FA8FA9191}" presName="bgRect" presStyleLbl="bgShp" presStyleIdx="0" presStyleCnt="2"/>
      <dgm:spPr/>
    </dgm:pt>
    <dgm:pt modelId="{10DDD8ED-51C8-4E5C-9640-A5ADDD96D234}" type="pres">
      <dgm:prSet presAssocID="{8B66E292-331F-4F55-8FB1-950FA8FA919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ick"/>
        </a:ext>
      </dgm:extLst>
    </dgm:pt>
    <dgm:pt modelId="{32A1F4BF-12D3-4DF3-9A1F-CC6267B94426}" type="pres">
      <dgm:prSet presAssocID="{8B66E292-331F-4F55-8FB1-950FA8FA9191}" presName="spaceRect" presStyleCnt="0"/>
      <dgm:spPr/>
    </dgm:pt>
    <dgm:pt modelId="{1325DA58-1A19-4F2C-9F3B-964E42A0CC43}" type="pres">
      <dgm:prSet presAssocID="{8B66E292-331F-4F55-8FB1-950FA8FA9191}" presName="parTx" presStyleLbl="revTx" presStyleIdx="0" presStyleCnt="2">
        <dgm:presLayoutVars>
          <dgm:chMax val="0"/>
          <dgm:chPref val="0"/>
        </dgm:presLayoutVars>
      </dgm:prSet>
      <dgm:spPr/>
    </dgm:pt>
    <dgm:pt modelId="{CF81C9F9-2A98-43D7-ADA5-561DA9EAD253}" type="pres">
      <dgm:prSet presAssocID="{11442DE2-57D1-4180-BA63-EAAB41A595CD}" presName="sibTrans" presStyleCnt="0"/>
      <dgm:spPr/>
    </dgm:pt>
    <dgm:pt modelId="{528873A2-5104-4BB8-952F-BF280090B134}" type="pres">
      <dgm:prSet presAssocID="{5B67C5B6-846E-4E58-A1EB-AAA89EBAFB16}" presName="compNode" presStyleCnt="0"/>
      <dgm:spPr/>
    </dgm:pt>
    <dgm:pt modelId="{5B0FCA25-6C1E-422E-8613-7140D9BF150A}" type="pres">
      <dgm:prSet presAssocID="{5B67C5B6-846E-4E58-A1EB-AAA89EBAFB16}" presName="bgRect" presStyleLbl="bgShp" presStyleIdx="1" presStyleCnt="2"/>
      <dgm:spPr/>
    </dgm:pt>
    <dgm:pt modelId="{96080F06-2AA9-4CE9-BEAA-90D1C96A1DD6}" type="pres">
      <dgm:prSet presAssocID="{5B67C5B6-846E-4E58-A1EB-AAA89EBAFB1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87248FA6-D92B-40A4-B969-4245648494F4}" type="pres">
      <dgm:prSet presAssocID="{5B67C5B6-846E-4E58-A1EB-AAA89EBAFB16}" presName="spaceRect" presStyleCnt="0"/>
      <dgm:spPr/>
    </dgm:pt>
    <dgm:pt modelId="{2E1CBB41-18C2-46FD-B10C-A9A097556D34}" type="pres">
      <dgm:prSet presAssocID="{5B67C5B6-846E-4E58-A1EB-AAA89EBAFB16}" presName="parTx" presStyleLbl="revTx" presStyleIdx="1" presStyleCnt="2">
        <dgm:presLayoutVars>
          <dgm:chMax val="0"/>
          <dgm:chPref val="0"/>
        </dgm:presLayoutVars>
      </dgm:prSet>
      <dgm:spPr/>
    </dgm:pt>
  </dgm:ptLst>
  <dgm:cxnLst>
    <dgm:cxn modelId="{B3EB2823-5B9F-4190-8485-7AC2664A1758}" srcId="{A9D719C3-6245-4581-90E7-0159D5EDFA82}" destId="{8B66E292-331F-4F55-8FB1-950FA8FA9191}" srcOrd="0" destOrd="0" parTransId="{4A47C58D-EC2F-4CD1-90ED-CE0453AA8C9C}" sibTransId="{11442DE2-57D1-4180-BA63-EAAB41A595CD}"/>
    <dgm:cxn modelId="{FDC47244-FF6B-411C-B1B1-41D95F378D73}" srcId="{A9D719C3-6245-4581-90E7-0159D5EDFA82}" destId="{5B67C5B6-846E-4E58-A1EB-AAA89EBAFB16}" srcOrd="1" destOrd="0" parTransId="{EE68976B-379C-43EE-ADC2-58B8F109DB42}" sibTransId="{51D129F9-E9A3-4F68-9F19-3A566B7B88EC}"/>
    <dgm:cxn modelId="{F93F8B67-7D75-594E-A695-874BB4976976}" type="presOf" srcId="{8B66E292-331F-4F55-8FB1-950FA8FA9191}" destId="{1325DA58-1A19-4F2C-9F3B-964E42A0CC43}" srcOrd="0" destOrd="0" presId="urn:microsoft.com/office/officeart/2018/2/layout/IconVerticalSolidList"/>
    <dgm:cxn modelId="{C680E99E-D8FD-824F-B497-4AFAF7676485}" type="presOf" srcId="{5B67C5B6-846E-4E58-A1EB-AAA89EBAFB16}" destId="{2E1CBB41-18C2-46FD-B10C-A9A097556D34}" srcOrd="0" destOrd="0" presId="urn:microsoft.com/office/officeart/2018/2/layout/IconVerticalSolidList"/>
    <dgm:cxn modelId="{BF1909C5-1714-3545-8EE5-8A2191284FEF}" type="presOf" srcId="{A9D719C3-6245-4581-90E7-0159D5EDFA82}" destId="{A55D8ED7-A9A5-46A4-9536-38CB53FADCE8}" srcOrd="0" destOrd="0" presId="urn:microsoft.com/office/officeart/2018/2/layout/IconVerticalSolidList"/>
    <dgm:cxn modelId="{D8131EA4-4216-FA40-A486-4F6E2FF3F405}" type="presParOf" srcId="{A55D8ED7-A9A5-46A4-9536-38CB53FADCE8}" destId="{45E45E6D-D9A3-4B9B-90D6-2AB4BDA3C1FF}" srcOrd="0" destOrd="0" presId="urn:microsoft.com/office/officeart/2018/2/layout/IconVerticalSolidList"/>
    <dgm:cxn modelId="{7E41B01C-6218-0848-9B2A-094E2D4B82A1}" type="presParOf" srcId="{45E45E6D-D9A3-4B9B-90D6-2AB4BDA3C1FF}" destId="{1B20F240-C358-45F9-B5C6-4B3995985656}" srcOrd="0" destOrd="0" presId="urn:microsoft.com/office/officeart/2018/2/layout/IconVerticalSolidList"/>
    <dgm:cxn modelId="{0EBE7E0C-6A43-2A40-8E5E-1E5EE93F6140}" type="presParOf" srcId="{45E45E6D-D9A3-4B9B-90D6-2AB4BDA3C1FF}" destId="{10DDD8ED-51C8-4E5C-9640-A5ADDD96D234}" srcOrd="1" destOrd="0" presId="urn:microsoft.com/office/officeart/2018/2/layout/IconVerticalSolidList"/>
    <dgm:cxn modelId="{BF10E41A-B2A0-FC4B-83E5-FAE6A06617F2}" type="presParOf" srcId="{45E45E6D-D9A3-4B9B-90D6-2AB4BDA3C1FF}" destId="{32A1F4BF-12D3-4DF3-9A1F-CC6267B94426}" srcOrd="2" destOrd="0" presId="urn:microsoft.com/office/officeart/2018/2/layout/IconVerticalSolidList"/>
    <dgm:cxn modelId="{466AEA8A-7545-4B45-9B6D-01E8944383CA}" type="presParOf" srcId="{45E45E6D-D9A3-4B9B-90D6-2AB4BDA3C1FF}" destId="{1325DA58-1A19-4F2C-9F3B-964E42A0CC43}" srcOrd="3" destOrd="0" presId="urn:microsoft.com/office/officeart/2018/2/layout/IconVerticalSolidList"/>
    <dgm:cxn modelId="{E697B5DF-60B6-A443-9242-D7522C53CC70}" type="presParOf" srcId="{A55D8ED7-A9A5-46A4-9536-38CB53FADCE8}" destId="{CF81C9F9-2A98-43D7-ADA5-561DA9EAD253}" srcOrd="1" destOrd="0" presId="urn:microsoft.com/office/officeart/2018/2/layout/IconVerticalSolidList"/>
    <dgm:cxn modelId="{902192A4-8FE9-3945-9803-F39F4CB60EFE}" type="presParOf" srcId="{A55D8ED7-A9A5-46A4-9536-38CB53FADCE8}" destId="{528873A2-5104-4BB8-952F-BF280090B134}" srcOrd="2" destOrd="0" presId="urn:microsoft.com/office/officeart/2018/2/layout/IconVerticalSolidList"/>
    <dgm:cxn modelId="{376A2016-9DFC-6C42-9B3E-AF0F207BAE70}" type="presParOf" srcId="{528873A2-5104-4BB8-952F-BF280090B134}" destId="{5B0FCA25-6C1E-422E-8613-7140D9BF150A}" srcOrd="0" destOrd="0" presId="urn:microsoft.com/office/officeart/2018/2/layout/IconVerticalSolidList"/>
    <dgm:cxn modelId="{B6524002-E30F-F842-8C78-DA291241A1EF}" type="presParOf" srcId="{528873A2-5104-4BB8-952F-BF280090B134}" destId="{96080F06-2AA9-4CE9-BEAA-90D1C96A1DD6}" srcOrd="1" destOrd="0" presId="urn:microsoft.com/office/officeart/2018/2/layout/IconVerticalSolidList"/>
    <dgm:cxn modelId="{031F0E5F-9DC6-E644-BE38-E58463BABE48}" type="presParOf" srcId="{528873A2-5104-4BB8-952F-BF280090B134}" destId="{87248FA6-D92B-40A4-B969-4245648494F4}" srcOrd="2" destOrd="0" presId="urn:microsoft.com/office/officeart/2018/2/layout/IconVerticalSolidList"/>
    <dgm:cxn modelId="{650F1342-7877-EB44-AB8D-942FB4B0E04F}" type="presParOf" srcId="{528873A2-5104-4BB8-952F-BF280090B134}" destId="{2E1CBB41-18C2-46FD-B10C-A9A097556D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2136BDE-86B6-4865-8D5B-830217DA7E7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61471F0-93AD-41C2-9170-EF1D46C99CCC}">
      <dgm:prSet/>
      <dgm:spPr/>
      <dgm:t>
        <a:bodyPr/>
        <a:lstStyle/>
        <a:p>
          <a:pPr>
            <a:lnSpc>
              <a:spcPct val="100000"/>
            </a:lnSpc>
          </a:pPr>
          <a:r>
            <a:rPr lang="en-US" dirty="0"/>
            <a:t>The model developed during this project aims to </a:t>
          </a:r>
          <a:r>
            <a:rPr lang="en-US"/>
            <a:t>fit in </a:t>
          </a:r>
          <a:r>
            <a:rPr lang="en-US" dirty="0"/>
            <a:t>its defined metrics. The model successfully produces an interpretable equation and uses features that directly represent understandable information. However, the model fails to compare to existing solutions in quality.</a:t>
          </a:r>
        </a:p>
      </dgm:t>
    </dgm:pt>
    <dgm:pt modelId="{5C9454C5-816B-450A-AE54-0F50428681F7}" type="parTrans" cxnId="{E3A23D8B-ECAA-4DBC-8172-9D1A2997A67B}">
      <dgm:prSet/>
      <dgm:spPr/>
      <dgm:t>
        <a:bodyPr/>
        <a:lstStyle/>
        <a:p>
          <a:endParaRPr lang="en-US"/>
        </a:p>
      </dgm:t>
    </dgm:pt>
    <dgm:pt modelId="{8A82F96D-45FD-421B-986E-C00BC17A1E48}" type="sibTrans" cxnId="{E3A23D8B-ECAA-4DBC-8172-9D1A2997A67B}">
      <dgm:prSet/>
      <dgm:spPr/>
      <dgm:t>
        <a:bodyPr/>
        <a:lstStyle/>
        <a:p>
          <a:endParaRPr lang="en-US"/>
        </a:p>
      </dgm:t>
    </dgm:pt>
    <dgm:pt modelId="{41831AA9-8DE9-4F77-BD45-4BE6BA29A69A}">
      <dgm:prSet/>
      <dgm:spPr/>
      <dgm:t>
        <a:bodyPr/>
        <a:lstStyle/>
        <a:p>
          <a:pPr>
            <a:lnSpc>
              <a:spcPct val="100000"/>
            </a:lnSpc>
          </a:pPr>
          <a:r>
            <a:rPr lang="en-US"/>
            <a:t>The main limitations of this model pertain to the quality of the estimate outputs and the lack of extensive features to pinpoint the valence value.</a:t>
          </a:r>
        </a:p>
      </dgm:t>
    </dgm:pt>
    <dgm:pt modelId="{F77E394C-4482-4682-B191-E53C38A59A01}" type="parTrans" cxnId="{39608457-012B-4C58-97DA-C9E31874A453}">
      <dgm:prSet/>
      <dgm:spPr/>
      <dgm:t>
        <a:bodyPr/>
        <a:lstStyle/>
        <a:p>
          <a:endParaRPr lang="en-US"/>
        </a:p>
      </dgm:t>
    </dgm:pt>
    <dgm:pt modelId="{0EA6300C-35D2-47F7-A4CF-50603B08E5FD}" type="sibTrans" cxnId="{39608457-012B-4C58-97DA-C9E31874A453}">
      <dgm:prSet/>
      <dgm:spPr/>
      <dgm:t>
        <a:bodyPr/>
        <a:lstStyle/>
        <a:p>
          <a:endParaRPr lang="en-US"/>
        </a:p>
      </dgm:t>
    </dgm:pt>
    <dgm:pt modelId="{B2ACFD78-BCE9-4016-B75B-0B3779373CDA}">
      <dgm:prSet/>
      <dgm:spPr/>
      <dgm:t>
        <a:bodyPr/>
        <a:lstStyle/>
        <a:p>
          <a:pPr>
            <a:lnSpc>
              <a:spcPct val="100000"/>
            </a:lnSpc>
          </a:pPr>
          <a:r>
            <a:rPr lang="en-US"/>
            <a:t>Important future work consists of improving the accuracy of the estimate feature along with expanding the feature roster or the function set to allow the model to better find the valence.</a:t>
          </a:r>
        </a:p>
      </dgm:t>
    </dgm:pt>
    <dgm:pt modelId="{433B2AE0-0B4A-4500-B5ED-28800E601315}" type="parTrans" cxnId="{551FCBD0-6DD3-4B51-AADF-442CC827D484}">
      <dgm:prSet/>
      <dgm:spPr/>
      <dgm:t>
        <a:bodyPr/>
        <a:lstStyle/>
        <a:p>
          <a:endParaRPr lang="en-US"/>
        </a:p>
      </dgm:t>
    </dgm:pt>
    <dgm:pt modelId="{FF5452D8-BE43-4513-8419-6F8C2AC9B1A3}" type="sibTrans" cxnId="{551FCBD0-6DD3-4B51-AADF-442CC827D484}">
      <dgm:prSet/>
      <dgm:spPr/>
      <dgm:t>
        <a:bodyPr/>
        <a:lstStyle/>
        <a:p>
          <a:endParaRPr lang="en-US"/>
        </a:p>
      </dgm:t>
    </dgm:pt>
    <dgm:pt modelId="{99D061AB-FE17-4AC9-9DDF-FB9CB65B9585}" type="pres">
      <dgm:prSet presAssocID="{42136BDE-86B6-4865-8D5B-830217DA7E71}" presName="root" presStyleCnt="0">
        <dgm:presLayoutVars>
          <dgm:dir/>
          <dgm:resizeHandles val="exact"/>
        </dgm:presLayoutVars>
      </dgm:prSet>
      <dgm:spPr/>
    </dgm:pt>
    <dgm:pt modelId="{4650853A-31DF-49A8-86B1-79245D01DFE4}" type="pres">
      <dgm:prSet presAssocID="{961471F0-93AD-41C2-9170-EF1D46C99CCC}" presName="compNode" presStyleCnt="0"/>
      <dgm:spPr/>
    </dgm:pt>
    <dgm:pt modelId="{22F4CACC-6582-4D07-831C-809866C272B5}" type="pres">
      <dgm:prSet presAssocID="{961471F0-93AD-41C2-9170-EF1D46C99CCC}" presName="bgRect" presStyleLbl="bgShp" presStyleIdx="0" presStyleCnt="3"/>
      <dgm:spPr/>
    </dgm:pt>
    <dgm:pt modelId="{D7714E99-5872-4F91-9307-A308B247B2BD}" type="pres">
      <dgm:prSet presAssocID="{961471F0-93AD-41C2-9170-EF1D46C99CCC}"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ye with solid fill"/>
        </a:ext>
      </dgm:extLst>
    </dgm:pt>
    <dgm:pt modelId="{25CDB5C3-8E87-4BD8-81C3-C14740CB349C}" type="pres">
      <dgm:prSet presAssocID="{961471F0-93AD-41C2-9170-EF1D46C99CCC}" presName="spaceRect" presStyleCnt="0"/>
      <dgm:spPr/>
    </dgm:pt>
    <dgm:pt modelId="{B38B0A6A-2B44-48C0-933D-81F65C55FB91}" type="pres">
      <dgm:prSet presAssocID="{961471F0-93AD-41C2-9170-EF1D46C99CCC}" presName="parTx" presStyleLbl="revTx" presStyleIdx="0" presStyleCnt="3">
        <dgm:presLayoutVars>
          <dgm:chMax val="0"/>
          <dgm:chPref val="0"/>
        </dgm:presLayoutVars>
      </dgm:prSet>
      <dgm:spPr/>
    </dgm:pt>
    <dgm:pt modelId="{2FB53996-38F9-4DCD-938A-EA7DB96E24D2}" type="pres">
      <dgm:prSet presAssocID="{8A82F96D-45FD-421B-986E-C00BC17A1E48}" presName="sibTrans" presStyleCnt="0"/>
      <dgm:spPr/>
    </dgm:pt>
    <dgm:pt modelId="{6937377B-D132-433C-8BEB-FA7931BEF57B}" type="pres">
      <dgm:prSet presAssocID="{41831AA9-8DE9-4F77-BD45-4BE6BA29A69A}" presName="compNode" presStyleCnt="0"/>
      <dgm:spPr/>
    </dgm:pt>
    <dgm:pt modelId="{A1643E86-834D-4702-9CC6-F2720649D0D2}" type="pres">
      <dgm:prSet presAssocID="{41831AA9-8DE9-4F77-BD45-4BE6BA29A69A}" presName="bgRect" presStyleLbl="bgShp" presStyleIdx="1" presStyleCnt="3"/>
      <dgm:spPr/>
    </dgm:pt>
    <dgm:pt modelId="{0B6AE02B-0C35-4F52-9DE7-8C371EF71A74}" type="pres">
      <dgm:prSet presAssocID="{41831AA9-8DE9-4F77-BD45-4BE6BA29A69A}"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ilding Brick Wall with solid fill"/>
        </a:ext>
      </dgm:extLst>
    </dgm:pt>
    <dgm:pt modelId="{66E20A60-A3C9-479B-A11A-D21F401EB6E1}" type="pres">
      <dgm:prSet presAssocID="{41831AA9-8DE9-4F77-BD45-4BE6BA29A69A}" presName="spaceRect" presStyleCnt="0"/>
      <dgm:spPr/>
    </dgm:pt>
    <dgm:pt modelId="{E883D873-D713-4B62-A182-CF8295E2250C}" type="pres">
      <dgm:prSet presAssocID="{41831AA9-8DE9-4F77-BD45-4BE6BA29A69A}" presName="parTx" presStyleLbl="revTx" presStyleIdx="1" presStyleCnt="3">
        <dgm:presLayoutVars>
          <dgm:chMax val="0"/>
          <dgm:chPref val="0"/>
        </dgm:presLayoutVars>
      </dgm:prSet>
      <dgm:spPr/>
    </dgm:pt>
    <dgm:pt modelId="{1B1554D2-FDAB-45C5-AC0A-E8D39592818A}" type="pres">
      <dgm:prSet presAssocID="{0EA6300C-35D2-47F7-A4CF-50603B08E5FD}" presName="sibTrans" presStyleCnt="0"/>
      <dgm:spPr/>
    </dgm:pt>
    <dgm:pt modelId="{6D009CD0-A61A-4C58-9D39-A721E474346B}" type="pres">
      <dgm:prSet presAssocID="{B2ACFD78-BCE9-4016-B75B-0B3779373CDA}" presName="compNode" presStyleCnt="0"/>
      <dgm:spPr/>
    </dgm:pt>
    <dgm:pt modelId="{C4DE0A49-7F9A-4391-BFC2-FFAB125D105A}" type="pres">
      <dgm:prSet presAssocID="{B2ACFD78-BCE9-4016-B75B-0B3779373CDA}" presName="bgRect" presStyleLbl="bgShp" presStyleIdx="2" presStyleCnt="3"/>
      <dgm:spPr/>
    </dgm:pt>
    <dgm:pt modelId="{E8187E58-0E1B-4310-A74D-477C3DDD5B4F}" type="pres">
      <dgm:prSet presAssocID="{B2ACFD78-BCE9-4016-B75B-0B3779373CDA}"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Future with solid fill"/>
        </a:ext>
      </dgm:extLst>
    </dgm:pt>
    <dgm:pt modelId="{27334E09-1EE2-4F64-A3AE-9552ED6D7C1E}" type="pres">
      <dgm:prSet presAssocID="{B2ACFD78-BCE9-4016-B75B-0B3779373CDA}" presName="spaceRect" presStyleCnt="0"/>
      <dgm:spPr/>
    </dgm:pt>
    <dgm:pt modelId="{8F761372-7FD8-47DF-8818-A5C461E25B7C}" type="pres">
      <dgm:prSet presAssocID="{B2ACFD78-BCE9-4016-B75B-0B3779373CDA}" presName="parTx" presStyleLbl="revTx" presStyleIdx="2" presStyleCnt="3">
        <dgm:presLayoutVars>
          <dgm:chMax val="0"/>
          <dgm:chPref val="0"/>
        </dgm:presLayoutVars>
      </dgm:prSet>
      <dgm:spPr/>
    </dgm:pt>
  </dgm:ptLst>
  <dgm:cxnLst>
    <dgm:cxn modelId="{39608457-012B-4C58-97DA-C9E31874A453}" srcId="{42136BDE-86B6-4865-8D5B-830217DA7E71}" destId="{41831AA9-8DE9-4F77-BD45-4BE6BA29A69A}" srcOrd="1" destOrd="0" parTransId="{F77E394C-4482-4682-B191-E53C38A59A01}" sibTransId="{0EA6300C-35D2-47F7-A4CF-50603B08E5FD}"/>
    <dgm:cxn modelId="{D4FBFE67-BB9F-436D-9F2F-A1FF7905810C}" type="presOf" srcId="{42136BDE-86B6-4865-8D5B-830217DA7E71}" destId="{99D061AB-FE17-4AC9-9DDF-FB9CB65B9585}" srcOrd="0" destOrd="0" presId="urn:microsoft.com/office/officeart/2018/2/layout/IconVerticalSolidList"/>
    <dgm:cxn modelId="{1058646C-ECEA-44A7-A8DD-F8DA2C4CEE53}" type="presOf" srcId="{B2ACFD78-BCE9-4016-B75B-0B3779373CDA}" destId="{8F761372-7FD8-47DF-8818-A5C461E25B7C}" srcOrd="0" destOrd="0" presId="urn:microsoft.com/office/officeart/2018/2/layout/IconVerticalSolidList"/>
    <dgm:cxn modelId="{E3A23D8B-ECAA-4DBC-8172-9D1A2997A67B}" srcId="{42136BDE-86B6-4865-8D5B-830217DA7E71}" destId="{961471F0-93AD-41C2-9170-EF1D46C99CCC}" srcOrd="0" destOrd="0" parTransId="{5C9454C5-816B-450A-AE54-0F50428681F7}" sibTransId="{8A82F96D-45FD-421B-986E-C00BC17A1E48}"/>
    <dgm:cxn modelId="{245EC2B0-DF4C-43A0-93DE-277D28E7A3CF}" type="presOf" srcId="{41831AA9-8DE9-4F77-BD45-4BE6BA29A69A}" destId="{E883D873-D713-4B62-A182-CF8295E2250C}" srcOrd="0" destOrd="0" presId="urn:microsoft.com/office/officeart/2018/2/layout/IconVerticalSolidList"/>
    <dgm:cxn modelId="{551FCBD0-6DD3-4B51-AADF-442CC827D484}" srcId="{42136BDE-86B6-4865-8D5B-830217DA7E71}" destId="{B2ACFD78-BCE9-4016-B75B-0B3779373CDA}" srcOrd="2" destOrd="0" parTransId="{433B2AE0-0B4A-4500-B5ED-28800E601315}" sibTransId="{FF5452D8-BE43-4513-8419-6F8C2AC9B1A3}"/>
    <dgm:cxn modelId="{94FA3EF4-F95B-4BE7-9BE5-2733F15FC8F5}" type="presOf" srcId="{961471F0-93AD-41C2-9170-EF1D46C99CCC}" destId="{B38B0A6A-2B44-48C0-933D-81F65C55FB91}" srcOrd="0" destOrd="0" presId="urn:microsoft.com/office/officeart/2018/2/layout/IconVerticalSolidList"/>
    <dgm:cxn modelId="{45EDF60A-D241-4E64-BB4B-47B67EB6D925}" type="presParOf" srcId="{99D061AB-FE17-4AC9-9DDF-FB9CB65B9585}" destId="{4650853A-31DF-49A8-86B1-79245D01DFE4}" srcOrd="0" destOrd="0" presId="urn:microsoft.com/office/officeart/2018/2/layout/IconVerticalSolidList"/>
    <dgm:cxn modelId="{3ADD2F96-95BD-4123-AFD3-2EBB5B7B1C77}" type="presParOf" srcId="{4650853A-31DF-49A8-86B1-79245D01DFE4}" destId="{22F4CACC-6582-4D07-831C-809866C272B5}" srcOrd="0" destOrd="0" presId="urn:microsoft.com/office/officeart/2018/2/layout/IconVerticalSolidList"/>
    <dgm:cxn modelId="{BB4209EB-D5AA-4EC0-9678-DCF27818AE50}" type="presParOf" srcId="{4650853A-31DF-49A8-86B1-79245D01DFE4}" destId="{D7714E99-5872-4F91-9307-A308B247B2BD}" srcOrd="1" destOrd="0" presId="urn:microsoft.com/office/officeart/2018/2/layout/IconVerticalSolidList"/>
    <dgm:cxn modelId="{088953DD-D6B0-4C3C-9EB3-F8A62C2F543A}" type="presParOf" srcId="{4650853A-31DF-49A8-86B1-79245D01DFE4}" destId="{25CDB5C3-8E87-4BD8-81C3-C14740CB349C}" srcOrd="2" destOrd="0" presId="urn:microsoft.com/office/officeart/2018/2/layout/IconVerticalSolidList"/>
    <dgm:cxn modelId="{C55FE7BF-0298-42D7-A750-1DBCF1B079EA}" type="presParOf" srcId="{4650853A-31DF-49A8-86B1-79245D01DFE4}" destId="{B38B0A6A-2B44-48C0-933D-81F65C55FB91}" srcOrd="3" destOrd="0" presId="urn:microsoft.com/office/officeart/2018/2/layout/IconVerticalSolidList"/>
    <dgm:cxn modelId="{2CA7BB16-00F6-4BDA-8705-004BD467BFD3}" type="presParOf" srcId="{99D061AB-FE17-4AC9-9DDF-FB9CB65B9585}" destId="{2FB53996-38F9-4DCD-938A-EA7DB96E24D2}" srcOrd="1" destOrd="0" presId="urn:microsoft.com/office/officeart/2018/2/layout/IconVerticalSolidList"/>
    <dgm:cxn modelId="{D605500D-51EA-4FE0-B9E3-4A21BA919F98}" type="presParOf" srcId="{99D061AB-FE17-4AC9-9DDF-FB9CB65B9585}" destId="{6937377B-D132-433C-8BEB-FA7931BEF57B}" srcOrd="2" destOrd="0" presId="urn:microsoft.com/office/officeart/2018/2/layout/IconVerticalSolidList"/>
    <dgm:cxn modelId="{417FE1EE-7251-413A-B4C6-8244D24F5AE3}" type="presParOf" srcId="{6937377B-D132-433C-8BEB-FA7931BEF57B}" destId="{A1643E86-834D-4702-9CC6-F2720649D0D2}" srcOrd="0" destOrd="0" presId="urn:microsoft.com/office/officeart/2018/2/layout/IconVerticalSolidList"/>
    <dgm:cxn modelId="{EC43B20F-9AD0-406D-ABFC-94B296DD31B9}" type="presParOf" srcId="{6937377B-D132-433C-8BEB-FA7931BEF57B}" destId="{0B6AE02B-0C35-4F52-9DE7-8C371EF71A74}" srcOrd="1" destOrd="0" presId="urn:microsoft.com/office/officeart/2018/2/layout/IconVerticalSolidList"/>
    <dgm:cxn modelId="{69DAE1E4-6E5B-4CD0-AAE9-AC797E778DC3}" type="presParOf" srcId="{6937377B-D132-433C-8BEB-FA7931BEF57B}" destId="{66E20A60-A3C9-479B-A11A-D21F401EB6E1}" srcOrd="2" destOrd="0" presId="urn:microsoft.com/office/officeart/2018/2/layout/IconVerticalSolidList"/>
    <dgm:cxn modelId="{04093398-5AC0-4DF0-AF68-0DB367E3E2DC}" type="presParOf" srcId="{6937377B-D132-433C-8BEB-FA7931BEF57B}" destId="{E883D873-D713-4B62-A182-CF8295E2250C}" srcOrd="3" destOrd="0" presId="urn:microsoft.com/office/officeart/2018/2/layout/IconVerticalSolidList"/>
    <dgm:cxn modelId="{0FA5CC77-8E9C-4BA4-A96A-42E3B900DD7D}" type="presParOf" srcId="{99D061AB-FE17-4AC9-9DDF-FB9CB65B9585}" destId="{1B1554D2-FDAB-45C5-AC0A-E8D39592818A}" srcOrd="3" destOrd="0" presId="urn:microsoft.com/office/officeart/2018/2/layout/IconVerticalSolidList"/>
    <dgm:cxn modelId="{DB1F031D-6FAF-4A72-951C-122A6136BC05}" type="presParOf" srcId="{99D061AB-FE17-4AC9-9DDF-FB9CB65B9585}" destId="{6D009CD0-A61A-4C58-9D39-A721E474346B}" srcOrd="4" destOrd="0" presId="urn:microsoft.com/office/officeart/2018/2/layout/IconVerticalSolidList"/>
    <dgm:cxn modelId="{89A58238-CA55-446A-BF23-F1BD7EE24C3A}" type="presParOf" srcId="{6D009CD0-A61A-4C58-9D39-A721E474346B}" destId="{C4DE0A49-7F9A-4391-BFC2-FFAB125D105A}" srcOrd="0" destOrd="0" presId="urn:microsoft.com/office/officeart/2018/2/layout/IconVerticalSolidList"/>
    <dgm:cxn modelId="{0F5EC4DF-34E7-4C38-B439-40BB93DC1481}" type="presParOf" srcId="{6D009CD0-A61A-4C58-9D39-A721E474346B}" destId="{E8187E58-0E1B-4310-A74D-477C3DDD5B4F}" srcOrd="1" destOrd="0" presId="urn:microsoft.com/office/officeart/2018/2/layout/IconVerticalSolidList"/>
    <dgm:cxn modelId="{FD31FAA0-36DA-4D14-9706-B1718BA8BA2D}" type="presParOf" srcId="{6D009CD0-A61A-4C58-9D39-A721E474346B}" destId="{27334E09-1EE2-4F64-A3AE-9552ED6D7C1E}" srcOrd="2" destOrd="0" presId="urn:microsoft.com/office/officeart/2018/2/layout/IconVerticalSolidList"/>
    <dgm:cxn modelId="{C6BB5D10-6FDF-465D-9946-58015F614BF7}" type="presParOf" srcId="{6D009CD0-A61A-4C58-9D39-A721E474346B}" destId="{8F761372-7FD8-47DF-8818-A5C461E25B7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08FE9B-CBF0-4D08-8E0D-51F5E3FDC18B}">
      <dsp:nvSpPr>
        <dsp:cNvPr id="0" name=""/>
        <dsp:cNvSpPr/>
      </dsp:nvSpPr>
      <dsp:spPr>
        <a:xfrm>
          <a:off x="0" y="480"/>
          <a:ext cx="11060113" cy="112378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16E023-BA0E-4486-B025-1B786D9A95C5}">
      <dsp:nvSpPr>
        <dsp:cNvPr id="0" name=""/>
        <dsp:cNvSpPr/>
      </dsp:nvSpPr>
      <dsp:spPr>
        <a:xfrm>
          <a:off x="339945" y="253332"/>
          <a:ext cx="618082" cy="6180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153285-53D6-475D-B0FA-AA8CD02BAEDA}">
      <dsp:nvSpPr>
        <dsp:cNvPr id="0" name=""/>
        <dsp:cNvSpPr/>
      </dsp:nvSpPr>
      <dsp:spPr>
        <a:xfrm>
          <a:off x="1297973" y="480"/>
          <a:ext cx="9762139" cy="1123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34" tIns="118934" rIns="118934" bIns="118934" numCol="1" spcCol="1270" anchor="ctr" anchorCtr="0">
          <a:noAutofit/>
        </a:bodyPr>
        <a:lstStyle/>
        <a:p>
          <a:pPr marL="0" lvl="0" indent="0" algn="l" defTabSz="977900">
            <a:lnSpc>
              <a:spcPct val="100000"/>
            </a:lnSpc>
            <a:spcBef>
              <a:spcPct val="0"/>
            </a:spcBef>
            <a:spcAft>
              <a:spcPct val="35000"/>
            </a:spcAft>
            <a:buNone/>
          </a:pPr>
          <a:r>
            <a:rPr lang="en-US" sz="2200" kern="1200" dirty="0"/>
            <a:t>Sentiment Analysis is a problem relating to Natural Language Processing that provides metrics based on the contextual information in a piece of text</a:t>
          </a:r>
        </a:p>
      </dsp:txBody>
      <dsp:txXfrm>
        <a:off x="1297973" y="480"/>
        <a:ext cx="9762139" cy="1123786"/>
      </dsp:txXfrm>
    </dsp:sp>
    <dsp:sp modelId="{0A346341-BB9C-8E4F-B317-D58214584173}">
      <dsp:nvSpPr>
        <dsp:cNvPr id="0" name=""/>
        <dsp:cNvSpPr/>
      </dsp:nvSpPr>
      <dsp:spPr>
        <a:xfrm>
          <a:off x="0" y="1405214"/>
          <a:ext cx="11060113" cy="112378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C869E2-96A2-1447-A404-452FAA33FFAC}">
      <dsp:nvSpPr>
        <dsp:cNvPr id="0" name=""/>
        <dsp:cNvSpPr/>
      </dsp:nvSpPr>
      <dsp:spPr>
        <a:xfrm>
          <a:off x="339945" y="1658066"/>
          <a:ext cx="618082" cy="618082"/>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C66C8E-9D22-B74B-90C7-3FAFDE65DFAA}">
      <dsp:nvSpPr>
        <dsp:cNvPr id="0" name=""/>
        <dsp:cNvSpPr/>
      </dsp:nvSpPr>
      <dsp:spPr>
        <a:xfrm>
          <a:off x="1297973" y="1405214"/>
          <a:ext cx="9762139" cy="1123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34" tIns="118934" rIns="118934" bIns="118934" numCol="1" spcCol="1270" anchor="ctr" anchorCtr="0">
          <a:noAutofit/>
        </a:bodyPr>
        <a:lstStyle/>
        <a:p>
          <a:pPr marL="0" lvl="0" indent="0" algn="l" defTabSz="977900">
            <a:lnSpc>
              <a:spcPct val="100000"/>
            </a:lnSpc>
            <a:spcBef>
              <a:spcPct val="0"/>
            </a:spcBef>
            <a:spcAft>
              <a:spcPct val="35000"/>
            </a:spcAft>
            <a:buNone/>
          </a:pPr>
          <a:r>
            <a:rPr lang="en-GB" sz="2200" kern="1200" dirty="0"/>
            <a:t>Many existing solutions implement Classification-based outputs via a Deep Learning Model. These methods classify text as either Positive or Negative</a:t>
          </a:r>
        </a:p>
      </dsp:txBody>
      <dsp:txXfrm>
        <a:off x="1297973" y="1405214"/>
        <a:ext cx="9762139" cy="1123786"/>
      </dsp:txXfrm>
    </dsp:sp>
    <dsp:sp modelId="{B53AB336-91FC-4722-A281-7AE0C511E78D}">
      <dsp:nvSpPr>
        <dsp:cNvPr id="0" name=""/>
        <dsp:cNvSpPr/>
      </dsp:nvSpPr>
      <dsp:spPr>
        <a:xfrm>
          <a:off x="0" y="2809947"/>
          <a:ext cx="11060113" cy="112378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DDA91-1256-4DC4-BC19-2D2F3797D7C9}">
      <dsp:nvSpPr>
        <dsp:cNvPr id="0" name=""/>
        <dsp:cNvSpPr/>
      </dsp:nvSpPr>
      <dsp:spPr>
        <a:xfrm>
          <a:off x="339945" y="3062799"/>
          <a:ext cx="618082" cy="61808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06637E-AEB2-4967-832C-F49C3F1CAC4B}">
      <dsp:nvSpPr>
        <dsp:cNvPr id="0" name=""/>
        <dsp:cNvSpPr/>
      </dsp:nvSpPr>
      <dsp:spPr>
        <a:xfrm>
          <a:off x="1297973" y="2809947"/>
          <a:ext cx="9762139" cy="1123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934" tIns="118934" rIns="118934" bIns="118934" numCol="1" spcCol="1270" anchor="ctr" anchorCtr="0">
          <a:noAutofit/>
        </a:bodyPr>
        <a:lstStyle/>
        <a:p>
          <a:pPr marL="0" lvl="0" indent="0" algn="l" defTabSz="977900">
            <a:lnSpc>
              <a:spcPct val="100000"/>
            </a:lnSpc>
            <a:spcBef>
              <a:spcPct val="0"/>
            </a:spcBef>
            <a:spcAft>
              <a:spcPct val="35000"/>
            </a:spcAft>
            <a:buNone/>
          </a:pPr>
          <a:r>
            <a:rPr lang="en-US" sz="2200" kern="1200" dirty="0"/>
            <a:t>Sentiment Analysis tools are used by companies like Amazon, Apple and Google to gauge customer feedback, this is known as Opinion Farming.</a:t>
          </a:r>
        </a:p>
      </dsp:txBody>
      <dsp:txXfrm>
        <a:off x="1297973" y="2809947"/>
        <a:ext cx="9762139" cy="11237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9866B-3A58-4864-A097-C2DABB2F9E54}">
      <dsp:nvSpPr>
        <dsp:cNvPr id="0" name=""/>
        <dsp:cNvSpPr/>
      </dsp:nvSpPr>
      <dsp:spPr>
        <a:xfrm>
          <a:off x="0" y="615"/>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B3167B-C64B-482F-82E0-D9A1E69A5268}">
      <dsp:nvSpPr>
        <dsp:cNvPr id="0" name=""/>
        <dsp:cNvSpPr/>
      </dsp:nvSpPr>
      <dsp:spPr>
        <a:xfrm>
          <a:off x="435888" y="324830"/>
          <a:ext cx="792524" cy="7925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E4EC7B-7D84-4523-BDD9-9718706386A6}">
      <dsp:nvSpPr>
        <dsp:cNvPr id="0" name=""/>
        <dsp:cNvSpPr/>
      </dsp:nvSpPr>
      <dsp:spPr>
        <a:xfrm>
          <a:off x="1664301" y="615"/>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a:t>Genetic Programming (GP) is a subset of Evolutionary Computation (EC) models that evolve programs over time and evaluation.</a:t>
          </a:r>
        </a:p>
      </dsp:txBody>
      <dsp:txXfrm>
        <a:off x="1664301" y="615"/>
        <a:ext cx="5098132" cy="1440953"/>
      </dsp:txXfrm>
    </dsp:sp>
    <dsp:sp modelId="{1EED2921-5A54-47E4-B8EF-18CA30B4BFFC}">
      <dsp:nvSpPr>
        <dsp:cNvPr id="0" name=""/>
        <dsp:cNvSpPr/>
      </dsp:nvSpPr>
      <dsp:spPr>
        <a:xfrm>
          <a:off x="0" y="1801807"/>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47C3A4-7104-41C0-B438-950154CD51BA}">
      <dsp:nvSpPr>
        <dsp:cNvPr id="0" name=""/>
        <dsp:cNvSpPr/>
      </dsp:nvSpPr>
      <dsp:spPr>
        <a:xfrm>
          <a:off x="435888" y="2126021"/>
          <a:ext cx="792524" cy="7925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365ECD-B173-494F-BF65-F8F74CABD6B9}">
      <dsp:nvSpPr>
        <dsp:cNvPr id="0" name=""/>
        <dsp:cNvSpPr/>
      </dsp:nvSpPr>
      <dsp:spPr>
        <a:xfrm>
          <a:off x="1664301" y="1801807"/>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dirty="0"/>
            <a:t>Symbolic Regression (SR) is an analysis method in which programs are defined as an equation.</a:t>
          </a:r>
        </a:p>
      </dsp:txBody>
      <dsp:txXfrm>
        <a:off x="1664301" y="1801807"/>
        <a:ext cx="5098132" cy="1440953"/>
      </dsp:txXfrm>
    </dsp:sp>
    <dsp:sp modelId="{AABBF446-25E5-4BB1-843F-B84AF6D6FB23}">
      <dsp:nvSpPr>
        <dsp:cNvPr id="0" name=""/>
        <dsp:cNvSpPr/>
      </dsp:nvSpPr>
      <dsp:spPr>
        <a:xfrm>
          <a:off x="0" y="3602998"/>
          <a:ext cx="6762434" cy="14409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FC43E-70D0-4B78-8FEE-9712FADA3522}">
      <dsp:nvSpPr>
        <dsp:cNvPr id="0" name=""/>
        <dsp:cNvSpPr/>
      </dsp:nvSpPr>
      <dsp:spPr>
        <a:xfrm>
          <a:off x="435888" y="3927213"/>
          <a:ext cx="792524" cy="7925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722CB0-C4D2-4C25-B5C1-C0A31B0C7CE4}">
      <dsp:nvSpPr>
        <dsp:cNvPr id="0" name=""/>
        <dsp:cNvSpPr/>
      </dsp:nvSpPr>
      <dsp:spPr>
        <a:xfrm>
          <a:off x="1664301" y="3602998"/>
          <a:ext cx="5098132" cy="1440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501" tIns="152501" rIns="152501" bIns="152501" numCol="1" spcCol="1270" anchor="ctr" anchorCtr="0">
          <a:noAutofit/>
        </a:bodyPr>
        <a:lstStyle/>
        <a:p>
          <a:pPr marL="0" lvl="0" indent="0" algn="l" defTabSz="889000">
            <a:lnSpc>
              <a:spcPct val="90000"/>
            </a:lnSpc>
            <a:spcBef>
              <a:spcPct val="0"/>
            </a:spcBef>
            <a:spcAft>
              <a:spcPct val="35000"/>
            </a:spcAft>
            <a:buNone/>
          </a:pPr>
          <a:r>
            <a:rPr lang="en-US" sz="2000" kern="1200" dirty="0"/>
            <a:t>Combining these concepts gives us a model that evolves equations to fit a given dataset through regression.</a:t>
          </a:r>
        </a:p>
      </dsp:txBody>
      <dsp:txXfrm>
        <a:off x="1664301" y="3602998"/>
        <a:ext cx="5098132" cy="14409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68AE8B-D94A-B642-A653-B55D8588A364}">
      <dsp:nvSpPr>
        <dsp:cNvPr id="0" name=""/>
        <dsp:cNvSpPr/>
      </dsp:nvSpPr>
      <dsp:spPr>
        <a:xfrm>
          <a:off x="0" y="381321"/>
          <a:ext cx="7880423" cy="19403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1608" tIns="458216" rIns="61160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a:t>Deep Learning Model</a:t>
          </a:r>
        </a:p>
        <a:p>
          <a:pPr marL="228600" lvl="1" indent="-228600" algn="l" defTabSz="977900">
            <a:lnSpc>
              <a:spcPct val="90000"/>
            </a:lnSpc>
            <a:spcBef>
              <a:spcPct val="0"/>
            </a:spcBef>
            <a:spcAft>
              <a:spcPct val="15000"/>
            </a:spcAft>
            <a:buChar char="•"/>
          </a:pPr>
          <a:r>
            <a:rPr lang="en-US" sz="2200" kern="1200"/>
            <a:t>Uses Vectors to represent Text</a:t>
          </a:r>
        </a:p>
        <a:p>
          <a:pPr marL="228600" lvl="1" indent="-228600" algn="l" defTabSz="977900">
            <a:lnSpc>
              <a:spcPct val="90000"/>
            </a:lnSpc>
            <a:spcBef>
              <a:spcPct val="0"/>
            </a:spcBef>
            <a:spcAft>
              <a:spcPct val="15000"/>
            </a:spcAft>
            <a:buChar char="•"/>
          </a:pPr>
          <a:r>
            <a:rPr lang="en-US" sz="2200" kern="1200"/>
            <a:t>Heavy Computational Requirements at high usage levels</a:t>
          </a:r>
        </a:p>
      </dsp:txBody>
      <dsp:txXfrm>
        <a:off x="0" y="381321"/>
        <a:ext cx="7880423" cy="1940399"/>
      </dsp:txXfrm>
    </dsp:sp>
    <dsp:sp modelId="{BCD45E66-D745-CE43-A5E2-B2FBB05F28C7}">
      <dsp:nvSpPr>
        <dsp:cNvPr id="0" name=""/>
        <dsp:cNvSpPr/>
      </dsp:nvSpPr>
      <dsp:spPr>
        <a:xfrm>
          <a:off x="394021" y="56601"/>
          <a:ext cx="5516296"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503" tIns="0" rIns="208503" bIns="0" numCol="1" spcCol="1270" anchor="ctr" anchorCtr="0">
          <a:noAutofit/>
        </a:bodyPr>
        <a:lstStyle/>
        <a:p>
          <a:pPr marL="0" lvl="0" indent="0" algn="l" defTabSz="977900">
            <a:lnSpc>
              <a:spcPct val="90000"/>
            </a:lnSpc>
            <a:spcBef>
              <a:spcPct val="0"/>
            </a:spcBef>
            <a:spcAft>
              <a:spcPct val="35000"/>
            </a:spcAft>
            <a:buNone/>
          </a:pPr>
          <a:r>
            <a:rPr lang="en-US" sz="2200" kern="1200"/>
            <a:t>CNN:</a:t>
          </a:r>
        </a:p>
      </dsp:txBody>
      <dsp:txXfrm>
        <a:off x="425724" y="88304"/>
        <a:ext cx="5452890" cy="586034"/>
      </dsp:txXfrm>
    </dsp:sp>
    <dsp:sp modelId="{5435D175-3553-9F46-8EAE-0B254162342A}">
      <dsp:nvSpPr>
        <dsp:cNvPr id="0" name=""/>
        <dsp:cNvSpPr/>
      </dsp:nvSpPr>
      <dsp:spPr>
        <a:xfrm>
          <a:off x="0" y="2765241"/>
          <a:ext cx="7880423" cy="1940399"/>
        </a:xfrm>
        <a:prstGeom prst="rect">
          <a:avLst/>
        </a:prstGeom>
        <a:solidFill>
          <a:schemeClr val="lt1">
            <a:alpha val="90000"/>
            <a:hueOff val="0"/>
            <a:satOff val="0"/>
            <a:lumOff val="0"/>
            <a:alphaOff val="0"/>
          </a:schemeClr>
        </a:solidFill>
        <a:ln w="12700" cap="flat" cmpd="sng" algn="ctr">
          <a:solidFill>
            <a:schemeClr val="accent2">
              <a:hueOff val="-1494955"/>
              <a:satOff val="-418"/>
              <a:lumOff val="70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1608" tIns="458216" rIns="61160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Primitive set contains nodes that perform preprocessing techniques:</a:t>
          </a:r>
        </a:p>
        <a:p>
          <a:pPr marL="457200" lvl="2" indent="-228600" algn="l" defTabSz="977900">
            <a:lnSpc>
              <a:spcPct val="90000"/>
            </a:lnSpc>
            <a:spcBef>
              <a:spcPct val="0"/>
            </a:spcBef>
            <a:spcAft>
              <a:spcPct val="15000"/>
            </a:spcAft>
            <a:buChar char="•"/>
          </a:pPr>
          <a:r>
            <a:rPr lang="en-US" sz="2200" kern="1200"/>
            <a:t>Removing Links / Special Characters</a:t>
          </a:r>
        </a:p>
        <a:p>
          <a:pPr marL="457200" lvl="2" indent="-228600" algn="l" defTabSz="977900">
            <a:lnSpc>
              <a:spcPct val="90000"/>
            </a:lnSpc>
            <a:spcBef>
              <a:spcPct val="0"/>
            </a:spcBef>
            <a:spcAft>
              <a:spcPct val="15000"/>
            </a:spcAft>
            <a:buChar char="•"/>
          </a:pPr>
          <a:r>
            <a:rPr lang="en-US" sz="2200" kern="1200" dirty="0"/>
            <a:t>Retrieve valence of words using Lexicon</a:t>
          </a:r>
        </a:p>
      </dsp:txBody>
      <dsp:txXfrm>
        <a:off x="0" y="2765241"/>
        <a:ext cx="7880423" cy="1940399"/>
      </dsp:txXfrm>
    </dsp:sp>
    <dsp:sp modelId="{3144689C-D606-AB40-B7BD-3F9A9F23E4AA}">
      <dsp:nvSpPr>
        <dsp:cNvPr id="0" name=""/>
        <dsp:cNvSpPr/>
      </dsp:nvSpPr>
      <dsp:spPr>
        <a:xfrm>
          <a:off x="394021" y="2440521"/>
          <a:ext cx="5516296" cy="649440"/>
        </a:xfrm>
        <a:prstGeom prst="roundRect">
          <a:avLst/>
        </a:prstGeom>
        <a:solidFill>
          <a:schemeClr val="accent2">
            <a:hueOff val="-1494955"/>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503" tIns="0" rIns="208503" bIns="0" numCol="1" spcCol="1270" anchor="ctr" anchorCtr="0">
          <a:noAutofit/>
        </a:bodyPr>
        <a:lstStyle/>
        <a:p>
          <a:pPr marL="0" lvl="0" indent="0" algn="l" defTabSz="977900">
            <a:lnSpc>
              <a:spcPct val="90000"/>
            </a:lnSpc>
            <a:spcBef>
              <a:spcPct val="0"/>
            </a:spcBef>
            <a:spcAft>
              <a:spcPct val="35000"/>
            </a:spcAft>
            <a:buNone/>
          </a:pPr>
          <a:r>
            <a:rPr lang="en-US" sz="2200" kern="1200" dirty="0"/>
            <a:t>GP:</a:t>
          </a:r>
        </a:p>
      </dsp:txBody>
      <dsp:txXfrm>
        <a:off x="425724" y="2472224"/>
        <a:ext cx="5452890" cy="58603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E0525-F7F3-674A-A200-9E25C8514C1B}">
      <dsp:nvSpPr>
        <dsp:cNvPr id="0" name=""/>
        <dsp:cNvSpPr/>
      </dsp:nvSpPr>
      <dsp:spPr>
        <a:xfrm rot="10800000">
          <a:off x="2136635" y="312"/>
          <a:ext cx="7354774" cy="1136466"/>
        </a:xfrm>
        <a:prstGeom prst="homePlate">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1150"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Equations provides more information than direct learned responses past their output </a:t>
          </a:r>
        </a:p>
      </dsp:txBody>
      <dsp:txXfrm rot="10800000">
        <a:off x="2420751" y="312"/>
        <a:ext cx="7070658" cy="1136466"/>
      </dsp:txXfrm>
    </dsp:sp>
    <dsp:sp modelId="{4A76C979-5BAD-C34B-935E-C2C8D83FEEC5}">
      <dsp:nvSpPr>
        <dsp:cNvPr id="0" name=""/>
        <dsp:cNvSpPr/>
      </dsp:nvSpPr>
      <dsp:spPr>
        <a:xfrm>
          <a:off x="1568401" y="312"/>
          <a:ext cx="1136466" cy="113646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softEdge rad="0"/>
        </a:effectLst>
      </dsp:spPr>
      <dsp:style>
        <a:lnRef idx="3">
          <a:scrgbClr r="0" g="0" b="0"/>
        </a:lnRef>
        <a:fillRef idx="1">
          <a:scrgbClr r="0" g="0" b="0"/>
        </a:fillRef>
        <a:effectRef idx="1">
          <a:scrgbClr r="0" g="0" b="0"/>
        </a:effectRef>
        <a:fontRef idx="minor"/>
      </dsp:style>
    </dsp:sp>
    <dsp:sp modelId="{9E32B0AA-56D8-A142-922C-46D226D33A3A}">
      <dsp:nvSpPr>
        <dsp:cNvPr id="0" name=""/>
        <dsp:cNvSpPr/>
      </dsp:nvSpPr>
      <dsp:spPr>
        <a:xfrm rot="10800000">
          <a:off x="2136635" y="1420895"/>
          <a:ext cx="7354774" cy="1136466"/>
        </a:xfrm>
        <a:prstGeom prst="homePlate">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501150" tIns="99060" rIns="184912" bIns="99060" numCol="1" spcCol="1270" anchor="ctr" anchorCtr="0">
          <a:noAutofit/>
        </a:bodyPr>
        <a:lstStyle/>
        <a:p>
          <a:pPr marL="0" lvl="0" indent="0" algn="ctr" defTabSz="1155700">
            <a:lnSpc>
              <a:spcPct val="90000"/>
            </a:lnSpc>
            <a:spcBef>
              <a:spcPct val="0"/>
            </a:spcBef>
            <a:spcAft>
              <a:spcPct val="35000"/>
            </a:spcAft>
            <a:buNone/>
          </a:pPr>
          <a:r>
            <a:rPr lang="en-US" sz="2600" kern="1200" dirty="0"/>
            <a:t>The continuous outputs of these equations are more applicable for detailed analysis.</a:t>
          </a:r>
        </a:p>
      </dsp:txBody>
      <dsp:txXfrm rot="10800000">
        <a:off x="2420751" y="1420895"/>
        <a:ext cx="7070658" cy="1136466"/>
      </dsp:txXfrm>
    </dsp:sp>
    <dsp:sp modelId="{4AFFC70B-1831-5541-94AF-B296BFD2DC2B}">
      <dsp:nvSpPr>
        <dsp:cNvPr id="0" name=""/>
        <dsp:cNvSpPr/>
      </dsp:nvSpPr>
      <dsp:spPr>
        <a:xfrm>
          <a:off x="1568401" y="1420895"/>
          <a:ext cx="1136466" cy="1136466"/>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flat" cmpd="sng" algn="ctr">
          <a:solidFill>
            <a:schemeClr val="lt1">
              <a:hueOff val="0"/>
              <a:satOff val="0"/>
              <a:lumOff val="0"/>
              <a:alphaOff val="0"/>
            </a:schemeClr>
          </a:solidFill>
          <a:prstDash val="solid"/>
          <a:miter lim="800000"/>
        </a:ln>
        <a:effectLst>
          <a:outerShdw blurRad="50800" dist="38100" dir="2700000" algn="tl" rotWithShape="0">
            <a:schemeClr val="tx1">
              <a:alpha val="40000"/>
            </a:schemeClr>
          </a:outerShdw>
        </a:effectLst>
      </dsp:spPr>
      <dsp:style>
        <a:lnRef idx="3">
          <a:scrgbClr r="0" g="0" b="0"/>
        </a:lnRef>
        <a:fillRef idx="1">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E2CEDB-6242-B44A-A2A7-4802327329DB}">
      <dsp:nvSpPr>
        <dsp:cNvPr id="0" name=""/>
        <dsp:cNvSpPr/>
      </dsp:nvSpPr>
      <dsp:spPr>
        <a:xfrm>
          <a:off x="0" y="2262871"/>
          <a:ext cx="11060113" cy="148468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dirty="0"/>
            <a:t>The result is the defined GPSR model outlined in our objective</a:t>
          </a:r>
        </a:p>
      </dsp:txBody>
      <dsp:txXfrm>
        <a:off x="0" y="2262871"/>
        <a:ext cx="11060113" cy="1484688"/>
      </dsp:txXfrm>
    </dsp:sp>
    <dsp:sp modelId="{187DD0F4-675A-004B-AA45-8515AF41F8CC}">
      <dsp:nvSpPr>
        <dsp:cNvPr id="0" name=""/>
        <dsp:cNvSpPr/>
      </dsp:nvSpPr>
      <dsp:spPr>
        <a:xfrm rot="10800000">
          <a:off x="0" y="1690"/>
          <a:ext cx="11060113" cy="2283451"/>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This model is divided into three sections for ease of use.</a:t>
          </a:r>
        </a:p>
      </dsp:txBody>
      <dsp:txXfrm rot="-10800000">
        <a:off x="0" y="1690"/>
        <a:ext cx="11060113" cy="801491"/>
      </dsp:txXfrm>
    </dsp:sp>
    <dsp:sp modelId="{A0E46CAF-1D6E-994D-89D7-33C79F04A0D3}">
      <dsp:nvSpPr>
        <dsp:cNvPr id="0" name=""/>
        <dsp:cNvSpPr/>
      </dsp:nvSpPr>
      <dsp:spPr>
        <a:xfrm>
          <a:off x="5400" y="803182"/>
          <a:ext cx="3683104" cy="68275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Preprocessing: Dataset is cleaned, and features are engineered manually.</a:t>
          </a:r>
          <a:endParaRPr lang="en-US" sz="1400" kern="1200" dirty="0"/>
        </a:p>
      </dsp:txBody>
      <dsp:txXfrm>
        <a:off x="5400" y="803182"/>
        <a:ext cx="3683104" cy="682751"/>
      </dsp:txXfrm>
    </dsp:sp>
    <dsp:sp modelId="{E1658E31-95DE-7046-81CF-F03745307227}">
      <dsp:nvSpPr>
        <dsp:cNvPr id="0" name=""/>
        <dsp:cNvSpPr/>
      </dsp:nvSpPr>
      <dsp:spPr>
        <a:xfrm>
          <a:off x="3688504" y="803182"/>
          <a:ext cx="3683104" cy="682751"/>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Model: The GP model is initialized and trained using the preprocessed data</a:t>
          </a:r>
        </a:p>
      </dsp:txBody>
      <dsp:txXfrm>
        <a:off x="3688504" y="803182"/>
        <a:ext cx="3683104" cy="682751"/>
      </dsp:txXfrm>
    </dsp:sp>
    <dsp:sp modelId="{FC245D8A-C973-1544-A4F7-8488F18C93B9}">
      <dsp:nvSpPr>
        <dsp:cNvPr id="0" name=""/>
        <dsp:cNvSpPr/>
      </dsp:nvSpPr>
      <dsp:spPr>
        <a:xfrm>
          <a:off x="7371608" y="803182"/>
          <a:ext cx="3683104" cy="682751"/>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en-US" sz="1400" kern="1200"/>
            <a:t>Evaluation: Three separate evaluation methods, Mean Squared Error, Root Mean Squared Error and R Squared Error.</a:t>
          </a:r>
        </a:p>
      </dsp:txBody>
      <dsp:txXfrm>
        <a:off x="7371608" y="803182"/>
        <a:ext cx="3683104" cy="6827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20F240-C358-45F9-B5C6-4B3995985656}">
      <dsp:nvSpPr>
        <dsp:cNvPr id="0" name=""/>
        <dsp:cNvSpPr/>
      </dsp:nvSpPr>
      <dsp:spPr>
        <a:xfrm>
          <a:off x="0" y="639309"/>
          <a:ext cx="11060113" cy="11802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DDD8ED-51C8-4E5C-9640-A5ADDD96D234}">
      <dsp:nvSpPr>
        <dsp:cNvPr id="0" name=""/>
        <dsp:cNvSpPr/>
      </dsp:nvSpPr>
      <dsp:spPr>
        <a:xfrm>
          <a:off x="357030" y="904869"/>
          <a:ext cx="649145" cy="6491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25DA58-1A19-4F2C-9F3B-964E42A0CC43}">
      <dsp:nvSpPr>
        <dsp:cNvPr id="0" name=""/>
        <dsp:cNvSpPr/>
      </dsp:nvSpPr>
      <dsp:spPr>
        <a:xfrm>
          <a:off x="1363205" y="639309"/>
          <a:ext cx="9696907" cy="118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911" tIns="124911" rIns="124911" bIns="124911" numCol="1" spcCol="1270" anchor="ctr" anchorCtr="0">
          <a:noAutofit/>
        </a:bodyPr>
        <a:lstStyle/>
        <a:p>
          <a:pPr marL="0" lvl="0" indent="0" algn="l" defTabSz="1111250">
            <a:lnSpc>
              <a:spcPct val="100000"/>
            </a:lnSpc>
            <a:spcBef>
              <a:spcPct val="0"/>
            </a:spcBef>
            <a:spcAft>
              <a:spcPct val="35000"/>
            </a:spcAft>
            <a:buNone/>
          </a:pPr>
          <a:r>
            <a:rPr lang="en-US" sz="2500" kern="1200"/>
            <a:t>The model was evaluated stochastically on each fitness function to find the optimal evaluation method</a:t>
          </a:r>
        </a:p>
      </dsp:txBody>
      <dsp:txXfrm>
        <a:off x="1363205" y="639309"/>
        <a:ext cx="9696907" cy="1180264"/>
      </dsp:txXfrm>
    </dsp:sp>
    <dsp:sp modelId="{5B0FCA25-6C1E-422E-8613-7140D9BF150A}">
      <dsp:nvSpPr>
        <dsp:cNvPr id="0" name=""/>
        <dsp:cNvSpPr/>
      </dsp:nvSpPr>
      <dsp:spPr>
        <a:xfrm>
          <a:off x="0" y="2114640"/>
          <a:ext cx="11060113" cy="118026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080F06-2AA9-4CE9-BEAA-90D1C96A1DD6}">
      <dsp:nvSpPr>
        <dsp:cNvPr id="0" name=""/>
        <dsp:cNvSpPr/>
      </dsp:nvSpPr>
      <dsp:spPr>
        <a:xfrm>
          <a:off x="357030" y="2380200"/>
          <a:ext cx="649145" cy="6491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1CBB41-18C2-46FD-B10C-A9A097556D34}">
      <dsp:nvSpPr>
        <dsp:cNvPr id="0" name=""/>
        <dsp:cNvSpPr/>
      </dsp:nvSpPr>
      <dsp:spPr>
        <a:xfrm>
          <a:off x="1363205" y="2114640"/>
          <a:ext cx="9696907" cy="1180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911" tIns="124911" rIns="124911" bIns="124911" numCol="1" spcCol="1270" anchor="ctr" anchorCtr="0">
          <a:noAutofit/>
        </a:bodyPr>
        <a:lstStyle/>
        <a:p>
          <a:pPr marL="0" lvl="0" indent="0" algn="l" defTabSz="1111250">
            <a:lnSpc>
              <a:spcPct val="100000"/>
            </a:lnSpc>
            <a:spcBef>
              <a:spcPct val="0"/>
            </a:spcBef>
            <a:spcAft>
              <a:spcPct val="35000"/>
            </a:spcAft>
            <a:buNone/>
          </a:pPr>
          <a:r>
            <a:rPr lang="en-US" sz="2500" kern="1200"/>
            <a:t>The evaluated model was then compared with a CNN to compare the sufficiency of the model within the current NLP space.</a:t>
          </a:r>
        </a:p>
      </dsp:txBody>
      <dsp:txXfrm>
        <a:off x="1363205" y="2114640"/>
        <a:ext cx="9696907" cy="118026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4CACC-6582-4D07-831C-809866C272B5}">
      <dsp:nvSpPr>
        <dsp:cNvPr id="0" name=""/>
        <dsp:cNvSpPr/>
      </dsp:nvSpPr>
      <dsp:spPr>
        <a:xfrm>
          <a:off x="0" y="477"/>
          <a:ext cx="11059811" cy="11171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714E99-5872-4F91-9307-A308B247B2BD}">
      <dsp:nvSpPr>
        <dsp:cNvPr id="0" name=""/>
        <dsp:cNvSpPr/>
      </dsp:nvSpPr>
      <dsp:spPr>
        <a:xfrm>
          <a:off x="337938" y="251836"/>
          <a:ext cx="614433" cy="614433"/>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8B0A6A-2B44-48C0-933D-81F65C55FB91}">
      <dsp:nvSpPr>
        <dsp:cNvPr id="0" name=""/>
        <dsp:cNvSpPr/>
      </dsp:nvSpPr>
      <dsp:spPr>
        <a:xfrm>
          <a:off x="1290310" y="477"/>
          <a:ext cx="9769500" cy="1117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32" tIns="118232" rIns="118232" bIns="118232" numCol="1" spcCol="1270" anchor="ctr" anchorCtr="0">
          <a:noAutofit/>
        </a:bodyPr>
        <a:lstStyle/>
        <a:p>
          <a:pPr marL="0" lvl="0" indent="0" algn="l" defTabSz="755650">
            <a:lnSpc>
              <a:spcPct val="100000"/>
            </a:lnSpc>
            <a:spcBef>
              <a:spcPct val="0"/>
            </a:spcBef>
            <a:spcAft>
              <a:spcPct val="35000"/>
            </a:spcAft>
            <a:buNone/>
          </a:pPr>
          <a:r>
            <a:rPr lang="en-US" sz="1700" kern="1200" dirty="0"/>
            <a:t>The model developed during this project aims to </a:t>
          </a:r>
          <a:r>
            <a:rPr lang="en-US" sz="1700" kern="1200"/>
            <a:t>fit in </a:t>
          </a:r>
          <a:r>
            <a:rPr lang="en-US" sz="1700" kern="1200" dirty="0"/>
            <a:t>its defined metrics. The model successfully produces an interpretable equation and uses features that directly represent understandable information. However, the model fails to compare to existing solutions in quality.</a:t>
          </a:r>
        </a:p>
      </dsp:txBody>
      <dsp:txXfrm>
        <a:off x="1290310" y="477"/>
        <a:ext cx="9769500" cy="1117152"/>
      </dsp:txXfrm>
    </dsp:sp>
    <dsp:sp modelId="{A1643E86-834D-4702-9CC6-F2720649D0D2}">
      <dsp:nvSpPr>
        <dsp:cNvPr id="0" name=""/>
        <dsp:cNvSpPr/>
      </dsp:nvSpPr>
      <dsp:spPr>
        <a:xfrm>
          <a:off x="0" y="1396917"/>
          <a:ext cx="11059811" cy="11171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6AE02B-0C35-4F52-9DE7-8C371EF71A74}">
      <dsp:nvSpPr>
        <dsp:cNvPr id="0" name=""/>
        <dsp:cNvSpPr/>
      </dsp:nvSpPr>
      <dsp:spPr>
        <a:xfrm>
          <a:off x="337938" y="1648276"/>
          <a:ext cx="614433" cy="614433"/>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83D873-D713-4B62-A182-CF8295E2250C}">
      <dsp:nvSpPr>
        <dsp:cNvPr id="0" name=""/>
        <dsp:cNvSpPr/>
      </dsp:nvSpPr>
      <dsp:spPr>
        <a:xfrm>
          <a:off x="1290310" y="1396917"/>
          <a:ext cx="9769500" cy="1117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32" tIns="118232" rIns="118232" bIns="118232" numCol="1" spcCol="1270" anchor="ctr" anchorCtr="0">
          <a:noAutofit/>
        </a:bodyPr>
        <a:lstStyle/>
        <a:p>
          <a:pPr marL="0" lvl="0" indent="0" algn="l" defTabSz="755650">
            <a:lnSpc>
              <a:spcPct val="100000"/>
            </a:lnSpc>
            <a:spcBef>
              <a:spcPct val="0"/>
            </a:spcBef>
            <a:spcAft>
              <a:spcPct val="35000"/>
            </a:spcAft>
            <a:buNone/>
          </a:pPr>
          <a:r>
            <a:rPr lang="en-US" sz="1700" kern="1200"/>
            <a:t>The main limitations of this model pertain to the quality of the estimate outputs and the lack of extensive features to pinpoint the valence value.</a:t>
          </a:r>
        </a:p>
      </dsp:txBody>
      <dsp:txXfrm>
        <a:off x="1290310" y="1396917"/>
        <a:ext cx="9769500" cy="1117152"/>
      </dsp:txXfrm>
    </dsp:sp>
    <dsp:sp modelId="{C4DE0A49-7F9A-4391-BFC2-FFAB125D105A}">
      <dsp:nvSpPr>
        <dsp:cNvPr id="0" name=""/>
        <dsp:cNvSpPr/>
      </dsp:nvSpPr>
      <dsp:spPr>
        <a:xfrm>
          <a:off x="0" y="2793357"/>
          <a:ext cx="11059811" cy="111715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87E58-0E1B-4310-A74D-477C3DDD5B4F}">
      <dsp:nvSpPr>
        <dsp:cNvPr id="0" name=""/>
        <dsp:cNvSpPr/>
      </dsp:nvSpPr>
      <dsp:spPr>
        <a:xfrm>
          <a:off x="337938" y="3044716"/>
          <a:ext cx="614433" cy="614433"/>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761372-7FD8-47DF-8818-A5C461E25B7C}">
      <dsp:nvSpPr>
        <dsp:cNvPr id="0" name=""/>
        <dsp:cNvSpPr/>
      </dsp:nvSpPr>
      <dsp:spPr>
        <a:xfrm>
          <a:off x="1290310" y="2793357"/>
          <a:ext cx="9769500" cy="11171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232" tIns="118232" rIns="118232" bIns="118232" numCol="1" spcCol="1270" anchor="ctr" anchorCtr="0">
          <a:noAutofit/>
        </a:bodyPr>
        <a:lstStyle/>
        <a:p>
          <a:pPr marL="0" lvl="0" indent="0" algn="l" defTabSz="755650">
            <a:lnSpc>
              <a:spcPct val="100000"/>
            </a:lnSpc>
            <a:spcBef>
              <a:spcPct val="0"/>
            </a:spcBef>
            <a:spcAft>
              <a:spcPct val="35000"/>
            </a:spcAft>
            <a:buNone/>
          </a:pPr>
          <a:r>
            <a:rPr lang="en-US" sz="1700" kern="1200"/>
            <a:t>Important future work consists of improving the accuracy of the estimate feature along with expanding the feature roster or the function set to allow the model to better find the valence.</a:t>
          </a:r>
        </a:p>
      </dsp:txBody>
      <dsp:txXfrm>
        <a:off x="1290310" y="2793357"/>
        <a:ext cx="9769500" cy="111715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8E5E-745C-407D-B425-C78EBF08DF96}"/>
              </a:ext>
            </a:extLst>
          </p:cNvPr>
          <p:cNvSpPr>
            <a:spLocks noGrp="1"/>
          </p:cNvSpPr>
          <p:nvPr>
            <p:ph type="ctrTitle"/>
          </p:nvPr>
        </p:nvSpPr>
        <p:spPr>
          <a:xfrm>
            <a:off x="571501" y="822960"/>
            <a:ext cx="6057899" cy="5015169"/>
          </a:xfrm>
        </p:spPr>
        <p:txBody>
          <a:bodyPr anchor="t">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D07A4D5-56F4-4287-B174-56C55B18FD68}"/>
              </a:ext>
            </a:extLst>
          </p:cNvPr>
          <p:cNvSpPr>
            <a:spLocks noGrp="1"/>
          </p:cNvSpPr>
          <p:nvPr>
            <p:ph type="subTitle" idx="1"/>
          </p:nvPr>
        </p:nvSpPr>
        <p:spPr>
          <a:xfrm>
            <a:off x="8109113" y="3003642"/>
            <a:ext cx="3522199" cy="2900274"/>
          </a:xfrm>
        </p:spPr>
        <p:txBody>
          <a:bodyPr anchor="b">
            <a:normAutofit/>
          </a:bodyPr>
          <a:lstStyle>
            <a:lvl1pPr marL="0" indent="0" algn="l">
              <a:lnSpc>
                <a:spcPct val="130000"/>
              </a:lnSpc>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AEB9C19-FEE0-4852-B181-14A0DD77F40D}"/>
              </a:ext>
            </a:extLst>
          </p:cNvPr>
          <p:cNvSpPr>
            <a:spLocks noGrp="1"/>
          </p:cNvSpPr>
          <p:nvPr>
            <p:ph type="dt" sz="half" idx="10"/>
          </p:nvPr>
        </p:nvSpPr>
        <p:spPr/>
        <p:txBody>
          <a:bodyPr/>
          <a:lstStyle/>
          <a:p>
            <a:fld id="{1C8322F6-1C60-46CF-968C-BC20E470F443}" type="datetimeFigureOut">
              <a:rPr lang="en-US" smtClean="0"/>
              <a:t>10/15/24</a:t>
            </a:fld>
            <a:endParaRPr lang="en-US"/>
          </a:p>
        </p:txBody>
      </p:sp>
      <p:sp>
        <p:nvSpPr>
          <p:cNvPr id="5" name="Footer Placeholder 4">
            <a:extLst>
              <a:ext uri="{FF2B5EF4-FFF2-40B4-BE49-F238E27FC236}">
                <a16:creationId xmlns:a16="http://schemas.microsoft.com/office/drawing/2014/main" id="{11127DDF-01B7-463C-82BC-BBF429618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2056A-C3EE-4809-B1F3-1CEEEA266F7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9" name="Straight Connector 8">
            <a:extLst>
              <a:ext uri="{FF2B5EF4-FFF2-40B4-BE49-F238E27FC236}">
                <a16:creationId xmlns:a16="http://schemas.microsoft.com/office/drawing/2014/main" id="{A240FCEE-B6E2-46D0-9BB0-F45F79545E9D}"/>
              </a:ext>
            </a:extLst>
          </p:cNvPr>
          <p:cNvCxnSpPr>
            <a:cxnSpLocks/>
          </p:cNvCxnSpPr>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BD2FB83-3783-4477-80B5-DA5BF10BAF57}"/>
              </a:ext>
            </a:extLst>
          </p:cNvPr>
          <p:cNvCxnSpPr>
            <a:cxnSpLocks/>
          </p:cNvCxnSpPr>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83EA203-71D5-49C0-9626-FFA8E46787B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670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9A0A-70FC-426A-8B3B-60FAF9806EB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EF47EC6-9753-4ABC-BB66-64CCC8BA0808}"/>
              </a:ext>
            </a:extLst>
          </p:cNvPr>
          <p:cNvSpPr>
            <a:spLocks noGrp="1"/>
          </p:cNvSpPr>
          <p:nvPr>
            <p:ph type="body" orient="vert" idx="1"/>
          </p:nvPr>
        </p:nvSpPr>
        <p:spPr>
          <a:xfrm>
            <a:off x="571499" y="2036363"/>
            <a:ext cx="11059811" cy="38707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884D9F-DC99-4B4C-98CF-178BBBB76646}"/>
              </a:ext>
            </a:extLst>
          </p:cNvPr>
          <p:cNvSpPr>
            <a:spLocks noGrp="1"/>
          </p:cNvSpPr>
          <p:nvPr>
            <p:ph type="dt" sz="half" idx="10"/>
          </p:nvPr>
        </p:nvSpPr>
        <p:spPr/>
        <p:txBody>
          <a:bodyPr/>
          <a:lstStyle/>
          <a:p>
            <a:fld id="{1C8322F6-1C60-46CF-968C-BC20E470F443}" type="datetimeFigureOut">
              <a:rPr lang="en-US" smtClean="0"/>
              <a:t>10/15/24</a:t>
            </a:fld>
            <a:endParaRPr lang="en-US"/>
          </a:p>
        </p:txBody>
      </p:sp>
      <p:sp>
        <p:nvSpPr>
          <p:cNvPr id="5" name="Footer Placeholder 4">
            <a:extLst>
              <a:ext uri="{FF2B5EF4-FFF2-40B4-BE49-F238E27FC236}">
                <a16:creationId xmlns:a16="http://schemas.microsoft.com/office/drawing/2014/main" id="{1A7A6840-AC0B-4260-8368-08E0A22D2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5DAB8-EC07-4CCF-96EA-5D8ACDAE6E4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0438F1AC-9961-4786-A189-20863DD97F68}"/>
              </a:ext>
            </a:extLst>
          </p:cNvPr>
          <p:cNvCxnSpPr>
            <a:cxnSpLocks/>
          </p:cNvCxnSpPr>
          <p:nvPr/>
        </p:nvCxnSpPr>
        <p:spPr>
          <a:xfrm flipH="1">
            <a:off x="571500" y="1780979"/>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744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75F678-EC03-4845-A51B-C90FA6A15491}"/>
              </a:ext>
            </a:extLst>
          </p:cNvPr>
          <p:cNvSpPr>
            <a:spLocks noGrp="1"/>
          </p:cNvSpPr>
          <p:nvPr>
            <p:ph type="title" orient="vert"/>
          </p:nvPr>
        </p:nvSpPr>
        <p:spPr>
          <a:xfrm>
            <a:off x="9177953" y="797251"/>
            <a:ext cx="2483929" cy="528378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74A8B4D-A39F-4528-975A-9C84BEE778DF}"/>
              </a:ext>
            </a:extLst>
          </p:cNvPr>
          <p:cNvSpPr>
            <a:spLocks noGrp="1"/>
          </p:cNvSpPr>
          <p:nvPr>
            <p:ph type="body" orient="vert" idx="1"/>
          </p:nvPr>
        </p:nvSpPr>
        <p:spPr>
          <a:xfrm>
            <a:off x="566094" y="797251"/>
            <a:ext cx="8101072" cy="528378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5E4A23-6984-4AD1-A51D-600EDC263543}"/>
              </a:ext>
            </a:extLst>
          </p:cNvPr>
          <p:cNvSpPr>
            <a:spLocks noGrp="1"/>
          </p:cNvSpPr>
          <p:nvPr>
            <p:ph type="dt" sz="half" idx="10"/>
          </p:nvPr>
        </p:nvSpPr>
        <p:spPr/>
        <p:txBody>
          <a:bodyPr/>
          <a:lstStyle/>
          <a:p>
            <a:fld id="{1C8322F6-1C60-46CF-968C-BC20E470F443}" type="datetimeFigureOut">
              <a:rPr lang="en-US" smtClean="0"/>
              <a:t>10/15/24</a:t>
            </a:fld>
            <a:endParaRPr lang="en-US"/>
          </a:p>
        </p:txBody>
      </p:sp>
      <p:sp>
        <p:nvSpPr>
          <p:cNvPr id="5" name="Footer Placeholder 4">
            <a:extLst>
              <a:ext uri="{FF2B5EF4-FFF2-40B4-BE49-F238E27FC236}">
                <a16:creationId xmlns:a16="http://schemas.microsoft.com/office/drawing/2014/main" id="{A9273E28-C341-49CC-BAAB-0C0D1982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6D54A-8E86-4026-8DD0-5B0979BB8C7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1CB05DA4-DF32-4D7A-9E4D-36309C90C5BB}"/>
              </a:ext>
            </a:extLst>
          </p:cNvPr>
          <p:cNvCxnSpPr>
            <a:cxnSpLocks/>
          </p:cNvCxnSpPr>
          <p:nvPr/>
        </p:nvCxnSpPr>
        <p:spPr>
          <a:xfrm flipH="1">
            <a:off x="566094" y="57711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7CC7262-4997-41E4-976D-BA82E148280F}"/>
              </a:ext>
            </a:extLst>
          </p:cNvPr>
          <p:cNvCxnSpPr>
            <a:cxnSpLocks/>
          </p:cNvCxnSpPr>
          <p:nvPr/>
        </p:nvCxnSpPr>
        <p:spPr>
          <a:xfrm flipV="1">
            <a:off x="8875226" y="571500"/>
            <a:ext cx="0" cy="571149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F5063B5-E478-4C41-AD40-49A39AE07429}"/>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744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2ED8-7F53-4C03-A740-493E5079849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5611087-99A9-4100-B5F7-520880DE322E}"/>
              </a:ext>
            </a:extLst>
          </p:cNvPr>
          <p:cNvSpPr>
            <a:spLocks noGrp="1"/>
          </p:cNvSpPr>
          <p:nvPr>
            <p:ph idx="1"/>
          </p:nvPr>
        </p:nvSpPr>
        <p:spPr>
          <a:xfrm>
            <a:off x="571499" y="2075688"/>
            <a:ext cx="11059811" cy="3910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67B4B20-1A65-4A26-B11E-6095083A1645}"/>
              </a:ext>
            </a:extLst>
          </p:cNvPr>
          <p:cNvSpPr>
            <a:spLocks noGrp="1"/>
          </p:cNvSpPr>
          <p:nvPr>
            <p:ph type="dt" sz="half" idx="10"/>
          </p:nvPr>
        </p:nvSpPr>
        <p:spPr/>
        <p:txBody>
          <a:bodyPr/>
          <a:lstStyle/>
          <a:p>
            <a:fld id="{1C8322F6-1C60-46CF-968C-BC20E470F443}" type="datetimeFigureOut">
              <a:rPr lang="en-US" smtClean="0"/>
              <a:t>10/15/24</a:t>
            </a:fld>
            <a:endParaRPr lang="en-US"/>
          </a:p>
        </p:txBody>
      </p:sp>
      <p:sp>
        <p:nvSpPr>
          <p:cNvPr id="5" name="Footer Placeholder 4">
            <a:extLst>
              <a:ext uri="{FF2B5EF4-FFF2-40B4-BE49-F238E27FC236}">
                <a16:creationId xmlns:a16="http://schemas.microsoft.com/office/drawing/2014/main" id="{FB0D52D3-E985-4FEB-89B9-57C754711C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A751A-C72D-47C1-A7A6-E8510A40CE9A}"/>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378806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1F78-07BF-45A9-92D4-E4E0A1E88D7A}"/>
              </a:ext>
            </a:extLst>
          </p:cNvPr>
          <p:cNvSpPr>
            <a:spLocks noGrp="1"/>
          </p:cNvSpPr>
          <p:nvPr>
            <p:ph type="title"/>
          </p:nvPr>
        </p:nvSpPr>
        <p:spPr>
          <a:xfrm>
            <a:off x="571500" y="914255"/>
            <a:ext cx="6867115" cy="5009471"/>
          </a:xfrm>
        </p:spPr>
        <p:txBody>
          <a:bodyPr anchor="b">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CC2A83-A380-4828-BC68-C065C8BC5AD5}"/>
              </a:ext>
            </a:extLst>
          </p:cNvPr>
          <p:cNvSpPr>
            <a:spLocks noGrp="1"/>
          </p:cNvSpPr>
          <p:nvPr>
            <p:ph type="body" idx="1"/>
          </p:nvPr>
        </p:nvSpPr>
        <p:spPr>
          <a:xfrm>
            <a:off x="9239817" y="914399"/>
            <a:ext cx="2370268" cy="2670273"/>
          </a:xfrm>
        </p:spPr>
        <p:txBody>
          <a:bodyPr anchor="t">
            <a:normAutofit/>
          </a:bodyPr>
          <a:lstStyle>
            <a:lvl1pPr marL="0" indent="0">
              <a:lnSpc>
                <a:spcPct val="130000"/>
              </a:lnSpc>
              <a:buNone/>
              <a:defRPr sz="14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F92B2F-8804-4195-A779-F5C67C25CBBE}"/>
              </a:ext>
            </a:extLst>
          </p:cNvPr>
          <p:cNvSpPr>
            <a:spLocks noGrp="1"/>
          </p:cNvSpPr>
          <p:nvPr>
            <p:ph type="dt" sz="half" idx="10"/>
          </p:nvPr>
        </p:nvSpPr>
        <p:spPr/>
        <p:txBody>
          <a:bodyPr/>
          <a:lstStyle/>
          <a:p>
            <a:fld id="{1C8322F6-1C60-46CF-968C-BC20E470F443}" type="datetimeFigureOut">
              <a:rPr lang="en-US" smtClean="0"/>
              <a:t>10/15/24</a:t>
            </a:fld>
            <a:endParaRPr lang="en-US"/>
          </a:p>
        </p:txBody>
      </p:sp>
      <p:sp>
        <p:nvSpPr>
          <p:cNvPr id="5" name="Footer Placeholder 4">
            <a:extLst>
              <a:ext uri="{FF2B5EF4-FFF2-40B4-BE49-F238E27FC236}">
                <a16:creationId xmlns:a16="http://schemas.microsoft.com/office/drawing/2014/main" id="{25099C26-4411-4833-A917-A45E62D5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68C7C7-F862-434D-A87A-DECE9FD2E1E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A40BAA4B-C4C0-40C1-8DC8-B4E2F8A68E12}"/>
              </a:ext>
            </a:extLst>
          </p:cNvPr>
          <p:cNvCxnSpPr>
            <a:cxnSpLocks/>
          </p:cNvCxnSpPr>
          <p:nvPr/>
        </p:nvCxnSpPr>
        <p:spPr>
          <a:xfrm>
            <a:off x="8872625"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C0A2259-2540-4B32-A999-2B46A6790E3D}"/>
              </a:ext>
            </a:extLst>
          </p:cNvPr>
          <p:cNvCxnSpPr>
            <a:cxnSpLocks/>
          </p:cNvCxnSpPr>
          <p:nvPr/>
        </p:nvCxnSpPr>
        <p:spPr>
          <a:xfrm flipH="1">
            <a:off x="566094"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CEFB0ED-3F76-4403-AD0B-E738DD9D8CB6}"/>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10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6BD5F-CF53-4DD5-B8C5-27BBA2BB8860}"/>
              </a:ext>
            </a:extLst>
          </p:cNvPr>
          <p:cNvSpPr>
            <a:spLocks noGrp="1"/>
          </p:cNvSpPr>
          <p:nvPr>
            <p:ph type="title"/>
          </p:nvPr>
        </p:nvSpPr>
        <p:spPr>
          <a:xfrm>
            <a:off x="571500" y="709684"/>
            <a:ext cx="11049000" cy="1057160"/>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76C2E1-5D5E-409F-BEE8-F48CE86F55C9}"/>
              </a:ext>
            </a:extLst>
          </p:cNvPr>
          <p:cNvSpPr>
            <a:spLocks noGrp="1"/>
          </p:cNvSpPr>
          <p:nvPr>
            <p:ph sz="half" idx="1"/>
          </p:nvPr>
        </p:nvSpPr>
        <p:spPr>
          <a:xfrm>
            <a:off x="579447"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FBBF823-1BFB-4CF0-BAF4-D660C8F1AFC0}"/>
              </a:ext>
            </a:extLst>
          </p:cNvPr>
          <p:cNvSpPr>
            <a:spLocks noGrp="1"/>
          </p:cNvSpPr>
          <p:nvPr>
            <p:ph sz="half" idx="2"/>
          </p:nvPr>
        </p:nvSpPr>
        <p:spPr>
          <a:xfrm>
            <a:off x="6447082" y="2074990"/>
            <a:ext cx="5181600" cy="41019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6FF816E-EE02-44A4-8B81-B324ECFD74DF}"/>
              </a:ext>
            </a:extLst>
          </p:cNvPr>
          <p:cNvSpPr>
            <a:spLocks noGrp="1"/>
          </p:cNvSpPr>
          <p:nvPr>
            <p:ph type="dt" sz="half" idx="10"/>
          </p:nvPr>
        </p:nvSpPr>
        <p:spPr/>
        <p:txBody>
          <a:bodyPr/>
          <a:lstStyle/>
          <a:p>
            <a:fld id="{1C8322F6-1C60-46CF-968C-BC20E470F443}" type="datetimeFigureOut">
              <a:rPr lang="en-US" smtClean="0"/>
              <a:t>10/15/24</a:t>
            </a:fld>
            <a:endParaRPr lang="en-US"/>
          </a:p>
        </p:txBody>
      </p:sp>
      <p:sp>
        <p:nvSpPr>
          <p:cNvPr id="6" name="Footer Placeholder 5">
            <a:extLst>
              <a:ext uri="{FF2B5EF4-FFF2-40B4-BE49-F238E27FC236}">
                <a16:creationId xmlns:a16="http://schemas.microsoft.com/office/drawing/2014/main" id="{F134D9E4-A693-44D2-A3E8-E3AABC9052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4F669F-4B8E-415D-A9BF-AD451F452C6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720AF959-FCDC-4B92-9324-06A06C0D56F2}"/>
              </a:ext>
            </a:extLst>
          </p:cNvPr>
          <p:cNvCxnSpPr>
            <a:cxnSpLocks/>
          </p:cNvCxnSpPr>
          <p:nvPr/>
        </p:nvCxnSpPr>
        <p:spPr>
          <a:xfrm flipV="1">
            <a:off x="6101405" y="1883336"/>
            <a:ext cx="0" cy="439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7589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85E5-82C4-4BAE-B2B0-A078ABD6C69C}"/>
              </a:ext>
            </a:extLst>
          </p:cNvPr>
          <p:cNvSpPr>
            <a:spLocks noGrp="1"/>
          </p:cNvSpPr>
          <p:nvPr>
            <p:ph type="title"/>
          </p:nvPr>
        </p:nvSpPr>
        <p:spPr>
          <a:xfrm>
            <a:off x="583469" y="699118"/>
            <a:ext cx="11025062" cy="106360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12D15C7-F445-40F7-88F6-FD6526269CD7}"/>
              </a:ext>
            </a:extLst>
          </p:cNvPr>
          <p:cNvSpPr>
            <a:spLocks noGrp="1"/>
          </p:cNvSpPr>
          <p:nvPr>
            <p:ph type="body" idx="1"/>
          </p:nvPr>
        </p:nvSpPr>
        <p:spPr>
          <a:xfrm>
            <a:off x="583468" y="2022883"/>
            <a:ext cx="5230469" cy="564079"/>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652C35-AA8E-4154-8A78-7DE9590E1F38}"/>
              </a:ext>
            </a:extLst>
          </p:cNvPr>
          <p:cNvSpPr>
            <a:spLocks noGrp="1"/>
          </p:cNvSpPr>
          <p:nvPr>
            <p:ph sz="half" idx="2"/>
          </p:nvPr>
        </p:nvSpPr>
        <p:spPr>
          <a:xfrm>
            <a:off x="583469" y="2866031"/>
            <a:ext cx="5157787"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557EAC6-567C-4A4A-BB10-57EC14B97DDF}"/>
              </a:ext>
            </a:extLst>
          </p:cNvPr>
          <p:cNvSpPr>
            <a:spLocks noGrp="1"/>
          </p:cNvSpPr>
          <p:nvPr>
            <p:ph type="body" sz="quarter" idx="3"/>
          </p:nvPr>
        </p:nvSpPr>
        <p:spPr>
          <a:xfrm>
            <a:off x="6441470" y="2022883"/>
            <a:ext cx="5183188" cy="564080"/>
          </a:xfrm>
        </p:spPr>
        <p:txBody>
          <a:bodyPr anchor="ctr">
            <a:norm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9A083F-AD60-4437-B32A-44035D78AF63}"/>
              </a:ext>
            </a:extLst>
          </p:cNvPr>
          <p:cNvSpPr>
            <a:spLocks noGrp="1"/>
          </p:cNvSpPr>
          <p:nvPr>
            <p:ph sz="quarter" idx="4"/>
          </p:nvPr>
        </p:nvSpPr>
        <p:spPr>
          <a:xfrm>
            <a:off x="6441470" y="2866031"/>
            <a:ext cx="5183188" cy="3227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DBF86F-3266-4551-B680-06F401FFE665}"/>
              </a:ext>
            </a:extLst>
          </p:cNvPr>
          <p:cNvSpPr>
            <a:spLocks noGrp="1"/>
          </p:cNvSpPr>
          <p:nvPr>
            <p:ph type="dt" sz="half" idx="10"/>
          </p:nvPr>
        </p:nvSpPr>
        <p:spPr/>
        <p:txBody>
          <a:bodyPr/>
          <a:lstStyle/>
          <a:p>
            <a:fld id="{1C8322F6-1C60-46CF-968C-BC20E470F443}" type="datetimeFigureOut">
              <a:rPr lang="en-US" smtClean="0"/>
              <a:t>10/15/24</a:t>
            </a:fld>
            <a:endParaRPr lang="en-US"/>
          </a:p>
        </p:txBody>
      </p:sp>
      <p:sp>
        <p:nvSpPr>
          <p:cNvPr id="8" name="Footer Placeholder 7">
            <a:extLst>
              <a:ext uri="{FF2B5EF4-FFF2-40B4-BE49-F238E27FC236}">
                <a16:creationId xmlns:a16="http://schemas.microsoft.com/office/drawing/2014/main" id="{755B38FE-80F9-4582-B2E1-B067C288D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7BEF32-F637-47A1-9ED3-AFC4F79F3739}"/>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11" name="Straight Connector 10">
            <a:extLst>
              <a:ext uri="{FF2B5EF4-FFF2-40B4-BE49-F238E27FC236}">
                <a16:creationId xmlns:a16="http://schemas.microsoft.com/office/drawing/2014/main" id="{E0C508D4-7C99-4B8D-BCDE-F0001BD345D9}"/>
              </a:ext>
            </a:extLst>
          </p:cNvPr>
          <p:cNvCxnSpPr>
            <a:cxnSpLocks/>
          </p:cNvCxnSpPr>
          <p:nvPr/>
        </p:nvCxnSpPr>
        <p:spPr>
          <a:xfrm flipV="1">
            <a:off x="6101405" y="1883336"/>
            <a:ext cx="0" cy="4399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49BF61B-7951-48F4-982B-9401A483FFBF}"/>
              </a:ext>
            </a:extLst>
          </p:cNvPr>
          <p:cNvCxnSpPr>
            <a:cxnSpLocks/>
          </p:cNvCxnSpPr>
          <p:nvPr/>
        </p:nvCxnSpPr>
        <p:spPr>
          <a:xfrm flipH="1">
            <a:off x="577485" y="273859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034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A94CB-6BE5-4B9E-B0A6-54F83B201A64}"/>
              </a:ext>
            </a:extLst>
          </p:cNvPr>
          <p:cNvSpPr>
            <a:spLocks noGrp="1"/>
          </p:cNvSpPr>
          <p:nvPr>
            <p:ph type="title"/>
          </p:nvPr>
        </p:nvSpPr>
        <p:spPr>
          <a:xfrm>
            <a:off x="571500" y="717452"/>
            <a:ext cx="11049000" cy="1161836"/>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5E8643C-1A5D-4F23-B0D7-5B46F5E456B4}"/>
              </a:ext>
            </a:extLst>
          </p:cNvPr>
          <p:cNvSpPr>
            <a:spLocks noGrp="1"/>
          </p:cNvSpPr>
          <p:nvPr>
            <p:ph type="dt" sz="half" idx="10"/>
          </p:nvPr>
        </p:nvSpPr>
        <p:spPr/>
        <p:txBody>
          <a:bodyPr/>
          <a:lstStyle/>
          <a:p>
            <a:fld id="{1C8322F6-1C60-46CF-968C-BC20E470F443}" type="datetimeFigureOut">
              <a:rPr lang="en-US" smtClean="0"/>
              <a:t>10/15/24</a:t>
            </a:fld>
            <a:endParaRPr lang="en-US"/>
          </a:p>
        </p:txBody>
      </p:sp>
      <p:sp>
        <p:nvSpPr>
          <p:cNvPr id="4" name="Footer Placeholder 3">
            <a:extLst>
              <a:ext uri="{FF2B5EF4-FFF2-40B4-BE49-F238E27FC236}">
                <a16:creationId xmlns:a16="http://schemas.microsoft.com/office/drawing/2014/main" id="{0C1A3394-78CC-43B0-9762-5E826F8BBF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347F0A-1980-4E13-AB22-AE3B8AA44058}"/>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7" name="Straight Connector 6">
            <a:extLst>
              <a:ext uri="{FF2B5EF4-FFF2-40B4-BE49-F238E27FC236}">
                <a16:creationId xmlns:a16="http://schemas.microsoft.com/office/drawing/2014/main" id="{4E9D858B-8A9C-4235-B151-81C99A3D20D2}"/>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6C7798B-3ECB-4076-8955-A82116BB0D2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1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C61D85-3E72-406F-AB26-B4ED94918442}"/>
              </a:ext>
            </a:extLst>
          </p:cNvPr>
          <p:cNvSpPr>
            <a:spLocks noGrp="1"/>
          </p:cNvSpPr>
          <p:nvPr>
            <p:ph type="dt" sz="half" idx="10"/>
          </p:nvPr>
        </p:nvSpPr>
        <p:spPr/>
        <p:txBody>
          <a:bodyPr/>
          <a:lstStyle/>
          <a:p>
            <a:fld id="{1C8322F6-1C60-46CF-968C-BC20E470F443}" type="datetimeFigureOut">
              <a:rPr lang="en-US" smtClean="0"/>
              <a:t>10/15/24</a:t>
            </a:fld>
            <a:endParaRPr lang="en-US"/>
          </a:p>
        </p:txBody>
      </p:sp>
      <p:sp>
        <p:nvSpPr>
          <p:cNvPr id="3" name="Footer Placeholder 2">
            <a:extLst>
              <a:ext uri="{FF2B5EF4-FFF2-40B4-BE49-F238E27FC236}">
                <a16:creationId xmlns:a16="http://schemas.microsoft.com/office/drawing/2014/main" id="{499C831E-4321-467E-9090-C89C48CF2F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68A9556-B3D8-4403-835F-11AE2D4098E9}"/>
              </a:ext>
            </a:extLst>
          </p:cNvPr>
          <p:cNvSpPr>
            <a:spLocks noGrp="1"/>
          </p:cNvSpPr>
          <p:nvPr>
            <p:ph type="sldNum" sz="quarter" idx="12"/>
          </p:nvPr>
        </p:nvSpPr>
        <p:spPr/>
        <p:txBody>
          <a:bodyPr/>
          <a:lstStyle/>
          <a:p>
            <a:fld id="{5EEB83C2-341F-4C28-A243-1C56DDDA54D3}" type="slidenum">
              <a:rPr lang="en-US" smtClean="0"/>
              <a:t>‹#›</a:t>
            </a:fld>
            <a:endParaRPr lang="en-US"/>
          </a:p>
        </p:txBody>
      </p:sp>
    </p:spTree>
    <p:extLst>
      <p:ext uri="{BB962C8B-B14F-4D97-AF65-F5344CB8AC3E}">
        <p14:creationId xmlns:p14="http://schemas.microsoft.com/office/powerpoint/2010/main" val="410353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0AA48-D521-423D-B185-6490EF57B935}"/>
              </a:ext>
            </a:extLst>
          </p:cNvPr>
          <p:cNvSpPr>
            <a:spLocks noGrp="1"/>
          </p:cNvSpPr>
          <p:nvPr>
            <p:ph type="title"/>
          </p:nvPr>
        </p:nvSpPr>
        <p:spPr>
          <a:xfrm>
            <a:off x="572201" y="810344"/>
            <a:ext cx="3478084" cy="1408062"/>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B64E6DD-DDD2-4ED6-B8A9-A8B6D7656549}"/>
              </a:ext>
            </a:extLst>
          </p:cNvPr>
          <p:cNvSpPr>
            <a:spLocks noGrp="1"/>
          </p:cNvSpPr>
          <p:nvPr>
            <p:ph idx="1"/>
          </p:nvPr>
        </p:nvSpPr>
        <p:spPr>
          <a:xfrm>
            <a:off x="4919809" y="931232"/>
            <a:ext cx="6700679" cy="507936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3F08F5E-AD33-4ACF-84C9-78B0FF6BE3AC}"/>
              </a:ext>
            </a:extLst>
          </p:cNvPr>
          <p:cNvSpPr>
            <a:spLocks noGrp="1"/>
          </p:cNvSpPr>
          <p:nvPr>
            <p:ph type="body" sz="half" idx="2"/>
          </p:nvPr>
        </p:nvSpPr>
        <p:spPr>
          <a:xfrm>
            <a:off x="571500" y="2578608"/>
            <a:ext cx="3478783" cy="34172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7604E-7DD4-4497-B325-74F899E8ACC6}"/>
              </a:ext>
            </a:extLst>
          </p:cNvPr>
          <p:cNvSpPr>
            <a:spLocks noGrp="1"/>
          </p:cNvSpPr>
          <p:nvPr>
            <p:ph type="dt" sz="half" idx="10"/>
          </p:nvPr>
        </p:nvSpPr>
        <p:spPr/>
        <p:txBody>
          <a:bodyPr/>
          <a:lstStyle/>
          <a:p>
            <a:fld id="{1C8322F6-1C60-46CF-968C-BC20E470F443}" type="datetimeFigureOut">
              <a:rPr lang="en-US" smtClean="0"/>
              <a:t>10/15/24</a:t>
            </a:fld>
            <a:endParaRPr lang="en-US"/>
          </a:p>
        </p:txBody>
      </p:sp>
      <p:sp>
        <p:nvSpPr>
          <p:cNvPr id="6" name="Footer Placeholder 5">
            <a:extLst>
              <a:ext uri="{FF2B5EF4-FFF2-40B4-BE49-F238E27FC236}">
                <a16:creationId xmlns:a16="http://schemas.microsoft.com/office/drawing/2014/main" id="{3F02BEED-A8F6-4256-9539-4434694AA1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EA1AA6-EE0B-48FD-A7DE-6CEE6A8C7DEB}"/>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B3F35B32-9A23-4805-94A6-96826D202139}"/>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62BA7DA-3944-40D4-91CD-40CA24DBB79B}"/>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BEA0B78-39E7-4039-B8BE-4F425688C6DF}"/>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D68B99C-0744-42EE-9713-AB0CEC3F5D85}"/>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4114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2732-5D39-4B30-A499-D51BABC882EF}"/>
              </a:ext>
            </a:extLst>
          </p:cNvPr>
          <p:cNvSpPr>
            <a:spLocks noGrp="1"/>
          </p:cNvSpPr>
          <p:nvPr>
            <p:ph type="title"/>
          </p:nvPr>
        </p:nvSpPr>
        <p:spPr>
          <a:xfrm>
            <a:off x="571499" y="802204"/>
            <a:ext cx="3478787" cy="1408062"/>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3AF5AEC-77BC-4A52-8A56-C6479CA6A29D}"/>
              </a:ext>
            </a:extLst>
          </p:cNvPr>
          <p:cNvSpPr>
            <a:spLocks noGrp="1"/>
          </p:cNvSpPr>
          <p:nvPr>
            <p:ph type="pic" idx="1"/>
          </p:nvPr>
        </p:nvSpPr>
        <p:spPr>
          <a:xfrm>
            <a:off x="4723467" y="847384"/>
            <a:ext cx="6907844" cy="52168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60A9240-8762-4C7D-AF22-A844CB2EC871}"/>
              </a:ext>
            </a:extLst>
          </p:cNvPr>
          <p:cNvSpPr>
            <a:spLocks noGrp="1"/>
          </p:cNvSpPr>
          <p:nvPr>
            <p:ph type="body" sz="half" idx="2"/>
          </p:nvPr>
        </p:nvSpPr>
        <p:spPr>
          <a:xfrm>
            <a:off x="571498" y="2574906"/>
            <a:ext cx="3478787" cy="343571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995685-E45D-4E74-8B78-D3B8E85C434D}"/>
              </a:ext>
            </a:extLst>
          </p:cNvPr>
          <p:cNvSpPr>
            <a:spLocks noGrp="1"/>
          </p:cNvSpPr>
          <p:nvPr>
            <p:ph type="dt" sz="half" idx="10"/>
          </p:nvPr>
        </p:nvSpPr>
        <p:spPr/>
        <p:txBody>
          <a:bodyPr/>
          <a:lstStyle/>
          <a:p>
            <a:fld id="{1C8322F6-1C60-46CF-968C-BC20E470F443}" type="datetimeFigureOut">
              <a:rPr lang="en-US" smtClean="0"/>
              <a:t>10/15/24</a:t>
            </a:fld>
            <a:endParaRPr lang="en-US"/>
          </a:p>
        </p:txBody>
      </p:sp>
      <p:sp>
        <p:nvSpPr>
          <p:cNvPr id="6" name="Footer Placeholder 5">
            <a:extLst>
              <a:ext uri="{FF2B5EF4-FFF2-40B4-BE49-F238E27FC236}">
                <a16:creationId xmlns:a16="http://schemas.microsoft.com/office/drawing/2014/main" id="{321FCBA3-0FF5-47C2-901A-645F6185D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030381-5320-46AD-A0B9-7C04B3E5A202}"/>
              </a:ext>
            </a:extLst>
          </p:cNvPr>
          <p:cNvSpPr>
            <a:spLocks noGrp="1"/>
          </p:cNvSpPr>
          <p:nvPr>
            <p:ph type="sldNum" sz="quarter" idx="12"/>
          </p:nvPr>
        </p:nvSpPr>
        <p:spPr/>
        <p:txBody>
          <a:bodyPr/>
          <a:lstStyle/>
          <a:p>
            <a:fld id="{5EEB83C2-341F-4C28-A243-1C56DDDA54D3}" type="slidenum">
              <a:rPr lang="en-US" smtClean="0"/>
              <a:t>‹#›</a:t>
            </a:fld>
            <a:endParaRPr lang="en-US"/>
          </a:p>
        </p:txBody>
      </p:sp>
      <p:cxnSp>
        <p:nvCxnSpPr>
          <p:cNvPr id="8" name="Straight Connector 7">
            <a:extLst>
              <a:ext uri="{FF2B5EF4-FFF2-40B4-BE49-F238E27FC236}">
                <a16:creationId xmlns:a16="http://schemas.microsoft.com/office/drawing/2014/main" id="{5357A432-D933-402A-8657-216EE20450EE}"/>
              </a:ext>
            </a:extLst>
          </p:cNvPr>
          <p:cNvCxnSpPr>
            <a:cxnSpLocks/>
          </p:cNvCxnSpPr>
          <p:nvPr/>
        </p:nvCxnSpPr>
        <p:spPr>
          <a:xfrm flipH="1">
            <a:off x="571500"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1B1E0F3-D71B-436F-A10B-B6EA7125F684}"/>
              </a:ext>
            </a:extLst>
          </p:cNvPr>
          <p:cNvCxnSpPr>
            <a:cxnSpLocks/>
          </p:cNvCxnSpPr>
          <p:nvPr/>
        </p:nvCxnSpPr>
        <p:spPr>
          <a:xfrm flipV="1">
            <a:off x="4419601"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DEE64F5-2B48-4A2E-BA5E-1D37F1A7C9A3}"/>
              </a:ext>
            </a:extLst>
          </p:cNvPr>
          <p:cNvCxnSpPr>
            <a:cxnSpLocks/>
          </p:cNvCxnSpPr>
          <p:nvPr/>
        </p:nvCxnSpPr>
        <p:spPr>
          <a:xfrm flipH="1">
            <a:off x="571501" y="2406845"/>
            <a:ext cx="38481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99BF9AA-A2C8-4233-B597-EB11C6D6A0E0}"/>
              </a:ext>
            </a:extLst>
          </p:cNvPr>
          <p:cNvCxnSpPr>
            <a:cxnSpLocks/>
          </p:cNvCxnSpPr>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172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1467D-9ED1-4211-A71E-41C91C755C9D}"/>
              </a:ext>
            </a:extLst>
          </p:cNvPr>
          <p:cNvSpPr>
            <a:spLocks noGrp="1"/>
          </p:cNvSpPr>
          <p:nvPr>
            <p:ph type="title"/>
          </p:nvPr>
        </p:nvSpPr>
        <p:spPr>
          <a:xfrm>
            <a:off x="571500" y="689289"/>
            <a:ext cx="11049000" cy="108410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F8A6A1-C9C7-4FDF-B4DA-1E86B6A355F8}"/>
              </a:ext>
            </a:extLst>
          </p:cNvPr>
          <p:cNvSpPr>
            <a:spLocks noGrp="1"/>
          </p:cNvSpPr>
          <p:nvPr>
            <p:ph type="body" idx="1"/>
          </p:nvPr>
        </p:nvSpPr>
        <p:spPr>
          <a:xfrm>
            <a:off x="571499" y="2075688"/>
            <a:ext cx="11059811" cy="38180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AACC44A-C635-4CD0-90E9-D9503AF4CCF2}"/>
              </a:ext>
            </a:extLst>
          </p:cNvPr>
          <p:cNvSpPr>
            <a:spLocks noGrp="1"/>
          </p:cNvSpPr>
          <p:nvPr>
            <p:ph type="dt" sz="half" idx="2"/>
          </p:nvPr>
        </p:nvSpPr>
        <p:spPr>
          <a:xfrm>
            <a:off x="8036732" y="6397103"/>
            <a:ext cx="3091928" cy="365125"/>
          </a:xfrm>
          <a:prstGeom prst="rect">
            <a:avLst/>
          </a:prstGeom>
        </p:spPr>
        <p:txBody>
          <a:bodyPr vert="horz" lIns="91440" tIns="45720" rIns="91440" bIns="45720" rtlCol="0" anchor="ctr"/>
          <a:lstStyle>
            <a:lvl1pPr algn="r">
              <a:defRPr sz="800" cap="all" spc="200" baseline="0">
                <a:solidFill>
                  <a:schemeClr val="tx1"/>
                </a:solidFill>
              </a:defRPr>
            </a:lvl1pPr>
          </a:lstStyle>
          <a:p>
            <a:fld id="{1C8322F6-1C60-46CF-968C-BC20E470F443}" type="datetimeFigureOut">
              <a:rPr lang="en-US" smtClean="0"/>
              <a:t>10/15/24</a:t>
            </a:fld>
            <a:endParaRPr lang="en-US"/>
          </a:p>
        </p:txBody>
      </p:sp>
      <p:sp>
        <p:nvSpPr>
          <p:cNvPr id="5" name="Footer Placeholder 4">
            <a:extLst>
              <a:ext uri="{FF2B5EF4-FFF2-40B4-BE49-F238E27FC236}">
                <a16:creationId xmlns:a16="http://schemas.microsoft.com/office/drawing/2014/main" id="{58ABF682-1A47-492C-81E3-9DB0A50ECB1F}"/>
              </a:ext>
            </a:extLst>
          </p:cNvPr>
          <p:cNvSpPr>
            <a:spLocks noGrp="1"/>
          </p:cNvSpPr>
          <p:nvPr>
            <p:ph type="ftr" sz="quarter" idx="3"/>
          </p:nvPr>
        </p:nvSpPr>
        <p:spPr>
          <a:xfrm>
            <a:off x="475782" y="6397103"/>
            <a:ext cx="4114800" cy="365125"/>
          </a:xfrm>
          <a:prstGeom prst="rect">
            <a:avLst/>
          </a:prstGeom>
        </p:spPr>
        <p:txBody>
          <a:bodyPr vert="horz" lIns="91440" tIns="45720" rIns="91440" bIns="45720" rtlCol="0" anchor="ctr"/>
          <a:lstStyle>
            <a:lvl1pPr algn="l">
              <a:defRPr sz="800" cap="all" spc="2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CCC814B-9105-44ED-98A9-D326B2E2605C}"/>
              </a:ext>
            </a:extLst>
          </p:cNvPr>
          <p:cNvSpPr>
            <a:spLocks noGrp="1"/>
          </p:cNvSpPr>
          <p:nvPr>
            <p:ph type="sldNum" sz="quarter" idx="4"/>
          </p:nvPr>
        </p:nvSpPr>
        <p:spPr>
          <a:xfrm>
            <a:off x="11024553" y="6397103"/>
            <a:ext cx="700775" cy="365125"/>
          </a:xfrm>
          <a:prstGeom prst="rect">
            <a:avLst/>
          </a:prstGeom>
        </p:spPr>
        <p:txBody>
          <a:bodyPr vert="horz" lIns="91440" tIns="45720" rIns="91440" bIns="45720" rtlCol="0" anchor="ctr"/>
          <a:lstStyle>
            <a:lvl1pPr algn="r">
              <a:defRPr sz="800">
                <a:solidFill>
                  <a:schemeClr val="tx1"/>
                </a:solidFill>
              </a:defRPr>
            </a:lvl1pPr>
          </a:lstStyle>
          <a:p>
            <a:fld id="{5EEB83C2-341F-4C28-A243-1C56DDDA54D3}" type="slidenum">
              <a:rPr lang="en-US" smtClean="0"/>
              <a:t>‹#›</a:t>
            </a:fld>
            <a:endParaRPr lang="en-US"/>
          </a:p>
        </p:txBody>
      </p:sp>
      <p:cxnSp>
        <p:nvCxnSpPr>
          <p:cNvPr id="20" name="Straight Connector 19">
            <a:extLst>
              <a:ext uri="{FF2B5EF4-FFF2-40B4-BE49-F238E27FC236}">
                <a16:creationId xmlns:a16="http://schemas.microsoft.com/office/drawing/2014/main" id="{A6814345-41DE-42C5-8657-66C1417DF81A}"/>
              </a:ext>
            </a:extLst>
          </p:cNvPr>
          <p:cNvCxnSpPr>
            <a:cxnSpLocks/>
          </p:cNvCxnSpPr>
          <p:nvPr/>
        </p:nvCxnSpPr>
        <p:spPr>
          <a:xfrm flipH="1">
            <a:off x="566094" y="6286347"/>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E68E419-3727-4F5E-8840-AF149B33B0B7}"/>
              </a:ext>
            </a:extLst>
          </p:cNvPr>
          <p:cNvCxnSpPr>
            <a:cxnSpLocks/>
          </p:cNvCxnSpPr>
          <p:nvPr/>
        </p:nvCxnSpPr>
        <p:spPr>
          <a:xfrm flipH="1">
            <a:off x="577485" y="1883336"/>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519B6EC-D7AE-452F-8D0C-D11BD3377F3E}"/>
              </a:ext>
            </a:extLst>
          </p:cNvPr>
          <p:cNvCxnSpPr>
            <a:cxnSpLocks/>
          </p:cNvCxnSpPr>
          <p:nvPr/>
        </p:nvCxnSpPr>
        <p:spPr>
          <a:xfrm flipH="1">
            <a:off x="577485"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049051"/>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defTabSz="914400" rtl="0" eaLnBrk="1" latinLnBrk="0" hangingPunct="1">
        <a:lnSpc>
          <a:spcPct val="90000"/>
        </a:lnSpc>
        <a:spcBef>
          <a:spcPct val="0"/>
        </a:spcBef>
        <a:buNone/>
        <a:defRPr sz="4000" kern="1200" spc="-100" baseline="0">
          <a:solidFill>
            <a:schemeClr val="tx1"/>
          </a:solidFill>
          <a:latin typeface="Batang" panose="02030600000101010101" pitchFamily="18" charset="-127"/>
          <a:ea typeface="Batang" panose="02030600000101010101" pitchFamily="18" charset="-127"/>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SzPct val="8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SzPct val="80000"/>
        <a:buFont typeface="Avenir Next LT Pro Light" panose="020B03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2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D66D334-ED8A-40FD-815A-9CFDBD1D6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5A4630-60D9-798C-C22B-75434AB49133}"/>
              </a:ext>
            </a:extLst>
          </p:cNvPr>
          <p:cNvSpPr>
            <a:spLocks noGrp="1"/>
          </p:cNvSpPr>
          <p:nvPr>
            <p:ph type="ctrTitle"/>
          </p:nvPr>
        </p:nvSpPr>
        <p:spPr>
          <a:xfrm>
            <a:off x="521208" y="908791"/>
            <a:ext cx="6108187" cy="5100120"/>
          </a:xfrm>
        </p:spPr>
        <p:txBody>
          <a:bodyPr anchor="t">
            <a:normAutofit/>
          </a:bodyPr>
          <a:lstStyle/>
          <a:p>
            <a:r>
              <a:rPr lang="en-US" sz="6000" dirty="0"/>
              <a:t>Genetic Programming for Analysing Sentiment in Text</a:t>
            </a:r>
          </a:p>
        </p:txBody>
      </p:sp>
      <p:sp>
        <p:nvSpPr>
          <p:cNvPr id="3" name="Subtitle 2">
            <a:extLst>
              <a:ext uri="{FF2B5EF4-FFF2-40B4-BE49-F238E27FC236}">
                <a16:creationId xmlns:a16="http://schemas.microsoft.com/office/drawing/2014/main" id="{2E714E51-D665-3DAC-4B02-EC605EA72AB7}"/>
              </a:ext>
            </a:extLst>
          </p:cNvPr>
          <p:cNvSpPr>
            <a:spLocks noGrp="1"/>
          </p:cNvSpPr>
          <p:nvPr>
            <p:ph type="subTitle" idx="1"/>
          </p:nvPr>
        </p:nvSpPr>
        <p:spPr>
          <a:xfrm>
            <a:off x="8106046" y="919596"/>
            <a:ext cx="3516230" cy="4969540"/>
          </a:xfrm>
        </p:spPr>
        <p:txBody>
          <a:bodyPr anchor="b">
            <a:normAutofit/>
          </a:bodyPr>
          <a:lstStyle/>
          <a:p>
            <a:r>
              <a:rPr lang="en-US"/>
              <a:t>Nathan Kaffes</a:t>
            </a:r>
          </a:p>
          <a:p>
            <a:r>
              <a:rPr lang="en-US"/>
              <a:t>Supervisor: Qi Chen</a:t>
            </a:r>
          </a:p>
        </p:txBody>
      </p:sp>
      <p:cxnSp>
        <p:nvCxnSpPr>
          <p:cNvPr id="22" name="Straight Connector 21">
            <a:extLst>
              <a:ext uri="{FF2B5EF4-FFF2-40B4-BE49-F238E27FC236}">
                <a16:creationId xmlns:a16="http://schemas.microsoft.com/office/drawing/2014/main" id="{B0CA2E30-B650-462E-B9FC-274981FAD1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573971"/>
            <a:ext cx="0" cy="57125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D5650B4-3EA6-4022-B35C-09321844D8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5"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26A16AC-AFBE-42BD-9588-2522D7E43B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176" y="6286500"/>
            <a:ext cx="110433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7205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AC604-8102-E7F1-08EA-3F9C51B6FF78}"/>
              </a:ext>
            </a:extLst>
          </p:cNvPr>
          <p:cNvSpPr>
            <a:spLocks noGrp="1"/>
          </p:cNvSpPr>
          <p:nvPr>
            <p:ph type="title"/>
          </p:nvPr>
        </p:nvSpPr>
        <p:spPr>
          <a:xfrm>
            <a:off x="521207" y="789567"/>
            <a:ext cx="11110405" cy="1054864"/>
          </a:xfrm>
        </p:spPr>
        <p:txBody>
          <a:bodyPr anchor="t">
            <a:normAutofit/>
          </a:bodyPr>
          <a:lstStyle/>
          <a:p>
            <a:r>
              <a:rPr lang="en-US" dirty="0"/>
              <a:t>Experiments</a:t>
            </a:r>
          </a:p>
        </p:txBody>
      </p:sp>
      <p:cxnSp>
        <p:nvCxnSpPr>
          <p:cNvPr id="42" name="Straight Connector 41">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6D7CFEB-665F-EA8A-BD79-401F12ED7F08}"/>
              </a:ext>
            </a:extLst>
          </p:cNvPr>
          <p:cNvGraphicFramePr>
            <a:graphicFrameLocks noGrp="1"/>
          </p:cNvGraphicFramePr>
          <p:nvPr>
            <p:ph idx="1"/>
            <p:extLst>
              <p:ext uri="{D42A27DB-BD31-4B8C-83A1-F6EECF244321}">
                <p14:modId xmlns:p14="http://schemas.microsoft.com/office/powerpoint/2010/main" val="1101199719"/>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22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114" name="Straight Connector 3113">
            <a:extLst>
              <a:ext uri="{FF2B5EF4-FFF2-40B4-BE49-F238E27FC236}">
                <a16:creationId xmlns:a16="http://schemas.microsoft.com/office/drawing/2014/main" id="{A240FCEE-B6E2-46D0-9BB0-F45F79545E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5" name="Straight Connector 3114">
            <a:extLst>
              <a:ext uri="{FF2B5EF4-FFF2-40B4-BE49-F238E27FC236}">
                <a16:creationId xmlns:a16="http://schemas.microsoft.com/office/drawing/2014/main" id="{3BD2FB83-3783-4477-80B5-DA5BF10BAF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42482"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6" name="Straight Connector 3115">
            <a:extLst>
              <a:ext uri="{FF2B5EF4-FFF2-40B4-BE49-F238E27FC236}">
                <a16:creationId xmlns:a16="http://schemas.microsoft.com/office/drawing/2014/main" id="{E83EA203-71D5-49C0-9626-FFA8E46787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7485" y="6283518"/>
            <a:ext cx="110598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117" name="Rectangle 3116">
            <a:extLst>
              <a:ext uri="{FF2B5EF4-FFF2-40B4-BE49-F238E27FC236}">
                <a16:creationId xmlns:a16="http://schemas.microsoft.com/office/drawing/2014/main" id="{C63AB9E1-499E-41EB-A74E-905920CCD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793BA-E334-6439-C9F8-44898D792A1F}"/>
              </a:ext>
            </a:extLst>
          </p:cNvPr>
          <p:cNvSpPr>
            <a:spLocks noGrp="1"/>
          </p:cNvSpPr>
          <p:nvPr>
            <p:ph type="title"/>
          </p:nvPr>
        </p:nvSpPr>
        <p:spPr>
          <a:xfrm>
            <a:off x="518047" y="4844310"/>
            <a:ext cx="6914252" cy="1215547"/>
          </a:xfrm>
        </p:spPr>
        <p:txBody>
          <a:bodyPr vert="horz" lIns="91440" tIns="45720" rIns="91440" bIns="45720" rtlCol="0" anchor="ctr">
            <a:normAutofit/>
          </a:bodyPr>
          <a:lstStyle/>
          <a:p>
            <a:r>
              <a:rPr lang="en-US" sz="4800"/>
              <a:t>Results of Experiments</a:t>
            </a:r>
          </a:p>
        </p:txBody>
      </p:sp>
      <p:pic>
        <p:nvPicPr>
          <p:cNvPr id="3076" name="Picture 4" descr="A graph with a line&#10;&#10;Description automatically generated">
            <a:extLst>
              <a:ext uri="{FF2B5EF4-FFF2-40B4-BE49-F238E27FC236}">
                <a16:creationId xmlns:a16="http://schemas.microsoft.com/office/drawing/2014/main" id="{8B926279-232B-2C8C-58D9-2387C9CF43A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64662" y="1143001"/>
            <a:ext cx="3485455" cy="261409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 graph with a line&#10;&#10;Description automatically generated">
            <a:extLst>
              <a:ext uri="{FF2B5EF4-FFF2-40B4-BE49-F238E27FC236}">
                <a16:creationId xmlns:a16="http://schemas.microsoft.com/office/drawing/2014/main" id="{DC41CC37-A19D-3169-6679-1BA21C1163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37" t="1800" r="861" b="1153"/>
          <a:stretch/>
        </p:blipFill>
        <p:spPr bwMode="auto">
          <a:xfrm>
            <a:off x="8102697" y="1145545"/>
            <a:ext cx="3485455" cy="257809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graph with a line&#10;&#10;Description automatically generated">
            <a:extLst>
              <a:ext uri="{FF2B5EF4-FFF2-40B4-BE49-F238E27FC236}">
                <a16:creationId xmlns:a16="http://schemas.microsoft.com/office/drawing/2014/main" id="{30142483-344D-517F-07D0-7787CC67793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5" t="-439" r="691" b="976"/>
          <a:stretch/>
        </p:blipFill>
        <p:spPr bwMode="auto">
          <a:xfrm>
            <a:off x="651136" y="1137553"/>
            <a:ext cx="3485455" cy="2627807"/>
          </a:xfrm>
          <a:prstGeom prst="rect">
            <a:avLst/>
          </a:prstGeom>
          <a:noFill/>
          <a:extLst>
            <a:ext uri="{909E8E84-426E-40DD-AFC4-6F175D3DCCD1}">
              <a14:hiddenFill xmlns:a14="http://schemas.microsoft.com/office/drawing/2010/main">
                <a:solidFill>
                  <a:srgbClr val="FFFFFF"/>
                </a:solidFill>
              </a14:hiddenFill>
            </a:ext>
          </a:extLst>
        </p:spPr>
      </p:pic>
      <p:cxnSp>
        <p:nvCxnSpPr>
          <p:cNvPr id="3118" name="Straight Connector 3117">
            <a:extLst>
              <a:ext uri="{FF2B5EF4-FFF2-40B4-BE49-F238E27FC236}">
                <a16:creationId xmlns:a16="http://schemas.microsoft.com/office/drawing/2014/main" id="{CEEA40C4-6B9E-4B9E-8CDF-A0C572462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869" y="461060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19" name="Straight Connector 3118">
            <a:extLst>
              <a:ext uri="{FF2B5EF4-FFF2-40B4-BE49-F238E27FC236}">
                <a16:creationId xmlns:a16="http://schemas.microsoft.com/office/drawing/2014/main" id="{0A54810C-5CC0-45D3-BD8F-C4407F92F5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4614653"/>
            <a:ext cx="0" cy="16748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20" name="Straight Connector 3119">
            <a:extLst>
              <a:ext uri="{FF2B5EF4-FFF2-40B4-BE49-F238E27FC236}">
                <a16:creationId xmlns:a16="http://schemas.microsoft.com/office/drawing/2014/main" id="{AE458AAC-F667-498F-A263-A8C7AB4FC9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1819" y="6289514"/>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AF771EF-7B70-B3B7-9CBE-CA37B21AD2F7}"/>
              </a:ext>
            </a:extLst>
          </p:cNvPr>
          <p:cNvSpPr txBox="1"/>
          <p:nvPr/>
        </p:nvSpPr>
        <p:spPr>
          <a:xfrm>
            <a:off x="1283676" y="762226"/>
            <a:ext cx="2500949" cy="369332"/>
          </a:xfrm>
          <a:prstGeom prst="rect">
            <a:avLst/>
          </a:prstGeom>
          <a:noFill/>
        </p:spPr>
        <p:txBody>
          <a:bodyPr wrap="square" rtlCol="0">
            <a:spAutoFit/>
          </a:bodyPr>
          <a:lstStyle/>
          <a:p>
            <a:r>
              <a:rPr lang="en-US" dirty="0"/>
              <a:t>Mean Squared Error</a:t>
            </a:r>
          </a:p>
        </p:txBody>
      </p:sp>
      <p:sp>
        <p:nvSpPr>
          <p:cNvPr id="5" name="TextBox 4">
            <a:extLst>
              <a:ext uri="{FF2B5EF4-FFF2-40B4-BE49-F238E27FC236}">
                <a16:creationId xmlns:a16="http://schemas.microsoft.com/office/drawing/2014/main" id="{72A47751-FBAA-4AD3-8DDE-E30118FC18D7}"/>
              </a:ext>
            </a:extLst>
          </p:cNvPr>
          <p:cNvSpPr txBox="1"/>
          <p:nvPr/>
        </p:nvSpPr>
        <p:spPr>
          <a:xfrm>
            <a:off x="4769131" y="762226"/>
            <a:ext cx="2865717" cy="369332"/>
          </a:xfrm>
          <a:prstGeom prst="rect">
            <a:avLst/>
          </a:prstGeom>
          <a:noFill/>
        </p:spPr>
        <p:txBody>
          <a:bodyPr wrap="square" rtlCol="0">
            <a:spAutoFit/>
          </a:bodyPr>
          <a:lstStyle/>
          <a:p>
            <a:r>
              <a:rPr lang="en-US" dirty="0"/>
              <a:t>Root Mean Squared Error</a:t>
            </a:r>
          </a:p>
        </p:txBody>
      </p:sp>
      <p:sp>
        <p:nvSpPr>
          <p:cNvPr id="6" name="TextBox 5">
            <a:extLst>
              <a:ext uri="{FF2B5EF4-FFF2-40B4-BE49-F238E27FC236}">
                <a16:creationId xmlns:a16="http://schemas.microsoft.com/office/drawing/2014/main" id="{80D4F051-39D7-47CF-FD06-4C25906174EF}"/>
              </a:ext>
            </a:extLst>
          </p:cNvPr>
          <p:cNvSpPr txBox="1"/>
          <p:nvPr/>
        </p:nvSpPr>
        <p:spPr>
          <a:xfrm>
            <a:off x="9199224" y="762226"/>
            <a:ext cx="1320766" cy="369332"/>
          </a:xfrm>
          <a:prstGeom prst="rect">
            <a:avLst/>
          </a:prstGeom>
          <a:noFill/>
        </p:spPr>
        <p:txBody>
          <a:bodyPr wrap="square" rtlCol="0">
            <a:spAutoFit/>
          </a:bodyPr>
          <a:lstStyle/>
          <a:p>
            <a:r>
              <a:rPr lang="en-US" dirty="0"/>
              <a:t>R Squared</a:t>
            </a:r>
          </a:p>
        </p:txBody>
      </p:sp>
      <p:sp>
        <p:nvSpPr>
          <p:cNvPr id="8" name="TextBox 7">
            <a:extLst>
              <a:ext uri="{FF2B5EF4-FFF2-40B4-BE49-F238E27FC236}">
                <a16:creationId xmlns:a16="http://schemas.microsoft.com/office/drawing/2014/main" id="{304CFBC5-0C26-F464-74A8-7AB42B005B54}"/>
              </a:ext>
            </a:extLst>
          </p:cNvPr>
          <p:cNvSpPr txBox="1"/>
          <p:nvPr/>
        </p:nvSpPr>
        <p:spPr>
          <a:xfrm>
            <a:off x="914941" y="3851460"/>
            <a:ext cx="3221650" cy="369332"/>
          </a:xfrm>
          <a:prstGeom prst="rect">
            <a:avLst/>
          </a:prstGeom>
          <a:noFill/>
        </p:spPr>
        <p:txBody>
          <a:bodyPr wrap="square" rtlCol="0">
            <a:spAutoFit/>
          </a:bodyPr>
          <a:lstStyle/>
          <a:p>
            <a:r>
              <a:rPr lang="en-US" dirty="0"/>
              <a:t>Average Ending MSE: 22.796</a:t>
            </a:r>
          </a:p>
        </p:txBody>
      </p:sp>
      <p:sp>
        <p:nvSpPr>
          <p:cNvPr id="10" name="TextBox 9">
            <a:extLst>
              <a:ext uri="{FF2B5EF4-FFF2-40B4-BE49-F238E27FC236}">
                <a16:creationId xmlns:a16="http://schemas.microsoft.com/office/drawing/2014/main" id="{051C0221-DD27-2EAF-AF72-263A690A3518}"/>
              </a:ext>
            </a:extLst>
          </p:cNvPr>
          <p:cNvSpPr txBox="1"/>
          <p:nvPr/>
        </p:nvSpPr>
        <p:spPr>
          <a:xfrm>
            <a:off x="4512650" y="3849435"/>
            <a:ext cx="3221650" cy="369332"/>
          </a:xfrm>
          <a:prstGeom prst="rect">
            <a:avLst/>
          </a:prstGeom>
          <a:noFill/>
        </p:spPr>
        <p:txBody>
          <a:bodyPr wrap="square" rtlCol="0">
            <a:spAutoFit/>
          </a:bodyPr>
          <a:lstStyle/>
          <a:p>
            <a:r>
              <a:rPr lang="en-US" dirty="0"/>
              <a:t>Average Ending RMSE: 4.774</a:t>
            </a:r>
          </a:p>
        </p:txBody>
      </p:sp>
      <p:sp>
        <p:nvSpPr>
          <p:cNvPr id="11" name="TextBox 10">
            <a:extLst>
              <a:ext uri="{FF2B5EF4-FFF2-40B4-BE49-F238E27FC236}">
                <a16:creationId xmlns:a16="http://schemas.microsoft.com/office/drawing/2014/main" id="{C608A8BF-02A3-615B-74D2-BCE2FCFC5B78}"/>
              </a:ext>
            </a:extLst>
          </p:cNvPr>
          <p:cNvSpPr txBox="1"/>
          <p:nvPr/>
        </p:nvSpPr>
        <p:spPr>
          <a:xfrm>
            <a:off x="8437817" y="3836564"/>
            <a:ext cx="2910557" cy="369332"/>
          </a:xfrm>
          <a:prstGeom prst="rect">
            <a:avLst/>
          </a:prstGeom>
          <a:noFill/>
        </p:spPr>
        <p:txBody>
          <a:bodyPr wrap="square" rtlCol="0">
            <a:spAutoFit/>
          </a:bodyPr>
          <a:lstStyle/>
          <a:p>
            <a:r>
              <a:rPr lang="en-US" dirty="0"/>
              <a:t>Average Ending R2: 0.145</a:t>
            </a:r>
          </a:p>
        </p:txBody>
      </p:sp>
    </p:spTree>
    <p:extLst>
      <p:ext uri="{BB962C8B-B14F-4D97-AF65-F5344CB8AC3E}">
        <p14:creationId xmlns:p14="http://schemas.microsoft.com/office/powerpoint/2010/main" val="3560092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28D120-1389-4B3F-BECB-0949DCCAC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82" y="0"/>
            <a:ext cx="121987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37910-65F4-9DCD-C5EC-98EEAA11A311}"/>
              </a:ext>
            </a:extLst>
          </p:cNvPr>
          <p:cNvSpPr>
            <a:spLocks noGrp="1"/>
          </p:cNvSpPr>
          <p:nvPr>
            <p:ph type="title"/>
          </p:nvPr>
        </p:nvSpPr>
        <p:spPr>
          <a:xfrm>
            <a:off x="521209" y="786384"/>
            <a:ext cx="3623244" cy="2665614"/>
          </a:xfrm>
        </p:spPr>
        <p:txBody>
          <a:bodyPr anchor="t">
            <a:normAutofit/>
          </a:bodyPr>
          <a:lstStyle/>
          <a:p>
            <a:r>
              <a:rPr lang="en-US" dirty="0"/>
              <a:t>Analysis of Experiments</a:t>
            </a:r>
          </a:p>
        </p:txBody>
      </p:sp>
      <p:cxnSp>
        <p:nvCxnSpPr>
          <p:cNvPr id="12" name="Straight Connector 11">
            <a:extLst>
              <a:ext uri="{FF2B5EF4-FFF2-40B4-BE49-F238E27FC236}">
                <a16:creationId xmlns:a16="http://schemas.microsoft.com/office/drawing/2014/main" id="{D927055D-9ECF-487E-91DD-FFA84AB92D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333" y="571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Statistics">
            <a:extLst>
              <a:ext uri="{FF2B5EF4-FFF2-40B4-BE49-F238E27FC236}">
                <a16:creationId xmlns:a16="http://schemas.microsoft.com/office/drawing/2014/main" id="{85F48D58-BC56-E68C-DFF0-463193CB23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19352" y="3958680"/>
            <a:ext cx="2074476" cy="2074476"/>
          </a:xfrm>
          <a:prstGeom prst="rect">
            <a:avLst/>
          </a:prstGeom>
        </p:spPr>
      </p:pic>
      <p:sp>
        <p:nvSpPr>
          <p:cNvPr id="3" name="Content Placeholder 2">
            <a:extLst>
              <a:ext uri="{FF2B5EF4-FFF2-40B4-BE49-F238E27FC236}">
                <a16:creationId xmlns:a16="http://schemas.microsoft.com/office/drawing/2014/main" id="{39C160B4-7CF5-8B97-8A21-0B1CFDD31EE4}"/>
              </a:ext>
            </a:extLst>
          </p:cNvPr>
          <p:cNvSpPr>
            <a:spLocks noGrp="1"/>
          </p:cNvSpPr>
          <p:nvPr>
            <p:ph idx="1"/>
          </p:nvPr>
        </p:nvSpPr>
        <p:spPr>
          <a:xfrm>
            <a:off x="4931765" y="989350"/>
            <a:ext cx="6699544" cy="5021609"/>
          </a:xfrm>
        </p:spPr>
        <p:txBody>
          <a:bodyPr anchor="t">
            <a:normAutofit/>
          </a:bodyPr>
          <a:lstStyle/>
          <a:p>
            <a:r>
              <a:rPr lang="en-US" sz="1800" dirty="0"/>
              <a:t>Results show promise, but the model fails to pinpoint the valence.</a:t>
            </a:r>
          </a:p>
          <a:p>
            <a:pPr marL="0" indent="0">
              <a:buNone/>
            </a:pPr>
            <a:endParaRPr lang="en-US" sz="1800" dirty="0"/>
          </a:p>
          <a:p>
            <a:r>
              <a:rPr lang="en-US" sz="1800" dirty="0"/>
              <a:t>After analysing the data and the model processes:</a:t>
            </a:r>
          </a:p>
          <a:p>
            <a:pPr lvl="1"/>
            <a:r>
              <a:rPr lang="en-US" dirty="0"/>
              <a:t>The </a:t>
            </a:r>
            <a:r>
              <a:rPr lang="en-US" dirty="0" err="1"/>
              <a:t>LinearSVC</a:t>
            </a:r>
            <a:r>
              <a:rPr lang="en-US" dirty="0"/>
              <a:t> estimates on the vectors are not always correct. This results in the vector estimates being unreliable variables. </a:t>
            </a:r>
          </a:p>
          <a:p>
            <a:pPr lvl="1"/>
            <a:r>
              <a:rPr lang="en-US" dirty="0"/>
              <a:t> Due to this unreliability, features get dominated and removed from programs due to the high error produced.</a:t>
            </a:r>
          </a:p>
          <a:p>
            <a:pPr lvl="1"/>
            <a:endParaRPr lang="en-US" dirty="0"/>
          </a:p>
          <a:p>
            <a:pPr lvl="1"/>
            <a:r>
              <a:rPr lang="en-US" dirty="0"/>
              <a:t>However, the VADER scores are consistently used in the best scoring programs, indicating their viability.</a:t>
            </a:r>
          </a:p>
        </p:txBody>
      </p:sp>
      <p:cxnSp>
        <p:nvCxnSpPr>
          <p:cNvPr id="14" name="Straight Connector 13">
            <a:extLst>
              <a:ext uri="{FF2B5EF4-FFF2-40B4-BE49-F238E27FC236}">
                <a16:creationId xmlns:a16="http://schemas.microsoft.com/office/drawing/2014/main" id="{F0DC1883-8AF7-483D-9074-3C6D8AF575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CF89D75-E5AC-4C45-9D87-228849A4C7A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22916"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2248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BAF395E-7D52-496C-ACDD-468AEC1AD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B5F6C-0DAB-0879-8586-B620B13F3F04}"/>
              </a:ext>
            </a:extLst>
          </p:cNvPr>
          <p:cNvSpPr>
            <a:spLocks noGrp="1"/>
          </p:cNvSpPr>
          <p:nvPr>
            <p:ph type="title"/>
          </p:nvPr>
        </p:nvSpPr>
        <p:spPr>
          <a:xfrm>
            <a:off x="521208" y="685491"/>
            <a:ext cx="11110427" cy="847984"/>
          </a:xfrm>
        </p:spPr>
        <p:txBody>
          <a:bodyPr anchor="ctr">
            <a:normAutofit/>
          </a:bodyPr>
          <a:lstStyle/>
          <a:p>
            <a:r>
              <a:rPr lang="en-US" dirty="0"/>
              <a:t>CNN Comparison and Analysis</a:t>
            </a:r>
          </a:p>
        </p:txBody>
      </p:sp>
      <p:cxnSp>
        <p:nvCxnSpPr>
          <p:cNvPr id="11" name="Straight Connector 10">
            <a:extLst>
              <a:ext uri="{FF2B5EF4-FFF2-40B4-BE49-F238E27FC236}">
                <a16:creationId xmlns:a16="http://schemas.microsoft.com/office/drawing/2014/main" id="{56BAADB1-054E-4A82-8D07-643BD1F43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57620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3121654-FB13-441C-AB60-76710D917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34300" y="1629923"/>
            <a:ext cx="0" cy="46540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0E2184-5CB3-4E83-A25F-90871164B0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162992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50C87F1-BF23-B314-E119-598248307E30}"/>
              </a:ext>
            </a:extLst>
          </p:cNvPr>
          <p:cNvSpPr>
            <a:spLocks noGrp="1"/>
          </p:cNvSpPr>
          <p:nvPr>
            <p:ph idx="1"/>
          </p:nvPr>
        </p:nvSpPr>
        <p:spPr>
          <a:xfrm>
            <a:off x="8184630" y="2031167"/>
            <a:ext cx="3446679" cy="3967235"/>
          </a:xfrm>
        </p:spPr>
        <p:txBody>
          <a:bodyPr>
            <a:normAutofit/>
          </a:bodyPr>
          <a:lstStyle/>
          <a:p>
            <a:pPr>
              <a:lnSpc>
                <a:spcPct val="110000"/>
              </a:lnSpc>
            </a:pPr>
            <a:r>
              <a:rPr lang="en-US" sz="1300" dirty="0"/>
              <a:t>By comparing the model against an existing solution through Mean Squared Error, we can evaluate this model’s fitness for purpose.</a:t>
            </a:r>
          </a:p>
          <a:p>
            <a:pPr>
              <a:lnSpc>
                <a:spcPct val="110000"/>
              </a:lnSpc>
            </a:pPr>
            <a:endParaRPr lang="en-US" sz="1300" dirty="0"/>
          </a:p>
          <a:p>
            <a:pPr>
              <a:lnSpc>
                <a:spcPct val="110000"/>
              </a:lnSpc>
            </a:pPr>
            <a:r>
              <a:rPr lang="en-US" sz="1300" dirty="0"/>
              <a:t>Results show that the CNN model still outperforms the GP model by a wide margin. </a:t>
            </a:r>
            <a:br>
              <a:rPr lang="en-US" sz="1300" dirty="0"/>
            </a:br>
            <a:endParaRPr lang="en-US" sz="1300" dirty="0"/>
          </a:p>
          <a:p>
            <a:pPr>
              <a:lnSpc>
                <a:spcPct val="110000"/>
              </a:lnSpc>
            </a:pPr>
            <a:r>
              <a:rPr lang="en-US" sz="1300" dirty="0"/>
              <a:t>This is largely due to the density of features available to the CNN model using the Doc2Vec vectors directly. This aligns with our experiment findings indicating a lack of reliable features generated</a:t>
            </a:r>
          </a:p>
        </p:txBody>
      </p:sp>
      <p:cxnSp>
        <p:nvCxnSpPr>
          <p:cNvPr id="17" name="Straight Connector 16">
            <a:extLst>
              <a:ext uri="{FF2B5EF4-FFF2-40B4-BE49-F238E27FC236}">
                <a16:creationId xmlns:a16="http://schemas.microsoft.com/office/drawing/2014/main" id="{C58D2D3E-B980-4D6F-BBFB-DF7A3A9472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8602" y="6287813"/>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Table 3">
            <a:extLst>
              <a:ext uri="{FF2B5EF4-FFF2-40B4-BE49-F238E27FC236}">
                <a16:creationId xmlns:a16="http://schemas.microsoft.com/office/drawing/2014/main" id="{19BDCFCE-9E3F-8495-2D21-D40DE2F79B2C}"/>
              </a:ext>
            </a:extLst>
          </p:cNvPr>
          <p:cNvGraphicFramePr>
            <a:graphicFrameLocks noGrp="1"/>
          </p:cNvGraphicFramePr>
          <p:nvPr>
            <p:extLst>
              <p:ext uri="{D42A27DB-BD31-4B8C-83A1-F6EECF244321}">
                <p14:modId xmlns:p14="http://schemas.microsoft.com/office/powerpoint/2010/main" val="216959207"/>
              </p:ext>
            </p:extLst>
          </p:nvPr>
        </p:nvGraphicFramePr>
        <p:xfrm>
          <a:off x="580732" y="2928467"/>
          <a:ext cx="6838973" cy="2060799"/>
        </p:xfrm>
        <a:graphic>
          <a:graphicData uri="http://schemas.openxmlformats.org/drawingml/2006/table">
            <a:tbl>
              <a:tblPr firstRow="1" bandRow="1">
                <a:tableStyleId>{5C22544A-7EE6-4342-B048-85BDC9FD1C3A}</a:tableStyleId>
              </a:tblPr>
              <a:tblGrid>
                <a:gridCol w="1643609">
                  <a:extLst>
                    <a:ext uri="{9D8B030D-6E8A-4147-A177-3AD203B41FA5}">
                      <a16:colId xmlns:a16="http://schemas.microsoft.com/office/drawing/2014/main" val="1605441412"/>
                    </a:ext>
                  </a:extLst>
                </a:gridCol>
                <a:gridCol w="2922934">
                  <a:extLst>
                    <a:ext uri="{9D8B030D-6E8A-4147-A177-3AD203B41FA5}">
                      <a16:colId xmlns:a16="http://schemas.microsoft.com/office/drawing/2014/main" val="3816504529"/>
                    </a:ext>
                  </a:extLst>
                </a:gridCol>
                <a:gridCol w="2272430">
                  <a:extLst>
                    <a:ext uri="{9D8B030D-6E8A-4147-A177-3AD203B41FA5}">
                      <a16:colId xmlns:a16="http://schemas.microsoft.com/office/drawing/2014/main" val="4261203253"/>
                    </a:ext>
                  </a:extLst>
                </a:gridCol>
              </a:tblGrid>
              <a:tr h="686933">
                <a:tc>
                  <a:txBody>
                    <a:bodyPr/>
                    <a:lstStyle/>
                    <a:p>
                      <a:r>
                        <a:rPr lang="en-US" sz="3100"/>
                        <a:t>Model</a:t>
                      </a:r>
                    </a:p>
                  </a:txBody>
                  <a:tcPr marL="156121" marR="156121" marT="78061" marB="78061"/>
                </a:tc>
                <a:tc>
                  <a:txBody>
                    <a:bodyPr/>
                    <a:lstStyle/>
                    <a:p>
                      <a:r>
                        <a:rPr lang="en-US" sz="3100"/>
                        <a:t>Training Error</a:t>
                      </a:r>
                    </a:p>
                  </a:txBody>
                  <a:tcPr marL="156121" marR="156121" marT="78061" marB="78061"/>
                </a:tc>
                <a:tc>
                  <a:txBody>
                    <a:bodyPr/>
                    <a:lstStyle/>
                    <a:p>
                      <a:r>
                        <a:rPr lang="en-US" sz="3100"/>
                        <a:t>Test Error</a:t>
                      </a:r>
                    </a:p>
                  </a:txBody>
                  <a:tcPr marL="156121" marR="156121" marT="78061" marB="78061"/>
                </a:tc>
                <a:extLst>
                  <a:ext uri="{0D108BD9-81ED-4DB2-BD59-A6C34878D82A}">
                    <a16:rowId xmlns:a16="http://schemas.microsoft.com/office/drawing/2014/main" val="2176461517"/>
                  </a:ext>
                </a:extLst>
              </a:tr>
              <a:tr h="686933">
                <a:tc>
                  <a:txBody>
                    <a:bodyPr/>
                    <a:lstStyle/>
                    <a:p>
                      <a:r>
                        <a:rPr lang="en-US" sz="3100"/>
                        <a:t>GPSR</a:t>
                      </a:r>
                    </a:p>
                  </a:txBody>
                  <a:tcPr marL="156121" marR="156121" marT="78061" marB="78061"/>
                </a:tc>
                <a:tc>
                  <a:txBody>
                    <a:bodyPr/>
                    <a:lstStyle/>
                    <a:p>
                      <a:r>
                        <a:rPr lang="en-US" sz="3100"/>
                        <a:t>22.273</a:t>
                      </a:r>
                    </a:p>
                  </a:txBody>
                  <a:tcPr marL="156121" marR="156121" marT="78061" marB="78061"/>
                </a:tc>
                <a:tc>
                  <a:txBody>
                    <a:bodyPr/>
                    <a:lstStyle/>
                    <a:p>
                      <a:r>
                        <a:rPr lang="en-US" sz="3100"/>
                        <a:t>22.138</a:t>
                      </a:r>
                    </a:p>
                  </a:txBody>
                  <a:tcPr marL="156121" marR="156121" marT="78061" marB="78061"/>
                </a:tc>
                <a:extLst>
                  <a:ext uri="{0D108BD9-81ED-4DB2-BD59-A6C34878D82A}">
                    <a16:rowId xmlns:a16="http://schemas.microsoft.com/office/drawing/2014/main" val="3728408186"/>
                  </a:ext>
                </a:extLst>
              </a:tr>
              <a:tr h="686933">
                <a:tc>
                  <a:txBody>
                    <a:bodyPr/>
                    <a:lstStyle/>
                    <a:p>
                      <a:r>
                        <a:rPr lang="en-US" sz="3100"/>
                        <a:t>CNN</a:t>
                      </a:r>
                    </a:p>
                  </a:txBody>
                  <a:tcPr marL="156121" marR="156121" marT="78061" marB="78061"/>
                </a:tc>
                <a:tc>
                  <a:txBody>
                    <a:bodyPr/>
                    <a:lstStyle/>
                    <a:p>
                      <a:r>
                        <a:rPr lang="en-US" sz="3100"/>
                        <a:t>0.145</a:t>
                      </a:r>
                    </a:p>
                  </a:txBody>
                  <a:tcPr marL="156121" marR="156121" marT="78061" marB="78061"/>
                </a:tc>
                <a:tc>
                  <a:txBody>
                    <a:bodyPr/>
                    <a:lstStyle/>
                    <a:p>
                      <a:r>
                        <a:rPr lang="en-US" sz="3100"/>
                        <a:t>0.417</a:t>
                      </a:r>
                    </a:p>
                  </a:txBody>
                  <a:tcPr marL="156121" marR="156121" marT="78061" marB="78061"/>
                </a:tc>
                <a:extLst>
                  <a:ext uri="{0D108BD9-81ED-4DB2-BD59-A6C34878D82A}">
                    <a16:rowId xmlns:a16="http://schemas.microsoft.com/office/drawing/2014/main" val="1084820396"/>
                  </a:ext>
                </a:extLst>
              </a:tr>
            </a:tbl>
          </a:graphicData>
        </a:graphic>
      </p:graphicFrame>
    </p:spTree>
    <p:extLst>
      <p:ext uri="{BB962C8B-B14F-4D97-AF65-F5344CB8AC3E}">
        <p14:creationId xmlns:p14="http://schemas.microsoft.com/office/powerpoint/2010/main" val="852276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D9091-88CE-51B9-E1EC-4FC1EC94CE52}"/>
              </a:ext>
            </a:extLst>
          </p:cNvPr>
          <p:cNvSpPr>
            <a:spLocks noGrp="1"/>
          </p:cNvSpPr>
          <p:nvPr>
            <p:ph type="title"/>
          </p:nvPr>
        </p:nvSpPr>
        <p:spPr/>
        <p:txBody>
          <a:bodyPr/>
          <a:lstStyle/>
          <a:p>
            <a:r>
              <a:rPr lang="en-US" dirty="0"/>
              <a:t>Conclusions and Future Work</a:t>
            </a:r>
          </a:p>
        </p:txBody>
      </p:sp>
      <p:graphicFrame>
        <p:nvGraphicFramePr>
          <p:cNvPr id="5" name="Content Placeholder 2">
            <a:extLst>
              <a:ext uri="{FF2B5EF4-FFF2-40B4-BE49-F238E27FC236}">
                <a16:creationId xmlns:a16="http://schemas.microsoft.com/office/drawing/2014/main" id="{C16E92BC-87AA-40B7-2786-12E2C93BB37C}"/>
              </a:ext>
            </a:extLst>
          </p:cNvPr>
          <p:cNvGraphicFramePr>
            <a:graphicFrameLocks noGrp="1"/>
          </p:cNvGraphicFramePr>
          <p:nvPr>
            <p:ph idx="1"/>
            <p:extLst>
              <p:ext uri="{D42A27DB-BD31-4B8C-83A1-F6EECF244321}">
                <p14:modId xmlns:p14="http://schemas.microsoft.com/office/powerpoint/2010/main" val="1737341646"/>
              </p:ext>
            </p:extLst>
          </p:nvPr>
        </p:nvGraphicFramePr>
        <p:xfrm>
          <a:off x="571499" y="2075688"/>
          <a:ext cx="11059811" cy="39109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116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89F449-A8C1-4223-8D3F-453A7C930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BABDCD-C5FD-C7AE-1280-6ACC85A062DC}"/>
              </a:ext>
            </a:extLst>
          </p:cNvPr>
          <p:cNvSpPr>
            <a:spLocks noGrp="1"/>
          </p:cNvSpPr>
          <p:nvPr>
            <p:ph type="title"/>
          </p:nvPr>
        </p:nvSpPr>
        <p:spPr>
          <a:xfrm>
            <a:off x="6096000" y="795528"/>
            <a:ext cx="5588819" cy="5086040"/>
          </a:xfrm>
        </p:spPr>
        <p:txBody>
          <a:bodyPr anchor="t">
            <a:normAutofit/>
          </a:bodyPr>
          <a:lstStyle/>
          <a:p>
            <a:pPr algn="r"/>
            <a:r>
              <a:rPr lang="en-US" sz="6000"/>
              <a:t>Questions?</a:t>
            </a:r>
          </a:p>
        </p:txBody>
      </p:sp>
      <p:cxnSp>
        <p:nvCxnSpPr>
          <p:cNvPr id="10" name="Straight Connector 9">
            <a:extLst>
              <a:ext uri="{FF2B5EF4-FFF2-40B4-BE49-F238E27FC236}">
                <a16:creationId xmlns:a16="http://schemas.microsoft.com/office/drawing/2014/main" id="{9B483DE6-F425-4CA0-9983-0778A131FA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8F3C27F-5DD1-4734-BC17-6CA4460264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1F67967-936C-4D11-B434-DEBD15F2B7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634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902F87-22EE-53DE-FF74-267907794870}"/>
              </a:ext>
            </a:extLst>
          </p:cNvPr>
          <p:cNvSpPr>
            <a:spLocks noGrp="1"/>
          </p:cNvSpPr>
          <p:nvPr>
            <p:ph type="title"/>
          </p:nvPr>
        </p:nvSpPr>
        <p:spPr>
          <a:xfrm>
            <a:off x="521207" y="789567"/>
            <a:ext cx="11110405" cy="1054864"/>
          </a:xfrm>
        </p:spPr>
        <p:txBody>
          <a:bodyPr anchor="t">
            <a:normAutofit/>
          </a:bodyPr>
          <a:lstStyle/>
          <a:p>
            <a:r>
              <a:rPr lang="en-US" dirty="0"/>
              <a:t>Sentiment Analysis</a:t>
            </a:r>
          </a:p>
        </p:txBody>
      </p:sp>
      <p:cxnSp>
        <p:nvCxnSpPr>
          <p:cNvPr id="11" name="Straight Connector 10">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CC436756-78EC-DC5A-52D0-E5968B314693}"/>
              </a:ext>
            </a:extLst>
          </p:cNvPr>
          <p:cNvGraphicFramePr>
            <a:graphicFrameLocks noGrp="1"/>
          </p:cNvGraphicFramePr>
          <p:nvPr>
            <p:ph idx="1"/>
            <p:extLst>
              <p:ext uri="{D42A27DB-BD31-4B8C-83A1-F6EECF244321}">
                <p14:modId xmlns:p14="http://schemas.microsoft.com/office/powerpoint/2010/main" val="2603853137"/>
              </p:ext>
            </p:extLst>
          </p:nvPr>
        </p:nvGraphicFramePr>
        <p:xfrm>
          <a:off x="571500" y="1936417"/>
          <a:ext cx="11060113" cy="3934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9909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93B728-EF8E-4747-9825-F8D7FEEE07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A2050-88EF-1371-3D16-4018DE9FC0E1}"/>
              </a:ext>
            </a:extLst>
          </p:cNvPr>
          <p:cNvSpPr>
            <a:spLocks noGrp="1"/>
          </p:cNvSpPr>
          <p:nvPr>
            <p:ph type="title"/>
          </p:nvPr>
        </p:nvSpPr>
        <p:spPr>
          <a:xfrm>
            <a:off x="521208" y="783863"/>
            <a:ext cx="3448812" cy="5048339"/>
          </a:xfrm>
        </p:spPr>
        <p:txBody>
          <a:bodyPr anchor="t">
            <a:normAutofit/>
          </a:bodyPr>
          <a:lstStyle/>
          <a:p>
            <a:r>
              <a:rPr lang="en-US" dirty="0"/>
              <a:t>Genetic Programming with Symbolic Regression</a:t>
            </a:r>
          </a:p>
        </p:txBody>
      </p:sp>
      <p:cxnSp>
        <p:nvCxnSpPr>
          <p:cNvPr id="11" name="Straight Connector 10">
            <a:extLst>
              <a:ext uri="{FF2B5EF4-FFF2-40B4-BE49-F238E27FC236}">
                <a16:creationId xmlns:a16="http://schemas.microsoft.com/office/drawing/2014/main" id="{D138B8C1-129C-418D-BEA5-984B1F6A32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EE0F901-22C5-405D-919A-D48167CEAD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196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7C62E1-2E42-4DD6-9ECF-39FB001D5B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26C91AC-6B12-4195-2271-5F43ADA7DC40}"/>
              </a:ext>
            </a:extLst>
          </p:cNvPr>
          <p:cNvGraphicFramePr>
            <a:graphicFrameLocks noGrp="1"/>
          </p:cNvGraphicFramePr>
          <p:nvPr>
            <p:ph idx="1"/>
            <p:extLst>
              <p:ext uri="{D42A27DB-BD31-4B8C-83A1-F6EECF244321}">
                <p14:modId xmlns:p14="http://schemas.microsoft.com/office/powerpoint/2010/main" val="30947333"/>
              </p:ext>
            </p:extLst>
          </p:nvPr>
        </p:nvGraphicFramePr>
        <p:xfrm>
          <a:off x="4869180" y="899033"/>
          <a:ext cx="6762434" cy="5044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39191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0B1846-6CE5-47AE-B0D0-7202A39CE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B91AFF-EE8E-87D0-61C7-FC0F1AE399D0}"/>
              </a:ext>
            </a:extLst>
          </p:cNvPr>
          <p:cNvSpPr>
            <a:spLocks noGrp="1"/>
          </p:cNvSpPr>
          <p:nvPr>
            <p:ph type="title"/>
          </p:nvPr>
        </p:nvSpPr>
        <p:spPr>
          <a:xfrm>
            <a:off x="521208" y="822960"/>
            <a:ext cx="2483246" cy="5296270"/>
          </a:xfrm>
        </p:spPr>
        <p:txBody>
          <a:bodyPr anchor="t">
            <a:normAutofit/>
          </a:bodyPr>
          <a:lstStyle/>
          <a:p>
            <a:r>
              <a:rPr lang="en-US" dirty="0"/>
              <a:t>Existing Solutions</a:t>
            </a:r>
          </a:p>
        </p:txBody>
      </p:sp>
      <p:cxnSp>
        <p:nvCxnSpPr>
          <p:cNvPr id="11" name="Straight Connector 10">
            <a:extLst>
              <a:ext uri="{FF2B5EF4-FFF2-40B4-BE49-F238E27FC236}">
                <a16:creationId xmlns:a16="http://schemas.microsoft.com/office/drawing/2014/main" id="{4B706659-8817-44F5-87F5-B7804F1CBE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6286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7E0E66-59D6-4A3A-B1A2-84B9078432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14700" y="571500"/>
            <a:ext cx="0" cy="5715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64F6F91-27E3-4BF5-9BD7-E5923D27CC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1" y="571500"/>
            <a:ext cx="110489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B438ACA-CFC6-F477-3306-C73661385134}"/>
              </a:ext>
            </a:extLst>
          </p:cNvPr>
          <p:cNvGraphicFramePr>
            <a:graphicFrameLocks noGrp="1"/>
          </p:cNvGraphicFramePr>
          <p:nvPr>
            <p:ph idx="1"/>
            <p:extLst>
              <p:ext uri="{D42A27DB-BD31-4B8C-83A1-F6EECF244321}">
                <p14:modId xmlns:p14="http://schemas.microsoft.com/office/powerpoint/2010/main" val="2596970620"/>
              </p:ext>
            </p:extLst>
          </p:nvPr>
        </p:nvGraphicFramePr>
        <p:xfrm>
          <a:off x="3751189" y="1061686"/>
          <a:ext cx="7880423" cy="47622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681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D303B-69C9-F396-331C-B8023F1AAAA7}"/>
              </a:ext>
            </a:extLst>
          </p:cNvPr>
          <p:cNvSpPr>
            <a:spLocks noGrp="1"/>
          </p:cNvSpPr>
          <p:nvPr>
            <p:ph type="title"/>
          </p:nvPr>
        </p:nvSpPr>
        <p:spPr>
          <a:xfrm>
            <a:off x="521207" y="789567"/>
            <a:ext cx="11110405" cy="1054864"/>
          </a:xfrm>
        </p:spPr>
        <p:txBody>
          <a:bodyPr anchor="t">
            <a:normAutofit/>
          </a:bodyPr>
          <a:lstStyle/>
          <a:p>
            <a:r>
              <a:rPr lang="en-US" dirty="0"/>
              <a:t>Objective +Motivation</a:t>
            </a:r>
          </a:p>
        </p:txBody>
      </p:sp>
      <p:cxnSp>
        <p:nvCxnSpPr>
          <p:cNvPr id="22" name="Straight Connector 21">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67751"/>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6" name="Content Placeholder 16">
            <a:extLst>
              <a:ext uri="{FF2B5EF4-FFF2-40B4-BE49-F238E27FC236}">
                <a16:creationId xmlns:a16="http://schemas.microsoft.com/office/drawing/2014/main" id="{A1684BE0-4313-59BD-449A-E40F8AEAEE6D}"/>
              </a:ext>
            </a:extLst>
          </p:cNvPr>
          <p:cNvGraphicFramePr>
            <a:graphicFrameLocks noGrp="1"/>
          </p:cNvGraphicFramePr>
          <p:nvPr>
            <p:ph idx="1"/>
            <p:extLst>
              <p:ext uri="{D42A27DB-BD31-4B8C-83A1-F6EECF244321}">
                <p14:modId xmlns:p14="http://schemas.microsoft.com/office/powerpoint/2010/main" val="2719173306"/>
              </p:ext>
            </p:extLst>
          </p:nvPr>
        </p:nvGraphicFramePr>
        <p:xfrm>
          <a:off x="571499" y="3429000"/>
          <a:ext cx="11059811" cy="2557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 name="TextBox 18">
            <a:extLst>
              <a:ext uri="{FF2B5EF4-FFF2-40B4-BE49-F238E27FC236}">
                <a16:creationId xmlns:a16="http://schemas.microsoft.com/office/drawing/2014/main" id="{5CF1A528-835F-3BB2-4195-35347D33D009}"/>
              </a:ext>
            </a:extLst>
          </p:cNvPr>
          <p:cNvSpPr txBox="1"/>
          <p:nvPr/>
        </p:nvSpPr>
        <p:spPr>
          <a:xfrm>
            <a:off x="510096" y="1759553"/>
            <a:ext cx="11110405" cy="1477328"/>
          </a:xfrm>
          <a:prstGeom prst="rect">
            <a:avLst/>
          </a:prstGeom>
          <a:noFill/>
        </p:spPr>
        <p:txBody>
          <a:bodyPr wrap="square" rtlCol="0">
            <a:spAutoFit/>
          </a:bodyPr>
          <a:lstStyle/>
          <a:p>
            <a:r>
              <a:rPr lang="en-US" dirty="0"/>
              <a:t>The objective of this project was to develop a GPSR model for Sentiment Analysis that is interpretable and produces understandable programs for use in business insight and surrounding processes. </a:t>
            </a:r>
            <a:br>
              <a:rPr lang="en-US" dirty="0"/>
            </a:br>
            <a:endParaRPr lang="en-US" dirty="0"/>
          </a:p>
          <a:p>
            <a:r>
              <a:rPr lang="en-US" dirty="0"/>
              <a:t>The benefits of using GPSR for the problem of Sentiment Analysis are:</a:t>
            </a:r>
          </a:p>
          <a:p>
            <a:endParaRPr lang="en-US" dirty="0"/>
          </a:p>
        </p:txBody>
      </p:sp>
    </p:spTree>
    <p:extLst>
      <p:ext uri="{BB962C8B-B14F-4D97-AF65-F5344CB8AC3E}">
        <p14:creationId xmlns:p14="http://schemas.microsoft.com/office/powerpoint/2010/main" val="208214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B4314D2-D2A1-4CD8-AC61-D3A862409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3D21FD-1F2B-7D2F-11B8-85FCF4636536}"/>
              </a:ext>
            </a:extLst>
          </p:cNvPr>
          <p:cNvSpPr>
            <a:spLocks noGrp="1"/>
          </p:cNvSpPr>
          <p:nvPr>
            <p:ph type="title"/>
          </p:nvPr>
        </p:nvSpPr>
        <p:spPr>
          <a:xfrm>
            <a:off x="521208" y="5289342"/>
            <a:ext cx="11049000" cy="913741"/>
          </a:xfrm>
        </p:spPr>
        <p:txBody>
          <a:bodyPr anchor="ctr">
            <a:normAutofit/>
          </a:bodyPr>
          <a:lstStyle/>
          <a:p>
            <a:r>
              <a:rPr lang="en-US"/>
              <a:t>Method</a:t>
            </a:r>
            <a:endParaRPr lang="en-US" dirty="0"/>
          </a:p>
        </p:txBody>
      </p:sp>
      <p:cxnSp>
        <p:nvCxnSpPr>
          <p:cNvPr id="22" name="Straight Connector 21">
            <a:extLst>
              <a:ext uri="{FF2B5EF4-FFF2-40B4-BE49-F238E27FC236}">
                <a16:creationId xmlns:a16="http://schemas.microsoft.com/office/drawing/2014/main" id="{989C9033-50A6-4C0D-A434-1DA417B55C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5218187"/>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E77119D-632B-44FE-918A-65D2788D0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71500" y="6286500"/>
            <a:ext cx="110547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4BE6404-5CB9-4AF7-A1B1-471653964DD6}"/>
              </a:ext>
            </a:extLst>
          </p:cNvPr>
          <p:cNvGraphicFramePr>
            <a:graphicFrameLocks noGrp="1"/>
          </p:cNvGraphicFramePr>
          <p:nvPr>
            <p:ph idx="1"/>
            <p:extLst>
              <p:ext uri="{D42A27DB-BD31-4B8C-83A1-F6EECF244321}">
                <p14:modId xmlns:p14="http://schemas.microsoft.com/office/powerpoint/2010/main" val="3720884313"/>
              </p:ext>
            </p:extLst>
          </p:nvPr>
        </p:nvGraphicFramePr>
        <p:xfrm>
          <a:off x="571500" y="767115"/>
          <a:ext cx="11060113" cy="37492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892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5FD87-2300-AECA-8073-62451CCC54DC}"/>
              </a:ext>
            </a:extLst>
          </p:cNvPr>
          <p:cNvSpPr>
            <a:spLocks noGrp="1"/>
          </p:cNvSpPr>
          <p:nvPr>
            <p:ph type="title"/>
          </p:nvPr>
        </p:nvSpPr>
        <p:spPr/>
        <p:txBody>
          <a:bodyPr/>
          <a:lstStyle/>
          <a:p>
            <a:r>
              <a:rPr lang="en-US" dirty="0"/>
              <a:t>Preprocessing</a:t>
            </a:r>
          </a:p>
        </p:txBody>
      </p:sp>
      <p:sp>
        <p:nvSpPr>
          <p:cNvPr id="4" name="Rounded Rectangle 3">
            <a:extLst>
              <a:ext uri="{FF2B5EF4-FFF2-40B4-BE49-F238E27FC236}">
                <a16:creationId xmlns:a16="http://schemas.microsoft.com/office/drawing/2014/main" id="{5DFD7844-2566-B02E-4794-78B8EC395A18}"/>
              </a:ext>
            </a:extLst>
          </p:cNvPr>
          <p:cNvSpPr/>
          <p:nvPr/>
        </p:nvSpPr>
        <p:spPr>
          <a:xfrm>
            <a:off x="9613983" y="2075686"/>
            <a:ext cx="1020932" cy="3910987"/>
          </a:xfrm>
          <a:prstGeom prst="round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4714D323-414B-048F-C765-49EB91B20154}"/>
              </a:ext>
            </a:extLst>
          </p:cNvPr>
          <p:cNvSpPr/>
          <p:nvPr/>
        </p:nvSpPr>
        <p:spPr>
          <a:xfrm>
            <a:off x="10833717" y="2075687"/>
            <a:ext cx="1020932" cy="3910987"/>
          </a:xfrm>
          <a:prstGeom prst="round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A5C49F17-0C97-707C-132F-3768AA463AAD}"/>
              </a:ext>
            </a:extLst>
          </p:cNvPr>
          <p:cNvSpPr/>
          <p:nvPr/>
        </p:nvSpPr>
        <p:spPr>
          <a:xfrm>
            <a:off x="337351" y="2075686"/>
            <a:ext cx="9077830" cy="3910987"/>
          </a:xfrm>
          <a:prstGeom prst="roundRect">
            <a:avLst>
              <a:gd name="adj" fmla="val 5998"/>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2" name="Rounded Rectangle 11">
            <a:extLst>
              <a:ext uri="{FF2B5EF4-FFF2-40B4-BE49-F238E27FC236}">
                <a16:creationId xmlns:a16="http://schemas.microsoft.com/office/drawing/2014/main" id="{ABD4C3AD-C40B-34CD-D22D-4D003707D8AB}"/>
              </a:ext>
            </a:extLst>
          </p:cNvPr>
          <p:cNvSpPr/>
          <p:nvPr/>
        </p:nvSpPr>
        <p:spPr>
          <a:xfrm>
            <a:off x="571500" y="2246050"/>
            <a:ext cx="3409272" cy="3506679"/>
          </a:xfrm>
          <a:prstGeom prst="roundRect">
            <a:avLst>
              <a:gd name="adj" fmla="val 2914"/>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TextBox 12">
            <a:extLst>
              <a:ext uri="{FF2B5EF4-FFF2-40B4-BE49-F238E27FC236}">
                <a16:creationId xmlns:a16="http://schemas.microsoft.com/office/drawing/2014/main" id="{2469ADF3-6ACD-66ED-DACE-E251993C151C}"/>
              </a:ext>
            </a:extLst>
          </p:cNvPr>
          <p:cNvSpPr txBox="1"/>
          <p:nvPr/>
        </p:nvSpPr>
        <p:spPr>
          <a:xfrm>
            <a:off x="648070" y="2408816"/>
            <a:ext cx="3294459" cy="3293209"/>
          </a:xfrm>
          <a:prstGeom prst="rect">
            <a:avLst/>
          </a:prstGeom>
          <a:noFill/>
        </p:spPr>
        <p:txBody>
          <a:bodyPr wrap="square" rtlCol="0">
            <a:spAutoFit/>
          </a:bodyPr>
          <a:lstStyle/>
          <a:p>
            <a:r>
              <a:rPr lang="en-US" sz="1200" dirty="0"/>
              <a:t>This section of the model loads a dataset, preprocesses it through various </a:t>
            </a:r>
            <a:r>
              <a:rPr lang="en-US" sz="1200" dirty="0" err="1"/>
              <a:t>RegEx</a:t>
            </a:r>
            <a:r>
              <a:rPr lang="en-US" sz="1200" dirty="0"/>
              <a:t> Functions and NLTK library processes like removing </a:t>
            </a:r>
            <a:r>
              <a:rPr lang="en-US" sz="1300" b="1" dirty="0"/>
              <a:t>Stop words </a:t>
            </a:r>
            <a:r>
              <a:rPr lang="en-US" sz="1200" dirty="0"/>
              <a:t>and </a:t>
            </a:r>
            <a:r>
              <a:rPr lang="en-US" sz="1300" b="1" dirty="0"/>
              <a:t>Lemmatizing</a:t>
            </a:r>
            <a:r>
              <a:rPr lang="en-US" sz="1400" b="1" dirty="0"/>
              <a:t>.</a:t>
            </a:r>
          </a:p>
          <a:p>
            <a:endParaRPr lang="en-US" sz="1200" dirty="0"/>
          </a:p>
          <a:p>
            <a:r>
              <a:rPr lang="en-US" sz="1200" dirty="0"/>
              <a:t>The preprocessed data is then used to train a </a:t>
            </a:r>
            <a:r>
              <a:rPr lang="en-US" sz="1300" b="1" dirty="0"/>
              <a:t>Doc2Vec</a:t>
            </a:r>
            <a:r>
              <a:rPr lang="en-US" sz="1200" dirty="0"/>
              <a:t> </a:t>
            </a:r>
            <a:r>
              <a:rPr lang="en-US" sz="1200" dirty="0" err="1"/>
              <a:t>Vectorisation</a:t>
            </a:r>
            <a:r>
              <a:rPr lang="en-US" sz="1200" dirty="0"/>
              <a:t> model.</a:t>
            </a:r>
          </a:p>
          <a:p>
            <a:r>
              <a:rPr lang="en-US" sz="1200" dirty="0"/>
              <a:t>This model is used to infer vectors for each piece of text, creating connections between words numerically for learning.</a:t>
            </a:r>
          </a:p>
          <a:p>
            <a:endParaRPr lang="en-US" sz="1200" dirty="0"/>
          </a:p>
          <a:p>
            <a:r>
              <a:rPr lang="en-US" sz="1200" dirty="0"/>
              <a:t>A </a:t>
            </a:r>
            <a:r>
              <a:rPr lang="en-US" sz="1200" dirty="0" err="1"/>
              <a:t>LinearSVC</a:t>
            </a:r>
            <a:r>
              <a:rPr lang="en-US" sz="1200" dirty="0"/>
              <a:t> is used to infer the sentiment classification, and this feature is collected</a:t>
            </a:r>
          </a:p>
          <a:p>
            <a:endParaRPr lang="en-US" sz="1200" dirty="0"/>
          </a:p>
          <a:p>
            <a:r>
              <a:rPr lang="en-US" sz="1300" b="1" dirty="0"/>
              <a:t>VADER</a:t>
            </a:r>
            <a:r>
              <a:rPr lang="en-US" sz="1200" dirty="0"/>
              <a:t>, a rule-based Lexicon, is used to infer sentiment scores for each piece of text, these features are collected.</a:t>
            </a:r>
          </a:p>
        </p:txBody>
      </p:sp>
      <p:sp>
        <p:nvSpPr>
          <p:cNvPr id="14" name="Rounded Rectangle 13">
            <a:extLst>
              <a:ext uri="{FF2B5EF4-FFF2-40B4-BE49-F238E27FC236}">
                <a16:creationId xmlns:a16="http://schemas.microsoft.com/office/drawing/2014/main" id="{0151E536-60B5-A19E-32EB-3D4E9CCB7E4C}"/>
              </a:ext>
            </a:extLst>
          </p:cNvPr>
          <p:cNvSpPr/>
          <p:nvPr/>
        </p:nvSpPr>
        <p:spPr>
          <a:xfrm>
            <a:off x="4172752" y="2246050"/>
            <a:ext cx="5004373" cy="692458"/>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TextBox 14">
            <a:extLst>
              <a:ext uri="{FF2B5EF4-FFF2-40B4-BE49-F238E27FC236}">
                <a16:creationId xmlns:a16="http://schemas.microsoft.com/office/drawing/2014/main" id="{91B53E99-3C5E-0719-E136-56523504F23C}"/>
              </a:ext>
            </a:extLst>
          </p:cNvPr>
          <p:cNvSpPr txBox="1"/>
          <p:nvPr/>
        </p:nvSpPr>
        <p:spPr>
          <a:xfrm>
            <a:off x="4489923" y="2254928"/>
            <a:ext cx="4802819" cy="307777"/>
          </a:xfrm>
          <a:prstGeom prst="rect">
            <a:avLst/>
          </a:prstGeom>
          <a:noFill/>
        </p:spPr>
        <p:txBody>
          <a:bodyPr wrap="square" rtlCol="0">
            <a:spAutoFit/>
          </a:bodyPr>
          <a:lstStyle/>
          <a:p>
            <a:r>
              <a:rPr lang="en-US" sz="1400" dirty="0"/>
              <a:t>Stop Words are unimportant words in any language</a:t>
            </a:r>
          </a:p>
        </p:txBody>
      </p:sp>
      <p:sp>
        <p:nvSpPr>
          <p:cNvPr id="24" name="TextBox 23">
            <a:extLst>
              <a:ext uri="{FF2B5EF4-FFF2-40B4-BE49-F238E27FC236}">
                <a16:creationId xmlns:a16="http://schemas.microsoft.com/office/drawing/2014/main" id="{C29E763F-A7E9-4954-6841-EB2065220B0B}"/>
              </a:ext>
            </a:extLst>
          </p:cNvPr>
          <p:cNvSpPr txBox="1"/>
          <p:nvPr/>
        </p:nvSpPr>
        <p:spPr>
          <a:xfrm>
            <a:off x="5407885" y="2525811"/>
            <a:ext cx="2585155" cy="369332"/>
          </a:xfrm>
          <a:prstGeom prst="rect">
            <a:avLst/>
          </a:prstGeom>
          <a:noFill/>
        </p:spPr>
        <p:txBody>
          <a:bodyPr wrap="square" rtlCol="0">
            <a:spAutoFit/>
          </a:bodyPr>
          <a:lstStyle/>
          <a:p>
            <a:r>
              <a:rPr lang="en-US" b="1" dirty="0"/>
              <a:t>at, from, with, the etc. </a:t>
            </a:r>
          </a:p>
        </p:txBody>
      </p:sp>
      <p:sp>
        <p:nvSpPr>
          <p:cNvPr id="25" name="Rounded Rectangle 24">
            <a:extLst>
              <a:ext uri="{FF2B5EF4-FFF2-40B4-BE49-F238E27FC236}">
                <a16:creationId xmlns:a16="http://schemas.microsoft.com/office/drawing/2014/main" id="{5272FB87-B966-B09D-1ADF-3579639B57EF}"/>
              </a:ext>
            </a:extLst>
          </p:cNvPr>
          <p:cNvSpPr/>
          <p:nvPr/>
        </p:nvSpPr>
        <p:spPr>
          <a:xfrm>
            <a:off x="4172752" y="3146413"/>
            <a:ext cx="5004373" cy="692458"/>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6" name="TextBox 25">
            <a:extLst>
              <a:ext uri="{FF2B5EF4-FFF2-40B4-BE49-F238E27FC236}">
                <a16:creationId xmlns:a16="http://schemas.microsoft.com/office/drawing/2014/main" id="{B28ABC75-7C3C-F2F7-AFF7-782E130650F4}"/>
              </a:ext>
            </a:extLst>
          </p:cNvPr>
          <p:cNvSpPr txBox="1"/>
          <p:nvPr/>
        </p:nvSpPr>
        <p:spPr>
          <a:xfrm>
            <a:off x="4141331" y="3178022"/>
            <a:ext cx="5016167" cy="307777"/>
          </a:xfrm>
          <a:prstGeom prst="rect">
            <a:avLst/>
          </a:prstGeom>
          <a:noFill/>
        </p:spPr>
        <p:txBody>
          <a:bodyPr wrap="square" rtlCol="0">
            <a:spAutoFit/>
          </a:bodyPr>
          <a:lstStyle/>
          <a:p>
            <a:r>
              <a:rPr lang="en-US" sz="1400" dirty="0"/>
              <a:t>Lemmatizing is the process of finding a base form of a word</a:t>
            </a:r>
          </a:p>
        </p:txBody>
      </p:sp>
      <p:sp>
        <p:nvSpPr>
          <p:cNvPr id="27" name="TextBox 26">
            <a:extLst>
              <a:ext uri="{FF2B5EF4-FFF2-40B4-BE49-F238E27FC236}">
                <a16:creationId xmlns:a16="http://schemas.microsoft.com/office/drawing/2014/main" id="{4DD84F5D-E42F-4E05-C016-CD74796EACDB}"/>
              </a:ext>
            </a:extLst>
          </p:cNvPr>
          <p:cNvSpPr txBox="1"/>
          <p:nvPr/>
        </p:nvSpPr>
        <p:spPr>
          <a:xfrm>
            <a:off x="5356836" y="3375931"/>
            <a:ext cx="2585155" cy="369332"/>
          </a:xfrm>
          <a:prstGeom prst="rect">
            <a:avLst/>
          </a:prstGeom>
          <a:noFill/>
        </p:spPr>
        <p:txBody>
          <a:bodyPr wrap="square" rtlCol="0">
            <a:spAutoFit/>
          </a:bodyPr>
          <a:lstStyle/>
          <a:p>
            <a:r>
              <a:rPr lang="en-US" b="1" dirty="0"/>
              <a:t>Changing -&gt; Change</a:t>
            </a:r>
          </a:p>
        </p:txBody>
      </p:sp>
      <p:sp>
        <p:nvSpPr>
          <p:cNvPr id="40" name="Rounded Rectangle 39">
            <a:extLst>
              <a:ext uri="{FF2B5EF4-FFF2-40B4-BE49-F238E27FC236}">
                <a16:creationId xmlns:a16="http://schemas.microsoft.com/office/drawing/2014/main" id="{E8A2435D-CC20-2039-4827-8A2D1F254091}"/>
              </a:ext>
            </a:extLst>
          </p:cNvPr>
          <p:cNvSpPr/>
          <p:nvPr/>
        </p:nvSpPr>
        <p:spPr>
          <a:xfrm>
            <a:off x="4223798" y="4101117"/>
            <a:ext cx="4953327" cy="692458"/>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1" name="Rounded Rectangle 40">
            <a:extLst>
              <a:ext uri="{FF2B5EF4-FFF2-40B4-BE49-F238E27FC236}">
                <a16:creationId xmlns:a16="http://schemas.microsoft.com/office/drawing/2014/main" id="{0E6E992F-FB68-9D33-561F-4FE2E0DDEE36}"/>
              </a:ext>
            </a:extLst>
          </p:cNvPr>
          <p:cNvSpPr/>
          <p:nvPr/>
        </p:nvSpPr>
        <p:spPr>
          <a:xfrm>
            <a:off x="4223798" y="5060846"/>
            <a:ext cx="4953327" cy="692458"/>
          </a:xfrm>
          <a:prstGeom prst="round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43" name="TextBox 42">
            <a:extLst>
              <a:ext uri="{FF2B5EF4-FFF2-40B4-BE49-F238E27FC236}">
                <a16:creationId xmlns:a16="http://schemas.microsoft.com/office/drawing/2014/main" id="{563A4712-4A3A-2977-F7EA-F8912590D450}"/>
              </a:ext>
            </a:extLst>
          </p:cNvPr>
          <p:cNvSpPr txBox="1"/>
          <p:nvPr/>
        </p:nvSpPr>
        <p:spPr>
          <a:xfrm>
            <a:off x="4192377" y="4176215"/>
            <a:ext cx="5016167" cy="523220"/>
          </a:xfrm>
          <a:prstGeom prst="rect">
            <a:avLst/>
          </a:prstGeom>
          <a:noFill/>
        </p:spPr>
        <p:txBody>
          <a:bodyPr wrap="square" rtlCol="0">
            <a:spAutoFit/>
          </a:bodyPr>
          <a:lstStyle/>
          <a:p>
            <a:pPr algn="ctr"/>
            <a:r>
              <a:rPr lang="en-US" sz="1400" dirty="0"/>
              <a:t>Doc2Vec is a vectorization method in which a corpus of text is represented with connecting vectors</a:t>
            </a:r>
          </a:p>
        </p:txBody>
      </p:sp>
      <p:sp>
        <p:nvSpPr>
          <p:cNvPr id="44" name="TextBox 43">
            <a:extLst>
              <a:ext uri="{FF2B5EF4-FFF2-40B4-BE49-F238E27FC236}">
                <a16:creationId xmlns:a16="http://schemas.microsoft.com/office/drawing/2014/main" id="{CD38F6A6-441F-6048-F5FD-BF9E6BA53570}"/>
              </a:ext>
            </a:extLst>
          </p:cNvPr>
          <p:cNvSpPr txBox="1"/>
          <p:nvPr/>
        </p:nvSpPr>
        <p:spPr>
          <a:xfrm>
            <a:off x="4172752" y="5128514"/>
            <a:ext cx="5016167" cy="523220"/>
          </a:xfrm>
          <a:prstGeom prst="rect">
            <a:avLst/>
          </a:prstGeom>
          <a:noFill/>
          <a:ln>
            <a:noFill/>
          </a:ln>
        </p:spPr>
        <p:txBody>
          <a:bodyPr wrap="square" rtlCol="0">
            <a:spAutoFit/>
          </a:bodyPr>
          <a:lstStyle/>
          <a:p>
            <a:pPr algn="ctr"/>
            <a:r>
              <a:rPr lang="en-US" sz="1400" dirty="0"/>
              <a:t>VADER is a lexicon that uses a set of rules to determine how skewed the sentiment of a given text is.</a:t>
            </a:r>
          </a:p>
        </p:txBody>
      </p:sp>
    </p:spTree>
    <p:extLst>
      <p:ext uri="{BB962C8B-B14F-4D97-AF65-F5344CB8AC3E}">
        <p14:creationId xmlns:p14="http://schemas.microsoft.com/office/powerpoint/2010/main" val="2655822139"/>
      </p:ext>
    </p:extLst>
  </p:cSld>
  <p:clrMapOvr>
    <a:masterClrMapping/>
  </p:clrMapOvr>
  <mc:AlternateContent xmlns:mc="http://schemas.openxmlformats.org/markup-compatibility/2006" xmlns:p14="http://schemas.microsoft.com/office/powerpoint/2010/main">
    <mc:Choice Requires="p14">
      <p:transition spd="slow" p14:dur="15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84F3-3556-DA82-625D-EDB3871D8D80}"/>
              </a:ext>
            </a:extLst>
          </p:cNvPr>
          <p:cNvSpPr>
            <a:spLocks noGrp="1"/>
          </p:cNvSpPr>
          <p:nvPr>
            <p:ph type="title"/>
          </p:nvPr>
        </p:nvSpPr>
        <p:spPr/>
        <p:txBody>
          <a:bodyPr/>
          <a:lstStyle/>
          <a:p>
            <a:r>
              <a:rPr lang="en-US" dirty="0"/>
              <a:t>GP Model</a:t>
            </a:r>
          </a:p>
        </p:txBody>
      </p:sp>
      <p:sp>
        <p:nvSpPr>
          <p:cNvPr id="4" name="Rounded Rectangle 3">
            <a:extLst>
              <a:ext uri="{FF2B5EF4-FFF2-40B4-BE49-F238E27FC236}">
                <a16:creationId xmlns:a16="http://schemas.microsoft.com/office/drawing/2014/main" id="{59BE9553-8E37-DFE9-B1D6-2E78314671D0}"/>
              </a:ext>
            </a:extLst>
          </p:cNvPr>
          <p:cNvSpPr/>
          <p:nvPr/>
        </p:nvSpPr>
        <p:spPr>
          <a:xfrm>
            <a:off x="1819922" y="2075686"/>
            <a:ext cx="8814993" cy="3910987"/>
          </a:xfrm>
          <a:prstGeom prst="roundRect">
            <a:avLst>
              <a:gd name="adj" fmla="val 4078"/>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00AE4327-212F-093A-41EF-5A0A0B998F75}"/>
              </a:ext>
            </a:extLst>
          </p:cNvPr>
          <p:cNvSpPr/>
          <p:nvPr/>
        </p:nvSpPr>
        <p:spPr>
          <a:xfrm>
            <a:off x="10833717" y="2075687"/>
            <a:ext cx="1020932" cy="3910987"/>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C6E4870C-BF3F-4D45-E791-359A2F55E745}"/>
              </a:ext>
            </a:extLst>
          </p:cNvPr>
          <p:cNvSpPr/>
          <p:nvPr/>
        </p:nvSpPr>
        <p:spPr>
          <a:xfrm>
            <a:off x="571499" y="2075685"/>
            <a:ext cx="1020932" cy="391098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19" name="Rounded Rectangle 18">
            <a:extLst>
              <a:ext uri="{FF2B5EF4-FFF2-40B4-BE49-F238E27FC236}">
                <a16:creationId xmlns:a16="http://schemas.microsoft.com/office/drawing/2014/main" id="{1F543F52-DDE5-3110-7904-204DD7185F2E}"/>
              </a:ext>
            </a:extLst>
          </p:cNvPr>
          <p:cNvSpPr/>
          <p:nvPr/>
        </p:nvSpPr>
        <p:spPr>
          <a:xfrm>
            <a:off x="2094072" y="2315252"/>
            <a:ext cx="3409272" cy="3506679"/>
          </a:xfrm>
          <a:prstGeom prst="roundRect">
            <a:avLst>
              <a:gd name="adj" fmla="val 2914"/>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TextBox 19">
            <a:extLst>
              <a:ext uri="{FF2B5EF4-FFF2-40B4-BE49-F238E27FC236}">
                <a16:creationId xmlns:a16="http://schemas.microsoft.com/office/drawing/2014/main" id="{AFF6A17F-1610-D1D4-3BB7-5AEDBCD4E090}"/>
              </a:ext>
            </a:extLst>
          </p:cNvPr>
          <p:cNvSpPr txBox="1"/>
          <p:nvPr/>
        </p:nvSpPr>
        <p:spPr>
          <a:xfrm>
            <a:off x="2198603" y="2470637"/>
            <a:ext cx="3294459" cy="2492990"/>
          </a:xfrm>
          <a:prstGeom prst="rect">
            <a:avLst/>
          </a:prstGeom>
          <a:noFill/>
        </p:spPr>
        <p:txBody>
          <a:bodyPr wrap="square" rtlCol="0">
            <a:spAutoFit/>
          </a:bodyPr>
          <a:lstStyle/>
          <a:p>
            <a:r>
              <a:rPr lang="en-US" sz="1200" dirty="0"/>
              <a:t>The model itself evolves equations to fit the dataset given by the preprocessing pipeline.</a:t>
            </a:r>
          </a:p>
          <a:p>
            <a:endParaRPr lang="en-US" sz="1200" dirty="0"/>
          </a:p>
          <a:p>
            <a:r>
              <a:rPr lang="en-US" sz="1200" dirty="0"/>
              <a:t>Programs are evolved through crossover, mutation and selection tools to ensure that the trends of the data are fit as best as possible.</a:t>
            </a:r>
          </a:p>
          <a:p>
            <a:endParaRPr lang="en-US" sz="1200" dirty="0"/>
          </a:p>
          <a:p>
            <a:pPr marL="171450" indent="-171450">
              <a:buFont typeface="Arial" panose="020B0604020202020204" pitchFamily="34" charset="0"/>
              <a:buChar char="•"/>
            </a:pPr>
            <a:r>
              <a:rPr lang="en-US" sz="1200" dirty="0"/>
              <a:t>Function Set: +, -, /, *</a:t>
            </a:r>
          </a:p>
          <a:p>
            <a:pPr marL="171450" indent="-171450">
              <a:buFont typeface="Arial" panose="020B0604020202020204" pitchFamily="34" charset="0"/>
              <a:buChar char="•"/>
            </a:pPr>
            <a:r>
              <a:rPr lang="en-US" sz="1200" dirty="0"/>
              <a:t>Terminal Set: 2.5</a:t>
            </a:r>
          </a:p>
          <a:p>
            <a:pPr marL="171450" indent="-171450">
              <a:buFont typeface="Arial" panose="020B0604020202020204" pitchFamily="34" charset="0"/>
              <a:buChar char="•"/>
            </a:pPr>
            <a:r>
              <a:rPr lang="en-US" sz="1200" dirty="0"/>
              <a:t>Generations: 50</a:t>
            </a:r>
          </a:p>
          <a:p>
            <a:pPr marL="171450" indent="-171450">
              <a:buFont typeface="Arial" panose="020B0604020202020204" pitchFamily="34" charset="0"/>
              <a:buChar char="•"/>
            </a:pPr>
            <a:r>
              <a:rPr lang="en-US" sz="1200" dirty="0"/>
              <a:t>Population: 100</a:t>
            </a:r>
          </a:p>
          <a:p>
            <a:pPr marL="171450" indent="-171450">
              <a:buFont typeface="Arial" panose="020B0604020202020204" pitchFamily="34" charset="0"/>
              <a:buChar char="•"/>
            </a:pPr>
            <a:r>
              <a:rPr lang="en-US" sz="1200" dirty="0"/>
              <a:t>CX / MUT Split: 0.7 / 0.3</a:t>
            </a:r>
          </a:p>
        </p:txBody>
      </p:sp>
      <p:sp>
        <p:nvSpPr>
          <p:cNvPr id="35" name="Rounded Rectangle 34">
            <a:extLst>
              <a:ext uri="{FF2B5EF4-FFF2-40B4-BE49-F238E27FC236}">
                <a16:creationId xmlns:a16="http://schemas.microsoft.com/office/drawing/2014/main" id="{35FC52C7-C0F1-2F09-6AFB-5DF180A399BF}"/>
              </a:ext>
            </a:extLst>
          </p:cNvPr>
          <p:cNvSpPr/>
          <p:nvPr/>
        </p:nvSpPr>
        <p:spPr>
          <a:xfrm>
            <a:off x="5928690" y="2315252"/>
            <a:ext cx="4443387" cy="3506679"/>
          </a:xfrm>
          <a:prstGeom prst="roundRect">
            <a:avLst>
              <a:gd name="adj" fmla="val 2914"/>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34" name="Picture 33" descr="A diagram of a diagram&#10;&#10;Description automatically generated">
            <a:extLst>
              <a:ext uri="{FF2B5EF4-FFF2-40B4-BE49-F238E27FC236}">
                <a16:creationId xmlns:a16="http://schemas.microsoft.com/office/drawing/2014/main" id="{99BC55C7-0A12-691E-5B6F-3BC7929D6BAD}"/>
              </a:ext>
            </a:extLst>
          </p:cNvPr>
          <p:cNvPicPr>
            <a:picLocks noChangeAspect="1"/>
          </p:cNvPicPr>
          <p:nvPr/>
        </p:nvPicPr>
        <p:blipFill>
          <a:blip r:embed="rId2"/>
          <a:stretch>
            <a:fillRect/>
          </a:stretch>
        </p:blipFill>
        <p:spPr>
          <a:xfrm>
            <a:off x="6202840" y="2470637"/>
            <a:ext cx="3867512" cy="2998177"/>
          </a:xfrm>
          <a:prstGeom prst="rect">
            <a:avLst/>
          </a:prstGeom>
        </p:spPr>
      </p:pic>
    </p:spTree>
    <p:extLst>
      <p:ext uri="{BB962C8B-B14F-4D97-AF65-F5344CB8AC3E}">
        <p14:creationId xmlns:p14="http://schemas.microsoft.com/office/powerpoint/2010/main" val="14436312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8A97B-4E95-179E-49AB-9DFA8049A29B}"/>
              </a:ext>
            </a:extLst>
          </p:cNvPr>
          <p:cNvSpPr>
            <a:spLocks noGrp="1"/>
          </p:cNvSpPr>
          <p:nvPr>
            <p:ph type="title"/>
          </p:nvPr>
        </p:nvSpPr>
        <p:spPr/>
        <p:txBody>
          <a:bodyPr/>
          <a:lstStyle/>
          <a:p>
            <a:r>
              <a:rPr lang="en-US" dirty="0"/>
              <a:t>Evaluation</a:t>
            </a:r>
          </a:p>
        </p:txBody>
      </p:sp>
      <p:sp>
        <p:nvSpPr>
          <p:cNvPr id="5" name="Rounded Rectangle 4">
            <a:extLst>
              <a:ext uri="{FF2B5EF4-FFF2-40B4-BE49-F238E27FC236}">
                <a16:creationId xmlns:a16="http://schemas.microsoft.com/office/drawing/2014/main" id="{46C86CD8-453E-BBCC-EBCC-AA2E82432C29}"/>
              </a:ext>
            </a:extLst>
          </p:cNvPr>
          <p:cNvSpPr/>
          <p:nvPr/>
        </p:nvSpPr>
        <p:spPr>
          <a:xfrm>
            <a:off x="1867268" y="2075684"/>
            <a:ext cx="1020933" cy="3910987"/>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9D86F5A-3647-651C-E3F1-85BC3613FAC7}"/>
              </a:ext>
            </a:extLst>
          </p:cNvPr>
          <p:cNvSpPr/>
          <p:nvPr/>
        </p:nvSpPr>
        <p:spPr>
          <a:xfrm>
            <a:off x="3163038" y="2075684"/>
            <a:ext cx="8457462" cy="3910987"/>
          </a:xfrm>
          <a:prstGeom prst="roundRect">
            <a:avLst>
              <a:gd name="adj" fmla="val 4302"/>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CECD6F9B-5CD5-82C4-1ED4-FE3B304637D3}"/>
              </a:ext>
            </a:extLst>
          </p:cNvPr>
          <p:cNvSpPr/>
          <p:nvPr/>
        </p:nvSpPr>
        <p:spPr>
          <a:xfrm>
            <a:off x="571499" y="2075685"/>
            <a:ext cx="1020932" cy="391098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3" name="Rounded Rectangle 2">
            <a:extLst>
              <a:ext uri="{FF2B5EF4-FFF2-40B4-BE49-F238E27FC236}">
                <a16:creationId xmlns:a16="http://schemas.microsoft.com/office/drawing/2014/main" id="{645C7A9D-44C6-C41F-8436-D1A2ED094538}"/>
              </a:ext>
            </a:extLst>
          </p:cNvPr>
          <p:cNvSpPr/>
          <p:nvPr/>
        </p:nvSpPr>
        <p:spPr>
          <a:xfrm>
            <a:off x="3456880" y="2277837"/>
            <a:ext cx="3409272" cy="3506679"/>
          </a:xfrm>
          <a:prstGeom prst="roundRect">
            <a:avLst>
              <a:gd name="adj" fmla="val 2914"/>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p:sp>
        <p:nvSpPr>
          <p:cNvPr id="9" name="TextBox 8">
            <a:extLst>
              <a:ext uri="{FF2B5EF4-FFF2-40B4-BE49-F238E27FC236}">
                <a16:creationId xmlns:a16="http://schemas.microsoft.com/office/drawing/2014/main" id="{A888A592-886E-4335-71E9-D3736DBF4832}"/>
              </a:ext>
            </a:extLst>
          </p:cNvPr>
          <p:cNvSpPr txBox="1"/>
          <p:nvPr/>
        </p:nvSpPr>
        <p:spPr>
          <a:xfrm>
            <a:off x="3514286" y="2339472"/>
            <a:ext cx="3294459" cy="2677656"/>
          </a:xfrm>
          <a:prstGeom prst="rect">
            <a:avLst/>
          </a:prstGeom>
          <a:noFill/>
        </p:spPr>
        <p:txBody>
          <a:bodyPr wrap="square" rtlCol="0">
            <a:spAutoFit/>
          </a:bodyPr>
          <a:lstStyle/>
          <a:p>
            <a:r>
              <a:rPr lang="en-US" sz="1200" dirty="0"/>
              <a:t>The evaluation functions provide evaluations for each program being currently evolved and determines the selection process for the model</a:t>
            </a:r>
          </a:p>
          <a:p>
            <a:endParaRPr lang="en-US" sz="1200" dirty="0"/>
          </a:p>
          <a:p>
            <a:r>
              <a:rPr lang="en-US" sz="1200" dirty="0"/>
              <a:t>Three evaluation methods were chosen for this model and were tested. These tested ensured that the model was evolving at the expected efficiency. The three methods used were:</a:t>
            </a:r>
          </a:p>
          <a:p>
            <a:endParaRPr lang="en-US" sz="1200" dirty="0"/>
          </a:p>
          <a:p>
            <a:pPr marL="171450" indent="-171450">
              <a:buFont typeface="Arial" panose="020B0604020202020204" pitchFamily="34" charset="0"/>
              <a:buChar char="•"/>
            </a:pPr>
            <a:r>
              <a:rPr lang="en-US" sz="1200" dirty="0"/>
              <a:t>Mean Squared Error</a:t>
            </a:r>
          </a:p>
          <a:p>
            <a:pPr marL="171450" indent="-171450">
              <a:buFont typeface="Arial" panose="020B0604020202020204" pitchFamily="34" charset="0"/>
              <a:buChar char="•"/>
            </a:pPr>
            <a:r>
              <a:rPr lang="en-US" sz="1200" dirty="0"/>
              <a:t>Root Mean Squared Error</a:t>
            </a:r>
          </a:p>
          <a:p>
            <a:pPr marL="171450" indent="-171450">
              <a:buFont typeface="Arial" panose="020B0604020202020204" pitchFamily="34" charset="0"/>
              <a:buChar char="•"/>
            </a:pPr>
            <a:r>
              <a:rPr lang="en-US" sz="1200" dirty="0"/>
              <a:t>R Squared Error</a:t>
            </a:r>
          </a:p>
        </p:txBody>
      </p:sp>
      <p:sp>
        <p:nvSpPr>
          <p:cNvPr id="10" name="Rounded Rectangle 9">
            <a:extLst>
              <a:ext uri="{FF2B5EF4-FFF2-40B4-BE49-F238E27FC236}">
                <a16:creationId xmlns:a16="http://schemas.microsoft.com/office/drawing/2014/main" id="{C6E446F3-735F-C276-828E-E1D7648E9DB3}"/>
              </a:ext>
            </a:extLst>
          </p:cNvPr>
          <p:cNvSpPr/>
          <p:nvPr/>
        </p:nvSpPr>
        <p:spPr>
          <a:xfrm>
            <a:off x="7187880" y="2277837"/>
            <a:ext cx="4180573" cy="1126317"/>
          </a:xfrm>
          <a:prstGeom prst="roundRect">
            <a:avLst>
              <a:gd name="adj" fmla="val 2914"/>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B51C8515-395C-129D-A7EC-C2DC116FEA2B}"/>
                  </a:ext>
                </a:extLst>
              </p:cNvPr>
              <p:cNvSpPr txBox="1"/>
              <p:nvPr/>
            </p:nvSpPr>
            <p:spPr>
              <a:xfrm>
                <a:off x="7535090" y="2339472"/>
                <a:ext cx="3486151" cy="924164"/>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AU" sz="2200" b="0" i="1" smtClean="0">
                          <a:latin typeface="Cambria Math" panose="02040503050406030204" pitchFamily="18" charset="0"/>
                        </a:rPr>
                        <m:t>𝑀𝑆𝐸</m:t>
                      </m:r>
                      <m:r>
                        <a:rPr lang="en-AU" sz="2200" b="0" i="1" smtClean="0">
                          <a:latin typeface="Cambria Math" panose="02040503050406030204" pitchFamily="18" charset="0"/>
                        </a:rPr>
                        <m:t>=</m:t>
                      </m:r>
                      <m:f>
                        <m:fPr>
                          <m:ctrlPr>
                            <a:rPr lang="en-AU" sz="2200" b="0" i="1" smtClean="0">
                              <a:latin typeface="Cambria Math" panose="02040503050406030204" pitchFamily="18" charset="0"/>
                            </a:rPr>
                          </m:ctrlPr>
                        </m:fPr>
                        <m:num>
                          <m:r>
                            <a:rPr lang="en-AU" sz="2200" b="0" i="1" smtClean="0">
                              <a:latin typeface="Cambria Math" panose="02040503050406030204" pitchFamily="18" charset="0"/>
                            </a:rPr>
                            <m:t>1</m:t>
                          </m:r>
                        </m:num>
                        <m:den>
                          <m:r>
                            <a:rPr lang="en-AU" sz="2200" b="0" i="1" smtClean="0">
                              <a:latin typeface="Cambria Math" panose="02040503050406030204" pitchFamily="18" charset="0"/>
                            </a:rPr>
                            <m:t>𝑛</m:t>
                          </m:r>
                        </m:den>
                      </m:f>
                      <m:nary>
                        <m:naryPr>
                          <m:chr m:val="∑"/>
                          <m:ctrlPr>
                            <a:rPr lang="en-AU" sz="2200" b="0" i="1" smtClean="0">
                              <a:latin typeface="Cambria Math" panose="02040503050406030204" pitchFamily="18" charset="0"/>
                            </a:rPr>
                          </m:ctrlPr>
                        </m:naryPr>
                        <m:sub>
                          <m:r>
                            <m:rPr>
                              <m:brk m:alnAt="23"/>
                            </m:rPr>
                            <a:rPr lang="en-AU" sz="2200" b="0" i="1" smtClean="0">
                              <a:latin typeface="Cambria Math" panose="02040503050406030204" pitchFamily="18" charset="0"/>
                            </a:rPr>
                            <m:t>𝑖</m:t>
                          </m:r>
                          <m:r>
                            <a:rPr lang="en-AU" sz="2200" b="0" i="1" smtClean="0">
                              <a:latin typeface="Cambria Math" panose="02040503050406030204" pitchFamily="18" charset="0"/>
                            </a:rPr>
                            <m:t>=1</m:t>
                          </m:r>
                        </m:sub>
                        <m:sup>
                          <m:r>
                            <a:rPr lang="en-AU" sz="2200" b="0" i="1" smtClean="0">
                              <a:latin typeface="Cambria Math" panose="02040503050406030204" pitchFamily="18" charset="0"/>
                            </a:rPr>
                            <m:t>𝑛</m:t>
                          </m:r>
                        </m:sup>
                        <m:e>
                          <m:sSup>
                            <m:sSupPr>
                              <m:ctrlPr>
                                <a:rPr lang="en-AU" sz="2200" b="0" i="1" smtClean="0">
                                  <a:latin typeface="Cambria Math" panose="02040503050406030204" pitchFamily="18" charset="0"/>
                                </a:rPr>
                              </m:ctrlPr>
                            </m:sSupPr>
                            <m:e>
                              <m:r>
                                <a:rPr lang="en-AU" sz="2200" i="1">
                                  <a:latin typeface="Cambria Math" panose="02040503050406030204" pitchFamily="18" charset="0"/>
                                </a:rPr>
                                <m:t>(</m:t>
                              </m:r>
                              <m:sSub>
                                <m:sSubPr>
                                  <m:ctrlPr>
                                    <a:rPr lang="en-AU" sz="2200" i="1">
                                      <a:latin typeface="Cambria Math" panose="02040503050406030204" pitchFamily="18" charset="0"/>
                                    </a:rPr>
                                  </m:ctrlPr>
                                </m:sSubPr>
                                <m:e>
                                  <m:r>
                                    <a:rPr lang="en-AU" sz="2200" i="1">
                                      <a:latin typeface="Cambria Math" panose="02040503050406030204" pitchFamily="18" charset="0"/>
                                    </a:rPr>
                                    <m:t>𝑦</m:t>
                                  </m:r>
                                </m:e>
                                <m:sub>
                                  <m:r>
                                    <a:rPr lang="en-AU" sz="2200" i="1">
                                      <a:latin typeface="Cambria Math" panose="02040503050406030204" pitchFamily="18" charset="0"/>
                                    </a:rPr>
                                    <m:t>𝑖</m:t>
                                  </m:r>
                                </m:sub>
                              </m:sSub>
                              <m:r>
                                <a:rPr lang="en-AU" sz="2200" i="1">
                                  <a:latin typeface="Cambria Math" panose="02040503050406030204" pitchFamily="18" charset="0"/>
                                </a:rPr>
                                <m:t>−</m:t>
                              </m:r>
                              <m:sSub>
                                <m:sSubPr>
                                  <m:ctrlPr>
                                    <a:rPr lang="en-AU" sz="2200" i="1">
                                      <a:latin typeface="Cambria Math" panose="02040503050406030204" pitchFamily="18" charset="0"/>
                                    </a:rPr>
                                  </m:ctrlPr>
                                </m:sSubPr>
                                <m:e>
                                  <m:acc>
                                    <m:accPr>
                                      <m:chr m:val="̂"/>
                                      <m:ctrlPr>
                                        <a:rPr lang="en-AU" sz="2200" i="1">
                                          <a:latin typeface="Cambria Math" panose="02040503050406030204" pitchFamily="18" charset="0"/>
                                        </a:rPr>
                                      </m:ctrlPr>
                                    </m:accPr>
                                    <m:e>
                                      <m:r>
                                        <a:rPr lang="en-AU" sz="2200" i="1">
                                          <a:latin typeface="Cambria Math" panose="02040503050406030204" pitchFamily="18" charset="0"/>
                                        </a:rPr>
                                        <m:t>𝑦</m:t>
                                      </m:r>
                                    </m:e>
                                  </m:acc>
                                </m:e>
                                <m:sub>
                                  <m:r>
                                    <a:rPr lang="en-AU" sz="2200" i="1">
                                      <a:latin typeface="Cambria Math" panose="02040503050406030204" pitchFamily="18" charset="0"/>
                                    </a:rPr>
                                    <m:t>𝑖</m:t>
                                  </m:r>
                                </m:sub>
                              </m:sSub>
                              <m:r>
                                <a:rPr lang="en-AU" sz="2200" i="1">
                                  <a:latin typeface="Cambria Math" panose="02040503050406030204" pitchFamily="18" charset="0"/>
                                </a:rPr>
                                <m:t>)</m:t>
                              </m:r>
                            </m:e>
                            <m:sup>
                              <m:r>
                                <a:rPr lang="en-AU" sz="2200" b="0" i="1" smtClean="0">
                                  <a:latin typeface="Cambria Math" panose="02040503050406030204" pitchFamily="18" charset="0"/>
                                </a:rPr>
                                <m:t>2</m:t>
                              </m:r>
                            </m:sup>
                          </m:sSup>
                        </m:e>
                      </m:nary>
                    </m:oMath>
                  </m:oMathPara>
                </a14:m>
                <a:endParaRPr lang="en-US" sz="2200" dirty="0"/>
              </a:p>
            </p:txBody>
          </p:sp>
        </mc:Choice>
        <mc:Fallback>
          <p:sp>
            <p:nvSpPr>
              <p:cNvPr id="11" name="TextBox 10">
                <a:extLst>
                  <a:ext uri="{FF2B5EF4-FFF2-40B4-BE49-F238E27FC236}">
                    <a16:creationId xmlns:a16="http://schemas.microsoft.com/office/drawing/2014/main" id="{B51C8515-395C-129D-A7EC-C2DC116FEA2B}"/>
                  </a:ext>
                </a:extLst>
              </p:cNvPr>
              <p:cNvSpPr txBox="1">
                <a:spLocks noRot="1" noChangeAspect="1" noMove="1" noResize="1" noEditPoints="1" noAdjustHandles="1" noChangeArrowheads="1" noChangeShapeType="1" noTextEdit="1"/>
              </p:cNvSpPr>
              <p:nvPr/>
            </p:nvSpPr>
            <p:spPr>
              <a:xfrm>
                <a:off x="7535090" y="2339472"/>
                <a:ext cx="3486151" cy="924164"/>
              </a:xfrm>
              <a:prstGeom prst="rect">
                <a:avLst/>
              </a:prstGeom>
              <a:blipFill>
                <a:blip r:embed="rId2"/>
                <a:stretch>
                  <a:fillRect t="-120548" b="-183562"/>
                </a:stretch>
              </a:blipFill>
            </p:spPr>
            <p:txBody>
              <a:bodyPr/>
              <a:lstStyle/>
              <a:p>
                <a:r>
                  <a:rPr lang="en-US">
                    <a:noFill/>
                  </a:rPr>
                  <a:t> </a:t>
                </a:r>
              </a:p>
            </p:txBody>
          </p:sp>
        </mc:Fallback>
      </mc:AlternateContent>
      <p:sp>
        <p:nvSpPr>
          <p:cNvPr id="12" name="Rounded Rectangle 11">
            <a:extLst>
              <a:ext uri="{FF2B5EF4-FFF2-40B4-BE49-F238E27FC236}">
                <a16:creationId xmlns:a16="http://schemas.microsoft.com/office/drawing/2014/main" id="{134C25F8-2111-71E3-A416-77E17A5A4EC7}"/>
              </a:ext>
            </a:extLst>
          </p:cNvPr>
          <p:cNvSpPr/>
          <p:nvPr/>
        </p:nvSpPr>
        <p:spPr>
          <a:xfrm>
            <a:off x="7187880" y="3544248"/>
            <a:ext cx="4180573" cy="1062921"/>
          </a:xfrm>
          <a:prstGeom prst="roundRect">
            <a:avLst>
              <a:gd name="adj" fmla="val 2914"/>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0E82A93-2720-4177-912E-966B0BE59BCD}"/>
                  </a:ext>
                </a:extLst>
              </p:cNvPr>
              <p:cNvSpPr txBox="1"/>
              <p:nvPr/>
            </p:nvSpPr>
            <p:spPr>
              <a:xfrm>
                <a:off x="7535089" y="3529566"/>
                <a:ext cx="3486151" cy="107760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AU" b="0" i="1" smtClean="0">
                          <a:latin typeface="Cambria Math" panose="02040503050406030204" pitchFamily="18" charset="0"/>
                        </a:rPr>
                        <m:t>𝑅𝑀𝑆𝐸</m:t>
                      </m:r>
                      <m:r>
                        <a:rPr lang="en-AU" b="0" i="1" smtClean="0">
                          <a:latin typeface="Cambria Math" panose="02040503050406030204" pitchFamily="18" charset="0"/>
                        </a:rPr>
                        <m:t>=</m:t>
                      </m:r>
                      <m:rad>
                        <m:radPr>
                          <m:degHide m:val="on"/>
                          <m:ctrlPr>
                            <a:rPr lang="en-AU" b="0" i="1" smtClean="0">
                              <a:latin typeface="Cambria Math" panose="02040503050406030204" pitchFamily="18" charset="0"/>
                            </a:rPr>
                          </m:ctrlPr>
                        </m:radPr>
                        <m:deg/>
                        <m:e>
                          <m:f>
                            <m:fPr>
                              <m:ctrlPr>
                                <a:rPr lang="en-AU" i="1">
                                  <a:latin typeface="Cambria Math" panose="02040503050406030204" pitchFamily="18" charset="0"/>
                                </a:rPr>
                              </m:ctrlPr>
                            </m:fPr>
                            <m:num>
                              <m:r>
                                <a:rPr lang="en-AU" i="1">
                                  <a:latin typeface="Cambria Math" panose="02040503050406030204" pitchFamily="18" charset="0"/>
                                </a:rPr>
                                <m:t>1</m:t>
                              </m:r>
                            </m:num>
                            <m:den>
                              <m:r>
                                <a:rPr lang="en-AU" i="1">
                                  <a:latin typeface="Cambria Math" panose="02040503050406030204" pitchFamily="18" charset="0"/>
                                </a:rPr>
                                <m:t>𝑛</m:t>
                              </m:r>
                            </m:den>
                          </m:f>
                          <m:nary>
                            <m:naryPr>
                              <m:chr m:val="∑"/>
                              <m:ctrlPr>
                                <a:rPr lang="en-AU" i="1">
                                  <a:latin typeface="Cambria Math" panose="02040503050406030204" pitchFamily="18" charset="0"/>
                                </a:rPr>
                              </m:ctrlPr>
                            </m:naryPr>
                            <m:sub>
                              <m:r>
                                <m:rPr>
                                  <m:brk m:alnAt="23"/>
                                </m:rPr>
                                <a:rPr lang="en-AU" i="1">
                                  <a:latin typeface="Cambria Math" panose="02040503050406030204" pitchFamily="18" charset="0"/>
                                </a:rPr>
                                <m:t>𝑖</m:t>
                              </m:r>
                              <m:r>
                                <a:rPr lang="en-AU" i="1">
                                  <a:latin typeface="Cambria Math" panose="02040503050406030204" pitchFamily="18" charset="0"/>
                                </a:rPr>
                                <m:t>=1</m:t>
                              </m:r>
                            </m:sub>
                            <m:sup>
                              <m:r>
                                <a:rPr lang="en-AU" i="1">
                                  <a:latin typeface="Cambria Math" panose="02040503050406030204" pitchFamily="18" charset="0"/>
                                </a:rPr>
                                <m:t>𝑛</m:t>
                              </m:r>
                            </m:sup>
                            <m:e>
                              <m:sSup>
                                <m:sSupPr>
                                  <m:ctrlPr>
                                    <a:rPr lang="en-AU" i="1">
                                      <a:latin typeface="Cambria Math" panose="02040503050406030204" pitchFamily="18" charset="0"/>
                                    </a:rPr>
                                  </m:ctrlPr>
                                </m:sSupPr>
                                <m:e>
                                  <m:r>
                                    <a:rPr lang="en-AU" i="1">
                                      <a:latin typeface="Cambria Math" panose="02040503050406030204" pitchFamily="18" charset="0"/>
                                    </a:rPr>
                                    <m:t>(</m:t>
                                  </m:r>
                                  <m:sSub>
                                    <m:sSubPr>
                                      <m:ctrlPr>
                                        <a:rPr lang="en-AU" i="1">
                                          <a:latin typeface="Cambria Math" panose="02040503050406030204" pitchFamily="18" charset="0"/>
                                        </a:rPr>
                                      </m:ctrlPr>
                                    </m:sSubPr>
                                    <m:e>
                                      <m:r>
                                        <a:rPr lang="en-AU" i="1">
                                          <a:latin typeface="Cambria Math" panose="02040503050406030204" pitchFamily="18" charset="0"/>
                                        </a:rPr>
                                        <m:t>𝑦</m:t>
                                      </m:r>
                                    </m:e>
                                    <m:sub>
                                      <m:r>
                                        <a:rPr lang="en-AU" i="1">
                                          <a:latin typeface="Cambria Math" panose="02040503050406030204" pitchFamily="18" charset="0"/>
                                        </a:rPr>
                                        <m:t>𝑖</m:t>
                                      </m:r>
                                    </m:sub>
                                  </m:sSub>
                                  <m:r>
                                    <a:rPr lang="en-AU" i="1">
                                      <a:latin typeface="Cambria Math" panose="02040503050406030204" pitchFamily="18" charset="0"/>
                                    </a:rPr>
                                    <m:t>−</m:t>
                                  </m:r>
                                  <m:sSub>
                                    <m:sSubPr>
                                      <m:ctrlPr>
                                        <a:rPr lang="en-AU" i="1">
                                          <a:latin typeface="Cambria Math" panose="02040503050406030204" pitchFamily="18" charset="0"/>
                                        </a:rPr>
                                      </m:ctrlPr>
                                    </m:sSubPr>
                                    <m:e>
                                      <m:acc>
                                        <m:accPr>
                                          <m:chr m:val="̂"/>
                                          <m:ctrlPr>
                                            <a:rPr lang="en-AU" i="1">
                                              <a:latin typeface="Cambria Math" panose="02040503050406030204" pitchFamily="18" charset="0"/>
                                            </a:rPr>
                                          </m:ctrlPr>
                                        </m:accPr>
                                        <m:e>
                                          <m:r>
                                            <a:rPr lang="en-AU" i="1">
                                              <a:latin typeface="Cambria Math" panose="02040503050406030204" pitchFamily="18" charset="0"/>
                                            </a:rPr>
                                            <m:t>𝑦</m:t>
                                          </m:r>
                                        </m:e>
                                      </m:acc>
                                    </m:e>
                                    <m:sub>
                                      <m:r>
                                        <a:rPr lang="en-AU" i="1">
                                          <a:latin typeface="Cambria Math" panose="02040503050406030204" pitchFamily="18" charset="0"/>
                                        </a:rPr>
                                        <m:t>𝑖</m:t>
                                      </m:r>
                                    </m:sub>
                                  </m:sSub>
                                  <m:r>
                                    <a:rPr lang="en-AU" i="1">
                                      <a:latin typeface="Cambria Math" panose="02040503050406030204" pitchFamily="18" charset="0"/>
                                    </a:rPr>
                                    <m:t>)</m:t>
                                  </m:r>
                                </m:e>
                                <m:sup>
                                  <m:r>
                                    <a:rPr lang="en-AU" i="1">
                                      <a:latin typeface="Cambria Math" panose="02040503050406030204" pitchFamily="18" charset="0"/>
                                    </a:rPr>
                                    <m:t>2</m:t>
                                  </m:r>
                                </m:sup>
                              </m:sSup>
                            </m:e>
                          </m:nary>
                        </m:e>
                      </m:rad>
                    </m:oMath>
                  </m:oMathPara>
                </a14:m>
                <a:endParaRPr lang="en-US" dirty="0"/>
              </a:p>
            </p:txBody>
          </p:sp>
        </mc:Choice>
        <mc:Fallback>
          <p:sp>
            <p:nvSpPr>
              <p:cNvPr id="13" name="TextBox 12">
                <a:extLst>
                  <a:ext uri="{FF2B5EF4-FFF2-40B4-BE49-F238E27FC236}">
                    <a16:creationId xmlns:a16="http://schemas.microsoft.com/office/drawing/2014/main" id="{20E82A93-2720-4177-912E-966B0BE59BCD}"/>
                  </a:ext>
                </a:extLst>
              </p:cNvPr>
              <p:cNvSpPr txBox="1">
                <a:spLocks noRot="1" noChangeAspect="1" noMove="1" noResize="1" noEditPoints="1" noAdjustHandles="1" noChangeArrowheads="1" noChangeShapeType="1" noTextEdit="1"/>
              </p:cNvSpPr>
              <p:nvPr/>
            </p:nvSpPr>
            <p:spPr>
              <a:xfrm>
                <a:off x="7535089" y="3529566"/>
                <a:ext cx="3486151" cy="1077603"/>
              </a:xfrm>
              <a:prstGeom prst="rect">
                <a:avLst/>
              </a:prstGeom>
              <a:blipFill>
                <a:blip r:embed="rId3"/>
                <a:stretch>
                  <a:fillRect t="-66279" b="-112791"/>
                </a:stretch>
              </a:blipFill>
            </p:spPr>
            <p:txBody>
              <a:bodyPr/>
              <a:lstStyle/>
              <a:p>
                <a:r>
                  <a:rPr lang="en-US">
                    <a:noFill/>
                  </a:rPr>
                  <a:t> </a:t>
                </a:r>
              </a:p>
            </p:txBody>
          </p:sp>
        </mc:Fallback>
      </mc:AlternateContent>
      <p:sp>
        <p:nvSpPr>
          <p:cNvPr id="14" name="Rounded Rectangle 13">
            <a:extLst>
              <a:ext uri="{FF2B5EF4-FFF2-40B4-BE49-F238E27FC236}">
                <a16:creationId xmlns:a16="http://schemas.microsoft.com/office/drawing/2014/main" id="{52CCED7B-3B01-C399-B073-F729E0ACD9DA}"/>
              </a:ext>
            </a:extLst>
          </p:cNvPr>
          <p:cNvSpPr/>
          <p:nvPr/>
        </p:nvSpPr>
        <p:spPr>
          <a:xfrm>
            <a:off x="7187880" y="4721595"/>
            <a:ext cx="4180573" cy="1062921"/>
          </a:xfrm>
          <a:prstGeom prst="roundRect">
            <a:avLst>
              <a:gd name="adj" fmla="val 2914"/>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200" dirty="0"/>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1EE818C6-426E-DB07-2A61-4ABD57A7BB44}"/>
                  </a:ext>
                </a:extLst>
              </p:cNvPr>
              <p:cNvSpPr txBox="1"/>
              <p:nvPr/>
            </p:nvSpPr>
            <p:spPr>
              <a:xfrm>
                <a:off x="7535089" y="4931004"/>
                <a:ext cx="3486151" cy="688330"/>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en-AU" sz="2000" b="0" i="1" smtClean="0">
                              <a:latin typeface="Cambria Math" panose="02040503050406030204" pitchFamily="18" charset="0"/>
                            </a:rPr>
                            <m:t>𝑅</m:t>
                          </m:r>
                        </m:e>
                        <m:sup>
                          <m:r>
                            <a:rPr lang="en-AU" sz="2000" b="0" i="1" smtClean="0">
                              <a:latin typeface="Cambria Math" panose="02040503050406030204" pitchFamily="18" charset="0"/>
                            </a:rPr>
                            <m:t>2</m:t>
                          </m:r>
                        </m:sup>
                      </m:sSup>
                      <m:r>
                        <a:rPr lang="en-AU" sz="2000" b="0" i="1" smtClean="0">
                          <a:latin typeface="Cambria Math" panose="02040503050406030204" pitchFamily="18" charset="0"/>
                        </a:rPr>
                        <m:t>=1−</m:t>
                      </m:r>
                      <m:f>
                        <m:fPr>
                          <m:ctrlPr>
                            <a:rPr lang="en-AU" sz="2000" b="0" i="1" smtClean="0">
                              <a:latin typeface="Cambria Math" panose="02040503050406030204" pitchFamily="18" charset="0"/>
                            </a:rPr>
                          </m:ctrlPr>
                        </m:fPr>
                        <m:num>
                          <m:nary>
                            <m:naryPr>
                              <m:chr m:val="∑"/>
                              <m:limLoc m:val="subSup"/>
                              <m:supHide m:val="on"/>
                              <m:ctrlPr>
                                <a:rPr lang="en-AU" sz="2000" b="0" i="1" smtClean="0">
                                  <a:latin typeface="Cambria Math" panose="02040503050406030204" pitchFamily="18" charset="0"/>
                                </a:rPr>
                              </m:ctrlPr>
                            </m:naryPr>
                            <m:sub>
                              <m:r>
                                <m:rPr>
                                  <m:brk m:alnAt="9"/>
                                </m:rPr>
                                <a:rPr lang="en-AU" sz="2000" b="0" i="1" smtClean="0">
                                  <a:latin typeface="Cambria Math" panose="02040503050406030204" pitchFamily="18" charset="0"/>
                                </a:rPr>
                                <m:t>𝑖</m:t>
                              </m:r>
                            </m:sub>
                            <m:sup/>
                            <m:e>
                              <m:sSup>
                                <m:sSupPr>
                                  <m:ctrlPr>
                                    <a:rPr lang="en-AU" sz="2000" b="0" i="1" smtClean="0">
                                      <a:latin typeface="Cambria Math" panose="02040503050406030204" pitchFamily="18" charset="0"/>
                                    </a:rPr>
                                  </m:ctrlPr>
                                </m:sSupPr>
                                <m:e>
                                  <m:r>
                                    <a:rPr lang="en-AU" sz="2000" i="1">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rPr>
                                        <m:t>𝑦</m:t>
                                      </m:r>
                                    </m:e>
                                    <m:sub>
                                      <m:r>
                                        <a:rPr lang="en-AU" sz="2000" i="1">
                                          <a:latin typeface="Cambria Math" panose="02040503050406030204" pitchFamily="18" charset="0"/>
                                        </a:rPr>
                                        <m:t>𝑖</m:t>
                                      </m:r>
                                    </m:sub>
                                  </m:sSub>
                                  <m:r>
                                    <a:rPr lang="en-AU" sz="2000" i="1">
                                      <a:latin typeface="Cambria Math" panose="02040503050406030204" pitchFamily="18" charset="0"/>
                                    </a:rPr>
                                    <m:t>−</m:t>
                                  </m:r>
                                  <m:sSub>
                                    <m:sSubPr>
                                      <m:ctrlPr>
                                        <a:rPr lang="en-AU" sz="2000" i="1">
                                          <a:latin typeface="Cambria Math" panose="02040503050406030204" pitchFamily="18" charset="0"/>
                                        </a:rPr>
                                      </m:ctrlPr>
                                    </m:sSubPr>
                                    <m:e>
                                      <m:acc>
                                        <m:accPr>
                                          <m:chr m:val="̂"/>
                                          <m:ctrlPr>
                                            <a:rPr lang="en-AU" sz="2000" i="1">
                                              <a:latin typeface="Cambria Math" panose="02040503050406030204" pitchFamily="18" charset="0"/>
                                            </a:rPr>
                                          </m:ctrlPr>
                                        </m:accPr>
                                        <m:e>
                                          <m:r>
                                            <a:rPr lang="en-AU" sz="2000" i="1">
                                              <a:latin typeface="Cambria Math" panose="02040503050406030204" pitchFamily="18" charset="0"/>
                                            </a:rPr>
                                            <m:t>𝑦</m:t>
                                          </m:r>
                                        </m:e>
                                      </m:acc>
                                    </m:e>
                                    <m:sub>
                                      <m:r>
                                        <a:rPr lang="en-AU" sz="2000" i="1">
                                          <a:latin typeface="Cambria Math" panose="02040503050406030204" pitchFamily="18" charset="0"/>
                                        </a:rPr>
                                        <m:t>𝑖</m:t>
                                      </m:r>
                                    </m:sub>
                                  </m:sSub>
                                  <m:r>
                                    <a:rPr lang="en-AU" sz="2000" i="1">
                                      <a:latin typeface="Cambria Math" panose="02040503050406030204" pitchFamily="18" charset="0"/>
                                    </a:rPr>
                                    <m:t>)</m:t>
                                  </m:r>
                                </m:e>
                                <m:sup>
                                  <m:r>
                                    <a:rPr lang="en-AU" sz="2000" b="0" i="1" smtClean="0">
                                      <a:latin typeface="Cambria Math" panose="02040503050406030204" pitchFamily="18" charset="0"/>
                                    </a:rPr>
                                    <m:t>2</m:t>
                                  </m:r>
                                </m:sup>
                              </m:sSup>
                            </m:e>
                          </m:nary>
                        </m:num>
                        <m:den>
                          <m:nary>
                            <m:naryPr>
                              <m:chr m:val="∑"/>
                              <m:limLoc m:val="subSup"/>
                              <m:supHide m:val="on"/>
                              <m:ctrlPr>
                                <a:rPr lang="en-AU" sz="2000" b="0" i="1" smtClean="0">
                                  <a:latin typeface="Cambria Math" panose="02040503050406030204" pitchFamily="18" charset="0"/>
                                </a:rPr>
                              </m:ctrlPr>
                            </m:naryPr>
                            <m:sub>
                              <m:r>
                                <m:rPr>
                                  <m:brk m:alnAt="9"/>
                                </m:rPr>
                                <a:rPr lang="en-AU" sz="2000" b="0" i="1" smtClean="0">
                                  <a:latin typeface="Cambria Math" panose="02040503050406030204" pitchFamily="18" charset="0"/>
                                </a:rPr>
                                <m:t>𝑖</m:t>
                              </m:r>
                            </m:sub>
                            <m:sup/>
                            <m:e>
                              <m:sSup>
                                <m:sSupPr>
                                  <m:ctrlPr>
                                    <a:rPr lang="en-AU" sz="2000" b="0" i="1" smtClean="0">
                                      <a:latin typeface="Cambria Math" panose="02040503050406030204" pitchFamily="18" charset="0"/>
                                    </a:rPr>
                                  </m:ctrlPr>
                                </m:sSupPr>
                                <m:e>
                                  <m:r>
                                    <a:rPr lang="en-AU" sz="2000" i="1">
                                      <a:latin typeface="Cambria Math" panose="02040503050406030204" pitchFamily="18" charset="0"/>
                                    </a:rPr>
                                    <m:t>(</m:t>
                                  </m:r>
                                  <m:sSub>
                                    <m:sSubPr>
                                      <m:ctrlPr>
                                        <a:rPr lang="en-AU" sz="2000" i="1">
                                          <a:latin typeface="Cambria Math" panose="02040503050406030204" pitchFamily="18" charset="0"/>
                                        </a:rPr>
                                      </m:ctrlPr>
                                    </m:sSubPr>
                                    <m:e>
                                      <m:r>
                                        <a:rPr lang="en-AU" sz="2000" i="1">
                                          <a:latin typeface="Cambria Math" panose="02040503050406030204" pitchFamily="18" charset="0"/>
                                        </a:rPr>
                                        <m:t>𝑦</m:t>
                                      </m:r>
                                    </m:e>
                                    <m:sub>
                                      <m:r>
                                        <a:rPr lang="en-AU" sz="2000" i="1">
                                          <a:latin typeface="Cambria Math" panose="02040503050406030204" pitchFamily="18" charset="0"/>
                                        </a:rPr>
                                        <m:t>𝑖</m:t>
                                      </m:r>
                                    </m:sub>
                                  </m:sSub>
                                  <m:r>
                                    <a:rPr lang="en-AU" sz="2000" i="1">
                                      <a:latin typeface="Cambria Math" panose="02040503050406030204" pitchFamily="18" charset="0"/>
                                    </a:rPr>
                                    <m:t>−</m:t>
                                  </m:r>
                                  <m:sSub>
                                    <m:sSubPr>
                                      <m:ctrlPr>
                                        <a:rPr lang="en-AU" sz="2000" i="1">
                                          <a:latin typeface="Cambria Math" panose="02040503050406030204" pitchFamily="18" charset="0"/>
                                        </a:rPr>
                                      </m:ctrlPr>
                                    </m:sSubPr>
                                    <m:e>
                                      <m:acc>
                                        <m:accPr>
                                          <m:chr m:val="̅"/>
                                          <m:ctrlPr>
                                            <a:rPr lang="en-AU" sz="2000" i="1">
                                              <a:latin typeface="Cambria Math" panose="02040503050406030204" pitchFamily="18" charset="0"/>
                                            </a:rPr>
                                          </m:ctrlPr>
                                        </m:accPr>
                                        <m:e>
                                          <m:r>
                                            <a:rPr lang="en-AU" sz="2000" i="1">
                                              <a:latin typeface="Cambria Math" panose="02040503050406030204" pitchFamily="18" charset="0"/>
                                            </a:rPr>
                                            <m:t>𝑦</m:t>
                                          </m:r>
                                        </m:e>
                                      </m:acc>
                                    </m:e>
                                    <m:sub>
                                      <m:r>
                                        <a:rPr lang="en-AU" sz="2000" i="1">
                                          <a:latin typeface="Cambria Math" panose="02040503050406030204" pitchFamily="18" charset="0"/>
                                        </a:rPr>
                                        <m:t>𝑖</m:t>
                                      </m:r>
                                    </m:sub>
                                  </m:sSub>
                                  <m:r>
                                    <a:rPr lang="en-AU" sz="2000" i="1">
                                      <a:latin typeface="Cambria Math" panose="02040503050406030204" pitchFamily="18" charset="0"/>
                                    </a:rPr>
                                    <m:t>)</m:t>
                                  </m:r>
                                </m:e>
                                <m:sup>
                                  <m:r>
                                    <a:rPr lang="en-AU" sz="2000" b="0" i="1" smtClean="0">
                                      <a:latin typeface="Cambria Math" panose="02040503050406030204" pitchFamily="18" charset="0"/>
                                    </a:rPr>
                                    <m:t>2</m:t>
                                  </m:r>
                                </m:sup>
                              </m:sSup>
                            </m:e>
                          </m:nary>
                        </m:den>
                      </m:f>
                    </m:oMath>
                  </m:oMathPara>
                </a14:m>
                <a:endParaRPr lang="en-US" sz="2000" dirty="0"/>
              </a:p>
            </p:txBody>
          </p:sp>
        </mc:Choice>
        <mc:Fallback>
          <p:sp>
            <p:nvSpPr>
              <p:cNvPr id="15" name="TextBox 14">
                <a:extLst>
                  <a:ext uri="{FF2B5EF4-FFF2-40B4-BE49-F238E27FC236}">
                    <a16:creationId xmlns:a16="http://schemas.microsoft.com/office/drawing/2014/main" id="{1EE818C6-426E-DB07-2A61-4ABD57A7BB44}"/>
                  </a:ext>
                </a:extLst>
              </p:cNvPr>
              <p:cNvSpPr txBox="1">
                <a:spLocks noRot="1" noChangeAspect="1" noMove="1" noResize="1" noEditPoints="1" noAdjustHandles="1" noChangeArrowheads="1" noChangeShapeType="1" noTextEdit="1"/>
              </p:cNvSpPr>
              <p:nvPr/>
            </p:nvSpPr>
            <p:spPr>
              <a:xfrm>
                <a:off x="7535089" y="4931004"/>
                <a:ext cx="3486151" cy="688330"/>
              </a:xfrm>
              <a:prstGeom prst="rect">
                <a:avLst/>
              </a:prstGeom>
              <a:blipFill>
                <a:blip r:embed="rId4"/>
                <a:stretch>
                  <a:fillRect t="-72727" b="-110909"/>
                </a:stretch>
              </a:blipFill>
            </p:spPr>
            <p:txBody>
              <a:bodyPr/>
              <a:lstStyle/>
              <a:p>
                <a:r>
                  <a:rPr lang="en-US">
                    <a:noFill/>
                  </a:rPr>
                  <a:t> </a:t>
                </a:r>
              </a:p>
            </p:txBody>
          </p:sp>
        </mc:Fallback>
      </mc:AlternateContent>
    </p:spTree>
    <p:extLst>
      <p:ext uri="{BB962C8B-B14F-4D97-AF65-F5344CB8AC3E}">
        <p14:creationId xmlns:p14="http://schemas.microsoft.com/office/powerpoint/2010/main" val="3334322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AlignmentVTI">
  <a:themeElements>
    <a:clrScheme name="AnalogousFromDarkSeedLeftStep">
      <a:dk1>
        <a:srgbClr val="000000"/>
      </a:dk1>
      <a:lt1>
        <a:srgbClr val="FFFFFF"/>
      </a:lt1>
      <a:dk2>
        <a:srgbClr val="243241"/>
      </a:dk2>
      <a:lt2>
        <a:srgbClr val="E7E8E2"/>
      </a:lt2>
      <a:accent1>
        <a:srgbClr val="5E4DC3"/>
      </a:accent1>
      <a:accent2>
        <a:srgbClr val="3B5BB1"/>
      </a:accent2>
      <a:accent3>
        <a:srgbClr val="4D9EC3"/>
      </a:accent3>
      <a:accent4>
        <a:srgbClr val="3BB1A5"/>
      </a:accent4>
      <a:accent5>
        <a:srgbClr val="48B77D"/>
      </a:accent5>
      <a:accent6>
        <a:srgbClr val="3BB142"/>
      </a:accent6>
      <a:hlink>
        <a:srgbClr val="319471"/>
      </a:hlink>
      <a:folHlink>
        <a:srgbClr val="7F7F7F"/>
      </a:folHlink>
    </a:clrScheme>
    <a:fontScheme name="Custom 1">
      <a:majorFont>
        <a:latin typeface="Batang"/>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lignmentVTI" id="{606D7720-FAA0-4ADC-B967-3239DA8ECA1A}" vid="{10074623-6FCC-4A3C-AAA5-58644BD8FF19}"/>
    </a:ext>
  </a:extLst>
</a:theme>
</file>

<file path=docProps/app.xml><?xml version="1.0" encoding="utf-8"?>
<Properties xmlns="http://schemas.openxmlformats.org/officeDocument/2006/extended-properties" xmlns:vt="http://schemas.openxmlformats.org/officeDocument/2006/docPropsVTypes">
  <Template/>
  <TotalTime>3130</TotalTime>
  <Words>981</Words>
  <Application>Microsoft Macintosh PowerPoint</Application>
  <PresentationFormat>Widescreen</PresentationFormat>
  <Paragraphs>104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Batang</vt:lpstr>
      <vt:lpstr>Arial</vt:lpstr>
      <vt:lpstr>Avenir Next LT Pro Light</vt:lpstr>
      <vt:lpstr>Cambria Math</vt:lpstr>
      <vt:lpstr>AlignmentVTI</vt:lpstr>
      <vt:lpstr>Genetic Programming for Analysing Sentiment in Text</vt:lpstr>
      <vt:lpstr>Sentiment Analysis</vt:lpstr>
      <vt:lpstr>Genetic Programming with Symbolic Regression</vt:lpstr>
      <vt:lpstr>Existing Solutions</vt:lpstr>
      <vt:lpstr>Objective +Motivation</vt:lpstr>
      <vt:lpstr>Method</vt:lpstr>
      <vt:lpstr>Preprocessing</vt:lpstr>
      <vt:lpstr>GP Model</vt:lpstr>
      <vt:lpstr>Evaluation</vt:lpstr>
      <vt:lpstr>Experiments</vt:lpstr>
      <vt:lpstr>Results of Experiments</vt:lpstr>
      <vt:lpstr>Analysis of Experiments</vt:lpstr>
      <vt:lpstr>CNN Comparison and Analysis</vt:lpstr>
      <vt:lpstr>Conclusions and Future Work</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Kaffes</dc:creator>
  <cp:lastModifiedBy>Nathan Kaffes</cp:lastModifiedBy>
  <cp:revision>22</cp:revision>
  <dcterms:created xsi:type="dcterms:W3CDTF">2024-10-14T03:32:13Z</dcterms:created>
  <dcterms:modified xsi:type="dcterms:W3CDTF">2024-10-16T07:43:57Z</dcterms:modified>
</cp:coreProperties>
</file>