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5322B73-D858-4901-8C90-33104500901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21000" y="2486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et Ordonnancement des Clients aux APs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4754880"/>
            <a:ext cx="3427920" cy="121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Auteurs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Mohamed Amine KAFI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Alexandre Mouradian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NewRomanPSMT"/>
              </a:rPr>
              <a:t>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Véronique Vèque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504440" y="6492240"/>
            <a:ext cx="6618240" cy="1062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682720" y="-431640"/>
            <a:ext cx="4358160" cy="30834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6876000" y="12600"/>
            <a:ext cx="3204000" cy="7189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34560"/>
            <a:ext cx="10080000" cy="69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 de gestion pour commandes LTC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38840" y="734040"/>
            <a:ext cx="5625000" cy="6825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69760" y="27000"/>
            <a:ext cx="772560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fichier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.sh a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exécuter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qdisc add dev wlp2s0 root handle 1: htb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class add dev wlp2s0 parent 1: classid 1:1 htb rate 60mbit ceil 60mbit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class add dev wlp2s0 parent 1:1 classid 1:2 htb rate 30.00mbit ceil 60mbit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filter add dev wlp2s0 parent 1:0 prio 1 protocol ip u32 match ip dst 10.42.0.57 classid 1:2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qdisc add dev wlp2s0 parent 1:2 handle 102: pfifo limit 1000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class add dev wlp2s0 parent 1:1 classid 1:3 htb rate 13.00mbit ceil 26mbit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filter add dev wlp2s0 parent 1:0 prio 1 protocol ip u32 match ip dst 10.42.0.240 classid 1:3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 qdisc add dev wlp2s0 parent 1:3 handle 103: pfifo limit 1000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194560" y="91440"/>
            <a:ext cx="5212080" cy="80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expérimentaux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08960" y="5120640"/>
            <a:ext cx="3566160" cy="27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Topologie du réseau de test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642760" y="2103120"/>
            <a:ext cx="4915800" cy="29404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7800" y="2341080"/>
            <a:ext cx="10027080" cy="314532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2194560" y="91440"/>
            <a:ext cx="5212080" cy="80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expérimentaux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440" y="1769040"/>
            <a:ext cx="9988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UDP généré par l’AP: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-80Mbs vers station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-80Mbs vers station2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taille de paquet est de  1470 octet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durée de l’expérience est de 30s, avec 10 répétitions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194560" y="91440"/>
            <a:ext cx="5212080" cy="80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expérimentaux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34640" y="2468880"/>
            <a:ext cx="91440" cy="640080"/>
          </a:xfrm>
          <a:custGeom>
            <a:avLst/>
            <a:gdLst/>
            <a:ahLst/>
            <a:rect l="0" t="0" r="r" b="b"/>
            <a:pathLst>
              <a:path w="255" h="1779">
                <a:moveTo>
                  <a:pt x="0" y="0"/>
                </a:moveTo>
                <a:cubicBezTo>
                  <a:pt x="63" y="0"/>
                  <a:pt x="127" y="74"/>
                  <a:pt x="127" y="148"/>
                </a:cubicBezTo>
                <a:lnTo>
                  <a:pt x="127" y="716"/>
                </a:lnTo>
                <a:cubicBezTo>
                  <a:pt x="127" y="790"/>
                  <a:pt x="191" y="864"/>
                  <a:pt x="254" y="864"/>
                </a:cubicBezTo>
                <a:cubicBezTo>
                  <a:pt x="191" y="864"/>
                  <a:pt x="127" y="938"/>
                  <a:pt x="127" y="1012"/>
                </a:cubicBezTo>
                <a:lnTo>
                  <a:pt x="127" y="1630"/>
                </a:lnTo>
                <a:cubicBezTo>
                  <a:pt x="127" y="1704"/>
                  <a:pt x="63" y="1778"/>
                  <a:pt x="0" y="1778"/>
                </a:cubicBezTo>
              </a:path>
            </a:pathLst>
          </a:cu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3017520" y="2651760"/>
            <a:ext cx="26517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agrégé de 160Mbs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011680" y="106200"/>
            <a:ext cx="5760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 des tests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8120" y="1737360"/>
            <a:ext cx="559692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Sans LTC: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Nœud 1: débit moyen de 24,7Mbs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Nœud 2: débit moyen de 19,1Mbs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Avec LTC, cas1 (rate &lt; ceil):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Nœud 1: débit moyen de 30Mbs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Nœud 2: débit moyen de 24Mbs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Avec LTC, cas2 (rate = ceil):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Nœud 1: débit moyen de 51,3Mbs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Nœud 2: débit moyen de 12,7Mbs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190480" y="2651760"/>
            <a:ext cx="91440" cy="640080"/>
          </a:xfrm>
          <a:custGeom>
            <a:avLst/>
            <a:gdLst/>
            <a:ahLst/>
            <a:rect l="0" t="0" r="r" b="b"/>
            <a:pathLst>
              <a:path w="255" h="1779">
                <a:moveTo>
                  <a:pt x="0" y="0"/>
                </a:moveTo>
                <a:cubicBezTo>
                  <a:pt x="63" y="0"/>
                  <a:pt x="127" y="74"/>
                  <a:pt x="127" y="148"/>
                </a:cubicBezTo>
                <a:lnTo>
                  <a:pt x="127" y="716"/>
                </a:lnTo>
                <a:cubicBezTo>
                  <a:pt x="127" y="790"/>
                  <a:pt x="191" y="864"/>
                  <a:pt x="254" y="864"/>
                </a:cubicBezTo>
                <a:cubicBezTo>
                  <a:pt x="191" y="864"/>
                  <a:pt x="127" y="938"/>
                  <a:pt x="127" y="1012"/>
                </a:cubicBezTo>
                <a:lnTo>
                  <a:pt x="127" y="1630"/>
                </a:lnTo>
                <a:cubicBezTo>
                  <a:pt x="127" y="1704"/>
                  <a:pt x="63" y="1778"/>
                  <a:pt x="0" y="1778"/>
                </a:cubicBezTo>
              </a:path>
            </a:pathLst>
          </a:cu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5394960" y="2743200"/>
            <a:ext cx="3657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débit agrégé de 43.8Mbs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2011680" y="106560"/>
            <a:ext cx="5760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 des tests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6"/>
          <p:cNvSpPr txBox="1"/>
          <p:nvPr/>
        </p:nvSpPr>
        <p:spPr>
          <a:xfrm>
            <a:off x="5303520" y="4416120"/>
            <a:ext cx="3657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débit agrégé de 54Mbs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7"/>
          <p:cNvSpPr txBox="1"/>
          <p:nvPr/>
        </p:nvSpPr>
        <p:spPr>
          <a:xfrm>
            <a:off x="5394960" y="6126480"/>
            <a:ext cx="3657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débit agrégé de 64Mbs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4937760" y="4297680"/>
            <a:ext cx="91440" cy="640080"/>
          </a:xfrm>
          <a:custGeom>
            <a:avLst/>
            <a:gdLst/>
            <a:ahLst/>
            <a:rect l="0" t="0" r="r" b="b"/>
            <a:pathLst>
              <a:path w="255" h="1779">
                <a:moveTo>
                  <a:pt x="0" y="0"/>
                </a:moveTo>
                <a:cubicBezTo>
                  <a:pt x="63" y="0"/>
                  <a:pt x="127" y="74"/>
                  <a:pt x="127" y="148"/>
                </a:cubicBezTo>
                <a:lnTo>
                  <a:pt x="127" y="716"/>
                </a:lnTo>
                <a:cubicBezTo>
                  <a:pt x="127" y="790"/>
                  <a:pt x="191" y="864"/>
                  <a:pt x="254" y="864"/>
                </a:cubicBezTo>
                <a:cubicBezTo>
                  <a:pt x="191" y="864"/>
                  <a:pt x="127" y="938"/>
                  <a:pt x="127" y="1012"/>
                </a:cubicBezTo>
                <a:lnTo>
                  <a:pt x="127" y="1630"/>
                </a:lnTo>
                <a:cubicBezTo>
                  <a:pt x="127" y="1704"/>
                  <a:pt x="63" y="1778"/>
                  <a:pt x="0" y="1778"/>
                </a:cubicBezTo>
              </a:path>
            </a:pathLst>
          </a:cu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9"/>
          <p:cNvSpPr/>
          <p:nvPr/>
        </p:nvSpPr>
        <p:spPr>
          <a:xfrm>
            <a:off x="5120640" y="6035040"/>
            <a:ext cx="91440" cy="640080"/>
          </a:xfrm>
          <a:custGeom>
            <a:avLst/>
            <a:gdLst/>
            <a:ahLst/>
            <a:rect l="0" t="0" r="r" b="b"/>
            <a:pathLst>
              <a:path w="255" h="1779">
                <a:moveTo>
                  <a:pt x="0" y="0"/>
                </a:moveTo>
                <a:cubicBezTo>
                  <a:pt x="63" y="0"/>
                  <a:pt x="127" y="74"/>
                  <a:pt x="127" y="148"/>
                </a:cubicBezTo>
                <a:lnTo>
                  <a:pt x="127" y="716"/>
                </a:lnTo>
                <a:cubicBezTo>
                  <a:pt x="127" y="790"/>
                  <a:pt x="191" y="864"/>
                  <a:pt x="254" y="864"/>
                </a:cubicBezTo>
                <a:cubicBezTo>
                  <a:pt x="191" y="864"/>
                  <a:pt x="127" y="938"/>
                  <a:pt x="127" y="1012"/>
                </a:cubicBezTo>
                <a:lnTo>
                  <a:pt x="127" y="1630"/>
                </a:lnTo>
                <a:cubicBezTo>
                  <a:pt x="127" y="1704"/>
                  <a:pt x="63" y="1778"/>
                  <a:pt x="0" y="1778"/>
                </a:cubicBezTo>
              </a:path>
            </a:pathLst>
          </a:cu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82880" y="2011680"/>
            <a:ext cx="97840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Appliquer un scénario d’utilisation parallèle de deux ou plusieurs stations, avec des flux de saturations.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L’intégration de ADRR dans un produit industriel consiste à l’implémentation de l’algorithme ADRR dans LTC et recompiler le  noyau Linux.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011680" y="60840"/>
            <a:ext cx="5760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 des tests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7105680"/>
            <a:ext cx="9071640" cy="2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Xi=j  &lt;==&gt; La station I est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connectée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l’AP J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5760" y="0"/>
            <a:ext cx="896112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des Clients  Q-Learning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468880" y="1304280"/>
            <a:ext cx="5938200" cy="53708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82880" y="1769040"/>
            <a:ext cx="97840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Chaque client a une demande Di et obtient un débit Ui.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But: minimiser la somme des Di-Ui qui sont négatifs.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L’algorithme utilise la stratégie Q-Learning pour  associer et ré-associer les clients avec déficit négatif.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L’espace d’états des actions très grand ⇒ approximation par une combinaison linéaire des feautures dans l’algorithme.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5760" y="0"/>
            <a:ext cx="896112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des Clients  Q-Learning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905256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Clients  Q-Learning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0840" y="1401120"/>
            <a:ext cx="10079640" cy="481788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60840" y="933840"/>
            <a:ext cx="9906120" cy="621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nombre des AP :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arrivées et départs des clients: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-Les arrivées: Poisson, avec λ=1/60 * 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-Les départs: exponentiel avec:  μ=600 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 est le pas de temps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demandes des clients d=5Mbs, pour toutes les stations.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capacités des liens des clients avec les AP 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-Cas1: aléatoire dans l’ensemble C={0,1,2,5.5,6,9,11,12,18,24,36,48,54}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-Cas2 : Fixes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Ci=(36,11,11,11), ∀ 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graphe montre les valeurs: Ri-Di&lt;0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comparaison se fait entre: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-L’algorithme proposé (Q-learning), en bleu dans les graphes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-Le standard, association avec plus fort RSSI, en orange dans les graphes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749040" y="91440"/>
            <a:ext cx="251352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13040" y="1737360"/>
            <a:ext cx="985392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 scheduling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(Différence débit agrégé équité temps/accès)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Principe de fonctionnement scheduling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(exemple WFQ)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Scheduler ADRR </a:t>
            </a: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(litterature research work</a:t>
            </a: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Traffic Control “LTC”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Scheduler HTB </a:t>
            </a: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(Hierarchical Token Bucket)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expérimentaux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Association standard/Q-Learning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Perspectives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546200" y="613800"/>
            <a:ext cx="6887520" cy="32918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2056320" y="3840480"/>
            <a:ext cx="5599440" cy="370368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91440" y="15120"/>
            <a:ext cx="998856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des Clients  Q-Learning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(capacités aléatoires)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440" y="15480"/>
            <a:ext cx="998856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des clients Q-Learning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(capacités fixes)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545840" y="640800"/>
            <a:ext cx="6887520" cy="32918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32920" y="3835800"/>
            <a:ext cx="5685840" cy="36334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08960" y="91440"/>
            <a:ext cx="4206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Perspectives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5760" y="201168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 Scheduling: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implémentation de ADRR et des tests expérimentaux (pas envisagé pour L2S).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 Association: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Faire d’autres tests de simulation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156120" y="1097280"/>
            <a:ext cx="3521160" cy="34747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91440" y="4635000"/>
            <a:ext cx="5212080" cy="27284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5303520" y="4857480"/>
            <a:ext cx="4776480" cy="231516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91440" y="1800"/>
            <a:ext cx="998856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Différence de débit agrégé entre équité en temps/accès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91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Principe de l’ordonnanceur avec équité en temps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620712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Donc pour chaque flux, le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poids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est calculé comme 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19440" y="1688040"/>
            <a:ext cx="6562440" cy="1695240"/>
          </a:xfrm>
          <a:prstGeom prst="rect">
            <a:avLst/>
          </a:prstGeom>
          <a:ln>
            <a:noFill/>
          </a:ln>
        </p:spPr>
      </p:pic>
      <p:sp>
        <p:nvSpPr>
          <p:cNvPr id="53" name="Freeform 3"/>
          <p:cNvSpPr/>
          <p:nvPr/>
        </p:nvSpPr>
        <p:spPr>
          <a:xfrm>
            <a:off x="4213800" y="5724720"/>
            <a:ext cx="147600" cy="167760"/>
          </a:xfrm>
          <a:custGeom>
            <a:avLst/>
            <a:gdLst/>
            <a:ahLst/>
            <a:rect l="0" t="0" r="r" b="b"/>
            <a:pathLst>
              <a:path w="410" h="466">
                <a:moveTo>
                  <a:pt x="63" y="412"/>
                </a:moveTo>
                <a:cubicBezTo>
                  <a:pt x="58" y="438"/>
                  <a:pt x="58" y="444"/>
                  <a:pt x="15" y="444"/>
                </a:cubicBezTo>
                <a:cubicBezTo>
                  <a:pt x="6" y="444"/>
                  <a:pt x="0" y="444"/>
                  <a:pt x="0" y="457"/>
                </a:cubicBezTo>
                <a:cubicBezTo>
                  <a:pt x="0" y="465"/>
                  <a:pt x="5" y="465"/>
                  <a:pt x="15" y="465"/>
                </a:cubicBezTo>
                <a:lnTo>
                  <a:pt x="192" y="465"/>
                </a:lnTo>
                <a:cubicBezTo>
                  <a:pt x="303" y="465"/>
                  <a:pt x="409" y="322"/>
                  <a:pt x="409" y="172"/>
                </a:cubicBezTo>
                <a:cubicBezTo>
                  <a:pt x="409" y="77"/>
                  <a:pt x="364" y="0"/>
                  <a:pt x="282" y="0"/>
                </a:cubicBezTo>
                <a:lnTo>
                  <a:pt x="104" y="0"/>
                </a:lnTo>
                <a:cubicBezTo>
                  <a:pt x="92" y="0"/>
                  <a:pt x="88" y="0"/>
                  <a:pt x="88" y="13"/>
                </a:cubicBezTo>
                <a:cubicBezTo>
                  <a:pt x="88" y="21"/>
                  <a:pt x="92" y="21"/>
                  <a:pt x="104" y="21"/>
                </a:cubicBezTo>
                <a:cubicBezTo>
                  <a:pt x="108" y="21"/>
                  <a:pt x="120" y="21"/>
                  <a:pt x="126" y="22"/>
                </a:cubicBezTo>
                <a:cubicBezTo>
                  <a:pt x="135" y="22"/>
                  <a:pt x="137" y="25"/>
                  <a:pt x="137" y="32"/>
                </a:cubicBezTo>
                <a:cubicBezTo>
                  <a:pt x="137" y="37"/>
                  <a:pt x="137" y="39"/>
                  <a:pt x="135" y="46"/>
                </a:cubicBezTo>
                <a:lnTo>
                  <a:pt x="63" y="412"/>
                </a:lnTo>
              </a:path>
              <a:path w="259" h="424">
                <a:moveTo>
                  <a:pt x="75" y="25"/>
                </a:moveTo>
                <a:cubicBezTo>
                  <a:pt x="79" y="1"/>
                  <a:pt x="80" y="0"/>
                  <a:pt x="103" y="0"/>
                </a:cubicBezTo>
                <a:lnTo>
                  <a:pt x="161" y="0"/>
                </a:lnTo>
                <a:cubicBezTo>
                  <a:pt x="214" y="0"/>
                  <a:pt x="258" y="37"/>
                  <a:pt x="258" y="126"/>
                </a:cubicBezTo>
                <a:cubicBezTo>
                  <a:pt x="258" y="161"/>
                  <a:pt x="247" y="271"/>
                  <a:pt x="201" y="346"/>
                </a:cubicBezTo>
                <a:cubicBezTo>
                  <a:pt x="186" y="370"/>
                  <a:pt x="145" y="423"/>
                  <a:pt x="78" y="423"/>
                </a:cubicBezTo>
                <a:lnTo>
                  <a:pt x="17" y="423"/>
                </a:lnTo>
                <a:cubicBezTo>
                  <a:pt x="10" y="423"/>
                  <a:pt x="10" y="423"/>
                  <a:pt x="7" y="423"/>
                </a:cubicBezTo>
                <a:cubicBezTo>
                  <a:pt x="1" y="420"/>
                  <a:pt x="0" y="420"/>
                  <a:pt x="0" y="415"/>
                </a:cubicBezTo>
                <a:cubicBezTo>
                  <a:pt x="0" y="414"/>
                  <a:pt x="0" y="411"/>
                  <a:pt x="2" y="399"/>
                </a:cubicBezTo>
                <a:lnTo>
                  <a:pt x="75" y="25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54" name="Freeform 4"/>
          <p:cNvSpPr/>
          <p:nvPr/>
        </p:nvSpPr>
        <p:spPr>
          <a:xfrm>
            <a:off x="4370400" y="5815800"/>
            <a:ext cx="41760" cy="116280"/>
          </a:xfrm>
          <a:custGeom>
            <a:avLst/>
            <a:gdLst/>
            <a:ahLst/>
            <a:rect l="0" t="0" r="r" b="b"/>
            <a:pathLst>
              <a:path w="38" h="46">
                <a:moveTo>
                  <a:pt x="37" y="18"/>
                </a:moveTo>
                <a:cubicBezTo>
                  <a:pt x="37" y="10"/>
                  <a:pt x="32" y="0"/>
                  <a:pt x="22" y="0"/>
                </a:cubicBezTo>
                <a:cubicBezTo>
                  <a:pt x="10" y="0"/>
                  <a:pt x="0" y="11"/>
                  <a:pt x="0" y="28"/>
                </a:cubicBezTo>
                <a:cubicBezTo>
                  <a:pt x="0" y="35"/>
                  <a:pt x="5" y="45"/>
                  <a:pt x="15" y="45"/>
                </a:cubicBezTo>
                <a:cubicBezTo>
                  <a:pt x="26" y="45"/>
                  <a:pt x="37" y="31"/>
                  <a:pt x="37" y="18"/>
                </a:cubicBezTo>
              </a:path>
              <a:path w="116" h="217">
                <a:moveTo>
                  <a:pt x="28" y="155"/>
                </a:moveTo>
                <a:cubicBezTo>
                  <a:pt x="25" y="160"/>
                  <a:pt x="24" y="166"/>
                  <a:pt x="24" y="176"/>
                </a:cubicBezTo>
                <a:cubicBezTo>
                  <a:pt x="24" y="197"/>
                  <a:pt x="39" y="216"/>
                  <a:pt x="61" y="216"/>
                </a:cubicBezTo>
                <a:cubicBezTo>
                  <a:pt x="98" y="216"/>
                  <a:pt x="115" y="149"/>
                  <a:pt x="115" y="144"/>
                </a:cubicBezTo>
                <a:cubicBezTo>
                  <a:pt x="115" y="135"/>
                  <a:pt x="108" y="135"/>
                  <a:pt x="108" y="135"/>
                </a:cubicBezTo>
                <a:cubicBezTo>
                  <a:pt x="104" y="135"/>
                  <a:pt x="104" y="139"/>
                  <a:pt x="101" y="145"/>
                </a:cubicBezTo>
                <a:cubicBezTo>
                  <a:pt x="92" y="183"/>
                  <a:pt x="76" y="204"/>
                  <a:pt x="61" y="204"/>
                </a:cubicBezTo>
                <a:cubicBezTo>
                  <a:pt x="53" y="204"/>
                  <a:pt x="51" y="195"/>
                  <a:pt x="51" y="186"/>
                </a:cubicBezTo>
                <a:cubicBezTo>
                  <a:pt x="51" y="174"/>
                  <a:pt x="55" y="166"/>
                  <a:pt x="58" y="155"/>
                </a:cubicBezTo>
                <a:cubicBezTo>
                  <a:pt x="62" y="141"/>
                  <a:pt x="66" y="129"/>
                  <a:pt x="69" y="117"/>
                </a:cubicBezTo>
                <a:cubicBezTo>
                  <a:pt x="73" y="105"/>
                  <a:pt x="86" y="62"/>
                  <a:pt x="88" y="57"/>
                </a:cubicBezTo>
                <a:cubicBezTo>
                  <a:pt x="90" y="50"/>
                  <a:pt x="90" y="44"/>
                  <a:pt x="90" y="41"/>
                </a:cubicBezTo>
                <a:cubicBezTo>
                  <a:pt x="90" y="18"/>
                  <a:pt x="76" y="0"/>
                  <a:pt x="55" y="0"/>
                </a:cubicBezTo>
                <a:cubicBezTo>
                  <a:pt x="16" y="0"/>
                  <a:pt x="0" y="66"/>
                  <a:pt x="0" y="73"/>
                </a:cubicBezTo>
                <a:cubicBezTo>
                  <a:pt x="0" y="79"/>
                  <a:pt x="5" y="79"/>
                  <a:pt x="6" y="79"/>
                </a:cubicBezTo>
                <a:cubicBezTo>
                  <a:pt x="12" y="79"/>
                  <a:pt x="12" y="78"/>
                  <a:pt x="14" y="71"/>
                </a:cubicBezTo>
                <a:cubicBezTo>
                  <a:pt x="23" y="31"/>
                  <a:pt x="39" y="13"/>
                  <a:pt x="53" y="13"/>
                </a:cubicBezTo>
                <a:cubicBezTo>
                  <a:pt x="59" y="13"/>
                  <a:pt x="63" y="18"/>
                  <a:pt x="63" y="31"/>
                </a:cubicBezTo>
                <a:cubicBezTo>
                  <a:pt x="63" y="41"/>
                  <a:pt x="61" y="48"/>
                  <a:pt x="51" y="78"/>
                </a:cubicBezTo>
                <a:lnTo>
                  <a:pt x="28" y="155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55" name="Freeform 5"/>
          <p:cNvSpPr/>
          <p:nvPr/>
        </p:nvSpPr>
        <p:spPr>
          <a:xfrm>
            <a:off x="4497480" y="5737320"/>
            <a:ext cx="118080" cy="190080"/>
          </a:xfrm>
          <a:custGeom>
            <a:avLst/>
            <a:gdLst/>
            <a:ahLst/>
            <a:rect l="0" t="0" r="r" b="b"/>
            <a:pathLst>
              <a:path w="328" h="396">
                <a:moveTo>
                  <a:pt x="317" y="213"/>
                </a:moveTo>
                <a:cubicBezTo>
                  <a:pt x="325" y="208"/>
                  <a:pt x="327" y="203"/>
                  <a:pt x="327" y="196"/>
                </a:cubicBezTo>
                <a:cubicBezTo>
                  <a:pt x="327" y="192"/>
                  <a:pt x="325" y="187"/>
                  <a:pt x="317" y="182"/>
                </a:cubicBezTo>
                <a:lnTo>
                  <a:pt x="21" y="3"/>
                </a:lnTo>
                <a:cubicBezTo>
                  <a:pt x="14" y="0"/>
                  <a:pt x="12" y="0"/>
                  <a:pt x="10" y="0"/>
                </a:cubicBezTo>
                <a:cubicBezTo>
                  <a:pt x="5" y="0"/>
                  <a:pt x="0" y="7"/>
                  <a:pt x="0" y="13"/>
                </a:cubicBezTo>
                <a:cubicBezTo>
                  <a:pt x="0" y="21"/>
                  <a:pt x="5" y="25"/>
                  <a:pt x="10" y="29"/>
                </a:cubicBezTo>
                <a:lnTo>
                  <a:pt x="290" y="196"/>
                </a:lnTo>
                <a:lnTo>
                  <a:pt x="10" y="366"/>
                </a:lnTo>
                <a:cubicBezTo>
                  <a:pt x="0" y="370"/>
                  <a:pt x="0" y="377"/>
                  <a:pt x="0" y="380"/>
                </a:cubicBezTo>
                <a:cubicBezTo>
                  <a:pt x="0" y="388"/>
                  <a:pt x="5" y="395"/>
                  <a:pt x="10" y="395"/>
                </a:cubicBezTo>
                <a:cubicBezTo>
                  <a:pt x="12" y="395"/>
                  <a:pt x="14" y="395"/>
                  <a:pt x="20" y="390"/>
                </a:cubicBezTo>
                <a:lnTo>
                  <a:pt x="317" y="213"/>
                </a:lnTo>
              </a:path>
              <a:path w="328" h="29">
                <a:moveTo>
                  <a:pt x="308" y="28"/>
                </a:moveTo>
                <a:cubicBezTo>
                  <a:pt x="317" y="28"/>
                  <a:pt x="327" y="28"/>
                  <a:pt x="327" y="15"/>
                </a:cubicBezTo>
                <a:cubicBezTo>
                  <a:pt x="327" y="0"/>
                  <a:pt x="315" y="0"/>
                  <a:pt x="308" y="0"/>
                </a:cubicBezTo>
                <a:lnTo>
                  <a:pt x="20" y="0"/>
                </a:lnTo>
                <a:cubicBezTo>
                  <a:pt x="10" y="0"/>
                  <a:pt x="0" y="0"/>
                  <a:pt x="0" y="15"/>
                </a:cubicBezTo>
                <a:cubicBezTo>
                  <a:pt x="0" y="28"/>
                  <a:pt x="9" y="28"/>
                  <a:pt x="18" y="28"/>
                </a:cubicBezTo>
                <a:lnTo>
                  <a:pt x="308" y="2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56" name="Freeform 6"/>
          <p:cNvSpPr/>
          <p:nvPr/>
        </p:nvSpPr>
        <p:spPr>
          <a:xfrm>
            <a:off x="4836600" y="5619240"/>
            <a:ext cx="127800" cy="111960"/>
          </a:xfrm>
          <a:custGeom>
            <a:avLst/>
            <a:gdLst/>
            <a:ahLst/>
            <a:rect l="0" t="0" r="r" b="b"/>
            <a:pathLst>
              <a:path w="355" h="311">
                <a:moveTo>
                  <a:pt x="232" y="69"/>
                </a:moveTo>
                <a:cubicBezTo>
                  <a:pt x="235" y="56"/>
                  <a:pt x="239" y="31"/>
                  <a:pt x="239" y="25"/>
                </a:cubicBezTo>
                <a:cubicBezTo>
                  <a:pt x="239" y="13"/>
                  <a:pt x="232" y="8"/>
                  <a:pt x="225" y="8"/>
                </a:cubicBezTo>
                <a:cubicBezTo>
                  <a:pt x="218" y="8"/>
                  <a:pt x="207" y="13"/>
                  <a:pt x="204" y="28"/>
                </a:cubicBezTo>
                <a:cubicBezTo>
                  <a:pt x="203" y="31"/>
                  <a:pt x="176" y="163"/>
                  <a:pt x="174" y="179"/>
                </a:cubicBezTo>
                <a:cubicBezTo>
                  <a:pt x="169" y="202"/>
                  <a:pt x="169" y="213"/>
                  <a:pt x="169" y="224"/>
                </a:cubicBezTo>
                <a:cubicBezTo>
                  <a:pt x="169" y="232"/>
                  <a:pt x="169" y="234"/>
                  <a:pt x="169" y="237"/>
                </a:cubicBezTo>
                <a:cubicBezTo>
                  <a:pt x="158" y="272"/>
                  <a:pt x="141" y="293"/>
                  <a:pt x="120" y="293"/>
                </a:cubicBezTo>
                <a:cubicBezTo>
                  <a:pt x="77" y="293"/>
                  <a:pt x="77" y="244"/>
                  <a:pt x="77" y="232"/>
                </a:cubicBezTo>
                <a:cubicBezTo>
                  <a:pt x="77" y="211"/>
                  <a:pt x="81" y="184"/>
                  <a:pt x="106" y="100"/>
                </a:cubicBezTo>
                <a:cubicBezTo>
                  <a:pt x="111" y="79"/>
                  <a:pt x="115" y="69"/>
                  <a:pt x="115" y="56"/>
                </a:cubicBezTo>
                <a:cubicBezTo>
                  <a:pt x="115" y="25"/>
                  <a:pt x="98" y="0"/>
                  <a:pt x="71" y="0"/>
                </a:cubicBezTo>
                <a:cubicBezTo>
                  <a:pt x="20" y="0"/>
                  <a:pt x="0" y="98"/>
                  <a:pt x="0" y="105"/>
                </a:cubicBezTo>
                <a:cubicBezTo>
                  <a:pt x="0" y="112"/>
                  <a:pt x="6" y="112"/>
                  <a:pt x="6" y="112"/>
                </a:cubicBezTo>
                <a:cubicBezTo>
                  <a:pt x="12" y="112"/>
                  <a:pt x="12" y="109"/>
                  <a:pt x="15" y="100"/>
                </a:cubicBezTo>
                <a:cubicBezTo>
                  <a:pt x="29" y="37"/>
                  <a:pt x="51" y="16"/>
                  <a:pt x="69" y="16"/>
                </a:cubicBezTo>
                <a:cubicBezTo>
                  <a:pt x="74" y="16"/>
                  <a:pt x="82" y="16"/>
                  <a:pt x="82" y="37"/>
                </a:cubicBezTo>
                <a:cubicBezTo>
                  <a:pt x="82" y="55"/>
                  <a:pt x="76" y="74"/>
                  <a:pt x="73" y="85"/>
                </a:cubicBezTo>
                <a:cubicBezTo>
                  <a:pt x="48" y="166"/>
                  <a:pt x="43" y="196"/>
                  <a:pt x="43" y="224"/>
                </a:cubicBezTo>
                <a:cubicBezTo>
                  <a:pt x="43" y="285"/>
                  <a:pt x="78" y="310"/>
                  <a:pt x="119" y="310"/>
                </a:cubicBezTo>
                <a:cubicBezTo>
                  <a:pt x="127" y="310"/>
                  <a:pt x="153" y="310"/>
                  <a:pt x="174" y="261"/>
                </a:cubicBezTo>
                <a:cubicBezTo>
                  <a:pt x="188" y="304"/>
                  <a:pt x="225" y="310"/>
                  <a:pt x="241" y="310"/>
                </a:cubicBezTo>
                <a:cubicBezTo>
                  <a:pt x="282" y="310"/>
                  <a:pt x="304" y="266"/>
                  <a:pt x="318" y="226"/>
                </a:cubicBezTo>
                <a:cubicBezTo>
                  <a:pt x="335" y="172"/>
                  <a:pt x="354" y="80"/>
                  <a:pt x="354" y="48"/>
                </a:cubicBezTo>
                <a:cubicBezTo>
                  <a:pt x="354" y="10"/>
                  <a:pt x="339" y="0"/>
                  <a:pt x="331" y="0"/>
                </a:cubicBezTo>
                <a:cubicBezTo>
                  <a:pt x="317" y="0"/>
                  <a:pt x="303" y="18"/>
                  <a:pt x="303" y="32"/>
                </a:cubicBezTo>
                <a:cubicBezTo>
                  <a:pt x="303" y="42"/>
                  <a:pt x="308" y="46"/>
                  <a:pt x="311" y="52"/>
                </a:cubicBezTo>
                <a:cubicBezTo>
                  <a:pt x="318" y="58"/>
                  <a:pt x="331" y="77"/>
                  <a:pt x="331" y="109"/>
                </a:cubicBezTo>
                <a:cubicBezTo>
                  <a:pt x="331" y="133"/>
                  <a:pt x="315" y="198"/>
                  <a:pt x="302" y="234"/>
                </a:cubicBezTo>
                <a:cubicBezTo>
                  <a:pt x="288" y="271"/>
                  <a:pt x="270" y="293"/>
                  <a:pt x="243" y="293"/>
                </a:cubicBezTo>
                <a:cubicBezTo>
                  <a:pt x="218" y="293"/>
                  <a:pt x="203" y="274"/>
                  <a:pt x="203" y="235"/>
                </a:cubicBezTo>
                <a:cubicBezTo>
                  <a:pt x="203" y="216"/>
                  <a:pt x="207" y="195"/>
                  <a:pt x="209" y="185"/>
                </a:cubicBezTo>
                <a:lnTo>
                  <a:pt x="232" y="6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57" name="Freeform 7"/>
          <p:cNvSpPr/>
          <p:nvPr/>
        </p:nvSpPr>
        <p:spPr>
          <a:xfrm>
            <a:off x="4973760" y="5650560"/>
            <a:ext cx="41760" cy="116280"/>
          </a:xfrm>
          <a:custGeom>
            <a:avLst/>
            <a:gdLst/>
            <a:ahLst/>
            <a:rect l="0" t="0" r="r" b="b"/>
            <a:pathLst>
              <a:path w="38" h="46">
                <a:moveTo>
                  <a:pt x="37" y="18"/>
                </a:moveTo>
                <a:cubicBezTo>
                  <a:pt x="37" y="10"/>
                  <a:pt x="32" y="0"/>
                  <a:pt x="22" y="0"/>
                </a:cubicBezTo>
                <a:cubicBezTo>
                  <a:pt x="10" y="0"/>
                  <a:pt x="0" y="11"/>
                  <a:pt x="0" y="28"/>
                </a:cubicBezTo>
                <a:cubicBezTo>
                  <a:pt x="0" y="35"/>
                  <a:pt x="5" y="45"/>
                  <a:pt x="15" y="45"/>
                </a:cubicBezTo>
                <a:cubicBezTo>
                  <a:pt x="26" y="45"/>
                  <a:pt x="37" y="31"/>
                  <a:pt x="37" y="18"/>
                </a:cubicBezTo>
              </a:path>
              <a:path w="116" h="217">
                <a:moveTo>
                  <a:pt x="28" y="155"/>
                </a:moveTo>
                <a:cubicBezTo>
                  <a:pt x="25" y="160"/>
                  <a:pt x="24" y="166"/>
                  <a:pt x="24" y="176"/>
                </a:cubicBezTo>
                <a:cubicBezTo>
                  <a:pt x="24" y="197"/>
                  <a:pt x="39" y="216"/>
                  <a:pt x="61" y="216"/>
                </a:cubicBezTo>
                <a:cubicBezTo>
                  <a:pt x="98" y="216"/>
                  <a:pt x="115" y="149"/>
                  <a:pt x="115" y="144"/>
                </a:cubicBezTo>
                <a:cubicBezTo>
                  <a:pt x="115" y="135"/>
                  <a:pt x="108" y="135"/>
                  <a:pt x="108" y="135"/>
                </a:cubicBezTo>
                <a:cubicBezTo>
                  <a:pt x="104" y="135"/>
                  <a:pt x="104" y="139"/>
                  <a:pt x="101" y="145"/>
                </a:cubicBezTo>
                <a:cubicBezTo>
                  <a:pt x="92" y="183"/>
                  <a:pt x="76" y="204"/>
                  <a:pt x="61" y="204"/>
                </a:cubicBezTo>
                <a:cubicBezTo>
                  <a:pt x="53" y="204"/>
                  <a:pt x="51" y="195"/>
                  <a:pt x="51" y="186"/>
                </a:cubicBezTo>
                <a:cubicBezTo>
                  <a:pt x="51" y="174"/>
                  <a:pt x="55" y="166"/>
                  <a:pt x="58" y="155"/>
                </a:cubicBezTo>
                <a:cubicBezTo>
                  <a:pt x="62" y="141"/>
                  <a:pt x="66" y="129"/>
                  <a:pt x="69" y="117"/>
                </a:cubicBezTo>
                <a:cubicBezTo>
                  <a:pt x="73" y="105"/>
                  <a:pt x="86" y="62"/>
                  <a:pt x="88" y="57"/>
                </a:cubicBezTo>
                <a:cubicBezTo>
                  <a:pt x="90" y="50"/>
                  <a:pt x="90" y="44"/>
                  <a:pt x="90" y="41"/>
                </a:cubicBezTo>
                <a:cubicBezTo>
                  <a:pt x="90" y="18"/>
                  <a:pt x="76" y="0"/>
                  <a:pt x="55" y="0"/>
                </a:cubicBezTo>
                <a:cubicBezTo>
                  <a:pt x="16" y="0"/>
                  <a:pt x="0" y="66"/>
                  <a:pt x="0" y="73"/>
                </a:cubicBezTo>
                <a:cubicBezTo>
                  <a:pt x="0" y="79"/>
                  <a:pt x="6" y="79"/>
                  <a:pt x="6" y="79"/>
                </a:cubicBezTo>
                <a:cubicBezTo>
                  <a:pt x="12" y="79"/>
                  <a:pt x="12" y="78"/>
                  <a:pt x="14" y="71"/>
                </a:cubicBezTo>
                <a:cubicBezTo>
                  <a:pt x="23" y="31"/>
                  <a:pt x="39" y="13"/>
                  <a:pt x="53" y="13"/>
                </a:cubicBezTo>
                <a:cubicBezTo>
                  <a:pt x="59" y="13"/>
                  <a:pt x="63" y="18"/>
                  <a:pt x="63" y="31"/>
                </a:cubicBezTo>
                <a:cubicBezTo>
                  <a:pt x="63" y="41"/>
                  <a:pt x="61" y="48"/>
                  <a:pt x="51" y="78"/>
                </a:cubicBezTo>
                <a:lnTo>
                  <a:pt x="28" y="155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58" name="Freeform 8"/>
          <p:cNvSpPr/>
          <p:nvPr/>
        </p:nvSpPr>
        <p:spPr>
          <a:xfrm>
            <a:off x="4716360" y="5877000"/>
            <a:ext cx="181080" cy="245160"/>
          </a:xfrm>
          <a:custGeom>
            <a:avLst/>
            <a:gdLst/>
            <a:ahLst/>
            <a:rect l="0" t="0" r="r" b="b"/>
            <a:pathLst>
              <a:path w="503" h="681">
                <a:moveTo>
                  <a:pt x="196" y="363"/>
                </a:moveTo>
                <a:lnTo>
                  <a:pt x="6" y="662"/>
                </a:lnTo>
                <a:cubicBezTo>
                  <a:pt x="2" y="669"/>
                  <a:pt x="0" y="670"/>
                  <a:pt x="0" y="673"/>
                </a:cubicBezTo>
                <a:cubicBezTo>
                  <a:pt x="0" y="680"/>
                  <a:pt x="6" y="680"/>
                  <a:pt x="15" y="680"/>
                </a:cubicBezTo>
                <a:lnTo>
                  <a:pt x="456" y="680"/>
                </a:lnTo>
                <a:lnTo>
                  <a:pt x="502" y="512"/>
                </a:lnTo>
                <a:lnTo>
                  <a:pt x="491" y="512"/>
                </a:lnTo>
                <a:cubicBezTo>
                  <a:pt x="477" y="562"/>
                  <a:pt x="440" y="604"/>
                  <a:pt x="395" y="624"/>
                </a:cubicBezTo>
                <a:cubicBezTo>
                  <a:pt x="387" y="628"/>
                  <a:pt x="349" y="643"/>
                  <a:pt x="271" y="643"/>
                </a:cubicBezTo>
                <a:lnTo>
                  <a:pt x="45" y="643"/>
                </a:lnTo>
                <a:lnTo>
                  <a:pt x="229" y="352"/>
                </a:lnTo>
                <a:cubicBezTo>
                  <a:pt x="233" y="346"/>
                  <a:pt x="235" y="343"/>
                  <a:pt x="235" y="340"/>
                </a:cubicBezTo>
                <a:cubicBezTo>
                  <a:pt x="235" y="338"/>
                  <a:pt x="235" y="337"/>
                  <a:pt x="232" y="331"/>
                </a:cubicBezTo>
                <a:lnTo>
                  <a:pt x="58" y="28"/>
                </a:lnTo>
                <a:lnTo>
                  <a:pt x="270" y="28"/>
                </a:lnTo>
                <a:cubicBezTo>
                  <a:pt x="331" y="28"/>
                  <a:pt x="453" y="32"/>
                  <a:pt x="491" y="158"/>
                </a:cubicBezTo>
                <a:lnTo>
                  <a:pt x="502" y="158"/>
                </a:lnTo>
                <a:lnTo>
                  <a:pt x="456" y="0"/>
                </a:lnTo>
                <a:lnTo>
                  <a:pt x="15" y="0"/>
                </a:lnTo>
                <a:cubicBezTo>
                  <a:pt x="0" y="0"/>
                  <a:pt x="0" y="0"/>
                  <a:pt x="0" y="21"/>
                </a:cubicBezTo>
                <a:lnTo>
                  <a:pt x="196" y="36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59" name="Freeform 9"/>
          <p:cNvSpPr/>
          <p:nvPr/>
        </p:nvSpPr>
        <p:spPr>
          <a:xfrm>
            <a:off x="4944960" y="5950800"/>
            <a:ext cx="127800" cy="111960"/>
          </a:xfrm>
          <a:custGeom>
            <a:avLst/>
            <a:gdLst/>
            <a:ahLst/>
            <a:rect l="0" t="0" r="r" b="b"/>
            <a:pathLst>
              <a:path w="355" h="311">
                <a:moveTo>
                  <a:pt x="232" y="69"/>
                </a:moveTo>
                <a:cubicBezTo>
                  <a:pt x="235" y="56"/>
                  <a:pt x="239" y="31"/>
                  <a:pt x="239" y="25"/>
                </a:cubicBezTo>
                <a:cubicBezTo>
                  <a:pt x="239" y="13"/>
                  <a:pt x="232" y="8"/>
                  <a:pt x="225" y="8"/>
                </a:cubicBezTo>
                <a:cubicBezTo>
                  <a:pt x="218" y="8"/>
                  <a:pt x="207" y="13"/>
                  <a:pt x="204" y="28"/>
                </a:cubicBezTo>
                <a:cubicBezTo>
                  <a:pt x="203" y="31"/>
                  <a:pt x="176" y="163"/>
                  <a:pt x="174" y="179"/>
                </a:cubicBezTo>
                <a:cubicBezTo>
                  <a:pt x="169" y="202"/>
                  <a:pt x="169" y="213"/>
                  <a:pt x="169" y="224"/>
                </a:cubicBezTo>
                <a:cubicBezTo>
                  <a:pt x="169" y="232"/>
                  <a:pt x="169" y="234"/>
                  <a:pt x="169" y="237"/>
                </a:cubicBezTo>
                <a:cubicBezTo>
                  <a:pt x="158" y="272"/>
                  <a:pt x="141" y="293"/>
                  <a:pt x="120" y="293"/>
                </a:cubicBezTo>
                <a:cubicBezTo>
                  <a:pt x="77" y="293"/>
                  <a:pt x="77" y="244"/>
                  <a:pt x="77" y="232"/>
                </a:cubicBezTo>
                <a:cubicBezTo>
                  <a:pt x="77" y="211"/>
                  <a:pt x="81" y="184"/>
                  <a:pt x="106" y="100"/>
                </a:cubicBezTo>
                <a:cubicBezTo>
                  <a:pt x="111" y="79"/>
                  <a:pt x="115" y="69"/>
                  <a:pt x="115" y="56"/>
                </a:cubicBezTo>
                <a:cubicBezTo>
                  <a:pt x="115" y="25"/>
                  <a:pt x="98" y="0"/>
                  <a:pt x="71" y="0"/>
                </a:cubicBezTo>
                <a:cubicBezTo>
                  <a:pt x="20" y="0"/>
                  <a:pt x="0" y="98"/>
                  <a:pt x="0" y="105"/>
                </a:cubicBezTo>
                <a:cubicBezTo>
                  <a:pt x="0" y="112"/>
                  <a:pt x="6" y="112"/>
                  <a:pt x="6" y="112"/>
                </a:cubicBezTo>
                <a:cubicBezTo>
                  <a:pt x="12" y="112"/>
                  <a:pt x="12" y="109"/>
                  <a:pt x="15" y="100"/>
                </a:cubicBezTo>
                <a:cubicBezTo>
                  <a:pt x="29" y="37"/>
                  <a:pt x="51" y="16"/>
                  <a:pt x="69" y="16"/>
                </a:cubicBezTo>
                <a:cubicBezTo>
                  <a:pt x="74" y="16"/>
                  <a:pt x="82" y="16"/>
                  <a:pt x="82" y="37"/>
                </a:cubicBezTo>
                <a:cubicBezTo>
                  <a:pt x="82" y="55"/>
                  <a:pt x="76" y="74"/>
                  <a:pt x="73" y="85"/>
                </a:cubicBezTo>
                <a:cubicBezTo>
                  <a:pt x="48" y="166"/>
                  <a:pt x="43" y="196"/>
                  <a:pt x="43" y="224"/>
                </a:cubicBezTo>
                <a:cubicBezTo>
                  <a:pt x="43" y="285"/>
                  <a:pt x="78" y="310"/>
                  <a:pt x="119" y="310"/>
                </a:cubicBezTo>
                <a:cubicBezTo>
                  <a:pt x="127" y="310"/>
                  <a:pt x="153" y="310"/>
                  <a:pt x="174" y="261"/>
                </a:cubicBezTo>
                <a:cubicBezTo>
                  <a:pt x="188" y="304"/>
                  <a:pt x="225" y="310"/>
                  <a:pt x="241" y="310"/>
                </a:cubicBezTo>
                <a:cubicBezTo>
                  <a:pt x="282" y="310"/>
                  <a:pt x="304" y="266"/>
                  <a:pt x="318" y="226"/>
                </a:cubicBezTo>
                <a:cubicBezTo>
                  <a:pt x="335" y="172"/>
                  <a:pt x="354" y="80"/>
                  <a:pt x="354" y="48"/>
                </a:cubicBezTo>
                <a:cubicBezTo>
                  <a:pt x="354" y="10"/>
                  <a:pt x="339" y="0"/>
                  <a:pt x="331" y="0"/>
                </a:cubicBezTo>
                <a:cubicBezTo>
                  <a:pt x="317" y="0"/>
                  <a:pt x="303" y="18"/>
                  <a:pt x="303" y="32"/>
                </a:cubicBezTo>
                <a:cubicBezTo>
                  <a:pt x="303" y="42"/>
                  <a:pt x="308" y="46"/>
                  <a:pt x="311" y="52"/>
                </a:cubicBezTo>
                <a:cubicBezTo>
                  <a:pt x="318" y="58"/>
                  <a:pt x="331" y="77"/>
                  <a:pt x="331" y="109"/>
                </a:cubicBezTo>
                <a:cubicBezTo>
                  <a:pt x="331" y="133"/>
                  <a:pt x="315" y="198"/>
                  <a:pt x="302" y="234"/>
                </a:cubicBezTo>
                <a:cubicBezTo>
                  <a:pt x="288" y="271"/>
                  <a:pt x="270" y="293"/>
                  <a:pt x="243" y="293"/>
                </a:cubicBezTo>
                <a:cubicBezTo>
                  <a:pt x="218" y="293"/>
                  <a:pt x="203" y="274"/>
                  <a:pt x="203" y="235"/>
                </a:cubicBezTo>
                <a:cubicBezTo>
                  <a:pt x="203" y="216"/>
                  <a:pt x="207" y="195"/>
                  <a:pt x="209" y="185"/>
                </a:cubicBezTo>
                <a:lnTo>
                  <a:pt x="232" y="6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0" name="Freeform 10"/>
          <p:cNvSpPr/>
          <p:nvPr/>
        </p:nvSpPr>
        <p:spPr>
          <a:xfrm>
            <a:off x="5076720" y="5983560"/>
            <a:ext cx="59760" cy="148680"/>
          </a:xfrm>
          <a:custGeom>
            <a:avLst/>
            <a:gdLst/>
            <a:ahLst/>
            <a:rect l="0" t="0" r="r" b="b"/>
            <a:pathLst>
              <a:path w="37" h="46">
                <a:moveTo>
                  <a:pt x="36" y="18"/>
                </a:moveTo>
                <a:cubicBezTo>
                  <a:pt x="36" y="10"/>
                  <a:pt x="31" y="0"/>
                  <a:pt x="21" y="0"/>
                </a:cubicBezTo>
                <a:cubicBezTo>
                  <a:pt x="10" y="0"/>
                  <a:pt x="0" y="13"/>
                  <a:pt x="0" y="28"/>
                </a:cubicBezTo>
                <a:cubicBezTo>
                  <a:pt x="0" y="35"/>
                  <a:pt x="4" y="45"/>
                  <a:pt x="15" y="45"/>
                </a:cubicBezTo>
                <a:cubicBezTo>
                  <a:pt x="25" y="45"/>
                  <a:pt x="36" y="32"/>
                  <a:pt x="36" y="18"/>
                </a:cubicBezTo>
              </a:path>
              <a:path w="152" h="307">
                <a:moveTo>
                  <a:pt x="84" y="234"/>
                </a:moveTo>
                <a:cubicBezTo>
                  <a:pt x="78" y="266"/>
                  <a:pt x="59" y="293"/>
                  <a:pt x="37" y="293"/>
                </a:cubicBezTo>
                <a:cubicBezTo>
                  <a:pt x="31" y="293"/>
                  <a:pt x="28" y="293"/>
                  <a:pt x="23" y="292"/>
                </a:cubicBezTo>
                <a:cubicBezTo>
                  <a:pt x="33" y="285"/>
                  <a:pt x="37" y="274"/>
                  <a:pt x="37" y="266"/>
                </a:cubicBezTo>
                <a:cubicBezTo>
                  <a:pt x="37" y="254"/>
                  <a:pt x="29" y="250"/>
                  <a:pt x="21" y="250"/>
                </a:cubicBezTo>
                <a:cubicBezTo>
                  <a:pt x="9" y="250"/>
                  <a:pt x="0" y="263"/>
                  <a:pt x="0" y="279"/>
                </a:cubicBezTo>
                <a:cubicBezTo>
                  <a:pt x="0" y="295"/>
                  <a:pt x="15" y="306"/>
                  <a:pt x="38" y="306"/>
                </a:cubicBezTo>
                <a:cubicBezTo>
                  <a:pt x="59" y="306"/>
                  <a:pt x="105" y="290"/>
                  <a:pt x="115" y="232"/>
                </a:cubicBezTo>
                <a:lnTo>
                  <a:pt x="150" y="62"/>
                </a:lnTo>
                <a:cubicBezTo>
                  <a:pt x="150" y="57"/>
                  <a:pt x="151" y="52"/>
                  <a:pt x="151" y="44"/>
                </a:cubicBezTo>
                <a:cubicBezTo>
                  <a:pt x="151" y="20"/>
                  <a:pt x="133" y="0"/>
                  <a:pt x="111" y="0"/>
                </a:cubicBezTo>
                <a:cubicBezTo>
                  <a:pt x="69" y="0"/>
                  <a:pt x="45" y="66"/>
                  <a:pt x="45" y="73"/>
                </a:cubicBezTo>
                <a:cubicBezTo>
                  <a:pt x="45" y="79"/>
                  <a:pt x="51" y="79"/>
                  <a:pt x="51" y="79"/>
                </a:cubicBezTo>
                <a:cubicBezTo>
                  <a:pt x="55" y="79"/>
                  <a:pt x="55" y="78"/>
                  <a:pt x="59" y="69"/>
                </a:cubicBezTo>
                <a:cubicBezTo>
                  <a:pt x="68" y="42"/>
                  <a:pt x="88" y="13"/>
                  <a:pt x="108" y="13"/>
                </a:cubicBezTo>
                <a:cubicBezTo>
                  <a:pt x="120" y="13"/>
                  <a:pt x="122" y="21"/>
                  <a:pt x="122" y="37"/>
                </a:cubicBezTo>
                <a:cubicBezTo>
                  <a:pt x="122" y="42"/>
                  <a:pt x="121" y="48"/>
                  <a:pt x="121" y="50"/>
                </a:cubicBezTo>
                <a:lnTo>
                  <a:pt x="84" y="23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1" name="Freeform 11"/>
          <p:cNvSpPr/>
          <p:nvPr/>
        </p:nvSpPr>
        <p:spPr>
          <a:xfrm>
            <a:off x="5188680" y="5724720"/>
            <a:ext cx="137520" cy="173160"/>
          </a:xfrm>
          <a:custGeom>
            <a:avLst/>
            <a:gdLst/>
            <a:ahLst/>
            <a:rect l="0" t="0" r="r" b="b"/>
            <a:pathLst>
              <a:path w="182" h="204">
                <a:moveTo>
                  <a:pt x="35" y="25"/>
                </a:moveTo>
                <a:cubicBezTo>
                  <a:pt x="38" y="10"/>
                  <a:pt x="39" y="1"/>
                  <a:pt x="50" y="0"/>
                </a:cubicBezTo>
                <a:cubicBezTo>
                  <a:pt x="54" y="0"/>
                  <a:pt x="71" y="0"/>
                  <a:pt x="81" y="0"/>
                </a:cubicBezTo>
                <a:cubicBezTo>
                  <a:pt x="120" y="0"/>
                  <a:pt x="181" y="0"/>
                  <a:pt x="181" y="67"/>
                </a:cubicBezTo>
                <a:cubicBezTo>
                  <a:pt x="181" y="91"/>
                  <a:pt x="171" y="137"/>
                  <a:pt x="150" y="164"/>
                </a:cubicBezTo>
                <a:cubicBezTo>
                  <a:pt x="136" y="182"/>
                  <a:pt x="107" y="203"/>
                  <a:pt x="59" y="203"/>
                </a:cubicBezTo>
                <a:lnTo>
                  <a:pt x="0" y="203"/>
                </a:lnTo>
                <a:lnTo>
                  <a:pt x="35" y="25"/>
                </a:lnTo>
              </a:path>
              <a:path w="382" h="481">
                <a:moveTo>
                  <a:pt x="256" y="234"/>
                </a:moveTo>
                <a:cubicBezTo>
                  <a:pt x="309" y="217"/>
                  <a:pt x="372" y="172"/>
                  <a:pt x="372" y="103"/>
                </a:cubicBezTo>
                <a:cubicBezTo>
                  <a:pt x="372" y="45"/>
                  <a:pt x="325" y="0"/>
                  <a:pt x="255" y="0"/>
                </a:cubicBezTo>
                <a:lnTo>
                  <a:pt x="104" y="0"/>
                </a:lnTo>
                <a:cubicBezTo>
                  <a:pt x="92" y="0"/>
                  <a:pt x="88" y="0"/>
                  <a:pt x="88" y="13"/>
                </a:cubicBezTo>
                <a:cubicBezTo>
                  <a:pt x="88" y="21"/>
                  <a:pt x="92" y="21"/>
                  <a:pt x="101" y="21"/>
                </a:cubicBezTo>
                <a:cubicBezTo>
                  <a:pt x="104" y="21"/>
                  <a:pt x="114" y="21"/>
                  <a:pt x="122" y="22"/>
                </a:cubicBezTo>
                <a:cubicBezTo>
                  <a:pt x="131" y="22"/>
                  <a:pt x="137" y="25"/>
                  <a:pt x="137" y="32"/>
                </a:cubicBezTo>
                <a:cubicBezTo>
                  <a:pt x="137" y="37"/>
                  <a:pt x="137" y="39"/>
                  <a:pt x="135" y="46"/>
                </a:cubicBezTo>
                <a:lnTo>
                  <a:pt x="63" y="411"/>
                </a:lnTo>
                <a:cubicBezTo>
                  <a:pt x="58" y="438"/>
                  <a:pt x="55" y="444"/>
                  <a:pt x="15" y="444"/>
                </a:cubicBezTo>
                <a:cubicBezTo>
                  <a:pt x="5" y="444"/>
                  <a:pt x="0" y="444"/>
                  <a:pt x="0" y="457"/>
                </a:cubicBezTo>
                <a:cubicBezTo>
                  <a:pt x="0" y="465"/>
                  <a:pt x="6" y="465"/>
                  <a:pt x="8" y="465"/>
                </a:cubicBezTo>
                <a:cubicBezTo>
                  <a:pt x="23" y="465"/>
                  <a:pt x="61" y="464"/>
                  <a:pt x="74" y="464"/>
                </a:cubicBezTo>
                <a:cubicBezTo>
                  <a:pt x="90" y="464"/>
                  <a:pt x="127" y="465"/>
                  <a:pt x="143" y="465"/>
                </a:cubicBezTo>
                <a:cubicBezTo>
                  <a:pt x="147" y="465"/>
                  <a:pt x="153" y="465"/>
                  <a:pt x="153" y="451"/>
                </a:cubicBezTo>
                <a:cubicBezTo>
                  <a:pt x="153" y="444"/>
                  <a:pt x="149" y="444"/>
                  <a:pt x="137" y="444"/>
                </a:cubicBezTo>
                <a:cubicBezTo>
                  <a:pt x="119" y="444"/>
                  <a:pt x="104" y="444"/>
                  <a:pt x="104" y="432"/>
                </a:cubicBezTo>
                <a:cubicBezTo>
                  <a:pt x="104" y="429"/>
                  <a:pt x="105" y="425"/>
                  <a:pt x="106" y="420"/>
                </a:cubicBezTo>
                <a:lnTo>
                  <a:pt x="141" y="240"/>
                </a:lnTo>
                <a:lnTo>
                  <a:pt x="204" y="240"/>
                </a:lnTo>
                <a:cubicBezTo>
                  <a:pt x="252" y="240"/>
                  <a:pt x="262" y="279"/>
                  <a:pt x="262" y="301"/>
                </a:cubicBezTo>
                <a:cubicBezTo>
                  <a:pt x="262" y="313"/>
                  <a:pt x="257" y="334"/>
                  <a:pt x="255" y="349"/>
                </a:cubicBezTo>
                <a:cubicBezTo>
                  <a:pt x="251" y="369"/>
                  <a:pt x="247" y="395"/>
                  <a:pt x="247" y="408"/>
                </a:cubicBezTo>
                <a:cubicBezTo>
                  <a:pt x="247" y="480"/>
                  <a:pt x="310" y="480"/>
                  <a:pt x="318" y="480"/>
                </a:cubicBezTo>
                <a:cubicBezTo>
                  <a:pt x="364" y="480"/>
                  <a:pt x="381" y="411"/>
                  <a:pt x="381" y="401"/>
                </a:cubicBezTo>
                <a:cubicBezTo>
                  <a:pt x="381" y="395"/>
                  <a:pt x="376" y="395"/>
                  <a:pt x="376" y="395"/>
                </a:cubicBezTo>
                <a:cubicBezTo>
                  <a:pt x="371" y="395"/>
                  <a:pt x="370" y="398"/>
                  <a:pt x="368" y="402"/>
                </a:cubicBezTo>
                <a:cubicBezTo>
                  <a:pt x="354" y="454"/>
                  <a:pt x="332" y="465"/>
                  <a:pt x="319" y="465"/>
                </a:cubicBezTo>
                <a:cubicBezTo>
                  <a:pt x="302" y="465"/>
                  <a:pt x="298" y="450"/>
                  <a:pt x="298" y="422"/>
                </a:cubicBezTo>
                <a:cubicBezTo>
                  <a:pt x="298" y="402"/>
                  <a:pt x="302" y="369"/>
                  <a:pt x="303" y="346"/>
                </a:cubicBezTo>
                <a:cubicBezTo>
                  <a:pt x="304" y="337"/>
                  <a:pt x="305" y="324"/>
                  <a:pt x="305" y="314"/>
                </a:cubicBezTo>
                <a:cubicBezTo>
                  <a:pt x="305" y="262"/>
                  <a:pt x="270" y="241"/>
                  <a:pt x="256" y="234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2" name="TextShape 12"/>
          <p:cNvSpPr txBox="1"/>
          <p:nvPr/>
        </p:nvSpPr>
        <p:spPr>
          <a:xfrm>
            <a:off x="2834640" y="3383280"/>
            <a:ext cx="4114800" cy="36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WFQ, Weighted Fair Queuing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Freeform 13"/>
          <p:cNvSpPr/>
          <p:nvPr/>
        </p:nvSpPr>
        <p:spPr>
          <a:xfrm>
            <a:off x="4394160" y="3844440"/>
            <a:ext cx="150120" cy="219240"/>
          </a:xfrm>
          <a:custGeom>
            <a:avLst/>
            <a:gdLst/>
            <a:ahLst/>
            <a:rect l="0" t="0" r="r" b="b"/>
            <a:pathLst>
              <a:path w="417" h="609">
                <a:moveTo>
                  <a:pt x="246" y="63"/>
                </a:moveTo>
                <a:cubicBezTo>
                  <a:pt x="251" y="38"/>
                  <a:pt x="253" y="34"/>
                  <a:pt x="260" y="30"/>
                </a:cubicBezTo>
                <a:cubicBezTo>
                  <a:pt x="267" y="27"/>
                  <a:pt x="286" y="27"/>
                  <a:pt x="300" y="27"/>
                </a:cubicBezTo>
                <a:cubicBezTo>
                  <a:pt x="361" y="27"/>
                  <a:pt x="389" y="30"/>
                  <a:pt x="389" y="101"/>
                </a:cubicBezTo>
                <a:cubicBezTo>
                  <a:pt x="389" y="114"/>
                  <a:pt x="387" y="150"/>
                  <a:pt x="383" y="173"/>
                </a:cubicBezTo>
                <a:cubicBezTo>
                  <a:pt x="383" y="177"/>
                  <a:pt x="381" y="188"/>
                  <a:pt x="381" y="190"/>
                </a:cubicBezTo>
                <a:cubicBezTo>
                  <a:pt x="381" y="196"/>
                  <a:pt x="383" y="200"/>
                  <a:pt x="389" y="200"/>
                </a:cubicBezTo>
                <a:cubicBezTo>
                  <a:pt x="396" y="200"/>
                  <a:pt x="397" y="196"/>
                  <a:pt x="399" y="182"/>
                </a:cubicBezTo>
                <a:lnTo>
                  <a:pt x="415" y="25"/>
                </a:lnTo>
                <a:cubicBezTo>
                  <a:pt x="416" y="21"/>
                  <a:pt x="416" y="13"/>
                  <a:pt x="416" y="11"/>
                </a:cubicBezTo>
                <a:cubicBezTo>
                  <a:pt x="416" y="0"/>
                  <a:pt x="409" y="0"/>
                  <a:pt x="399" y="0"/>
                </a:cubicBezTo>
                <a:lnTo>
                  <a:pt x="61" y="0"/>
                </a:lnTo>
                <a:cubicBezTo>
                  <a:pt x="45" y="0"/>
                  <a:pt x="45" y="0"/>
                  <a:pt x="40" y="17"/>
                </a:cubicBezTo>
                <a:lnTo>
                  <a:pt x="3" y="175"/>
                </a:lnTo>
                <a:cubicBezTo>
                  <a:pt x="3" y="177"/>
                  <a:pt x="0" y="190"/>
                  <a:pt x="0" y="194"/>
                </a:cubicBezTo>
                <a:cubicBezTo>
                  <a:pt x="0" y="198"/>
                  <a:pt x="3" y="200"/>
                  <a:pt x="7" y="200"/>
                </a:cubicBezTo>
                <a:cubicBezTo>
                  <a:pt x="14" y="200"/>
                  <a:pt x="14" y="198"/>
                  <a:pt x="17" y="184"/>
                </a:cubicBezTo>
                <a:cubicBezTo>
                  <a:pt x="51" y="42"/>
                  <a:pt x="66" y="27"/>
                  <a:pt x="157" y="27"/>
                </a:cubicBezTo>
                <a:lnTo>
                  <a:pt x="181" y="27"/>
                </a:lnTo>
                <a:cubicBezTo>
                  <a:pt x="198" y="27"/>
                  <a:pt x="198" y="30"/>
                  <a:pt x="198" y="38"/>
                </a:cubicBezTo>
                <a:cubicBezTo>
                  <a:pt x="198" y="42"/>
                  <a:pt x="196" y="57"/>
                  <a:pt x="196" y="59"/>
                </a:cubicBezTo>
                <a:lnTo>
                  <a:pt x="114" y="536"/>
                </a:lnTo>
                <a:cubicBezTo>
                  <a:pt x="107" y="570"/>
                  <a:pt x="105" y="580"/>
                  <a:pt x="42" y="580"/>
                </a:cubicBezTo>
                <a:cubicBezTo>
                  <a:pt x="19" y="580"/>
                  <a:pt x="16" y="580"/>
                  <a:pt x="16" y="597"/>
                </a:cubicBezTo>
                <a:cubicBezTo>
                  <a:pt x="16" y="608"/>
                  <a:pt x="23" y="608"/>
                  <a:pt x="26" y="608"/>
                </a:cubicBezTo>
                <a:cubicBezTo>
                  <a:pt x="42" y="608"/>
                  <a:pt x="59" y="606"/>
                  <a:pt x="77" y="606"/>
                </a:cubicBezTo>
                <a:cubicBezTo>
                  <a:pt x="94" y="606"/>
                  <a:pt x="111" y="606"/>
                  <a:pt x="129" y="606"/>
                </a:cubicBezTo>
                <a:cubicBezTo>
                  <a:pt x="146" y="606"/>
                  <a:pt x="163" y="606"/>
                  <a:pt x="179" y="606"/>
                </a:cubicBezTo>
                <a:cubicBezTo>
                  <a:pt x="196" y="606"/>
                  <a:pt x="215" y="608"/>
                  <a:pt x="233" y="608"/>
                </a:cubicBezTo>
                <a:cubicBezTo>
                  <a:pt x="237" y="608"/>
                  <a:pt x="246" y="608"/>
                  <a:pt x="246" y="591"/>
                </a:cubicBezTo>
                <a:cubicBezTo>
                  <a:pt x="246" y="580"/>
                  <a:pt x="241" y="580"/>
                  <a:pt x="225" y="580"/>
                </a:cubicBezTo>
                <a:cubicBezTo>
                  <a:pt x="209" y="580"/>
                  <a:pt x="201" y="580"/>
                  <a:pt x="185" y="576"/>
                </a:cubicBezTo>
                <a:cubicBezTo>
                  <a:pt x="168" y="574"/>
                  <a:pt x="163" y="572"/>
                  <a:pt x="163" y="559"/>
                </a:cubicBezTo>
                <a:cubicBezTo>
                  <a:pt x="163" y="557"/>
                  <a:pt x="163" y="551"/>
                  <a:pt x="165" y="538"/>
                </a:cubicBezTo>
                <a:lnTo>
                  <a:pt x="246" y="6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4" name="Freeform 14"/>
          <p:cNvSpPr/>
          <p:nvPr/>
        </p:nvSpPr>
        <p:spPr>
          <a:xfrm>
            <a:off x="4533120" y="3958200"/>
            <a:ext cx="56880" cy="150840"/>
          </a:xfrm>
          <a:custGeom>
            <a:avLst/>
            <a:gdLst/>
            <a:ahLst/>
            <a:rect l="0" t="0" r="r" b="b"/>
            <a:pathLst>
              <a:path w="158" h="419">
                <a:moveTo>
                  <a:pt x="97" y="17"/>
                </a:moveTo>
                <a:cubicBezTo>
                  <a:pt x="97" y="0"/>
                  <a:pt x="97" y="0"/>
                  <a:pt x="85" y="0"/>
                </a:cubicBezTo>
                <a:cubicBezTo>
                  <a:pt x="58" y="40"/>
                  <a:pt x="17" y="40"/>
                  <a:pt x="0" y="40"/>
                </a:cubicBezTo>
                <a:lnTo>
                  <a:pt x="0" y="63"/>
                </a:lnTo>
                <a:cubicBezTo>
                  <a:pt x="10" y="63"/>
                  <a:pt x="38" y="63"/>
                  <a:pt x="62" y="46"/>
                </a:cubicBezTo>
                <a:lnTo>
                  <a:pt x="62" y="365"/>
                </a:lnTo>
                <a:cubicBezTo>
                  <a:pt x="62" y="386"/>
                  <a:pt x="62" y="395"/>
                  <a:pt x="19" y="395"/>
                </a:cubicBezTo>
                <a:lnTo>
                  <a:pt x="3" y="395"/>
                </a:lnTo>
                <a:lnTo>
                  <a:pt x="3" y="418"/>
                </a:lnTo>
                <a:cubicBezTo>
                  <a:pt x="10" y="418"/>
                  <a:pt x="64" y="414"/>
                  <a:pt x="79" y="414"/>
                </a:cubicBezTo>
                <a:cubicBezTo>
                  <a:pt x="94" y="414"/>
                  <a:pt x="147" y="418"/>
                  <a:pt x="157" y="418"/>
                </a:cubicBezTo>
                <a:lnTo>
                  <a:pt x="157" y="395"/>
                </a:lnTo>
                <a:lnTo>
                  <a:pt x="140" y="395"/>
                </a:lnTo>
                <a:cubicBezTo>
                  <a:pt x="97" y="395"/>
                  <a:pt x="97" y="386"/>
                  <a:pt x="97" y="365"/>
                </a:cubicBezTo>
                <a:lnTo>
                  <a:pt x="97" y="17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5" name="Freeform 15"/>
          <p:cNvSpPr/>
          <p:nvPr/>
        </p:nvSpPr>
        <p:spPr>
          <a:xfrm>
            <a:off x="4688640" y="3940920"/>
            <a:ext cx="146880" cy="76320"/>
          </a:xfrm>
          <a:custGeom>
            <a:avLst/>
            <a:gdLst/>
            <a:ahLst/>
            <a:rect l="0" t="0" r="r" b="b"/>
            <a:pathLst>
              <a:path w="408" h="37">
                <a:moveTo>
                  <a:pt x="387" y="36"/>
                </a:moveTo>
                <a:cubicBezTo>
                  <a:pt x="396" y="36"/>
                  <a:pt x="407" y="36"/>
                  <a:pt x="407" y="17"/>
                </a:cubicBezTo>
                <a:cubicBezTo>
                  <a:pt x="407" y="0"/>
                  <a:pt x="396" y="0"/>
                  <a:pt x="387" y="0"/>
                </a:cubicBezTo>
                <a:lnTo>
                  <a:pt x="20" y="0"/>
                </a:lnTo>
                <a:cubicBezTo>
                  <a:pt x="12" y="0"/>
                  <a:pt x="0" y="0"/>
                  <a:pt x="0" y="17"/>
                </a:cubicBezTo>
                <a:cubicBezTo>
                  <a:pt x="0" y="36"/>
                  <a:pt x="12" y="36"/>
                  <a:pt x="20" y="36"/>
                </a:cubicBezTo>
                <a:lnTo>
                  <a:pt x="387" y="36"/>
                </a:lnTo>
              </a:path>
              <a:path w="408" h="37">
                <a:moveTo>
                  <a:pt x="387" y="36"/>
                </a:moveTo>
                <a:cubicBezTo>
                  <a:pt x="396" y="36"/>
                  <a:pt x="407" y="36"/>
                  <a:pt x="407" y="19"/>
                </a:cubicBezTo>
                <a:cubicBezTo>
                  <a:pt x="407" y="0"/>
                  <a:pt x="396" y="0"/>
                  <a:pt x="387" y="0"/>
                </a:cubicBezTo>
                <a:lnTo>
                  <a:pt x="20" y="0"/>
                </a:lnTo>
                <a:cubicBezTo>
                  <a:pt x="12" y="0"/>
                  <a:pt x="0" y="0"/>
                  <a:pt x="0" y="19"/>
                </a:cubicBezTo>
                <a:cubicBezTo>
                  <a:pt x="0" y="36"/>
                  <a:pt x="12" y="36"/>
                  <a:pt x="20" y="36"/>
                </a:cubicBezTo>
                <a:lnTo>
                  <a:pt x="387" y="3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6" name="Freeform 16"/>
          <p:cNvSpPr/>
          <p:nvPr/>
        </p:nvSpPr>
        <p:spPr>
          <a:xfrm>
            <a:off x="4911840" y="3844440"/>
            <a:ext cx="150120" cy="219240"/>
          </a:xfrm>
          <a:custGeom>
            <a:avLst/>
            <a:gdLst/>
            <a:ahLst/>
            <a:rect l="0" t="0" r="r" b="b"/>
            <a:pathLst>
              <a:path w="417" h="609">
                <a:moveTo>
                  <a:pt x="246" y="63"/>
                </a:moveTo>
                <a:cubicBezTo>
                  <a:pt x="251" y="38"/>
                  <a:pt x="253" y="34"/>
                  <a:pt x="260" y="30"/>
                </a:cubicBezTo>
                <a:cubicBezTo>
                  <a:pt x="267" y="27"/>
                  <a:pt x="286" y="27"/>
                  <a:pt x="300" y="27"/>
                </a:cubicBezTo>
                <a:cubicBezTo>
                  <a:pt x="361" y="27"/>
                  <a:pt x="389" y="30"/>
                  <a:pt x="389" y="101"/>
                </a:cubicBezTo>
                <a:cubicBezTo>
                  <a:pt x="389" y="114"/>
                  <a:pt x="387" y="150"/>
                  <a:pt x="383" y="173"/>
                </a:cubicBezTo>
                <a:cubicBezTo>
                  <a:pt x="383" y="177"/>
                  <a:pt x="381" y="188"/>
                  <a:pt x="381" y="190"/>
                </a:cubicBezTo>
                <a:cubicBezTo>
                  <a:pt x="381" y="196"/>
                  <a:pt x="383" y="200"/>
                  <a:pt x="389" y="200"/>
                </a:cubicBezTo>
                <a:cubicBezTo>
                  <a:pt x="396" y="200"/>
                  <a:pt x="397" y="196"/>
                  <a:pt x="399" y="182"/>
                </a:cubicBezTo>
                <a:lnTo>
                  <a:pt x="415" y="25"/>
                </a:lnTo>
                <a:cubicBezTo>
                  <a:pt x="416" y="21"/>
                  <a:pt x="416" y="13"/>
                  <a:pt x="416" y="11"/>
                </a:cubicBezTo>
                <a:cubicBezTo>
                  <a:pt x="416" y="0"/>
                  <a:pt x="409" y="0"/>
                  <a:pt x="399" y="0"/>
                </a:cubicBezTo>
                <a:lnTo>
                  <a:pt x="61" y="0"/>
                </a:lnTo>
                <a:cubicBezTo>
                  <a:pt x="45" y="0"/>
                  <a:pt x="45" y="0"/>
                  <a:pt x="40" y="17"/>
                </a:cubicBezTo>
                <a:lnTo>
                  <a:pt x="3" y="175"/>
                </a:lnTo>
                <a:cubicBezTo>
                  <a:pt x="3" y="177"/>
                  <a:pt x="0" y="190"/>
                  <a:pt x="0" y="194"/>
                </a:cubicBezTo>
                <a:cubicBezTo>
                  <a:pt x="0" y="198"/>
                  <a:pt x="3" y="200"/>
                  <a:pt x="7" y="200"/>
                </a:cubicBezTo>
                <a:cubicBezTo>
                  <a:pt x="14" y="200"/>
                  <a:pt x="14" y="198"/>
                  <a:pt x="17" y="184"/>
                </a:cubicBezTo>
                <a:cubicBezTo>
                  <a:pt x="51" y="42"/>
                  <a:pt x="66" y="27"/>
                  <a:pt x="157" y="27"/>
                </a:cubicBezTo>
                <a:lnTo>
                  <a:pt x="181" y="27"/>
                </a:lnTo>
                <a:cubicBezTo>
                  <a:pt x="198" y="27"/>
                  <a:pt x="198" y="30"/>
                  <a:pt x="198" y="38"/>
                </a:cubicBezTo>
                <a:cubicBezTo>
                  <a:pt x="198" y="42"/>
                  <a:pt x="196" y="57"/>
                  <a:pt x="196" y="59"/>
                </a:cubicBezTo>
                <a:lnTo>
                  <a:pt x="114" y="536"/>
                </a:lnTo>
                <a:cubicBezTo>
                  <a:pt x="107" y="570"/>
                  <a:pt x="105" y="580"/>
                  <a:pt x="42" y="580"/>
                </a:cubicBezTo>
                <a:cubicBezTo>
                  <a:pt x="19" y="580"/>
                  <a:pt x="16" y="580"/>
                  <a:pt x="16" y="597"/>
                </a:cubicBezTo>
                <a:cubicBezTo>
                  <a:pt x="16" y="608"/>
                  <a:pt x="23" y="608"/>
                  <a:pt x="26" y="608"/>
                </a:cubicBezTo>
                <a:cubicBezTo>
                  <a:pt x="42" y="608"/>
                  <a:pt x="59" y="606"/>
                  <a:pt x="77" y="606"/>
                </a:cubicBezTo>
                <a:cubicBezTo>
                  <a:pt x="94" y="606"/>
                  <a:pt x="111" y="606"/>
                  <a:pt x="129" y="606"/>
                </a:cubicBezTo>
                <a:cubicBezTo>
                  <a:pt x="146" y="606"/>
                  <a:pt x="163" y="606"/>
                  <a:pt x="179" y="606"/>
                </a:cubicBezTo>
                <a:cubicBezTo>
                  <a:pt x="196" y="606"/>
                  <a:pt x="215" y="608"/>
                  <a:pt x="233" y="608"/>
                </a:cubicBezTo>
                <a:cubicBezTo>
                  <a:pt x="237" y="608"/>
                  <a:pt x="246" y="608"/>
                  <a:pt x="246" y="591"/>
                </a:cubicBezTo>
                <a:cubicBezTo>
                  <a:pt x="246" y="580"/>
                  <a:pt x="241" y="580"/>
                  <a:pt x="225" y="580"/>
                </a:cubicBezTo>
                <a:cubicBezTo>
                  <a:pt x="209" y="580"/>
                  <a:pt x="201" y="580"/>
                  <a:pt x="185" y="576"/>
                </a:cubicBezTo>
                <a:cubicBezTo>
                  <a:pt x="168" y="574"/>
                  <a:pt x="163" y="572"/>
                  <a:pt x="163" y="559"/>
                </a:cubicBezTo>
                <a:cubicBezTo>
                  <a:pt x="163" y="557"/>
                  <a:pt x="163" y="551"/>
                  <a:pt x="165" y="538"/>
                </a:cubicBezTo>
                <a:lnTo>
                  <a:pt x="246" y="6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7" name="Freeform 17"/>
          <p:cNvSpPr/>
          <p:nvPr/>
        </p:nvSpPr>
        <p:spPr>
          <a:xfrm>
            <a:off x="5044320" y="3958200"/>
            <a:ext cx="69120" cy="150840"/>
          </a:xfrm>
          <a:custGeom>
            <a:avLst/>
            <a:gdLst/>
            <a:ahLst/>
            <a:rect l="0" t="0" r="r" b="b"/>
            <a:pathLst>
              <a:path w="192" h="419">
                <a:moveTo>
                  <a:pt x="191" y="302"/>
                </a:moveTo>
                <a:lnTo>
                  <a:pt x="175" y="302"/>
                </a:lnTo>
                <a:cubicBezTo>
                  <a:pt x="175" y="319"/>
                  <a:pt x="170" y="352"/>
                  <a:pt x="165" y="361"/>
                </a:cubicBezTo>
                <a:cubicBezTo>
                  <a:pt x="162" y="363"/>
                  <a:pt x="129" y="363"/>
                  <a:pt x="121" y="363"/>
                </a:cubicBezTo>
                <a:lnTo>
                  <a:pt x="43" y="363"/>
                </a:lnTo>
                <a:cubicBezTo>
                  <a:pt x="88" y="306"/>
                  <a:pt x="103" y="287"/>
                  <a:pt x="129" y="260"/>
                </a:cubicBezTo>
                <a:cubicBezTo>
                  <a:pt x="162" y="222"/>
                  <a:pt x="191" y="184"/>
                  <a:pt x="191" y="122"/>
                </a:cubicBezTo>
                <a:cubicBezTo>
                  <a:pt x="191" y="46"/>
                  <a:pt x="144" y="0"/>
                  <a:pt x="90" y="0"/>
                </a:cubicBezTo>
                <a:cubicBezTo>
                  <a:pt x="36" y="0"/>
                  <a:pt x="0" y="57"/>
                  <a:pt x="0" y="112"/>
                </a:cubicBezTo>
                <a:cubicBezTo>
                  <a:pt x="0" y="146"/>
                  <a:pt x="19" y="148"/>
                  <a:pt x="23" y="148"/>
                </a:cubicBezTo>
                <a:cubicBezTo>
                  <a:pt x="33" y="148"/>
                  <a:pt x="45" y="137"/>
                  <a:pt x="45" y="114"/>
                </a:cubicBezTo>
                <a:cubicBezTo>
                  <a:pt x="45" y="103"/>
                  <a:pt x="43" y="82"/>
                  <a:pt x="20" y="82"/>
                </a:cubicBezTo>
                <a:cubicBezTo>
                  <a:pt x="33" y="36"/>
                  <a:pt x="62" y="23"/>
                  <a:pt x="84" y="23"/>
                </a:cubicBezTo>
                <a:cubicBezTo>
                  <a:pt x="127" y="23"/>
                  <a:pt x="149" y="72"/>
                  <a:pt x="149" y="122"/>
                </a:cubicBezTo>
                <a:cubicBezTo>
                  <a:pt x="149" y="177"/>
                  <a:pt x="121" y="222"/>
                  <a:pt x="107" y="245"/>
                </a:cubicBezTo>
                <a:lnTo>
                  <a:pt x="3" y="395"/>
                </a:lnTo>
                <a:cubicBezTo>
                  <a:pt x="0" y="399"/>
                  <a:pt x="0" y="399"/>
                  <a:pt x="0" y="418"/>
                </a:cubicBezTo>
                <a:lnTo>
                  <a:pt x="176" y="418"/>
                </a:lnTo>
                <a:lnTo>
                  <a:pt x="191" y="302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8" name="Freeform 18"/>
          <p:cNvSpPr/>
          <p:nvPr/>
        </p:nvSpPr>
        <p:spPr>
          <a:xfrm>
            <a:off x="4395600" y="4213080"/>
            <a:ext cx="72720" cy="165240"/>
          </a:xfrm>
          <a:custGeom>
            <a:avLst/>
            <a:gdLst/>
            <a:ahLst/>
            <a:rect l="0" t="0" r="r" b="b"/>
            <a:pathLst>
              <a:path w="202" h="459">
                <a:moveTo>
                  <a:pt x="126" y="18"/>
                </a:moveTo>
                <a:cubicBezTo>
                  <a:pt x="126" y="2"/>
                  <a:pt x="126" y="0"/>
                  <a:pt x="112" y="0"/>
                </a:cubicBezTo>
                <a:cubicBezTo>
                  <a:pt x="75" y="45"/>
                  <a:pt x="19" y="45"/>
                  <a:pt x="0" y="45"/>
                </a:cubicBezTo>
                <a:lnTo>
                  <a:pt x="0" y="67"/>
                </a:lnTo>
                <a:cubicBezTo>
                  <a:pt x="11" y="67"/>
                  <a:pt x="49" y="67"/>
                  <a:pt x="79" y="47"/>
                </a:cubicBezTo>
                <a:lnTo>
                  <a:pt x="79" y="405"/>
                </a:lnTo>
                <a:cubicBezTo>
                  <a:pt x="79" y="429"/>
                  <a:pt x="78" y="437"/>
                  <a:pt x="23" y="437"/>
                </a:cubicBezTo>
                <a:lnTo>
                  <a:pt x="3" y="437"/>
                </a:lnTo>
                <a:lnTo>
                  <a:pt x="3" y="458"/>
                </a:lnTo>
                <a:cubicBezTo>
                  <a:pt x="26" y="457"/>
                  <a:pt x="78" y="457"/>
                  <a:pt x="103" y="457"/>
                </a:cubicBezTo>
                <a:cubicBezTo>
                  <a:pt x="128" y="457"/>
                  <a:pt x="181" y="457"/>
                  <a:pt x="201" y="458"/>
                </a:cubicBezTo>
                <a:lnTo>
                  <a:pt x="201" y="437"/>
                </a:lnTo>
                <a:lnTo>
                  <a:pt x="183" y="437"/>
                </a:lnTo>
                <a:cubicBezTo>
                  <a:pt x="128" y="437"/>
                  <a:pt x="126" y="429"/>
                  <a:pt x="126" y="405"/>
                </a:cubicBezTo>
                <a:lnTo>
                  <a:pt x="126" y="1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69" name="Freeform 19"/>
          <p:cNvSpPr/>
          <p:nvPr/>
        </p:nvSpPr>
        <p:spPr>
          <a:xfrm>
            <a:off x="4299840" y="4545360"/>
            <a:ext cx="168120" cy="169920"/>
          </a:xfrm>
          <a:custGeom>
            <a:avLst/>
            <a:gdLst/>
            <a:ahLst/>
            <a:rect l="0" t="0" r="r" b="b"/>
            <a:pathLst>
              <a:path w="467" h="472">
                <a:moveTo>
                  <a:pt x="72" y="418"/>
                </a:moveTo>
                <a:cubicBezTo>
                  <a:pt x="66" y="444"/>
                  <a:pt x="66" y="448"/>
                  <a:pt x="17" y="448"/>
                </a:cubicBezTo>
                <a:cubicBezTo>
                  <a:pt x="7" y="448"/>
                  <a:pt x="0" y="448"/>
                  <a:pt x="0" y="463"/>
                </a:cubicBezTo>
                <a:cubicBezTo>
                  <a:pt x="0" y="471"/>
                  <a:pt x="6" y="471"/>
                  <a:pt x="17" y="471"/>
                </a:cubicBezTo>
                <a:lnTo>
                  <a:pt x="218" y="471"/>
                </a:lnTo>
                <a:cubicBezTo>
                  <a:pt x="345" y="471"/>
                  <a:pt x="466" y="327"/>
                  <a:pt x="466" y="174"/>
                </a:cubicBezTo>
                <a:cubicBezTo>
                  <a:pt x="466" y="78"/>
                  <a:pt x="414" y="0"/>
                  <a:pt x="322" y="0"/>
                </a:cubicBezTo>
                <a:lnTo>
                  <a:pt x="118" y="0"/>
                </a:lnTo>
                <a:cubicBezTo>
                  <a:pt x="105" y="0"/>
                  <a:pt x="101" y="0"/>
                  <a:pt x="101" y="13"/>
                </a:cubicBezTo>
                <a:cubicBezTo>
                  <a:pt x="101" y="21"/>
                  <a:pt x="105" y="21"/>
                  <a:pt x="118" y="21"/>
                </a:cubicBezTo>
                <a:cubicBezTo>
                  <a:pt x="124" y="21"/>
                  <a:pt x="137" y="21"/>
                  <a:pt x="144" y="23"/>
                </a:cubicBezTo>
                <a:cubicBezTo>
                  <a:pt x="154" y="23"/>
                  <a:pt x="157" y="26"/>
                  <a:pt x="157" y="32"/>
                </a:cubicBezTo>
                <a:cubicBezTo>
                  <a:pt x="157" y="37"/>
                  <a:pt x="155" y="39"/>
                  <a:pt x="154" y="47"/>
                </a:cubicBezTo>
                <a:lnTo>
                  <a:pt x="72" y="418"/>
                </a:lnTo>
              </a:path>
              <a:path w="296" h="428">
                <a:moveTo>
                  <a:pt x="86" y="26"/>
                </a:moveTo>
                <a:cubicBezTo>
                  <a:pt x="90" y="2"/>
                  <a:pt x="92" y="0"/>
                  <a:pt x="118" y="0"/>
                </a:cubicBezTo>
                <a:lnTo>
                  <a:pt x="184" y="0"/>
                </a:lnTo>
                <a:cubicBezTo>
                  <a:pt x="244" y="0"/>
                  <a:pt x="295" y="37"/>
                  <a:pt x="295" y="127"/>
                </a:cubicBezTo>
                <a:cubicBezTo>
                  <a:pt x="295" y="163"/>
                  <a:pt x="283" y="273"/>
                  <a:pt x="230" y="349"/>
                </a:cubicBezTo>
                <a:cubicBezTo>
                  <a:pt x="213" y="375"/>
                  <a:pt x="165" y="427"/>
                  <a:pt x="89" y="427"/>
                </a:cubicBezTo>
                <a:lnTo>
                  <a:pt x="20" y="427"/>
                </a:lnTo>
                <a:cubicBezTo>
                  <a:pt x="11" y="427"/>
                  <a:pt x="11" y="427"/>
                  <a:pt x="8" y="427"/>
                </a:cubicBezTo>
                <a:cubicBezTo>
                  <a:pt x="1" y="426"/>
                  <a:pt x="0" y="426"/>
                  <a:pt x="0" y="421"/>
                </a:cubicBezTo>
                <a:cubicBezTo>
                  <a:pt x="0" y="418"/>
                  <a:pt x="0" y="416"/>
                  <a:pt x="3" y="405"/>
                </a:cubicBezTo>
                <a:lnTo>
                  <a:pt x="86" y="2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0" name="Freeform 20"/>
          <p:cNvSpPr/>
          <p:nvPr/>
        </p:nvSpPr>
        <p:spPr>
          <a:xfrm>
            <a:off x="4488480" y="4637160"/>
            <a:ext cx="56880" cy="115560"/>
          </a:xfrm>
          <a:custGeom>
            <a:avLst/>
            <a:gdLst/>
            <a:ahLst/>
            <a:rect l="0" t="0" r="r" b="b"/>
            <a:pathLst>
              <a:path w="158" h="321">
                <a:moveTo>
                  <a:pt x="96" y="13"/>
                </a:moveTo>
                <a:cubicBezTo>
                  <a:pt x="96" y="0"/>
                  <a:pt x="96" y="0"/>
                  <a:pt x="85" y="0"/>
                </a:cubicBezTo>
                <a:cubicBezTo>
                  <a:pt x="57" y="31"/>
                  <a:pt x="17" y="31"/>
                  <a:pt x="0" y="31"/>
                </a:cubicBezTo>
                <a:lnTo>
                  <a:pt x="0" y="49"/>
                </a:lnTo>
                <a:cubicBezTo>
                  <a:pt x="10" y="49"/>
                  <a:pt x="37" y="49"/>
                  <a:pt x="62" y="36"/>
                </a:cubicBezTo>
                <a:lnTo>
                  <a:pt x="62" y="281"/>
                </a:lnTo>
                <a:cubicBezTo>
                  <a:pt x="62" y="297"/>
                  <a:pt x="62" y="302"/>
                  <a:pt x="19" y="302"/>
                </a:cubicBezTo>
                <a:lnTo>
                  <a:pt x="3" y="302"/>
                </a:lnTo>
                <a:lnTo>
                  <a:pt x="3" y="320"/>
                </a:lnTo>
                <a:cubicBezTo>
                  <a:pt x="10" y="320"/>
                  <a:pt x="63" y="318"/>
                  <a:pt x="79" y="318"/>
                </a:cubicBezTo>
                <a:cubicBezTo>
                  <a:pt x="93" y="318"/>
                  <a:pt x="147" y="320"/>
                  <a:pt x="157" y="320"/>
                </a:cubicBezTo>
                <a:lnTo>
                  <a:pt x="157" y="302"/>
                </a:lnTo>
                <a:lnTo>
                  <a:pt x="139" y="302"/>
                </a:lnTo>
                <a:cubicBezTo>
                  <a:pt x="96" y="302"/>
                  <a:pt x="96" y="297"/>
                  <a:pt x="96" y="281"/>
                </a:cubicBezTo>
                <a:lnTo>
                  <a:pt x="96" y="1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1" name="Freeform 21"/>
          <p:cNvSpPr/>
          <p:nvPr/>
        </p:nvSpPr>
        <p:spPr>
          <a:xfrm>
            <a:off x="4668840" y="4454280"/>
            <a:ext cx="146160" cy="58680"/>
          </a:xfrm>
          <a:custGeom>
            <a:avLst/>
            <a:gdLst/>
            <a:ahLst/>
            <a:rect l="0" t="0" r="r" b="b"/>
            <a:pathLst>
              <a:path w="406" h="29">
                <a:moveTo>
                  <a:pt x="385" y="28"/>
                </a:moveTo>
                <a:cubicBezTo>
                  <a:pt x="394" y="28"/>
                  <a:pt x="405" y="28"/>
                  <a:pt x="405" y="13"/>
                </a:cubicBezTo>
                <a:cubicBezTo>
                  <a:pt x="405" y="0"/>
                  <a:pt x="394" y="0"/>
                  <a:pt x="385" y="0"/>
                </a:cubicBezTo>
                <a:lnTo>
                  <a:pt x="20" y="0"/>
                </a:lnTo>
                <a:cubicBezTo>
                  <a:pt x="11" y="0"/>
                  <a:pt x="0" y="0"/>
                  <a:pt x="0" y="13"/>
                </a:cubicBezTo>
                <a:cubicBezTo>
                  <a:pt x="0" y="28"/>
                  <a:pt x="11" y="28"/>
                  <a:pt x="20" y="28"/>
                </a:cubicBezTo>
                <a:lnTo>
                  <a:pt x="385" y="28"/>
                </a:lnTo>
              </a:path>
              <a:path w="406" h="28">
                <a:moveTo>
                  <a:pt x="385" y="27"/>
                </a:moveTo>
                <a:cubicBezTo>
                  <a:pt x="394" y="27"/>
                  <a:pt x="405" y="27"/>
                  <a:pt x="405" y="13"/>
                </a:cubicBezTo>
                <a:cubicBezTo>
                  <a:pt x="405" y="0"/>
                  <a:pt x="394" y="0"/>
                  <a:pt x="385" y="0"/>
                </a:cubicBezTo>
                <a:lnTo>
                  <a:pt x="20" y="0"/>
                </a:lnTo>
                <a:cubicBezTo>
                  <a:pt x="11" y="0"/>
                  <a:pt x="0" y="0"/>
                  <a:pt x="0" y="13"/>
                </a:cubicBezTo>
                <a:cubicBezTo>
                  <a:pt x="0" y="27"/>
                  <a:pt x="11" y="27"/>
                  <a:pt x="20" y="27"/>
                </a:cubicBezTo>
                <a:lnTo>
                  <a:pt x="385" y="27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2" name="Freeform 22"/>
          <p:cNvSpPr/>
          <p:nvPr/>
        </p:nvSpPr>
        <p:spPr>
          <a:xfrm>
            <a:off x="5003640" y="4206240"/>
            <a:ext cx="99720" cy="175320"/>
          </a:xfrm>
          <a:custGeom>
            <a:avLst/>
            <a:gdLst/>
            <a:ahLst/>
            <a:rect l="0" t="0" r="r" b="b"/>
            <a:pathLst>
              <a:path w="277" h="487">
                <a:moveTo>
                  <a:pt x="141" y="8"/>
                </a:moveTo>
                <a:cubicBezTo>
                  <a:pt x="141" y="8"/>
                  <a:pt x="141" y="0"/>
                  <a:pt x="132" y="0"/>
                </a:cubicBezTo>
                <a:cubicBezTo>
                  <a:pt x="119" y="0"/>
                  <a:pt x="75" y="6"/>
                  <a:pt x="59" y="8"/>
                </a:cubicBezTo>
                <a:cubicBezTo>
                  <a:pt x="53" y="8"/>
                  <a:pt x="49" y="8"/>
                  <a:pt x="49" y="21"/>
                </a:cubicBezTo>
                <a:cubicBezTo>
                  <a:pt x="49" y="29"/>
                  <a:pt x="53" y="29"/>
                  <a:pt x="62" y="29"/>
                </a:cubicBezTo>
                <a:cubicBezTo>
                  <a:pt x="92" y="29"/>
                  <a:pt x="93" y="32"/>
                  <a:pt x="93" y="41"/>
                </a:cubicBezTo>
                <a:lnTo>
                  <a:pt x="92" y="55"/>
                </a:lnTo>
                <a:lnTo>
                  <a:pt x="1" y="452"/>
                </a:lnTo>
                <a:cubicBezTo>
                  <a:pt x="0" y="461"/>
                  <a:pt x="0" y="463"/>
                  <a:pt x="0" y="466"/>
                </a:cubicBezTo>
                <a:cubicBezTo>
                  <a:pt x="0" y="483"/>
                  <a:pt x="11" y="486"/>
                  <a:pt x="17" y="486"/>
                </a:cubicBezTo>
                <a:cubicBezTo>
                  <a:pt x="26" y="486"/>
                  <a:pt x="34" y="481"/>
                  <a:pt x="37" y="471"/>
                </a:cubicBezTo>
                <a:cubicBezTo>
                  <a:pt x="42" y="465"/>
                  <a:pt x="69" y="338"/>
                  <a:pt x="72" y="320"/>
                </a:cubicBezTo>
                <a:cubicBezTo>
                  <a:pt x="93" y="322"/>
                  <a:pt x="144" y="335"/>
                  <a:pt x="144" y="379"/>
                </a:cubicBezTo>
                <a:cubicBezTo>
                  <a:pt x="144" y="385"/>
                  <a:pt x="144" y="387"/>
                  <a:pt x="141" y="393"/>
                </a:cubicBezTo>
                <a:cubicBezTo>
                  <a:pt x="139" y="403"/>
                  <a:pt x="139" y="409"/>
                  <a:pt x="139" y="418"/>
                </a:cubicBezTo>
                <a:cubicBezTo>
                  <a:pt x="139" y="458"/>
                  <a:pt x="164" y="486"/>
                  <a:pt x="195" y="486"/>
                </a:cubicBezTo>
                <a:cubicBezTo>
                  <a:pt x="214" y="486"/>
                  <a:pt x="230" y="474"/>
                  <a:pt x="243" y="448"/>
                </a:cubicBezTo>
                <a:cubicBezTo>
                  <a:pt x="259" y="419"/>
                  <a:pt x="266" y="380"/>
                  <a:pt x="266" y="379"/>
                </a:cubicBezTo>
                <a:cubicBezTo>
                  <a:pt x="266" y="374"/>
                  <a:pt x="260" y="374"/>
                  <a:pt x="259" y="374"/>
                </a:cubicBezTo>
                <a:cubicBezTo>
                  <a:pt x="252" y="374"/>
                  <a:pt x="252" y="375"/>
                  <a:pt x="250" y="385"/>
                </a:cubicBezTo>
                <a:cubicBezTo>
                  <a:pt x="239" y="435"/>
                  <a:pt x="223" y="471"/>
                  <a:pt x="197" y="471"/>
                </a:cubicBezTo>
                <a:cubicBezTo>
                  <a:pt x="184" y="471"/>
                  <a:pt x="178" y="463"/>
                  <a:pt x="178" y="437"/>
                </a:cubicBezTo>
                <a:cubicBezTo>
                  <a:pt x="178" y="426"/>
                  <a:pt x="180" y="409"/>
                  <a:pt x="181" y="400"/>
                </a:cubicBezTo>
                <a:cubicBezTo>
                  <a:pt x="184" y="388"/>
                  <a:pt x="184" y="385"/>
                  <a:pt x="184" y="379"/>
                </a:cubicBezTo>
                <a:cubicBezTo>
                  <a:pt x="184" y="335"/>
                  <a:pt x="147" y="314"/>
                  <a:pt x="93" y="307"/>
                </a:cubicBezTo>
                <a:cubicBezTo>
                  <a:pt x="112" y="292"/>
                  <a:pt x="132" y="271"/>
                  <a:pt x="147" y="255"/>
                </a:cubicBezTo>
                <a:cubicBezTo>
                  <a:pt x="175" y="219"/>
                  <a:pt x="204" y="190"/>
                  <a:pt x="233" y="190"/>
                </a:cubicBezTo>
                <a:cubicBezTo>
                  <a:pt x="239" y="190"/>
                  <a:pt x="239" y="190"/>
                  <a:pt x="240" y="190"/>
                </a:cubicBezTo>
                <a:cubicBezTo>
                  <a:pt x="247" y="192"/>
                  <a:pt x="247" y="192"/>
                  <a:pt x="252" y="195"/>
                </a:cubicBezTo>
                <a:cubicBezTo>
                  <a:pt x="253" y="195"/>
                  <a:pt x="253" y="197"/>
                  <a:pt x="253" y="197"/>
                </a:cubicBezTo>
                <a:cubicBezTo>
                  <a:pt x="224" y="200"/>
                  <a:pt x="218" y="226"/>
                  <a:pt x="218" y="234"/>
                </a:cubicBezTo>
                <a:cubicBezTo>
                  <a:pt x="218" y="245"/>
                  <a:pt x="226" y="260"/>
                  <a:pt x="243" y="260"/>
                </a:cubicBezTo>
                <a:cubicBezTo>
                  <a:pt x="259" y="260"/>
                  <a:pt x="276" y="244"/>
                  <a:pt x="276" y="216"/>
                </a:cubicBezTo>
                <a:cubicBezTo>
                  <a:pt x="276" y="197"/>
                  <a:pt x="262" y="174"/>
                  <a:pt x="234" y="174"/>
                </a:cubicBezTo>
                <a:cubicBezTo>
                  <a:pt x="217" y="174"/>
                  <a:pt x="190" y="180"/>
                  <a:pt x="147" y="234"/>
                </a:cubicBezTo>
                <a:cubicBezTo>
                  <a:pt x="124" y="260"/>
                  <a:pt x="102" y="289"/>
                  <a:pt x="78" y="299"/>
                </a:cubicBezTo>
                <a:lnTo>
                  <a:pt x="141" y="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3" name="Freeform 23"/>
          <p:cNvSpPr/>
          <p:nvPr/>
        </p:nvSpPr>
        <p:spPr>
          <a:xfrm>
            <a:off x="4921560" y="4545360"/>
            <a:ext cx="168120" cy="169920"/>
          </a:xfrm>
          <a:custGeom>
            <a:avLst/>
            <a:gdLst/>
            <a:ahLst/>
            <a:rect l="0" t="0" r="r" b="b"/>
            <a:pathLst>
              <a:path w="467" h="472">
                <a:moveTo>
                  <a:pt x="72" y="418"/>
                </a:moveTo>
                <a:cubicBezTo>
                  <a:pt x="66" y="444"/>
                  <a:pt x="66" y="448"/>
                  <a:pt x="17" y="448"/>
                </a:cubicBezTo>
                <a:cubicBezTo>
                  <a:pt x="7" y="448"/>
                  <a:pt x="0" y="448"/>
                  <a:pt x="0" y="463"/>
                </a:cubicBezTo>
                <a:cubicBezTo>
                  <a:pt x="0" y="471"/>
                  <a:pt x="6" y="471"/>
                  <a:pt x="17" y="471"/>
                </a:cubicBezTo>
                <a:lnTo>
                  <a:pt x="218" y="471"/>
                </a:lnTo>
                <a:cubicBezTo>
                  <a:pt x="345" y="471"/>
                  <a:pt x="466" y="327"/>
                  <a:pt x="466" y="174"/>
                </a:cubicBezTo>
                <a:cubicBezTo>
                  <a:pt x="466" y="78"/>
                  <a:pt x="414" y="0"/>
                  <a:pt x="322" y="0"/>
                </a:cubicBezTo>
                <a:lnTo>
                  <a:pt x="118" y="0"/>
                </a:lnTo>
                <a:cubicBezTo>
                  <a:pt x="105" y="0"/>
                  <a:pt x="101" y="0"/>
                  <a:pt x="101" y="13"/>
                </a:cubicBezTo>
                <a:cubicBezTo>
                  <a:pt x="101" y="21"/>
                  <a:pt x="105" y="21"/>
                  <a:pt x="118" y="21"/>
                </a:cubicBezTo>
                <a:cubicBezTo>
                  <a:pt x="124" y="21"/>
                  <a:pt x="137" y="21"/>
                  <a:pt x="144" y="23"/>
                </a:cubicBezTo>
                <a:cubicBezTo>
                  <a:pt x="154" y="23"/>
                  <a:pt x="157" y="26"/>
                  <a:pt x="157" y="32"/>
                </a:cubicBezTo>
                <a:cubicBezTo>
                  <a:pt x="157" y="37"/>
                  <a:pt x="155" y="39"/>
                  <a:pt x="154" y="47"/>
                </a:cubicBezTo>
                <a:lnTo>
                  <a:pt x="72" y="418"/>
                </a:lnTo>
              </a:path>
              <a:path w="296" h="428">
                <a:moveTo>
                  <a:pt x="86" y="26"/>
                </a:moveTo>
                <a:cubicBezTo>
                  <a:pt x="90" y="2"/>
                  <a:pt x="92" y="0"/>
                  <a:pt x="118" y="0"/>
                </a:cubicBezTo>
                <a:lnTo>
                  <a:pt x="184" y="0"/>
                </a:lnTo>
                <a:cubicBezTo>
                  <a:pt x="244" y="0"/>
                  <a:pt x="295" y="37"/>
                  <a:pt x="295" y="127"/>
                </a:cubicBezTo>
                <a:cubicBezTo>
                  <a:pt x="295" y="163"/>
                  <a:pt x="283" y="273"/>
                  <a:pt x="230" y="349"/>
                </a:cubicBezTo>
                <a:cubicBezTo>
                  <a:pt x="213" y="375"/>
                  <a:pt x="165" y="427"/>
                  <a:pt x="89" y="427"/>
                </a:cubicBezTo>
                <a:lnTo>
                  <a:pt x="20" y="427"/>
                </a:lnTo>
                <a:cubicBezTo>
                  <a:pt x="11" y="427"/>
                  <a:pt x="11" y="427"/>
                  <a:pt x="8" y="427"/>
                </a:cubicBezTo>
                <a:cubicBezTo>
                  <a:pt x="1" y="426"/>
                  <a:pt x="0" y="426"/>
                  <a:pt x="0" y="421"/>
                </a:cubicBezTo>
                <a:cubicBezTo>
                  <a:pt x="0" y="418"/>
                  <a:pt x="0" y="416"/>
                  <a:pt x="3" y="405"/>
                </a:cubicBezTo>
                <a:lnTo>
                  <a:pt x="86" y="2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4" name="Freeform 24"/>
          <p:cNvSpPr/>
          <p:nvPr/>
        </p:nvSpPr>
        <p:spPr>
          <a:xfrm>
            <a:off x="5102640" y="4637160"/>
            <a:ext cx="68760" cy="115560"/>
          </a:xfrm>
          <a:custGeom>
            <a:avLst/>
            <a:gdLst/>
            <a:ahLst/>
            <a:rect l="0" t="0" r="r" b="b"/>
            <a:pathLst>
              <a:path w="191" h="321">
                <a:moveTo>
                  <a:pt x="190" y="232"/>
                </a:moveTo>
                <a:lnTo>
                  <a:pt x="174" y="232"/>
                </a:lnTo>
                <a:cubicBezTo>
                  <a:pt x="174" y="244"/>
                  <a:pt x="170" y="271"/>
                  <a:pt x="164" y="278"/>
                </a:cubicBezTo>
                <a:cubicBezTo>
                  <a:pt x="161" y="279"/>
                  <a:pt x="128" y="279"/>
                  <a:pt x="121" y="279"/>
                </a:cubicBezTo>
                <a:lnTo>
                  <a:pt x="43" y="279"/>
                </a:lnTo>
                <a:cubicBezTo>
                  <a:pt x="88" y="234"/>
                  <a:pt x="102" y="221"/>
                  <a:pt x="128" y="200"/>
                </a:cubicBezTo>
                <a:cubicBezTo>
                  <a:pt x="161" y="171"/>
                  <a:pt x="190" y="141"/>
                  <a:pt x="190" y="94"/>
                </a:cubicBezTo>
                <a:cubicBezTo>
                  <a:pt x="190" y="36"/>
                  <a:pt x="144" y="0"/>
                  <a:pt x="89" y="0"/>
                </a:cubicBezTo>
                <a:cubicBezTo>
                  <a:pt x="36" y="0"/>
                  <a:pt x="0" y="42"/>
                  <a:pt x="0" y="86"/>
                </a:cubicBezTo>
                <a:cubicBezTo>
                  <a:pt x="0" y="112"/>
                  <a:pt x="19" y="114"/>
                  <a:pt x="23" y="114"/>
                </a:cubicBezTo>
                <a:cubicBezTo>
                  <a:pt x="33" y="114"/>
                  <a:pt x="45" y="106"/>
                  <a:pt x="45" y="88"/>
                </a:cubicBezTo>
                <a:cubicBezTo>
                  <a:pt x="45" y="80"/>
                  <a:pt x="43" y="62"/>
                  <a:pt x="20" y="62"/>
                </a:cubicBezTo>
                <a:cubicBezTo>
                  <a:pt x="33" y="28"/>
                  <a:pt x="62" y="18"/>
                  <a:pt x="83" y="18"/>
                </a:cubicBezTo>
                <a:cubicBezTo>
                  <a:pt x="126" y="18"/>
                  <a:pt x="148" y="55"/>
                  <a:pt x="148" y="94"/>
                </a:cubicBezTo>
                <a:cubicBezTo>
                  <a:pt x="148" y="136"/>
                  <a:pt x="121" y="171"/>
                  <a:pt x="106" y="187"/>
                </a:cubicBezTo>
                <a:lnTo>
                  <a:pt x="3" y="302"/>
                </a:lnTo>
                <a:cubicBezTo>
                  <a:pt x="0" y="307"/>
                  <a:pt x="0" y="307"/>
                  <a:pt x="0" y="320"/>
                </a:cubicBezTo>
                <a:lnTo>
                  <a:pt x="175" y="320"/>
                </a:lnTo>
                <a:lnTo>
                  <a:pt x="190" y="232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5" name="Freeform 25"/>
          <p:cNvSpPr/>
          <p:nvPr/>
        </p:nvSpPr>
        <p:spPr>
          <a:xfrm>
            <a:off x="4310640" y="5012280"/>
            <a:ext cx="108360" cy="177120"/>
          </a:xfrm>
          <a:custGeom>
            <a:avLst/>
            <a:gdLst/>
            <a:ahLst/>
            <a:rect l="0" t="0" r="r" b="b"/>
            <a:pathLst>
              <a:path w="301" h="492">
                <a:moveTo>
                  <a:pt x="153" y="8"/>
                </a:moveTo>
                <a:cubicBezTo>
                  <a:pt x="153" y="8"/>
                  <a:pt x="153" y="0"/>
                  <a:pt x="144" y="0"/>
                </a:cubicBezTo>
                <a:cubicBezTo>
                  <a:pt x="130" y="0"/>
                  <a:pt x="83" y="7"/>
                  <a:pt x="64" y="8"/>
                </a:cubicBezTo>
                <a:cubicBezTo>
                  <a:pt x="58" y="8"/>
                  <a:pt x="53" y="8"/>
                  <a:pt x="53" y="21"/>
                </a:cubicBezTo>
                <a:cubicBezTo>
                  <a:pt x="53" y="30"/>
                  <a:pt x="58" y="30"/>
                  <a:pt x="67" y="30"/>
                </a:cubicBezTo>
                <a:cubicBezTo>
                  <a:pt x="100" y="30"/>
                  <a:pt x="102" y="33"/>
                  <a:pt x="102" y="41"/>
                </a:cubicBezTo>
                <a:lnTo>
                  <a:pt x="100" y="56"/>
                </a:lnTo>
                <a:lnTo>
                  <a:pt x="2" y="455"/>
                </a:lnTo>
                <a:cubicBezTo>
                  <a:pt x="0" y="465"/>
                  <a:pt x="0" y="468"/>
                  <a:pt x="0" y="471"/>
                </a:cubicBezTo>
                <a:cubicBezTo>
                  <a:pt x="0" y="488"/>
                  <a:pt x="13" y="491"/>
                  <a:pt x="19" y="491"/>
                </a:cubicBezTo>
                <a:cubicBezTo>
                  <a:pt x="28" y="491"/>
                  <a:pt x="38" y="484"/>
                  <a:pt x="41" y="475"/>
                </a:cubicBezTo>
                <a:cubicBezTo>
                  <a:pt x="45" y="470"/>
                  <a:pt x="75" y="342"/>
                  <a:pt x="78" y="324"/>
                </a:cubicBezTo>
                <a:cubicBezTo>
                  <a:pt x="102" y="325"/>
                  <a:pt x="156" y="337"/>
                  <a:pt x="156" y="383"/>
                </a:cubicBezTo>
                <a:cubicBezTo>
                  <a:pt x="156" y="389"/>
                  <a:pt x="156" y="391"/>
                  <a:pt x="153" y="396"/>
                </a:cubicBezTo>
                <a:cubicBezTo>
                  <a:pt x="152" y="406"/>
                  <a:pt x="152" y="414"/>
                  <a:pt x="152" y="422"/>
                </a:cubicBezTo>
                <a:cubicBezTo>
                  <a:pt x="152" y="463"/>
                  <a:pt x="178" y="491"/>
                  <a:pt x="211" y="491"/>
                </a:cubicBezTo>
                <a:cubicBezTo>
                  <a:pt x="233" y="491"/>
                  <a:pt x="248" y="480"/>
                  <a:pt x="264" y="453"/>
                </a:cubicBezTo>
                <a:cubicBezTo>
                  <a:pt x="281" y="424"/>
                  <a:pt x="289" y="384"/>
                  <a:pt x="289" y="383"/>
                </a:cubicBezTo>
                <a:cubicBezTo>
                  <a:pt x="289" y="376"/>
                  <a:pt x="283" y="376"/>
                  <a:pt x="281" y="376"/>
                </a:cubicBezTo>
                <a:cubicBezTo>
                  <a:pt x="273" y="376"/>
                  <a:pt x="273" y="379"/>
                  <a:pt x="272" y="389"/>
                </a:cubicBezTo>
                <a:cubicBezTo>
                  <a:pt x="258" y="440"/>
                  <a:pt x="242" y="475"/>
                  <a:pt x="214" y="475"/>
                </a:cubicBezTo>
                <a:cubicBezTo>
                  <a:pt x="200" y="475"/>
                  <a:pt x="194" y="468"/>
                  <a:pt x="194" y="442"/>
                </a:cubicBezTo>
                <a:cubicBezTo>
                  <a:pt x="194" y="430"/>
                  <a:pt x="195" y="414"/>
                  <a:pt x="197" y="404"/>
                </a:cubicBezTo>
                <a:cubicBezTo>
                  <a:pt x="200" y="392"/>
                  <a:pt x="200" y="389"/>
                  <a:pt x="200" y="383"/>
                </a:cubicBezTo>
                <a:cubicBezTo>
                  <a:pt x="200" y="337"/>
                  <a:pt x="159" y="317"/>
                  <a:pt x="102" y="310"/>
                </a:cubicBezTo>
                <a:cubicBezTo>
                  <a:pt x="122" y="296"/>
                  <a:pt x="144" y="274"/>
                  <a:pt x="159" y="258"/>
                </a:cubicBezTo>
                <a:cubicBezTo>
                  <a:pt x="191" y="222"/>
                  <a:pt x="220" y="191"/>
                  <a:pt x="253" y="191"/>
                </a:cubicBezTo>
                <a:cubicBezTo>
                  <a:pt x="258" y="191"/>
                  <a:pt x="258" y="191"/>
                  <a:pt x="261" y="191"/>
                </a:cubicBezTo>
                <a:cubicBezTo>
                  <a:pt x="267" y="194"/>
                  <a:pt x="267" y="194"/>
                  <a:pt x="273" y="197"/>
                </a:cubicBezTo>
                <a:cubicBezTo>
                  <a:pt x="275" y="197"/>
                  <a:pt x="275" y="199"/>
                  <a:pt x="275" y="199"/>
                </a:cubicBezTo>
                <a:cubicBezTo>
                  <a:pt x="245" y="200"/>
                  <a:pt x="238" y="228"/>
                  <a:pt x="238" y="236"/>
                </a:cubicBezTo>
                <a:cubicBezTo>
                  <a:pt x="238" y="248"/>
                  <a:pt x="245" y="263"/>
                  <a:pt x="264" y="263"/>
                </a:cubicBezTo>
                <a:cubicBezTo>
                  <a:pt x="281" y="263"/>
                  <a:pt x="300" y="246"/>
                  <a:pt x="300" y="218"/>
                </a:cubicBezTo>
                <a:cubicBezTo>
                  <a:pt x="300" y="199"/>
                  <a:pt x="284" y="176"/>
                  <a:pt x="255" y="176"/>
                </a:cubicBezTo>
                <a:cubicBezTo>
                  <a:pt x="236" y="176"/>
                  <a:pt x="206" y="181"/>
                  <a:pt x="159" y="236"/>
                </a:cubicBezTo>
                <a:cubicBezTo>
                  <a:pt x="138" y="263"/>
                  <a:pt x="111" y="292"/>
                  <a:pt x="84" y="302"/>
                </a:cubicBezTo>
                <a:lnTo>
                  <a:pt x="153" y="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6" name="Freeform 26"/>
          <p:cNvSpPr/>
          <p:nvPr/>
        </p:nvSpPr>
        <p:spPr>
          <a:xfrm>
            <a:off x="4507560" y="5094000"/>
            <a:ext cx="159120" cy="59400"/>
          </a:xfrm>
          <a:custGeom>
            <a:avLst/>
            <a:gdLst/>
            <a:ahLst/>
            <a:rect l="0" t="0" r="r" b="b"/>
            <a:pathLst>
              <a:path w="442" h="29">
                <a:moveTo>
                  <a:pt x="417" y="28"/>
                </a:moveTo>
                <a:cubicBezTo>
                  <a:pt x="427" y="28"/>
                  <a:pt x="441" y="28"/>
                  <a:pt x="441" y="13"/>
                </a:cubicBezTo>
                <a:cubicBezTo>
                  <a:pt x="441" y="0"/>
                  <a:pt x="427" y="0"/>
                  <a:pt x="417" y="0"/>
                </a:cubicBezTo>
                <a:lnTo>
                  <a:pt x="22" y="0"/>
                </a:lnTo>
                <a:cubicBezTo>
                  <a:pt x="13" y="0"/>
                  <a:pt x="0" y="0"/>
                  <a:pt x="0" y="13"/>
                </a:cubicBezTo>
                <a:cubicBezTo>
                  <a:pt x="0" y="28"/>
                  <a:pt x="13" y="28"/>
                  <a:pt x="22" y="28"/>
                </a:cubicBezTo>
                <a:lnTo>
                  <a:pt x="417" y="28"/>
                </a:lnTo>
              </a:path>
              <a:path w="442" h="29">
                <a:moveTo>
                  <a:pt x="417" y="28"/>
                </a:moveTo>
                <a:cubicBezTo>
                  <a:pt x="427" y="28"/>
                  <a:pt x="441" y="28"/>
                  <a:pt x="441" y="13"/>
                </a:cubicBezTo>
                <a:cubicBezTo>
                  <a:pt x="441" y="0"/>
                  <a:pt x="427" y="0"/>
                  <a:pt x="417" y="0"/>
                </a:cubicBezTo>
                <a:lnTo>
                  <a:pt x="22" y="0"/>
                </a:lnTo>
                <a:cubicBezTo>
                  <a:pt x="13" y="0"/>
                  <a:pt x="0" y="0"/>
                  <a:pt x="0" y="13"/>
                </a:cubicBezTo>
                <a:cubicBezTo>
                  <a:pt x="0" y="28"/>
                  <a:pt x="13" y="28"/>
                  <a:pt x="22" y="28"/>
                </a:cubicBezTo>
                <a:lnTo>
                  <a:pt x="417" y="2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7" name="Freeform 27"/>
          <p:cNvSpPr/>
          <p:nvPr/>
        </p:nvSpPr>
        <p:spPr>
          <a:xfrm>
            <a:off x="4784760" y="4999320"/>
            <a:ext cx="60120" cy="250560"/>
          </a:xfrm>
          <a:custGeom>
            <a:avLst/>
            <a:gdLst/>
            <a:ahLst/>
            <a:rect l="0" t="0" r="r" b="b"/>
            <a:pathLst>
              <a:path w="167" h="696">
                <a:moveTo>
                  <a:pt x="141" y="28"/>
                </a:moveTo>
                <a:cubicBezTo>
                  <a:pt x="152" y="28"/>
                  <a:pt x="166" y="28"/>
                  <a:pt x="166" y="13"/>
                </a:cubicBezTo>
                <a:cubicBezTo>
                  <a:pt x="166" y="0"/>
                  <a:pt x="152" y="0"/>
                  <a:pt x="141" y="0"/>
                </a:cubicBezTo>
                <a:lnTo>
                  <a:pt x="25" y="0"/>
                </a:lnTo>
                <a:cubicBezTo>
                  <a:pt x="2" y="0"/>
                  <a:pt x="0" y="2"/>
                  <a:pt x="0" y="26"/>
                </a:cubicBezTo>
                <a:lnTo>
                  <a:pt x="0" y="670"/>
                </a:lnTo>
                <a:cubicBezTo>
                  <a:pt x="0" y="680"/>
                  <a:pt x="0" y="695"/>
                  <a:pt x="13" y="695"/>
                </a:cubicBezTo>
                <a:cubicBezTo>
                  <a:pt x="27" y="695"/>
                  <a:pt x="27" y="683"/>
                  <a:pt x="27" y="670"/>
                </a:cubicBezTo>
                <a:lnTo>
                  <a:pt x="27" y="28"/>
                </a:lnTo>
                <a:lnTo>
                  <a:pt x="141" y="2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8" name="Freeform 28"/>
          <p:cNvSpPr/>
          <p:nvPr/>
        </p:nvSpPr>
        <p:spPr>
          <a:xfrm>
            <a:off x="4886640" y="4846320"/>
            <a:ext cx="182520" cy="171360"/>
          </a:xfrm>
          <a:custGeom>
            <a:avLst/>
            <a:gdLst/>
            <a:ahLst/>
            <a:rect l="0" t="0" r="r" b="b"/>
            <a:pathLst>
              <a:path w="507" h="476">
                <a:moveTo>
                  <a:pt x="78" y="422"/>
                </a:moveTo>
                <a:cubicBezTo>
                  <a:pt x="72" y="448"/>
                  <a:pt x="72" y="453"/>
                  <a:pt x="19" y="453"/>
                </a:cubicBezTo>
                <a:cubicBezTo>
                  <a:pt x="8" y="453"/>
                  <a:pt x="0" y="453"/>
                  <a:pt x="0" y="468"/>
                </a:cubicBezTo>
                <a:cubicBezTo>
                  <a:pt x="0" y="475"/>
                  <a:pt x="6" y="475"/>
                  <a:pt x="19" y="475"/>
                </a:cubicBezTo>
                <a:lnTo>
                  <a:pt x="238" y="475"/>
                </a:lnTo>
                <a:cubicBezTo>
                  <a:pt x="375" y="475"/>
                  <a:pt x="506" y="330"/>
                  <a:pt x="506" y="176"/>
                </a:cubicBezTo>
                <a:cubicBezTo>
                  <a:pt x="506" y="79"/>
                  <a:pt x="450" y="0"/>
                  <a:pt x="350" y="0"/>
                </a:cubicBezTo>
                <a:lnTo>
                  <a:pt x="128" y="0"/>
                </a:lnTo>
                <a:cubicBezTo>
                  <a:pt x="114" y="0"/>
                  <a:pt x="109" y="0"/>
                  <a:pt x="109" y="13"/>
                </a:cubicBezTo>
                <a:cubicBezTo>
                  <a:pt x="109" y="21"/>
                  <a:pt x="114" y="21"/>
                  <a:pt x="128" y="21"/>
                </a:cubicBezTo>
                <a:cubicBezTo>
                  <a:pt x="134" y="21"/>
                  <a:pt x="148" y="21"/>
                  <a:pt x="156" y="23"/>
                </a:cubicBezTo>
                <a:cubicBezTo>
                  <a:pt x="167" y="23"/>
                  <a:pt x="170" y="26"/>
                  <a:pt x="170" y="33"/>
                </a:cubicBezTo>
                <a:cubicBezTo>
                  <a:pt x="170" y="38"/>
                  <a:pt x="169" y="39"/>
                  <a:pt x="167" y="48"/>
                </a:cubicBezTo>
                <a:lnTo>
                  <a:pt x="78" y="422"/>
                </a:lnTo>
              </a:path>
              <a:path w="321" h="433">
                <a:moveTo>
                  <a:pt x="92" y="27"/>
                </a:moveTo>
                <a:cubicBezTo>
                  <a:pt x="99" y="2"/>
                  <a:pt x="100" y="0"/>
                  <a:pt x="128" y="0"/>
                </a:cubicBezTo>
                <a:lnTo>
                  <a:pt x="200" y="0"/>
                </a:lnTo>
                <a:cubicBezTo>
                  <a:pt x="266" y="0"/>
                  <a:pt x="320" y="38"/>
                  <a:pt x="320" y="128"/>
                </a:cubicBezTo>
                <a:cubicBezTo>
                  <a:pt x="320" y="165"/>
                  <a:pt x="306" y="276"/>
                  <a:pt x="250" y="353"/>
                </a:cubicBezTo>
                <a:cubicBezTo>
                  <a:pt x="231" y="380"/>
                  <a:pt x="180" y="432"/>
                  <a:pt x="97" y="432"/>
                </a:cubicBezTo>
                <a:lnTo>
                  <a:pt x="22" y="432"/>
                </a:lnTo>
                <a:cubicBezTo>
                  <a:pt x="13" y="432"/>
                  <a:pt x="13" y="432"/>
                  <a:pt x="10" y="432"/>
                </a:cubicBezTo>
                <a:cubicBezTo>
                  <a:pt x="2" y="431"/>
                  <a:pt x="0" y="431"/>
                  <a:pt x="0" y="424"/>
                </a:cubicBezTo>
                <a:cubicBezTo>
                  <a:pt x="0" y="422"/>
                  <a:pt x="0" y="421"/>
                  <a:pt x="3" y="409"/>
                </a:cubicBezTo>
                <a:lnTo>
                  <a:pt x="92" y="27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79" name="Freeform 29"/>
          <p:cNvSpPr/>
          <p:nvPr/>
        </p:nvSpPr>
        <p:spPr>
          <a:xfrm>
            <a:off x="5082840" y="4938480"/>
            <a:ext cx="74520" cy="117000"/>
          </a:xfrm>
          <a:custGeom>
            <a:avLst/>
            <a:gdLst/>
            <a:ahLst/>
            <a:rect l="0" t="0" r="r" b="b"/>
            <a:pathLst>
              <a:path w="207" h="325">
                <a:moveTo>
                  <a:pt x="206" y="235"/>
                </a:moveTo>
                <a:lnTo>
                  <a:pt x="189" y="235"/>
                </a:lnTo>
                <a:cubicBezTo>
                  <a:pt x="189" y="246"/>
                  <a:pt x="184" y="274"/>
                  <a:pt x="178" y="281"/>
                </a:cubicBezTo>
                <a:cubicBezTo>
                  <a:pt x="175" y="282"/>
                  <a:pt x="139" y="282"/>
                  <a:pt x="131" y="282"/>
                </a:cubicBezTo>
                <a:lnTo>
                  <a:pt x="47" y="282"/>
                </a:lnTo>
                <a:cubicBezTo>
                  <a:pt x="95" y="236"/>
                  <a:pt x="111" y="223"/>
                  <a:pt x="139" y="200"/>
                </a:cubicBezTo>
                <a:cubicBezTo>
                  <a:pt x="175" y="171"/>
                  <a:pt x="206" y="141"/>
                  <a:pt x="206" y="95"/>
                </a:cubicBezTo>
                <a:cubicBezTo>
                  <a:pt x="206" y="36"/>
                  <a:pt x="156" y="0"/>
                  <a:pt x="97" y="0"/>
                </a:cubicBezTo>
                <a:cubicBezTo>
                  <a:pt x="39" y="0"/>
                  <a:pt x="0" y="43"/>
                  <a:pt x="0" y="87"/>
                </a:cubicBezTo>
                <a:cubicBezTo>
                  <a:pt x="0" y="112"/>
                  <a:pt x="20" y="115"/>
                  <a:pt x="25" y="115"/>
                </a:cubicBezTo>
                <a:cubicBezTo>
                  <a:pt x="36" y="115"/>
                  <a:pt x="48" y="107"/>
                  <a:pt x="48" y="89"/>
                </a:cubicBezTo>
                <a:cubicBezTo>
                  <a:pt x="48" y="80"/>
                  <a:pt x="47" y="62"/>
                  <a:pt x="22" y="62"/>
                </a:cubicBezTo>
                <a:cubicBezTo>
                  <a:pt x="36" y="28"/>
                  <a:pt x="67" y="18"/>
                  <a:pt x="91" y="18"/>
                </a:cubicBezTo>
                <a:cubicBezTo>
                  <a:pt x="138" y="18"/>
                  <a:pt x="161" y="56"/>
                  <a:pt x="161" y="95"/>
                </a:cubicBezTo>
                <a:cubicBezTo>
                  <a:pt x="161" y="138"/>
                  <a:pt x="131" y="171"/>
                  <a:pt x="116" y="189"/>
                </a:cubicBezTo>
                <a:lnTo>
                  <a:pt x="3" y="305"/>
                </a:lnTo>
                <a:cubicBezTo>
                  <a:pt x="0" y="310"/>
                  <a:pt x="0" y="310"/>
                  <a:pt x="0" y="324"/>
                </a:cubicBezTo>
                <a:lnTo>
                  <a:pt x="191" y="324"/>
                </a:lnTo>
                <a:lnTo>
                  <a:pt x="206" y="235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0" name="Freeform 30"/>
          <p:cNvSpPr/>
          <p:nvPr/>
        </p:nvSpPr>
        <p:spPr>
          <a:xfrm>
            <a:off x="4886640" y="5186160"/>
            <a:ext cx="182520" cy="171360"/>
          </a:xfrm>
          <a:custGeom>
            <a:avLst/>
            <a:gdLst/>
            <a:ahLst/>
            <a:rect l="0" t="0" r="r" b="b"/>
            <a:pathLst>
              <a:path w="507" h="476">
                <a:moveTo>
                  <a:pt x="78" y="422"/>
                </a:moveTo>
                <a:cubicBezTo>
                  <a:pt x="72" y="448"/>
                  <a:pt x="72" y="453"/>
                  <a:pt x="19" y="453"/>
                </a:cubicBezTo>
                <a:cubicBezTo>
                  <a:pt x="8" y="453"/>
                  <a:pt x="0" y="453"/>
                  <a:pt x="0" y="468"/>
                </a:cubicBezTo>
                <a:cubicBezTo>
                  <a:pt x="0" y="475"/>
                  <a:pt x="6" y="475"/>
                  <a:pt x="19" y="475"/>
                </a:cubicBezTo>
                <a:lnTo>
                  <a:pt x="238" y="475"/>
                </a:lnTo>
                <a:cubicBezTo>
                  <a:pt x="375" y="475"/>
                  <a:pt x="506" y="330"/>
                  <a:pt x="506" y="176"/>
                </a:cubicBezTo>
                <a:cubicBezTo>
                  <a:pt x="506" y="79"/>
                  <a:pt x="450" y="0"/>
                  <a:pt x="350" y="0"/>
                </a:cubicBezTo>
                <a:lnTo>
                  <a:pt x="128" y="0"/>
                </a:lnTo>
                <a:cubicBezTo>
                  <a:pt x="114" y="0"/>
                  <a:pt x="109" y="0"/>
                  <a:pt x="109" y="13"/>
                </a:cubicBezTo>
                <a:cubicBezTo>
                  <a:pt x="109" y="21"/>
                  <a:pt x="114" y="21"/>
                  <a:pt x="128" y="21"/>
                </a:cubicBezTo>
                <a:cubicBezTo>
                  <a:pt x="134" y="21"/>
                  <a:pt x="148" y="21"/>
                  <a:pt x="156" y="23"/>
                </a:cubicBezTo>
                <a:cubicBezTo>
                  <a:pt x="167" y="23"/>
                  <a:pt x="170" y="26"/>
                  <a:pt x="170" y="33"/>
                </a:cubicBezTo>
                <a:cubicBezTo>
                  <a:pt x="170" y="38"/>
                  <a:pt x="169" y="39"/>
                  <a:pt x="167" y="48"/>
                </a:cubicBezTo>
                <a:lnTo>
                  <a:pt x="78" y="422"/>
                </a:lnTo>
              </a:path>
              <a:path w="321" h="433">
                <a:moveTo>
                  <a:pt x="92" y="27"/>
                </a:moveTo>
                <a:cubicBezTo>
                  <a:pt x="99" y="2"/>
                  <a:pt x="100" y="0"/>
                  <a:pt x="128" y="0"/>
                </a:cubicBezTo>
                <a:lnTo>
                  <a:pt x="200" y="0"/>
                </a:lnTo>
                <a:cubicBezTo>
                  <a:pt x="266" y="0"/>
                  <a:pt x="320" y="38"/>
                  <a:pt x="320" y="128"/>
                </a:cubicBezTo>
                <a:cubicBezTo>
                  <a:pt x="320" y="165"/>
                  <a:pt x="306" y="276"/>
                  <a:pt x="250" y="353"/>
                </a:cubicBezTo>
                <a:cubicBezTo>
                  <a:pt x="231" y="380"/>
                  <a:pt x="180" y="432"/>
                  <a:pt x="97" y="432"/>
                </a:cubicBezTo>
                <a:lnTo>
                  <a:pt x="22" y="432"/>
                </a:lnTo>
                <a:cubicBezTo>
                  <a:pt x="13" y="432"/>
                  <a:pt x="13" y="432"/>
                  <a:pt x="10" y="432"/>
                </a:cubicBezTo>
                <a:cubicBezTo>
                  <a:pt x="2" y="431"/>
                  <a:pt x="0" y="431"/>
                  <a:pt x="0" y="424"/>
                </a:cubicBezTo>
                <a:cubicBezTo>
                  <a:pt x="0" y="422"/>
                  <a:pt x="0" y="421"/>
                  <a:pt x="3" y="409"/>
                </a:cubicBezTo>
                <a:lnTo>
                  <a:pt x="92" y="27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1" name="Freeform 31"/>
          <p:cNvSpPr/>
          <p:nvPr/>
        </p:nvSpPr>
        <p:spPr>
          <a:xfrm>
            <a:off x="5090400" y="5277960"/>
            <a:ext cx="61560" cy="117000"/>
          </a:xfrm>
          <a:custGeom>
            <a:avLst/>
            <a:gdLst/>
            <a:ahLst/>
            <a:rect l="0" t="0" r="r" b="b"/>
            <a:pathLst>
              <a:path w="171" h="325">
                <a:moveTo>
                  <a:pt x="105" y="13"/>
                </a:moveTo>
                <a:cubicBezTo>
                  <a:pt x="105" y="0"/>
                  <a:pt x="105" y="0"/>
                  <a:pt x="92" y="0"/>
                </a:cubicBezTo>
                <a:cubicBezTo>
                  <a:pt x="63" y="31"/>
                  <a:pt x="19" y="31"/>
                  <a:pt x="0" y="31"/>
                </a:cubicBezTo>
                <a:lnTo>
                  <a:pt x="0" y="49"/>
                </a:lnTo>
                <a:cubicBezTo>
                  <a:pt x="11" y="49"/>
                  <a:pt x="41" y="49"/>
                  <a:pt x="67" y="36"/>
                </a:cubicBezTo>
                <a:lnTo>
                  <a:pt x="67" y="284"/>
                </a:lnTo>
                <a:cubicBezTo>
                  <a:pt x="67" y="301"/>
                  <a:pt x="67" y="305"/>
                  <a:pt x="20" y="305"/>
                </a:cubicBezTo>
                <a:lnTo>
                  <a:pt x="3" y="305"/>
                </a:lnTo>
                <a:lnTo>
                  <a:pt x="3" y="324"/>
                </a:lnTo>
                <a:cubicBezTo>
                  <a:pt x="11" y="324"/>
                  <a:pt x="69" y="322"/>
                  <a:pt x="86" y="322"/>
                </a:cubicBezTo>
                <a:cubicBezTo>
                  <a:pt x="102" y="322"/>
                  <a:pt x="159" y="324"/>
                  <a:pt x="170" y="324"/>
                </a:cubicBezTo>
                <a:lnTo>
                  <a:pt x="170" y="305"/>
                </a:lnTo>
                <a:lnTo>
                  <a:pt x="152" y="305"/>
                </a:lnTo>
                <a:cubicBezTo>
                  <a:pt x="105" y="305"/>
                  <a:pt x="105" y="301"/>
                  <a:pt x="105" y="284"/>
                </a:cubicBezTo>
                <a:lnTo>
                  <a:pt x="105" y="1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82" name="Freeform 32"/>
          <p:cNvSpPr/>
          <p:nvPr/>
        </p:nvSpPr>
        <p:spPr>
          <a:xfrm>
            <a:off x="5212800" y="4999320"/>
            <a:ext cx="60120" cy="250560"/>
          </a:xfrm>
          <a:custGeom>
            <a:avLst/>
            <a:gdLst/>
            <a:ahLst/>
            <a:rect l="0" t="0" r="r" b="b"/>
            <a:pathLst>
              <a:path w="167" h="696">
                <a:moveTo>
                  <a:pt x="166" y="26"/>
                </a:moveTo>
                <a:cubicBezTo>
                  <a:pt x="166" y="2"/>
                  <a:pt x="163" y="0"/>
                  <a:pt x="142" y="0"/>
                </a:cubicBezTo>
                <a:lnTo>
                  <a:pt x="25" y="0"/>
                </a:lnTo>
                <a:cubicBezTo>
                  <a:pt x="13" y="0"/>
                  <a:pt x="0" y="0"/>
                  <a:pt x="0" y="13"/>
                </a:cubicBezTo>
                <a:cubicBezTo>
                  <a:pt x="0" y="28"/>
                  <a:pt x="13" y="28"/>
                  <a:pt x="25" y="28"/>
                </a:cubicBezTo>
                <a:lnTo>
                  <a:pt x="139" y="28"/>
                </a:lnTo>
                <a:lnTo>
                  <a:pt x="139" y="670"/>
                </a:lnTo>
                <a:cubicBezTo>
                  <a:pt x="139" y="680"/>
                  <a:pt x="139" y="695"/>
                  <a:pt x="152" y="695"/>
                </a:cubicBezTo>
                <a:cubicBezTo>
                  <a:pt x="166" y="695"/>
                  <a:pt x="166" y="683"/>
                  <a:pt x="166" y="670"/>
                </a:cubicBezTo>
                <a:lnTo>
                  <a:pt x="166" y="2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mc:AlternateContent>
        <mc:Choice xmlns:a14="http://schemas.microsoft.com/office/drawing/2010/main" Requires="a14">
          <p:sp>
            <p:nvSpPr>
              <p:cNvPr id="83" name="Formula 33"/>
              <p:cNvSpPr txBox="1"/>
              <p:nvPr/>
            </p:nvSpPr>
            <p:spPr>
              <a:xfrm>
                <a:off x="5499720" y="6476760"/>
                <a:ext cx="352440" cy="381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4" name="TextShape 34"/>
          <p:cNvSpPr txBox="1"/>
          <p:nvPr/>
        </p:nvSpPr>
        <p:spPr>
          <a:xfrm>
            <a:off x="5029200" y="219456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5760" y="91440"/>
            <a:ext cx="896112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Fonctionnement du Scheduler ADRR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(Airtime Dificit Round Robin)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5760" y="7040880"/>
            <a:ext cx="9071640" cy="39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[1] Roberto Riggio, Daniele Miorandi, and Imrich Chlamtac. Airtime Deficit Round Robin (ADRR) Packet Scheduling Algorithm.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2008 5th IEEE International Conference on Mobile Ad Hoc and Sensor Systems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Atlanta, GA, 2008, pp. 647-652.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34640" y="2286000"/>
            <a:ext cx="4286520" cy="329184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3291840" y="5852160"/>
            <a:ext cx="3840480" cy="18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1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Schéma de fonctionnement de ADRR[1]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5760" y="91440"/>
            <a:ext cx="896112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Fonctionnement du Scheduler ADRR </a:t>
            </a: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(Airtime Dificit Round Robin)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926720" y="1717200"/>
            <a:ext cx="6249600" cy="45007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18000"/>
            <a:ext cx="1008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Schéma de disciplines de file hiérarchique LTC, applicable HTB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" y="1764000"/>
            <a:ext cx="9875520" cy="3265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-91440" y="0"/>
            <a:ext cx="1008000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Quelques Algorithmes d’ordonnancement traités par LTC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Based Queue (CBQ)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 Bucket Flow (TBF)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Clark-Shenker-Zhang (CSZ)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In First Out (FIFO)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Priority Traffic Equalizer (TEQL)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Stochastic Fair Queuing (SFQ)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Asynchronous Transfer Mode (ATM)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Early Detection (RED)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Generalized RED (GRED)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Diff-Serv Marker (DS_MARK)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Hierarchical Token bucket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0"/>
            <a:ext cx="90716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Principe de Fonctionnement de HTB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455640" y="6675120"/>
            <a:ext cx="2670840" cy="2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Schéma Explicatif de HTB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72800" y="1392480"/>
            <a:ext cx="6165360" cy="45511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2018-06-18T09:12:32Z</dcterms:created>
  <dc:creator/>
  <dc:description/>
  <dc:language>en-US</dc:language>
  <cp:lastModifiedBy>alex </cp:lastModifiedBy>
  <dcterms:modified xsi:type="dcterms:W3CDTF">2018-06-22T16:27:57Z</dcterms:modified>
  <cp:revision>40</cp:revision>
  <dc:subject/>
  <dc:title/>
</cp:coreProperties>
</file>