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36"/>
  </p:notesMasterIdLst>
  <p:sldIdLst>
    <p:sldId id="259" r:id="rId2"/>
    <p:sldId id="256" r:id="rId3"/>
    <p:sldId id="260" r:id="rId4"/>
    <p:sldId id="262" r:id="rId5"/>
    <p:sldId id="263" r:id="rId6"/>
    <p:sldId id="264" r:id="rId7"/>
    <p:sldId id="269" r:id="rId8"/>
    <p:sldId id="270" r:id="rId9"/>
    <p:sldId id="272" r:id="rId10"/>
    <p:sldId id="273" r:id="rId11"/>
    <p:sldId id="274" r:id="rId12"/>
    <p:sldId id="275" r:id="rId13"/>
    <p:sldId id="276" r:id="rId14"/>
    <p:sldId id="278" r:id="rId15"/>
    <p:sldId id="279" r:id="rId16"/>
    <p:sldId id="280" r:id="rId17"/>
    <p:sldId id="281" r:id="rId18"/>
    <p:sldId id="282"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290C1-C804-4B20-9294-DD558DA5E550}" type="datetimeFigureOut">
              <a:rPr lang="en-US" smtClean="0"/>
              <a:t>8/3/2019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36260-425B-48C9-8B06-71B663DDA9EB}" type="slidenum">
              <a:rPr lang="en-US" smtClean="0"/>
              <a:t>‹#›</a:t>
            </a:fld>
            <a:endParaRPr lang="en-US"/>
          </a:p>
        </p:txBody>
      </p:sp>
    </p:spTree>
    <p:extLst>
      <p:ext uri="{BB962C8B-B14F-4D97-AF65-F5344CB8AC3E}">
        <p14:creationId xmlns:p14="http://schemas.microsoft.com/office/powerpoint/2010/main" val="2043420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25DD6D-F722-47E8-88E2-96C025E521A2}"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85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025DD6D-F722-47E8-88E2-96C025E521A2}" type="datetimeFigureOut">
              <a:rPr lang="en-US" smtClean="0"/>
              <a:t>8/3/2019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299869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827168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55706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3421781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7255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4249877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25DD6D-F722-47E8-88E2-96C025E521A2}"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3407719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25DD6D-F722-47E8-88E2-96C025E521A2}"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393581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25DD6D-F722-47E8-88E2-96C025E521A2}"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340414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41324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25DD6D-F722-47E8-88E2-96C025E521A2}"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13613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25DD6D-F722-47E8-88E2-96C025E521A2}" type="datetimeFigureOut">
              <a:rPr lang="en-US" smtClean="0"/>
              <a:t>8/3/2019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286928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25DD6D-F722-47E8-88E2-96C025E521A2}" type="datetimeFigureOut">
              <a:rPr lang="en-US" smtClean="0"/>
              <a:t>8/3/2019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19304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5DD6D-F722-47E8-88E2-96C025E521A2}" type="datetimeFigureOut">
              <a:rPr lang="en-US" smtClean="0"/>
              <a:t>8/3/2019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133628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25DD6D-F722-47E8-88E2-96C025E521A2}"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308746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25DD6D-F722-47E8-88E2-96C025E521A2}"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256908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025DD6D-F722-47E8-88E2-96C025E521A2}" type="datetimeFigureOut">
              <a:rPr lang="en-US" smtClean="0"/>
              <a:t>8/3/2019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0530E0D-D0F5-443D-BFE8-5825030357E6}" type="slidenum">
              <a:rPr lang="en-US" smtClean="0"/>
              <a:t>‹#›</a:t>
            </a:fld>
            <a:endParaRPr lang="en-US"/>
          </a:p>
        </p:txBody>
      </p:sp>
    </p:spTree>
    <p:extLst>
      <p:ext uri="{BB962C8B-B14F-4D97-AF65-F5344CB8AC3E}">
        <p14:creationId xmlns:p14="http://schemas.microsoft.com/office/powerpoint/2010/main" val="3142832208"/>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80687" y="2546646"/>
            <a:ext cx="8246691" cy="1446550"/>
          </a:xfrm>
          <a:prstGeom prst="rect">
            <a:avLst/>
          </a:prstGeom>
          <a:noFill/>
        </p:spPr>
        <p:txBody>
          <a:bodyPr wrap="square" rtlCol="0">
            <a:spAutoFit/>
          </a:bodyPr>
          <a:lstStyle/>
          <a:p>
            <a:r>
              <a:rPr lang="en-US" sz="8800" dirty="0" smtClean="0"/>
              <a:t>Welcome </a:t>
            </a:r>
          </a:p>
        </p:txBody>
      </p:sp>
    </p:spTree>
    <p:extLst>
      <p:ext uri="{BB962C8B-B14F-4D97-AF65-F5344CB8AC3E}">
        <p14:creationId xmlns:p14="http://schemas.microsoft.com/office/powerpoint/2010/main" val="4002658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900855" cy="1143766"/>
          </a:xfrm>
        </p:spPr>
        <p:txBody>
          <a:bodyPr>
            <a:normAutofit fontScale="90000"/>
          </a:bodyPr>
          <a:lstStyle/>
          <a:p>
            <a:r>
              <a:rPr lang="en-US" b="1" dirty="0" smtClean="0"/>
              <a:t> </a:t>
            </a:r>
            <a:r>
              <a:rPr lang="en-US" b="1" dirty="0"/>
              <a:t>Import </a:t>
            </a:r>
            <a:r>
              <a:rPr lang="en-US" b="1" dirty="0" smtClean="0"/>
              <a:t>CSV</a:t>
            </a:r>
            <a:r>
              <a:rPr lang="en-US" b="1" dirty="0"/>
              <a:t/>
            </a:r>
            <a:br>
              <a:rPr lang="en-US" b="1" dirty="0"/>
            </a:br>
            <a:endParaRPr lang="en-US" b="1" dirty="0"/>
          </a:p>
        </p:txBody>
      </p:sp>
      <p:sp>
        <p:nvSpPr>
          <p:cNvPr id="3" name="Content Placeholder 2"/>
          <p:cNvSpPr>
            <a:spLocks noGrp="1"/>
          </p:cNvSpPr>
          <p:nvPr>
            <p:ph idx="1"/>
          </p:nvPr>
        </p:nvSpPr>
        <p:spPr>
          <a:xfrm>
            <a:off x="1016866" y="921658"/>
            <a:ext cx="11175134" cy="701565"/>
          </a:xfrm>
        </p:spPr>
        <p:txBody>
          <a:bodyPr>
            <a:normAutofit/>
          </a:bodyPr>
          <a:lstStyle/>
          <a:p>
            <a:r>
              <a:rPr lang="en-US" dirty="0">
                <a:solidFill>
                  <a:schemeClr val="tx1"/>
                </a:solidFill>
              </a:rPr>
              <a:t>Now Add the CSV File, from your computer and click on upload button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15" y="1919120"/>
            <a:ext cx="10972800" cy="48380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31235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3673367" cy="1292772"/>
          </a:xfrm>
        </p:spPr>
        <p:txBody>
          <a:bodyPr>
            <a:normAutofit/>
          </a:bodyPr>
          <a:lstStyle/>
          <a:p>
            <a:r>
              <a:rPr lang="en-US" b="1" dirty="0" smtClean="0"/>
              <a:t>How </a:t>
            </a:r>
            <a:r>
              <a:rPr lang="en-US" b="1" dirty="0" smtClean="0"/>
              <a:t>to use it?</a:t>
            </a:r>
            <a:r>
              <a:rPr lang="en-US" b="1" dirty="0"/>
              <a:t/>
            </a:r>
            <a:br>
              <a:rPr lang="en-US" b="1" dirty="0"/>
            </a:br>
            <a:endParaRPr lang="en-US" b="1" dirty="0"/>
          </a:p>
        </p:txBody>
      </p:sp>
      <p:sp>
        <p:nvSpPr>
          <p:cNvPr id="3" name="Content Placeholder 2"/>
          <p:cNvSpPr>
            <a:spLocks noGrp="1"/>
          </p:cNvSpPr>
          <p:nvPr>
            <p:ph idx="1"/>
          </p:nvPr>
        </p:nvSpPr>
        <p:spPr>
          <a:xfrm>
            <a:off x="974298" y="512064"/>
            <a:ext cx="11492021" cy="1279526"/>
          </a:xfrm>
        </p:spPr>
        <p:txBody>
          <a:bodyPr>
            <a:noAutofit/>
          </a:bodyPr>
          <a:lstStyle/>
          <a:p>
            <a:r>
              <a:rPr lang="en-US" dirty="0">
                <a:solidFill>
                  <a:schemeClr val="tx1"/>
                </a:solidFill>
              </a:rPr>
              <a:t>First, </a:t>
            </a:r>
            <a:r>
              <a:rPr lang="en-US" b="1" dirty="0" smtClean="0">
                <a:solidFill>
                  <a:schemeClr val="tx1"/>
                </a:solidFill>
              </a:rPr>
              <a:t>login to </a:t>
            </a:r>
            <a:r>
              <a:rPr lang="en-US" b="1" dirty="0">
                <a:solidFill>
                  <a:schemeClr val="tx1"/>
                </a:solidFill>
              </a:rPr>
              <a:t>your shopify shop </a:t>
            </a:r>
            <a:r>
              <a:rPr lang="en-US" dirty="0">
                <a:solidFill>
                  <a:schemeClr val="tx1"/>
                </a:solidFill>
              </a:rPr>
              <a:t>and on a new tab, open the </a:t>
            </a:r>
            <a:r>
              <a:rPr lang="en-US" b="1" dirty="0">
                <a:solidFill>
                  <a:schemeClr val="tx1"/>
                </a:solidFill>
              </a:rPr>
              <a:t>category page </a:t>
            </a:r>
            <a:r>
              <a:rPr lang="en-US" dirty="0">
                <a:solidFill>
                  <a:schemeClr val="tx1"/>
                </a:solidFill>
              </a:rPr>
              <a:t>of website from where you want the data. </a:t>
            </a:r>
          </a:p>
          <a:p>
            <a:r>
              <a:rPr lang="en-US" b="1" dirty="0">
                <a:solidFill>
                  <a:schemeClr val="tx1"/>
                </a:solidFill>
              </a:rPr>
              <a:t>Make sure both the tabs are open in the same browser </a:t>
            </a:r>
            <a:r>
              <a:rPr lang="en-US" dirty="0">
                <a:solidFill>
                  <a:schemeClr val="tx1"/>
                </a:solidFill>
              </a:rPr>
              <a:t>window. Like this -</a:t>
            </a:r>
            <a:endParaRPr 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919" y="1920701"/>
            <a:ext cx="10972800" cy="48178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79480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3673367" cy="1292772"/>
          </a:xfrm>
        </p:spPr>
        <p:txBody>
          <a:bodyPr>
            <a:normAutofit/>
          </a:bodyPr>
          <a:lstStyle/>
          <a:p>
            <a:r>
              <a:rPr lang="en-US" b="1" dirty="0" smtClean="0"/>
              <a:t>How </a:t>
            </a:r>
            <a:r>
              <a:rPr lang="en-US" b="1" dirty="0" smtClean="0"/>
              <a:t>to use it?</a:t>
            </a:r>
            <a:r>
              <a:rPr lang="en-US" b="1" dirty="0"/>
              <a:t/>
            </a:r>
            <a:br>
              <a:rPr lang="en-US" b="1" dirty="0"/>
            </a:br>
            <a:endParaRPr lang="en-US" b="1" dirty="0"/>
          </a:p>
        </p:txBody>
      </p:sp>
      <p:sp>
        <p:nvSpPr>
          <p:cNvPr id="3" name="Content Placeholder 2"/>
          <p:cNvSpPr>
            <a:spLocks noGrp="1"/>
          </p:cNvSpPr>
          <p:nvPr>
            <p:ph idx="1"/>
          </p:nvPr>
        </p:nvSpPr>
        <p:spPr>
          <a:xfrm>
            <a:off x="1042415" y="1063385"/>
            <a:ext cx="8249465" cy="458774"/>
          </a:xfrm>
        </p:spPr>
        <p:txBody>
          <a:bodyPr>
            <a:noAutofit/>
          </a:bodyPr>
          <a:lstStyle/>
          <a:p>
            <a:r>
              <a:rPr lang="en-US" dirty="0">
                <a:solidFill>
                  <a:schemeClr val="tx1"/>
                </a:solidFill>
              </a:rPr>
              <a:t>Now, open the </a:t>
            </a:r>
            <a:r>
              <a:rPr lang="en-US" b="1" dirty="0">
                <a:solidFill>
                  <a:schemeClr val="tx1"/>
                </a:solidFill>
              </a:rPr>
              <a:t>extension</a:t>
            </a:r>
            <a:r>
              <a:rPr lang="en-US" dirty="0">
                <a:solidFill>
                  <a:schemeClr val="tx1"/>
                </a:solidFill>
              </a:rPr>
              <a:t> and enter the </a:t>
            </a:r>
            <a:r>
              <a:rPr lang="en-US" b="1" dirty="0">
                <a:solidFill>
                  <a:schemeClr val="tx1"/>
                </a:solidFill>
              </a:rPr>
              <a:t>access key</a:t>
            </a:r>
            <a:r>
              <a:rPr lang="en-US" dirty="0">
                <a:solidFill>
                  <a:schemeClr val="tx1"/>
                </a:solidFill>
              </a:rPr>
              <a:t>.</a:t>
            </a:r>
            <a:endParaRPr lang="en-US"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144" y="1784974"/>
            <a:ext cx="10972800" cy="49745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18922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3673367" cy="1292772"/>
          </a:xfrm>
        </p:spPr>
        <p:txBody>
          <a:bodyPr>
            <a:normAutofit/>
          </a:bodyPr>
          <a:lstStyle/>
          <a:p>
            <a:r>
              <a:rPr lang="en-US" b="1" dirty="0" smtClean="0"/>
              <a:t>How </a:t>
            </a:r>
            <a:r>
              <a:rPr lang="en-US" b="1" dirty="0" smtClean="0"/>
              <a:t>to use it?</a:t>
            </a:r>
            <a:r>
              <a:rPr lang="en-US" b="1" dirty="0"/>
              <a:t/>
            </a:r>
            <a:br>
              <a:rPr lang="en-US" b="1" dirty="0"/>
            </a:br>
            <a:endParaRPr lang="en-US" b="1" dirty="0"/>
          </a:p>
        </p:txBody>
      </p:sp>
      <p:sp>
        <p:nvSpPr>
          <p:cNvPr id="3" name="Content Placeholder 2"/>
          <p:cNvSpPr>
            <a:spLocks noGrp="1"/>
          </p:cNvSpPr>
          <p:nvPr>
            <p:ph idx="1"/>
          </p:nvPr>
        </p:nvSpPr>
        <p:spPr>
          <a:xfrm>
            <a:off x="1033271" y="798843"/>
            <a:ext cx="11158729" cy="740030"/>
          </a:xfrm>
        </p:spPr>
        <p:txBody>
          <a:bodyPr>
            <a:noAutofit/>
          </a:bodyPr>
          <a:lstStyle/>
          <a:p>
            <a:r>
              <a:rPr lang="en-US" dirty="0">
                <a:solidFill>
                  <a:schemeClr val="tx1"/>
                </a:solidFill>
              </a:rPr>
              <a:t>To start the process, click on the </a:t>
            </a:r>
            <a:r>
              <a:rPr lang="en-US" b="1" dirty="0">
                <a:solidFill>
                  <a:schemeClr val="tx1"/>
                </a:solidFill>
              </a:rPr>
              <a:t>Start</a:t>
            </a:r>
            <a:r>
              <a:rPr lang="en-US" dirty="0">
                <a:solidFill>
                  <a:schemeClr val="tx1"/>
                </a:solidFill>
              </a:rPr>
              <a:t> button and the extension will start to scrap the data.</a:t>
            </a:r>
            <a:endParaRPr 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319" y="1784974"/>
            <a:ext cx="10972800" cy="496877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94379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3673367" cy="1292772"/>
          </a:xfrm>
        </p:spPr>
        <p:txBody>
          <a:bodyPr>
            <a:normAutofit/>
          </a:bodyPr>
          <a:lstStyle/>
          <a:p>
            <a:r>
              <a:rPr lang="en-US" b="1" dirty="0" smtClean="0"/>
              <a:t>How to use it?</a:t>
            </a:r>
            <a:r>
              <a:rPr lang="en-US" b="1" dirty="0"/>
              <a:t/>
            </a:r>
            <a:br>
              <a:rPr lang="en-US" b="1" dirty="0"/>
            </a:br>
            <a:endParaRPr lang="en-US" b="1" dirty="0"/>
          </a:p>
        </p:txBody>
      </p:sp>
      <p:sp>
        <p:nvSpPr>
          <p:cNvPr id="3" name="Content Placeholder 2"/>
          <p:cNvSpPr>
            <a:spLocks noGrp="1"/>
          </p:cNvSpPr>
          <p:nvPr>
            <p:ph idx="1"/>
          </p:nvPr>
        </p:nvSpPr>
        <p:spPr>
          <a:xfrm>
            <a:off x="1020111" y="713392"/>
            <a:ext cx="11492021" cy="733094"/>
          </a:xfrm>
        </p:spPr>
        <p:txBody>
          <a:bodyPr>
            <a:noAutofit/>
          </a:bodyPr>
          <a:lstStyle/>
          <a:p>
            <a:r>
              <a:rPr lang="en-US" dirty="0">
                <a:solidFill>
                  <a:schemeClr val="tx1"/>
                </a:solidFill>
              </a:rPr>
              <a:t>To stop and sync the scrapped data with the app, click on </a:t>
            </a:r>
            <a:r>
              <a:rPr lang="en-US" dirty="0" smtClean="0">
                <a:solidFill>
                  <a:schemeClr val="tx1"/>
                </a:solidFill>
              </a:rPr>
              <a:t>the </a:t>
            </a:r>
            <a:r>
              <a:rPr lang="en-US" b="1" dirty="0">
                <a:solidFill>
                  <a:schemeClr val="tx1"/>
                </a:solidFill>
              </a:rPr>
              <a:t>Sync</a:t>
            </a:r>
            <a:r>
              <a:rPr lang="en-US" dirty="0">
                <a:solidFill>
                  <a:schemeClr val="tx1"/>
                </a:solidFill>
              </a:rPr>
              <a:t> button.</a:t>
            </a:r>
            <a:endParaRPr lang="en-US"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95" y="1600200"/>
            <a:ext cx="10972800" cy="51592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04433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0"/>
            <a:ext cx="5512040" cy="1882172"/>
          </a:xfrm>
        </p:spPr>
        <p:txBody>
          <a:bodyPr>
            <a:normAutofit/>
          </a:bodyPr>
          <a:lstStyle/>
          <a:p>
            <a:r>
              <a:rPr lang="en-US" b="1" dirty="0" smtClean="0"/>
              <a:t>Set </a:t>
            </a:r>
            <a:r>
              <a:rPr lang="en-US" b="1" dirty="0"/>
              <a:t>the Pricing Rule</a:t>
            </a:r>
            <a:br>
              <a:rPr lang="en-US" b="1" dirty="0"/>
            </a:br>
            <a:r>
              <a:rPr lang="en-US" b="1" dirty="0"/>
              <a:t/>
            </a:r>
            <a:br>
              <a:rPr lang="en-US" b="1" dirty="0"/>
            </a:br>
            <a:endParaRPr lang="en-US" b="1" dirty="0"/>
          </a:p>
        </p:txBody>
      </p:sp>
      <p:sp>
        <p:nvSpPr>
          <p:cNvPr id="3" name="Content Placeholder 2"/>
          <p:cNvSpPr>
            <a:spLocks noGrp="1"/>
          </p:cNvSpPr>
          <p:nvPr>
            <p:ph idx="1"/>
          </p:nvPr>
        </p:nvSpPr>
        <p:spPr>
          <a:xfrm>
            <a:off x="448056" y="640079"/>
            <a:ext cx="11743944" cy="847707"/>
          </a:xfrm>
        </p:spPr>
        <p:txBody>
          <a:bodyPr>
            <a:noAutofit/>
          </a:bodyPr>
          <a:lstStyle/>
          <a:p>
            <a:pPr marL="0" indent="0">
              <a:buNone/>
            </a:pPr>
            <a:r>
              <a:rPr lang="en-US" dirty="0">
                <a:solidFill>
                  <a:schemeClr val="tx1"/>
                </a:solidFill>
              </a:rPr>
              <a:t>This option is used to set the pricing rule for the products of the store.</a:t>
            </a:r>
          </a:p>
          <a:p>
            <a:r>
              <a:rPr lang="en-US" dirty="0">
                <a:solidFill>
                  <a:schemeClr val="tx1"/>
                </a:solidFill>
              </a:rPr>
              <a:t>To set the pricing rule, click on the </a:t>
            </a:r>
            <a:r>
              <a:rPr lang="en-US" b="1" dirty="0">
                <a:solidFill>
                  <a:schemeClr val="tx1"/>
                </a:solidFill>
              </a:rPr>
              <a:t>Set pricing </a:t>
            </a:r>
            <a:r>
              <a:rPr lang="en-US" b="1" dirty="0" smtClean="0">
                <a:solidFill>
                  <a:schemeClr val="tx1"/>
                </a:solidFill>
              </a:rPr>
              <a:t>rule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8" y="1653572"/>
            <a:ext cx="11521440" cy="51105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8904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384048"/>
            <a:ext cx="5302574" cy="908724"/>
          </a:xfrm>
        </p:spPr>
        <p:txBody>
          <a:bodyPr>
            <a:normAutofit fontScale="90000"/>
          </a:bodyPr>
          <a:lstStyle/>
          <a:p>
            <a:r>
              <a:rPr lang="en-US" sz="4000" b="1" dirty="0" smtClean="0"/>
              <a:t>Set </a:t>
            </a:r>
            <a:r>
              <a:rPr lang="en-US" sz="4000" b="1" dirty="0"/>
              <a:t>the Pricing Rule</a:t>
            </a:r>
            <a:br>
              <a:rPr lang="en-US" sz="4000" b="1" dirty="0"/>
            </a:br>
            <a:r>
              <a:rPr lang="en-US" b="1" dirty="0"/>
              <a:t/>
            </a:r>
            <a:br>
              <a:rPr lang="en-US" b="1" dirty="0"/>
            </a:br>
            <a:endParaRPr lang="en-US" b="1" dirty="0"/>
          </a:p>
        </p:txBody>
      </p:sp>
      <p:sp>
        <p:nvSpPr>
          <p:cNvPr id="3" name="Content Placeholder 2"/>
          <p:cNvSpPr>
            <a:spLocks noGrp="1"/>
          </p:cNvSpPr>
          <p:nvPr>
            <p:ph idx="1"/>
          </p:nvPr>
        </p:nvSpPr>
        <p:spPr>
          <a:xfrm>
            <a:off x="614855" y="2223887"/>
            <a:ext cx="11577145" cy="1637716"/>
          </a:xfrm>
        </p:spPr>
        <p:txBody>
          <a:bodyPr>
            <a:noAutofit/>
          </a:bodyPr>
          <a:lstStyle/>
          <a:p>
            <a:pPr marL="0" indent="0">
              <a:buNone/>
            </a:pPr>
            <a:r>
              <a:rPr lang="en-US" sz="3200" b="1" dirty="0">
                <a:solidFill>
                  <a:schemeClr val="tx1"/>
                </a:solidFill>
              </a:rPr>
              <a:t>You will see, there are two types of price rule.</a:t>
            </a:r>
          </a:p>
          <a:p>
            <a:pPr marL="0" indent="0">
              <a:buNone/>
            </a:pPr>
            <a:endParaRPr lang="en-US" b="1" dirty="0">
              <a:solidFill>
                <a:schemeClr val="tx1"/>
              </a:solidFill>
            </a:endParaRPr>
          </a:p>
          <a:p>
            <a:pPr marL="0" indent="0">
              <a:buNone/>
            </a:pPr>
            <a:r>
              <a:rPr lang="en-US" b="1" dirty="0">
                <a:solidFill>
                  <a:schemeClr val="tx1"/>
                </a:solidFill>
              </a:rPr>
              <a:t>    1. Global</a:t>
            </a:r>
          </a:p>
          <a:p>
            <a:pPr marL="0" indent="0">
              <a:buNone/>
            </a:pPr>
            <a:r>
              <a:rPr lang="en-US" b="1" dirty="0">
                <a:solidFill>
                  <a:schemeClr val="tx1"/>
                </a:solidFill>
              </a:rPr>
              <a:t>    2. Product tag wise</a:t>
            </a:r>
          </a:p>
        </p:txBody>
      </p:sp>
    </p:spTree>
    <p:extLst>
      <p:ext uri="{BB962C8B-B14F-4D97-AF65-F5344CB8AC3E}">
        <p14:creationId xmlns:p14="http://schemas.microsoft.com/office/powerpoint/2010/main" val="739724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28" y="548640"/>
            <a:ext cx="11853672" cy="758952"/>
          </a:xfrm>
        </p:spPr>
        <p:txBody>
          <a:bodyPr>
            <a:noAutofit/>
          </a:bodyPr>
          <a:lstStyle/>
          <a:p>
            <a:r>
              <a:rPr lang="en-US" b="1" dirty="0" smtClean="0"/>
              <a:t>Global Pricing </a:t>
            </a:r>
            <a:r>
              <a:rPr lang="en-US" b="1" dirty="0"/>
              <a:t>Rule</a:t>
            </a:r>
            <a:br>
              <a:rPr lang="en-US" b="1" dirty="0"/>
            </a:br>
            <a:r>
              <a:rPr lang="en-US" b="1" dirty="0"/>
              <a:t/>
            </a:r>
            <a:br>
              <a:rPr lang="en-US" b="1" dirty="0"/>
            </a:br>
            <a:endParaRPr lang="en-US" b="1" dirty="0"/>
          </a:p>
        </p:txBody>
      </p:sp>
      <p:sp>
        <p:nvSpPr>
          <p:cNvPr id="4" name="Content Placeholder 3"/>
          <p:cNvSpPr>
            <a:spLocks noGrp="1"/>
          </p:cNvSpPr>
          <p:nvPr>
            <p:ph idx="1"/>
          </p:nvPr>
        </p:nvSpPr>
        <p:spPr>
          <a:xfrm>
            <a:off x="996695" y="640080"/>
            <a:ext cx="11097227" cy="1157189"/>
          </a:xfrm>
        </p:spPr>
        <p:txBody>
          <a:bodyPr/>
          <a:lstStyle/>
          <a:p>
            <a:r>
              <a:rPr lang="en-US" dirty="0">
                <a:solidFill>
                  <a:schemeClr val="tx1"/>
                </a:solidFill>
              </a:rPr>
              <a:t>In </a:t>
            </a:r>
            <a:r>
              <a:rPr lang="en-US" b="1" dirty="0" smtClean="0">
                <a:solidFill>
                  <a:schemeClr val="tx1"/>
                </a:solidFill>
              </a:rPr>
              <a:t>Global</a:t>
            </a:r>
            <a:r>
              <a:rPr lang="en-US" dirty="0" smtClean="0">
                <a:solidFill>
                  <a:schemeClr val="tx1"/>
                </a:solidFill>
              </a:rPr>
              <a:t>, </a:t>
            </a:r>
            <a:r>
              <a:rPr lang="en-US" dirty="0">
                <a:solidFill>
                  <a:schemeClr val="tx1"/>
                </a:solidFill>
              </a:rPr>
              <a:t>all the products imported by app share the same price margins.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82" y="1773936"/>
            <a:ext cx="11064240" cy="49876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05747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0"/>
            <a:ext cx="7662043" cy="1292772"/>
          </a:xfrm>
        </p:spPr>
        <p:txBody>
          <a:bodyPr>
            <a:normAutofit fontScale="90000"/>
          </a:bodyPr>
          <a:lstStyle/>
          <a:p>
            <a:r>
              <a:rPr lang="en-US" sz="4000" b="1" dirty="0"/>
              <a:t>Product tag wise </a:t>
            </a:r>
            <a:r>
              <a:rPr lang="en-US" sz="4000" b="1" dirty="0" smtClean="0"/>
              <a:t>Pricing </a:t>
            </a:r>
            <a:r>
              <a:rPr lang="en-US" sz="4000" b="1" dirty="0"/>
              <a:t>Rule</a:t>
            </a:r>
            <a:r>
              <a:rPr lang="en-US" b="1" dirty="0"/>
              <a:t/>
            </a:r>
            <a:br>
              <a:rPr lang="en-US" b="1" dirty="0"/>
            </a:br>
            <a:r>
              <a:rPr lang="en-US" b="1" dirty="0"/>
              <a:t/>
            </a:r>
            <a:br>
              <a:rPr lang="en-US" b="1" dirty="0"/>
            </a:br>
            <a:endParaRPr lang="en-US" b="1" dirty="0"/>
          </a:p>
        </p:txBody>
      </p:sp>
      <p:sp>
        <p:nvSpPr>
          <p:cNvPr id="4" name="Content Placeholder 3"/>
          <p:cNvSpPr>
            <a:spLocks noGrp="1"/>
          </p:cNvSpPr>
          <p:nvPr>
            <p:ph idx="1"/>
          </p:nvPr>
        </p:nvSpPr>
        <p:spPr>
          <a:xfrm>
            <a:off x="999858" y="640080"/>
            <a:ext cx="11192142" cy="1157189"/>
          </a:xfrm>
        </p:spPr>
        <p:txBody>
          <a:bodyPr/>
          <a:lstStyle/>
          <a:p>
            <a:r>
              <a:rPr lang="en-US" dirty="0">
                <a:solidFill>
                  <a:schemeClr val="tx1"/>
                </a:solidFill>
              </a:rPr>
              <a:t>In </a:t>
            </a:r>
            <a:r>
              <a:rPr lang="en-US" b="1" dirty="0">
                <a:solidFill>
                  <a:schemeClr val="tx1"/>
                </a:solidFill>
              </a:rPr>
              <a:t>Product tag wise</a:t>
            </a:r>
            <a:r>
              <a:rPr lang="en-US" dirty="0">
                <a:solidFill>
                  <a:schemeClr val="tx1"/>
                </a:solidFill>
              </a:rPr>
              <a:t>, can set different pricing rules based on the product tags (parent store).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58" y="1654065"/>
            <a:ext cx="11192141" cy="5139842"/>
          </a:xfrm>
          <a:prstGeom prst="rect">
            <a:avLst/>
          </a:prstGeom>
        </p:spPr>
      </p:pic>
    </p:spTree>
    <p:extLst>
      <p:ext uri="{BB962C8B-B14F-4D97-AF65-F5344CB8AC3E}">
        <p14:creationId xmlns:p14="http://schemas.microsoft.com/office/powerpoint/2010/main" val="642622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6889534" cy="685800"/>
          </a:xfrm>
        </p:spPr>
        <p:txBody>
          <a:bodyPr>
            <a:normAutofit fontScale="90000"/>
          </a:bodyPr>
          <a:lstStyle/>
          <a:p>
            <a:r>
              <a:rPr lang="en-US" sz="4000" b="1" dirty="0"/>
              <a:t>Create Product</a:t>
            </a:r>
            <a:endParaRPr lang="en-US" b="1" dirty="0"/>
          </a:p>
        </p:txBody>
      </p:sp>
      <p:sp>
        <p:nvSpPr>
          <p:cNvPr id="4" name="Content Placeholder 3"/>
          <p:cNvSpPr>
            <a:spLocks noGrp="1"/>
          </p:cNvSpPr>
          <p:nvPr>
            <p:ph idx="1"/>
          </p:nvPr>
        </p:nvSpPr>
        <p:spPr>
          <a:xfrm>
            <a:off x="1054208" y="630621"/>
            <a:ext cx="11137792" cy="1111469"/>
          </a:xfrm>
        </p:spPr>
        <p:txBody>
          <a:bodyPr/>
          <a:lstStyle/>
          <a:p>
            <a:r>
              <a:rPr lang="en-US" dirty="0">
                <a:solidFill>
                  <a:schemeClr val="tx1"/>
                </a:solidFill>
              </a:rPr>
              <a:t>In </a:t>
            </a:r>
            <a:r>
              <a:rPr lang="en-US" b="1" dirty="0">
                <a:solidFill>
                  <a:schemeClr val="tx1"/>
                </a:solidFill>
              </a:rPr>
              <a:t>Product tag wise</a:t>
            </a:r>
            <a:r>
              <a:rPr lang="en-US" dirty="0">
                <a:solidFill>
                  <a:schemeClr val="tx1"/>
                </a:solidFill>
              </a:rPr>
              <a:t>, can set different pricing rules based on the product tags (parent store).</a:t>
            </a:r>
          </a:p>
        </p:txBody>
      </p:sp>
      <p:pic>
        <p:nvPicPr>
          <p:cNvPr id="3074" name="Picture 2" descr="https://shopify.wpfruits.com/staging/ankit/user_flow/uploads/screenshot-data-sunday.myshopify.com-2019.07.25-01_16_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08" y="1686910"/>
            <a:ext cx="11137792" cy="51710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230358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360" y="693682"/>
            <a:ext cx="12192000" cy="4776951"/>
          </a:xfrm>
        </p:spPr>
        <p:txBody>
          <a:bodyPr/>
          <a:lstStyle/>
          <a:p>
            <a:pPr algn="ctr"/>
            <a:r>
              <a:rPr lang="en-US" sz="6600" b="1" dirty="0"/>
              <a:t>Getting Started </a:t>
            </a:r>
            <a:r>
              <a:rPr lang="en-US" sz="6600" b="1" dirty="0" smtClean="0"/>
              <a:t/>
            </a:r>
            <a:br>
              <a:rPr lang="en-US" sz="6600" b="1" dirty="0" smtClean="0"/>
            </a:br>
            <a:r>
              <a:rPr lang="en-US" sz="6600" b="1" dirty="0" smtClean="0"/>
              <a:t>with </a:t>
            </a:r>
            <a:br>
              <a:rPr lang="en-US" sz="6600" b="1" dirty="0" smtClean="0"/>
            </a:br>
            <a:r>
              <a:rPr lang="en-US" sz="6600" b="1" dirty="0" smtClean="0"/>
              <a:t>DataSunday</a:t>
            </a:r>
            <a:r>
              <a:rPr lang="en-US" b="1" dirty="0"/>
              <a:t/>
            </a:r>
            <a:br>
              <a:rPr lang="en-US" b="1" dirty="0"/>
            </a:br>
            <a:endParaRPr lang="en-US" dirty="0"/>
          </a:p>
        </p:txBody>
      </p:sp>
    </p:spTree>
    <p:extLst>
      <p:ext uri="{BB962C8B-B14F-4D97-AF65-F5344CB8AC3E}">
        <p14:creationId xmlns:p14="http://schemas.microsoft.com/office/powerpoint/2010/main" val="1788743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37160"/>
            <a:ext cx="6986016" cy="914400"/>
          </a:xfrm>
        </p:spPr>
        <p:txBody>
          <a:bodyPr>
            <a:normAutofit/>
          </a:bodyPr>
          <a:lstStyle/>
          <a:p>
            <a:r>
              <a:rPr lang="en-US" b="1" dirty="0" smtClean="0"/>
              <a:t>Create Product </a:t>
            </a:r>
            <a:endParaRPr lang="en-US" b="1" dirty="0"/>
          </a:p>
        </p:txBody>
      </p:sp>
      <p:sp>
        <p:nvSpPr>
          <p:cNvPr id="4" name="Content Placeholder 3"/>
          <p:cNvSpPr>
            <a:spLocks noGrp="1"/>
          </p:cNvSpPr>
          <p:nvPr>
            <p:ph idx="1"/>
          </p:nvPr>
        </p:nvSpPr>
        <p:spPr>
          <a:xfrm>
            <a:off x="684212" y="685800"/>
            <a:ext cx="10824616" cy="4847897"/>
          </a:xfrm>
        </p:spPr>
        <p:txBody>
          <a:bodyPr>
            <a:normAutofit/>
          </a:bodyPr>
          <a:lstStyle/>
          <a:p>
            <a:r>
              <a:rPr lang="en-US" dirty="0">
                <a:solidFill>
                  <a:schemeClr val="tx1"/>
                </a:solidFill>
              </a:rPr>
              <a:t>You will see all the scrapped </a:t>
            </a:r>
            <a:r>
              <a:rPr lang="en-US" dirty="0" smtClean="0">
                <a:solidFill>
                  <a:schemeClr val="tx1"/>
                </a:solidFill>
              </a:rPr>
              <a:t>products. </a:t>
            </a:r>
          </a:p>
          <a:p>
            <a:pPr marL="0" indent="0">
              <a:buNone/>
            </a:pPr>
            <a:r>
              <a:rPr lang="en-US" dirty="0">
                <a:solidFill>
                  <a:schemeClr val="tx1"/>
                </a:solidFill>
              </a:rPr>
              <a:t> </a:t>
            </a:r>
            <a:r>
              <a:rPr lang="en-US" dirty="0" smtClean="0">
                <a:solidFill>
                  <a:schemeClr val="tx1"/>
                </a:solidFill>
              </a:rPr>
              <a:t>    There </a:t>
            </a:r>
            <a:r>
              <a:rPr lang="en-US" dirty="0">
                <a:solidFill>
                  <a:schemeClr val="tx1"/>
                </a:solidFill>
              </a:rPr>
              <a:t>are three filters given :</a:t>
            </a:r>
          </a:p>
          <a:p>
            <a:endParaRPr lang="en-US" dirty="0">
              <a:solidFill>
                <a:schemeClr val="tx1"/>
              </a:solidFill>
            </a:endParaRPr>
          </a:p>
          <a:p>
            <a:pPr marL="457200" indent="-457200">
              <a:buFont typeface="+mj-lt"/>
              <a:buAutoNum type="arabicPeriod"/>
            </a:pPr>
            <a:r>
              <a:rPr lang="en-US" dirty="0">
                <a:solidFill>
                  <a:schemeClr val="tx1"/>
                </a:solidFill>
              </a:rPr>
              <a:t>Not Created</a:t>
            </a:r>
          </a:p>
          <a:p>
            <a:pPr marL="457200" indent="-457200">
              <a:buFont typeface="+mj-lt"/>
              <a:buAutoNum type="arabicPeriod"/>
            </a:pPr>
            <a:r>
              <a:rPr lang="en-US" dirty="0">
                <a:solidFill>
                  <a:schemeClr val="tx1"/>
                </a:solidFill>
              </a:rPr>
              <a:t>Already Created</a:t>
            </a:r>
          </a:p>
          <a:p>
            <a:pPr marL="457200" indent="-457200">
              <a:buFont typeface="+mj-lt"/>
              <a:buAutoNum type="arabicPeriod"/>
            </a:pPr>
            <a:r>
              <a:rPr lang="en-US" dirty="0">
                <a:solidFill>
                  <a:schemeClr val="tx1"/>
                </a:solidFill>
              </a:rPr>
              <a:t>Show All</a:t>
            </a:r>
          </a:p>
        </p:txBody>
      </p:sp>
    </p:spTree>
    <p:extLst>
      <p:ext uri="{BB962C8B-B14F-4D97-AF65-F5344CB8AC3E}">
        <p14:creationId xmlns:p14="http://schemas.microsoft.com/office/powerpoint/2010/main" val="779810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1"/>
            <a:ext cx="10279119" cy="1213945"/>
          </a:xfrm>
        </p:spPr>
        <p:txBody>
          <a:bodyPr>
            <a:normAutofit fontScale="90000"/>
          </a:bodyPr>
          <a:lstStyle/>
          <a:p>
            <a:r>
              <a:rPr lang="en-US" sz="4000" b="1" dirty="0"/>
              <a:t>Create </a:t>
            </a:r>
            <a:r>
              <a:rPr lang="en-US" sz="4000" b="1" dirty="0" smtClean="0"/>
              <a:t>Product </a:t>
            </a:r>
            <a:r>
              <a:rPr lang="en-US" sz="4000" b="1" dirty="0"/>
              <a:t>shows</a:t>
            </a:r>
            <a:r>
              <a:rPr lang="en-US" sz="4000" dirty="0"/>
              <a:t> </a:t>
            </a:r>
            <a:r>
              <a:rPr lang="en-US" sz="4000" b="1" dirty="0" smtClean="0"/>
              <a:t>: Not</a:t>
            </a:r>
            <a:r>
              <a:rPr lang="en-US" sz="4000" dirty="0" smtClean="0"/>
              <a:t> </a:t>
            </a:r>
            <a:r>
              <a:rPr lang="en-US" sz="4000" dirty="0"/>
              <a:t>Created</a:t>
            </a:r>
            <a:r>
              <a:rPr lang="en-US" dirty="0"/>
              <a:t/>
            </a:r>
            <a:br>
              <a:rPr lang="en-US" dirty="0"/>
            </a:br>
            <a:endParaRPr lang="en-US" b="1" dirty="0"/>
          </a:p>
        </p:txBody>
      </p:sp>
      <p:sp>
        <p:nvSpPr>
          <p:cNvPr id="4" name="Content Placeholder 3"/>
          <p:cNvSpPr>
            <a:spLocks noGrp="1"/>
          </p:cNvSpPr>
          <p:nvPr>
            <p:ph idx="1"/>
          </p:nvPr>
        </p:nvSpPr>
        <p:spPr>
          <a:xfrm>
            <a:off x="949388" y="584584"/>
            <a:ext cx="11507788" cy="922283"/>
          </a:xfrm>
        </p:spPr>
        <p:txBody>
          <a:bodyPr>
            <a:normAutofit/>
          </a:bodyPr>
          <a:lstStyle/>
          <a:p>
            <a:r>
              <a:rPr lang="en-US" b="1" dirty="0">
                <a:solidFill>
                  <a:schemeClr val="tx1"/>
                </a:solidFill>
              </a:rPr>
              <a:t>Not Created </a:t>
            </a:r>
            <a:r>
              <a:rPr lang="en-US" dirty="0">
                <a:solidFill>
                  <a:schemeClr val="tx1"/>
                </a:solidFill>
              </a:rPr>
              <a:t>filter shows all the products that are stored in database but not created in the </a:t>
            </a:r>
            <a:r>
              <a:rPr lang="en-US" dirty="0" smtClean="0">
                <a:solidFill>
                  <a:schemeClr val="tx1"/>
                </a:solidFill>
              </a:rPr>
              <a:t>shop.</a:t>
            </a:r>
            <a:endParaRPr lang="en-US" dirty="0">
              <a:solidFill>
                <a:schemeClr val="tx1"/>
              </a:solidFill>
            </a:endParaRPr>
          </a:p>
        </p:txBody>
      </p:sp>
      <p:pic>
        <p:nvPicPr>
          <p:cNvPr id="6146" name="Picture 2" descr="https://shopify.wpfruits.com/staging/ankit/user_flow/uploads/screenshot-data-sunday.myshopify.com-2019.07.25-01_31_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24" y="1516011"/>
            <a:ext cx="10972800" cy="524650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133950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10200292" cy="961696"/>
          </a:xfrm>
        </p:spPr>
        <p:txBody>
          <a:bodyPr>
            <a:normAutofit fontScale="90000"/>
          </a:bodyPr>
          <a:lstStyle/>
          <a:p>
            <a:r>
              <a:rPr lang="en-US" sz="4000" b="1" dirty="0"/>
              <a:t>Create </a:t>
            </a:r>
            <a:r>
              <a:rPr lang="en-US" sz="4000" b="1" dirty="0" smtClean="0"/>
              <a:t>Product </a:t>
            </a:r>
            <a:r>
              <a:rPr lang="en-US" sz="4000" b="1" dirty="0"/>
              <a:t>shows</a:t>
            </a:r>
            <a:r>
              <a:rPr lang="en-US" sz="4000" dirty="0"/>
              <a:t> </a:t>
            </a:r>
            <a:r>
              <a:rPr lang="en-US" sz="4000" b="1" dirty="0" smtClean="0"/>
              <a:t>: </a:t>
            </a:r>
            <a:r>
              <a:rPr lang="en-US" sz="4000" b="1" dirty="0"/>
              <a:t>Already Created</a:t>
            </a:r>
            <a:endParaRPr lang="en-US" b="1" dirty="0"/>
          </a:p>
        </p:txBody>
      </p:sp>
      <p:sp>
        <p:nvSpPr>
          <p:cNvPr id="4" name="Content Placeholder 3"/>
          <p:cNvSpPr>
            <a:spLocks noGrp="1"/>
          </p:cNvSpPr>
          <p:nvPr>
            <p:ph idx="1"/>
          </p:nvPr>
        </p:nvSpPr>
        <p:spPr>
          <a:xfrm>
            <a:off x="684212" y="685800"/>
            <a:ext cx="11507788" cy="922283"/>
          </a:xfrm>
        </p:spPr>
        <p:txBody>
          <a:bodyPr>
            <a:normAutofit/>
          </a:bodyPr>
          <a:lstStyle/>
          <a:p>
            <a:r>
              <a:rPr lang="en-US" b="1" dirty="0">
                <a:solidFill>
                  <a:schemeClr val="tx1"/>
                </a:solidFill>
              </a:rPr>
              <a:t>Already Created</a:t>
            </a:r>
            <a:r>
              <a:rPr lang="en-US" dirty="0">
                <a:solidFill>
                  <a:schemeClr val="tx1"/>
                </a:solidFill>
              </a:rPr>
              <a:t> filter shows all the products that are stored in database and also created in the shop.</a:t>
            </a:r>
          </a:p>
        </p:txBody>
      </p:sp>
      <p:pic>
        <p:nvPicPr>
          <p:cNvPr id="8194" name="Picture 2" descr="https://shopify.wpfruits.com/staging/ankit/user_flow/uploads/screenshot-data-sunday.myshopify.com-2019.07.25-01_48_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409" y="1647496"/>
            <a:ext cx="10905777" cy="51206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1306156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b="1" dirty="0"/>
              <a:t>Create </a:t>
            </a:r>
            <a:r>
              <a:rPr lang="en-US" b="1" dirty="0" smtClean="0"/>
              <a:t>Product </a:t>
            </a:r>
            <a:r>
              <a:rPr lang="en-US" b="1" dirty="0"/>
              <a:t>shows</a:t>
            </a:r>
            <a:r>
              <a:rPr lang="en-US" dirty="0"/>
              <a:t> </a:t>
            </a:r>
            <a:r>
              <a:rPr lang="en-US" b="1" dirty="0" smtClean="0"/>
              <a:t>: </a:t>
            </a:r>
            <a:r>
              <a:rPr lang="en-US" b="1" dirty="0"/>
              <a:t>Show All</a:t>
            </a:r>
          </a:p>
        </p:txBody>
      </p:sp>
      <p:sp>
        <p:nvSpPr>
          <p:cNvPr id="4" name="Content Placeholder 3"/>
          <p:cNvSpPr>
            <a:spLocks noGrp="1"/>
          </p:cNvSpPr>
          <p:nvPr>
            <p:ph idx="1"/>
          </p:nvPr>
        </p:nvSpPr>
        <p:spPr>
          <a:xfrm>
            <a:off x="1022540" y="631549"/>
            <a:ext cx="11507788" cy="922283"/>
          </a:xfrm>
        </p:spPr>
        <p:txBody>
          <a:bodyPr>
            <a:normAutofit/>
          </a:bodyPr>
          <a:lstStyle/>
          <a:p>
            <a:r>
              <a:rPr lang="en-US" b="1" dirty="0">
                <a:solidFill>
                  <a:schemeClr val="tx1"/>
                </a:solidFill>
              </a:rPr>
              <a:t>Show All </a:t>
            </a:r>
            <a:r>
              <a:rPr lang="en-US" dirty="0">
                <a:solidFill>
                  <a:schemeClr val="tx1"/>
                </a:solidFill>
              </a:rPr>
              <a:t>filter shows all the products that are stored in database</a:t>
            </a:r>
            <a:r>
              <a:rPr lang="en-US" b="1" dirty="0">
                <a:solidFill>
                  <a:schemeClr val="tx1"/>
                </a:solidFill>
              </a:rPr>
              <a:t>.</a:t>
            </a:r>
            <a:endParaRPr lang="en-US" dirty="0">
              <a:solidFill>
                <a:schemeClr val="tx1"/>
              </a:solidFill>
            </a:endParaRPr>
          </a:p>
        </p:txBody>
      </p:sp>
      <p:pic>
        <p:nvPicPr>
          <p:cNvPr id="9218" name="Picture 2" descr="https://shopify.wpfruits.com/staging/ankit/user_flow/uploads/screenshot-data-sunday.myshopify.com-2019.07.25-01_53_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124" y="1553832"/>
            <a:ext cx="10972800" cy="52044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566506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sz="4000" b="1" dirty="0"/>
              <a:t>Create </a:t>
            </a:r>
            <a:r>
              <a:rPr lang="en-US" sz="4000" b="1" dirty="0" smtClean="0"/>
              <a:t>Product</a:t>
            </a:r>
            <a:endParaRPr lang="en-US" b="1" dirty="0"/>
          </a:p>
        </p:txBody>
      </p:sp>
      <p:sp>
        <p:nvSpPr>
          <p:cNvPr id="4" name="Content Placeholder 3"/>
          <p:cNvSpPr>
            <a:spLocks noGrp="1"/>
          </p:cNvSpPr>
          <p:nvPr>
            <p:ph idx="1"/>
          </p:nvPr>
        </p:nvSpPr>
        <p:spPr>
          <a:xfrm>
            <a:off x="416197" y="2278117"/>
            <a:ext cx="11507788" cy="922283"/>
          </a:xfrm>
        </p:spPr>
        <p:txBody>
          <a:bodyPr>
            <a:normAutofit/>
          </a:bodyPr>
          <a:lstStyle/>
          <a:p>
            <a:r>
              <a:rPr lang="en-US" dirty="0">
                <a:solidFill>
                  <a:schemeClr val="tx1"/>
                </a:solidFill>
              </a:rPr>
              <a:t>To </a:t>
            </a:r>
            <a:r>
              <a:rPr lang="en-US" b="1" dirty="0" smtClean="0">
                <a:solidFill>
                  <a:schemeClr val="tx1"/>
                </a:solidFill>
              </a:rPr>
              <a:t>create product</a:t>
            </a:r>
            <a:r>
              <a:rPr lang="en-US" dirty="0" smtClean="0">
                <a:solidFill>
                  <a:schemeClr val="tx1"/>
                </a:solidFill>
              </a:rPr>
              <a:t>, </a:t>
            </a:r>
            <a:r>
              <a:rPr lang="en-US" dirty="0">
                <a:solidFill>
                  <a:schemeClr val="tx1"/>
                </a:solidFill>
              </a:rPr>
              <a:t>you need to click the </a:t>
            </a:r>
            <a:endParaRPr lang="en-US" dirty="0" smtClean="0">
              <a:solidFill>
                <a:schemeClr val="tx1"/>
              </a:solidFill>
            </a:endParaRPr>
          </a:p>
          <a:p>
            <a:pPr marL="0" indent="0">
              <a:buNone/>
            </a:pPr>
            <a:r>
              <a:rPr lang="en-US" b="1" dirty="0" smtClean="0">
                <a:solidFill>
                  <a:schemeClr val="tx1"/>
                </a:solidFill>
              </a:rPr>
              <a:t>	Import </a:t>
            </a:r>
            <a:r>
              <a:rPr lang="en-US" b="1" dirty="0">
                <a:solidFill>
                  <a:schemeClr val="tx1"/>
                </a:solidFill>
              </a:rPr>
              <a:t>All </a:t>
            </a:r>
            <a:r>
              <a:rPr lang="en-US" dirty="0">
                <a:solidFill>
                  <a:schemeClr val="tx1"/>
                </a:solidFill>
              </a:rPr>
              <a:t>or</a:t>
            </a:r>
            <a:r>
              <a:rPr lang="en-US" b="1" dirty="0">
                <a:solidFill>
                  <a:schemeClr val="tx1"/>
                </a:solidFill>
              </a:rPr>
              <a:t> Import</a:t>
            </a:r>
            <a:r>
              <a:rPr lang="en-US" dirty="0">
                <a:solidFill>
                  <a:schemeClr val="tx1"/>
                </a:solidFill>
              </a:rPr>
              <a:t> </a:t>
            </a:r>
            <a:r>
              <a:rPr lang="en-US" dirty="0" smtClean="0">
                <a:solidFill>
                  <a:schemeClr val="tx1"/>
                </a:solidFill>
              </a:rPr>
              <a:t>button.</a:t>
            </a:r>
            <a:endParaRPr lang="en-US" dirty="0">
              <a:solidFill>
                <a:schemeClr val="tx1"/>
              </a:solidFill>
            </a:endParaRPr>
          </a:p>
        </p:txBody>
      </p:sp>
    </p:spTree>
    <p:extLst>
      <p:ext uri="{BB962C8B-B14F-4D97-AF65-F5344CB8AC3E}">
        <p14:creationId xmlns:p14="http://schemas.microsoft.com/office/powerpoint/2010/main" val="2704118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b="1" dirty="0"/>
              <a:t>Create Product :Import All </a:t>
            </a:r>
          </a:p>
        </p:txBody>
      </p:sp>
      <p:sp>
        <p:nvSpPr>
          <p:cNvPr id="4" name="Content Placeholder 3"/>
          <p:cNvSpPr>
            <a:spLocks noGrp="1"/>
          </p:cNvSpPr>
          <p:nvPr>
            <p:ph idx="1"/>
          </p:nvPr>
        </p:nvSpPr>
        <p:spPr>
          <a:xfrm>
            <a:off x="1034846" y="694904"/>
            <a:ext cx="11507788" cy="922283"/>
          </a:xfrm>
        </p:spPr>
        <p:txBody>
          <a:bodyPr>
            <a:normAutofit/>
          </a:bodyPr>
          <a:lstStyle/>
          <a:p>
            <a:r>
              <a:rPr lang="en-US" b="1" dirty="0">
                <a:solidFill>
                  <a:schemeClr val="tx1"/>
                </a:solidFill>
              </a:rPr>
              <a:t>Import All </a:t>
            </a:r>
            <a:r>
              <a:rPr lang="en-US" dirty="0">
                <a:solidFill>
                  <a:schemeClr val="tx1"/>
                </a:solidFill>
              </a:rPr>
              <a:t>button create all the products in the shop that are stored </a:t>
            </a:r>
            <a:r>
              <a:rPr lang="en-US" dirty="0" smtClean="0">
                <a:solidFill>
                  <a:schemeClr val="tx1"/>
                </a:solidFill>
              </a:rPr>
              <a:t>in </a:t>
            </a:r>
            <a:r>
              <a:rPr lang="en-US" dirty="0">
                <a:solidFill>
                  <a:schemeClr val="tx1"/>
                </a:solidFill>
              </a:rPr>
              <a:t>the database</a:t>
            </a:r>
          </a:p>
        </p:txBody>
      </p:sp>
      <p:pic>
        <p:nvPicPr>
          <p:cNvPr id="10242" name="Picture 2" descr="https://shopify.wpfruits.com/staging/ankit/user_flow/uploads/screenshot-data-sunday.myshopify.com-2019.07.25-01_59_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288" y="1617187"/>
            <a:ext cx="10938746" cy="51480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902096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517"/>
            <a:ext cx="9836737" cy="819484"/>
          </a:xfrm>
        </p:spPr>
        <p:txBody>
          <a:bodyPr>
            <a:normAutofit/>
          </a:bodyPr>
          <a:lstStyle/>
          <a:p>
            <a:r>
              <a:rPr lang="en-US" b="1" dirty="0"/>
              <a:t>Create Product :</a:t>
            </a:r>
            <a:r>
              <a:rPr lang="en-US" b="1" dirty="0" smtClean="0"/>
              <a:t>Import</a:t>
            </a:r>
            <a:endParaRPr lang="en-US" b="1" dirty="0"/>
          </a:p>
        </p:txBody>
      </p:sp>
      <p:sp>
        <p:nvSpPr>
          <p:cNvPr id="4" name="Content Placeholder 3"/>
          <p:cNvSpPr>
            <a:spLocks noGrp="1"/>
          </p:cNvSpPr>
          <p:nvPr>
            <p:ph idx="1"/>
          </p:nvPr>
        </p:nvSpPr>
        <p:spPr>
          <a:xfrm>
            <a:off x="740664" y="905001"/>
            <a:ext cx="11451336" cy="564481"/>
          </a:xfrm>
        </p:spPr>
        <p:txBody>
          <a:bodyPr>
            <a:noAutofit/>
          </a:bodyPr>
          <a:lstStyle/>
          <a:p>
            <a:r>
              <a:rPr lang="en-US" b="1" dirty="0">
                <a:solidFill>
                  <a:schemeClr val="tx1"/>
                </a:solidFill>
              </a:rPr>
              <a:t>Import</a:t>
            </a:r>
            <a:r>
              <a:rPr lang="en-US" dirty="0">
                <a:solidFill>
                  <a:schemeClr val="tx1"/>
                </a:solidFill>
              </a:rPr>
              <a:t> button only create that product in the shop whose Import button is being clicked</a:t>
            </a:r>
          </a:p>
        </p:txBody>
      </p:sp>
      <p:pic>
        <p:nvPicPr>
          <p:cNvPr id="13314" name="Picture 2" descr="https://shopify.wpfruits.com/staging/ankit/user_flow/uploads/screenshot-data-sunday.myshopify.com-2019.07.25-02_03_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255" y="1645920"/>
            <a:ext cx="11210545" cy="52120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55698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b="1" dirty="0"/>
              <a:t>Plan Pricing and Features</a:t>
            </a:r>
          </a:p>
        </p:txBody>
      </p:sp>
      <p:sp>
        <p:nvSpPr>
          <p:cNvPr id="4" name="Content Placeholder 3"/>
          <p:cNvSpPr>
            <a:spLocks noGrp="1"/>
          </p:cNvSpPr>
          <p:nvPr>
            <p:ph idx="1"/>
          </p:nvPr>
        </p:nvSpPr>
        <p:spPr>
          <a:xfrm>
            <a:off x="441434" y="993220"/>
            <a:ext cx="11177752" cy="5312987"/>
          </a:xfrm>
        </p:spPr>
        <p:txBody>
          <a:bodyPr>
            <a:noAutofit/>
          </a:bodyPr>
          <a:lstStyle/>
          <a:p>
            <a:pPr marL="0" indent="0">
              <a:buNone/>
            </a:pPr>
            <a:r>
              <a:rPr lang="en-US" dirty="0">
                <a:solidFill>
                  <a:schemeClr val="tx1"/>
                </a:solidFill>
              </a:rPr>
              <a:t>This shows the various plans and their features and prices.</a:t>
            </a:r>
          </a:p>
          <a:p>
            <a:endParaRPr lang="en-US" dirty="0">
              <a:solidFill>
                <a:schemeClr val="tx1"/>
              </a:solidFill>
            </a:endParaRPr>
          </a:p>
          <a:p>
            <a:r>
              <a:rPr lang="en-US" dirty="0">
                <a:solidFill>
                  <a:schemeClr val="tx1"/>
                </a:solidFill>
              </a:rPr>
              <a:t>To view various plans, click on the </a:t>
            </a:r>
            <a:r>
              <a:rPr lang="en-US" b="1" dirty="0">
                <a:solidFill>
                  <a:schemeClr val="tx1"/>
                </a:solidFill>
              </a:rPr>
              <a:t>Manage Pricing Plan </a:t>
            </a:r>
            <a:r>
              <a:rPr lang="en-US" dirty="0">
                <a:solidFill>
                  <a:schemeClr val="tx1"/>
                </a:solidFill>
              </a:rPr>
              <a:t>in the dashboard.</a:t>
            </a:r>
          </a:p>
          <a:p>
            <a:pPr marL="0" indent="0">
              <a:buNone/>
            </a:pPr>
            <a:r>
              <a:rPr lang="en-US" dirty="0" smtClean="0">
                <a:solidFill>
                  <a:schemeClr val="tx1"/>
                </a:solidFill>
              </a:rPr>
              <a:t>	There </a:t>
            </a:r>
            <a:r>
              <a:rPr lang="en-US" dirty="0">
                <a:solidFill>
                  <a:schemeClr val="tx1"/>
                </a:solidFill>
              </a:rPr>
              <a:t>are currently four plans available -</a:t>
            </a:r>
          </a:p>
          <a:p>
            <a:endParaRPr lang="en-US" dirty="0">
              <a:solidFill>
                <a:schemeClr val="tx1"/>
              </a:solidFill>
            </a:endParaRPr>
          </a:p>
          <a:p>
            <a:pPr lvl="1">
              <a:buFont typeface="Arial" panose="020B0604020202020204" pitchFamily="34" charset="0"/>
              <a:buChar char="•"/>
            </a:pPr>
            <a:r>
              <a:rPr lang="en-US" sz="2000" b="1" dirty="0">
                <a:solidFill>
                  <a:schemeClr val="tx1"/>
                </a:solidFill>
              </a:rPr>
              <a:t>Free Plan (Trial)</a:t>
            </a:r>
          </a:p>
          <a:p>
            <a:pPr lvl="1">
              <a:buFont typeface="Arial" panose="020B0604020202020204" pitchFamily="34" charset="0"/>
              <a:buChar char="•"/>
            </a:pPr>
            <a:r>
              <a:rPr lang="en-US" sz="2000" b="1" dirty="0">
                <a:solidFill>
                  <a:schemeClr val="tx1"/>
                </a:solidFill>
              </a:rPr>
              <a:t>Lite</a:t>
            </a:r>
          </a:p>
          <a:p>
            <a:pPr lvl="1">
              <a:buFont typeface="Arial" panose="020B0604020202020204" pitchFamily="34" charset="0"/>
              <a:buChar char="•"/>
            </a:pPr>
            <a:r>
              <a:rPr lang="en-US" sz="2000" b="1" dirty="0" smtClean="0">
                <a:solidFill>
                  <a:schemeClr val="tx1"/>
                </a:solidFill>
              </a:rPr>
              <a:t>Enterprise</a:t>
            </a:r>
          </a:p>
          <a:p>
            <a:pPr lvl="1">
              <a:buFont typeface="Arial" panose="020B0604020202020204" pitchFamily="34" charset="0"/>
              <a:buChar char="•"/>
            </a:pPr>
            <a:r>
              <a:rPr lang="en-US" sz="2000" b="1" dirty="0" smtClean="0">
                <a:solidFill>
                  <a:schemeClr val="tx1"/>
                </a:solidFill>
              </a:rPr>
              <a:t>Professional</a:t>
            </a:r>
            <a:endParaRPr lang="en-US" sz="2000" b="1" dirty="0">
              <a:solidFill>
                <a:schemeClr val="tx1"/>
              </a:solidFill>
            </a:endParaRPr>
          </a:p>
        </p:txBody>
      </p:sp>
    </p:spTree>
    <p:extLst>
      <p:ext uri="{BB962C8B-B14F-4D97-AF65-F5344CB8AC3E}">
        <p14:creationId xmlns:p14="http://schemas.microsoft.com/office/powerpoint/2010/main" val="1869136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b="1" dirty="0"/>
              <a:t>Plan Pricing and Features</a:t>
            </a:r>
          </a:p>
        </p:txBody>
      </p:sp>
      <p:sp>
        <p:nvSpPr>
          <p:cNvPr id="4" name="Content Placeholder 3"/>
          <p:cNvSpPr>
            <a:spLocks noGrp="1"/>
          </p:cNvSpPr>
          <p:nvPr>
            <p:ph idx="1"/>
          </p:nvPr>
        </p:nvSpPr>
        <p:spPr>
          <a:xfrm>
            <a:off x="715754" y="880016"/>
            <a:ext cx="5943600" cy="677925"/>
          </a:xfrm>
        </p:spPr>
        <p:txBody>
          <a:bodyPr>
            <a:noAutofit/>
          </a:bodyPr>
          <a:lstStyle/>
          <a:p>
            <a:pPr marL="0" indent="0">
              <a:buNone/>
            </a:pPr>
            <a:r>
              <a:rPr lang="en-US" b="1" dirty="0">
                <a:solidFill>
                  <a:schemeClr val="tx1"/>
                </a:solidFill>
              </a:rPr>
              <a:t>There features and pricing is given below :</a:t>
            </a:r>
            <a:endParaRPr lang="en-US" sz="2000" b="1" dirty="0">
              <a:solidFill>
                <a:schemeClr val="tx1"/>
              </a:solidFill>
            </a:endParaRPr>
          </a:p>
        </p:txBody>
      </p:sp>
      <p:pic>
        <p:nvPicPr>
          <p:cNvPr id="14338" name="Picture 2" descr="https://shopify.wpfruits.com/staging/ankit/user_flow/uploads/screenshot-data-sunday.myshopify.com-2019.07.25-02_22_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589" y="1579705"/>
            <a:ext cx="11278297" cy="518685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1752138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b="1" dirty="0"/>
              <a:t>Dashboard </a:t>
            </a:r>
          </a:p>
        </p:txBody>
      </p:sp>
      <p:sp>
        <p:nvSpPr>
          <p:cNvPr id="4" name="Content Placeholder 3"/>
          <p:cNvSpPr>
            <a:spLocks noGrp="1"/>
          </p:cNvSpPr>
          <p:nvPr>
            <p:ph idx="1"/>
          </p:nvPr>
        </p:nvSpPr>
        <p:spPr>
          <a:xfrm>
            <a:off x="441434" y="993220"/>
            <a:ext cx="7993118" cy="2995456"/>
          </a:xfrm>
        </p:spPr>
        <p:txBody>
          <a:bodyPr>
            <a:noAutofit/>
          </a:bodyPr>
          <a:lstStyle/>
          <a:p>
            <a:pPr>
              <a:buFont typeface="Arial" panose="020B0604020202020204" pitchFamily="34" charset="0"/>
              <a:buChar char="•"/>
            </a:pPr>
            <a:r>
              <a:rPr lang="en-US" dirty="0">
                <a:solidFill>
                  <a:schemeClr val="tx1"/>
                </a:solidFill>
              </a:rPr>
              <a:t>In the </a:t>
            </a:r>
            <a:r>
              <a:rPr lang="en-US" b="1" dirty="0">
                <a:solidFill>
                  <a:schemeClr val="tx1"/>
                </a:solidFill>
              </a:rPr>
              <a:t>Dashboard</a:t>
            </a:r>
            <a:r>
              <a:rPr lang="en-US" dirty="0">
                <a:solidFill>
                  <a:schemeClr val="tx1"/>
                </a:solidFill>
              </a:rPr>
              <a:t> section of the app, </a:t>
            </a:r>
            <a:r>
              <a:rPr lang="en-US" b="1" dirty="0">
                <a:solidFill>
                  <a:schemeClr val="tx1"/>
                </a:solidFill>
              </a:rPr>
              <a:t>Reports of the store </a:t>
            </a:r>
            <a:r>
              <a:rPr lang="en-US" dirty="0">
                <a:solidFill>
                  <a:schemeClr val="tx1"/>
                </a:solidFill>
              </a:rPr>
              <a:t>can also be seen. </a:t>
            </a:r>
          </a:p>
          <a:p>
            <a:pPr>
              <a:buFont typeface="Arial" panose="020B0604020202020204" pitchFamily="34" charset="0"/>
              <a:buChar char="•"/>
            </a:pPr>
            <a:r>
              <a:rPr lang="en-US" dirty="0">
                <a:solidFill>
                  <a:schemeClr val="tx1"/>
                </a:solidFill>
              </a:rPr>
              <a:t>The detailing of the </a:t>
            </a:r>
            <a:r>
              <a:rPr lang="en-US" b="1" dirty="0">
                <a:solidFill>
                  <a:schemeClr val="tx1"/>
                </a:solidFill>
              </a:rPr>
              <a:t>report varies from the plan </a:t>
            </a:r>
            <a:r>
              <a:rPr lang="en-US" dirty="0">
                <a:solidFill>
                  <a:schemeClr val="tx1"/>
                </a:solidFill>
              </a:rPr>
              <a:t>that the store have. </a:t>
            </a:r>
            <a:endParaRPr lang="en-US" sz="2000" dirty="0">
              <a:solidFill>
                <a:schemeClr val="tx1"/>
              </a:solidFill>
            </a:endParaRPr>
          </a:p>
        </p:txBody>
      </p:sp>
    </p:spTree>
    <p:extLst>
      <p:ext uri="{BB962C8B-B14F-4D97-AF65-F5344CB8AC3E}">
        <p14:creationId xmlns:p14="http://schemas.microsoft.com/office/powerpoint/2010/main" val="2536888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461" y="593250"/>
            <a:ext cx="8534400" cy="1507067"/>
          </a:xfrm>
        </p:spPr>
        <p:txBody>
          <a:bodyPr/>
          <a:lstStyle/>
          <a:p>
            <a:r>
              <a:rPr lang="en-US" b="1" dirty="0"/>
              <a:t>What is DataSunday ?</a:t>
            </a:r>
          </a:p>
        </p:txBody>
      </p:sp>
      <p:sp>
        <p:nvSpPr>
          <p:cNvPr id="3" name="Content Placeholder 2"/>
          <p:cNvSpPr>
            <a:spLocks noGrp="1"/>
          </p:cNvSpPr>
          <p:nvPr>
            <p:ph idx="1"/>
          </p:nvPr>
        </p:nvSpPr>
        <p:spPr>
          <a:xfrm>
            <a:off x="936461" y="2341180"/>
            <a:ext cx="9453016" cy="3615267"/>
          </a:xfrm>
        </p:spPr>
        <p:txBody>
          <a:bodyPr/>
          <a:lstStyle/>
          <a:p>
            <a:r>
              <a:rPr lang="en-US" dirty="0">
                <a:solidFill>
                  <a:schemeClr val="tx1"/>
                </a:solidFill>
              </a:rPr>
              <a:t>DataSunday is an shopify app which helps you to collect e-commerce product and create into shopify store. Seamless to collect Taobao, Tmall, Amazon, ebay product information, product image, merchant information, transaction history and customer feedback. You can create that products into your shopify store, can set pricing rules for products and many more</a:t>
            </a:r>
            <a:r>
              <a:rPr lang="en-US" dirty="0"/>
              <a:t>.</a:t>
            </a:r>
          </a:p>
        </p:txBody>
      </p:sp>
    </p:spTree>
    <p:extLst>
      <p:ext uri="{BB962C8B-B14F-4D97-AF65-F5344CB8AC3E}">
        <p14:creationId xmlns:p14="http://schemas.microsoft.com/office/powerpoint/2010/main" val="3991946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fontScale="90000"/>
          </a:bodyPr>
          <a:lstStyle/>
          <a:p>
            <a:r>
              <a:rPr lang="en-US" b="1" dirty="0"/>
              <a:t>Dashboard </a:t>
            </a:r>
            <a:r>
              <a:rPr lang="en-US" dirty="0"/>
              <a:t>of the </a:t>
            </a:r>
            <a:r>
              <a:rPr lang="en-US" b="1" dirty="0"/>
              <a:t>Trial plan </a:t>
            </a:r>
            <a:r>
              <a:rPr lang="en-US" dirty="0"/>
              <a:t>:</a:t>
            </a:r>
            <a:r>
              <a:rPr lang="en-US" sz="4000" dirty="0"/>
              <a:t/>
            </a:r>
            <a:br>
              <a:rPr lang="en-US" sz="4000" dirty="0"/>
            </a:br>
            <a:endParaRPr lang="en-US" sz="4000" b="1" dirty="0"/>
          </a:p>
        </p:txBody>
      </p:sp>
      <p:pic>
        <p:nvPicPr>
          <p:cNvPr id="16386" name="Picture 2" descr="https://shopify.wpfruits.com/staging/ankit/user_flow/uploads/screenshot-data-sunday.myshopify.com-2019.07.25-02_40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73" y="1152145"/>
            <a:ext cx="11313995" cy="56052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3" name="Content Placeholder 2"/>
          <p:cNvSpPr>
            <a:spLocks noGrp="1"/>
          </p:cNvSpPr>
          <p:nvPr>
            <p:ph idx="1"/>
          </p:nvPr>
        </p:nvSpPr>
        <p:spPr>
          <a:xfrm>
            <a:off x="684212" y="685801"/>
            <a:ext cx="511887" cy="591206"/>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38098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fontScale="90000"/>
          </a:bodyPr>
          <a:lstStyle/>
          <a:p>
            <a:r>
              <a:rPr lang="en-US" b="1" dirty="0"/>
              <a:t>Dashboard </a:t>
            </a:r>
            <a:r>
              <a:rPr lang="en-US" dirty="0"/>
              <a:t>of the </a:t>
            </a:r>
            <a:r>
              <a:rPr lang="en-US" b="1" dirty="0"/>
              <a:t>Enterprise plan</a:t>
            </a:r>
            <a:r>
              <a:rPr lang="en-US" dirty="0" smtClean="0"/>
              <a:t>:</a:t>
            </a:r>
            <a:r>
              <a:rPr lang="en-US" sz="4000" dirty="0"/>
              <a:t/>
            </a:r>
            <a:br>
              <a:rPr lang="en-US" sz="4000" dirty="0"/>
            </a:br>
            <a:endParaRPr lang="en-US" sz="4000" b="1" dirty="0"/>
          </a:p>
        </p:txBody>
      </p:sp>
      <p:sp>
        <p:nvSpPr>
          <p:cNvPr id="3" name="Content Placeholder 2"/>
          <p:cNvSpPr>
            <a:spLocks noGrp="1"/>
          </p:cNvSpPr>
          <p:nvPr>
            <p:ph idx="1"/>
          </p:nvPr>
        </p:nvSpPr>
        <p:spPr>
          <a:xfrm>
            <a:off x="684212" y="685801"/>
            <a:ext cx="511887" cy="591206"/>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8434" name="Picture 2" descr="https://shopify.wpfruits.com/staging/ankit/user_flow/uploads/screenshot-data-sunday.myshopify.com-2019.07.25-02_41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65" y="914400"/>
            <a:ext cx="11128248" cy="58551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1861803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26" y="119477"/>
            <a:ext cx="9853451" cy="961696"/>
          </a:xfrm>
        </p:spPr>
        <p:txBody>
          <a:bodyPr>
            <a:normAutofit fontScale="90000"/>
          </a:bodyPr>
          <a:lstStyle/>
          <a:p>
            <a:r>
              <a:rPr lang="en-US" b="1" dirty="0"/>
              <a:t>payment </a:t>
            </a:r>
            <a:r>
              <a:rPr lang="en-US" b="1" dirty="0" smtClean="0"/>
              <a:t>details </a:t>
            </a:r>
            <a:r>
              <a:rPr lang="en-US" sz="4000" dirty="0"/>
              <a:t/>
            </a:r>
            <a:br>
              <a:rPr lang="en-US" sz="4000" dirty="0"/>
            </a:br>
            <a:endParaRPr lang="en-US" sz="4000" b="1" dirty="0"/>
          </a:p>
        </p:txBody>
      </p:sp>
      <p:sp>
        <p:nvSpPr>
          <p:cNvPr id="3" name="Content Placeholder 2"/>
          <p:cNvSpPr>
            <a:spLocks noGrp="1"/>
          </p:cNvSpPr>
          <p:nvPr>
            <p:ph idx="1"/>
          </p:nvPr>
        </p:nvSpPr>
        <p:spPr>
          <a:xfrm>
            <a:off x="684212" y="685801"/>
            <a:ext cx="511887" cy="591206"/>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Rectangle 4"/>
          <p:cNvSpPr/>
          <p:nvPr/>
        </p:nvSpPr>
        <p:spPr>
          <a:xfrm>
            <a:off x="832104" y="896113"/>
            <a:ext cx="11482331" cy="707886"/>
          </a:xfrm>
          <a:prstGeom prst="rect">
            <a:avLst/>
          </a:prstGeom>
        </p:spPr>
        <p:txBody>
          <a:bodyPr wrap="square">
            <a:spAutoFit/>
          </a:bodyPr>
          <a:lstStyle/>
          <a:p>
            <a:r>
              <a:rPr lang="en-US" sz="2000" dirty="0"/>
              <a:t>In the </a:t>
            </a:r>
            <a:r>
              <a:rPr lang="en-US" sz="2000" b="1" dirty="0"/>
              <a:t>payment details</a:t>
            </a:r>
            <a:r>
              <a:rPr lang="en-US" sz="2000" dirty="0"/>
              <a:t> section of transaction in </a:t>
            </a:r>
            <a:r>
              <a:rPr lang="en-US" sz="2000" b="1" dirty="0"/>
              <a:t>PayPal</a:t>
            </a:r>
            <a:r>
              <a:rPr lang="en-US" sz="2000" dirty="0"/>
              <a:t>, we can easily see the plan details. </a:t>
            </a:r>
          </a:p>
          <a:p>
            <a:r>
              <a:rPr lang="en-US" sz="2000" dirty="0"/>
              <a:t>Like this -</a:t>
            </a:r>
          </a:p>
        </p:txBody>
      </p:sp>
      <p:pic>
        <p:nvPicPr>
          <p:cNvPr id="19458" name="Picture 2" descr="https://shopify.wpfruits.com/staging/ankit/user_flow/uploads/screenshot-www.sandbox.paypal.com-2019.07.25-02_58_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737" y="2029651"/>
            <a:ext cx="11164774" cy="47369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2483262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120" y="-1"/>
            <a:ext cx="11295115" cy="6353503"/>
          </a:xfrm>
        </p:spPr>
      </p:pic>
    </p:spTree>
    <p:extLst>
      <p:ext uri="{BB962C8B-B14F-4D97-AF65-F5344CB8AC3E}">
        <p14:creationId xmlns:p14="http://schemas.microsoft.com/office/powerpoint/2010/main" val="212577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61" y="-110358"/>
            <a:ext cx="12388190" cy="6968358"/>
          </a:xfrm>
        </p:spPr>
      </p:pic>
    </p:spTree>
    <p:extLst>
      <p:ext uri="{BB962C8B-B14F-4D97-AF65-F5344CB8AC3E}">
        <p14:creationId xmlns:p14="http://schemas.microsoft.com/office/powerpoint/2010/main" val="3065260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461" y="593250"/>
            <a:ext cx="8534400" cy="1507067"/>
          </a:xfrm>
        </p:spPr>
        <p:txBody>
          <a:bodyPr/>
          <a:lstStyle/>
          <a:p>
            <a:r>
              <a:rPr lang="en-US" b="1" dirty="0"/>
              <a:t>Contents</a:t>
            </a:r>
          </a:p>
        </p:txBody>
      </p:sp>
      <p:sp>
        <p:nvSpPr>
          <p:cNvPr id="3" name="Content Placeholder 2"/>
          <p:cNvSpPr>
            <a:spLocks noGrp="1"/>
          </p:cNvSpPr>
          <p:nvPr>
            <p:ph idx="1"/>
          </p:nvPr>
        </p:nvSpPr>
        <p:spPr>
          <a:xfrm>
            <a:off x="936461" y="2341180"/>
            <a:ext cx="8534400" cy="3615267"/>
          </a:xfrm>
        </p:spPr>
        <p:txBody>
          <a:bodyPr/>
          <a:lstStyle/>
          <a:p>
            <a:pPr>
              <a:buFont typeface="Arial" panose="020B0604020202020204" pitchFamily="34" charset="0"/>
              <a:buChar char="•"/>
            </a:pPr>
            <a:r>
              <a:rPr lang="en-US" dirty="0">
                <a:solidFill>
                  <a:schemeClr val="tx1"/>
                </a:solidFill>
              </a:rPr>
              <a:t>Get the Product</a:t>
            </a:r>
          </a:p>
          <a:p>
            <a:pPr>
              <a:buFont typeface="Arial" panose="020B0604020202020204" pitchFamily="34" charset="0"/>
              <a:buChar char="•"/>
            </a:pPr>
            <a:r>
              <a:rPr lang="en-US" dirty="0">
                <a:solidFill>
                  <a:schemeClr val="tx1"/>
                </a:solidFill>
              </a:rPr>
              <a:t>How to use it</a:t>
            </a:r>
          </a:p>
          <a:p>
            <a:pPr>
              <a:buFont typeface="Arial" panose="020B0604020202020204" pitchFamily="34" charset="0"/>
              <a:buChar char="•"/>
            </a:pPr>
            <a:r>
              <a:rPr lang="en-US" dirty="0">
                <a:solidFill>
                  <a:schemeClr val="tx1"/>
                </a:solidFill>
              </a:rPr>
              <a:t>Set the Pricing Rule</a:t>
            </a:r>
          </a:p>
          <a:p>
            <a:pPr>
              <a:buFont typeface="Arial" panose="020B0604020202020204" pitchFamily="34" charset="0"/>
              <a:buChar char="•"/>
            </a:pPr>
            <a:r>
              <a:rPr lang="en-US" dirty="0">
                <a:solidFill>
                  <a:schemeClr val="tx1"/>
                </a:solidFill>
              </a:rPr>
              <a:t>Create Product in your store</a:t>
            </a:r>
          </a:p>
          <a:p>
            <a:pPr>
              <a:buFont typeface="Arial" panose="020B0604020202020204" pitchFamily="34" charset="0"/>
              <a:buChar char="•"/>
            </a:pPr>
            <a:r>
              <a:rPr lang="en-US" dirty="0">
                <a:solidFill>
                  <a:schemeClr val="tx1"/>
                </a:solidFill>
              </a:rPr>
              <a:t>Plan Pricing and Features</a:t>
            </a:r>
            <a:r>
              <a:rPr lang="en-US" dirty="0" smtClean="0"/>
              <a:t>.</a:t>
            </a:r>
            <a:endParaRPr lang="en-US" dirty="0"/>
          </a:p>
        </p:txBody>
      </p:sp>
    </p:spTree>
    <p:extLst>
      <p:ext uri="{BB962C8B-B14F-4D97-AF65-F5344CB8AC3E}">
        <p14:creationId xmlns:p14="http://schemas.microsoft.com/office/powerpoint/2010/main" val="14797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461" y="593250"/>
            <a:ext cx="8534400" cy="1507067"/>
          </a:xfrm>
        </p:spPr>
        <p:txBody>
          <a:bodyPr/>
          <a:lstStyle/>
          <a:p>
            <a:r>
              <a:rPr lang="en-US" b="1" dirty="0"/>
              <a:t>Get the Product</a:t>
            </a:r>
          </a:p>
        </p:txBody>
      </p:sp>
      <p:sp>
        <p:nvSpPr>
          <p:cNvPr id="3" name="Content Placeholder 2"/>
          <p:cNvSpPr>
            <a:spLocks noGrp="1"/>
          </p:cNvSpPr>
          <p:nvPr>
            <p:ph idx="1"/>
          </p:nvPr>
        </p:nvSpPr>
        <p:spPr>
          <a:xfrm>
            <a:off x="936461" y="2341180"/>
            <a:ext cx="8534400" cy="3615267"/>
          </a:xfrm>
        </p:spPr>
        <p:txBody>
          <a:bodyPr>
            <a:normAutofit/>
          </a:bodyPr>
          <a:lstStyle/>
          <a:p>
            <a:pPr marL="0" indent="0">
              <a:buNone/>
            </a:pPr>
            <a:r>
              <a:rPr lang="en-US" b="1" dirty="0">
                <a:solidFill>
                  <a:schemeClr val="tx1"/>
                </a:solidFill>
              </a:rPr>
              <a:t>There are two ways to get the products :</a:t>
            </a:r>
          </a:p>
          <a:p>
            <a:pPr marL="514350" indent="-514350">
              <a:buFont typeface="+mj-lt"/>
              <a:buAutoNum type="arabicPeriod"/>
            </a:pPr>
            <a:r>
              <a:rPr lang="en-US" dirty="0">
                <a:solidFill>
                  <a:schemeClr val="tx1"/>
                </a:solidFill>
              </a:rPr>
              <a:t>Install as a Chrome extension</a:t>
            </a:r>
          </a:p>
          <a:p>
            <a:pPr marL="514350" indent="-514350">
              <a:buFont typeface="+mj-lt"/>
              <a:buAutoNum type="arabicPeriod"/>
            </a:pPr>
            <a:r>
              <a:rPr lang="en-US" dirty="0">
                <a:solidFill>
                  <a:schemeClr val="tx1"/>
                </a:solidFill>
              </a:rPr>
              <a:t>Import from CSV file</a:t>
            </a:r>
          </a:p>
        </p:txBody>
      </p:sp>
    </p:spTree>
    <p:extLst>
      <p:ext uri="{BB962C8B-B14F-4D97-AF65-F5344CB8AC3E}">
        <p14:creationId xmlns:p14="http://schemas.microsoft.com/office/powerpoint/2010/main" val="208522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62129"/>
          </a:xfrm>
        </p:spPr>
        <p:txBody>
          <a:bodyPr>
            <a:normAutofit fontScale="90000"/>
          </a:bodyPr>
          <a:lstStyle/>
          <a:p>
            <a:r>
              <a:rPr lang="en-US" b="1" dirty="0" smtClean="0"/>
              <a:t> </a:t>
            </a:r>
            <a:r>
              <a:rPr lang="en-US" sz="4000" b="1" dirty="0" smtClean="0"/>
              <a:t>Install </a:t>
            </a:r>
            <a:r>
              <a:rPr lang="en-US" sz="4000" b="1" dirty="0"/>
              <a:t>as a Chrome extension</a:t>
            </a:r>
            <a:r>
              <a:rPr lang="en-US" b="1" dirty="0"/>
              <a:t/>
            </a:r>
            <a:br>
              <a:rPr lang="en-US" b="1" dirty="0"/>
            </a:br>
            <a:endParaRPr lang="en-US" b="1" dirty="0"/>
          </a:p>
        </p:txBody>
      </p:sp>
      <p:sp>
        <p:nvSpPr>
          <p:cNvPr id="3" name="Content Placeholder 2"/>
          <p:cNvSpPr>
            <a:spLocks noGrp="1"/>
          </p:cNvSpPr>
          <p:nvPr>
            <p:ph idx="1"/>
          </p:nvPr>
        </p:nvSpPr>
        <p:spPr>
          <a:xfrm>
            <a:off x="998578" y="711346"/>
            <a:ext cx="11486030" cy="701565"/>
          </a:xfrm>
        </p:spPr>
        <p:txBody>
          <a:bodyPr/>
          <a:lstStyle/>
          <a:p>
            <a:r>
              <a:rPr lang="en-US" dirty="0">
                <a:solidFill>
                  <a:schemeClr val="tx1"/>
                </a:solidFill>
              </a:rPr>
              <a:t>To install as a Chrome extension, go to the </a:t>
            </a:r>
            <a:br>
              <a:rPr lang="en-US" dirty="0">
                <a:solidFill>
                  <a:schemeClr val="tx1"/>
                </a:solidFill>
              </a:rPr>
            </a:br>
            <a:r>
              <a:rPr lang="en-US" b="1" dirty="0">
                <a:solidFill>
                  <a:schemeClr val="tx1"/>
                </a:solidFill>
              </a:rPr>
              <a:t>Get the product </a:t>
            </a:r>
            <a:r>
              <a:rPr lang="en-US" dirty="0" smtClean="0">
                <a:solidFill>
                  <a:schemeClr val="tx1"/>
                </a:solidFill>
              </a:rPr>
              <a:t>-&gt;</a:t>
            </a:r>
            <a:r>
              <a:rPr lang="en-US" b="1" dirty="0" smtClean="0">
                <a:solidFill>
                  <a:schemeClr val="tx1"/>
                </a:solidFill>
              </a:rPr>
              <a:t> </a:t>
            </a:r>
            <a:r>
              <a:rPr lang="en-US" b="1" dirty="0">
                <a:solidFill>
                  <a:schemeClr val="tx1"/>
                </a:solidFill>
              </a:rPr>
              <a:t>Install chrome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616" y="1647803"/>
            <a:ext cx="10972800" cy="51096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86898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62129"/>
          </a:xfrm>
        </p:spPr>
        <p:txBody>
          <a:bodyPr>
            <a:normAutofit fontScale="90000"/>
          </a:bodyPr>
          <a:lstStyle/>
          <a:p>
            <a:r>
              <a:rPr lang="en-US" sz="4000" b="1" dirty="0" smtClean="0"/>
              <a:t> Install </a:t>
            </a:r>
            <a:r>
              <a:rPr lang="en-US" sz="4000" b="1" dirty="0"/>
              <a:t>as a Chrome extension</a:t>
            </a:r>
            <a:r>
              <a:rPr lang="en-US" b="1" dirty="0"/>
              <a:t/>
            </a:r>
            <a:br>
              <a:rPr lang="en-US" b="1" dirty="0"/>
            </a:br>
            <a:endParaRPr lang="en-US" b="1" dirty="0"/>
          </a:p>
        </p:txBody>
      </p:sp>
      <p:sp>
        <p:nvSpPr>
          <p:cNvPr id="3" name="Content Placeholder 2"/>
          <p:cNvSpPr>
            <a:spLocks noGrp="1"/>
          </p:cNvSpPr>
          <p:nvPr>
            <p:ph idx="1"/>
          </p:nvPr>
        </p:nvSpPr>
        <p:spPr>
          <a:xfrm>
            <a:off x="1029876" y="768096"/>
            <a:ext cx="11067462" cy="909991"/>
          </a:xfrm>
        </p:spPr>
        <p:txBody>
          <a:bodyPr>
            <a:noAutofit/>
          </a:bodyPr>
          <a:lstStyle/>
          <a:p>
            <a:r>
              <a:rPr lang="en-US" dirty="0">
                <a:solidFill>
                  <a:schemeClr val="tx1"/>
                </a:solidFill>
              </a:rPr>
              <a:t>Now select the Online store, from where </a:t>
            </a:r>
            <a:r>
              <a:rPr lang="en-US" dirty="0" smtClean="0">
                <a:solidFill>
                  <a:schemeClr val="tx1"/>
                </a:solidFill>
              </a:rPr>
              <a:t>the </a:t>
            </a:r>
            <a:r>
              <a:rPr lang="en-US" dirty="0">
                <a:solidFill>
                  <a:schemeClr val="tx1"/>
                </a:solidFill>
              </a:rPr>
              <a:t>data have to be scrapped by clicking on </a:t>
            </a:r>
            <a:r>
              <a:rPr lang="en-US" dirty="0" smtClean="0">
                <a:solidFill>
                  <a:schemeClr val="tx1"/>
                </a:solidFill>
              </a:rPr>
              <a:t>the Install </a:t>
            </a:r>
            <a:r>
              <a:rPr lang="en-US" dirty="0">
                <a:solidFill>
                  <a:schemeClr val="tx1"/>
                </a:solidFill>
              </a:rPr>
              <a:t>to chrome link</a:t>
            </a:r>
          </a:p>
          <a:p>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538" y="1614078"/>
            <a:ext cx="10972800" cy="51475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07008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79080" cy="1649338"/>
          </a:xfrm>
        </p:spPr>
        <p:txBody>
          <a:bodyPr>
            <a:normAutofit/>
          </a:bodyPr>
          <a:lstStyle/>
          <a:p>
            <a:r>
              <a:rPr lang="en-US" sz="4000" b="1" dirty="0" smtClean="0"/>
              <a:t> </a:t>
            </a:r>
            <a:r>
              <a:rPr lang="en-US" sz="4000" b="1" dirty="0"/>
              <a:t>Install as a Chrome extension</a:t>
            </a:r>
            <a:r>
              <a:rPr lang="en-US" b="1" dirty="0"/>
              <a:t/>
            </a:r>
            <a:br>
              <a:rPr lang="en-US" b="1" dirty="0"/>
            </a:br>
            <a:endParaRPr lang="en-US" b="1" dirty="0"/>
          </a:p>
        </p:txBody>
      </p:sp>
      <p:sp>
        <p:nvSpPr>
          <p:cNvPr id="3" name="Content Placeholder 2"/>
          <p:cNvSpPr>
            <a:spLocks noGrp="1"/>
          </p:cNvSpPr>
          <p:nvPr>
            <p:ph idx="1"/>
          </p:nvPr>
        </p:nvSpPr>
        <p:spPr>
          <a:xfrm>
            <a:off x="1035728" y="947773"/>
            <a:ext cx="11143903" cy="701565"/>
          </a:xfrm>
        </p:spPr>
        <p:txBody>
          <a:bodyPr>
            <a:noAutofit/>
          </a:bodyPr>
          <a:lstStyle/>
          <a:p>
            <a:r>
              <a:rPr lang="en-US" dirty="0">
                <a:solidFill>
                  <a:schemeClr val="tx1"/>
                </a:solidFill>
              </a:rPr>
              <a:t>After clicking on the link, zip file of the extension will be </a:t>
            </a:r>
            <a:r>
              <a:rPr lang="en-US" dirty="0" smtClean="0">
                <a:solidFill>
                  <a:schemeClr val="tx1"/>
                </a:solidFill>
              </a:rPr>
              <a:t>downloaded. Add </a:t>
            </a:r>
            <a:r>
              <a:rPr lang="en-US" dirty="0">
                <a:solidFill>
                  <a:schemeClr val="tx1"/>
                </a:solidFill>
              </a:rPr>
              <a:t>the extension to the chrome by load </a:t>
            </a:r>
            <a:r>
              <a:rPr lang="en-US" dirty="0" smtClean="0">
                <a:solidFill>
                  <a:schemeClr val="tx1"/>
                </a:solidFill>
              </a:rPr>
              <a:t>unpacked. Now </a:t>
            </a:r>
            <a:r>
              <a:rPr lang="en-US" dirty="0">
                <a:solidFill>
                  <a:schemeClr val="tx1"/>
                </a:solidFill>
              </a:rPr>
              <a:t>you will be able to use the extension.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80" y="1804786"/>
            <a:ext cx="10972800" cy="49499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58855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900855" cy="1143766"/>
          </a:xfrm>
        </p:spPr>
        <p:txBody>
          <a:bodyPr>
            <a:normAutofit fontScale="90000"/>
          </a:bodyPr>
          <a:lstStyle/>
          <a:p>
            <a:r>
              <a:rPr lang="en-US" b="1" dirty="0" smtClean="0"/>
              <a:t> </a:t>
            </a:r>
            <a:r>
              <a:rPr lang="en-US" b="1" dirty="0"/>
              <a:t>Import </a:t>
            </a:r>
            <a:r>
              <a:rPr lang="en-US" b="1" dirty="0" smtClean="0"/>
              <a:t>CSV</a:t>
            </a:r>
            <a:r>
              <a:rPr lang="en-US" b="1" dirty="0"/>
              <a:t/>
            </a:r>
            <a:br>
              <a:rPr lang="en-US" b="1" dirty="0"/>
            </a:br>
            <a:endParaRPr lang="en-US" b="1" dirty="0"/>
          </a:p>
        </p:txBody>
      </p:sp>
      <p:sp>
        <p:nvSpPr>
          <p:cNvPr id="3" name="Content Placeholder 2"/>
          <p:cNvSpPr>
            <a:spLocks noGrp="1"/>
          </p:cNvSpPr>
          <p:nvPr>
            <p:ph idx="1"/>
          </p:nvPr>
        </p:nvSpPr>
        <p:spPr>
          <a:xfrm>
            <a:off x="1020368" y="720490"/>
            <a:ext cx="7597939" cy="701565"/>
          </a:xfrm>
        </p:spPr>
        <p:txBody>
          <a:bodyPr>
            <a:noAutofit/>
          </a:bodyPr>
          <a:lstStyle/>
          <a:p>
            <a:r>
              <a:rPr lang="en-US" dirty="0">
                <a:solidFill>
                  <a:schemeClr val="tx1"/>
                </a:solidFill>
              </a:rPr>
              <a:t>To import product data from the CSV file, go to the </a:t>
            </a:r>
            <a:endParaRPr lang="en-US" dirty="0" smtClean="0">
              <a:solidFill>
                <a:schemeClr val="tx1"/>
              </a:solidFill>
            </a:endParaRPr>
          </a:p>
          <a:p>
            <a:pPr marL="0" indent="0">
              <a:buNone/>
            </a:pPr>
            <a:r>
              <a:rPr lang="en-US" dirty="0" smtClean="0">
                <a:solidFill>
                  <a:schemeClr val="tx1"/>
                </a:solidFill>
              </a:rPr>
              <a:t>    </a:t>
            </a:r>
            <a:r>
              <a:rPr lang="en-US" b="1" dirty="0" smtClean="0">
                <a:solidFill>
                  <a:schemeClr val="tx1"/>
                </a:solidFill>
              </a:rPr>
              <a:t>Get </a:t>
            </a:r>
            <a:r>
              <a:rPr lang="en-US" b="1" dirty="0">
                <a:solidFill>
                  <a:schemeClr val="tx1"/>
                </a:solidFill>
              </a:rPr>
              <a:t>the product </a:t>
            </a:r>
            <a:r>
              <a:rPr lang="en-US" dirty="0">
                <a:solidFill>
                  <a:schemeClr val="tx1"/>
                </a:solidFill>
              </a:rPr>
              <a:t>-&gt;</a:t>
            </a:r>
            <a:r>
              <a:rPr lang="en-US" b="1" dirty="0">
                <a:solidFill>
                  <a:schemeClr val="tx1"/>
                </a:solidFill>
              </a:rPr>
              <a:t> Import </a:t>
            </a:r>
            <a:r>
              <a:rPr lang="en-US" b="1" dirty="0" smtClean="0">
                <a:solidFill>
                  <a:schemeClr val="tx1"/>
                </a:solidFill>
              </a:rPr>
              <a:t>CSV</a:t>
            </a:r>
            <a:endParaRPr lang="en-US"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952" y="1567818"/>
            <a:ext cx="10972800" cy="51918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3077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700</Words>
  <Application>Microsoft Office PowerPoint</Application>
  <PresentationFormat>Widescreen</PresentationFormat>
  <Paragraphs>136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Wingdings 3</vt:lpstr>
      <vt:lpstr>Slice</vt:lpstr>
      <vt:lpstr>PowerPoint Presentation</vt:lpstr>
      <vt:lpstr>Getting Started  with  DataSunday </vt:lpstr>
      <vt:lpstr>What is DataSunday ?</vt:lpstr>
      <vt:lpstr>Contents</vt:lpstr>
      <vt:lpstr>Get the Product</vt:lpstr>
      <vt:lpstr> Install as a Chrome extension </vt:lpstr>
      <vt:lpstr> Install as a Chrome extension </vt:lpstr>
      <vt:lpstr> Install as a Chrome extension </vt:lpstr>
      <vt:lpstr> Import CSV </vt:lpstr>
      <vt:lpstr> Import CSV </vt:lpstr>
      <vt:lpstr>How to use it? </vt:lpstr>
      <vt:lpstr>How to use it? </vt:lpstr>
      <vt:lpstr>How to use it? </vt:lpstr>
      <vt:lpstr>How to use it? </vt:lpstr>
      <vt:lpstr>Set the Pricing Rule  </vt:lpstr>
      <vt:lpstr>Set the Pricing Rule  </vt:lpstr>
      <vt:lpstr>Global Pricing Rule  </vt:lpstr>
      <vt:lpstr>Product tag wise Pricing Rule  </vt:lpstr>
      <vt:lpstr>Create Product</vt:lpstr>
      <vt:lpstr>Create Product </vt:lpstr>
      <vt:lpstr>Create Product shows : Not Created </vt:lpstr>
      <vt:lpstr>Create Product shows : Already Created</vt:lpstr>
      <vt:lpstr>Create Product shows : Show All</vt:lpstr>
      <vt:lpstr>Create Product</vt:lpstr>
      <vt:lpstr>Create Product :Import All </vt:lpstr>
      <vt:lpstr>Create Product :Import</vt:lpstr>
      <vt:lpstr>Plan Pricing and Features</vt:lpstr>
      <vt:lpstr>Plan Pricing and Features</vt:lpstr>
      <vt:lpstr>Dashboard </vt:lpstr>
      <vt:lpstr>Dashboard of the Trial plan : </vt:lpstr>
      <vt:lpstr>Dashboard of the Enterprise plan: </vt:lpstr>
      <vt:lpstr>payment details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guideline</dc:title>
  <dc:creator>kafi Mannan</dc:creator>
  <cp:lastModifiedBy>kafi Mannan</cp:lastModifiedBy>
  <cp:revision>28</cp:revision>
  <dcterms:created xsi:type="dcterms:W3CDTF">2019-08-02T14:56:57Z</dcterms:created>
  <dcterms:modified xsi:type="dcterms:W3CDTF">2019-08-02T18:16:41Z</dcterms:modified>
</cp:coreProperties>
</file>