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85" r:id="rId2"/>
    <p:sldId id="558" r:id="rId3"/>
    <p:sldId id="529" r:id="rId4"/>
    <p:sldId id="528" r:id="rId5"/>
    <p:sldId id="531" r:id="rId6"/>
    <p:sldId id="532" r:id="rId7"/>
    <p:sldId id="533" r:id="rId8"/>
    <p:sldId id="559" r:id="rId9"/>
    <p:sldId id="535" r:id="rId10"/>
    <p:sldId id="537" r:id="rId11"/>
    <p:sldId id="539" r:id="rId12"/>
    <p:sldId id="538" r:id="rId13"/>
    <p:sldId id="540" r:id="rId14"/>
    <p:sldId id="542" r:id="rId15"/>
    <p:sldId id="544" r:id="rId16"/>
    <p:sldId id="545" r:id="rId17"/>
    <p:sldId id="549" r:id="rId18"/>
    <p:sldId id="546" r:id="rId19"/>
    <p:sldId id="550" r:id="rId20"/>
    <p:sldId id="552" r:id="rId21"/>
    <p:sldId id="555" r:id="rId22"/>
    <p:sldId id="541" r:id="rId23"/>
    <p:sldId id="543" r:id="rId24"/>
    <p:sldId id="556" r:id="rId25"/>
    <p:sldId id="560" r:id="rId26"/>
    <p:sldId id="548" r:id="rId27"/>
    <p:sldId id="523" r:id="rId28"/>
    <p:sldId id="557" r:id="rId29"/>
    <p:sldId id="547" r:id="rId30"/>
    <p:sldId id="524" r:id="rId31"/>
    <p:sldId id="500" r:id="rId32"/>
  </p:sldIdLst>
  <p:sldSz cx="12192000" cy="6858000"/>
  <p:notesSz cx="10234613" cy="7099300"/>
  <p:custDataLst>
    <p:tags r:id="rId35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lliman PowerPoint presentation template" id="{EFFBE4E0-ECB2-7F4B-98DD-6F6A0A143266}">
          <p14:sldIdLst>
            <p14:sldId id="485"/>
            <p14:sldId id="558"/>
            <p14:sldId id="529"/>
            <p14:sldId id="528"/>
            <p14:sldId id="531"/>
            <p14:sldId id="532"/>
            <p14:sldId id="533"/>
            <p14:sldId id="559"/>
            <p14:sldId id="535"/>
            <p14:sldId id="537"/>
            <p14:sldId id="539"/>
            <p14:sldId id="538"/>
            <p14:sldId id="540"/>
            <p14:sldId id="542"/>
            <p14:sldId id="544"/>
            <p14:sldId id="545"/>
            <p14:sldId id="549"/>
            <p14:sldId id="546"/>
            <p14:sldId id="550"/>
            <p14:sldId id="552"/>
            <p14:sldId id="555"/>
            <p14:sldId id="541"/>
            <p14:sldId id="543"/>
            <p14:sldId id="556"/>
            <p14:sldId id="560"/>
            <p14:sldId id="548"/>
            <p14:sldId id="523"/>
            <p14:sldId id="557"/>
            <p14:sldId id="547"/>
            <p14:sldId id="524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oore" initials="PM" lastIdx="1" clrIdx="0">
    <p:extLst/>
  </p:cmAuthor>
  <p:cmAuthor id="2" name="Bernhard König" initials="BK" lastIdx="1" clrIdx="1">
    <p:extLst>
      <p:ext uri="{19B8F6BF-5375-455C-9EA6-DF929625EA0E}">
        <p15:presenceInfo xmlns:p15="http://schemas.microsoft.com/office/powerpoint/2012/main" userId="S-1-5-21-2660683129-3636505375-3381148637-528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FB93"/>
    <a:srgbClr val="96D694"/>
    <a:srgbClr val="000000"/>
    <a:srgbClr val="74ACDF"/>
    <a:srgbClr val="084976"/>
    <a:srgbClr val="FF00B1"/>
    <a:srgbClr val="8FA780"/>
    <a:srgbClr val="5EA303"/>
    <a:srgbClr val="185FA7"/>
    <a:srgbClr val="A6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387" autoAdjust="0"/>
  </p:normalViewPr>
  <p:slideViewPr>
    <p:cSldViewPr>
      <p:cViewPr varScale="1">
        <p:scale>
          <a:sx n="57" d="100"/>
          <a:sy n="57" d="100"/>
        </p:scale>
        <p:origin x="608" y="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536" y="224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4434999" cy="354965"/>
          </a:xfrm>
          <a:prstGeom prst="rect">
            <a:avLst/>
          </a:prstGeom>
        </p:spPr>
        <p:txBody>
          <a:bodyPr vert="horz" lIns="94588" tIns="47295" rIns="94588" bIns="47295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8" y="4"/>
            <a:ext cx="4434999" cy="354965"/>
          </a:xfrm>
          <a:prstGeom prst="rect">
            <a:avLst/>
          </a:prstGeom>
        </p:spPr>
        <p:txBody>
          <a:bodyPr vert="horz" lIns="94588" tIns="47295" rIns="94588" bIns="47295" rtlCol="0"/>
          <a:lstStyle>
            <a:lvl1pPr algn="r">
              <a:defRPr sz="1300"/>
            </a:lvl1pPr>
          </a:lstStyle>
          <a:p>
            <a:fld id="{3CA61830-C416-483F-955E-54203C65B711}" type="datetimeFigureOut">
              <a:rPr lang="en-US"/>
              <a:t>8/31/2018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6743105"/>
            <a:ext cx="4434999" cy="354965"/>
          </a:xfrm>
          <a:prstGeom prst="rect">
            <a:avLst/>
          </a:prstGeom>
        </p:spPr>
        <p:txBody>
          <a:bodyPr vert="horz" lIns="94588" tIns="47295" rIns="94588" bIns="47295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8" y="6743105"/>
            <a:ext cx="4434999" cy="354965"/>
          </a:xfrm>
          <a:prstGeom prst="rect">
            <a:avLst/>
          </a:prstGeom>
        </p:spPr>
        <p:txBody>
          <a:bodyPr vert="horz" lIns="94588" tIns="47295" rIns="94588" bIns="47295" rtlCol="0" anchor="b"/>
          <a:lstStyle>
            <a:lvl1pPr algn="r">
              <a:defRPr sz="13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68594" y="6744337"/>
            <a:ext cx="7277945" cy="176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8" tIns="47295" rIns="94588" bIns="47295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1023464" y="3416540"/>
            <a:ext cx="8187690" cy="2795348"/>
          </a:xfrm>
          <a:prstGeom prst="rect">
            <a:avLst/>
          </a:prstGeom>
        </p:spPr>
        <p:txBody>
          <a:bodyPr vert="horz" lIns="94588" tIns="47295" rIns="94588" bIns="472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797248" y="6743106"/>
            <a:ext cx="4434999" cy="356199"/>
          </a:xfrm>
          <a:prstGeom prst="rect">
            <a:avLst/>
          </a:prstGeom>
        </p:spPr>
        <p:txBody>
          <a:bodyPr vert="horz" lIns="94588" tIns="47295" rIns="94588" bIns="47295" rtlCol="0" anchor="b"/>
          <a:lstStyle>
            <a:lvl1pPr algn="r">
              <a:defRPr sz="1300"/>
            </a:lvl1pPr>
          </a:lstStyle>
          <a:p>
            <a:fld id="{D298ABE7-2E59-B840-A11E-3AE96583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19" indent="-36575" algn="l" defTabSz="914377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4" indent="-137157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1051" kern="1200">
        <a:solidFill>
          <a:schemeClr val="tx1"/>
        </a:solidFill>
        <a:latin typeface="+mn-lt"/>
        <a:ea typeface="+mn-ea"/>
        <a:cs typeface="+mn-cs"/>
      </a:defRPr>
    </a:lvl2pPr>
    <a:lvl3pPr marL="365751" indent="-109725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26" indent="-109725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02" indent="-109725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8075" y="271463"/>
            <a:ext cx="3267075" cy="183832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2967" y="2230434"/>
            <a:ext cx="9167462" cy="3808052"/>
          </a:xfrm>
          <a:prstGeom prst="rect">
            <a:avLst/>
          </a:prstGeom>
        </p:spPr>
        <p:txBody>
          <a:bodyPr/>
          <a:lstStyle/>
          <a:p>
            <a:r>
              <a:rPr lang="de-CH" b="1" dirty="0"/>
              <a:t>14.00 – 14.45 (</a:t>
            </a:r>
            <a:r>
              <a:rPr lang="de-CH" b="1" dirty="0" err="1"/>
              <a:t>Swisshotel</a:t>
            </a:r>
            <a:r>
              <a:rPr lang="de-CH" b="1" dirty="0"/>
              <a:t>, Oerlikon)</a:t>
            </a:r>
          </a:p>
          <a:p>
            <a:r>
              <a:rPr lang="de-CH" b="1" dirty="0"/>
              <a:t>-&gt; 3m pro Folie -&gt; 15 </a:t>
            </a:r>
            <a:r>
              <a:rPr lang="de-CH" b="1" dirty="0" err="1"/>
              <a:t>slides</a:t>
            </a:r>
            <a:endParaRPr lang="de-CH" b="1" dirty="0"/>
          </a:p>
          <a:p>
            <a:r>
              <a:rPr lang="de-CH" b="1" dirty="0"/>
              <a:t>Um 1500 ist der nächste Vortrag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23685" y="6201692"/>
            <a:ext cx="916746" cy="162069"/>
          </a:xfrm>
          <a:prstGeom prst="rect">
            <a:avLst/>
          </a:prstGeom>
        </p:spPr>
        <p:txBody>
          <a:bodyPr/>
          <a:lstStyle/>
          <a:p>
            <a:pPr defTabSz="945850"/>
            <a:fld id="{5BFEAE42-E3FE-4405-B7FC-4425D05B92A0}" type="slidenum">
              <a:rPr lang="en-US">
                <a:solidFill>
                  <a:prstClr val="black"/>
                </a:solidFill>
                <a:latin typeface="Arial"/>
              </a:rPr>
              <a:pPr defTabSz="945850"/>
              <a:t>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92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die Gesamthöhe der Reserven wird in der Regel sowieso eine Kombination</a:t>
            </a:r>
            <a:r>
              <a:rPr lang="de-CH" baseline="0" dirty="0" smtClean="0"/>
              <a:t> von Modellen verwendet. Der Mehrwert von individual </a:t>
            </a:r>
            <a:r>
              <a:rPr lang="de-CH" baseline="0" dirty="0" err="1" smtClean="0"/>
              <a:t>claims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reserving</a:t>
            </a:r>
            <a:r>
              <a:rPr lang="de-CH" baseline="0" dirty="0" smtClean="0"/>
              <a:t> liegt nicht zwingend darin eine akkurate Gesamtreserve zu schätzen</a:t>
            </a:r>
          </a:p>
          <a:p>
            <a:endParaRPr lang="de-CH" baseline="0" dirty="0" smtClean="0"/>
          </a:p>
          <a:p>
            <a:pPr marL="47370" indent="-37894" defTabSz="947365">
              <a:spcBef>
                <a:spcPts val="622"/>
              </a:spcBef>
              <a:defRPr/>
            </a:pPr>
            <a:r>
              <a:rPr lang="de-CH" dirty="0" smtClean="0"/>
              <a:t>Entscheidungsbaum: multipliziere die geschätzten Abwicklungsfaktoren für jeden Schaden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CL bildet einige Kategorie schlecht ab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8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Splitting Kriterium-&gt;siehe</a:t>
            </a:r>
            <a:r>
              <a:rPr lang="de-CH" baseline="0" dirty="0" smtClean="0"/>
              <a:t> Folie 7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9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276225"/>
            <a:ext cx="3319463" cy="18669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84264" y="2268490"/>
            <a:ext cx="9348134" cy="38730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97581" y="6307513"/>
            <a:ext cx="934813" cy="164834"/>
          </a:xfrm>
          <a:prstGeom prst="rect">
            <a:avLst/>
          </a:prstGeom>
        </p:spPr>
        <p:txBody>
          <a:bodyPr/>
          <a:lstStyle/>
          <a:p>
            <a:fld id="{5BFEAE42-E3FE-4405-B7FC-4425D05B92A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36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8075" y="271463"/>
            <a:ext cx="3267075" cy="183832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2967" y="2230434"/>
            <a:ext cx="9167462" cy="380805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823685" y="6201692"/>
            <a:ext cx="916746" cy="162069"/>
          </a:xfrm>
          <a:prstGeom prst="rect">
            <a:avLst/>
          </a:prstGeom>
        </p:spPr>
        <p:txBody>
          <a:bodyPr/>
          <a:lstStyle/>
          <a:p>
            <a:pPr defTabSz="945850"/>
            <a:fld id="{5BFEAE42-E3FE-4405-B7FC-4425D05B92A0}" type="slidenum">
              <a:rPr lang="en-US">
                <a:solidFill>
                  <a:prstClr val="black"/>
                </a:solidFill>
                <a:latin typeface="Arial"/>
              </a:rPr>
              <a:pPr defTabSz="945850"/>
              <a:t>27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147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276225"/>
            <a:ext cx="3319463" cy="18669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84264" y="2268490"/>
            <a:ext cx="9348134" cy="38730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997581" y="6307513"/>
            <a:ext cx="934813" cy="164834"/>
          </a:xfrm>
          <a:prstGeom prst="rect">
            <a:avLst/>
          </a:prstGeom>
        </p:spPr>
        <p:txBody>
          <a:bodyPr/>
          <a:lstStyle/>
          <a:p>
            <a:fld id="{5BFEAE42-E3FE-4405-B7FC-4425D05B92A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«Segmentierung von Schadendaten mit Entscheidungsbäumen» ist ein treffenderer Titel</a:t>
            </a:r>
          </a:p>
          <a:p>
            <a:endParaRPr lang="de-CH" dirty="0" smtClean="0"/>
          </a:p>
          <a:p>
            <a:r>
              <a:rPr lang="de-CH" dirty="0" smtClean="0"/>
              <a:t>Als ich den Titel festlegen musste, wusste</a:t>
            </a:r>
            <a:r>
              <a:rPr lang="de-CH" baseline="0" dirty="0" smtClean="0"/>
              <a:t> ich noch nicht genau, worüber ich heute spreche.</a:t>
            </a:r>
          </a:p>
          <a:p>
            <a:r>
              <a:rPr lang="de-CH" baseline="0" dirty="0" smtClean="0"/>
              <a:t>Deshalb ist die Titelfolie (bzw. was im Programm steht) nicht sehr konkret.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Wie hoch ist der Endschaden pro Schadenjahr? (d.h. nach dem alle Schäden komplett</a:t>
            </a:r>
            <a:r>
              <a:rPr lang="de-CH" baseline="0" dirty="0" smtClean="0"/>
              <a:t> abgewickelt sind).</a:t>
            </a:r>
          </a:p>
          <a:p>
            <a:pPr marL="9473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stellen hier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2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-&gt; </a:t>
            </a:r>
            <a:r>
              <a:rPr lang="de-CH" dirty="0" err="1" smtClean="0"/>
              <a:t>tree</a:t>
            </a:r>
            <a:r>
              <a:rPr lang="de-CH" dirty="0" smtClean="0"/>
              <a:t> geht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force</a:t>
            </a:r>
            <a:r>
              <a:rPr lang="de-CH" baseline="0" dirty="0" smtClean="0"/>
              <a:t> durch all möglichen Splits durch und wählt den besten (</a:t>
            </a:r>
            <a:r>
              <a:rPr lang="de-CH" baseline="0" dirty="0" err="1" smtClean="0"/>
              <a:t>greedy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local</a:t>
            </a:r>
            <a:r>
              <a:rPr lang="de-CH" baseline="0" dirty="0" smtClean="0"/>
              <a:t> optimal </a:t>
            </a:r>
            <a:r>
              <a:rPr lang="de-CH" baseline="0" dirty="0" err="1" smtClean="0"/>
              <a:t>choice</a:t>
            </a:r>
            <a:r>
              <a:rPr lang="de-CH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-&gt; </a:t>
            </a:r>
            <a:r>
              <a:rPr lang="de-CH" dirty="0" err="1" smtClean="0"/>
              <a:t>tree</a:t>
            </a:r>
            <a:r>
              <a:rPr lang="de-CH" dirty="0" smtClean="0"/>
              <a:t> geht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force</a:t>
            </a:r>
            <a:r>
              <a:rPr lang="de-CH" baseline="0" dirty="0" smtClean="0"/>
              <a:t> durch all möglichen Splits durch und wählt den besten (</a:t>
            </a:r>
            <a:r>
              <a:rPr lang="de-CH" baseline="0" dirty="0" err="1" smtClean="0"/>
              <a:t>greedy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local</a:t>
            </a:r>
            <a:r>
              <a:rPr lang="de-CH" baseline="0" dirty="0" smtClean="0"/>
              <a:t> optimal </a:t>
            </a:r>
            <a:r>
              <a:rPr lang="de-CH" baseline="0" dirty="0" err="1" smtClean="0"/>
              <a:t>choice</a:t>
            </a:r>
            <a:r>
              <a:rPr lang="de-CH" baseline="0" dirty="0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1/0.349 = 2.86 (AQ = 4) entwickeln sich viel stärker was nicht überrascht.</a:t>
            </a:r>
          </a:p>
          <a:p>
            <a:r>
              <a:rPr lang="de-CH" dirty="0" smtClean="0"/>
              <a:t>1/0.71 =</a:t>
            </a:r>
            <a:r>
              <a:rPr lang="de-CH" baseline="0" dirty="0" smtClean="0"/>
              <a:t> 1.41</a:t>
            </a:r>
          </a:p>
          <a:p>
            <a:r>
              <a:rPr lang="de-CH" baseline="0" dirty="0" smtClean="0"/>
              <a:t>Ohne die Variablen </a:t>
            </a:r>
            <a:r>
              <a:rPr lang="de-CH" baseline="0" dirty="0" err="1" smtClean="0"/>
              <a:t>inj_part</a:t>
            </a:r>
            <a:r>
              <a:rPr lang="de-CH" baseline="0" dirty="0" smtClean="0"/>
              <a:t> und cc zu kennen, ist es schwierig genauer zu analysieren ob die Splits sinnvoll sind (oder ob diese Variablen vorverarbeitet werden sollten).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10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Note. Wir haben weniger Beobachtungen in für</a:t>
            </a:r>
            <a:r>
              <a:rPr lang="de-CH" baseline="0" dirty="0" smtClean="0"/>
              <a:t> höhere LDF. Der </a:t>
            </a:r>
            <a:r>
              <a:rPr lang="de-CH" baseline="0" dirty="0" err="1" smtClean="0"/>
              <a:t>Absolutwert</a:t>
            </a:r>
            <a:r>
              <a:rPr lang="de-CH" baseline="0" dirty="0" smtClean="0"/>
              <a:t> für das Minimum </a:t>
            </a:r>
            <a:r>
              <a:rPr lang="de-CH" baseline="0" dirty="0" err="1" smtClean="0"/>
              <a:t>Exposure</a:t>
            </a:r>
            <a:r>
              <a:rPr lang="de-CH" baseline="0" dirty="0" smtClean="0"/>
              <a:t> per </a:t>
            </a:r>
            <a:r>
              <a:rPr lang="de-CH" baseline="0" dirty="0" err="1" smtClean="0"/>
              <a:t>Leaf</a:t>
            </a:r>
            <a:r>
              <a:rPr lang="de-CH" baseline="0" dirty="0" smtClean="0"/>
              <a:t> hat also relativ gesehen eine andere Bedeutung (d.h. 200k min </a:t>
            </a:r>
            <a:r>
              <a:rPr lang="de-CH" baseline="0" dirty="0" err="1" smtClean="0"/>
              <a:t>Exposure</a:t>
            </a:r>
            <a:r>
              <a:rPr lang="de-CH" baseline="0" dirty="0" smtClean="0"/>
              <a:t> wird für den zweitletzten LDF weniger Blätter liefern als für den ersten LDF)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ITV — STEEL B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bg1">
              <a:alpha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2" y="838201"/>
            <a:ext cx="1371599" cy="622271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slide steel background. Click </a:t>
            </a:r>
            <a:br>
              <a:rPr lang="en-US" dirty="0"/>
            </a:br>
            <a:r>
              <a:rPr lang="en-US" dirty="0"/>
              <a:t>here to add title.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271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CHARCOAL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4" y="381000"/>
            <a:ext cx="9456737" cy="2286000"/>
          </a:xfrm>
        </p:spPr>
        <p:txBody>
          <a:bodyPr>
            <a:noAutofit/>
          </a:bodyPr>
          <a:lstStyle>
            <a:lvl1pPr marL="384038" indent="-384038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819400"/>
            <a:ext cx="9074149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r>
              <a:rPr lang="en-US" dirty="0"/>
              <a:t>—Quote attribution — name, title and company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August 31,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August 31, 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8353"/>
            <a:ext cx="11441003" cy="411479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1" y="439832"/>
            <a:ext cx="11423440" cy="39836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426984" cy="53340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97824" y="6617811"/>
            <a:ext cx="995579" cy="210312"/>
          </a:xfrm>
        </p:spPr>
        <p:txBody>
          <a:bodyPr/>
          <a:lstStyle/>
          <a:p>
            <a:fld id="{2D33DC54-2A66-493A-80B5-8303FBA5D0AD}" type="datetime4">
              <a:rPr lang="en-US" smtClean="0"/>
              <a:t>August 31, 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8601" y="6606894"/>
            <a:ext cx="533399" cy="232147"/>
          </a:xfr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August 31,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2" y="6430869"/>
            <a:ext cx="533399" cy="232147"/>
          </a:xfr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W/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2" y="6430869"/>
            <a:ext cx="533399" cy="232147"/>
          </a:xfr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442" y="1828800"/>
            <a:ext cx="2659063" cy="19208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88169" y="1828800"/>
            <a:ext cx="2659063" cy="19208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66894" y="1828800"/>
            <a:ext cx="2659063" cy="19208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45622" y="1828800"/>
            <a:ext cx="2659063" cy="19208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09442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388169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166895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8945622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362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USTOM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8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August 31,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543800" y="1524000"/>
            <a:ext cx="4035584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August 31, 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August 31,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ITV — SLATE B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slate background. Click </a:t>
            </a:r>
            <a:br>
              <a:rPr lang="en-US" dirty="0"/>
            </a:br>
            <a:r>
              <a:rPr lang="en-US" dirty="0"/>
              <a:t>here to add title.</a:t>
            </a:r>
            <a:endParaRPr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98" y="838202"/>
            <a:ext cx="1371603" cy="6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7"/>
            <a:ext cx="5257800" cy="5475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1219200"/>
            <a:ext cx="5257800" cy="48768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6001" y="519237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August 31,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August 31,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/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August 31,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</a:t>
            </a:r>
            <a:r>
              <a:rPr lang="en-US" dirty="0" err="1"/>
              <a:t>Confidentia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0" y="0"/>
            <a:ext cx="12192000" cy="6858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03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/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" y="457200"/>
            <a:ext cx="11277600" cy="5943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49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/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8012" y="437707"/>
            <a:ext cx="10972800" cy="9144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5FD8143-BFA3-46F8-9B90-B0E5CFAF7F7C}" type="datetime4">
              <a:rPr lang="en-US" smtClean="0"/>
              <a:t>August 31,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016F8AB-BCEA-4347-8BA6-BE776009BC89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2" y="990600"/>
            <a:ext cx="10972800" cy="50292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471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— MILLIMAN — SLATE B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slide slate background. Click </a:t>
            </a:r>
            <a:br>
              <a:rPr lang="en-US" dirty="0" smtClean="0"/>
            </a:br>
            <a:r>
              <a:rPr lang="en-US" dirty="0" smtClean="0"/>
              <a:t>here to add title.</a:t>
            </a:r>
            <a:endParaRPr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Presenter name</a:t>
            </a:r>
            <a:endParaRPr lang="en-US" dirty="0" smtClean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601" y="1016029"/>
            <a:ext cx="1554379" cy="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ITV — 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nip Single Corner Rectangle 19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accent1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blue background. Click </a:t>
            </a:r>
            <a:br>
              <a:rPr lang="en-US" dirty="0"/>
            </a:br>
            <a:r>
              <a:rPr lang="en-US" dirty="0"/>
              <a:t>here to add title.</a:t>
            </a:r>
            <a:endParaRPr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98" y="838202"/>
            <a:ext cx="1371603" cy="6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ITV — CHARCOAL B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accent1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charcoal background. Click </a:t>
            </a:r>
            <a:br>
              <a:rPr lang="en-US" dirty="0"/>
            </a:br>
            <a:r>
              <a:rPr lang="en-US" dirty="0"/>
              <a:t>here to add title.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98" y="838202"/>
            <a:ext cx="1371603" cy="6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STEEL B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</a:t>
            </a:r>
            <a:br>
              <a:rPr lang="en-US" dirty="0"/>
            </a:br>
            <a:r>
              <a:rPr lang="en-US" dirty="0"/>
              <a:t>steel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6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SLATE B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 </a:t>
            </a:r>
            <a:br>
              <a:rPr lang="en-US" dirty="0"/>
            </a:br>
            <a:r>
              <a:rPr lang="en-US" dirty="0"/>
              <a:t>slate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 </a:t>
            </a:r>
            <a:br>
              <a:rPr lang="en-US" dirty="0"/>
            </a:br>
            <a:r>
              <a:rPr lang="en-US" dirty="0"/>
              <a:t>blue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CHARCOAL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 </a:t>
            </a:r>
            <a:br>
              <a:rPr lang="en-US" dirty="0"/>
            </a:br>
            <a:r>
              <a:rPr lang="en-US" dirty="0"/>
              <a:t>charcoal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4" y="381000"/>
            <a:ext cx="9456737" cy="2286000"/>
          </a:xfrm>
        </p:spPr>
        <p:txBody>
          <a:bodyPr>
            <a:noAutofit/>
          </a:bodyPr>
          <a:lstStyle>
            <a:lvl1pPr marL="384038" indent="-384038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3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r>
              <a:rPr lang="en-US" dirty="0"/>
              <a:t>—Quote attribution — name, title and company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August 31, 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2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7"/>
            <a:ext cx="10972800" cy="9144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0" y="6426104"/>
            <a:ext cx="99557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fld id="{65FD8143-BFA3-46F8-9B90-B0E5CFAF7F7C}" type="datetime4">
              <a:rPr lang="is-IS" smtClean="0"/>
              <a:pPr/>
              <a:t>31. ágúst 2018</a:t>
            </a:fld>
            <a:endParaRPr lang="is-I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1" y="6426104"/>
            <a:ext cx="181539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2" y="6430869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609600" y="6402831"/>
            <a:ext cx="1143000" cy="2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8" r:id="rId3"/>
    <p:sldLayoutId id="2147483703" r:id="rId4"/>
    <p:sldLayoutId id="2147483709" r:id="rId5"/>
    <p:sldLayoutId id="2147483711" r:id="rId6"/>
    <p:sldLayoutId id="2147483708" r:id="rId7"/>
    <p:sldLayoutId id="2147483682" r:id="rId8"/>
    <p:sldLayoutId id="2147483666" r:id="rId9"/>
    <p:sldLayoutId id="2147483667" r:id="rId10"/>
    <p:sldLayoutId id="2147483650" r:id="rId11"/>
    <p:sldLayoutId id="2147483684" r:id="rId12"/>
    <p:sldLayoutId id="2147483679" r:id="rId13"/>
    <p:sldLayoutId id="2147483654" r:id="rId14"/>
    <p:sldLayoutId id="2147483714" r:id="rId15"/>
    <p:sldLayoutId id="2147483685" r:id="rId16"/>
    <p:sldLayoutId id="2147483656" r:id="rId17"/>
    <p:sldLayoutId id="2147483674" r:id="rId18"/>
    <p:sldLayoutId id="2147483657" r:id="rId19"/>
    <p:sldLayoutId id="2147483675" r:id="rId20"/>
    <p:sldLayoutId id="2147483676" r:id="rId21"/>
    <p:sldLayoutId id="2147483677" r:id="rId22"/>
    <p:sldLayoutId id="2147483686" r:id="rId23"/>
    <p:sldLayoutId id="2147483687" r:id="rId24"/>
    <p:sldLayoutId id="2147483688" r:id="rId25"/>
    <p:sldLayoutId id="214748371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Font typeface="Wingdings" charset="2"/>
        <a:buChar char="§"/>
        <a:defRPr sz="1800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26" indent="-137157" algn="l" defTabSz="914377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31502" indent="-137157" algn="l" defTabSz="914377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58" indent="-137157" algn="l" defTabSz="914377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051534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6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hyperlink" Target="http://www.actuarialdatascience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fisatz/DecisionTrees.jl/blob/master/tutorials/5.ReservingExample.j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math.ethz.ch/~wmario/simul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Ein</a:t>
            </a:r>
            <a:r>
              <a:rPr lang="en-US" sz="4400" dirty="0" smtClean="0"/>
              <a:t> </a:t>
            </a:r>
            <a:r>
              <a:rPr lang="en-US" sz="4400" dirty="0" err="1" smtClean="0"/>
              <a:t>Anwedungsbeispiel</a:t>
            </a:r>
            <a:r>
              <a:rPr lang="en-US" sz="4400" dirty="0" smtClean="0"/>
              <a:t> </a:t>
            </a:r>
            <a:r>
              <a:rPr lang="en-US" sz="4400" dirty="0" err="1" smtClean="0"/>
              <a:t>für</a:t>
            </a:r>
            <a:r>
              <a:rPr lang="en-US" sz="4400" dirty="0" smtClean="0"/>
              <a:t> Machine Learning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31. September 2018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1" y="5079969"/>
            <a:ext cx="6781800" cy="292131"/>
          </a:xfrm>
        </p:spPr>
        <p:txBody>
          <a:bodyPr>
            <a:noAutofit/>
          </a:bodyPr>
          <a:lstStyle/>
          <a:p>
            <a:r>
              <a:rPr lang="en-US" dirty="0"/>
              <a:t>B</a:t>
            </a:r>
            <a:r>
              <a:rPr lang="en-US" dirty="0" smtClean="0"/>
              <a:t>ernhard König</a:t>
            </a:r>
            <a:br>
              <a:rPr lang="en-US" dirty="0" smtClean="0"/>
            </a:br>
            <a:r>
              <a:rPr lang="en-US" dirty="0" smtClean="0"/>
              <a:t>Zürich</a:t>
            </a:r>
            <a:r>
              <a:rPr lang="en-GB" dirty="0" smtClean="0"/>
              <a:t>, Schweiz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Chain-</a:t>
            </a:r>
            <a:r>
              <a:rPr lang="de-CH" dirty="0" err="1" smtClean="0"/>
              <a:t>Ladder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39832"/>
            <a:ext cx="11426984" cy="58085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smtClean="0"/>
              <a:t>Offensichtlich gibt es hier zeitliche Effekte.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smtClean="0"/>
              <a:t>Für dieses Anwendungsbeispiel ignorieren wir diese.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smtClean="0"/>
              <a:t>Ebenso wurde ein willkürlicher </a:t>
            </a:r>
            <a:r>
              <a:rPr lang="de-CH" dirty="0" err="1" smtClean="0"/>
              <a:t>Tail</a:t>
            </a:r>
            <a:r>
              <a:rPr lang="de-CH" dirty="0" smtClean="0"/>
              <a:t> Faktor von 1 gewählt.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10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94278"/>
            <a:ext cx="8534400" cy="52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9" y="558200"/>
            <a:ext cx="12207949" cy="6350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Chain-</a:t>
            </a:r>
            <a:r>
              <a:rPr lang="de-CH" dirty="0" err="1" smtClean="0"/>
              <a:t>Ladder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5361" y="225053"/>
            <a:ext cx="533399" cy="232147"/>
          </a:xfrm>
        </p:spPr>
        <p:txBody>
          <a:bodyPr/>
          <a:lstStyle/>
          <a:p>
            <a:fld id="{B016F8AB-BCEA-4347-8BA6-BE776009BC89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Modellansatz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8800" y="6440674"/>
            <a:ext cx="11423440" cy="398367"/>
          </a:xfrm>
        </p:spPr>
        <p:txBody>
          <a:bodyPr/>
          <a:lstStyle/>
          <a:p>
            <a:endParaRPr lang="de-CH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439832"/>
                <a:ext cx="11426984" cy="5808568"/>
              </a:xfrm>
            </p:spPr>
            <p:txBody>
              <a:bodyPr>
                <a:noAutofit/>
              </a:bodyPr>
              <a:lstStyle/>
              <a:p>
                <a:r>
                  <a:rPr lang="de-CH" sz="2800" dirty="0" smtClean="0"/>
                  <a:t>Wir erstellen einen Entscheidungsbaum für jeden Abwicklungsfaktor (LDF)</a:t>
                </a:r>
              </a:p>
              <a:p>
                <a:r>
                  <a:rPr lang="de-CH" sz="2800" dirty="0" smtClean="0"/>
                  <a:t>LDF Y1 = 1.593</a:t>
                </a:r>
              </a:p>
              <a:p>
                <a:r>
                  <a:rPr lang="de-CH" sz="2800" dirty="0" smtClean="0">
                    <a:solidFill>
                      <a:srgbClr val="45484D"/>
                    </a:solidFill>
                  </a:rPr>
                  <a:t>Um </a:t>
                </a:r>
                <a:r>
                  <a:rPr lang="de-CH" sz="2800" dirty="0">
                    <a:solidFill>
                      <a:srgbClr val="45484D"/>
                    </a:solidFill>
                  </a:rPr>
                  <a:t>Division durch 0 zu vermeiden, werden </a:t>
                </a:r>
                <a:r>
                  <a:rPr lang="de-CH" sz="2800" dirty="0" smtClean="0">
                    <a:solidFill>
                      <a:srgbClr val="45484D"/>
                    </a:solidFill>
                  </a:rPr>
                  <a:t>jene Schäden </a:t>
                </a:r>
                <a:r>
                  <a:rPr lang="de-CH" sz="2800" dirty="0">
                    <a:solidFill>
                      <a:srgbClr val="45484D"/>
                    </a:solidFill>
                  </a:rPr>
                  <a:t>ausgeschlossen für welche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800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800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CH" sz="2800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2800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2800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CH" sz="2800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2800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sz="2800" i="1">
                        <a:solidFill>
                          <a:srgbClr val="45484D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CH" sz="2800" dirty="0">
                    <a:solidFill>
                      <a:srgbClr val="45484D"/>
                    </a:solidFill>
                  </a:rPr>
                  <a:t> </a:t>
                </a:r>
                <a:endParaRPr lang="de-CH" sz="2800" dirty="0" smtClean="0">
                  <a:solidFill>
                    <a:srgbClr val="45484D"/>
                  </a:solidFill>
                </a:endParaRPr>
              </a:p>
              <a:p>
                <a:r>
                  <a:rPr lang="de-CH" sz="2800" dirty="0" smtClean="0">
                    <a:solidFill>
                      <a:srgbClr val="45484D"/>
                    </a:solidFill>
                  </a:rPr>
                  <a:t>Wir modellieren das Inverse vom Chain-</a:t>
                </a:r>
                <a:r>
                  <a:rPr lang="de-CH" sz="2800" dirty="0" err="1" smtClean="0">
                    <a:solidFill>
                      <a:srgbClr val="45484D"/>
                    </a:solidFill>
                  </a:rPr>
                  <a:t>Ladder</a:t>
                </a:r>
                <a:r>
                  <a:rPr lang="de-CH" sz="2800" dirty="0" smtClean="0">
                    <a:solidFill>
                      <a:srgbClr val="45484D"/>
                    </a:solidFill>
                  </a:rPr>
                  <a:t> Faktor um </a:t>
                </a:r>
                <a:r>
                  <a:rPr lang="de-CH" sz="2800" dirty="0" err="1" smtClean="0">
                    <a:solidFill>
                      <a:srgbClr val="45484D"/>
                    </a:solidFill>
                  </a:rPr>
                  <a:t>sowenige</a:t>
                </a:r>
                <a:r>
                  <a:rPr lang="de-CH" sz="2800" dirty="0" smtClean="0">
                    <a:solidFill>
                      <a:srgbClr val="45484D"/>
                    </a:solidFill>
                  </a:rPr>
                  <a:t> Schäden wie möglich auszuschliessen.</a:t>
                </a:r>
              </a:p>
              <a:p>
                <a:r>
                  <a:rPr lang="de-CH" sz="2800" dirty="0" smtClean="0">
                    <a:solidFill>
                      <a:srgbClr val="45484D"/>
                    </a:solidFill>
                  </a:rPr>
                  <a:t>Wir teilen die Daten zufällig in 30% Validation- (hold-out) und 70% Trainingsdaten</a:t>
                </a:r>
                <a:endParaRPr lang="de-CH" sz="2800" dirty="0">
                  <a:solidFill>
                    <a:srgbClr val="45484D"/>
                  </a:solidFill>
                </a:endParaRPr>
              </a:p>
              <a:p>
                <a:endParaRPr lang="de-CH" sz="28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439832"/>
                <a:ext cx="11426984" cy="5808568"/>
              </a:xfrm>
              <a:blipFill>
                <a:blip r:embed="rId2"/>
                <a:stretch>
                  <a:fillRect l="-1707" t="-26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0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3724"/>
            <a:ext cx="11415477" cy="5424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 für Jahr 1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LDF Y1 = 1.593 = 1/0.628</a:t>
                </a:r>
              </a:p>
              <a:p>
                <a:r>
                  <a:rPr lang="de-CH" dirty="0" err="1" smtClean="0"/>
                  <a:t>Weight</a:t>
                </a:r>
                <a:r>
                  <a:rPr lang="de-CH" dirty="0" smtClean="0"/>
                  <a:t> = 70% der Anzahl Zeilen für LDF Y1 (für welche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CH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CH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solidFill>
                              <a:srgbClr val="45484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CH" dirty="0" smtClean="0"/>
                  <a:t> ungleich 0)</a:t>
                </a:r>
              </a:p>
              <a:p>
                <a:r>
                  <a:rPr lang="de-CH" dirty="0"/>
                  <a:t>Der erste Split findet LDFs, welche sich um Faktor </a:t>
                </a:r>
                <a:r>
                  <a:rPr lang="de-CH" dirty="0" smtClean="0"/>
                  <a:t>2 </a:t>
                </a:r>
                <a:r>
                  <a:rPr lang="de-CH" dirty="0"/>
                  <a:t>unterscheiden.</a:t>
                </a:r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601" t="-30769" b="-2046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13</a:t>
            </a:fld>
            <a:endParaRPr lang="de-CH"/>
          </a:p>
        </p:txBody>
      </p:sp>
      <p:grpSp>
        <p:nvGrpSpPr>
          <p:cNvPr id="11" name="Group 10"/>
          <p:cNvGrpSpPr/>
          <p:nvPr/>
        </p:nvGrpSpPr>
        <p:grpSpPr>
          <a:xfrm>
            <a:off x="114300" y="2231418"/>
            <a:ext cx="1371600" cy="814809"/>
            <a:chOff x="114300" y="2231418"/>
            <a:chExt cx="1371600" cy="814809"/>
          </a:xfrm>
        </p:grpSpPr>
        <p:sp>
          <p:nvSpPr>
            <p:cNvPr id="8" name="Oval 7"/>
            <p:cNvSpPr/>
            <p:nvPr/>
          </p:nvSpPr>
          <p:spPr bwMode="ltGray">
            <a:xfrm>
              <a:off x="685799" y="2461436"/>
              <a:ext cx="584791" cy="5847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de-CH" sz="3000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300" y="2231418"/>
              <a:ext cx="1371600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CH" dirty="0" smtClean="0">
                  <a:solidFill>
                    <a:srgbClr val="FF0000"/>
                  </a:solidFill>
                </a:rPr>
                <a:t>LDF = 1.41</a:t>
              </a:r>
              <a:endParaRPr lang="de-CH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57500" y="2452577"/>
            <a:ext cx="1371600" cy="814657"/>
            <a:chOff x="2857500" y="2452577"/>
            <a:chExt cx="1371600" cy="814657"/>
          </a:xfrm>
        </p:grpSpPr>
        <p:sp>
          <p:nvSpPr>
            <p:cNvPr id="7" name="Oval 6"/>
            <p:cNvSpPr/>
            <p:nvPr/>
          </p:nvSpPr>
          <p:spPr bwMode="ltGray">
            <a:xfrm>
              <a:off x="3200400" y="2452577"/>
              <a:ext cx="6858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de-CH" sz="3000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57500" y="3038634"/>
              <a:ext cx="1371600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CH" dirty="0" smtClean="0">
                  <a:solidFill>
                    <a:srgbClr val="FF0000"/>
                  </a:solidFill>
                </a:rPr>
                <a:t>LDF = 2.86</a:t>
              </a:r>
              <a:endParaRPr lang="de-CH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85900" y="1433724"/>
            <a:ext cx="13716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 smtClean="0">
                <a:solidFill>
                  <a:srgbClr val="FF0000"/>
                </a:solidFill>
              </a:rPr>
              <a:t>LDF = 1.593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1301" y="3733800"/>
            <a:ext cx="13716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 smtClean="0">
                <a:solidFill>
                  <a:srgbClr val="FF0000"/>
                </a:solidFill>
              </a:rPr>
              <a:t>LDF = 3.38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92009" y="5105400"/>
            <a:ext cx="13716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 smtClean="0">
                <a:solidFill>
                  <a:srgbClr val="FF0000"/>
                </a:solidFill>
              </a:rPr>
              <a:t>LDF = 2.7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729"/>
            <a:ext cx="12192000" cy="4425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für </a:t>
            </a:r>
            <a:r>
              <a:rPr lang="de-CH" dirty="0" smtClean="0"/>
              <a:t>Abwicklungsfaktor 1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1" y="439832"/>
            <a:ext cx="11423440" cy="16937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Der Baum hat 11 Blätter (d.h. 11 Segmente)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Die Mindestgrösse der Blätter wurde als 150’000 gewählt.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Die Validierungsdaten zeigen Werte, welche nahe bei den Trainingsdaten liegen.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Dieser Baum würde womöglich von </a:t>
            </a:r>
            <a:r>
              <a:rPr lang="de-CH" dirty="0" err="1" smtClean="0"/>
              <a:t>Pruning</a:t>
            </a:r>
            <a:r>
              <a:rPr lang="de-CH" dirty="0" smtClean="0"/>
              <a:t>/Zusammenfassung profitieren (z.B. Blätter 5-6 unterscheiden sich kaum)</a:t>
            </a:r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14</a:t>
            </a:fld>
            <a:endParaRPr lang="de-CH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43641" y="2286126"/>
            <a:ext cx="5058520" cy="38087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Inverser Abwicklungsfaktor pro Blatt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41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0"/>
            <a:ext cx="12311444" cy="4469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für Abwicklungsfaktor </a:t>
            </a:r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Der </a:t>
            </a:r>
            <a:r>
              <a:rPr lang="de-CH" dirty="0"/>
              <a:t>Baum hat </a:t>
            </a:r>
            <a:r>
              <a:rPr lang="de-CH" dirty="0"/>
              <a:t>9</a:t>
            </a:r>
            <a:r>
              <a:rPr lang="de-CH" dirty="0" smtClean="0"/>
              <a:t> </a:t>
            </a:r>
            <a:r>
              <a:rPr lang="de-CH" dirty="0" smtClean="0"/>
              <a:t>Blätter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Die </a:t>
            </a:r>
            <a:r>
              <a:rPr lang="de-CH" dirty="0">
                <a:solidFill>
                  <a:schemeClr val="accent1"/>
                </a:solidFill>
              </a:rPr>
              <a:t>Mindestgrösse</a:t>
            </a:r>
            <a:r>
              <a:rPr lang="de-CH" dirty="0"/>
              <a:t> der Blätter wurde als </a:t>
            </a:r>
            <a:r>
              <a:rPr lang="de-CH" dirty="0" smtClean="0"/>
              <a:t>200’000 </a:t>
            </a:r>
            <a:r>
              <a:rPr lang="de-CH" dirty="0"/>
              <a:t>gewählt.</a:t>
            </a:r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15</a:t>
            </a:fld>
            <a:endParaRPr lang="de-CH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43641" y="2286126"/>
            <a:ext cx="5058520" cy="38087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Inverser Abwicklungsfaktor pro Blatt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518951"/>
            <a:ext cx="4343400" cy="2874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de-CH" sz="1600" dirty="0">
                <a:solidFill>
                  <a:schemeClr val="tx2"/>
                </a:solidFill>
              </a:rPr>
              <a:t>Die y Achse in der Grafik </a:t>
            </a:r>
            <a:r>
              <a:rPr lang="de-CH" sz="1600" dirty="0" smtClean="0">
                <a:solidFill>
                  <a:schemeClr val="tx2"/>
                </a:solidFill>
              </a:rPr>
              <a:t>ist </a:t>
            </a:r>
            <a:r>
              <a:rPr lang="de-CH" sz="1600" dirty="0">
                <a:solidFill>
                  <a:schemeClr val="tx2"/>
                </a:solidFill>
              </a:rPr>
              <a:t>abgeschnitten</a:t>
            </a:r>
          </a:p>
          <a:p>
            <a:pPr>
              <a:lnSpc>
                <a:spcPct val="90000"/>
              </a:lnSpc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9072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579"/>
            <a:ext cx="12192000" cy="4425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für Abwicklungsfaktor </a:t>
            </a:r>
            <a:r>
              <a:rPr lang="de-CH" dirty="0" smtClean="0"/>
              <a:t>3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Der </a:t>
            </a:r>
            <a:r>
              <a:rPr lang="de-CH" dirty="0"/>
              <a:t>Baum hat </a:t>
            </a:r>
            <a:r>
              <a:rPr lang="de-CH" dirty="0" smtClean="0"/>
              <a:t>noch 7 Blätter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Eine Zusammenfassung der Blätter 6 &amp; 7 könnte unter Umständen zu einem besseren Modell führen</a:t>
            </a:r>
            <a:endParaRPr lang="de-CH" dirty="0"/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16</a:t>
            </a:fld>
            <a:endParaRPr lang="de-CH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343641" y="2286126"/>
            <a:ext cx="5058520" cy="38087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Inverser Abwicklungsfaktor pro Blatt 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518951"/>
            <a:ext cx="4343400" cy="2874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de-CH" sz="1600" dirty="0">
                <a:solidFill>
                  <a:schemeClr val="tx2"/>
                </a:solidFill>
              </a:rPr>
              <a:t>Die y Achse in der Grafik </a:t>
            </a:r>
            <a:r>
              <a:rPr lang="de-CH" sz="1600" dirty="0" smtClean="0">
                <a:solidFill>
                  <a:schemeClr val="tx2"/>
                </a:solidFill>
              </a:rPr>
              <a:t>ist </a:t>
            </a:r>
            <a:r>
              <a:rPr lang="de-CH" sz="1600" dirty="0">
                <a:solidFill>
                  <a:schemeClr val="tx2"/>
                </a:solidFill>
              </a:rPr>
              <a:t>abgeschnitten</a:t>
            </a:r>
          </a:p>
          <a:p>
            <a:pPr>
              <a:lnSpc>
                <a:spcPct val="90000"/>
              </a:lnSpc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534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440105"/>
            <a:ext cx="12268200" cy="4453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 für Abwicklungsfaktor </a:t>
            </a:r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Der </a:t>
            </a:r>
            <a:r>
              <a:rPr lang="de-CH" dirty="0"/>
              <a:t>Baum hat </a:t>
            </a:r>
            <a:r>
              <a:rPr lang="de-CH" dirty="0" smtClean="0"/>
              <a:t>noch 3 Blätter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 smtClean="0"/>
              <a:t>Für den letzten LDF (Jahr 11) wurde kein Modell erstellt</a:t>
            </a:r>
            <a:endParaRPr lang="de-CH" dirty="0"/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17</a:t>
            </a:fld>
            <a:endParaRPr lang="de-CH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343641" y="2286126"/>
            <a:ext cx="5058520" cy="38087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Inverser Abwicklungsfaktor pro Blatt 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518951"/>
            <a:ext cx="4343400" cy="2874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de-CH" sz="1600" dirty="0">
                <a:solidFill>
                  <a:schemeClr val="tx2"/>
                </a:solidFill>
              </a:rPr>
              <a:t>Die y Achse in der Grafik </a:t>
            </a:r>
            <a:r>
              <a:rPr lang="de-CH" sz="1600" dirty="0" smtClean="0">
                <a:solidFill>
                  <a:schemeClr val="tx2"/>
                </a:solidFill>
              </a:rPr>
              <a:t>ist </a:t>
            </a:r>
            <a:r>
              <a:rPr lang="de-CH" sz="1600" dirty="0">
                <a:solidFill>
                  <a:schemeClr val="tx2"/>
                </a:solidFill>
              </a:rPr>
              <a:t>abgeschnitten</a:t>
            </a:r>
          </a:p>
          <a:p>
            <a:pPr>
              <a:lnSpc>
                <a:spcPct val="90000"/>
              </a:lnSpc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6225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der Endschadenschätzung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18</a:t>
            </a:fld>
            <a:endParaRPr lang="de-CH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4419600"/>
            <a:ext cx="11734800" cy="19811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5"/>
              </a:buClr>
              <a:buFont typeface="Wingdings" charset="2"/>
              <a:buChar char="§"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2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31502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58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51534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90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66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41" indent="-137157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CH" dirty="0" smtClean="0"/>
              <a:t>Zusätzlich zu den einzelnen Entscheidungsbäumen wurde ein Boosting Modell erstellt.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CH" dirty="0" smtClean="0"/>
              <a:t>Ein Boosting ist eine Kombination (</a:t>
            </a:r>
            <a:r>
              <a:rPr lang="de-CH" dirty="0" err="1" smtClean="0"/>
              <a:t>ensemble</a:t>
            </a:r>
            <a:r>
              <a:rPr lang="de-CH" dirty="0" smtClean="0"/>
              <a:t>) von mehreren Entscheidungsbäumen. Somit ist das Modelle komplexer und hat häufig eine höhere Vorhersagekraft als ein einzelner Entscheidungsbaum</a:t>
            </a:r>
          </a:p>
          <a:p>
            <a:pPr marL="0" indent="0">
              <a:lnSpc>
                <a:spcPct val="100000"/>
              </a:lnSpc>
              <a:buNone/>
            </a:pPr>
            <a:endParaRPr lang="de-CH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5" y="567898"/>
            <a:ext cx="11700023" cy="33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 txBox="1">
            <a:spLocks/>
          </p:cNvSpPr>
          <p:nvPr/>
        </p:nvSpPr>
        <p:spPr>
          <a:xfrm>
            <a:off x="235161" y="6366068"/>
            <a:ext cx="11423440" cy="39836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456"/>
            <a:ext cx="12237898" cy="6362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Estimates</a:t>
            </a:r>
            <a:r>
              <a:rPr lang="de-CH" dirty="0" smtClean="0"/>
              <a:t> - LoB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3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Segmentieren von Schadendaten mit </a:t>
            </a:r>
            <a:r>
              <a:rPr lang="de-CH" dirty="0" smtClean="0"/>
              <a:t>Entscheidungsbäumen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CH" dirty="0" smtClean="0"/>
              <a:t>In der Reservierung in der Nichtlebensversicherung schätzt man zukünftige Cashflows von Schäden um damit angemessene Reserven zu bilden.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CH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CH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CH" b="1" dirty="0" smtClean="0"/>
              <a:t>Fragestellung: Können wir Teilportfolien identifizieren, welche ein unterschiedliches Abwicklungsverhalten zeigen?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CH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CH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CH" dirty="0" smtClean="0"/>
              <a:t>Wir verwenden einen </a:t>
            </a:r>
            <a:r>
              <a:rPr lang="de-CH" dirty="0" err="1" smtClean="0"/>
              <a:t>Machine</a:t>
            </a:r>
            <a:r>
              <a:rPr lang="de-CH" dirty="0" smtClean="0"/>
              <a:t> Learning Ansatz um ein Reservierungsmodelle auf Einzelschadendaten zu erstellen.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CH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CH" dirty="0" smtClean="0"/>
              <a:t>Die verwendeten Methoden eigenen sich gut, um ‘unterschiedliche’ Teilportfolios (Segmente) zu identifizieren.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7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650" y="740581"/>
            <a:ext cx="12252650" cy="61936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Estimates</a:t>
            </a:r>
            <a:r>
              <a:rPr lang="de-CH" dirty="0"/>
              <a:t> </a:t>
            </a:r>
            <a:r>
              <a:rPr lang="de-CH" dirty="0" smtClean="0"/>
              <a:t>- </a:t>
            </a:r>
            <a:r>
              <a:rPr lang="de-CH" dirty="0" err="1" smtClean="0"/>
              <a:t>injured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(</a:t>
            </a:r>
            <a:r>
              <a:rPr lang="de-CH" dirty="0" err="1" smtClean="0"/>
              <a:t>inj_part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93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Mehrwert von Individual Claims </a:t>
            </a:r>
            <a:r>
              <a:rPr lang="de-CH" dirty="0" err="1" smtClean="0"/>
              <a:t>Reserving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39832"/>
            <a:ext cx="11426984" cy="58085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CH" dirty="0" smtClean="0"/>
              <a:t>Der Mehrwert von individual </a:t>
            </a:r>
            <a:r>
              <a:rPr lang="de-CH" dirty="0" err="1" smtClean="0"/>
              <a:t>claims</a:t>
            </a:r>
            <a:r>
              <a:rPr lang="de-CH" dirty="0" smtClean="0"/>
              <a:t> </a:t>
            </a:r>
            <a:r>
              <a:rPr lang="de-CH" dirty="0" err="1" smtClean="0"/>
              <a:t>reserving</a:t>
            </a:r>
            <a:r>
              <a:rPr lang="de-CH" dirty="0" smtClean="0"/>
              <a:t> ist bei kleineren, inhomogeneren und weniger robusteren/stabileren Portfolien womöglich grösser als bei diesem Portfolio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21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94278"/>
            <a:ext cx="8534400" cy="52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Best Practice und Verfeinerung der Modelle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33400"/>
            <a:ext cx="11426984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dirty="0" smtClean="0"/>
              <a:t>Wie bei jedem Modell ist es essentiell: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Dass die Daten so fehlerfrei und konsistent wie möglich sind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Die Daten genau zu verstehen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de-CH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dirty="0" smtClean="0"/>
              <a:t>Die gezeigten Modelle können an verschiedenen Orten verbessert werden: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Alternatives Splitting Kriterium: maximiere die absolute Differenz zw. Links/Rechts (liefert vergleichbare Resultate)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Fine Tuning der Parameter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Data </a:t>
            </a:r>
            <a:r>
              <a:rPr lang="de-CH" dirty="0" err="1" smtClean="0"/>
              <a:t>Pre</a:t>
            </a:r>
            <a:r>
              <a:rPr lang="de-CH" dirty="0" smtClean="0"/>
              <a:t>-Processing: Eventuell gewisse Werte zusammenfassen (</a:t>
            </a:r>
            <a:r>
              <a:rPr lang="de-CH" dirty="0" err="1" smtClean="0"/>
              <a:t>inj_part</a:t>
            </a:r>
            <a:r>
              <a:rPr lang="de-CH" dirty="0" smtClean="0"/>
              <a:t>, cc)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err="1" smtClean="0"/>
              <a:t>Pruning</a:t>
            </a:r>
            <a:r>
              <a:rPr lang="de-CH" dirty="0" smtClean="0"/>
              <a:t> der </a:t>
            </a:r>
            <a:r>
              <a:rPr lang="de-CH" dirty="0" err="1" smtClean="0"/>
              <a:t>Trees</a:t>
            </a:r>
            <a:endParaRPr lang="de-CH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Cross Validation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Ensembles: Boosting, </a:t>
            </a:r>
            <a:r>
              <a:rPr lang="de-CH" dirty="0" err="1" smtClean="0"/>
              <a:t>Bagging</a:t>
            </a:r>
            <a:r>
              <a:rPr lang="de-CH" dirty="0" smtClean="0"/>
              <a:t>, Random </a:t>
            </a:r>
            <a:r>
              <a:rPr lang="de-CH" dirty="0" err="1" smtClean="0"/>
              <a:t>Forest</a:t>
            </a:r>
            <a:endParaRPr lang="de-CH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Die gezeigten Modell verwenden nur 70% der Daten. Man könnte die Schätzer auf 100% der Daten fitten (bei einem fixierten Modell)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e-CH" dirty="0" smtClean="0"/>
              <a:t>Noch nicht gemeldete Schäden könnten eventuell gesondert behandelt werden (bei Modellen die auf Einzelschadendaten basieren)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Alternative Ansätze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Wir haben hier für jeden LDF eine neue Segmentierung erstellt. Die Modelle sind dabei unabhängig.</a:t>
            </a:r>
          </a:p>
          <a:p>
            <a:r>
              <a:rPr lang="de-CH" dirty="0" smtClean="0"/>
              <a:t>Alternativ könnte man Segmente definieren, welche gleich sind für alle LDFs (klassische Reservierungssegmente). Diese könnten dann in verschiedenen aggregierten Reservierungsmethoden (CL, BF,…) verwendet werden</a:t>
            </a:r>
          </a:p>
          <a:p>
            <a:r>
              <a:rPr lang="de-CH" dirty="0" smtClean="0"/>
              <a:t>Man könnte die Daten erst aufteilen in 4 LoBs und dann 4 verschiedene Modelle erstellen.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Parallele Loss </a:t>
            </a:r>
            <a:r>
              <a:rPr lang="de-CH" dirty="0"/>
              <a:t>Ratio </a:t>
            </a:r>
            <a:r>
              <a:rPr lang="de-CH" dirty="0" err="1"/>
              <a:t>Modelling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dirty="0"/>
                  <a:t>Der modellierte CL Faktor war ein Quotient zweier positiver Grössen</a:t>
                </a:r>
                <a:r>
                  <a:rPr lang="de-CH" dirty="0" smtClean="0"/>
                  <a:t>.</a:t>
                </a:r>
              </a:p>
              <a:p>
                <a:pPr marL="0" indent="0">
                  <a:buNone/>
                </a:pPr>
                <a:r>
                  <a:rPr lang="de-CH" dirty="0" smtClean="0"/>
                  <a:t> </a:t>
                </a:r>
                <a:endParaRPr lang="de-CH" dirty="0"/>
              </a:p>
              <a:p>
                <a:pPr marL="0" indent="0">
                  <a:buNone/>
                </a:pPr>
                <a:r>
                  <a:rPr lang="de-CH" dirty="0"/>
                  <a:t>Eine Loss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>
                            <a:latin typeface="Cambria Math" panose="02040503050406030204" pitchFamily="18" charset="0"/>
                          </a:rPr>
                          <m:t>𝐿𝑅</m:t>
                        </m:r>
                      </m:e>
                      <m:sub>
                        <m:r>
                          <a:rPr lang="de-CH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CH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CH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de-CH">
                                    <a:latin typeface="Cambria Math" panose="02040503050406030204" pitchFamily="18" charset="0"/>
                                  </a:rPr>
                                  <m:t>𝑆𝑐h𝑎𝑑𝑒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CH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𝑃𝑟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ä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𝑚𝑖𝑒</m:t>
                                    </m:r>
                                  </m:e>
                                  <m:sub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  <m:sub>
                        <m:r>
                          <a:rPr lang="de-CH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CH" dirty="0"/>
                  <a:t> ist konzeptionell dasselbe</a:t>
                </a:r>
              </a:p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:r>
                  <a:rPr lang="de-CH" dirty="0"/>
                  <a:t>Die hier verwendeten Entscheidungsbäume eignen sich </a:t>
                </a:r>
                <a:r>
                  <a:rPr lang="de-CH" dirty="0" smtClean="0"/>
                  <a:t>deshalb äusserst gut um die Loss Ratio von </a:t>
                </a:r>
                <a:r>
                  <a:rPr lang="de-CH" dirty="0"/>
                  <a:t>einem Portfolio zu modellieren. </a:t>
                </a:r>
              </a:p>
              <a:p>
                <a:pPr marL="0" indent="0">
                  <a:buNone/>
                </a:pPr>
                <a:r>
                  <a:rPr lang="de-CH" dirty="0"/>
                  <a:t>Damit lassen sich </a:t>
                </a:r>
                <a:r>
                  <a:rPr lang="de-CH" dirty="0" smtClean="0"/>
                  <a:t>profitable </a:t>
                </a:r>
                <a:r>
                  <a:rPr lang="de-CH" dirty="0"/>
                  <a:t>und unprofitable </a:t>
                </a:r>
                <a:r>
                  <a:rPr lang="de-CH" dirty="0" smtClean="0"/>
                  <a:t>Kundensegmente identifizieren, was Rückschlüsse auf Tarifierung, </a:t>
                </a:r>
                <a:r>
                  <a:rPr lang="de-CH" dirty="0" err="1" smtClean="0"/>
                  <a:t>Underwriting</a:t>
                </a:r>
                <a:r>
                  <a:rPr lang="de-CH" dirty="0" smtClean="0"/>
                  <a:t>, Verkauf, Marketing und Strategie erlaubt.</a:t>
                </a:r>
                <a:endParaRPr lang="de-CH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0" t="-2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48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Fachgruppe Data Science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800" y="6324600"/>
            <a:ext cx="11423440" cy="398367"/>
          </a:xfrm>
          <a:solidFill>
            <a:schemeClr val="bg1"/>
          </a:solidFill>
        </p:spPr>
        <p:txBody>
          <a:bodyPr/>
          <a:lstStyle/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09600"/>
            <a:ext cx="11426984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>
                <a:hlinkClick r:id="rId2"/>
              </a:rPr>
              <a:t>www.actuarialdatascience.org</a:t>
            </a:r>
            <a:endParaRPr lang="de-CH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25</a:t>
            </a:fld>
            <a:endParaRPr lang="de-CH"/>
          </a:p>
        </p:txBody>
      </p:sp>
      <p:grpSp>
        <p:nvGrpSpPr>
          <p:cNvPr id="48" name="Group 47"/>
          <p:cNvGrpSpPr/>
          <p:nvPr/>
        </p:nvGrpSpPr>
        <p:grpSpPr>
          <a:xfrm>
            <a:off x="1752600" y="1524000"/>
            <a:ext cx="8934113" cy="4473294"/>
            <a:chOff x="1235478" y="2476191"/>
            <a:chExt cx="7080938" cy="3545412"/>
          </a:xfrm>
          <a:solidFill>
            <a:schemeClr val="bg1"/>
          </a:solidFill>
        </p:grpSpPr>
        <p:sp>
          <p:nvSpPr>
            <p:cNvPr id="35" name="Textplatzhalter 2"/>
            <p:cNvSpPr txBox="1">
              <a:spLocks/>
            </p:cNvSpPr>
            <p:nvPr/>
          </p:nvSpPr>
          <p:spPr>
            <a:xfrm>
              <a:off x="6084168" y="2636912"/>
              <a:ext cx="2232248" cy="3168352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accent5"/>
                </a:buClr>
                <a:buFont typeface="Wingdings" charset="2"/>
                <a:buNone/>
                <a:defRPr sz="24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accent5"/>
                </a:buClr>
                <a:buFont typeface="Wingdings" charset="2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accent5"/>
                </a:buClr>
                <a:buFont typeface="Wingdings" charset="2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accent5"/>
                </a:buClr>
                <a:buFont typeface="Wingdings" charset="2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accent5"/>
                </a:buClr>
                <a:buFont typeface="Wingdings" charset="2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377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Peter Blum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Andrea </a:t>
              </a:r>
              <a:r>
                <a:rPr lang="de-CH" dirty="0" err="1" smtClean="0">
                  <a:solidFill>
                    <a:schemeClr val="tx1"/>
                  </a:solidFill>
                </a:rPr>
                <a:t>Ferrario</a:t>
              </a:r>
              <a:endParaRPr lang="de-CH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Frank </a:t>
              </a:r>
              <a:r>
                <a:rPr lang="de-CH" dirty="0" err="1" smtClean="0">
                  <a:solidFill>
                    <a:schemeClr val="tx1"/>
                  </a:solidFill>
                </a:rPr>
                <a:t>Genheimer</a:t>
              </a:r>
              <a:endParaRPr lang="de-CH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Roger Hämmerli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Thomas Hull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Bernhard König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David Lüthi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Alexander Noll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Robert Salzmann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Jürg Schelldorfer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Frank Weber</a:t>
              </a:r>
            </a:p>
            <a:p>
              <a:pPr marL="285750" indent="-285750">
                <a:lnSpc>
                  <a:spcPct val="100000"/>
                </a:lnSpc>
                <a:buFont typeface="Symbol" panose="05050102010706020507" pitchFamily="18" charset="2"/>
                <a:buChar char="-"/>
              </a:pPr>
              <a:r>
                <a:rPr lang="de-CH" dirty="0" smtClean="0">
                  <a:solidFill>
                    <a:schemeClr val="tx1"/>
                  </a:solidFill>
                </a:rPr>
                <a:t>Mario Wüthrich</a:t>
              </a:r>
            </a:p>
            <a:p>
              <a:endParaRPr lang="de-DE" sz="2000" dirty="0"/>
            </a:p>
          </p:txBody>
        </p:sp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950" y="4965171"/>
              <a:ext cx="844894" cy="10561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478" y="2493436"/>
              <a:ext cx="921522" cy="1043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951" y="2492895"/>
              <a:ext cx="844894" cy="10189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492897"/>
              <a:ext cx="878446" cy="1071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76191"/>
              <a:ext cx="789259" cy="106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456" y="3675733"/>
              <a:ext cx="822272" cy="1149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949" y="3674952"/>
              <a:ext cx="844895" cy="1078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710139"/>
              <a:ext cx="800835" cy="1106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652" y="4964808"/>
              <a:ext cx="673060" cy="1056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1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965174"/>
              <a:ext cx="826942" cy="10561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570" y="3674952"/>
              <a:ext cx="866748" cy="11137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254" y="4970673"/>
              <a:ext cx="923514" cy="10506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45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524000"/>
            <a:ext cx="6781800" cy="266700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0601" y="4419600"/>
            <a:ext cx="6781800" cy="7620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0601" y="5410200"/>
            <a:ext cx="6781800" cy="762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dirty="0" smtClean="0"/>
              <a:t>Bernhard  König, </a:t>
            </a:r>
            <a:r>
              <a:rPr lang="en-US" sz="1900" dirty="0" err="1" smtClean="0"/>
              <a:t>Aktuar</a:t>
            </a:r>
            <a:r>
              <a:rPr lang="en-US" sz="1900" dirty="0" smtClean="0"/>
              <a:t> SAV</a:t>
            </a:r>
            <a:endParaRPr lang="en-US" sz="19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dirty="0" smtClean="0"/>
              <a:t>+41 79 706 01 26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dirty="0" smtClean="0"/>
              <a:t>bernhard.koenig@miliman.com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1524000"/>
            <a:ext cx="7162799" cy="35052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4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Kleinere Datensätze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621" y="1066799"/>
            <a:ext cx="12218621" cy="5200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37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Boosting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Parameters </a:t>
            </a:r>
            <a:r>
              <a:rPr lang="de-CH" dirty="0" err="1" smtClean="0"/>
              <a:t>used</a:t>
            </a:r>
            <a:r>
              <a:rPr lang="de-CH" dirty="0" smtClean="0"/>
              <a:t>: 8 </a:t>
            </a:r>
            <a:r>
              <a:rPr lang="de-CH" dirty="0" err="1" smtClean="0"/>
              <a:t>Iterations</a:t>
            </a:r>
            <a:r>
              <a:rPr lang="de-CH" dirty="0" smtClean="0"/>
              <a:t>, </a:t>
            </a:r>
            <a:r>
              <a:rPr lang="de-CH" dirty="0"/>
              <a:t>15%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smtClean="0"/>
              <a:t>rate, </a:t>
            </a:r>
            <a:r>
              <a:rPr lang="de-CH" dirty="0" err="1" smtClean="0"/>
              <a:t>subsampling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 60%</a:t>
            </a:r>
            <a:endParaRPr lang="de-CH" dirty="0"/>
          </a:p>
          <a:p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120396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Target variable of the model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as the average ratio of the total portfolio.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endParaRPr lang="de-CH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: </a:t>
                </a:r>
                <a:endParaRPr lang="de-CH" dirty="0"/>
              </a:p>
              <a:p>
                <a:pPr marL="685795" lvl="1" indent="-457200">
                  <a:buFont typeface="+mj-lt"/>
                  <a:buAutoNum type="alphaLcParenR"/>
                </a:pPr>
                <a:r>
                  <a:rPr lang="en-GB" sz="2400" dirty="0" smtClean="0"/>
                  <a:t>Consider </a:t>
                </a:r>
                <a:r>
                  <a:rPr lang="en-GB" sz="2400" dirty="0"/>
                  <a:t>the multiplicative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de-CH" sz="2400" dirty="0" smtClean="0"/>
              </a:p>
              <a:p>
                <a:pPr marL="685795" lvl="1" indent="-457200">
                  <a:buFont typeface="+mj-lt"/>
                  <a:buAutoNum type="alphaLcParenR"/>
                </a:pPr>
                <a:r>
                  <a:rPr lang="en-GB" sz="2400" dirty="0" smtClean="0"/>
                  <a:t>Fit </a:t>
                </a:r>
                <a:r>
                  <a:rPr lang="en-GB" sz="2400" dirty="0"/>
                  <a:t>a decision tree (weak learner) to that response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GB" sz="2400" dirty="0" smtClean="0"/>
              </a:p>
              <a:p>
                <a:pPr marL="685795" lvl="1" indent="-457200">
                  <a:buFont typeface="+mj-lt"/>
                  <a:buAutoNum type="alphaLcParenR"/>
                </a:pPr>
                <a:r>
                  <a:rPr lang="en-GB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be the estimated ratio of the </a:t>
                </a:r>
                <a:r>
                  <a:rPr lang="en-GB" sz="2400" dirty="0" smtClean="0"/>
                  <a:t>tree</a:t>
                </a:r>
              </a:p>
              <a:p>
                <a:pPr marL="685795" lvl="1" indent="-457200">
                  <a:buFont typeface="+mj-lt"/>
                  <a:buAutoNum type="alphaLcParenR"/>
                </a:pPr>
                <a:r>
                  <a:rPr lang="en-GB" sz="24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𝑚𝑜𝑑𝑒𝑟𝑎𝑡𝑒</m:t>
                    </m:r>
                    <m:d>
                      <m:d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de-CH" sz="2400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is a user specified learning rate and </a:t>
                </a:r>
                <a:endParaRPr lang="de-CH" dirty="0"/>
              </a:p>
              <a:p>
                <a:pPr marL="0" indent="0">
                  <a:buNone/>
                </a:pPr>
                <a:r>
                  <a:rPr lang="en-GB" dirty="0"/>
                  <a:t> </a:t>
                </a:r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𝑚𝑜𝑑𝑒𝑟𝑎𝑡𝑒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12039600" cy="5181600"/>
              </a:xfrm>
              <a:blipFill>
                <a:blip r:embed="rId2"/>
                <a:stretch>
                  <a:fillRect l="-1418" t="-15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Chain-</a:t>
            </a:r>
            <a:r>
              <a:rPr lang="de-CH" dirty="0" err="1" smtClean="0"/>
              <a:t>Ladder</a:t>
            </a:r>
            <a:r>
              <a:rPr lang="de-CH" dirty="0"/>
              <a:t> </a:t>
            </a:r>
            <a:r>
              <a:rPr lang="de-CH" dirty="0" smtClean="0"/>
              <a:t>Illustration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2009" y="5771716"/>
            <a:ext cx="10969943" cy="381000"/>
          </a:xfrm>
        </p:spPr>
        <p:txBody>
          <a:bodyPr/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Illustrative 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Beispieldaten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practical guide to the use of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the chain-ladder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method for determining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technical provisions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for outstanding reported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claims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non-life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insurance (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</a:rPr>
              <a:t>Björn </a:t>
            </a:r>
            <a:r>
              <a:rPr lang="de-CH" sz="1600" dirty="0" err="1" smtClean="0">
                <a:solidFill>
                  <a:schemeClr val="accent6">
                    <a:lumMod val="75000"/>
                  </a:schemeClr>
                </a:solidFill>
              </a:rPr>
              <a:t>Weindorfer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University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Applied Sciences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bfi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Vienna)</a:t>
            </a:r>
            <a:endParaRPr lang="de-CH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9600" y="1032604"/>
            <a:ext cx="7675630" cy="4672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3</a:t>
            </a:fld>
            <a:endParaRPr lang="de-CH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545718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Fragestellung: Wie </a:t>
            </a:r>
            <a:r>
              <a:rPr lang="de-CH" dirty="0"/>
              <a:t>hoch ist der Endschaden pro Schadenjahr</a:t>
            </a:r>
            <a:r>
              <a:rPr lang="de-CH" dirty="0" smtClean="0"/>
              <a:t>?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/>
              <p:cNvSpPr txBox="1">
                <a:spLocks/>
              </p:cNvSpPr>
              <p:nvPr/>
            </p:nvSpPr>
            <p:spPr>
              <a:xfrm>
                <a:off x="457200" y="2922293"/>
                <a:ext cx="3842056" cy="93689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b="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CH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de-CH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de-CH" sz="4400" baseline="-25000" dirty="0">
                          <a:solidFill>
                            <a:schemeClr val="tx1"/>
                          </a:solidFill>
                        </a:rPr>
                        <m:t>−1</m:t>
                      </m:r>
                      <m:r>
                        <a:rPr lang="de-CH" sz="4400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de-CH" sz="4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22293"/>
                <a:ext cx="3842056" cy="936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858000" y="3067013"/>
            <a:ext cx="2873129" cy="1584354"/>
            <a:chOff x="7028785" y="3333197"/>
            <a:chExt cx="2873129" cy="1584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908565" y="4363553"/>
                  <a:ext cx="993349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CH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CH" sz="3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</m:oMath>
                    </m:oMathPara>
                  </a14:m>
                  <a:endParaRPr lang="de-CH" sz="3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8565" y="4363553"/>
                  <a:ext cx="993349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 bwMode="ltGray">
            <a:xfrm>
              <a:off x="7162800" y="3333197"/>
              <a:ext cx="685800" cy="685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de-CH" sz="3000" dirty="0" err="1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028785" y="4033174"/>
                  <a:ext cx="823359" cy="6344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CH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CH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5,2</m:t>
                                </m:r>
                              </m:sub>
                            </m:sSub>
                          </m:e>
                          <m:sub/>
                        </m:sSub>
                        <m:r>
                          <m:rPr>
                            <m:nor/>
                          </m:rPr>
                          <a:rPr lang="de-CH" sz="3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CH" sz="3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785" y="4033174"/>
                  <a:ext cx="823359" cy="6344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0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" y="2049082"/>
            <a:ext cx="6539023" cy="4808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33400"/>
            <a:ext cx="11426984" cy="5715000"/>
          </a:xfrm>
        </p:spPr>
        <p:txBody>
          <a:bodyPr>
            <a:normAutofit/>
          </a:bodyPr>
          <a:lstStyle/>
          <a:p>
            <a:r>
              <a:rPr lang="de-CH" sz="2000" dirty="0"/>
              <a:t>5</a:t>
            </a:r>
            <a:r>
              <a:rPr lang="de-CH" sz="2000" dirty="0" smtClean="0"/>
              <a:t>s für den grössten Baum (+10s für Generierung der Graphen &amp; Statistiken)</a:t>
            </a:r>
          </a:p>
          <a:p>
            <a:r>
              <a:rPr lang="de-CH" sz="2000" dirty="0" smtClean="0"/>
              <a:t>Wohlgemerkt sind hier nur wenige Erklärende vorhanden weshalb relativ wenige Splits zu berechnen sind</a:t>
            </a:r>
          </a:p>
          <a:p>
            <a:r>
              <a:rPr lang="de-CH" sz="2000" dirty="0" smtClean="0">
                <a:hlinkClick r:id="rId3"/>
              </a:rPr>
              <a:t>https</a:t>
            </a:r>
            <a:r>
              <a:rPr lang="de-CH" sz="2000" dirty="0">
                <a:hlinkClick r:id="rId3"/>
              </a:rPr>
              <a:t>://</a:t>
            </a:r>
            <a:r>
              <a:rPr lang="de-CH" sz="2000" dirty="0" smtClean="0">
                <a:hlinkClick r:id="rId3"/>
              </a:rPr>
              <a:t>github.com/kafisatz/DecisionTrees.jl/blob/master/tutorials/5.ReservingExample.jl</a:t>
            </a:r>
            <a:r>
              <a:rPr lang="de-CH" sz="2000" dirty="0" smtClean="0"/>
              <a:t> </a:t>
            </a:r>
            <a:endParaRPr lang="de-CH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30</a:t>
            </a:fld>
            <a:endParaRPr lang="de-CH"/>
          </a:p>
        </p:txBody>
      </p:sp>
      <p:sp>
        <p:nvSpPr>
          <p:cNvPr id="7" name="Oval 6"/>
          <p:cNvSpPr/>
          <p:nvPr/>
        </p:nvSpPr>
        <p:spPr bwMode="ltGray">
          <a:xfrm>
            <a:off x="-76200" y="4419600"/>
            <a:ext cx="6858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CH" sz="3000" dirty="0" err="1" smtClean="0"/>
          </a:p>
        </p:txBody>
      </p:sp>
    </p:spTree>
    <p:extLst>
      <p:ext uri="{BB962C8B-B14F-4D97-AF65-F5344CB8AC3E}">
        <p14:creationId xmlns:p14="http://schemas.microsoft.com/office/powerpoint/2010/main" val="1682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524000"/>
            <a:ext cx="6781800" cy="266700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0601" y="4419600"/>
            <a:ext cx="6781800" cy="7620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0601" y="5410200"/>
            <a:ext cx="6781800" cy="762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dirty="0" smtClean="0"/>
              <a:t>Bernhard  König, </a:t>
            </a:r>
            <a:r>
              <a:rPr lang="en-US" sz="1900" dirty="0" err="1" smtClean="0"/>
              <a:t>Aktuar</a:t>
            </a:r>
            <a:r>
              <a:rPr lang="en-US" sz="1900" dirty="0" smtClean="0"/>
              <a:t> SAV</a:t>
            </a:r>
            <a:endParaRPr lang="en-US" sz="19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dirty="0" smtClean="0"/>
              <a:t>+41 79 706 01 26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900" dirty="0" smtClean="0"/>
              <a:t>bernhard.koenig@miliman.com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Hintergrund und Daten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09800" y="6405552"/>
            <a:ext cx="6553200" cy="281763"/>
          </a:xfrm>
        </p:spPr>
        <p:txBody>
          <a:bodyPr/>
          <a:lstStyle/>
          <a:p>
            <a:r>
              <a:rPr lang="de-CH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18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https://people.math.ethz.ch/~wmario/simulation.html</a:t>
            </a:r>
            <a:endParaRPr lang="de-CH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de-CH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39832"/>
            <a:ext cx="11426984" cy="5808568"/>
          </a:xfrm>
        </p:spPr>
        <p:txBody>
          <a:bodyPr>
            <a:noAutofit/>
          </a:bodyPr>
          <a:lstStyle/>
          <a:p>
            <a:r>
              <a:rPr lang="de-CH" sz="2000" dirty="0"/>
              <a:t>Der </a:t>
            </a:r>
            <a:r>
              <a:rPr lang="de-CH" sz="2000" dirty="0" smtClean="0"/>
              <a:t>diesem Foliensatz zugrundeliegende Code </a:t>
            </a:r>
            <a:r>
              <a:rPr lang="de-CH" sz="2000" dirty="0"/>
              <a:t>und die Daten sind öffentlich </a:t>
            </a:r>
            <a:r>
              <a:rPr lang="de-CH" sz="2000" dirty="0" smtClean="0"/>
              <a:t>verfügbar.</a:t>
            </a:r>
            <a:endParaRPr lang="de-CH" sz="2000" dirty="0"/>
          </a:p>
          <a:p>
            <a:r>
              <a:rPr lang="de-CH" sz="2000" dirty="0" smtClean="0"/>
              <a:t>Die Daten wurden mit der ‘</a:t>
            </a:r>
            <a:r>
              <a:rPr lang="en-GB" sz="2000" dirty="0"/>
              <a:t>Individual Claims History Simulation </a:t>
            </a:r>
            <a:r>
              <a:rPr lang="en-GB" sz="2000" dirty="0" smtClean="0"/>
              <a:t>Machine’</a:t>
            </a:r>
            <a:r>
              <a:rPr lang="de-CH" sz="2000" dirty="0" smtClean="0"/>
              <a:t> von Andrea </a:t>
            </a:r>
            <a:r>
              <a:rPr lang="de-CH" sz="2000" dirty="0" err="1" smtClean="0"/>
              <a:t>Gabrielli</a:t>
            </a:r>
            <a:r>
              <a:rPr lang="de-CH" sz="2000" dirty="0" smtClean="0"/>
              <a:t> und Mario Wüthrich simuliert. </a:t>
            </a:r>
          </a:p>
          <a:p>
            <a:r>
              <a:rPr lang="de-CH" sz="2000" dirty="0" smtClean="0"/>
              <a:t>12 x 12 Abwicklungsdreieck mit Zahlungen</a:t>
            </a:r>
          </a:p>
          <a:p>
            <a:endParaRPr lang="de-CH" sz="2000" dirty="0" smtClean="0"/>
          </a:p>
          <a:p>
            <a:pPr marL="0" indent="0">
              <a:buNone/>
            </a:pPr>
            <a:r>
              <a:rPr lang="de-CH" sz="2000" dirty="0" smtClean="0"/>
              <a:t>Jeder Schaden hat folgende Variablen (Erklärende in unseren Modellen):</a:t>
            </a:r>
          </a:p>
          <a:p>
            <a:r>
              <a:rPr lang="de-CH" sz="2000" dirty="0" smtClean="0"/>
              <a:t>LoB: Line </a:t>
            </a:r>
            <a:r>
              <a:rPr lang="de-CH" sz="2000" dirty="0" err="1" smtClean="0"/>
              <a:t>of</a:t>
            </a:r>
            <a:r>
              <a:rPr lang="de-CH" sz="2000" dirty="0" smtClean="0"/>
              <a:t> Business (1, 2, 3, 4)</a:t>
            </a:r>
          </a:p>
          <a:p>
            <a:r>
              <a:rPr lang="de-CH" sz="2000" dirty="0" smtClean="0"/>
              <a:t>AY, AQ: Schadenjahr und Schadenquartal</a:t>
            </a:r>
          </a:p>
          <a:p>
            <a:r>
              <a:rPr lang="de-CH" sz="2000" dirty="0" err="1" smtClean="0"/>
              <a:t>age</a:t>
            </a:r>
            <a:r>
              <a:rPr lang="de-CH" sz="2000" dirty="0" smtClean="0"/>
              <a:t>: Alter (15 bis 70)</a:t>
            </a:r>
          </a:p>
          <a:p>
            <a:r>
              <a:rPr lang="de-CH" sz="2000" dirty="0" smtClean="0"/>
              <a:t>cc: </a:t>
            </a:r>
            <a:r>
              <a:rPr lang="de-CH" sz="2000" dirty="0" err="1" smtClean="0"/>
              <a:t>kategorieller</a:t>
            </a:r>
            <a:r>
              <a:rPr lang="de-CH" sz="2000" dirty="0" smtClean="0"/>
              <a:t> Schadencode mit Werten 1, …. 53 (</a:t>
            </a:r>
            <a:r>
              <a:rPr lang="de-CH" sz="2000" dirty="0"/>
              <a:t>nicht alle Werte kommen vor</a:t>
            </a:r>
            <a:r>
              <a:rPr lang="de-CH" sz="2000" dirty="0" smtClean="0"/>
              <a:t>)</a:t>
            </a:r>
          </a:p>
          <a:p>
            <a:r>
              <a:rPr lang="de-CH" sz="2000" dirty="0" err="1" smtClean="0"/>
              <a:t>inj_part</a:t>
            </a:r>
            <a:r>
              <a:rPr lang="de-CH" sz="2000" dirty="0" smtClean="0"/>
              <a:t>: </a:t>
            </a:r>
            <a:r>
              <a:rPr lang="de-CH" sz="2000" dirty="0" err="1" smtClean="0"/>
              <a:t>kategorielle</a:t>
            </a:r>
            <a:r>
              <a:rPr lang="de-CH" sz="2000" dirty="0" smtClean="0"/>
              <a:t> Variable mit Werten 1, … 99 (nicht alle Werte kommen vor)</a:t>
            </a:r>
          </a:p>
          <a:p>
            <a:endParaRPr lang="de-CH" sz="2000" dirty="0"/>
          </a:p>
          <a:p>
            <a:pPr marL="0" indent="0">
              <a:buNone/>
            </a:pPr>
            <a:r>
              <a:rPr lang="en-GB" sz="2000" dirty="0" smtClean="0"/>
              <a:t>“Neural </a:t>
            </a:r>
            <a:r>
              <a:rPr lang="en-GB" sz="2000" dirty="0"/>
              <a:t>Networks Applied to Chain-Ladder </a:t>
            </a:r>
            <a:r>
              <a:rPr lang="en-GB" sz="2000" dirty="0" smtClean="0"/>
              <a:t>Reserving” (</a:t>
            </a:r>
            <a:r>
              <a:rPr lang="de-CH" sz="2000" dirty="0" smtClean="0"/>
              <a:t>M. Wüthrich) modelliert diese Daten mittels </a:t>
            </a:r>
            <a:r>
              <a:rPr lang="de-CH" sz="2000" dirty="0" err="1" smtClean="0"/>
              <a:t>Neural</a:t>
            </a:r>
            <a:r>
              <a:rPr lang="de-CH" sz="2000" dirty="0" smtClean="0"/>
              <a:t> Networks.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27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 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Chain-</a:t>
            </a:r>
            <a:r>
              <a:rPr lang="de-CH" dirty="0" err="1" smtClean="0"/>
              <a:t>Ladder</a:t>
            </a:r>
            <a:r>
              <a:rPr lang="de-CH" dirty="0" smtClean="0"/>
              <a:t> liefert oftmals gute Schätzwerte auf für das gesamte Portfolio.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Worin liegt der Mehrwert der Verwendung von Einzelschadendaten?</a:t>
            </a:r>
          </a:p>
          <a:p>
            <a:r>
              <a:rPr lang="de-CH" dirty="0" smtClean="0"/>
              <a:t>Womöglich genauere Schätzungen vom Endschaden</a:t>
            </a:r>
          </a:p>
          <a:p>
            <a:r>
              <a:rPr lang="de-CH" dirty="0" smtClean="0"/>
              <a:t>Detaillierte Schätzwerte für verschiedene Schadenarten (bzw. Subportfolios)</a:t>
            </a:r>
          </a:p>
          <a:p>
            <a:r>
              <a:rPr lang="de-CH" dirty="0" smtClean="0"/>
              <a:t>Schätzung ändert sich wenn sich der Business Mix des </a:t>
            </a:r>
            <a:r>
              <a:rPr lang="de-CH" dirty="0" err="1" smtClean="0"/>
              <a:t>Exposures</a:t>
            </a:r>
            <a:r>
              <a:rPr lang="de-CH" dirty="0" smtClean="0"/>
              <a:t> ändert: Wenn im neuesten Jahr prozentual mehr Schäden mit ‘</a:t>
            </a:r>
            <a:r>
              <a:rPr lang="de-CH" dirty="0" err="1" smtClean="0"/>
              <a:t>inj_part</a:t>
            </a:r>
            <a:r>
              <a:rPr lang="de-CH" dirty="0"/>
              <a:t> </a:t>
            </a:r>
            <a:r>
              <a:rPr lang="de-CH" dirty="0" smtClean="0"/>
              <a:t>= 83’ auftreten, dann wird dies durch ein detailliertes Model ‘automatisch berücksichtigt’</a:t>
            </a:r>
          </a:p>
          <a:p>
            <a:r>
              <a:rPr lang="de-CH" dirty="0" smtClean="0"/>
              <a:t>Kann das Verständnis der Schadendaten verbessern</a:t>
            </a:r>
          </a:p>
          <a:p>
            <a:r>
              <a:rPr lang="de-CH" dirty="0" smtClean="0"/>
              <a:t>Erkenntnisse können womöglich andernorts verwendet werden (Claim </a:t>
            </a:r>
            <a:r>
              <a:rPr lang="de-CH" dirty="0" err="1" smtClean="0"/>
              <a:t>management</a:t>
            </a:r>
            <a:r>
              <a:rPr lang="de-CH" dirty="0" smtClean="0"/>
              <a:t>, </a:t>
            </a:r>
            <a:r>
              <a:rPr lang="de-CH" dirty="0" err="1" smtClean="0"/>
              <a:t>Pricing</a:t>
            </a:r>
            <a:r>
              <a:rPr lang="de-CH" dirty="0" smtClean="0"/>
              <a:t>, …)</a:t>
            </a:r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7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Ansatz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9372600" cy="5105401"/>
              </a:xfrm>
            </p:spPr>
            <p:txBody>
              <a:bodyPr>
                <a:normAutofit/>
              </a:bodyPr>
              <a:lstStyle/>
              <a:p>
                <a:r>
                  <a:rPr lang="de-CH" dirty="0" smtClean="0"/>
                  <a:t>Gibt es ‘Segmente’ mit unterschiedlichen Chain-</a:t>
                </a:r>
                <a:r>
                  <a:rPr lang="de-CH" dirty="0" err="1" smtClean="0"/>
                  <a:t>Ladder</a:t>
                </a:r>
                <a:r>
                  <a:rPr lang="de-CH" dirty="0" smtClean="0"/>
                  <a:t> Faktoren?  </a:t>
                </a:r>
              </a:p>
              <a:p>
                <a:endParaRPr lang="de-CH" dirty="0"/>
              </a:p>
              <a:p>
                <a:endParaRPr lang="de-CH" dirty="0" smtClean="0"/>
              </a:p>
              <a:p>
                <a:endParaRPr lang="de-CH" dirty="0"/>
              </a:p>
              <a:p>
                <a:endParaRPr lang="de-CH" dirty="0" smtClean="0"/>
              </a:p>
              <a:p>
                <a:endParaRPr lang="de-CH" dirty="0"/>
              </a:p>
              <a:p>
                <a:endParaRPr lang="de-CH" dirty="0" smtClean="0"/>
              </a:p>
              <a:p>
                <a:pPr marL="0" indent="0">
                  <a:buNone/>
                </a:pPr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-&gt; finde Teilportfolios mit unterschiedlichen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de-CH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de-CH" sz="3600" baseline="-25000" dirty="0">
                        <a:solidFill>
                          <a:schemeClr val="tx1"/>
                        </a:solidFill>
                      </a:rPr>
                      <m:t>−1</m:t>
                    </m:r>
                  </m:oMath>
                </a14:m>
                <a:endParaRPr lang="de-CH" sz="3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9372600" cy="5105401"/>
              </a:xfrm>
              <a:blipFill>
                <a:blip r:embed="rId2"/>
                <a:stretch>
                  <a:fillRect l="-1951" t="-2509" r="-7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6</a:t>
            </a:fld>
            <a:endParaRPr lang="de-CH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785" y="1362386"/>
            <a:ext cx="5648494" cy="3438214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77544" y="5734332"/>
            <a:ext cx="10969943" cy="552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Illustrative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Beispieldaten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A practical guide to the use of the chain-ladder method for determining technical provisions for outstanding reported claims in non-life insurance (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</a:rPr>
              <a:t>Björn </a:t>
            </a:r>
            <a:r>
              <a:rPr lang="de-CH" sz="1600" dirty="0" err="1" smtClean="0">
                <a:solidFill>
                  <a:schemeClr val="accent6">
                    <a:lumMod val="75000"/>
                  </a:schemeClr>
                </a:solidFill>
              </a:rPr>
              <a:t>Weindorfer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University of Applied Sciences 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bfi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Vienna)</a:t>
            </a:r>
            <a:endParaRPr lang="de-CH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/>
              <p:cNvSpPr txBox="1">
                <a:spLocks/>
              </p:cNvSpPr>
              <p:nvPr/>
            </p:nvSpPr>
            <p:spPr>
              <a:xfrm>
                <a:off x="457200" y="1691057"/>
                <a:ext cx="3842056" cy="93689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b="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sz="3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CH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de-CH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de-CH" sz="3300" baseline="-25000" dirty="0">
                          <a:solidFill>
                            <a:schemeClr val="tx1"/>
                          </a:solidFill>
                        </a:rPr>
                        <m:t>−1</m:t>
                      </m:r>
                      <m:r>
                        <a:rPr lang="de-CH" sz="3300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de-CH" sz="33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1057"/>
                <a:ext cx="3842056" cy="936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/>
              <p:cNvSpPr txBox="1">
                <a:spLocks/>
              </p:cNvSpPr>
              <p:nvPr/>
            </p:nvSpPr>
            <p:spPr>
              <a:xfrm>
                <a:off x="457200" y="2692122"/>
                <a:ext cx="4038758" cy="166985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b="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accent5"/>
                  </a:buClr>
                  <a:buFont typeface="Wingdings" charset="2"/>
                  <a:buNone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377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de-CH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de-CH" sz="3300" baseline="-25000" dirty="0">
                          <a:solidFill>
                            <a:schemeClr val="tx1"/>
                          </a:solidFill>
                        </a:rPr>
                        <m:t>−1</m:t>
                      </m:r>
                      <m:r>
                        <a:rPr lang="de-CH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CH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CH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  <m:sub>
                          <m:r>
                            <a:rPr lang="de-CH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CH" sz="33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92122"/>
                <a:ext cx="4038758" cy="1669855"/>
              </a:xfrm>
              <a:prstGeom prst="rect">
                <a:avLst/>
              </a:prstGeom>
              <a:blipFill>
                <a:blip r:embed="rId5"/>
                <a:stretch>
                  <a:fillRect l="-151" t="-29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Entscheidungsbäume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609600"/>
            <a:ext cx="9003522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Wir teilen die Daten schrittweise in zwei Teilportfolien auf.</a:t>
            </a:r>
          </a:p>
          <a:p>
            <a:pPr marL="0" indent="0">
              <a:buNone/>
            </a:pPr>
            <a:r>
              <a:rPr lang="de-CH" dirty="0" smtClean="0"/>
              <a:t>In jedem Schritt werden alle möglichen Splits betrachtet.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numerische Variable: z.B. ‘</a:t>
            </a:r>
            <a:r>
              <a:rPr lang="de-CH" dirty="0" err="1" smtClean="0"/>
              <a:t>age</a:t>
            </a:r>
            <a:r>
              <a:rPr lang="de-CH" dirty="0" smtClean="0"/>
              <a:t>&lt;=25’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 smtClean="0"/>
              <a:t>kategorielle</a:t>
            </a:r>
            <a:r>
              <a:rPr lang="de-CH" dirty="0" smtClean="0"/>
              <a:t> Variable: ‘LoB in {2,4}’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Wir betrachten alle möglichen Splits und wählen den ‘besten’ aus.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Welcher Split der beste ist, wird durch eine vom Benutzer gewählten Gütefunktion bestimmt (</a:t>
            </a:r>
            <a:r>
              <a:rPr lang="de-CH" dirty="0" err="1" smtClean="0"/>
              <a:t>purity</a:t>
            </a:r>
            <a:r>
              <a:rPr lang="de-CH" dirty="0" smtClean="0"/>
              <a:t> </a:t>
            </a:r>
            <a:r>
              <a:rPr lang="de-CH" dirty="0" err="1" smtClean="0"/>
              <a:t>funciton</a:t>
            </a:r>
            <a:r>
              <a:rPr lang="de-CH" dirty="0" smtClean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de-CH" dirty="0" smtClean="0"/>
              <a:t>Die einzelnen Blätter sollten in sich homogen sein. </a:t>
            </a:r>
            <a:br>
              <a:rPr lang="de-CH" dirty="0" smtClean="0"/>
            </a:br>
            <a:r>
              <a:rPr lang="de-CH" dirty="0" smtClean="0"/>
              <a:t>Verschiedene Blätter sollte sich unterscheiden.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7</a:t>
            </a:fld>
            <a:endParaRPr lang="de-CH"/>
          </a:p>
        </p:txBody>
      </p:sp>
      <p:grpSp>
        <p:nvGrpSpPr>
          <p:cNvPr id="33" name="Group 32"/>
          <p:cNvGrpSpPr/>
          <p:nvPr/>
        </p:nvGrpSpPr>
        <p:grpSpPr>
          <a:xfrm>
            <a:off x="9067800" y="1143000"/>
            <a:ext cx="3322871" cy="4316362"/>
            <a:chOff x="9372600" y="945974"/>
            <a:chExt cx="2688599" cy="3492451"/>
          </a:xfrm>
        </p:grpSpPr>
        <p:grpSp>
          <p:nvGrpSpPr>
            <p:cNvPr id="25" name="Group 24"/>
            <p:cNvGrpSpPr/>
            <p:nvPr/>
          </p:nvGrpSpPr>
          <p:grpSpPr>
            <a:xfrm>
              <a:off x="9372600" y="945974"/>
              <a:ext cx="2437991" cy="3492451"/>
              <a:chOff x="901127" y="1667399"/>
              <a:chExt cx="2437991" cy="349245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46367" y="1667399"/>
                <a:ext cx="1101621" cy="8262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Root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(all Data)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01077" y="2710550"/>
                <a:ext cx="838200" cy="6858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Blatt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44077" y="2710550"/>
                <a:ext cx="8382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320653" y="3561222"/>
                <a:ext cx="8382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32718" y="3538870"/>
                <a:ext cx="838200" cy="6858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Blatt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Arrow Connector 11"/>
              <p:cNvCxnSpPr>
                <a:stCxn id="6" idx="4"/>
                <a:endCxn id="7" idx="0"/>
              </p:cNvCxnSpPr>
              <p:nvPr/>
            </p:nvCxnSpPr>
            <p:spPr>
              <a:xfrm flipH="1">
                <a:off x="1420177" y="2493614"/>
                <a:ext cx="577001" cy="2169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2"/>
              <p:cNvCxnSpPr>
                <a:stCxn id="6" idx="4"/>
                <a:endCxn id="8" idx="0"/>
              </p:cNvCxnSpPr>
              <p:nvPr/>
            </p:nvCxnSpPr>
            <p:spPr>
              <a:xfrm>
                <a:off x="1997178" y="2493614"/>
                <a:ext cx="566000" cy="2169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5"/>
              <p:cNvCxnSpPr>
                <a:stCxn id="8" idx="4"/>
                <a:endCxn id="9" idx="0"/>
              </p:cNvCxnSpPr>
              <p:nvPr/>
            </p:nvCxnSpPr>
            <p:spPr>
              <a:xfrm flipH="1">
                <a:off x="1739753" y="3396350"/>
                <a:ext cx="823424" cy="1648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8"/>
              <p:cNvCxnSpPr>
                <a:stCxn id="8" idx="4"/>
                <a:endCxn id="10" idx="0"/>
              </p:cNvCxnSpPr>
              <p:nvPr/>
            </p:nvCxnSpPr>
            <p:spPr>
              <a:xfrm>
                <a:off x="2563178" y="3396350"/>
                <a:ext cx="288640" cy="1425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22"/>
              <p:cNvSpPr txBox="1"/>
              <p:nvPr/>
            </p:nvSpPr>
            <p:spPr>
              <a:xfrm>
                <a:off x="1034315" y="2457949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+mn-lt"/>
                  </a:rPr>
                  <a:t>&lt;=25</a:t>
                </a:r>
                <a:endParaRPr lang="en-US" sz="12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6" name="TextBox 23"/>
              <p:cNvSpPr txBox="1"/>
              <p:nvPr/>
            </p:nvSpPr>
            <p:spPr>
              <a:xfrm>
                <a:off x="2115962" y="2457949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+mn-lt"/>
                  </a:rPr>
                  <a:t>&gt;25</a:t>
                </a:r>
                <a:endParaRPr lang="en-US" sz="12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7" name="TextBox 24"/>
              <p:cNvSpPr txBox="1"/>
              <p:nvPr/>
            </p:nvSpPr>
            <p:spPr>
              <a:xfrm>
                <a:off x="2653318" y="3286268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+mn-lt"/>
                  </a:rPr>
                  <a:t>&gt;725</a:t>
                </a:r>
                <a:endParaRPr lang="en-US" sz="12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8" name="TextBox 25"/>
              <p:cNvSpPr txBox="1"/>
              <p:nvPr/>
            </p:nvSpPr>
            <p:spPr>
              <a:xfrm>
                <a:off x="1639462" y="3286284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+mn-lt"/>
                  </a:rPr>
                  <a:t>&lt;=725</a:t>
                </a:r>
                <a:endParaRPr lang="en-US" sz="12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9" name="Oval 26"/>
              <p:cNvSpPr/>
              <p:nvPr/>
            </p:nvSpPr>
            <p:spPr>
              <a:xfrm>
                <a:off x="1963977" y="4474050"/>
                <a:ext cx="838200" cy="6858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Blatt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27"/>
              <p:cNvSpPr/>
              <p:nvPr/>
            </p:nvSpPr>
            <p:spPr>
              <a:xfrm>
                <a:off x="973377" y="4474050"/>
                <a:ext cx="838200" cy="6858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Blatt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Straight Arrow Connector 28"/>
              <p:cNvCxnSpPr>
                <a:stCxn id="9" idx="4"/>
                <a:endCxn id="20" idx="0"/>
              </p:cNvCxnSpPr>
              <p:nvPr/>
            </p:nvCxnSpPr>
            <p:spPr>
              <a:xfrm flipH="1">
                <a:off x="1392478" y="4247022"/>
                <a:ext cx="347276" cy="2270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9"/>
              <p:cNvCxnSpPr>
                <a:stCxn id="9" idx="4"/>
                <a:endCxn id="19" idx="0"/>
              </p:cNvCxnSpPr>
              <p:nvPr/>
            </p:nvCxnSpPr>
            <p:spPr>
              <a:xfrm>
                <a:off x="1739753" y="4247022"/>
                <a:ext cx="643324" cy="2270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34"/>
              <p:cNvSpPr txBox="1"/>
              <p:nvPr/>
            </p:nvSpPr>
            <p:spPr>
              <a:xfrm>
                <a:off x="901127" y="4186069"/>
                <a:ext cx="990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+mn-lt"/>
                  </a:rPr>
                  <a:t>&lt;=6000</a:t>
                </a:r>
                <a:endParaRPr lang="en-US" sz="12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2013618" y="4186069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  <a:latin typeface="+mn-lt"/>
                  </a:rPr>
                  <a:t>&gt;6000</a:t>
                </a:r>
                <a:endParaRPr lang="en-US" sz="120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26" name="TextBox 22"/>
            <p:cNvSpPr txBox="1"/>
            <p:nvPr/>
          </p:nvSpPr>
          <p:spPr>
            <a:xfrm>
              <a:off x="9423536" y="1769186"/>
              <a:ext cx="838200" cy="2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+mn-lt"/>
                </a:rPr>
                <a:t>age &lt;=25</a:t>
              </a:r>
              <a:endParaRPr lang="en-US" sz="11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10882250" y="1735693"/>
              <a:ext cx="838200" cy="2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age &gt;</a:t>
              </a:r>
              <a:r>
                <a:rPr lang="en-US" sz="1100" dirty="0" smtClean="0">
                  <a:solidFill>
                    <a:schemeClr val="tx1"/>
                  </a:solidFill>
                  <a:latin typeface="+mn-lt"/>
                </a:rPr>
                <a:t>25</a:t>
              </a:r>
              <a:endParaRPr lang="en-US" sz="11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TextBox 22"/>
            <p:cNvSpPr txBox="1"/>
            <p:nvPr/>
          </p:nvSpPr>
          <p:spPr>
            <a:xfrm>
              <a:off x="11222999" y="2605378"/>
              <a:ext cx="838200" cy="2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LoB in {1,3}</a:t>
              </a:r>
              <a:endParaRPr lang="en-US" sz="11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TextBox 22"/>
            <p:cNvSpPr txBox="1"/>
            <p:nvPr/>
          </p:nvSpPr>
          <p:spPr>
            <a:xfrm>
              <a:off x="10038136" y="2595298"/>
              <a:ext cx="838200" cy="2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LoB in {2,4}</a:t>
              </a:r>
              <a:endParaRPr lang="en-US" sz="11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TextBox 22"/>
            <p:cNvSpPr txBox="1"/>
            <p:nvPr/>
          </p:nvSpPr>
          <p:spPr>
            <a:xfrm>
              <a:off x="10750555" y="3453662"/>
              <a:ext cx="838200" cy="2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age &gt;53</a:t>
              </a:r>
              <a:endParaRPr lang="en-US" sz="11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9502889" y="3497306"/>
              <a:ext cx="838200" cy="2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age &lt;=53</a:t>
              </a:r>
              <a:endParaRPr lang="en-US" sz="11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0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Wahl vom Splitting Kriterium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11811000" cy="5638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CH" dirty="0" smtClean="0"/>
                  <a:t> ist die Summe der einzelnen Zahlungen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CH" dirty="0" smtClean="0"/>
                  <a:t> k=1:N</a:t>
                </a:r>
                <a:br>
                  <a:rPr lang="de-CH" dirty="0" smtClean="0"/>
                </a:br>
                <a:r>
                  <a:rPr lang="de-CH" dirty="0" smtClean="0"/>
                  <a:t>wobei N die Anzahl Schäden ist. </a:t>
                </a:r>
              </a:p>
              <a:p>
                <a:endParaRPr lang="de-CH" dirty="0"/>
              </a:p>
              <a:p>
                <a:endParaRPr lang="de-CH" dirty="0" smtClean="0"/>
              </a:p>
              <a:p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Für jeden Split minimiere: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𝑒𝑖𝑔h𝑡𝑒𝑑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𝑙𝑖𝑛𝑘𝑠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𝑤𝑒𝑖𝑔h𝑡𝑒𝑑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𝑟𝑒𝑐h𝑡𝑠</m:t>
                        </m:r>
                      </m:sub>
                    </m:sSub>
                  </m:oMath>
                </a14:m>
                <a:endParaRPr lang="de-CH" dirty="0" smtClean="0"/>
              </a:p>
              <a:p>
                <a:pPr marL="0" indent="0">
                  <a:buNone/>
                </a:pPr>
                <a:endParaRPr lang="de-CH" sz="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𝑙𝑖𝑛𝑘𝑠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𝑙𝑖𝑛𝑘𝑠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𝑙𝑖𝑛𝑘𝑠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de-CH" dirty="0" smtClean="0"/>
                  <a:t>Dabei ist ‘links’ und ‘rechts’ durch den Split definiert (z.B. ‘links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 ‘</a:t>
                </a:r>
                <a:r>
                  <a:rPr lang="de-CH" dirty="0" err="1" smtClean="0"/>
                  <a:t>age</a:t>
                </a:r>
                <a:r>
                  <a:rPr lang="de-CH" dirty="0" smtClean="0"/>
                  <a:t>&lt;=25’). </a:t>
                </a:r>
                <a:br>
                  <a:rPr lang="de-CH" dirty="0" smtClean="0"/>
                </a:br>
                <a:r>
                  <a:rPr lang="de-CH" dirty="0" smtClean="0"/>
                  <a:t>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𝑙𝑖𝑛𝑘𝑠</m:t>
                        </m:r>
                      </m:sub>
                    </m:sSub>
                  </m:oMath>
                </a14:m>
                <a:r>
                  <a:rPr lang="de-CH" dirty="0" smtClean="0"/>
                  <a:t> gefittet wird auf allen Beobachtungen im linken Kind.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de-CH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de-CH" dirty="0" smtClean="0"/>
                  <a:t>Wohlgemerkt: Wir betrachten hier keinen ‘</a:t>
                </a:r>
                <a:r>
                  <a:rPr lang="de-CH" dirty="0" err="1" smtClean="0"/>
                  <a:t>information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gain</a:t>
                </a:r>
                <a:r>
                  <a:rPr lang="de-CH" dirty="0" smtClean="0"/>
                  <a:t>’ (</a:t>
                </a:r>
                <a:r>
                  <a:rPr lang="de-CH" dirty="0" err="1" smtClean="0"/>
                  <a:t>sse</a:t>
                </a:r>
                <a:r>
                  <a:rPr lang="de-CH" dirty="0" smtClean="0"/>
                  <a:t> von der </a:t>
                </a:r>
                <a:r>
                  <a:rPr lang="de-CH" dirty="0" err="1" smtClean="0"/>
                  <a:t>parent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node</a:t>
                </a:r>
                <a:r>
                  <a:rPr lang="de-CH" dirty="0" smtClean="0"/>
                  <a:t> ist nicht relevant). Wir stoppen mit dem Wachstum des Baumes, wenn ein </a:t>
                </a:r>
                <a:r>
                  <a:rPr lang="de-CH" dirty="0" err="1" smtClean="0"/>
                  <a:t>minimum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exposure</a:t>
                </a:r>
                <a:r>
                  <a:rPr lang="de-CH" dirty="0" smtClean="0"/>
                  <a:t> (#Schäden) erreicht ist.</a:t>
                </a:r>
                <a:endParaRPr lang="de-CH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11811000" cy="5638800"/>
              </a:xfrm>
              <a:blipFill>
                <a:blip r:embed="rId3"/>
                <a:stretch>
                  <a:fillRect l="-1290" t="-9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8</a:t>
            </a:fld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52400" y="1295400"/>
                <a:ext cx="2305631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CH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e-C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2305631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7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Verwendete Daten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Wir verwenden 5 Millionen simulierte Schäden*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de-CH" smtClean="0"/>
              <a:t>9</a:t>
            </a:fld>
            <a:endParaRPr lang="de-CH"/>
          </a:p>
        </p:txBody>
      </p:sp>
      <p:sp>
        <p:nvSpPr>
          <p:cNvPr id="9" name="Rectangle 8"/>
          <p:cNvSpPr/>
          <p:nvPr/>
        </p:nvSpPr>
        <p:spPr bwMode="ltGray">
          <a:xfrm>
            <a:off x="381000" y="6106279"/>
            <a:ext cx="1447800" cy="54048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CH" dirty="0" err="1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1" y="1295399"/>
            <a:ext cx="12025659" cy="50791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35161" y="6447583"/>
            <a:ext cx="11423440" cy="398367"/>
          </a:xfrm>
        </p:spPr>
        <p:txBody>
          <a:bodyPr/>
          <a:lstStyle/>
          <a:p>
            <a:r>
              <a:rPr lang="de-CH" sz="1800" dirty="0" smtClean="0"/>
              <a:t>*die Modelle funktionieren auch auf weit kleineren Datensätzen.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987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ILLIMAN MASTER">
  <a:themeElements>
    <a:clrScheme name="Milliman Theme Colors">
      <a:dk1>
        <a:srgbClr val="0A4977"/>
      </a:dk1>
      <a:lt1>
        <a:srgbClr val="FFFFFF"/>
      </a:lt1>
      <a:dk2>
        <a:srgbClr val="45484D"/>
      </a:dk2>
      <a:lt2>
        <a:srgbClr val="C6C9CA"/>
      </a:lt2>
      <a:accent1>
        <a:srgbClr val="45484D"/>
      </a:accent1>
      <a:accent2>
        <a:srgbClr val="0081E3"/>
      </a:accent2>
      <a:accent3>
        <a:srgbClr val="FFA200"/>
      </a:accent3>
      <a:accent4>
        <a:srgbClr val="468C00"/>
      </a:accent4>
      <a:accent5>
        <a:srgbClr val="7D8791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Meetings_ITV_Projection.potx [Read-Only]" id="{E77F2A6B-D19F-4D5B-AA87-9B8C3250AD86}" vid="{A2ABD197-7CB5-41EF-94E2-D788545CBBEC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Meetings_ITV_Projection</Template>
  <TotalTime>0</TotalTime>
  <Words>1530</Words>
  <Application>Microsoft Office PowerPoint</Application>
  <PresentationFormat>Widescreen</PresentationFormat>
  <Paragraphs>277</Paragraphs>
  <Slides>31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Symbol</vt:lpstr>
      <vt:lpstr>Wingdings</vt:lpstr>
      <vt:lpstr>MILLIMAN MASTER</vt:lpstr>
      <vt:lpstr>Ein Anwedungsbeispiel für Machine Learning</vt:lpstr>
      <vt:lpstr>Segmentieren von Schadendaten mit Entscheidungsbäumen</vt:lpstr>
      <vt:lpstr>Chain-Ladder Illustration</vt:lpstr>
      <vt:lpstr>Hintergrund und Daten</vt:lpstr>
      <vt:lpstr>Motivation </vt:lpstr>
      <vt:lpstr>Ansatz</vt:lpstr>
      <vt:lpstr>Entscheidungsbäume</vt:lpstr>
      <vt:lpstr>Wahl vom Splitting Kriterium</vt:lpstr>
      <vt:lpstr>Verwendete Daten</vt:lpstr>
      <vt:lpstr>Chain-Ladder </vt:lpstr>
      <vt:lpstr>Chain-Ladder</vt:lpstr>
      <vt:lpstr>Modellansatz</vt:lpstr>
      <vt:lpstr>Resultat für Jahr 1</vt:lpstr>
      <vt:lpstr>Resultat für Abwicklungsfaktor 1</vt:lpstr>
      <vt:lpstr>Resultat für Abwicklungsfaktor 2</vt:lpstr>
      <vt:lpstr>Resultat für Abwicklungsfaktor 3</vt:lpstr>
      <vt:lpstr>Resultat für Abwicklungsfaktor 10</vt:lpstr>
      <vt:lpstr>Vergleich der Endschadenschätzung</vt:lpstr>
      <vt:lpstr>Estimates - LoB</vt:lpstr>
      <vt:lpstr>Estimates - injured part (inj_part)</vt:lpstr>
      <vt:lpstr>Mehrwert von Individual Claims Reserving</vt:lpstr>
      <vt:lpstr>Best Practice und Verfeinerung der Modelle</vt:lpstr>
      <vt:lpstr>Alternative Ansätze</vt:lpstr>
      <vt:lpstr>Parallele Loss Ratio Modelling</vt:lpstr>
      <vt:lpstr>Fachgruppe Data Science</vt:lpstr>
      <vt:lpstr>Thank you</vt:lpstr>
      <vt:lpstr>APPENDIX</vt:lpstr>
      <vt:lpstr>Kleinere Datensätze</vt:lpstr>
      <vt:lpstr>Boosting</vt:lpstr>
      <vt:lpstr>Laufzeit</vt:lpstr>
      <vt:lpstr>Thank you</vt:lpstr>
    </vt:vector>
  </TitlesOfParts>
  <Company>Milliman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bernhard.koenig@milliman.com</dc:creator>
  <cp:lastModifiedBy>Bernhard Konig</cp:lastModifiedBy>
  <cp:revision>370</cp:revision>
  <cp:lastPrinted>2017-06-23T15:00:48Z</cp:lastPrinted>
  <dcterms:created xsi:type="dcterms:W3CDTF">2016-05-19T23:46:03Z</dcterms:created>
  <dcterms:modified xsi:type="dcterms:W3CDTF">2018-08-31T08:48:41Z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