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7" r:id="rId10"/>
    <p:sldId id="263" r:id="rId11"/>
    <p:sldId id="265" r:id="rId12"/>
    <p:sldId id="272" r:id="rId13"/>
    <p:sldId id="276" r:id="rId14"/>
    <p:sldId id="270" r:id="rId15"/>
    <p:sldId id="271" r:id="rId16"/>
    <p:sldId id="269" r:id="rId17"/>
    <p:sldId id="274" r:id="rId18"/>
    <p:sldId id="268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9D18E"/>
    <a:srgbClr val="5B9BD5"/>
    <a:srgbClr val="00FF00"/>
    <a:srgbClr val="B07BD7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0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3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3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1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C379-137A-4DEF-99CE-6489D4B2C690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C379-137A-4DEF-99CE-6489D4B2C690}" type="datetimeFigureOut">
              <a:rPr lang="ru-RU" smtClean="0"/>
              <a:t>20.10.2017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ACA-0A16-4C97-B31D-F864423F0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vdFY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cc250370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ЛР1: Создание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BMP-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Алгоритмы цифровой обработки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6772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цветов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Обязательна для </a:t>
            </a:r>
            <a:r>
              <a:rPr lang="en-US" dirty="0" smtClean="0"/>
              <a:t>&lt;16 </a:t>
            </a:r>
            <a:r>
              <a:rPr lang="ru-RU" dirty="0" smtClean="0"/>
              <a:t>бит на пиксель</a:t>
            </a:r>
          </a:p>
          <a:p>
            <a:pPr lvl="1"/>
            <a:r>
              <a:rPr lang="ru-RU" dirty="0" smtClean="0"/>
              <a:t>Для нас: в случае 256 градаций серого (</a:t>
            </a:r>
            <a:r>
              <a:rPr lang="en-US" dirty="0" smtClean="0"/>
              <a:t>grayscale)</a:t>
            </a:r>
            <a:endParaRPr lang="ru-RU" dirty="0" smtClean="0"/>
          </a:p>
          <a:p>
            <a:r>
              <a:rPr lang="ru-RU" dirty="0" smtClean="0"/>
              <a:t>Хранит по 4 байта (</a:t>
            </a:r>
            <a:r>
              <a:rPr lang="az-Latn-AZ" dirty="0" smtClean="0">
                <a:solidFill>
                  <a:srgbClr val="0000FF"/>
                </a:solidFill>
              </a:rPr>
              <a:t>b</a:t>
            </a:r>
            <a:r>
              <a:rPr lang="az-Latn-AZ" dirty="0" smtClean="0"/>
              <a:t> </a:t>
            </a:r>
            <a:r>
              <a:rPr lang="en-US" dirty="0" smtClean="0">
                <a:solidFill>
                  <a:srgbClr val="00FF00"/>
                </a:solidFill>
              </a:rPr>
              <a:t>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</a:t>
            </a:r>
            <a:r>
              <a:rPr lang="az-Latn-AZ" dirty="0" smtClean="0"/>
              <a:t>a</a:t>
            </a:r>
            <a:r>
              <a:rPr lang="az-Latn-AZ" dirty="0"/>
              <a:t>) </a:t>
            </a:r>
            <a:r>
              <a:rPr lang="ru-RU" dirty="0" smtClean="0"/>
              <a:t>на каждый цвет для </a:t>
            </a:r>
            <a:r>
              <a:rPr lang="en-US" dirty="0" smtClean="0"/>
              <a:t>2</a:t>
            </a:r>
            <a:r>
              <a:rPr lang="en-US" i="1" baseline="30000" dirty="0" smtClean="0"/>
              <a:t>n</a:t>
            </a:r>
            <a:r>
              <a:rPr lang="ru-RU" dirty="0" smtClean="0"/>
              <a:t> цветов, где </a:t>
            </a:r>
            <a:r>
              <a:rPr lang="en-US" i="1" dirty="0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глубина цвета</a:t>
            </a:r>
            <a:endParaRPr lang="en-US" dirty="0" smtClean="0"/>
          </a:p>
          <a:p>
            <a:r>
              <a:rPr lang="ru-RU" dirty="0" smtClean="0"/>
              <a:t>Альфа-канал для нас нулевой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8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строкам, каждая строка дополнена (обычно нулями) до границы в 4 байт</a:t>
            </a:r>
          </a:p>
          <a:p>
            <a:r>
              <a:rPr lang="ru-RU" dirty="0" smtClean="0"/>
              <a:t>Строки идут </a:t>
            </a:r>
            <a:r>
              <a:rPr lang="ru-RU" dirty="0"/>
              <a:t>снизу вверх (или сверху вниз, если в качестве высоты в </a:t>
            </a:r>
            <a:r>
              <a:rPr lang="en-US" dirty="0"/>
              <a:t>BITMAPINFOHEADER </a:t>
            </a:r>
            <a:r>
              <a:rPr lang="ru-RU" dirty="0"/>
              <a:t>указано отрицательное число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 варианте 24-битного полноцветного изображения без сжатия - идет сразу за заголовками, цвета пикселей в порядке </a:t>
            </a:r>
            <a:r>
              <a:rPr lang="en-US" dirty="0" smtClean="0"/>
              <a:t>b, g, r</a:t>
            </a:r>
          </a:p>
          <a:p>
            <a:r>
              <a:rPr lang="ru-RU" dirty="0" smtClean="0"/>
              <a:t>Таким образом размер строки – наименьшее кратное четырем, большее или равное </a:t>
            </a:r>
            <a:r>
              <a:rPr lang="en-US" dirty="0" smtClean="0"/>
              <a:t>3</a:t>
            </a:r>
            <a:r>
              <a:rPr lang="en-US" i="1" dirty="0" smtClean="0"/>
              <a:t>N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3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Пример:</a:t>
            </a:r>
            <a:r>
              <a:rPr lang="ru-RU" dirty="0" smtClean="0"/>
              <a:t> очень маленькое изображение, </a:t>
            </a:r>
            <a:r>
              <a:rPr lang="en-US" dirty="0" smtClean="0"/>
              <a:t>3</a:t>
            </a:r>
            <a:r>
              <a:rPr lang="en-US" dirty="0"/>
              <a:t>×</a:t>
            </a:r>
            <a:r>
              <a:rPr lang="en-US" dirty="0" smtClean="0"/>
              <a:t>3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712" y="2505869"/>
            <a:ext cx="3076575" cy="2990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5816600"/>
            <a:ext cx="809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90-</a:t>
            </a:r>
            <a:r>
              <a:rPr lang="ru-RU" dirty="0" smtClean="0"/>
              <a:t>байтный полноцветный (24-</a:t>
            </a:r>
            <a:r>
              <a:rPr lang="en-US" dirty="0" smtClean="0"/>
              <a:t>bi true color) BMP-</a:t>
            </a:r>
            <a:r>
              <a:rPr lang="ru-RU" dirty="0" smtClean="0"/>
              <a:t>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9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изучим байты, которыми записан этот файл</a:t>
            </a:r>
          </a:p>
          <a:p>
            <a:r>
              <a:rPr lang="ru-RU" dirty="0" smtClean="0"/>
              <a:t>Байты представляется записью в  16-ричном виде</a:t>
            </a:r>
          </a:p>
          <a:p>
            <a:r>
              <a:rPr lang="ru-RU" dirty="0" smtClean="0"/>
              <a:t>Каждый байт записывается двумя 16-ричными цифрами, т.к. байт = 8 бит = </a:t>
            </a:r>
            <a:r>
              <a:rPr lang="en-US" dirty="0" smtClean="0"/>
              <a:t>2</a:t>
            </a:r>
            <a:r>
              <a:rPr lang="en-US" baseline="30000" dirty="0" smtClean="0"/>
              <a:t>8</a:t>
            </a:r>
            <a:r>
              <a:rPr lang="ru-RU" dirty="0"/>
              <a:t> </a:t>
            </a:r>
            <a:r>
              <a:rPr lang="ru-RU" dirty="0" smtClean="0"/>
              <a:t>вариантов = 16</a:t>
            </a:r>
            <a:r>
              <a:rPr lang="ru-RU" baseline="30000" dirty="0" smtClean="0"/>
              <a:t>2</a:t>
            </a:r>
            <a:r>
              <a:rPr lang="ru-RU" dirty="0" smtClean="0"/>
              <a:t> вариантов </a:t>
            </a:r>
          </a:p>
          <a:p>
            <a:r>
              <a:rPr lang="ru-RU" dirty="0" smtClean="0"/>
              <a:t>Например</a:t>
            </a:r>
            <a:r>
              <a:rPr lang="en-US" dirty="0"/>
              <a:t>,</a:t>
            </a:r>
            <a:r>
              <a:rPr lang="ru-RU" dirty="0" smtClean="0"/>
              <a:t> байт со значением 90 записывается как 5</a:t>
            </a:r>
            <a:r>
              <a:rPr lang="en-US" dirty="0" smtClean="0"/>
              <a:t>A, </a:t>
            </a:r>
            <a:r>
              <a:rPr lang="ru-RU" dirty="0" smtClean="0"/>
              <a:t>т.к. </a:t>
            </a:r>
            <a:r>
              <a:rPr lang="en-US" dirty="0" smtClean="0"/>
              <a:t>5A</a:t>
            </a:r>
            <a:r>
              <a:rPr lang="en-US" baseline="-25000" dirty="0" smtClean="0"/>
              <a:t>16</a:t>
            </a:r>
            <a:r>
              <a:rPr lang="en-US" dirty="0" smtClean="0"/>
              <a:t> = 5 × 16 + 10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55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85"/>
          <p:cNvSpPr/>
          <p:nvPr/>
        </p:nvSpPr>
        <p:spPr>
          <a:xfrm>
            <a:off x="6809017" y="3385458"/>
            <a:ext cx="1819331" cy="261256"/>
          </a:xfrm>
          <a:prstGeom prst="rect">
            <a:avLst/>
          </a:prstGeom>
          <a:solidFill>
            <a:srgbClr val="5B9BD5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53143" y="3385458"/>
            <a:ext cx="5252358" cy="261256"/>
          </a:xfrm>
          <a:prstGeom prst="rect">
            <a:avLst/>
          </a:prstGeom>
          <a:solidFill>
            <a:srgbClr val="5B9BD5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BITMAPFILEHEADER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xfrm>
            <a:off x="114300" y="3109686"/>
            <a:ext cx="9218386" cy="188912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ru-RU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01 02 03 04 05 06 07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08 09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0A 0B 0C 0D 0E 0F  0123456789ABCDEF</a:t>
            </a:r>
            <a:endParaRPr lang="ru-RU" sz="1800" i="1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az-Latn-AZ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  <a:r>
              <a:rPr lang="az-Latn-AZ" sz="18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42 4D 5A 00 00 00 00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00 00 36 00 00 00 28 00 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BMZ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az-Latn-AZ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az-Latn-AZ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010</a:t>
            </a:r>
            <a:r>
              <a:rPr lang="az-Latn-AZ" sz="18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00 03 00 00 00 03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00 00 01 00 18 00 00 00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♥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♥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☺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↑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020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00 00 24 00 00 00 00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00 00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00 00 00 00 00 00 00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.............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030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00 00 00 00 00 00 </a:t>
            </a:r>
            <a:r>
              <a:rPr lang="az-Latn-AZ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</a:t>
            </a:r>
            <a:r>
              <a:rPr lang="az-Latn-AZ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 FF 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00 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ÿÿÿÿÿÿ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040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 FF FF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 FF 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00 00 00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ÿÿÿ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ÿÿÿ    </a:t>
            </a:r>
            <a:endParaRPr lang="az-Latn-AZ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050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 FF FF FF FF 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ÿÿÿÿÿÿÿ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3143" y="3385458"/>
            <a:ext cx="5979886" cy="1480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07201" y="3385458"/>
            <a:ext cx="2090056" cy="1480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>
            <a:stCxn id="11" idx="0"/>
            <a:endCxn id="11" idx="2"/>
          </p:cNvCxnSpPr>
          <p:nvPr/>
        </p:nvCxnSpPr>
        <p:spPr>
          <a:xfrm>
            <a:off x="3643086" y="3385458"/>
            <a:ext cx="0" cy="148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3" idx="0"/>
            <a:endCxn id="13" idx="2"/>
          </p:cNvCxnSpPr>
          <p:nvPr/>
        </p:nvCxnSpPr>
        <p:spPr>
          <a:xfrm>
            <a:off x="7852229" y="3385458"/>
            <a:ext cx="0" cy="148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4079" y="2190779"/>
            <a:ext cx="370295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Размер файла </a:t>
            </a:r>
            <a:r>
              <a:rPr lang="en-US" dirty="0" smtClean="0"/>
              <a:t>5A=90</a:t>
            </a:r>
            <a:r>
              <a:rPr lang="en-US" baseline="-25000" dirty="0" smtClean="0"/>
              <a:t>10</a:t>
            </a:r>
            <a:r>
              <a:rPr lang="en-US" dirty="0" smtClean="0"/>
              <a:t>=54 + 3×12</a:t>
            </a:r>
            <a:endParaRPr lang="ru-RU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1100026" y="2567369"/>
            <a:ext cx="381680" cy="8108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Скругленный прямоугольник 40"/>
          <p:cNvSpPr/>
          <p:nvPr/>
        </p:nvSpPr>
        <p:spPr>
          <a:xfrm>
            <a:off x="1380672" y="3378200"/>
            <a:ext cx="1534886" cy="27577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510509" y="2633493"/>
            <a:ext cx="367109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Пикс</a:t>
            </a:r>
            <a:r>
              <a:rPr lang="ru-RU" dirty="0" smtClean="0"/>
              <a:t> данные начинаются в 36</a:t>
            </a:r>
            <a:r>
              <a:rPr lang="en-US" dirty="0" smtClean="0"/>
              <a:t>=</a:t>
            </a:r>
            <a:r>
              <a:rPr lang="ru-RU" dirty="0" smtClean="0"/>
              <a:t>54</a:t>
            </a:r>
            <a:r>
              <a:rPr lang="en-US" baseline="-25000" dirty="0" smtClean="0"/>
              <a:t>10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44" idx="2"/>
            <a:endCxn id="46" idx="0"/>
          </p:cNvCxnSpPr>
          <p:nvPr/>
        </p:nvCxnSpPr>
        <p:spPr>
          <a:xfrm>
            <a:off x="3346055" y="3002825"/>
            <a:ext cx="1814682" cy="375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/>
          <p:cNvSpPr/>
          <p:nvPr/>
        </p:nvSpPr>
        <p:spPr>
          <a:xfrm>
            <a:off x="4393294" y="3378200"/>
            <a:ext cx="1534886" cy="27577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653143" y="1772560"/>
            <a:ext cx="2483758" cy="330200"/>
          </a:xfrm>
          <a:prstGeom prst="rect">
            <a:avLst/>
          </a:prstGeom>
          <a:solidFill>
            <a:srgbClr val="5B9BD5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b="1" dirty="0"/>
              <a:t>BITMAPFILEHEADER</a:t>
            </a:r>
            <a:endParaRPr lang="ru-RU" b="1" dirty="0"/>
          </a:p>
        </p:txBody>
      </p:sp>
      <p:cxnSp>
        <p:nvCxnSpPr>
          <p:cNvPr id="51" name="Прямая со стрелкой 50"/>
          <p:cNvCxnSpPr>
            <a:stCxn id="50" idx="1"/>
            <a:endCxn id="31" idx="1"/>
          </p:cNvCxnSpPr>
          <p:nvPr/>
        </p:nvCxnSpPr>
        <p:spPr>
          <a:xfrm>
            <a:off x="653143" y="1937660"/>
            <a:ext cx="0" cy="15784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0" y="5146225"/>
            <a:ext cx="1327249" cy="129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лилиния 80"/>
          <p:cNvSpPr/>
          <p:nvPr/>
        </p:nvSpPr>
        <p:spPr>
          <a:xfrm>
            <a:off x="6816272" y="3378200"/>
            <a:ext cx="2073728" cy="996950"/>
          </a:xfrm>
          <a:custGeom>
            <a:avLst/>
            <a:gdLst>
              <a:gd name="connsiteX0" fmla="*/ 5245100 w 5988050"/>
              <a:gd name="connsiteY0" fmla="*/ 0 h 996950"/>
              <a:gd name="connsiteX1" fmla="*/ 5245100 w 5988050"/>
              <a:gd name="connsiteY1" fmla="*/ 266700 h 996950"/>
              <a:gd name="connsiteX2" fmla="*/ 0 w 5988050"/>
              <a:gd name="connsiteY2" fmla="*/ 266700 h 996950"/>
              <a:gd name="connsiteX3" fmla="*/ 0 w 5988050"/>
              <a:gd name="connsiteY3" fmla="*/ 996950 h 996950"/>
              <a:gd name="connsiteX4" fmla="*/ 2247900 w 5988050"/>
              <a:gd name="connsiteY4" fmla="*/ 996950 h 996950"/>
              <a:gd name="connsiteX5" fmla="*/ 2247900 w 5988050"/>
              <a:gd name="connsiteY5" fmla="*/ 755650 h 996950"/>
              <a:gd name="connsiteX6" fmla="*/ 5988050 w 5988050"/>
              <a:gd name="connsiteY6" fmla="*/ 755650 h 996950"/>
              <a:gd name="connsiteX7" fmla="*/ 5988050 w 5988050"/>
              <a:gd name="connsiteY7" fmla="*/ 6350 h 996950"/>
              <a:gd name="connsiteX8" fmla="*/ 5245100 w 5988050"/>
              <a:gd name="connsiteY8" fmla="*/ 0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88050" h="996950">
                <a:moveTo>
                  <a:pt x="5245100" y="0"/>
                </a:moveTo>
                <a:lnTo>
                  <a:pt x="5245100" y="266700"/>
                </a:lnTo>
                <a:lnTo>
                  <a:pt x="0" y="266700"/>
                </a:lnTo>
                <a:lnTo>
                  <a:pt x="0" y="996950"/>
                </a:lnTo>
                <a:lnTo>
                  <a:pt x="2247900" y="996950"/>
                </a:lnTo>
                <a:lnTo>
                  <a:pt x="2247900" y="755650"/>
                </a:lnTo>
                <a:lnTo>
                  <a:pt x="5988050" y="755650"/>
                </a:lnTo>
                <a:lnTo>
                  <a:pt x="5988050" y="6350"/>
                </a:lnTo>
                <a:lnTo>
                  <a:pt x="5245100" y="0"/>
                </a:lnTo>
                <a:close/>
              </a:path>
            </a:pathLst>
          </a:custGeom>
          <a:solidFill>
            <a:srgbClr val="A9D18E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/>
          <p:cNvSpPr/>
          <p:nvPr/>
        </p:nvSpPr>
        <p:spPr>
          <a:xfrm>
            <a:off x="654050" y="3378200"/>
            <a:ext cx="5988050" cy="996950"/>
          </a:xfrm>
          <a:custGeom>
            <a:avLst/>
            <a:gdLst>
              <a:gd name="connsiteX0" fmla="*/ 5245100 w 5988050"/>
              <a:gd name="connsiteY0" fmla="*/ 0 h 996950"/>
              <a:gd name="connsiteX1" fmla="*/ 5245100 w 5988050"/>
              <a:gd name="connsiteY1" fmla="*/ 266700 h 996950"/>
              <a:gd name="connsiteX2" fmla="*/ 0 w 5988050"/>
              <a:gd name="connsiteY2" fmla="*/ 266700 h 996950"/>
              <a:gd name="connsiteX3" fmla="*/ 0 w 5988050"/>
              <a:gd name="connsiteY3" fmla="*/ 996950 h 996950"/>
              <a:gd name="connsiteX4" fmla="*/ 2247900 w 5988050"/>
              <a:gd name="connsiteY4" fmla="*/ 996950 h 996950"/>
              <a:gd name="connsiteX5" fmla="*/ 2247900 w 5988050"/>
              <a:gd name="connsiteY5" fmla="*/ 755650 h 996950"/>
              <a:gd name="connsiteX6" fmla="*/ 5988050 w 5988050"/>
              <a:gd name="connsiteY6" fmla="*/ 755650 h 996950"/>
              <a:gd name="connsiteX7" fmla="*/ 5988050 w 5988050"/>
              <a:gd name="connsiteY7" fmla="*/ 6350 h 996950"/>
              <a:gd name="connsiteX8" fmla="*/ 5245100 w 5988050"/>
              <a:gd name="connsiteY8" fmla="*/ 0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88050" h="996950">
                <a:moveTo>
                  <a:pt x="5245100" y="0"/>
                </a:moveTo>
                <a:lnTo>
                  <a:pt x="5245100" y="266700"/>
                </a:lnTo>
                <a:lnTo>
                  <a:pt x="0" y="266700"/>
                </a:lnTo>
                <a:lnTo>
                  <a:pt x="0" y="996950"/>
                </a:lnTo>
                <a:lnTo>
                  <a:pt x="2247900" y="996950"/>
                </a:lnTo>
                <a:lnTo>
                  <a:pt x="2247900" y="755650"/>
                </a:lnTo>
                <a:lnTo>
                  <a:pt x="5988050" y="755650"/>
                </a:lnTo>
                <a:lnTo>
                  <a:pt x="5988050" y="6350"/>
                </a:lnTo>
                <a:lnTo>
                  <a:pt x="5245100" y="0"/>
                </a:lnTo>
                <a:close/>
              </a:path>
            </a:pathLst>
          </a:custGeom>
          <a:solidFill>
            <a:srgbClr val="A9D18E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BITMAP</a:t>
            </a:r>
            <a:r>
              <a:rPr lang="en-US" dirty="0" smtClean="0"/>
              <a:t>INFOHEADER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xfrm>
            <a:off x="114300" y="3109686"/>
            <a:ext cx="9218386" cy="188912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ru-RU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01 02 03 04 05 06 07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08 09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0A 0B 0C 0D 0E 0F  0123456789ABCDEF</a:t>
            </a:r>
            <a:endParaRPr lang="ru-RU" sz="1800" i="1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42 4D 5A 00 00 00 00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00 00 36 00 00 00 28 00 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BMZ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az-Latn-AZ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010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00 00 03 00 00 00 03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00 00 01 00 18 00 00 00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♥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♥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☺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↑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020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00 00 24 00 00 00 00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00 00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00 00 00 00 00 00 00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.............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030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00 00 00 00 00 00 </a:t>
            </a:r>
            <a:r>
              <a:rPr lang="az-Latn-AZ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</a:t>
            </a:r>
            <a:r>
              <a:rPr lang="az-Latn-AZ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 FF 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00 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ÿÿÿÿÿÿ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040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 FF FF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 FF 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00 00 00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ÿÿÿ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ÿÿÿ    </a:t>
            </a:r>
            <a:endParaRPr lang="az-Latn-AZ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050 </a:t>
            </a:r>
            <a:r>
              <a:rPr lang="az-Latn-AZ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 FF FF FF FF 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ÿÿÿÿÿÿÿ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3143" y="3385458"/>
            <a:ext cx="5979886" cy="1480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07201" y="3385458"/>
            <a:ext cx="2090056" cy="1480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>
            <a:stCxn id="11" idx="0"/>
            <a:endCxn id="11" idx="2"/>
          </p:cNvCxnSpPr>
          <p:nvPr/>
        </p:nvCxnSpPr>
        <p:spPr>
          <a:xfrm>
            <a:off x="3643086" y="3385458"/>
            <a:ext cx="0" cy="148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3" idx="0"/>
            <a:endCxn id="13" idx="2"/>
          </p:cNvCxnSpPr>
          <p:nvPr/>
        </p:nvCxnSpPr>
        <p:spPr>
          <a:xfrm>
            <a:off x="7852229" y="3385458"/>
            <a:ext cx="0" cy="148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6235699" y="1858462"/>
            <a:ext cx="2483758" cy="330200"/>
          </a:xfrm>
          <a:prstGeom prst="rect">
            <a:avLst/>
          </a:prstGeom>
          <a:solidFill>
            <a:srgbClr val="A9D18E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b="1" dirty="0">
                <a:solidFill>
                  <a:schemeClr val="tx1"/>
                </a:solidFill>
              </a:rPr>
              <a:t>BITMAP</a:t>
            </a:r>
            <a:r>
              <a:rPr lang="en-US" b="1" dirty="0">
                <a:solidFill>
                  <a:schemeClr val="tx1"/>
                </a:solidFill>
              </a:rPr>
              <a:t>INFO</a:t>
            </a:r>
            <a:r>
              <a:rPr lang="az-Latn-AZ" b="1" dirty="0">
                <a:solidFill>
                  <a:schemeClr val="tx1"/>
                </a:solidFill>
              </a:rPr>
              <a:t>HEADER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79" name="Прямая со стрелкой 78"/>
          <p:cNvCxnSpPr>
            <a:stCxn id="78" idx="1"/>
            <a:endCxn id="33" idx="0"/>
          </p:cNvCxnSpPr>
          <p:nvPr/>
        </p:nvCxnSpPr>
        <p:spPr>
          <a:xfrm flipH="1">
            <a:off x="5899150" y="2023562"/>
            <a:ext cx="336549" cy="135463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651" y="2156715"/>
            <a:ext cx="172085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Ширина, 3 </a:t>
            </a:r>
            <a:r>
              <a:rPr lang="ru-RU" dirty="0" err="1" smtClean="0"/>
              <a:t>пикс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9" idx="2"/>
            <a:endCxn id="32" idx="0"/>
          </p:cNvCxnSpPr>
          <p:nvPr/>
        </p:nvCxnSpPr>
        <p:spPr>
          <a:xfrm>
            <a:off x="1489076" y="2526047"/>
            <a:ext cx="657167" cy="110609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1378800" y="3632143"/>
            <a:ext cx="1534886" cy="27577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1738226" y="2572581"/>
            <a:ext cx="156377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Угадайте что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35" idx="2"/>
            <a:endCxn id="37" idx="0"/>
          </p:cNvCxnSpPr>
          <p:nvPr/>
        </p:nvCxnSpPr>
        <p:spPr>
          <a:xfrm>
            <a:off x="2520113" y="2941913"/>
            <a:ext cx="1161016" cy="69023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2913686" y="3632143"/>
            <a:ext cx="1534886" cy="27577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381944" y="2292619"/>
            <a:ext cx="25035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глубина цвета: 18=24</a:t>
            </a:r>
            <a:r>
              <a:rPr lang="ru-RU" baseline="-25000" dirty="0" smtClean="0"/>
              <a:t>10</a:t>
            </a:r>
            <a:r>
              <a:rPr lang="ru-RU" dirty="0" smtClean="0"/>
              <a:t> бит </a:t>
            </a:r>
            <a:r>
              <a:rPr lang="ru-RU" dirty="0"/>
              <a:t>на пиксель</a:t>
            </a:r>
          </a:p>
        </p:txBody>
      </p:sp>
      <p:cxnSp>
        <p:nvCxnSpPr>
          <p:cNvPr id="43" name="Прямая со стрелкой 42"/>
          <p:cNvCxnSpPr>
            <a:stCxn id="42" idx="2"/>
            <a:endCxn id="47" idx="0"/>
          </p:cNvCxnSpPr>
          <p:nvPr/>
        </p:nvCxnSpPr>
        <p:spPr>
          <a:xfrm>
            <a:off x="4633743" y="2938950"/>
            <a:ext cx="925626" cy="69319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Скругленный прямоугольник 46"/>
          <p:cNvSpPr/>
          <p:nvPr/>
        </p:nvSpPr>
        <p:spPr>
          <a:xfrm>
            <a:off x="5216015" y="3632143"/>
            <a:ext cx="686707" cy="27577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81821" y="5354981"/>
            <a:ext cx="3280679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Размер </a:t>
            </a:r>
            <a:r>
              <a:rPr lang="ru-RU" dirty="0" err="1" smtClean="0"/>
              <a:t>пикс</a:t>
            </a:r>
            <a:r>
              <a:rPr lang="ru-RU" dirty="0" smtClean="0"/>
              <a:t> данных, </a:t>
            </a:r>
          </a:p>
          <a:p>
            <a:r>
              <a:rPr lang="ru-RU" dirty="0" smtClean="0"/>
              <a:t>3 строки по 12 байт = 36</a:t>
            </a:r>
            <a:r>
              <a:rPr lang="ru-RU" baseline="-25000" dirty="0" smtClean="0"/>
              <a:t>10 </a:t>
            </a:r>
            <a:r>
              <a:rPr lang="ru-RU" dirty="0" smtClean="0"/>
              <a:t>= 24</a:t>
            </a:r>
            <a:r>
              <a:rPr lang="ru-RU" baseline="-25000" dirty="0" smtClean="0"/>
              <a:t>16</a:t>
            </a:r>
            <a:endParaRPr lang="ru-RU" baseline="-25000" dirty="0"/>
          </a:p>
        </p:txBody>
      </p:sp>
      <p:cxnSp>
        <p:nvCxnSpPr>
          <p:cNvPr id="55" name="Прямая со стрелкой 54"/>
          <p:cNvCxnSpPr>
            <a:stCxn id="54" idx="0"/>
            <a:endCxn id="56" idx="2"/>
          </p:cNvCxnSpPr>
          <p:nvPr/>
        </p:nvCxnSpPr>
        <p:spPr>
          <a:xfrm flipH="1" flipV="1">
            <a:off x="2111830" y="4138013"/>
            <a:ext cx="1010331" cy="121696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Скругленный прямоугольник 55"/>
          <p:cNvSpPr/>
          <p:nvPr/>
        </p:nvSpPr>
        <p:spPr>
          <a:xfrm>
            <a:off x="1344387" y="3862241"/>
            <a:ext cx="1534886" cy="275772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0" y="5146225"/>
            <a:ext cx="1327249" cy="129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олилиния 35"/>
          <p:cNvSpPr/>
          <p:nvPr/>
        </p:nvSpPr>
        <p:spPr>
          <a:xfrm>
            <a:off x="6804479" y="4133850"/>
            <a:ext cx="2092777" cy="730250"/>
          </a:xfrm>
          <a:custGeom>
            <a:avLst/>
            <a:gdLst>
              <a:gd name="connsiteX0" fmla="*/ 2241550 w 5981700"/>
              <a:gd name="connsiteY0" fmla="*/ 6350 h 730250"/>
              <a:gd name="connsiteX1" fmla="*/ 2241550 w 5981700"/>
              <a:gd name="connsiteY1" fmla="*/ 241300 h 730250"/>
              <a:gd name="connsiteX2" fmla="*/ 0 w 5981700"/>
              <a:gd name="connsiteY2" fmla="*/ 241300 h 730250"/>
              <a:gd name="connsiteX3" fmla="*/ 0 w 5981700"/>
              <a:gd name="connsiteY3" fmla="*/ 730250 h 730250"/>
              <a:gd name="connsiteX4" fmla="*/ 5981700 w 5981700"/>
              <a:gd name="connsiteY4" fmla="*/ 730250 h 730250"/>
              <a:gd name="connsiteX5" fmla="*/ 5981700 w 5981700"/>
              <a:gd name="connsiteY5" fmla="*/ 0 h 730250"/>
              <a:gd name="connsiteX6" fmla="*/ 2241550 w 5981700"/>
              <a:gd name="connsiteY6" fmla="*/ 63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1700" h="730250">
                <a:moveTo>
                  <a:pt x="2241550" y="6350"/>
                </a:moveTo>
                <a:lnTo>
                  <a:pt x="2241550" y="241300"/>
                </a:lnTo>
                <a:lnTo>
                  <a:pt x="0" y="241300"/>
                </a:lnTo>
                <a:lnTo>
                  <a:pt x="0" y="730250"/>
                </a:lnTo>
                <a:lnTo>
                  <a:pt x="5981700" y="730250"/>
                </a:lnTo>
                <a:lnTo>
                  <a:pt x="5981700" y="0"/>
                </a:lnTo>
                <a:lnTo>
                  <a:pt x="2241550" y="6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 2"/>
          <p:cNvSpPr/>
          <p:nvPr/>
        </p:nvSpPr>
        <p:spPr>
          <a:xfrm>
            <a:off x="654050" y="4133850"/>
            <a:ext cx="5981700" cy="730250"/>
          </a:xfrm>
          <a:custGeom>
            <a:avLst/>
            <a:gdLst>
              <a:gd name="connsiteX0" fmla="*/ 2241550 w 5981700"/>
              <a:gd name="connsiteY0" fmla="*/ 6350 h 730250"/>
              <a:gd name="connsiteX1" fmla="*/ 2241550 w 5981700"/>
              <a:gd name="connsiteY1" fmla="*/ 241300 h 730250"/>
              <a:gd name="connsiteX2" fmla="*/ 0 w 5981700"/>
              <a:gd name="connsiteY2" fmla="*/ 241300 h 730250"/>
              <a:gd name="connsiteX3" fmla="*/ 0 w 5981700"/>
              <a:gd name="connsiteY3" fmla="*/ 730250 h 730250"/>
              <a:gd name="connsiteX4" fmla="*/ 5981700 w 5981700"/>
              <a:gd name="connsiteY4" fmla="*/ 730250 h 730250"/>
              <a:gd name="connsiteX5" fmla="*/ 5981700 w 5981700"/>
              <a:gd name="connsiteY5" fmla="*/ 0 h 730250"/>
              <a:gd name="connsiteX6" fmla="*/ 2241550 w 5981700"/>
              <a:gd name="connsiteY6" fmla="*/ 63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1700" h="730250">
                <a:moveTo>
                  <a:pt x="2241550" y="6350"/>
                </a:moveTo>
                <a:lnTo>
                  <a:pt x="2241550" y="241300"/>
                </a:lnTo>
                <a:lnTo>
                  <a:pt x="0" y="241300"/>
                </a:lnTo>
                <a:lnTo>
                  <a:pt x="0" y="730250"/>
                </a:lnTo>
                <a:lnTo>
                  <a:pt x="5981700" y="730250"/>
                </a:lnTo>
                <a:lnTo>
                  <a:pt x="5981700" y="0"/>
                </a:lnTo>
                <a:lnTo>
                  <a:pt x="2241550" y="6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5" name="Прямая со стрелкой 74"/>
          <p:cNvCxnSpPr>
            <a:stCxn id="74" idx="0"/>
          </p:cNvCxnSpPr>
          <p:nvPr/>
        </p:nvCxnSpPr>
        <p:spPr>
          <a:xfrm flipV="1">
            <a:off x="2474291" y="4298426"/>
            <a:ext cx="521374" cy="91824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DATA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xfrm>
            <a:off x="114300" y="3109686"/>
            <a:ext cx="9218386" cy="188912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ru-RU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01 02 03 04 05 06 07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08 09 </a:t>
            </a: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0A 0B 0C 0D 0E 0F  0123456789ABCDEF</a:t>
            </a:r>
            <a:endParaRPr lang="ru-RU" sz="1800" i="1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42 4D 5A 00 00 00 00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00 00 36 00 00 00 28 00 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BMZ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az-Latn-AZ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00 00 03 00 00 00 03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00 00 01 00 18 00 00 00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♥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♥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☺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↑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00 00 24 00 00 00 00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00 00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00 00 00 00 00 00 00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.............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030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00 00 00 00 00 00 </a:t>
            </a:r>
            <a:r>
              <a:rPr lang="az-Latn-AZ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</a:t>
            </a:r>
            <a:r>
              <a:rPr lang="az-Latn-AZ" sz="1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 FF 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00 </a:t>
            </a:r>
            <a:r>
              <a:rPr lang="az-Latn-AZ" sz="1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ÿÿÿÿÿÿ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040 </a:t>
            </a:r>
            <a:r>
              <a:rPr lang="az-Latn-AZ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 FF FF 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00 00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 FF 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00 00 00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ÿÿÿ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ÿÿÿ    </a:t>
            </a:r>
            <a:endParaRPr lang="az-Latn-AZ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az-Latn-AZ" sz="18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050 </a:t>
            </a:r>
            <a:r>
              <a:rPr lang="az-Latn-AZ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 FF FF FF FF FF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Latn-AZ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</a:t>
            </a:r>
            <a:r>
              <a:rPr lang="az-Latn-AZ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  <a:r>
              <a:rPr lang="az-Latn-AZ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ÿÿÿÿÿÿÿ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az-Latn-AZ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3143" y="3385458"/>
            <a:ext cx="5979886" cy="1480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07201" y="3385458"/>
            <a:ext cx="2090056" cy="1480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>
            <a:stCxn id="11" idx="0"/>
            <a:endCxn id="11" idx="2"/>
          </p:cNvCxnSpPr>
          <p:nvPr/>
        </p:nvCxnSpPr>
        <p:spPr>
          <a:xfrm>
            <a:off x="3643086" y="3385458"/>
            <a:ext cx="0" cy="148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3" idx="0"/>
            <a:endCxn id="13" idx="2"/>
          </p:cNvCxnSpPr>
          <p:nvPr/>
        </p:nvCxnSpPr>
        <p:spPr>
          <a:xfrm>
            <a:off x="7852229" y="3385458"/>
            <a:ext cx="0" cy="148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1435100" y="4375150"/>
            <a:ext cx="4470401" cy="2603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4957257" y="5295134"/>
            <a:ext cx="3671091" cy="923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ru-RU" dirty="0" smtClean="0"/>
              <a:t>трока, выравненная тремя нулевыми байтами до </a:t>
            </a:r>
            <a:r>
              <a:rPr lang="ru-RU" dirty="0" err="1" smtClean="0"/>
              <a:t>миним</a:t>
            </a:r>
            <a:r>
              <a:rPr lang="ru-RU" dirty="0" smtClean="0"/>
              <a:t> кратного 4, т.е. до 12 байт</a:t>
            </a:r>
            <a:endParaRPr lang="ru-RU" dirty="0"/>
          </a:p>
        </p:txBody>
      </p:sp>
      <p:cxnSp>
        <p:nvCxnSpPr>
          <p:cNvPr id="70" name="Прямая со стрелкой 69"/>
          <p:cNvCxnSpPr>
            <a:stCxn id="69" idx="0"/>
          </p:cNvCxnSpPr>
          <p:nvPr/>
        </p:nvCxnSpPr>
        <p:spPr>
          <a:xfrm flipH="1" flipV="1">
            <a:off x="5905501" y="4650922"/>
            <a:ext cx="887302" cy="64421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8745" y="5216668"/>
            <a:ext cx="3671091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Начало </a:t>
            </a:r>
            <a:r>
              <a:rPr lang="ru-RU" dirty="0" err="1" smtClean="0"/>
              <a:t>пикс</a:t>
            </a:r>
            <a:r>
              <a:rPr lang="ru-RU" dirty="0" smtClean="0"/>
              <a:t> данных, строки снизу вверх, комп цвета в</a:t>
            </a:r>
            <a:r>
              <a:rPr lang="en-US" dirty="0" smtClean="0"/>
              <a:t> </a:t>
            </a:r>
            <a:r>
              <a:rPr lang="ru-RU" dirty="0" smtClean="0"/>
              <a:t>порядке </a:t>
            </a:r>
            <a:r>
              <a:rPr lang="en-US" dirty="0" smtClean="0"/>
              <a:t>B, G, R</a:t>
            </a:r>
            <a:endParaRPr lang="ru-RU" dirty="0"/>
          </a:p>
        </p:txBody>
      </p:sp>
      <p:pic>
        <p:nvPicPr>
          <p:cNvPr id="30" name="Объект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75" y="1583109"/>
            <a:ext cx="1327249" cy="129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Зачитать входные данные, сформировать один</a:t>
            </a:r>
            <a:r>
              <a:rPr lang="en-US" dirty="0" smtClean="0"/>
              <a:t> </a:t>
            </a:r>
            <a:r>
              <a:rPr lang="ru-RU" dirty="0" smtClean="0"/>
              <a:t>(для </a:t>
            </a:r>
            <a:r>
              <a:rPr lang="en-US" dirty="0" smtClean="0"/>
              <a:t>grayscale)</a:t>
            </a:r>
            <a:r>
              <a:rPr lang="ru-RU" dirty="0" smtClean="0"/>
              <a:t> или три (для цветного</a:t>
            </a:r>
            <a:r>
              <a:rPr lang="en-US" dirty="0" smtClean="0"/>
              <a:t>) </a:t>
            </a:r>
            <a:r>
              <a:rPr lang="ru-RU" dirty="0" smtClean="0"/>
              <a:t>двумерных массива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Сформировать заголовок </a:t>
            </a:r>
            <a:r>
              <a:rPr lang="en-US" dirty="0" smtClean="0"/>
              <a:t>BITMAPFILEHEADER</a:t>
            </a:r>
            <a:r>
              <a:rPr lang="ru-RU" dirty="0" smtClean="0"/>
              <a:t> Он выглядит как </a:t>
            </a:r>
            <a:r>
              <a:rPr lang="en-US" dirty="0" smtClean="0"/>
              <a:t>42</a:t>
            </a:r>
            <a:r>
              <a:rPr lang="ru-RU" dirty="0" smtClean="0"/>
              <a:t> </a:t>
            </a:r>
            <a:r>
              <a:rPr lang="en-US" dirty="0" smtClean="0"/>
              <a:t>4D s 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smtClean="0"/>
              <a:t> 00 00 p 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ru-RU" dirty="0" smtClean="0"/>
              <a:t>, где:</a:t>
            </a:r>
          </a:p>
          <a:p>
            <a:pPr lvl="1"/>
            <a:r>
              <a:rPr lang="en-US" dirty="0" err="1" smtClean="0"/>
              <a:t>ssss</a:t>
            </a:r>
            <a:r>
              <a:rPr lang="en-US" dirty="0" smtClean="0"/>
              <a:t> – </a:t>
            </a:r>
            <a:r>
              <a:rPr lang="ru-RU" dirty="0" smtClean="0"/>
              <a:t>байты целого числа, равного размеру файла</a:t>
            </a:r>
          </a:p>
          <a:p>
            <a:pPr lvl="1"/>
            <a:r>
              <a:rPr lang="en-US" dirty="0" err="1" smtClean="0"/>
              <a:t>pppp</a:t>
            </a:r>
            <a:r>
              <a:rPr lang="en-US" dirty="0" smtClean="0"/>
              <a:t> – </a:t>
            </a:r>
            <a:r>
              <a:rPr lang="ru-RU" dirty="0" smtClean="0"/>
              <a:t>байты целого числа, равного сдвигу данных (54 для цветного, 54+256*4 для градаций серого)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Сформировать заголовок </a:t>
            </a:r>
            <a:r>
              <a:rPr lang="en-US" dirty="0" smtClean="0"/>
              <a:t>BITMAPINFOHEADER</a:t>
            </a:r>
            <a:endParaRPr lang="en-US" dirty="0"/>
          </a:p>
          <a:p>
            <a:pPr lvl="1"/>
            <a:r>
              <a:rPr lang="ru-RU" dirty="0" smtClean="0"/>
              <a:t>подсчитать размер одной строки в байтах, умножить на </a:t>
            </a:r>
            <a:r>
              <a:rPr lang="en-US" dirty="0" smtClean="0"/>
              <a:t>M, </a:t>
            </a:r>
            <a:r>
              <a:rPr lang="ru-RU" dirty="0" smtClean="0"/>
              <a:t>заполнить поле размер пиксельных данных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8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Сформировать, если надо </a:t>
            </a:r>
            <a:r>
              <a:rPr lang="en-US" dirty="0" smtClean="0"/>
              <a:t>(</a:t>
            </a:r>
            <a:r>
              <a:rPr lang="ru-RU" dirty="0" smtClean="0"/>
              <a:t>случай </a:t>
            </a:r>
            <a:r>
              <a:rPr lang="en-US" dirty="0" smtClean="0"/>
              <a:t>grayscale) </a:t>
            </a:r>
            <a:r>
              <a:rPr lang="ru-RU" dirty="0" smtClean="0"/>
              <a:t>таблицу из 256 цветов вида </a:t>
            </a:r>
            <a:r>
              <a:rPr lang="en-US" dirty="0" smtClean="0"/>
              <a:t>(0 0 0 0), (1 1 1 0), (2 2 2 0) … (255 255 255 0)</a:t>
            </a:r>
            <a:endParaRPr lang="ru-RU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Сформировать массив пиксельных данных. Помните, что:</a:t>
            </a:r>
          </a:p>
          <a:p>
            <a:pPr lvl="1"/>
            <a:r>
              <a:rPr lang="ru-RU" dirty="0" smtClean="0"/>
              <a:t>строки идут снизу вверх</a:t>
            </a:r>
          </a:p>
          <a:p>
            <a:pPr lvl="1"/>
            <a:r>
              <a:rPr lang="ru-RU" dirty="0" smtClean="0"/>
              <a:t>длина выравнивается до границы 4 байта </a:t>
            </a:r>
            <a:endParaRPr lang="en-US" dirty="0" smtClean="0"/>
          </a:p>
          <a:p>
            <a:pPr lvl="1"/>
            <a:r>
              <a:rPr lang="ru-RU" dirty="0" smtClean="0"/>
              <a:t>в случае </a:t>
            </a:r>
            <a:r>
              <a:rPr lang="en-US" dirty="0" smtClean="0"/>
              <a:t>true color </a:t>
            </a:r>
            <a:r>
              <a:rPr lang="ru-RU" dirty="0" smtClean="0"/>
              <a:t>порядок цветов </a:t>
            </a:r>
            <a:r>
              <a:rPr lang="en-US" dirty="0" smtClean="0"/>
              <a:t>B,G,R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108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 Си можно пользоваться структурами из </a:t>
            </a:r>
            <a:r>
              <a:rPr lang="en-US" dirty="0" smtClean="0"/>
              <a:t>&lt;</a:t>
            </a:r>
            <a:r>
              <a:rPr lang="en-US" dirty="0" err="1" smtClean="0"/>
              <a:t>windows.h</a:t>
            </a:r>
            <a:r>
              <a:rPr lang="en-US" dirty="0" smtClean="0"/>
              <a:t>&gt;:</a:t>
            </a:r>
            <a:r>
              <a:rPr lang="ru-RU" dirty="0" smtClean="0"/>
              <a:t> </a:t>
            </a:r>
            <a:r>
              <a:rPr lang="az-Latn-AZ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BITMAP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az-Latn-AZ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ru-RU" dirty="0" smtClean="0"/>
              <a:t> и </a:t>
            </a:r>
            <a:r>
              <a:rPr lang="az-Latn-AZ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BITMAPINFOHEADER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На Питоне можно использовать пакет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 smtClean="0"/>
              <a:t>. </a:t>
            </a:r>
            <a:r>
              <a:rPr lang="ru-RU" dirty="0" smtClean="0"/>
              <a:t>Например, чтобы сформировать массив байтов из </a:t>
            </a:r>
            <a:r>
              <a:rPr lang="az-Latn-AZ" dirty="0"/>
              <a:t>little-endian </a:t>
            </a:r>
            <a:r>
              <a:rPr lang="ru-RU" dirty="0" err="1" smtClean="0"/>
              <a:t>интов</a:t>
            </a:r>
            <a:r>
              <a:rPr lang="ru-RU" dirty="0" smtClean="0"/>
              <a:t> 512 и 400, можно сделать: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struct.pack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('&lt;ii', 512, 400)</a:t>
            </a:r>
          </a:p>
          <a:p>
            <a:pPr lvl="0"/>
            <a:r>
              <a:rPr lang="ru-RU" dirty="0" smtClean="0">
                <a:solidFill>
                  <a:prstClr val="black"/>
                </a:solidFill>
              </a:rPr>
              <a:t>Болванки и примеры текстовых файлов в </a:t>
            </a:r>
            <a:r>
              <a:rPr lang="ru-RU" dirty="0" err="1" smtClean="0">
                <a:solidFill>
                  <a:prstClr val="black"/>
                </a:solidFill>
              </a:rPr>
              <a:t>репозитории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git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ru-RU" dirty="0" smtClean="0">
                <a:solidFill>
                  <a:prstClr val="black"/>
                </a:solidFill>
              </a:rPr>
              <a:t>на </a:t>
            </a:r>
            <a:r>
              <a:rPr lang="en-US" dirty="0" smtClean="0">
                <a:solidFill>
                  <a:prstClr val="black"/>
                </a:solidFill>
                <a:hlinkClick r:id="rId2"/>
              </a:rPr>
              <a:t>https</a:t>
            </a:r>
            <a:r>
              <a:rPr lang="en-US" dirty="0">
                <a:solidFill>
                  <a:prstClr val="black"/>
                </a:solidFill>
                <a:hlinkClick r:id="rId2"/>
              </a:rPr>
              <a:t>://</a:t>
            </a:r>
            <a:r>
              <a:rPr lang="en-US" dirty="0" smtClean="0">
                <a:solidFill>
                  <a:prstClr val="black"/>
                </a:solidFill>
                <a:hlinkClick r:id="rId2"/>
              </a:rPr>
              <a:t>git.io/vdFYM</a:t>
            </a:r>
            <a:endParaRPr lang="ru-RU" dirty="0" smtClean="0">
              <a:solidFill>
                <a:prstClr val="black"/>
              </a:solidFill>
            </a:endParaRPr>
          </a:p>
          <a:p>
            <a:pPr lvl="0"/>
            <a:r>
              <a:rPr lang="ru-RU" b="1" dirty="0" smtClean="0">
                <a:solidFill>
                  <a:prstClr val="black"/>
                </a:solidFill>
              </a:rPr>
              <a:t>НИКАКИМИ БИБЛИОТЕКАМИ ДЛЯ РАБОТЫ С ИЗОБРАЖЕНИЯМИ ПОЛЬЗОВАТЬСЯ НЕЛЬЗЯ!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Получение: регистрация некоторого потока частиц</a:t>
            </a:r>
          </a:p>
          <a:p>
            <a:r>
              <a:rPr lang="ru-RU" dirty="0" smtClean="0"/>
              <a:t>Аналог </a:t>
            </a:r>
            <a:r>
              <a:rPr lang="en-US" dirty="0" smtClean="0"/>
              <a:t>=&gt; </a:t>
            </a:r>
            <a:r>
              <a:rPr lang="ru-RU" dirty="0" smtClean="0"/>
              <a:t>Цифра</a:t>
            </a:r>
          </a:p>
          <a:p>
            <a:pPr lvl="1"/>
            <a:r>
              <a:rPr lang="ru-RU" dirty="0" smtClean="0"/>
              <a:t>Дискретизация</a:t>
            </a:r>
          </a:p>
          <a:p>
            <a:pPr lvl="1"/>
            <a:r>
              <a:rPr lang="ru-RU" dirty="0" smtClean="0"/>
              <a:t>Квантование</a:t>
            </a:r>
          </a:p>
          <a:p>
            <a:r>
              <a:rPr lang="ru-RU" dirty="0" smtClean="0"/>
              <a:t>Растровые / Векторные</a:t>
            </a:r>
          </a:p>
          <a:p>
            <a:r>
              <a:rPr lang="ru-RU" dirty="0" smtClean="0"/>
              <a:t>Цветовая модель / кодирование (+сжатие)</a:t>
            </a:r>
          </a:p>
          <a:p>
            <a:r>
              <a:rPr lang="ru-RU" dirty="0" smtClean="0"/>
              <a:t>Фильтрация, улучшение</a:t>
            </a:r>
          </a:p>
          <a:p>
            <a:r>
              <a:rPr lang="ru-RU" dirty="0" smtClean="0"/>
              <a:t>Анализ и распознавание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006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программу, которая зачитывает двумерный массив чисел и сохраняет изображение в формате </a:t>
            </a:r>
            <a:r>
              <a:rPr lang="en-US" dirty="0" smtClean="0"/>
              <a:t>BMP</a:t>
            </a:r>
            <a:r>
              <a:rPr lang="ru-RU" dirty="0" smtClean="0"/>
              <a:t>, пиксели которого соответствуют этим числам.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3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BMP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Растровый формат без потерь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Microsoft</a:t>
            </a:r>
          </a:p>
          <a:p>
            <a:r>
              <a:rPr lang="en-US" dirty="0" smtClean="0">
                <a:hlinkClick r:id="rId2"/>
              </a:rPr>
              <a:t>http://msdn.microsoft.com/</a:t>
            </a:r>
            <a:br>
              <a:rPr lang="en-US" dirty="0" smtClean="0">
                <a:hlinkClick r:id="rId2"/>
              </a:rPr>
            </a:br>
            <a:r>
              <a:rPr lang="en-US" dirty="0" err="1" smtClean="0">
                <a:hlinkClick r:id="rId2"/>
              </a:rPr>
              <a:t>en</a:t>
            </a:r>
            <a:r>
              <a:rPr lang="en-US" dirty="0" smtClean="0">
                <a:hlinkClick r:id="rId2"/>
              </a:rPr>
              <a:t>-us/library/cc250370.aspx</a:t>
            </a:r>
            <a:endParaRPr lang="en-US" dirty="0" smtClean="0"/>
          </a:p>
          <a:p>
            <a:r>
              <a:rPr lang="en-US" i="1" dirty="0" smtClean="0"/>
              <a:t>Device-Independent</a:t>
            </a:r>
            <a:r>
              <a:rPr lang="en-US" dirty="0" smtClean="0"/>
              <a:t> Bitmap (DIB) – </a:t>
            </a:r>
            <a:r>
              <a:rPr lang="ru-RU" dirty="0" smtClean="0"/>
              <a:t>внешний</a:t>
            </a:r>
            <a:r>
              <a:rPr lang="en-US" dirty="0" smtClean="0"/>
              <a:t> </a:t>
            </a:r>
            <a:r>
              <a:rPr lang="ru-RU" dirty="0" smtClean="0"/>
              <a:t>по отношению к конкретному дисплею</a:t>
            </a:r>
            <a:endParaRPr lang="en-US" dirty="0" smtClean="0"/>
          </a:p>
          <a:p>
            <a:r>
              <a:rPr lang="ru-RU" dirty="0" smtClean="0"/>
              <a:t>Несколько версий</a:t>
            </a:r>
            <a:endParaRPr lang="en-US" dirty="0" smtClean="0"/>
          </a:p>
          <a:p>
            <a:r>
              <a:rPr lang="ru-RU" dirty="0" smtClean="0"/>
              <a:t>Без сжатия либо простейшее </a:t>
            </a:r>
            <a:r>
              <a:rPr lang="en-US" dirty="0" smtClean="0"/>
              <a:t>RLE: </a:t>
            </a:r>
            <a:r>
              <a:rPr lang="ru-RU" dirty="0" smtClean="0"/>
              <a:t>сжатие последовательности одинаковых значений, грубо говоря, </a:t>
            </a:r>
            <a:r>
              <a:rPr lang="en-US" dirty="0"/>
              <a:t> </a:t>
            </a:r>
            <a:r>
              <a:rPr lang="en-US" dirty="0" smtClean="0"/>
              <a:t>2 2 2 2 2 2 2 </a:t>
            </a:r>
            <a:r>
              <a:rPr lang="ru-RU" smtClean="0"/>
              <a:t>=</a:t>
            </a:r>
            <a:r>
              <a:rPr lang="en-US" smtClean="0"/>
              <a:t>&gt; 7 2 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входного текстового файла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ширина, </a:t>
            </a:r>
            <a:r>
              <a:rPr lang="en-US" i="1" dirty="0" smtClean="0"/>
              <a:t>M</a:t>
            </a:r>
            <a:r>
              <a:rPr lang="en-US" dirty="0" smtClean="0"/>
              <a:t> – </a:t>
            </a:r>
            <a:r>
              <a:rPr lang="ru-RU" dirty="0" smtClean="0"/>
              <a:t>высота)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Grayscale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ln w="19050">
            <a:noFill/>
          </a:ln>
        </p:spPr>
        <p:txBody>
          <a:bodyPr tIns="10800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 M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… v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v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M2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MN</a:t>
            </a:r>
            <a:endParaRPr lang="en-US" baseline="-25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 </a:t>
            </a:r>
            <a:r>
              <a:rPr lang="ru-RU" dirty="0" smtClean="0"/>
              <a:t>строк по </a:t>
            </a:r>
            <a:r>
              <a:rPr lang="en-US" dirty="0" smtClean="0"/>
              <a:t>N </a:t>
            </a:r>
            <a:r>
              <a:rPr lang="ru-RU" dirty="0" smtClean="0"/>
              <a:t>значений, каждое от 0 до 255</a:t>
            </a: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Яркость: </a:t>
            </a:r>
            <a:b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0 – черный, </a:t>
            </a:r>
            <a:b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255 - белый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083050" cy="823912"/>
          </a:xfrm>
          <a:gradFill flip="none" rotWithShape="1">
            <a:gsLst>
              <a:gs pos="0">
                <a:srgbClr val="FF0000"/>
              </a:gs>
              <a:gs pos="69000">
                <a:srgbClr val="99FFCC"/>
              </a:gs>
              <a:gs pos="54000">
                <a:srgbClr val="00FF00"/>
              </a:gs>
              <a:gs pos="36000">
                <a:srgbClr val="FFFF00"/>
              </a:gs>
              <a:gs pos="17000">
                <a:srgbClr val="FFC000"/>
              </a:gs>
              <a:gs pos="100000">
                <a:srgbClr val="B07BD7"/>
              </a:gs>
            </a:gsLst>
            <a:path path="circle">
              <a:fillToRect l="50000" t="130000" r="50000" b="-30000"/>
            </a:path>
            <a:tileRect/>
          </a:gra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24bit color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083050" cy="3684588"/>
          </a:xfrm>
          <a:ln w="19050">
            <a:noFill/>
          </a:ln>
        </p:spPr>
        <p:txBody>
          <a:bodyPr tIns="10800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N M 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1N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2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2N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2N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......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M1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M1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6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M1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6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MN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6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MN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6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MN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/>
              <a:t>M </a:t>
            </a:r>
            <a:r>
              <a:rPr lang="ru-RU" sz="2600" dirty="0"/>
              <a:t>строк по </a:t>
            </a:r>
            <a:r>
              <a:rPr lang="ru-RU" sz="2600" dirty="0" smtClean="0"/>
              <a:t>3</a:t>
            </a:r>
            <a:r>
              <a:rPr lang="en-US" sz="2600" dirty="0" smtClean="0"/>
              <a:t>N </a:t>
            </a:r>
            <a:r>
              <a:rPr lang="ru-RU" sz="2600" dirty="0"/>
              <a:t>значений, </a:t>
            </a:r>
            <a:r>
              <a:rPr lang="ru-RU" sz="2600" dirty="0" smtClean="0"/>
              <a:t>каждое от </a:t>
            </a:r>
            <a:r>
              <a:rPr lang="ru-RU" sz="2600" dirty="0"/>
              <a:t>0 до </a:t>
            </a:r>
            <a:r>
              <a:rPr lang="ru-RU" sz="2600" dirty="0" smtClean="0"/>
              <a:t>255</a:t>
            </a:r>
          </a:p>
          <a:p>
            <a:r>
              <a:rPr lang="en-US" sz="2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600" baseline="-25000" dirty="0" err="1" smtClean="0">
                <a:latin typeface="+mj-lt"/>
                <a:cs typeface="Consolas" panose="020B0609020204030204" pitchFamily="49" charset="0"/>
              </a:rPr>
              <a:t>ij</a:t>
            </a:r>
            <a:r>
              <a:rPr lang="en-US" sz="2600" baseline="-25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600" baseline="-25000" dirty="0" err="1" smtClean="0">
                <a:cs typeface="Consolas" panose="020B0609020204030204" pitchFamily="49" charset="0"/>
              </a:rPr>
              <a:t>ij</a:t>
            </a:r>
            <a:r>
              <a:rPr lang="en-US" sz="2600" baseline="-25000" dirty="0" smtClean="0">
                <a:cs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600" baseline="-25000" dirty="0" err="1" smtClean="0">
                <a:cs typeface="Consolas" panose="020B0609020204030204" pitchFamily="49" charset="0"/>
              </a:rPr>
              <a:t>ij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компоненты цвета пикселя в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й строке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j-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м столбце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7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BMP-</a:t>
            </a:r>
            <a:r>
              <a:rPr lang="ru-RU" dirty="0" smtClean="0"/>
              <a:t>файла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Заголовок </a:t>
            </a:r>
            <a:r>
              <a:rPr lang="en-US" dirty="0" smtClean="0"/>
              <a:t>BMP</a:t>
            </a:r>
            <a:r>
              <a:rPr lang="ru-RU" dirty="0" smtClean="0"/>
              <a:t> (14) </a:t>
            </a:r>
          </a:p>
          <a:p>
            <a:r>
              <a:rPr lang="ru-RU" dirty="0" smtClean="0"/>
              <a:t>Заголовок </a:t>
            </a:r>
            <a:r>
              <a:rPr lang="en-US" dirty="0" smtClean="0"/>
              <a:t>DIB</a:t>
            </a:r>
            <a:r>
              <a:rPr lang="ru-RU" dirty="0" smtClean="0"/>
              <a:t> </a:t>
            </a:r>
            <a:r>
              <a:rPr lang="ru-RU" sz="1800" dirty="0" smtClean="0"/>
              <a:t>(??, Разные </a:t>
            </a:r>
            <a:r>
              <a:rPr lang="ru-RU" sz="1800" dirty="0"/>
              <a:t>варианты в зависимости от </a:t>
            </a:r>
            <a:r>
              <a:rPr lang="ru-RU" sz="1800" dirty="0" smtClean="0"/>
              <a:t>версий)</a:t>
            </a:r>
          </a:p>
          <a:p>
            <a:r>
              <a:rPr lang="ru-RU" dirty="0" smtClean="0"/>
              <a:t>Таблица цветов (опционально)</a:t>
            </a:r>
          </a:p>
          <a:p>
            <a:r>
              <a:rPr lang="ru-RU" dirty="0" smtClean="0"/>
              <a:t>Данные изображения</a:t>
            </a:r>
          </a:p>
          <a:p>
            <a:pPr marL="0" indent="0">
              <a:buNone/>
            </a:pPr>
            <a:r>
              <a:rPr lang="ru-RU" i="1" dirty="0" smtClean="0"/>
              <a:t>Все целые </a:t>
            </a:r>
            <a:r>
              <a:rPr lang="en-US" i="1" dirty="0" smtClean="0"/>
              <a:t>little-endian (Intel)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6853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r>
              <a:rPr lang="en-US" dirty="0" smtClean="0"/>
              <a:t> BMP</a:t>
            </a:r>
            <a:r>
              <a:rPr lang="ru-RU" dirty="0" smtClean="0"/>
              <a:t>-файлов для нас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Grayscale 256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2759156"/>
              </p:ext>
            </p:extLst>
          </p:nvPr>
        </p:nvGraphicFramePr>
        <p:xfrm>
          <a:off x="630238" y="2505075"/>
          <a:ext cx="38687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162"/>
                <a:gridCol w="7905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BITMAPFILEHEADER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 smtClean="0"/>
                        <a:t>BITMAPINFOHEADER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256x4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PIXELDATA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24bit </a:t>
            </a:r>
            <a:r>
              <a:rPr lang="en-US" dirty="0" err="1" smtClean="0"/>
              <a:t>Truecolor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16013072"/>
              </p:ext>
            </p:extLst>
          </p:nvPr>
        </p:nvGraphicFramePr>
        <p:xfrm>
          <a:off x="4629150" y="2505075"/>
          <a:ext cx="38877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0"/>
                <a:gridCol w="78263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BITMAPFILEHEADER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 smtClean="0"/>
                        <a:t>BITMAPINFOHEADER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PIXELDATA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6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 </a:t>
            </a:r>
            <a:r>
              <a:rPr lang="en-US" dirty="0" smtClean="0"/>
              <a:t>BITMAPFILEHEADER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14</a:t>
            </a:r>
            <a:r>
              <a:rPr lang="ru-RU" dirty="0" smtClean="0"/>
              <a:t> байт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42h 4D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("BM")</a:t>
            </a:r>
            <a:r>
              <a:rPr lang="ru-RU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(2)</a:t>
            </a:r>
            <a:endParaRPr lang="pt-BR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u-RU" dirty="0" smtClean="0"/>
              <a:t>Размер в байтах(4) </a:t>
            </a:r>
            <a:r>
              <a:rPr lang="pt-BR" dirty="0"/>
              <a:t> </a:t>
            </a:r>
            <a:endParaRPr lang="ru-RU" dirty="0" smtClean="0"/>
          </a:p>
          <a:p>
            <a:pPr lvl="1"/>
            <a:r>
              <a:rPr lang="ru-RU" dirty="0" err="1" smtClean="0"/>
              <a:t>РезервА</a:t>
            </a:r>
            <a:r>
              <a:rPr lang="ru-RU" dirty="0" smtClean="0"/>
              <a:t> </a:t>
            </a:r>
            <a:r>
              <a:rPr lang="ru-RU" b="1" dirty="0"/>
              <a:t>=</a:t>
            </a:r>
            <a:r>
              <a:rPr lang="ru-RU" b="1" dirty="0" smtClean="0"/>
              <a:t>0 </a:t>
            </a:r>
            <a:r>
              <a:rPr lang="ru-RU" dirty="0" smtClean="0"/>
              <a:t>(2)</a:t>
            </a:r>
          </a:p>
          <a:p>
            <a:pPr lvl="1"/>
            <a:r>
              <a:rPr lang="ru-RU" dirty="0" err="1" smtClean="0"/>
              <a:t>РезервБ</a:t>
            </a:r>
            <a:r>
              <a:rPr lang="ru-RU" dirty="0" smtClean="0"/>
              <a:t> </a:t>
            </a:r>
            <a:r>
              <a:rPr lang="ru-RU" b="1" dirty="0"/>
              <a:t>=0 </a:t>
            </a:r>
            <a:r>
              <a:rPr lang="ru-RU" dirty="0" smtClean="0"/>
              <a:t>(2)</a:t>
            </a:r>
          </a:p>
          <a:p>
            <a:pPr lvl="1"/>
            <a:r>
              <a:rPr lang="ru-RU" dirty="0" smtClean="0"/>
              <a:t>Начало данных (4) – сдвиг массива пикселей относит начала файла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Заголовок</a:t>
            </a:r>
            <a:r>
              <a:rPr lang="en-US" dirty="0" smtClean="0"/>
              <a:t> DIB </a:t>
            </a:r>
            <a:r>
              <a:rPr lang="ru-RU" dirty="0" smtClean="0"/>
              <a:t>в варианте </a:t>
            </a:r>
            <a:r>
              <a:rPr lang="en-US" dirty="0" smtClean="0"/>
              <a:t>BITMAPINFOHEADER </a:t>
            </a:r>
            <a:r>
              <a:rPr lang="ru-RU" dirty="0" smtClean="0"/>
              <a:t>(для нас)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40</a:t>
            </a:r>
            <a:r>
              <a:rPr lang="ru-RU" dirty="0"/>
              <a:t> </a:t>
            </a:r>
            <a:r>
              <a:rPr lang="ru-RU" dirty="0" smtClean="0"/>
              <a:t>байт</a:t>
            </a:r>
            <a:r>
              <a:rPr lang="en-US" dirty="0" smtClean="0"/>
              <a:t>, BMPv3</a:t>
            </a:r>
          </a:p>
          <a:p>
            <a:pPr lvl="1"/>
            <a:r>
              <a:rPr lang="ru-RU" dirty="0" smtClean="0"/>
              <a:t>размер </a:t>
            </a:r>
            <a:r>
              <a:rPr lang="ru-RU" dirty="0"/>
              <a:t>заголовка </a:t>
            </a:r>
            <a:r>
              <a:rPr lang="ru-RU" b="1" dirty="0"/>
              <a:t>=40</a:t>
            </a:r>
            <a:r>
              <a:rPr lang="ru-RU" dirty="0"/>
              <a:t> 	</a:t>
            </a:r>
            <a:r>
              <a:rPr lang="ru-RU" dirty="0" smtClean="0"/>
              <a:t>	(</a:t>
            </a:r>
            <a:r>
              <a:rPr lang="ru-RU" dirty="0"/>
              <a:t>4)</a:t>
            </a:r>
          </a:p>
          <a:p>
            <a:pPr lvl="1"/>
            <a:r>
              <a:rPr lang="ru-RU" dirty="0"/>
              <a:t>ширина, </a:t>
            </a:r>
            <a:r>
              <a:rPr lang="ru-RU" dirty="0" err="1"/>
              <a:t>пикс</a:t>
            </a:r>
            <a:r>
              <a:rPr lang="ru-RU" dirty="0"/>
              <a:t>		</a:t>
            </a:r>
            <a:r>
              <a:rPr lang="ru-RU" dirty="0" smtClean="0"/>
              <a:t>	</a:t>
            </a:r>
            <a:r>
              <a:rPr lang="en-US" dirty="0" smtClean="0"/>
              <a:t>(</a:t>
            </a:r>
            <a:r>
              <a:rPr lang="en-US" dirty="0"/>
              <a:t>4)</a:t>
            </a:r>
          </a:p>
          <a:p>
            <a:pPr lvl="1"/>
            <a:r>
              <a:rPr lang="ru-RU" dirty="0"/>
              <a:t>высота, </a:t>
            </a:r>
            <a:r>
              <a:rPr lang="ru-RU" dirty="0" err="1"/>
              <a:t>пикс</a:t>
            </a:r>
            <a:r>
              <a:rPr lang="en-US" dirty="0"/>
              <a:t> </a:t>
            </a:r>
            <a:r>
              <a:rPr lang="ru-RU" dirty="0"/>
              <a:t> (со знаком!)	</a:t>
            </a:r>
            <a:r>
              <a:rPr lang="en-US" dirty="0"/>
              <a:t>(4)</a:t>
            </a:r>
          </a:p>
          <a:p>
            <a:pPr lvl="1"/>
            <a:r>
              <a:rPr lang="ru-RU" dirty="0"/>
              <a:t>число плоскостей цвета, </a:t>
            </a:r>
            <a:r>
              <a:rPr lang="ru-RU" b="1" dirty="0"/>
              <a:t>=1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(2)</a:t>
            </a:r>
          </a:p>
          <a:p>
            <a:pPr lvl="1"/>
            <a:r>
              <a:rPr lang="ru-RU" dirty="0" err="1"/>
              <a:t>глуб</a:t>
            </a:r>
            <a:r>
              <a:rPr lang="ru-RU" dirty="0"/>
              <a:t> цвета, бит/</a:t>
            </a:r>
            <a:r>
              <a:rPr lang="ru-RU" dirty="0" err="1"/>
              <a:t>пикс</a:t>
            </a:r>
            <a:r>
              <a:rPr lang="ru-RU" dirty="0"/>
              <a:t> </a:t>
            </a:r>
            <a:r>
              <a:rPr lang="en-US" dirty="0"/>
              <a:t>1, 4, </a:t>
            </a:r>
            <a:r>
              <a:rPr lang="en-US" b="1" dirty="0"/>
              <a:t>8</a:t>
            </a:r>
            <a:r>
              <a:rPr lang="en-US" dirty="0"/>
              <a:t>, 16, </a:t>
            </a:r>
            <a:r>
              <a:rPr lang="en-US" b="1" dirty="0"/>
              <a:t>24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smtClean="0"/>
              <a:t>32(2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сжатие</a:t>
            </a:r>
            <a:r>
              <a:rPr lang="en-US" dirty="0"/>
              <a:t> </a:t>
            </a:r>
            <a:r>
              <a:rPr lang="ru-RU" b="1" dirty="0"/>
              <a:t>=0</a:t>
            </a:r>
            <a:r>
              <a:rPr lang="ru-RU" dirty="0"/>
              <a:t> для файла без сжатия 	</a:t>
            </a:r>
            <a:r>
              <a:rPr lang="en-US" dirty="0"/>
              <a:t>(4)</a:t>
            </a:r>
          </a:p>
          <a:p>
            <a:pPr lvl="1"/>
            <a:r>
              <a:rPr lang="ru-RU" dirty="0"/>
              <a:t>размер данных </a:t>
            </a:r>
            <a:r>
              <a:rPr lang="ru-RU" dirty="0" err="1"/>
              <a:t>изобр</a:t>
            </a:r>
            <a:r>
              <a:rPr lang="ru-RU" dirty="0"/>
              <a:t>, </a:t>
            </a:r>
            <a:r>
              <a:rPr lang="ru-RU" b="1" dirty="0"/>
              <a:t>=0</a:t>
            </a:r>
            <a:r>
              <a:rPr lang="ru-RU" dirty="0"/>
              <a:t> для </a:t>
            </a:r>
            <a:r>
              <a:rPr lang="ru-RU" dirty="0" err="1"/>
              <a:t>несж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(4)</a:t>
            </a:r>
          </a:p>
          <a:p>
            <a:pPr lvl="1"/>
            <a:r>
              <a:rPr lang="ru-RU" dirty="0" err="1"/>
              <a:t>гориз</a:t>
            </a:r>
            <a:r>
              <a:rPr lang="ru-RU" dirty="0"/>
              <a:t> </a:t>
            </a:r>
            <a:r>
              <a:rPr lang="ru-RU" dirty="0" err="1" smtClean="0"/>
              <a:t>разреш</a:t>
            </a:r>
            <a:r>
              <a:rPr lang="ru-RU" dirty="0" smtClean="0"/>
              <a:t>, </a:t>
            </a:r>
            <a:r>
              <a:rPr lang="ru-RU" dirty="0" err="1"/>
              <a:t>пикс</a:t>
            </a:r>
            <a:r>
              <a:rPr lang="ru-RU" dirty="0"/>
              <a:t>/м </a:t>
            </a:r>
            <a:r>
              <a:rPr lang="en-US" dirty="0"/>
              <a:t> </a:t>
            </a:r>
            <a:r>
              <a:rPr lang="ru-RU" dirty="0"/>
              <a:t>		</a:t>
            </a:r>
            <a:r>
              <a:rPr lang="ru-RU" dirty="0" smtClean="0"/>
              <a:t>	</a:t>
            </a:r>
            <a:r>
              <a:rPr lang="en-US" dirty="0" smtClean="0"/>
              <a:t>(</a:t>
            </a:r>
            <a:r>
              <a:rPr lang="en-US" dirty="0"/>
              <a:t>4)</a:t>
            </a:r>
          </a:p>
          <a:p>
            <a:pPr lvl="1"/>
            <a:r>
              <a:rPr lang="ru-RU" dirty="0" err="1" smtClean="0"/>
              <a:t>верт</a:t>
            </a:r>
            <a:r>
              <a:rPr lang="ru-RU" dirty="0" smtClean="0"/>
              <a:t> </a:t>
            </a:r>
            <a:r>
              <a:rPr lang="ru-RU" dirty="0" err="1" smtClean="0"/>
              <a:t>разреш</a:t>
            </a:r>
            <a:r>
              <a:rPr lang="ru-RU" dirty="0" smtClean="0"/>
              <a:t>, </a:t>
            </a:r>
            <a:r>
              <a:rPr lang="ru-RU" dirty="0" err="1"/>
              <a:t>пикс</a:t>
            </a:r>
            <a:r>
              <a:rPr lang="ru-RU" dirty="0"/>
              <a:t>/м 		</a:t>
            </a:r>
            <a:r>
              <a:rPr lang="ru-RU" dirty="0" smtClean="0"/>
              <a:t>	</a:t>
            </a:r>
            <a:r>
              <a:rPr lang="en-US" dirty="0" smtClean="0"/>
              <a:t>(</a:t>
            </a:r>
            <a:r>
              <a:rPr lang="en-US" dirty="0"/>
              <a:t>4)</a:t>
            </a:r>
          </a:p>
          <a:p>
            <a:pPr lvl="1"/>
            <a:r>
              <a:rPr lang="ru-RU" dirty="0"/>
              <a:t>число цветов, </a:t>
            </a:r>
            <a:r>
              <a:rPr lang="ru-RU" b="1" dirty="0"/>
              <a:t>=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, </a:t>
            </a:r>
            <a:r>
              <a:rPr lang="ru-RU" dirty="0"/>
              <a:t>где </a:t>
            </a:r>
            <a:r>
              <a:rPr lang="en-US" dirty="0"/>
              <a:t>n – </a:t>
            </a:r>
            <a:r>
              <a:rPr lang="ru-RU" dirty="0" err="1"/>
              <a:t>глуб</a:t>
            </a:r>
            <a:r>
              <a:rPr lang="ru-RU" dirty="0"/>
              <a:t> </a:t>
            </a:r>
            <a:r>
              <a:rPr lang="ru-RU" dirty="0" err="1"/>
              <a:t>цв</a:t>
            </a:r>
            <a:r>
              <a:rPr lang="ru-RU" dirty="0"/>
              <a:t> 	</a:t>
            </a:r>
            <a:r>
              <a:rPr lang="en-US" dirty="0"/>
              <a:t>(4)</a:t>
            </a:r>
          </a:p>
          <a:p>
            <a:pPr lvl="1"/>
            <a:r>
              <a:rPr lang="ru-RU" dirty="0"/>
              <a:t>число важных цветов, </a:t>
            </a:r>
            <a:r>
              <a:rPr lang="ru-RU" b="1" dirty="0"/>
              <a:t>=0</a:t>
            </a:r>
            <a:r>
              <a:rPr lang="en-US" dirty="0"/>
              <a:t> </a:t>
            </a:r>
            <a:r>
              <a:rPr lang="ru-RU" dirty="0"/>
              <a:t>		</a:t>
            </a:r>
            <a:r>
              <a:rPr lang="en-US" dirty="0"/>
              <a:t>(4)</a:t>
            </a:r>
            <a:endParaRPr lang="pt-BR" dirty="0"/>
          </a:p>
          <a:p>
            <a:r>
              <a:rPr lang="en-US" dirty="0"/>
              <a:t>(</a:t>
            </a:r>
            <a:r>
              <a:rPr lang="ru-RU" dirty="0"/>
              <a:t>другие для </a:t>
            </a:r>
            <a:r>
              <a:rPr lang="ru-RU" dirty="0" err="1" smtClean="0"/>
              <a:t>др</a:t>
            </a:r>
            <a:r>
              <a:rPr lang="ru-RU" dirty="0" smtClean="0"/>
              <a:t> версий</a:t>
            </a:r>
            <a:r>
              <a:rPr lang="en-US" dirty="0" smtClean="0"/>
              <a:t> Windows </a:t>
            </a:r>
            <a:r>
              <a:rPr lang="ru-RU" dirty="0"/>
              <a:t>и для </a:t>
            </a:r>
            <a:r>
              <a:rPr lang="en-US" dirty="0"/>
              <a:t>OS/2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6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2891</TotalTime>
  <Words>1142</Words>
  <Application>Microsoft Office PowerPoint</Application>
  <PresentationFormat>Экран (4:3)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Тема Office</vt:lpstr>
      <vt:lpstr>ЛР1: Создание  BMP-изображения</vt:lpstr>
      <vt:lpstr>Изображения</vt:lpstr>
      <vt:lpstr>Цель работы</vt:lpstr>
      <vt:lpstr>Формат BMP</vt:lpstr>
      <vt:lpstr>Формат входного текстового файла (N – ширина, M – высота)</vt:lpstr>
      <vt:lpstr>Структура BMP-файла</vt:lpstr>
      <vt:lpstr>Структура BMP-файлов для нас</vt:lpstr>
      <vt:lpstr>Заголовок BITMAPFILEHEADER</vt:lpstr>
      <vt:lpstr>Заголовок DIB в варианте BITMAPINFOHEADER (для нас)</vt:lpstr>
      <vt:lpstr>Таблица цветов</vt:lpstr>
      <vt:lpstr>Данные изображения</vt:lpstr>
      <vt:lpstr>Пример: очень маленькое изображение, 3×3</vt:lpstr>
      <vt:lpstr>Пример</vt:lpstr>
      <vt:lpstr>BITMAPFILEHEADER</vt:lpstr>
      <vt:lpstr>BITMAPINFOHEADER</vt:lpstr>
      <vt:lpstr>PIXEL DATA</vt:lpstr>
      <vt:lpstr>Код программы</vt:lpstr>
      <vt:lpstr>Код программы</vt:lpstr>
      <vt:lpstr>Hints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цифровой обработки изображений</dc:title>
  <dc:creator>Alexander Pavlov</dc:creator>
  <cp:keywords>imgproc;image processing;bmp;lab</cp:keywords>
  <cp:lastModifiedBy>Alexander Pavlov</cp:lastModifiedBy>
  <cp:revision>61</cp:revision>
  <dcterms:created xsi:type="dcterms:W3CDTF">2017-09-04T01:46:28Z</dcterms:created>
  <dcterms:modified xsi:type="dcterms:W3CDTF">2017-10-20T12:54:17Z</dcterms:modified>
</cp:coreProperties>
</file>