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301" r:id="rId5"/>
    <p:sldId id="278" r:id="rId6"/>
    <p:sldId id="291" r:id="rId7"/>
    <p:sldId id="282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304" r:id="rId17"/>
    <p:sldId id="305" r:id="rId18"/>
    <p:sldId id="306" r:id="rId19"/>
    <p:sldId id="307" r:id="rId20"/>
    <p:sldId id="292" r:id="rId21"/>
    <p:sldId id="280" r:id="rId22"/>
    <p:sldId id="295" r:id="rId23"/>
    <p:sldId id="296" r:id="rId24"/>
    <p:sldId id="290" r:id="rId25"/>
    <p:sldId id="294" r:id="rId26"/>
    <p:sldId id="297" r:id="rId27"/>
    <p:sldId id="298" r:id="rId28"/>
    <p:sldId id="293" r:id="rId29"/>
    <p:sldId id="302" r:id="rId30"/>
    <p:sldId id="303" r:id="rId31"/>
    <p:sldId id="277" r:id="rId32"/>
    <p:sldId id="299" r:id="rId33"/>
    <p:sldId id="300" r:id="rId34"/>
    <p:sldId id="258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00"/>
    <a:srgbClr val="EAEFF7"/>
    <a:srgbClr val="0000FF"/>
    <a:srgbClr val="A9D18E"/>
    <a:srgbClr val="5B9BD5"/>
    <a:srgbClr val="B07BD7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3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C379-137A-4DEF-99CE-6489D4B2C690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An_ambulance_corps_at_work_in_the_field._Halftone._Wellcome_V0015759.jpg" TargetMode="External"/><Relationship Id="rId4" Type="http://schemas.openxmlformats.org/officeDocument/2006/relationships/hyperlink" Target="https://commons.wikimedia.org/wiki/File:Portrait_of_Charles_Darwin._Wellcome_M0010103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lfd.uci.edu/pythonlibs/zhckc95n/olefile-0.44-py2.py3-none-any.whl" TargetMode="External"/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35163"/>
            <a:ext cx="77724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ЛР</a:t>
            </a:r>
            <a:r>
              <a:rPr lang="en-US" dirty="0" smtClean="0"/>
              <a:t>2</a:t>
            </a:r>
            <a:r>
              <a:rPr lang="ru-RU" dirty="0" smtClean="0"/>
              <a:t>: Фильтр гауссова размытия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414838"/>
            <a:ext cx="6858000" cy="1655762"/>
          </a:xfrm>
        </p:spPr>
        <p:txBody>
          <a:bodyPr/>
          <a:lstStyle/>
          <a:p>
            <a:r>
              <a:rPr lang="ru-RU" dirty="0"/>
              <a:t>Алгоритмы 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6772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колес</a:t>
            </a:r>
            <a:r>
              <a:rPr lang="en-US" dirty="0" smtClean="0"/>
              <a:t>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Поместите </a:t>
            </a:r>
            <a:r>
              <a:rPr lang="en-US" dirty="0" smtClean="0"/>
              <a:t>.</a:t>
            </a:r>
            <a:r>
              <a:rPr lang="en-US" dirty="0" err="1" smtClean="0"/>
              <a:t>whl</a:t>
            </a:r>
            <a:r>
              <a:rPr lang="en-US" dirty="0" smtClean="0"/>
              <a:t> </a:t>
            </a:r>
            <a:r>
              <a:rPr lang="ru-RU" dirty="0" smtClean="0"/>
              <a:t>файлы в папку </a:t>
            </a:r>
            <a:r>
              <a:rPr lang="en-US" dirty="0" smtClean="0"/>
              <a:t>Scripts </a:t>
            </a:r>
            <a:r>
              <a:rPr lang="ru-RU" dirty="0" smtClean="0"/>
              <a:t>вашей инсталляции </a:t>
            </a:r>
            <a:r>
              <a:rPr lang="ru-RU" dirty="0"/>
              <a:t>П</a:t>
            </a:r>
            <a:r>
              <a:rPr lang="ru-RU" dirty="0" smtClean="0"/>
              <a:t>итона, где лежит </a:t>
            </a:r>
            <a:r>
              <a:rPr lang="en-US" dirty="0" smtClean="0"/>
              <a:t>pip.exe</a:t>
            </a:r>
          </a:p>
          <a:p>
            <a:r>
              <a:rPr lang="ru-RU" dirty="0" smtClean="0"/>
              <a:t>Откройте командную строку, перейдите  в папку </a:t>
            </a:r>
            <a:r>
              <a:rPr lang="en-US" dirty="0" smtClean="0"/>
              <a:t>Scripts, </a:t>
            </a:r>
            <a:r>
              <a:rPr lang="ru-RU" dirty="0" smtClean="0"/>
              <a:t>установите колеса при помощи </a:t>
            </a:r>
            <a:r>
              <a:rPr lang="en-US" dirty="0" smtClean="0"/>
              <a:t>pip</a:t>
            </a:r>
            <a:r>
              <a:rPr lang="ru-RU" dirty="0" smtClean="0"/>
              <a:t> </a:t>
            </a:r>
            <a:r>
              <a:rPr lang="en-US" dirty="0" smtClean="0"/>
              <a:t>install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5062"/>
            <a:ext cx="7467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читать файлы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pPr marL="35560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PIL import Image</a:t>
            </a:r>
          </a:p>
          <a:p>
            <a:pPr marL="35560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'darwin.png'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5600" indent="0">
              <a:spcAft>
                <a:spcPts val="1200"/>
              </a:spcAft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img.load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/>
              <a:t>Тогда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img.size</a:t>
            </a:r>
            <a:r>
              <a:rPr lang="ru-RU" dirty="0" smtClean="0"/>
              <a:t> дает пару </a:t>
            </a:r>
            <a:r>
              <a:rPr lang="ru-RU" b="1" dirty="0" smtClean="0"/>
              <a:t>(</a:t>
            </a:r>
            <a:r>
              <a:rPr lang="en-US" b="1" i="1" dirty="0" smtClean="0"/>
              <a:t>W</a:t>
            </a:r>
            <a:r>
              <a:rPr lang="en-US" b="1" dirty="0" smtClean="0"/>
              <a:t> </a:t>
            </a:r>
            <a:r>
              <a:rPr lang="ru-RU" b="1" dirty="0" smtClean="0"/>
              <a:t>ширина, </a:t>
            </a:r>
            <a:r>
              <a:rPr lang="en-US" b="1" i="1" dirty="0" smtClean="0"/>
              <a:t>H</a:t>
            </a:r>
            <a:r>
              <a:rPr lang="en-US" b="1" dirty="0" smtClean="0"/>
              <a:t> </a:t>
            </a:r>
            <a:r>
              <a:rPr lang="ru-RU" b="1" dirty="0" smtClean="0"/>
              <a:t>высота)</a:t>
            </a:r>
            <a:r>
              <a:rPr lang="en-US" dirty="0" smtClean="0"/>
              <a:t>. </a:t>
            </a:r>
            <a:r>
              <a:rPr lang="ru-RU" dirty="0" smtClean="0"/>
              <a:t>Режим изображения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img.mode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6"/>
                </a:solidFill>
              </a:rPr>
              <a:t>'</a:t>
            </a:r>
            <a:r>
              <a:rPr lang="en-US" i="1" dirty="0" smtClean="0">
                <a:solidFill>
                  <a:schemeClr val="accent6"/>
                </a:solidFill>
              </a:rPr>
              <a:t>L'</a:t>
            </a:r>
            <a:r>
              <a:rPr lang="en-US" dirty="0" smtClean="0"/>
              <a:t> </a:t>
            </a:r>
            <a:r>
              <a:rPr lang="ru-RU" dirty="0" smtClean="0"/>
              <a:t>означает градации серого </a:t>
            </a:r>
            <a:br>
              <a:rPr lang="ru-RU" dirty="0" smtClean="0"/>
            </a:br>
            <a:r>
              <a:rPr lang="en-US" dirty="0" smtClean="0"/>
              <a:t>0..255 </a:t>
            </a:r>
            <a:r>
              <a:rPr lang="ru-RU" dirty="0" smtClean="0"/>
              <a:t>(0 – черный, 255 – белый)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ru-RU" dirty="0" smtClean="0"/>
              <a:t> дает значение пикселя с координатами </a:t>
            </a:r>
            <a:r>
              <a:rPr lang="en-US" dirty="0" smtClean="0"/>
              <a:t>x, y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передавать именно как пару, поэтому в скобках,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</a:t>
            </a:r>
            <a:r>
              <a:rPr lang="ru-RU" dirty="0" smtClean="0"/>
              <a:t>слева направо, </a:t>
            </a:r>
            <a:r>
              <a:rPr lang="en-US" dirty="0" smtClean="0"/>
              <a:t>y </a:t>
            </a:r>
            <a:r>
              <a:rPr lang="ru-RU" dirty="0" smtClean="0"/>
              <a:t>сверху вниз, считая с нуля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Пиксельные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((2,1))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((3,1))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((0,2))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41003"/>
              </p:ext>
            </p:extLst>
          </p:nvPr>
        </p:nvGraphicFramePr>
        <p:xfrm>
          <a:off x="5600698" y="3924299"/>
          <a:ext cx="2914652" cy="22526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28663"/>
                <a:gridCol w="728663"/>
                <a:gridCol w="728663"/>
                <a:gridCol w="728663"/>
              </a:tblGrid>
              <a:tr h="75088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(2</a:t>
                      </a:r>
                      <a:r>
                        <a:rPr lang="ru-RU" sz="2400" dirty="0" smtClean="0"/>
                        <a:t>,0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(2,1)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(3,1)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(псевдо)Массив </a:t>
            </a:r>
            <a:r>
              <a:rPr lang="en-US" dirty="0" err="1" smtClean="0"/>
              <a:t>getdata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 smtClean="0"/>
          </a:p>
          <a:p>
            <a:r>
              <a:rPr lang="ru-RU" dirty="0" smtClean="0"/>
              <a:t>линейный </a:t>
            </a:r>
            <a:r>
              <a:rPr lang="ru-RU" dirty="0" err="1" smtClean="0"/>
              <a:t>мас</a:t>
            </a:r>
            <a:r>
              <a:rPr lang="en-US" dirty="0" smtClean="0"/>
              <a:t>c</a:t>
            </a:r>
            <a:r>
              <a:rPr lang="ru-RU" dirty="0" smtClean="0"/>
              <a:t>ив от 0 до </a:t>
            </a:r>
            <a:r>
              <a:rPr lang="en-US" i="1" dirty="0" smtClean="0"/>
              <a:t>W </a:t>
            </a:r>
            <a:r>
              <a:rPr lang="en-US" dirty="0" smtClean="0"/>
              <a:t>× </a:t>
            </a:r>
            <a:r>
              <a:rPr lang="en-US" i="1" dirty="0" smtClean="0"/>
              <a:t>H </a:t>
            </a:r>
            <a:r>
              <a:rPr lang="en-US" dirty="0" smtClean="0"/>
              <a:t>‒ 1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()[2]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()[6]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()[7]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57823" y="3911898"/>
            <a:ext cx="3200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PIL.Image.Image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=4x3 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 0x47E8C50&gt;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97735"/>
              </p:ext>
            </p:extLst>
          </p:nvPr>
        </p:nvGraphicFramePr>
        <p:xfrm>
          <a:off x="6311898" y="4470399"/>
          <a:ext cx="2203452" cy="17065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50863"/>
                <a:gridCol w="550863"/>
                <a:gridCol w="550863"/>
                <a:gridCol w="550863"/>
              </a:tblGrid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ru-RU" sz="2400" dirty="0"/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Преобразовать в </a:t>
            </a:r>
            <a:r>
              <a:rPr lang="en-US" dirty="0" err="1" smtClean="0"/>
              <a:t>numpy</a:t>
            </a:r>
            <a:r>
              <a:rPr lang="ru-RU" dirty="0" smtClean="0"/>
              <a:t>-массив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 err="1" smtClean="0"/>
              <a:t>numpy</a:t>
            </a:r>
            <a:r>
              <a:rPr lang="en-US" sz="2400" dirty="0" smtClean="0"/>
              <a:t>-</a:t>
            </a:r>
            <a:r>
              <a:rPr lang="ru-RU" sz="2400" dirty="0" smtClean="0"/>
              <a:t>массивы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ndarray</a:t>
            </a:r>
            <a:r>
              <a:rPr lang="en-US" sz="2400" dirty="0" smtClean="0"/>
              <a:t> 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высокопроизводительные компактные массивы, поддерживающие удобную индексацию, диапазоны, множество операций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255,255,255,255, 255,255,128,  0,       255,255,255,255])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a.reshape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(3, 4)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array([	[255,255,255,255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255,255,128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 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255,255,255,255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9363"/>
              </p:ext>
            </p:extLst>
          </p:nvPr>
        </p:nvGraphicFramePr>
        <p:xfrm>
          <a:off x="6311898" y="4470399"/>
          <a:ext cx="2203452" cy="17065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50863"/>
                <a:gridCol w="550863"/>
                <a:gridCol w="550863"/>
                <a:gridCol w="550863"/>
              </a:tblGrid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ru-RU" sz="2400" dirty="0"/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5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Преобразовать в </a:t>
            </a:r>
            <a:r>
              <a:rPr lang="en-US" dirty="0" err="1" smtClean="0"/>
              <a:t>numpy</a:t>
            </a:r>
            <a:r>
              <a:rPr lang="ru-RU" dirty="0" smtClean="0"/>
              <a:t>-массив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r>
              <a:rPr lang="ru-RU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b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255,255,255,255,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255,255,128,  0,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255,255,255,255])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a.reshape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(3, 4)</a:t>
            </a:r>
            <a:b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255,255,255,255],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255,255,128,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255,255,255,255]])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a.reshape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(3, 4)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b[1,2]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b[1][2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9363"/>
              </p:ext>
            </p:extLst>
          </p:nvPr>
        </p:nvGraphicFramePr>
        <p:xfrm>
          <a:off x="6311898" y="4470399"/>
          <a:ext cx="2203452" cy="17065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50863"/>
                <a:gridCol w="550863"/>
                <a:gridCol w="550863"/>
                <a:gridCol w="550863"/>
              </a:tblGrid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ru-RU" sz="2400" dirty="0"/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7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</a:t>
            </a:r>
            <a:r>
              <a:rPr lang="ru-RU" dirty="0"/>
              <a:t> </a:t>
            </a:r>
            <a:r>
              <a:rPr lang="ru-RU" dirty="0" smtClean="0"/>
              <a:t>и обратно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имея двумерный </a:t>
            </a:r>
            <a:r>
              <a:rPr lang="en-US" dirty="0" err="1" smtClean="0"/>
              <a:t>numpy</a:t>
            </a:r>
            <a:r>
              <a:rPr lang="en-US" dirty="0" smtClean="0"/>
              <a:t>-</a:t>
            </a:r>
            <a:r>
              <a:rPr lang="ru-RU" dirty="0" smtClean="0"/>
              <a:t>массив, можно построить по нему объект </a:t>
            </a:r>
            <a:r>
              <a:rPr lang="en-US" dirty="0" smtClean="0"/>
              <a:t>Image</a:t>
            </a:r>
            <a:r>
              <a:rPr lang="ru-RU" dirty="0" smtClean="0"/>
              <a:t>, который уже можно сохранять, и т.д.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([[1,2,10],[20,40,255]],</a:t>
            </a:r>
            <a:b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=np.uint8)</a:t>
            </a:r>
          </a:p>
          <a:p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Image.fromarray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75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Просматривать и сохранять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>
                <a:hlinkClick r:id="rId2"/>
              </a:rPr>
              <a:t>Jupyter</a:t>
            </a:r>
            <a:r>
              <a:rPr lang="en-US" dirty="0" smtClean="0">
                <a:hlinkClick r:id="rId2"/>
              </a:rPr>
              <a:t> Notebook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если изображение типа </a:t>
            </a:r>
            <a:r>
              <a:rPr lang="en-US" dirty="0" smtClean="0"/>
              <a:t>Image </a:t>
            </a:r>
            <a:r>
              <a:rPr lang="ru-RU" dirty="0" smtClean="0"/>
              <a:t>является последней строкой ячейки, оно </a:t>
            </a:r>
            <a:r>
              <a:rPr lang="ru-RU" dirty="0" err="1" smtClean="0"/>
              <a:t>отрисовывается</a:t>
            </a:r>
            <a:r>
              <a:rPr lang="ru-RU" dirty="0" smtClean="0"/>
              <a:t> автоматически прямо на странице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47" y="3313113"/>
            <a:ext cx="4363603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3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Просматривать и сохранять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консоли можно вызывать метод </a:t>
            </a:r>
            <a:r>
              <a:rPr lang="en-US" dirty="0" smtClean="0"/>
              <a:t>.show() </a:t>
            </a:r>
            <a:r>
              <a:rPr lang="ru-RU" dirty="0"/>
              <a:t>о</a:t>
            </a:r>
            <a:r>
              <a:rPr lang="ru-RU" dirty="0" smtClean="0"/>
              <a:t>бъекта </a:t>
            </a:r>
            <a:r>
              <a:rPr lang="en-US" dirty="0" smtClean="0"/>
              <a:t>Image </a:t>
            </a:r>
            <a:r>
              <a:rPr lang="ru-RU" dirty="0" smtClean="0"/>
              <a:t>для показа в стандартном средстве просмотра (на картинке </a:t>
            </a:r>
            <a:r>
              <a:rPr lang="en-US" dirty="0" smtClean="0"/>
              <a:t>Picasa Photo Viewer):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997569"/>
            <a:ext cx="5863814" cy="33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0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[19]: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 = Image.fromarray(b</a:t>
            </a:r>
            <a:r>
              <a:rPr lang="az-Latn-AZ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az-Latn-AZ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[20]: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newpic.mode = </a:t>
            </a:r>
            <a:r>
              <a:rPr lang="az-Latn-AZ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</a:t>
            </a:r>
            <a:r>
              <a:rPr lang="az-Latn-AZ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az-Latn-AZ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[21]: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newpic.save(</a:t>
            </a:r>
            <a:r>
              <a:rPr lang="az-Latn-AZ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'newpic.png'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8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Устройство или алгоритм обработки сигналов, выделяющий желательные и подавляющий нежелательные сигналы</a:t>
            </a:r>
          </a:p>
          <a:p>
            <a:r>
              <a:rPr lang="ru-RU" dirty="0" smtClean="0"/>
              <a:t>ФВЧ, ФНЧ, …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06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Ломти</a:t>
            </a:r>
            <a:r>
              <a:rPr lang="en-US" dirty="0" smtClean="0"/>
              <a:t>(slice)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3030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Простое равномерное усреднение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170675"/>
              </p:ext>
            </p:extLst>
          </p:nvPr>
        </p:nvGraphicFramePr>
        <p:xfrm>
          <a:off x="501648" y="1809744"/>
          <a:ext cx="5048251" cy="499944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975"/>
                <a:gridCol w="593354"/>
                <a:gridCol w="593354"/>
                <a:gridCol w="593354"/>
                <a:gridCol w="593354"/>
                <a:gridCol w="593354"/>
                <a:gridCol w="593354"/>
                <a:gridCol w="593354"/>
                <a:gridCol w="685798"/>
              </a:tblGrid>
              <a:tr h="346078">
                <a:tc>
                  <a:txBody>
                    <a:bodyPr/>
                    <a:lstStyle/>
                    <a:p>
                      <a:pPr algn="ctr"/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- </a:t>
                      </a:r>
                      <a:r>
                        <a:rPr lang="en-US" i="1" dirty="0" smtClean="0"/>
                        <a:t>r 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- 2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- 1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+ 1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+ 2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+ </a:t>
                      </a:r>
                      <a:r>
                        <a:rPr lang="en-US" i="1" dirty="0" smtClean="0"/>
                        <a:t>r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– 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– 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600" b="1" i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1600" b="1" i="1" baseline="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600" b="1" i="0" baseline="0" dirty="0" err="1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600" b="1" i="1" baseline="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endParaRPr lang="ru-RU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+ 1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+ 2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r>
                        <a:rPr lang="en-US" i="1" dirty="0" smtClean="0"/>
                        <a:t>y</a:t>
                      </a:r>
                      <a:endParaRPr lang="ru-RU" i="1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+ </a:t>
                      </a:r>
                      <a:r>
                        <a:rPr lang="en-US" i="1" dirty="0" smtClean="0"/>
                        <a:t>r</a:t>
                      </a:r>
                      <a:endParaRPr lang="ru-RU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0108" y="2181222"/>
                <a:ext cx="2550442" cy="707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108" y="2181222"/>
                <a:ext cx="2550442" cy="7071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60108" y="3164681"/>
            <a:ext cx="3090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картинке </a:t>
            </a:r>
            <a:r>
              <a:rPr lang="en-US" i="1" dirty="0" smtClean="0"/>
              <a:t>r</a:t>
            </a:r>
            <a:r>
              <a:rPr lang="ru-RU" i="1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3, </a:t>
            </a:r>
            <a:r>
              <a:rPr lang="ru-RU" dirty="0" smtClean="0"/>
              <a:t>сумма включает три нуля и остальные 46 значений равны 255</a:t>
            </a:r>
          </a:p>
          <a:p>
            <a:endParaRPr lang="ru-RU" dirty="0"/>
          </a:p>
          <a:p>
            <a:r>
              <a:rPr lang="ru-RU" dirty="0" smtClean="0"/>
              <a:t>сред = (0+46*255)</a:t>
            </a:r>
            <a:r>
              <a:rPr lang="en-US" dirty="0" smtClean="0"/>
              <a:t>/</a:t>
            </a:r>
            <a:r>
              <a:rPr lang="ru-RU" dirty="0" smtClean="0"/>
              <a:t>49</a:t>
            </a:r>
            <a:r>
              <a:rPr lang="en-US" dirty="0" smtClean="0"/>
              <a:t> ≈ 239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Что происходит на краях</a:t>
            </a:r>
            <a:r>
              <a:rPr lang="en-US" dirty="0" smtClean="0"/>
              <a:t>, </a:t>
            </a:r>
            <a:r>
              <a:rPr lang="ru-RU" dirty="0" smtClean="0"/>
              <a:t>например </a:t>
            </a:r>
            <a:r>
              <a:rPr lang="en-US" i="1" dirty="0" err="1" smtClean="0"/>
              <a:t>i</a:t>
            </a:r>
            <a:r>
              <a:rPr lang="en-US" dirty="0" smtClean="0"/>
              <a:t>=1</a:t>
            </a:r>
            <a:r>
              <a:rPr lang="ru-RU" dirty="0" smtClean="0"/>
              <a:t>?</a:t>
            </a:r>
            <a:r>
              <a:rPr lang="en-US" dirty="0" smtClean="0"/>
              <a:t> </a:t>
            </a:r>
            <a:r>
              <a:rPr lang="ru-RU" dirty="0" smtClean="0"/>
              <a:t>Так как строки </a:t>
            </a:r>
            <a:r>
              <a:rPr lang="en-US" dirty="0" smtClean="0"/>
              <a:t>-2 </a:t>
            </a:r>
            <a:r>
              <a:rPr lang="ru-RU" dirty="0" smtClean="0"/>
              <a:t>не существует, среднее содержит меньше слагаемых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5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Равномерно усредняющее размытие, Питон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27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PIL </a:t>
            </a: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3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i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blur_py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, 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w, h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img.size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a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=np.uint8)\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.reshape(h, 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h,w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=np.uint8)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range(h):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range(w):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s = 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up,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max(i-r,0), min(i+r+1,h)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lf,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max(j-r,0), min(j+r+1,w)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n = 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-up)*(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-lf)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y in range(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up,bt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x in range(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lf,rt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s += a[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y,x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b[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] = s /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Image.fromarray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err="1" smtClean="0"/>
              <a:t>Питоновский</a:t>
            </a:r>
            <a:r>
              <a:rPr lang="ru-RU" sz="3600" dirty="0" smtClean="0"/>
              <a:t> </a:t>
            </a:r>
            <a:r>
              <a:rPr lang="en-US" sz="3600" b="1" dirty="0" smtClean="0"/>
              <a:t>for</a:t>
            </a:r>
            <a:r>
              <a:rPr lang="ru-RU" sz="3600" dirty="0" smtClean="0"/>
              <a:t> </a:t>
            </a:r>
            <a:r>
              <a:rPr lang="ru-RU" sz="3600" dirty="0"/>
              <a:t>= </a:t>
            </a:r>
            <a:r>
              <a:rPr lang="ru-RU" sz="4000" b="1" dirty="0" smtClean="0"/>
              <a:t>МЕДЛЕННО</a:t>
            </a:r>
            <a:r>
              <a:rPr lang="ru-RU" sz="3600" dirty="0" smtClean="0"/>
              <a:t>, </a:t>
            </a:r>
            <a:br>
              <a:rPr lang="ru-RU" sz="3600" dirty="0" smtClean="0"/>
            </a:br>
            <a:r>
              <a:rPr lang="ru-RU" sz="3600" dirty="0" smtClean="0"/>
              <a:t>циклы надо прятать в </a:t>
            </a:r>
            <a:r>
              <a:rPr lang="en-US" sz="3600" dirty="0" err="1" smtClean="0"/>
              <a:t>numpy</a:t>
            </a:r>
            <a:r>
              <a:rPr lang="en-US" sz="3600" dirty="0" smtClean="0"/>
              <a:t>-</a:t>
            </a:r>
            <a:r>
              <a:rPr lang="ru-RU" sz="3600" dirty="0" smtClean="0"/>
              <a:t>вызовы</a:t>
            </a:r>
            <a:endParaRPr lang="ru-RU" sz="36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2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Равномерно усредняющее размытие, среднее в </a:t>
            </a:r>
            <a:r>
              <a:rPr lang="en-US" dirty="0" err="1" smtClean="0"/>
              <a:t>numpy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PIL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blur_np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w, h =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img.size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a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=np.uint8)\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.reshape(h, 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a.shape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=np.uint8)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in range(h):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j in range(w):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    up,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max(i-r,0), min(i+r+1,h)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    lf,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max(j-r,0), min(j+r+1,w)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    b[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np.average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(a[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up:bt,lf:rt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Image.fromarray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949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Скорость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4x </a:t>
            </a:r>
            <a:r>
              <a:rPr lang="ru-RU" dirty="0" smtClean="0"/>
              <a:t>ускорение</a:t>
            </a:r>
          </a:p>
          <a:p>
            <a:r>
              <a:rPr lang="ru-RU" dirty="0" smtClean="0"/>
              <a:t>Но </a:t>
            </a:r>
            <a:r>
              <a:rPr lang="en-US" dirty="0" smtClean="0"/>
              <a:t>3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на 400</a:t>
            </a:r>
            <a:r>
              <a:rPr lang="en-US" dirty="0" smtClean="0"/>
              <a:t>x400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все равно медленно</a:t>
            </a:r>
          </a:p>
          <a:p>
            <a:r>
              <a:rPr lang="ru-RU" dirty="0" smtClean="0"/>
              <a:t>Внешние </a:t>
            </a:r>
            <a:r>
              <a:rPr lang="en-US" i="1" dirty="0" smtClean="0"/>
              <a:t>for</a:t>
            </a:r>
            <a:r>
              <a:rPr lang="en-US" dirty="0" smtClean="0"/>
              <a:t>'</a:t>
            </a:r>
            <a:r>
              <a:rPr lang="ru-RU" dirty="0" smtClean="0"/>
              <a:t>ы</a:t>
            </a:r>
            <a:r>
              <a:rPr lang="en-US" dirty="0" smtClean="0"/>
              <a:t> </a:t>
            </a:r>
            <a:r>
              <a:rPr lang="ru-RU" dirty="0" smtClean="0"/>
              <a:t>остались в Питоне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4"/>
            <a:ext cx="6584760" cy="27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Полностью в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  <a:r>
              <a:rPr lang="ru-RU" dirty="0" smtClean="0"/>
              <a:t> (</a:t>
            </a:r>
            <a:r>
              <a:rPr lang="ru-RU" dirty="0" err="1" smtClean="0"/>
              <a:t>необяз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3444584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Наплевав на корректность на краях, можно представлять суммы по квадратик</a:t>
            </a:r>
            <a:r>
              <a:rPr lang="ru-RU" dirty="0"/>
              <a:t>у</a:t>
            </a:r>
            <a:r>
              <a:rPr lang="ru-RU" dirty="0" smtClean="0"/>
              <a:t> как </a:t>
            </a:r>
            <a:r>
              <a:rPr lang="ru-RU" dirty="0"/>
              <a:t>суммирование по вертикали стопки</a:t>
            </a:r>
            <a:r>
              <a:rPr lang="ru-RU" dirty="0" smtClean="0"/>
              <a:t>, в которой каждый элемент  получен сдвигом в пределах квадратика </a:t>
            </a:r>
            <a:r>
              <a:rPr lang="en-US" dirty="0" smtClean="0"/>
              <a:t>{–</a:t>
            </a:r>
            <a:r>
              <a:rPr lang="en-US" i="1" dirty="0" smtClean="0"/>
              <a:t>r</a:t>
            </a:r>
            <a:r>
              <a:rPr lang="ru-RU" i="1" dirty="0" smtClean="0"/>
              <a:t>  </a:t>
            </a:r>
            <a:r>
              <a:rPr lang="en-US" dirty="0" smtClean="0"/>
              <a:t>,+r}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85522"/>
              </p:ext>
            </p:extLst>
          </p:nvPr>
        </p:nvGraphicFramePr>
        <p:xfrm>
          <a:off x="4572000" y="3128231"/>
          <a:ext cx="1282701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/>
                <a:gridCol w="183243"/>
                <a:gridCol w="183243"/>
                <a:gridCol w="183243"/>
                <a:gridCol w="183243"/>
                <a:gridCol w="183243"/>
                <a:gridCol w="183243"/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1</a:t>
                      </a:r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2</a:t>
                      </a:r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3</a:t>
                      </a:r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4</a:t>
                      </a:r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5</a:t>
                      </a:r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6</a:t>
                      </a:r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7</a:t>
                      </a:r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8</a:t>
                      </a:r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9</a:t>
                      </a:r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02586"/>
              </p:ext>
            </p:extLst>
          </p:nvPr>
        </p:nvGraphicFramePr>
        <p:xfrm>
          <a:off x="7114889" y="5058811"/>
          <a:ext cx="1282701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/>
                <a:gridCol w="183243"/>
                <a:gridCol w="183243"/>
                <a:gridCol w="183243"/>
                <a:gridCol w="183243"/>
                <a:gridCol w="183243"/>
                <a:gridCol w="183243"/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92233"/>
              </p:ext>
            </p:extLst>
          </p:nvPr>
        </p:nvGraphicFramePr>
        <p:xfrm>
          <a:off x="6973174" y="6311896"/>
          <a:ext cx="1218618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/>
                <a:gridCol w="183243"/>
                <a:gridCol w="183243"/>
                <a:gridCol w="183243"/>
                <a:gridCol w="183243"/>
                <a:gridCol w="119160"/>
                <a:gridCol w="183243"/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649885"/>
              </p:ext>
            </p:extLst>
          </p:nvPr>
        </p:nvGraphicFramePr>
        <p:xfrm>
          <a:off x="7320687" y="3805728"/>
          <a:ext cx="1282701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/>
                <a:gridCol w="183243"/>
                <a:gridCol w="183243"/>
                <a:gridCol w="183243"/>
                <a:gridCol w="183243"/>
                <a:gridCol w="183243"/>
                <a:gridCol w="183243"/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57331"/>
              </p:ext>
            </p:extLst>
          </p:nvPr>
        </p:nvGraphicFramePr>
        <p:xfrm>
          <a:off x="7873999" y="46479"/>
          <a:ext cx="1282701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1"/>
                <a:gridCol w="150585"/>
                <a:gridCol w="183243"/>
                <a:gridCol w="183243"/>
                <a:gridCol w="183243"/>
                <a:gridCol w="183243"/>
                <a:gridCol w="183243"/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54317"/>
              </p:ext>
            </p:extLst>
          </p:nvPr>
        </p:nvGraphicFramePr>
        <p:xfrm>
          <a:off x="7732283" y="1299562"/>
          <a:ext cx="1218618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/>
                <a:gridCol w="183243"/>
                <a:gridCol w="183243"/>
                <a:gridCol w="183243"/>
                <a:gridCol w="183243"/>
                <a:gridCol w="119160"/>
                <a:gridCol w="183243"/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55679"/>
              </p:ext>
            </p:extLst>
          </p:nvPr>
        </p:nvGraphicFramePr>
        <p:xfrm>
          <a:off x="7526485" y="2552645"/>
          <a:ext cx="1282701" cy="115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43"/>
                <a:gridCol w="183243"/>
                <a:gridCol w="183243"/>
                <a:gridCol w="183243"/>
                <a:gridCol w="183243"/>
                <a:gridCol w="183243"/>
                <a:gridCol w="183243"/>
              </a:tblGrid>
              <a:tr h="190126"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545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6">
                <a:tc>
                  <a:txBody>
                    <a:bodyPr/>
                    <a:lstStyle/>
                    <a:p>
                      <a:endParaRPr lang="ru-RU" sz="90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80" marR="46880" marT="23440" marB="23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46880" marR="46880" marT="23440" marB="23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Стрелка вниз 13"/>
          <p:cNvSpPr/>
          <p:nvPr/>
        </p:nvSpPr>
        <p:spPr>
          <a:xfrm rot="388479">
            <a:off x="6683883" y="2196918"/>
            <a:ext cx="584200" cy="3013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4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Циклический сдвиг (</a:t>
            </a:r>
            <a:r>
              <a:rPr lang="en-US" dirty="0" smtClean="0"/>
              <a:t>roll)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63" y="1825625"/>
            <a:ext cx="25976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Окаймление </a:t>
            </a:r>
            <a:r>
              <a:rPr lang="en-US" dirty="0" smtClean="0"/>
              <a:t>(padding)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[21]: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=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([[1,2,3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 [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4,5,6],[7,8,9]])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[22]: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(x,1,'constant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  <a:b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constant_values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array([[0, 0, 0, 0,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1, 2, 3,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4, 5, 6,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7, 8, 9,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0, 0, 0, 0]])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[23]: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(x,(1,0),'constant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  <a:b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constant_values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array([[0, 0, 0,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1, 2, 3],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4, 5, 6],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[0, 7, 8, 9]])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[24]: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(x,((1,0),(0,0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)),</a:t>
            </a:r>
            <a:b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'constant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constant_values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array([[0, 0,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[1, 2, 3],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[4, 5, 6],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[7, 8, 9]])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[25]: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(x,((1,0),(0,1)),'constant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  <a:b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constant_values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array([[0, 0, 0,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[1, 2, 3,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[4, 5, 6, 0],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[7, 8, 9, 0]])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[26]: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(x,((1,0),(0,0)),'edge')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array([[1, 2, 3],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[1, 2, 3],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[4, 5, 6],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[7, 8, 9]])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[27]: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np.pad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(x,((0,0),(0,1)),'edge')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([[1, 2, 3, 3],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[4, 5, 6, 6],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[7, 8, 9, 9]])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Равномерно усредняющее размытие, </a:t>
            </a:r>
            <a:r>
              <a:rPr lang="ru-RU" dirty="0" smtClean="0"/>
              <a:t>полностью </a:t>
            </a:r>
            <a:r>
              <a:rPr lang="en-US" dirty="0" err="1" smtClean="0"/>
              <a:t>numpy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507033"/>
            <a:ext cx="7886700" cy="669929"/>
          </a:xfrm>
        </p:spPr>
        <p:txBody>
          <a:bodyPr/>
          <a:lstStyle/>
          <a:p>
            <a:r>
              <a:rPr lang="ru-RU" dirty="0" smtClean="0"/>
              <a:t>В 17 раз быстрее, но на краях неправильно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4"/>
            <a:ext cx="7887099" cy="35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обращение полутонового преобразования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монохромной печати нельзя плавно варьировать краску</a:t>
            </a:r>
          </a:p>
          <a:p>
            <a:r>
              <a:rPr lang="ru-RU" dirty="0" smtClean="0"/>
              <a:t>Серый не получается разбавлением черного</a:t>
            </a:r>
          </a:p>
          <a:p>
            <a:r>
              <a:rPr lang="ru-RU" dirty="0" smtClean="0"/>
              <a:t>Поэтому </a:t>
            </a:r>
            <a:r>
              <a:rPr lang="ru-RU" dirty="0" err="1" smtClean="0"/>
              <a:t>растеризуется</a:t>
            </a:r>
            <a:r>
              <a:rPr lang="ru-RU" dirty="0" smtClean="0"/>
              <a:t> точками одного цвета, </a:t>
            </a:r>
            <a:br>
              <a:rPr lang="ru-RU" dirty="0" smtClean="0"/>
            </a:br>
            <a:r>
              <a:rPr lang="ru-RU" dirty="0" smtClean="0"/>
              <a:t>но разного размера </a:t>
            </a:r>
          </a:p>
          <a:p>
            <a:r>
              <a:rPr lang="ru-RU" dirty="0" smtClean="0"/>
              <a:t>Обратное преобразование? </a:t>
            </a:r>
          </a:p>
          <a:p>
            <a:r>
              <a:rPr lang="ru-RU" dirty="0" smtClean="0"/>
              <a:t>Размытие</a:t>
            </a:r>
          </a:p>
          <a:p>
            <a:endParaRPr lang="ru-RU" dirty="0"/>
          </a:p>
        </p:txBody>
      </p:sp>
      <p:pic>
        <p:nvPicPr>
          <p:cNvPr id="2050" name="Picture 2" descr="https://upload.wikimedia.org/wikipedia/commons/thumb/1/10/Halftoning_introduction.svg/260px-Halftoning_introdu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3673473"/>
            <a:ext cx="2393950" cy="28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6908800" y="5410200"/>
            <a:ext cx="977900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313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py+np</a:t>
            </a:r>
            <a:r>
              <a:rPr lang="en-US" dirty="0" smtClean="0"/>
              <a:t>                  vs                </a:t>
            </a:r>
            <a:r>
              <a:rPr lang="en-US" dirty="0" err="1" smtClean="0"/>
              <a:t>np+np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825625"/>
            <a:ext cx="3810000" cy="381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6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Гауссово размытие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Усредняет пиксели изображения при помощи нормального распределения</a:t>
            </a:r>
            <a:endParaRPr lang="ru-RU" dirty="0"/>
          </a:p>
        </p:txBody>
      </p:sp>
      <p:sp>
        <p:nvSpPr>
          <p:cNvPr id="4" name="AutoShape 2" descr="G(x,y)={\frac {1}{2\pi \sigma ^{2}}}e^{-{\frac {x^{2}+y^{2}}{2\sigma ^{2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File:Empirical R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99" y="2739552"/>
            <a:ext cx="5105402" cy="370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гауссово усреднение?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Значения берутся только до </a:t>
            </a:r>
            <a:r>
              <a:rPr lang="en-US" dirty="0"/>
              <a:t>±</a:t>
            </a:r>
            <a:r>
              <a:rPr lang="en-US" i="1" dirty="0" smtClean="0"/>
              <a:t>r</a:t>
            </a:r>
            <a:r>
              <a:rPr lang="ru-RU" i="1" dirty="0" smtClean="0"/>
              <a:t>,</a:t>
            </a:r>
            <a:r>
              <a:rPr lang="en-US" dirty="0" smtClean="0"/>
              <a:t>  </a:t>
            </a:r>
            <a:r>
              <a:rPr lang="ru-RU" dirty="0" smtClean="0"/>
              <a:t>где сигма берется как </a:t>
            </a:r>
            <a:r>
              <a:rPr lang="en-US" dirty="0" smtClean="0"/>
              <a:t>0.38</a:t>
            </a:r>
            <a:r>
              <a:rPr lang="en-US" i="1" dirty="0" smtClean="0"/>
              <a:t>r</a:t>
            </a:r>
            <a:r>
              <a:rPr lang="ru-RU" dirty="0" smtClean="0"/>
              <a:t>, дальше считаются нулями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Нормируются так, что сумма в квадрате </a:t>
            </a:r>
            <a:r>
              <a:rPr lang="en-US" dirty="0"/>
              <a:t>±</a:t>
            </a:r>
            <a:r>
              <a:rPr lang="en-US" i="1" dirty="0"/>
              <a:t>r </a:t>
            </a:r>
            <a:r>
              <a:rPr lang="ru-RU" dirty="0" smtClean="0"/>
              <a:t>равна 1</a:t>
            </a:r>
            <a:endParaRPr lang="ru-RU" dirty="0"/>
          </a:p>
        </p:txBody>
      </p:sp>
      <p:pic>
        <p:nvPicPr>
          <p:cNvPr id="2050" name="Picture 2" descr="https://image.slidesharecdn.com/20140525protondosealgorithmho-140527053758-phpapp02/95/dose-algorithm-for-scanning-proton-15-638.jpg?cb=140116920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650" y="2815714"/>
            <a:ext cx="3613150" cy="26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-7y7G_hLj0sE/U1rfjl_JM1I/AAAAAAAABEU/IYt3iRKrM-A/s1600/Gaussian+Kerne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5056" y="3235659"/>
            <a:ext cx="3320294" cy="18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7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Пример для </a:t>
            </a:r>
            <a:r>
              <a:rPr lang="en-US" i="1" dirty="0" smtClean="0"/>
              <a:t>r</a:t>
            </a:r>
            <a:r>
              <a:rPr lang="en-US" dirty="0" smtClean="0"/>
              <a:t>=3,</a:t>
            </a:r>
            <a:br>
              <a:rPr lang="en-US" dirty="0" smtClean="0"/>
            </a:br>
            <a:r>
              <a:rPr lang="el-GR" dirty="0" smtClean="0"/>
              <a:t>σ </a:t>
            </a:r>
            <a:r>
              <a:rPr lang="el-GR" dirty="0"/>
              <a:t>= </a:t>
            </a:r>
            <a:r>
              <a:rPr lang="el-GR" dirty="0" smtClean="0"/>
              <a:t>0.</a:t>
            </a:r>
            <a:r>
              <a:rPr lang="en-US" dirty="0" smtClean="0"/>
              <a:t>38*3 = 1.14</a:t>
            </a:r>
            <a:endParaRPr lang="ru-RU" dirty="0" smtClean="0"/>
          </a:p>
          <a:p>
            <a:r>
              <a:rPr lang="ru-RU" dirty="0" smtClean="0"/>
              <a:t>Сумма = 1</a:t>
            </a:r>
            <a:endParaRPr lang="en-US" dirty="0" smtClean="0"/>
          </a:p>
          <a:p>
            <a:r>
              <a:rPr lang="ru-RU" dirty="0" smtClean="0"/>
              <a:t>Симметрично</a:t>
            </a:r>
          </a:p>
          <a:p>
            <a:r>
              <a:rPr lang="ru-RU" dirty="0" smtClean="0"/>
              <a:t>Максимальное ( в центре) больше минимального (по углам) в </a:t>
            </a:r>
            <a:r>
              <a:rPr lang="en-US" dirty="0" smtClean="0"/>
              <a:t>≈1000 </a:t>
            </a:r>
            <a:r>
              <a:rPr lang="ru-RU" dirty="0" smtClean="0"/>
              <a:t>раз</a:t>
            </a:r>
          </a:p>
          <a:p>
            <a:r>
              <a:rPr lang="ru-RU" dirty="0" smtClean="0"/>
              <a:t>Эти числа – множители</a:t>
            </a:r>
            <a:r>
              <a:rPr lang="en-US" dirty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веса</a:t>
            </a:r>
            <a:r>
              <a:rPr lang="en-US" dirty="0" smtClean="0"/>
              <a:t>́</a:t>
            </a:r>
            <a:r>
              <a:rPr lang="ru-RU" dirty="0" smtClean="0"/>
              <a:t>, на которые умножаем</a:t>
            </a:r>
            <a:br>
              <a:rPr lang="ru-RU" dirty="0" smtClean="0"/>
            </a:br>
            <a:r>
              <a:rPr lang="ru-RU" dirty="0" smtClean="0"/>
              <a:t>пиксели в квадрате и </a:t>
            </a:r>
            <a:br>
              <a:rPr lang="ru-RU" dirty="0" smtClean="0"/>
            </a:br>
            <a:r>
              <a:rPr lang="ru-RU" dirty="0" smtClean="0"/>
              <a:t>складываем</a:t>
            </a:r>
            <a:r>
              <a:rPr lang="en-US" dirty="0" smtClean="0"/>
              <a:t> = </a:t>
            </a:r>
            <a:r>
              <a:rPr lang="ru-RU" dirty="0" smtClean="0"/>
              <a:t>каждый </a:t>
            </a:r>
            <a:br>
              <a:rPr lang="ru-RU" dirty="0" smtClean="0"/>
            </a:br>
            <a:r>
              <a:rPr lang="ru-RU" dirty="0" smtClean="0"/>
              <a:t>пиксель заменяем на </a:t>
            </a:r>
            <a:r>
              <a:rPr lang="ru-RU" dirty="0" err="1" smtClean="0"/>
              <a:t>взвеш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среднее квадратика с центром в нем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гауссово </a:t>
            </a:r>
            <a:r>
              <a:rPr lang="ru-RU" dirty="0" smtClean="0"/>
              <a:t>усреднение</a:t>
            </a:r>
            <a:endParaRPr lang="ru-RU" dirty="0"/>
          </a:p>
        </p:txBody>
      </p:sp>
      <p:pic>
        <p:nvPicPr>
          <p:cNvPr id="4" name="Picture 4" descr="http://4.bp.blogspot.com/-7y7G_hLj0sE/U1rfjl_JM1I/AAAAAAAABEU/IYt3iRKrM-A/s1600/Gaussian+Kerne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5056" y="3908759"/>
            <a:ext cx="3320294" cy="18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55930"/>
              </p:ext>
            </p:extLst>
          </p:nvPr>
        </p:nvGraphicFramePr>
        <p:xfrm>
          <a:off x="4057652" y="1914525"/>
          <a:ext cx="4457698" cy="1333500"/>
        </p:xfrm>
        <a:graphic>
          <a:graphicData uri="http://schemas.openxmlformats.org/drawingml/2006/table">
            <a:tbl>
              <a:tblPr/>
              <a:tblGrid>
                <a:gridCol w="636814"/>
                <a:gridCol w="636814"/>
                <a:gridCol w="636814"/>
                <a:gridCol w="636814"/>
                <a:gridCol w="640442"/>
                <a:gridCol w="633186"/>
                <a:gridCol w="636814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4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Создать программу, которая зачитывает изображение и сохраняет результат обработки гауссовым фильтром в квадрате от </a:t>
            </a:r>
            <a:r>
              <a:rPr lang="en-US" dirty="0" smtClean="0"/>
              <a:t>–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en-US" dirty="0" smtClean="0"/>
              <a:t>+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ru-RU" dirty="0" smtClean="0"/>
              <a:t>где параметр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ru-RU" dirty="0" smtClean="0"/>
              <a:t> равен 0,38</a:t>
            </a:r>
            <a:r>
              <a:rPr lang="en-US" i="1" dirty="0" smtClean="0"/>
              <a:t>r</a:t>
            </a:r>
            <a:r>
              <a:rPr lang="en-US" dirty="0"/>
              <a:t>: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ЗАПРЕЩАЕТСЯ использовать готовые функции фильтрации</a:t>
            </a:r>
            <a:br>
              <a:rPr lang="ru-RU" dirty="0" smtClean="0"/>
            </a:br>
            <a:r>
              <a:rPr lang="ru-RU" dirty="0" smtClean="0"/>
              <a:t>(например, в</a:t>
            </a:r>
            <a:r>
              <a:rPr lang="en-US" dirty="0" smtClean="0"/>
              <a:t> PIL </a:t>
            </a:r>
            <a:r>
              <a:rPr lang="ru-RU" dirty="0" smtClean="0"/>
              <a:t>есть </a:t>
            </a:r>
            <a:r>
              <a:rPr lang="az-Latn-AZ" dirty="0" smtClean="0"/>
              <a:t>ImageFilter.BLUR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РАЗРЕШАЕТСЯ использовать </a:t>
            </a:r>
            <a:r>
              <a:rPr lang="en-US" dirty="0" err="1" smtClean="0"/>
              <a:t>numpy</a:t>
            </a:r>
            <a:r>
              <a:rPr lang="en-US" dirty="0" smtClean="0"/>
              <a:t>-</a:t>
            </a:r>
            <a:r>
              <a:rPr lang="ru-RU" dirty="0" smtClean="0"/>
              <a:t>функции и пренебрегать эффектами</a:t>
            </a:r>
            <a:r>
              <a:rPr lang="en-US" dirty="0" smtClean="0"/>
              <a:t> </a:t>
            </a:r>
            <a:r>
              <a:rPr lang="ru-RU" dirty="0" smtClean="0"/>
              <a:t>на краях изображения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3092715"/>
            <a:ext cx="2565400" cy="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41599"/>
            <a:ext cx="3863647" cy="35353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35" y="2641600"/>
            <a:ext cx="3522915" cy="35353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файла-образца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08125"/>
            <a:ext cx="7886700" cy="4351338"/>
          </a:xfrm>
        </p:spPr>
        <p:txBody>
          <a:bodyPr/>
          <a:lstStyle/>
          <a:p>
            <a:r>
              <a:rPr lang="ru-RU" dirty="0" smtClean="0"/>
              <a:t>"Полутоновые" изображения </a:t>
            </a:r>
            <a:r>
              <a:rPr lang="en-US" dirty="0" err="1" smtClean="0"/>
              <a:t>darwin</a:t>
            </a:r>
            <a:r>
              <a:rPr lang="en-US" dirty="0" smtClean="0"/>
              <a:t>, </a:t>
            </a:r>
            <a:r>
              <a:rPr lang="en-US" dirty="0" err="1" smtClean="0"/>
              <a:t>ambcorps</a:t>
            </a:r>
            <a:endParaRPr lang="en-US" dirty="0" smtClean="0"/>
          </a:p>
          <a:p>
            <a:r>
              <a:rPr lang="ru-RU" dirty="0" smtClean="0"/>
              <a:t>Источник: </a:t>
            </a:r>
            <a:r>
              <a:rPr lang="en-US" dirty="0" smtClean="0"/>
              <a:t>Wikipedia, </a:t>
            </a:r>
            <a:r>
              <a:rPr lang="en-US" dirty="0" err="1" smtClean="0"/>
              <a:t>Wellcome</a:t>
            </a:r>
            <a:r>
              <a:rPr lang="en-US" dirty="0" smtClean="0"/>
              <a:t> Trust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750" y="6256635"/>
            <a:ext cx="5353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hlinkClick r:id="rId4"/>
              </a:rPr>
              <a:t>https://commons.wikimedia.org/wiki/File:Portrait_of_Charles_Darwin._</a:t>
            </a:r>
            <a:r>
              <a:rPr lang="ru-RU" sz="800" dirty="0" smtClean="0">
                <a:hlinkClick r:id="rId4"/>
              </a:rPr>
              <a:t>Wellcome_M0010103.jpg</a:t>
            </a:r>
            <a:r>
              <a:rPr lang="en-US" sz="800" dirty="0" smtClean="0"/>
              <a:t> </a:t>
            </a:r>
          </a:p>
          <a:p>
            <a:r>
              <a:rPr lang="az-Latn-AZ" sz="800" dirty="0">
                <a:hlinkClick r:id="rId5"/>
              </a:rPr>
              <a:t>https://commons.wikimedia.org/wiki/File:An_ambulance_corps_at_work_in_the_field._Halftone._Wellcome_V0015759.jpg</a:t>
            </a:r>
            <a:r>
              <a:rPr lang="en-US" sz="800" dirty="0"/>
              <a:t> </a:t>
            </a:r>
          </a:p>
          <a:p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7563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Усреднение?</a:t>
            </a:r>
          </a:p>
          <a:p>
            <a:r>
              <a:rPr lang="ru-RU" dirty="0" smtClean="0"/>
              <a:t>Размер в пикселях </a:t>
            </a:r>
            <a:r>
              <a:rPr lang="en-US" i="1" dirty="0" smtClean="0"/>
              <a:t>r</a:t>
            </a:r>
          </a:p>
          <a:p>
            <a:r>
              <a:rPr lang="ru-RU" dirty="0" smtClean="0"/>
              <a:t>Заменяем каждый пиксель на </a:t>
            </a:r>
            <a:r>
              <a:rPr lang="en-US" dirty="0" smtClean="0"/>
              <a:t>c</a:t>
            </a:r>
            <a:r>
              <a:rPr lang="ru-RU" dirty="0" err="1" smtClean="0"/>
              <a:t>реднее</a:t>
            </a:r>
            <a:r>
              <a:rPr lang="ru-RU" dirty="0" smtClean="0"/>
              <a:t> по квадрату </a:t>
            </a:r>
            <a:r>
              <a:rPr lang="en-US" dirty="0" smtClean="0"/>
              <a:t>±</a:t>
            </a:r>
            <a:r>
              <a:rPr lang="en-US" i="1" dirty="0" smtClean="0"/>
              <a:t>r</a:t>
            </a:r>
          </a:p>
          <a:p>
            <a:r>
              <a:rPr lang="ru-RU" dirty="0" smtClean="0"/>
              <a:t>Позаботиться о краях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46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pil</a:t>
            </a:r>
            <a:r>
              <a:rPr lang="en-US" dirty="0" smtClean="0"/>
              <a:t>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пакет обработки изображений, </a:t>
            </a:r>
            <a:r>
              <a:rPr lang="ru-RU" dirty="0" err="1"/>
              <a:t>форк</a:t>
            </a:r>
            <a:r>
              <a:rPr lang="ru-RU" dirty="0"/>
              <a:t> </a:t>
            </a:r>
            <a:r>
              <a:rPr lang="ru-RU" dirty="0" smtClean="0"/>
              <a:t>PIL</a:t>
            </a:r>
            <a:endParaRPr lang="en-US" dirty="0" smtClean="0"/>
          </a:p>
          <a:p>
            <a:r>
              <a:rPr lang="ru-RU" dirty="0"/>
              <a:t>позволяет</a:t>
            </a:r>
          </a:p>
          <a:p>
            <a:pPr lvl="1"/>
            <a:r>
              <a:rPr lang="ru-RU" dirty="0" smtClean="0"/>
              <a:t>читать различные форматы</a:t>
            </a:r>
          </a:p>
          <a:p>
            <a:pPr lvl="1"/>
            <a:r>
              <a:rPr lang="ru-RU" dirty="0" smtClean="0"/>
              <a:t>записывать </a:t>
            </a:r>
            <a:r>
              <a:rPr lang="en-US" dirty="0" smtClean="0"/>
              <a:t>PNG</a:t>
            </a:r>
          </a:p>
          <a:p>
            <a:pPr lvl="1"/>
            <a:r>
              <a:rPr lang="ru-RU" dirty="0" smtClean="0"/>
              <a:t>получать пиксели в виде числового массива</a:t>
            </a:r>
          </a:p>
          <a:p>
            <a:pPr lvl="1"/>
            <a:r>
              <a:rPr lang="ru-RU" dirty="0" smtClean="0"/>
              <a:t>строить изображение из </a:t>
            </a:r>
            <a:r>
              <a:rPr lang="ru-RU" dirty="0"/>
              <a:t>числового массива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22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pillow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pip install pillow</a:t>
            </a:r>
          </a:p>
          <a:p>
            <a:pPr marL="0" indent="0">
              <a:buNone/>
            </a:pPr>
            <a:r>
              <a:rPr lang="ru-RU" dirty="0"/>
              <a:t>зависит от </a:t>
            </a:r>
            <a:r>
              <a:rPr lang="ru-RU" dirty="0" err="1"/>
              <a:t>olefile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под </a:t>
            </a:r>
            <a:r>
              <a:rPr lang="en-US" dirty="0" smtClean="0"/>
              <a:t>Windows </a:t>
            </a:r>
            <a:r>
              <a:rPr lang="ru-RU" dirty="0" smtClean="0"/>
              <a:t>есть ошибки, проще скачать  и установить </a:t>
            </a:r>
            <a:r>
              <a:rPr lang="ru-RU" dirty="0" err="1" smtClean="0"/>
              <a:t>предкомпилированные</a:t>
            </a:r>
            <a:r>
              <a:rPr lang="ru-RU" dirty="0" smtClean="0"/>
              <a:t> колеса (пакеты </a:t>
            </a:r>
            <a:r>
              <a:rPr lang="en-US" dirty="0" smtClean="0"/>
              <a:t>wheels) </a:t>
            </a:r>
            <a:r>
              <a:rPr lang="ru-RU" dirty="0" smtClean="0"/>
              <a:t>с </a:t>
            </a:r>
            <a:r>
              <a:rPr lang="az-Latn-AZ" sz="2400" dirty="0">
                <a:hlinkClick r:id="rId2"/>
              </a:rPr>
              <a:t>https://www.lfd.uci.edu/~gohlke/pythonlibs</a:t>
            </a:r>
            <a:r>
              <a:rPr lang="az-Latn-AZ" sz="2400" dirty="0" smtClean="0">
                <a:hlinkClick r:id="rId2"/>
              </a:rPr>
              <a:t>/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колесо для </a:t>
            </a:r>
            <a:r>
              <a:rPr lang="en-US" sz="2400" dirty="0" err="1" smtClean="0"/>
              <a:t>olefile</a:t>
            </a:r>
            <a:r>
              <a:rPr lang="en-US" sz="2400" dirty="0" smtClean="0"/>
              <a:t>:</a:t>
            </a:r>
            <a:r>
              <a:rPr lang="ru-RU" sz="2700" dirty="0" smtClean="0">
                <a:hlinkClick r:id="rId3"/>
              </a:rPr>
              <a:t/>
            </a:r>
            <a:br>
              <a:rPr lang="ru-RU" sz="2700" dirty="0" smtClean="0">
                <a:hlinkClick r:id="rId3"/>
              </a:rPr>
            </a:br>
            <a:r>
              <a:rPr lang="az-Latn-AZ" sz="2700" dirty="0" smtClean="0">
                <a:hlinkClick r:id="rId3"/>
              </a:rPr>
              <a:t>https</a:t>
            </a:r>
            <a:r>
              <a:rPr lang="az-Latn-AZ" sz="2700" dirty="0">
                <a:hlinkClick r:id="rId3"/>
              </a:rPr>
              <a:t>://</a:t>
            </a:r>
            <a:r>
              <a:rPr lang="az-Latn-AZ" sz="2700" dirty="0" smtClean="0">
                <a:hlinkClick r:id="rId3"/>
              </a:rPr>
              <a:t>download.lfd.uci.edu/pythonlibs/zhckc95n/olefile-0.44-py2.py3-none-any.whl</a:t>
            </a:r>
            <a:endParaRPr lang="ru-RU" sz="27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617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sz="2700" dirty="0" smtClean="0"/>
              <a:t>колесо для </a:t>
            </a:r>
            <a:r>
              <a:rPr lang="en-US" sz="2700" dirty="0" smtClean="0"/>
              <a:t>pillow: </a:t>
            </a: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>надо выбрать свою версию </a:t>
            </a:r>
            <a:r>
              <a:rPr lang="ru-RU" sz="2700" dirty="0"/>
              <a:t>и разрядность </a:t>
            </a:r>
            <a:r>
              <a:rPr lang="ru-RU" sz="2700" dirty="0" smtClean="0"/>
              <a:t>Питона:</a:t>
            </a:r>
            <a:endParaRPr lang="en-US" sz="2700" dirty="0" smtClean="0"/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Pillow‑3.4.2‑cp36‑cp36m‑win32.whl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Pillow‑3.4.2‑cp36‑cp36m‑win_amd64.whl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Pillow‑4.3.0‑cp27‑cp27m‑win32.whl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Pillow‑4.3.0‑cp27‑cp27m‑win_amd64.whl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Pillow‑4.3.0‑cp34‑cp34m‑win32.whl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Pillow‑4.3.0‑cp34‑cp34m‑win_amd64.whl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Pillow‑4.3.0‑cp35‑cp35m‑win32.whl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Pillow‑4.3.0‑cp35‑cp35m‑win_amd64.whl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Pillow‑4.3.0‑cp36‑cp36m‑win32.whl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Pillow‑4.3.0‑cp36‑cp36m‑win_amd64.whl</a:t>
            </a:r>
          </a:p>
          <a:p>
            <a:pPr marL="812800" indent="-279400"/>
            <a:r>
              <a:rPr lang="az-Latn-AZ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Pillow‑4.3.0‑pp258‑pypy_41‑win32.whl</a:t>
            </a:r>
            <a:endParaRPr lang="az-Latn-AZ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5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ru-RU" dirty="0" smtClean="0"/>
              <a:t>+</a:t>
            </a:r>
            <a:r>
              <a:rPr lang="en-US" dirty="0" smtClean="0"/>
              <a:t>MKL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buAutoNum type="arabicPeriod" startAt="3"/>
              <a:tabLst>
                <a:tab pos="533400" algn="l"/>
              </a:tabLst>
            </a:pPr>
            <a:r>
              <a:rPr lang="ru-RU" sz="2700" dirty="0" smtClean="0"/>
              <a:t>колесо для </a:t>
            </a:r>
            <a:r>
              <a:rPr lang="en-US" sz="2700" dirty="0" err="1" smtClean="0"/>
              <a:t>numpy</a:t>
            </a:r>
            <a:r>
              <a:rPr lang="en-US" sz="2700" dirty="0" smtClean="0"/>
              <a:t> (&gt;100MB): </a:t>
            </a: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>надо выбрать свою версию </a:t>
            </a:r>
            <a:r>
              <a:rPr lang="ru-RU" sz="2700" dirty="0"/>
              <a:t>и разрядность </a:t>
            </a:r>
            <a:r>
              <a:rPr lang="ru-RU" sz="2700" dirty="0" smtClean="0"/>
              <a:t>Питона:</a:t>
            </a:r>
            <a:endParaRPr lang="en-US" sz="2700" dirty="0" smtClean="0"/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numpy‑1.13.3+mkl‑cp27‑cp27m‑win32.whl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numpy‑1.13.3+mkl‑cp27‑cp27m‑win_amd64.whl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numpy‑1.13.3+mkl‑cp34‑cp34m‑win32.whl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numpy‑1.13.3+mkl‑cp34‑cp34m‑win_amd64.whl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numpy‑1.13.3+mkl‑cp35‑cp35m‑win32.whl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numpy‑1.13.3+mkl‑cp35‑cp35m‑win_amd64.whl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numpy‑1.13.3+mkl‑cp36‑cp36m‑win32.whl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numpy‑1.13.3+mkl‑cp36‑cp36m‑win_amd64.whl</a:t>
            </a:r>
            <a:endParaRPr lang="en-US" sz="27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7252</TotalTime>
  <Words>1027</Words>
  <Application>Microsoft Office PowerPoint</Application>
  <PresentationFormat>Экран (4:3)</PresentationFormat>
  <Paragraphs>396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ЛР2: Фильтр гауссова размытия</vt:lpstr>
      <vt:lpstr>Фильтр</vt:lpstr>
      <vt:lpstr>Пример: обращение полутонового преобразования</vt:lpstr>
      <vt:lpstr>Два файла-образца</vt:lpstr>
      <vt:lpstr>Размытие</vt:lpstr>
      <vt:lpstr>pillow</vt:lpstr>
      <vt:lpstr>Установка pillow</vt:lpstr>
      <vt:lpstr>pillow</vt:lpstr>
      <vt:lpstr>numpy+MKL</vt:lpstr>
      <vt:lpstr>Установка колес Windows</vt:lpstr>
      <vt:lpstr>Как читать файлы изображений</vt:lpstr>
      <vt:lpstr>Пиксельные данные</vt:lpstr>
      <vt:lpstr>(псевдо)Массив getdata</vt:lpstr>
      <vt:lpstr>Преобразовать в numpy-массив</vt:lpstr>
      <vt:lpstr>Преобразовать в numpy-массив</vt:lpstr>
      <vt:lpstr>…  и обратно</vt:lpstr>
      <vt:lpstr>Просматривать и сохранять</vt:lpstr>
      <vt:lpstr>Просматривать и сохранять</vt:lpstr>
      <vt:lpstr>Сохранять</vt:lpstr>
      <vt:lpstr>Ломти(slice)</vt:lpstr>
      <vt:lpstr>Простое равномерное усреднение</vt:lpstr>
      <vt:lpstr>Равномерно усредняющее размытие, Питон</vt:lpstr>
      <vt:lpstr>Питоновский for = МЕДЛЕННО,  циклы надо прятать в numpy-вызовы</vt:lpstr>
      <vt:lpstr>Равномерно усредняющее размытие, среднее в numpy</vt:lpstr>
      <vt:lpstr>Скорость</vt:lpstr>
      <vt:lpstr>Полностью в numpy? (необяз)</vt:lpstr>
      <vt:lpstr>Циклический сдвиг (roll)</vt:lpstr>
      <vt:lpstr>Окаймление (padding)</vt:lpstr>
      <vt:lpstr>Равномерно усредняющее размытие, полностью numpy</vt:lpstr>
      <vt:lpstr>py+np                  vs                np+np</vt:lpstr>
      <vt:lpstr>Гауссово размытие</vt:lpstr>
      <vt:lpstr>Дискретное гауссово усреднение?</vt:lpstr>
      <vt:lpstr>Дискретное гауссово усреднение</vt:lpstr>
      <vt:lpstr>Цель работы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цифровой обработки изображений</dc:title>
  <dc:creator>Alexander Pavlov</dc:creator>
  <cp:keywords>imgproc;image processing;bmp;lab</cp:keywords>
  <cp:lastModifiedBy>Alexander Pavlov</cp:lastModifiedBy>
  <cp:revision>112</cp:revision>
  <dcterms:created xsi:type="dcterms:W3CDTF">2017-09-04T01:46:28Z</dcterms:created>
  <dcterms:modified xsi:type="dcterms:W3CDTF">2017-11-06T09:26:57Z</dcterms:modified>
</cp:coreProperties>
</file>