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14"/>
  </p:notesMasterIdLst>
  <p:handoutMasterIdLst>
    <p:handoutMasterId r:id="rId115"/>
  </p:handoutMasterIdLst>
  <p:sldIdLst>
    <p:sldId id="469" r:id="rId2"/>
    <p:sldId id="603" r:id="rId3"/>
    <p:sldId id="612" r:id="rId4"/>
    <p:sldId id="611" r:id="rId5"/>
    <p:sldId id="604" r:id="rId6"/>
    <p:sldId id="606" r:id="rId7"/>
    <p:sldId id="613" r:id="rId8"/>
    <p:sldId id="614" r:id="rId9"/>
    <p:sldId id="631" r:id="rId10"/>
    <p:sldId id="615" r:id="rId11"/>
    <p:sldId id="616" r:id="rId12"/>
    <p:sldId id="617" r:id="rId13"/>
    <p:sldId id="638" r:id="rId14"/>
    <p:sldId id="639" r:id="rId15"/>
    <p:sldId id="620" r:id="rId16"/>
    <p:sldId id="621" r:id="rId17"/>
    <p:sldId id="623" r:id="rId18"/>
    <p:sldId id="624" r:id="rId19"/>
    <p:sldId id="625" r:id="rId20"/>
    <p:sldId id="626" r:id="rId21"/>
    <p:sldId id="627" r:id="rId22"/>
    <p:sldId id="628" r:id="rId23"/>
    <p:sldId id="629" r:id="rId24"/>
    <p:sldId id="630" r:id="rId25"/>
    <p:sldId id="471" r:id="rId26"/>
    <p:sldId id="577" r:id="rId27"/>
    <p:sldId id="472" r:id="rId28"/>
    <p:sldId id="473" r:id="rId29"/>
    <p:sldId id="578" r:id="rId30"/>
    <p:sldId id="474" r:id="rId31"/>
    <p:sldId id="475" r:id="rId32"/>
    <p:sldId id="476" r:id="rId33"/>
    <p:sldId id="477" r:id="rId34"/>
    <p:sldId id="478" r:id="rId35"/>
    <p:sldId id="479" r:id="rId36"/>
    <p:sldId id="480" r:id="rId37"/>
    <p:sldId id="481" r:id="rId38"/>
    <p:sldId id="579" r:id="rId39"/>
    <p:sldId id="482" r:id="rId40"/>
    <p:sldId id="483" r:id="rId41"/>
    <p:sldId id="484" r:id="rId42"/>
    <p:sldId id="485" r:id="rId43"/>
    <p:sldId id="486" r:id="rId44"/>
    <p:sldId id="487" r:id="rId45"/>
    <p:sldId id="488" r:id="rId46"/>
    <p:sldId id="609" r:id="rId47"/>
    <p:sldId id="633" r:id="rId48"/>
    <p:sldId id="634" r:id="rId49"/>
    <p:sldId id="601" r:id="rId50"/>
    <p:sldId id="489" r:id="rId51"/>
    <p:sldId id="490" r:id="rId52"/>
    <p:sldId id="583" r:id="rId53"/>
    <p:sldId id="584" r:id="rId54"/>
    <p:sldId id="585" r:id="rId55"/>
    <p:sldId id="586" r:id="rId56"/>
    <p:sldId id="587" r:id="rId57"/>
    <p:sldId id="588" r:id="rId58"/>
    <p:sldId id="589" r:id="rId59"/>
    <p:sldId id="595" r:id="rId60"/>
    <p:sldId id="596" r:id="rId61"/>
    <p:sldId id="597" r:id="rId62"/>
    <p:sldId id="598" r:id="rId63"/>
    <p:sldId id="640" r:id="rId64"/>
    <p:sldId id="641" r:id="rId65"/>
    <p:sldId id="642" r:id="rId66"/>
    <p:sldId id="643" r:id="rId67"/>
    <p:sldId id="644" r:id="rId68"/>
    <p:sldId id="645" r:id="rId69"/>
    <p:sldId id="646" r:id="rId70"/>
    <p:sldId id="647" r:id="rId71"/>
    <p:sldId id="648" r:id="rId72"/>
    <p:sldId id="649" r:id="rId73"/>
    <p:sldId id="650" r:id="rId74"/>
    <p:sldId id="651" r:id="rId75"/>
    <p:sldId id="652" r:id="rId76"/>
    <p:sldId id="653" r:id="rId77"/>
    <p:sldId id="654" r:id="rId78"/>
    <p:sldId id="655" r:id="rId79"/>
    <p:sldId id="656" r:id="rId80"/>
    <p:sldId id="657" r:id="rId81"/>
    <p:sldId id="658" r:id="rId82"/>
    <p:sldId id="659" r:id="rId83"/>
    <p:sldId id="660" r:id="rId84"/>
    <p:sldId id="661" r:id="rId85"/>
    <p:sldId id="662" r:id="rId86"/>
    <p:sldId id="663" r:id="rId87"/>
    <p:sldId id="664" r:id="rId88"/>
    <p:sldId id="665" r:id="rId89"/>
    <p:sldId id="666" r:id="rId90"/>
    <p:sldId id="667" r:id="rId91"/>
    <p:sldId id="668" r:id="rId92"/>
    <p:sldId id="669" r:id="rId93"/>
    <p:sldId id="670" r:id="rId94"/>
    <p:sldId id="671" r:id="rId95"/>
    <p:sldId id="672" r:id="rId96"/>
    <p:sldId id="673" r:id="rId97"/>
    <p:sldId id="674" r:id="rId98"/>
    <p:sldId id="675" r:id="rId99"/>
    <p:sldId id="676" r:id="rId100"/>
    <p:sldId id="677" r:id="rId101"/>
    <p:sldId id="678" r:id="rId102"/>
    <p:sldId id="679" r:id="rId103"/>
    <p:sldId id="680" r:id="rId104"/>
    <p:sldId id="681" r:id="rId105"/>
    <p:sldId id="682" r:id="rId106"/>
    <p:sldId id="683" r:id="rId107"/>
    <p:sldId id="684" r:id="rId108"/>
    <p:sldId id="685" r:id="rId109"/>
    <p:sldId id="686" r:id="rId110"/>
    <p:sldId id="687" r:id="rId111"/>
    <p:sldId id="610" r:id="rId112"/>
    <p:sldId id="600" r:id="rId113"/>
  </p:sldIdLst>
  <p:sldSz cx="9144000" cy="6858000" type="screen4x3"/>
  <p:notesSz cx="7099300" cy="10234613"/>
  <p:defaultTextStyle>
    <a:defPPr>
      <a:defRPr lang="zh-CN"/>
    </a:defPPr>
    <a:lvl1pPr algn="l" rtl="0" fontAlgn="base">
      <a:spcBef>
        <a:spcPct val="0"/>
      </a:spcBef>
      <a:spcAft>
        <a:spcPct val="0"/>
      </a:spcAft>
      <a:defRPr sz="3200" b="1" kern="1200">
        <a:solidFill>
          <a:schemeClr val="tx1"/>
        </a:solidFill>
        <a:latin typeface="Arial" charset="0"/>
        <a:ea typeface="宋体" pitchFamily="2" charset="-122"/>
        <a:cs typeface="+mn-cs"/>
      </a:defRPr>
    </a:lvl1pPr>
    <a:lvl2pPr marL="457200" algn="l" rtl="0" fontAlgn="base">
      <a:spcBef>
        <a:spcPct val="0"/>
      </a:spcBef>
      <a:spcAft>
        <a:spcPct val="0"/>
      </a:spcAft>
      <a:defRPr sz="3200" b="1" kern="1200">
        <a:solidFill>
          <a:schemeClr val="tx1"/>
        </a:solidFill>
        <a:latin typeface="Arial" charset="0"/>
        <a:ea typeface="宋体" pitchFamily="2" charset="-122"/>
        <a:cs typeface="+mn-cs"/>
      </a:defRPr>
    </a:lvl2pPr>
    <a:lvl3pPr marL="914400" algn="l" rtl="0" fontAlgn="base">
      <a:spcBef>
        <a:spcPct val="0"/>
      </a:spcBef>
      <a:spcAft>
        <a:spcPct val="0"/>
      </a:spcAft>
      <a:defRPr sz="3200" b="1" kern="1200">
        <a:solidFill>
          <a:schemeClr val="tx1"/>
        </a:solidFill>
        <a:latin typeface="Arial" charset="0"/>
        <a:ea typeface="宋体" pitchFamily="2" charset="-122"/>
        <a:cs typeface="+mn-cs"/>
      </a:defRPr>
    </a:lvl3pPr>
    <a:lvl4pPr marL="1371600" algn="l" rtl="0" fontAlgn="base">
      <a:spcBef>
        <a:spcPct val="0"/>
      </a:spcBef>
      <a:spcAft>
        <a:spcPct val="0"/>
      </a:spcAft>
      <a:defRPr sz="3200" b="1" kern="1200">
        <a:solidFill>
          <a:schemeClr val="tx1"/>
        </a:solidFill>
        <a:latin typeface="Arial" charset="0"/>
        <a:ea typeface="宋体" pitchFamily="2" charset="-122"/>
        <a:cs typeface="+mn-cs"/>
      </a:defRPr>
    </a:lvl4pPr>
    <a:lvl5pPr marL="1828800" algn="l" rtl="0" fontAlgn="base">
      <a:spcBef>
        <a:spcPct val="0"/>
      </a:spcBef>
      <a:spcAft>
        <a:spcPct val="0"/>
      </a:spcAft>
      <a:defRPr sz="3200" b="1" kern="1200">
        <a:solidFill>
          <a:schemeClr val="tx1"/>
        </a:solidFill>
        <a:latin typeface="Arial" charset="0"/>
        <a:ea typeface="宋体" pitchFamily="2" charset="-122"/>
        <a:cs typeface="+mn-cs"/>
      </a:defRPr>
    </a:lvl5pPr>
    <a:lvl6pPr marL="2286000" algn="l" defTabSz="914400" rtl="0" eaLnBrk="1" latinLnBrk="0" hangingPunct="1">
      <a:defRPr sz="3200" b="1" kern="1200">
        <a:solidFill>
          <a:schemeClr val="tx1"/>
        </a:solidFill>
        <a:latin typeface="Arial" charset="0"/>
        <a:ea typeface="宋体" pitchFamily="2" charset="-122"/>
        <a:cs typeface="+mn-cs"/>
      </a:defRPr>
    </a:lvl6pPr>
    <a:lvl7pPr marL="2743200" algn="l" defTabSz="914400" rtl="0" eaLnBrk="1" latinLnBrk="0" hangingPunct="1">
      <a:defRPr sz="3200" b="1" kern="1200">
        <a:solidFill>
          <a:schemeClr val="tx1"/>
        </a:solidFill>
        <a:latin typeface="Arial" charset="0"/>
        <a:ea typeface="宋体" pitchFamily="2" charset="-122"/>
        <a:cs typeface="+mn-cs"/>
      </a:defRPr>
    </a:lvl7pPr>
    <a:lvl8pPr marL="3200400" algn="l" defTabSz="914400" rtl="0" eaLnBrk="1" latinLnBrk="0" hangingPunct="1">
      <a:defRPr sz="3200" b="1" kern="1200">
        <a:solidFill>
          <a:schemeClr val="tx1"/>
        </a:solidFill>
        <a:latin typeface="Arial" charset="0"/>
        <a:ea typeface="宋体" pitchFamily="2" charset="-122"/>
        <a:cs typeface="+mn-cs"/>
      </a:defRPr>
    </a:lvl8pPr>
    <a:lvl9pPr marL="3657600" algn="l" defTabSz="914400" rtl="0" eaLnBrk="1" latinLnBrk="0" hangingPunct="1">
      <a:defRPr sz="32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A95"/>
    <a:srgbClr val="660066"/>
    <a:srgbClr val="FF3300"/>
    <a:srgbClr val="3333CC"/>
    <a:srgbClr val="0000CC"/>
    <a:srgbClr val="0000FF"/>
    <a:srgbClr val="0066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0435" autoAdjust="0"/>
  </p:normalViewPr>
  <p:slideViewPr>
    <p:cSldViewPr>
      <p:cViewPr varScale="1">
        <p:scale>
          <a:sx n="117" d="100"/>
          <a:sy n="117" d="100"/>
        </p:scale>
        <p:origin x="1447"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51" d="100"/>
          <a:sy n="51" d="100"/>
        </p:scale>
        <p:origin x="-1314"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afs\auto2\ics2\opt\lower-nehalem.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afs\auto2\ics2\opt\lower-nehalem.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droh:class:213-f10:corei7mounta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lower</a:t>
            </a:r>
            <a:endParaRPr lang="en-US" dirty="0"/>
          </a:p>
        </c:rich>
      </c:tx>
      <c:layout/>
      <c:overlay val="0"/>
    </c:title>
    <c:autoTitleDeleted val="0"/>
    <c:plotArea>
      <c:layout>
        <c:manualLayout>
          <c:layoutTarget val="inner"/>
          <c:xMode val="edge"/>
          <c:yMode val="edge"/>
          <c:x val="0.113842173350582"/>
          <c:y val="7.3107049608355096E-2"/>
          <c:w val="0.829236739974125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0.286912</c:v>
                </c:pt>
                <c:pt idx="2">
                  <c:v>1.1470389999999999</c:v>
                </c:pt>
                <c:pt idx="3">
                  <c:v>2.5802670000000001</c:v>
                </c:pt>
                <c:pt idx="4">
                  <c:v>4.5866410000000073</c:v>
                </c:pt>
                <c:pt idx="5">
                  <c:v>7.1661459999999941</c:v>
                </c:pt>
                <c:pt idx="6">
                  <c:v>10.318951999999999</c:v>
                </c:pt>
                <c:pt idx="7">
                  <c:v>14.044786999999999</c:v>
                </c:pt>
                <c:pt idx="8">
                  <c:v>18.344017000000001</c:v>
                </c:pt>
                <c:pt idx="9">
                  <c:v>23.216484999999999</c:v>
                </c:pt>
                <c:pt idx="10">
                  <c:v>28.673535999999999</c:v>
                </c:pt>
                <c:pt idx="11">
                  <c:v>34.707457000000012</c:v>
                </c:pt>
                <c:pt idx="12">
                  <c:v>41.304167</c:v>
                </c:pt>
                <c:pt idx="13">
                  <c:v>48.505589000000001</c:v>
                </c:pt>
                <c:pt idx="14">
                  <c:v>56.283847000000002</c:v>
                </c:pt>
                <c:pt idx="15">
                  <c:v>64.623097999999899</c:v>
                </c:pt>
                <c:pt idx="16">
                  <c:v>73.541931000000005</c:v>
                </c:pt>
                <c:pt idx="17">
                  <c:v>83.023829999999975</c:v>
                </c:pt>
                <c:pt idx="18">
                  <c:v>93.129919999999998</c:v>
                </c:pt>
                <c:pt idx="19">
                  <c:v>103.7657419999999</c:v>
                </c:pt>
                <c:pt idx="20">
                  <c:v>114.97881099999999</c:v>
                </c:pt>
                <c:pt idx="21">
                  <c:v>126.765697</c:v>
                </c:pt>
                <c:pt idx="22">
                  <c:v>139.12814400000019</c:v>
                </c:pt>
                <c:pt idx="23">
                  <c:v>152.06679399999999</c:v>
                </c:pt>
                <c:pt idx="24">
                  <c:v>165.5780470000002</c:v>
                </c:pt>
                <c:pt idx="25">
                  <c:v>179.704319</c:v>
                </c:pt>
              </c:numCache>
            </c:numRef>
          </c:yVal>
          <c:smooth val="1"/>
          <c:extLst>
            <c:ext xmlns:c16="http://schemas.microsoft.com/office/drawing/2014/chart" uri="{C3380CC4-5D6E-409C-BE32-E72D297353CC}">
              <c16:uniqueId val="{00000000-FD40-4EE2-81E6-C7DCD8029159}"/>
            </c:ext>
          </c:extLst>
        </c:ser>
        <c:dLbls>
          <c:showLegendKey val="0"/>
          <c:showVal val="0"/>
          <c:showCatName val="0"/>
          <c:showSerName val="0"/>
          <c:showPercent val="0"/>
          <c:showBubbleSize val="0"/>
        </c:dLbls>
        <c:axId val="115440768"/>
        <c:axId val="115439088"/>
      </c:scatterChart>
      <c:valAx>
        <c:axId val="115440768"/>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15439088"/>
        <c:crosses val="autoZero"/>
        <c:crossBetween val="midCat"/>
      </c:valAx>
      <c:valAx>
        <c:axId val="115439088"/>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1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1544076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842173350582"/>
          <c:y val="7.3107049608355096E-2"/>
          <c:w val="0.829236739974125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0.286912</c:v>
                </c:pt>
                <c:pt idx="2">
                  <c:v>1.1470389999999999</c:v>
                </c:pt>
                <c:pt idx="3">
                  <c:v>2.5802670000000001</c:v>
                </c:pt>
                <c:pt idx="4">
                  <c:v>4.5866410000000073</c:v>
                </c:pt>
                <c:pt idx="5">
                  <c:v>7.1661459999999941</c:v>
                </c:pt>
                <c:pt idx="6">
                  <c:v>10.318951999999999</c:v>
                </c:pt>
                <c:pt idx="7">
                  <c:v>14.044786999999999</c:v>
                </c:pt>
                <c:pt idx="8">
                  <c:v>18.344017000000001</c:v>
                </c:pt>
                <c:pt idx="9">
                  <c:v>23.216484999999999</c:v>
                </c:pt>
                <c:pt idx="10">
                  <c:v>28.673535999999999</c:v>
                </c:pt>
                <c:pt idx="11">
                  <c:v>34.707457000000012</c:v>
                </c:pt>
                <c:pt idx="12">
                  <c:v>41.304167</c:v>
                </c:pt>
                <c:pt idx="13">
                  <c:v>48.505589000000001</c:v>
                </c:pt>
                <c:pt idx="14">
                  <c:v>56.283847000000002</c:v>
                </c:pt>
                <c:pt idx="15">
                  <c:v>64.623097999999899</c:v>
                </c:pt>
                <c:pt idx="16">
                  <c:v>73.541931000000005</c:v>
                </c:pt>
                <c:pt idx="17">
                  <c:v>83.023829999999975</c:v>
                </c:pt>
                <c:pt idx="18">
                  <c:v>93.129919999999998</c:v>
                </c:pt>
                <c:pt idx="19">
                  <c:v>103.7657419999999</c:v>
                </c:pt>
                <c:pt idx="20">
                  <c:v>114.97881099999999</c:v>
                </c:pt>
                <c:pt idx="21">
                  <c:v>126.765697</c:v>
                </c:pt>
                <c:pt idx="22">
                  <c:v>139.12814400000019</c:v>
                </c:pt>
                <c:pt idx="23">
                  <c:v>152.06679399999999</c:v>
                </c:pt>
                <c:pt idx="24">
                  <c:v>165.5780470000002</c:v>
                </c:pt>
                <c:pt idx="25">
                  <c:v>179.704319</c:v>
                </c:pt>
              </c:numCache>
            </c:numRef>
          </c:yVal>
          <c:smooth val="1"/>
          <c:extLst>
            <c:ext xmlns:c16="http://schemas.microsoft.com/office/drawing/2014/chart" uri="{C3380CC4-5D6E-409C-BE32-E72D297353CC}">
              <c16:uniqueId val="{00000000-2E16-4EA0-BA81-C169966C2824}"/>
            </c:ext>
          </c:extLst>
        </c:ser>
        <c:ser>
          <c:idx val="1"/>
          <c:order val="1"/>
          <c:tx>
            <c:strRef>
              <c:f>lower!$I$24</c:f>
              <c:strCache>
                <c:ptCount val="1"/>
                <c:pt idx="0">
                  <c:v>lower2</c:v>
                </c:pt>
              </c:strCache>
            </c:strRef>
          </c:tx>
          <c:spPr>
            <a:ln w="25400">
              <a:solidFill>
                <a:srgbClr val="333333"/>
              </a:solidFill>
              <a:prstDash val="solid"/>
            </a:ln>
          </c:spPr>
          <c:marker>
            <c:symbol val="square"/>
            <c:size val="7"/>
            <c:spPr>
              <a:solidFill>
                <a:srgbClr val="000000"/>
              </a:solidFill>
              <a:ln>
                <a:solidFill>
                  <a:srgbClr val="000000"/>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lower!$I$25:$I$50</c:f>
              <c:numCache>
                <c:formatCode>General</c:formatCode>
                <c:ptCount val="26"/>
                <c:pt idx="0">
                  <c:v>0</c:v>
                </c:pt>
                <c:pt idx="1">
                  <c:v>2.9000000000000098E-5</c:v>
                </c:pt>
                <c:pt idx="2">
                  <c:v>5.7000000000000098E-5</c:v>
                </c:pt>
                <c:pt idx="3">
                  <c:v>8.6000000000000098E-5</c:v>
                </c:pt>
                <c:pt idx="4">
                  <c:v>1.15E-4</c:v>
                </c:pt>
                <c:pt idx="5">
                  <c:v>1.4300000000000001E-4</c:v>
                </c:pt>
                <c:pt idx="6">
                  <c:v>1.7200000000000001E-4</c:v>
                </c:pt>
                <c:pt idx="7">
                  <c:v>2.0000000000000001E-4</c:v>
                </c:pt>
                <c:pt idx="8">
                  <c:v>2.2900000000000001E-4</c:v>
                </c:pt>
                <c:pt idx="9">
                  <c:v>2.5700000000000001E-4</c:v>
                </c:pt>
                <c:pt idx="10">
                  <c:v>2.8600000000000001E-4</c:v>
                </c:pt>
                <c:pt idx="11">
                  <c:v>3.1500000000000001E-4</c:v>
                </c:pt>
                <c:pt idx="12">
                  <c:v>3.4299999999999999E-4</c:v>
                </c:pt>
                <c:pt idx="13">
                  <c:v>3.7200000000000102E-4</c:v>
                </c:pt>
                <c:pt idx="14">
                  <c:v>4.0099999999999999E-4</c:v>
                </c:pt>
                <c:pt idx="15">
                  <c:v>4.3000000000000102E-4</c:v>
                </c:pt>
                <c:pt idx="16">
                  <c:v>4.58000000000001E-4</c:v>
                </c:pt>
                <c:pt idx="17">
                  <c:v>4.87000000000001E-4</c:v>
                </c:pt>
                <c:pt idx="18">
                  <c:v>5.1599999999999997E-4</c:v>
                </c:pt>
                <c:pt idx="19">
                  <c:v>5.45000000000001E-4</c:v>
                </c:pt>
                <c:pt idx="20">
                  <c:v>5.7300000000000103E-4</c:v>
                </c:pt>
                <c:pt idx="21">
                  <c:v>6.02E-4</c:v>
                </c:pt>
                <c:pt idx="22">
                  <c:v>6.3100000000000103E-4</c:v>
                </c:pt>
                <c:pt idx="23">
                  <c:v>6.5900000000000095E-4</c:v>
                </c:pt>
                <c:pt idx="24">
                  <c:v>6.88000000000001E-4</c:v>
                </c:pt>
                <c:pt idx="25">
                  <c:v>7.1700000000000095E-4</c:v>
                </c:pt>
              </c:numCache>
            </c:numRef>
          </c:yVal>
          <c:smooth val="0"/>
          <c:extLst>
            <c:ext xmlns:c16="http://schemas.microsoft.com/office/drawing/2014/chart" uri="{C3380CC4-5D6E-409C-BE32-E72D297353CC}">
              <c16:uniqueId val="{00000001-2E16-4EA0-BA81-C169966C2824}"/>
            </c:ext>
          </c:extLst>
        </c:ser>
        <c:dLbls>
          <c:showLegendKey val="0"/>
          <c:showVal val="0"/>
          <c:showCatName val="0"/>
          <c:showSerName val="0"/>
          <c:showPercent val="0"/>
          <c:showBubbleSize val="0"/>
        </c:dLbls>
        <c:axId val="152427136"/>
        <c:axId val="152427696"/>
      </c:scatterChart>
      <c:valAx>
        <c:axId val="15242713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52427696"/>
        <c:crosses val="autoZero"/>
        <c:crossBetween val="midCat"/>
      </c:valAx>
      <c:valAx>
        <c:axId val="152427696"/>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1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5242713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hPercent val="100"/>
      <c:rotY val="40"/>
      <c:depthPercent val="100"/>
      <c:rAngAx val="0"/>
    </c:view3D>
    <c:floor>
      <c:thickness val="0"/>
      <c:spPr>
        <a:solidFill>
          <a:srgbClr val="C0C0C0"/>
        </a:solidFill>
        <a:ln w="3175">
          <a:solidFill>
            <a:srgbClr val="000000"/>
          </a:solidFill>
          <a:prstDash val="solid"/>
        </a:ln>
      </c:spPr>
    </c:floor>
    <c:sideWall>
      <c:thickness val="0"/>
      <c:spPr>
        <a:solidFill>
          <a:srgbClr val="FFFFFF"/>
        </a:solidFill>
        <a:ln w="12700">
          <a:solidFill>
            <a:srgbClr val="808080"/>
          </a:solidFill>
          <a:prstDash val="solid"/>
        </a:ln>
      </c:spPr>
    </c:sideWall>
    <c:backWall>
      <c:thickness val="0"/>
      <c:spPr>
        <a:solidFill>
          <a:srgbClr val="FFFFFF"/>
        </a:solidFill>
        <a:ln w="12700">
          <a:solidFill>
            <a:srgbClr val="808080"/>
          </a:solidFill>
          <a:prstDash val="solid"/>
        </a:ln>
      </c:spPr>
    </c:backWall>
    <c:plotArea>
      <c:layout/>
      <c:surface3DChart>
        <c:wireframe val="0"/>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c:v>
                </c:pt>
                <c:pt idx="7">
                  <c:v>890.72</c:v>
                </c:pt>
                <c:pt idx="8">
                  <c:v>845.57</c:v>
                </c:pt>
                <c:pt idx="9">
                  <c:v>805.45999999999958</c:v>
                </c:pt>
                <c:pt idx="10">
                  <c:v>773.78</c:v>
                </c:pt>
                <c:pt idx="11">
                  <c:v>757.94</c:v>
                </c:pt>
                <c:pt idx="12">
                  <c:v>727.91</c:v>
                </c:pt>
                <c:pt idx="13">
                  <c:v>712.66</c:v>
                </c:pt>
                <c:pt idx="14">
                  <c:v>705.63</c:v>
                </c:pt>
                <c:pt idx="15">
                  <c:v>701.98</c:v>
                </c:pt>
                <c:pt idx="16">
                  <c:v>598.19000000000005</c:v>
                </c:pt>
                <c:pt idx="17">
                  <c:v>601.22</c:v>
                </c:pt>
              </c:numCache>
            </c:numRef>
          </c:val>
          <c:extLst>
            <c:ext xmlns:c16="http://schemas.microsoft.com/office/drawing/2014/chart" uri="{C3380CC4-5D6E-409C-BE32-E72D297353CC}">
              <c16:uniqueId val="{00000000-9AAD-4FFE-8F7A-D5DE57A92EDE}"/>
            </c:ext>
          </c:extLst>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c:v>
                </c:pt>
                <c:pt idx="2">
                  <c:v>2160.62</c:v>
                </c:pt>
                <c:pt idx="3">
                  <c:v>1710.98</c:v>
                </c:pt>
                <c:pt idx="4">
                  <c:v>1391.5</c:v>
                </c:pt>
                <c:pt idx="5">
                  <c:v>1176.54</c:v>
                </c:pt>
                <c:pt idx="6">
                  <c:v>1016.71</c:v>
                </c:pt>
                <c:pt idx="7">
                  <c:v>891.8</c:v>
                </c:pt>
                <c:pt idx="8">
                  <c:v>846.98</c:v>
                </c:pt>
                <c:pt idx="9">
                  <c:v>807.22</c:v>
                </c:pt>
                <c:pt idx="10">
                  <c:v>775.18</c:v>
                </c:pt>
                <c:pt idx="11">
                  <c:v>760.41</c:v>
                </c:pt>
                <c:pt idx="12">
                  <c:v>730.74</c:v>
                </c:pt>
                <c:pt idx="13">
                  <c:v>714.98</c:v>
                </c:pt>
                <c:pt idx="14">
                  <c:v>709.26</c:v>
                </c:pt>
                <c:pt idx="15">
                  <c:v>708.88</c:v>
                </c:pt>
                <c:pt idx="16">
                  <c:v>608.99</c:v>
                </c:pt>
                <c:pt idx="17">
                  <c:v>607.39</c:v>
                </c:pt>
              </c:numCache>
            </c:numRef>
          </c:val>
          <c:extLst>
            <c:ext xmlns:c16="http://schemas.microsoft.com/office/drawing/2014/chart" uri="{C3380CC4-5D6E-409C-BE32-E72D297353CC}">
              <c16:uniqueId val="{00000001-9AAD-4FFE-8F7A-D5DE57A92EDE}"/>
            </c:ext>
          </c:extLst>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1421.69</c:v>
                </c:pt>
                <c:pt idx="5">
                  <c:v>1201.31</c:v>
                </c:pt>
                <c:pt idx="6">
                  <c:v>1038.3699999999999</c:v>
                </c:pt>
                <c:pt idx="7">
                  <c:v>911.7</c:v>
                </c:pt>
                <c:pt idx="8">
                  <c:v>870.39</c:v>
                </c:pt>
                <c:pt idx="9">
                  <c:v>835.30999999999949</c:v>
                </c:pt>
                <c:pt idx="10">
                  <c:v>809.25</c:v>
                </c:pt>
                <c:pt idx="11">
                  <c:v>798.05</c:v>
                </c:pt>
                <c:pt idx="12">
                  <c:v>780.28</c:v>
                </c:pt>
                <c:pt idx="13">
                  <c:v>778.37</c:v>
                </c:pt>
                <c:pt idx="14">
                  <c:v>787.2</c:v>
                </c:pt>
                <c:pt idx="15">
                  <c:v>744.13</c:v>
                </c:pt>
                <c:pt idx="16">
                  <c:v>633.53</c:v>
                </c:pt>
                <c:pt idx="17">
                  <c:v>608.85999999999956</c:v>
                </c:pt>
              </c:numCache>
            </c:numRef>
          </c:val>
          <c:extLst>
            <c:ext xmlns:c16="http://schemas.microsoft.com/office/drawing/2014/chart" uri="{C3380CC4-5D6E-409C-BE32-E72D297353CC}">
              <c16:uniqueId val="{00000002-9AAD-4FFE-8F7A-D5DE57A92EDE}"/>
            </c:ext>
          </c:extLst>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c:v>
                </c:pt>
                <c:pt idx="4">
                  <c:v>2131.04</c:v>
                </c:pt>
                <c:pt idx="5">
                  <c:v>1821.71</c:v>
                </c:pt>
                <c:pt idx="6">
                  <c:v>1564.14</c:v>
                </c:pt>
                <c:pt idx="7">
                  <c:v>1414.18</c:v>
                </c:pt>
                <c:pt idx="8">
                  <c:v>1404.78</c:v>
                </c:pt>
                <c:pt idx="9">
                  <c:v>1408.59</c:v>
                </c:pt>
                <c:pt idx="10">
                  <c:v>1423.67</c:v>
                </c:pt>
                <c:pt idx="11">
                  <c:v>1456.86</c:v>
                </c:pt>
                <c:pt idx="12">
                  <c:v>1499.61</c:v>
                </c:pt>
                <c:pt idx="13">
                  <c:v>1600.13</c:v>
                </c:pt>
                <c:pt idx="14">
                  <c:v>1667.47</c:v>
                </c:pt>
                <c:pt idx="15">
                  <c:v>1231.7</c:v>
                </c:pt>
                <c:pt idx="16">
                  <c:v>1078.97</c:v>
                </c:pt>
                <c:pt idx="17">
                  <c:v>1026.03</c:v>
                </c:pt>
              </c:numCache>
            </c:numRef>
          </c:val>
          <c:extLst>
            <c:ext xmlns:c16="http://schemas.microsoft.com/office/drawing/2014/chart" uri="{C3380CC4-5D6E-409C-BE32-E72D297353CC}">
              <c16:uniqueId val="{00000003-9AAD-4FFE-8F7A-D5DE57A92EDE}"/>
            </c:ext>
          </c:extLst>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4642.47</c:v>
                </c:pt>
                <c:pt idx="1">
                  <c:v>4583.8</c:v>
                </c:pt>
                <c:pt idx="2">
                  <c:v>4074.93</c:v>
                </c:pt>
                <c:pt idx="3">
                  <c:v>3557.51</c:v>
                </c:pt>
                <c:pt idx="4">
                  <c:v>3337.59</c:v>
                </c:pt>
                <c:pt idx="5">
                  <c:v>2898.78</c:v>
                </c:pt>
                <c:pt idx="6">
                  <c:v>2535.2199999999998</c:v>
                </c:pt>
                <c:pt idx="7">
                  <c:v>2248.83</c:v>
                </c:pt>
                <c:pt idx="8">
                  <c:v>2227.41</c:v>
                </c:pt>
                <c:pt idx="9">
                  <c:v>2203.98</c:v>
                </c:pt>
                <c:pt idx="10">
                  <c:v>2187.29</c:v>
                </c:pt>
                <c:pt idx="11">
                  <c:v>2164.1799999999998</c:v>
                </c:pt>
                <c:pt idx="12">
                  <c:v>2156.96</c:v>
                </c:pt>
                <c:pt idx="13">
                  <c:v>2148.52</c:v>
                </c:pt>
                <c:pt idx="14">
                  <c:v>2146.83</c:v>
                </c:pt>
                <c:pt idx="15">
                  <c:v>2131.36</c:v>
                </c:pt>
                <c:pt idx="16">
                  <c:v>2038.29</c:v>
                </c:pt>
                <c:pt idx="17">
                  <c:v>2060.87</c:v>
                </c:pt>
              </c:numCache>
            </c:numRef>
          </c:val>
          <c:extLst>
            <c:ext xmlns:c16="http://schemas.microsoft.com/office/drawing/2014/chart" uri="{C3380CC4-5D6E-409C-BE32-E72D297353CC}">
              <c16:uniqueId val="{00000004-9AAD-4FFE-8F7A-D5DE57A92EDE}"/>
            </c:ext>
          </c:extLst>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3540.78</c:v>
                </c:pt>
                <c:pt idx="5">
                  <c:v>3027.05</c:v>
                </c:pt>
                <c:pt idx="6">
                  <c:v>2625.06</c:v>
                </c:pt>
                <c:pt idx="7">
                  <c:v>2321.73</c:v>
                </c:pt>
                <c:pt idx="8">
                  <c:v>2306.4</c:v>
                </c:pt>
                <c:pt idx="9">
                  <c:v>2292.86</c:v>
                </c:pt>
                <c:pt idx="10">
                  <c:v>2282.38</c:v>
                </c:pt>
                <c:pt idx="11">
                  <c:v>2270.35</c:v>
                </c:pt>
                <c:pt idx="12">
                  <c:v>2264.14</c:v>
                </c:pt>
                <c:pt idx="13">
                  <c:v>2259.8000000000002</c:v>
                </c:pt>
                <c:pt idx="14">
                  <c:v>2260.46</c:v>
                </c:pt>
                <c:pt idx="15">
                  <c:v>2261.54</c:v>
                </c:pt>
                <c:pt idx="16">
                  <c:v>2224.92</c:v>
                </c:pt>
                <c:pt idx="17">
                  <c:v>2431.58</c:v>
                </c:pt>
              </c:numCache>
            </c:numRef>
          </c:val>
          <c:extLst>
            <c:ext xmlns:c16="http://schemas.microsoft.com/office/drawing/2014/chart" uri="{C3380CC4-5D6E-409C-BE32-E72D297353CC}">
              <c16:uniqueId val="{00000005-9AAD-4FFE-8F7A-D5DE57A92EDE}"/>
            </c:ext>
          </c:extLst>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4673.7700000000004</c:v>
                </c:pt>
                <c:pt idx="1">
                  <c:v>4656.9799999999996</c:v>
                </c:pt>
                <c:pt idx="2">
                  <c:v>4156.32</c:v>
                </c:pt>
                <c:pt idx="3">
                  <c:v>4012.65</c:v>
                </c:pt>
                <c:pt idx="4">
                  <c:v>3535.85</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c:v>
                </c:pt>
                <c:pt idx="15">
                  <c:v>2271.41</c:v>
                </c:pt>
                <c:pt idx="16">
                  <c:v>2237.27</c:v>
                </c:pt>
                <c:pt idx="17">
                  <c:v>2432.7399999999998</c:v>
                </c:pt>
              </c:numCache>
            </c:numRef>
          </c:val>
          <c:extLst>
            <c:ext xmlns:c16="http://schemas.microsoft.com/office/drawing/2014/chart" uri="{C3380CC4-5D6E-409C-BE32-E72D297353CC}">
              <c16:uniqueId val="{00000006-9AAD-4FFE-8F7A-D5DE57A92EDE}"/>
            </c:ext>
          </c:extLst>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c:v>
                </c:pt>
                <c:pt idx="7">
                  <c:v>2527.15</c:v>
                </c:pt>
                <c:pt idx="8">
                  <c:v>2513.25</c:v>
                </c:pt>
                <c:pt idx="9">
                  <c:v>2503.12</c:v>
                </c:pt>
                <c:pt idx="10">
                  <c:v>2494.19</c:v>
                </c:pt>
                <c:pt idx="11">
                  <c:v>2517.44</c:v>
                </c:pt>
                <c:pt idx="12">
                  <c:v>2523.1</c:v>
                </c:pt>
                <c:pt idx="13">
                  <c:v>2551.67</c:v>
                </c:pt>
                <c:pt idx="14">
                  <c:v>2555.5300000000002</c:v>
                </c:pt>
                <c:pt idx="15">
                  <c:v>2477.41</c:v>
                </c:pt>
                <c:pt idx="16">
                  <c:v>2420.17</c:v>
                </c:pt>
                <c:pt idx="17">
                  <c:v>2590.64</c:v>
                </c:pt>
              </c:numCache>
            </c:numRef>
          </c:val>
          <c:extLst>
            <c:ext xmlns:c16="http://schemas.microsoft.com/office/drawing/2014/chart" uri="{C3380CC4-5D6E-409C-BE32-E72D297353CC}">
              <c16:uniqueId val="{00000007-9AAD-4FFE-8F7A-D5DE57A92EDE}"/>
            </c:ext>
          </c:extLst>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2748.26</c:v>
                </c:pt>
                <c:pt idx="7">
                  <c:v>2351.27</c:v>
                </c:pt>
                <c:pt idx="8">
                  <c:v>2518.38</c:v>
                </c:pt>
                <c:pt idx="9">
                  <c:v>2627.49</c:v>
                </c:pt>
                <c:pt idx="10">
                  <c:v>2644.71</c:v>
                </c:pt>
                <c:pt idx="11">
                  <c:v>2646.45</c:v>
                </c:pt>
                <c:pt idx="12">
                  <c:v>2690.79</c:v>
                </c:pt>
                <c:pt idx="13">
                  <c:v>2715.46</c:v>
                </c:pt>
                <c:pt idx="14">
                  <c:v>2762.7</c:v>
                </c:pt>
                <c:pt idx="15">
                  <c:v>2445.48</c:v>
                </c:pt>
                <c:pt idx="16">
                  <c:v>2440.11</c:v>
                </c:pt>
                <c:pt idx="17">
                  <c:v>2560.87</c:v>
                </c:pt>
              </c:numCache>
            </c:numRef>
          </c:val>
          <c:extLst>
            <c:ext xmlns:c16="http://schemas.microsoft.com/office/drawing/2014/chart" uri="{C3380CC4-5D6E-409C-BE32-E72D297353CC}">
              <c16:uniqueId val="{00000008-9AAD-4FFE-8F7A-D5DE57A92EDE}"/>
            </c:ext>
          </c:extLst>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c:v>
                </c:pt>
                <c:pt idx="9">
                  <c:v>3318.78</c:v>
                </c:pt>
                <c:pt idx="10">
                  <c:v>3328.21</c:v>
                </c:pt>
                <c:pt idx="11">
                  <c:v>3312.1</c:v>
                </c:pt>
                <c:pt idx="12">
                  <c:v>3351.75</c:v>
                </c:pt>
                <c:pt idx="13">
                  <c:v>3197.56</c:v>
                </c:pt>
                <c:pt idx="14">
                  <c:v>3342.59</c:v>
                </c:pt>
                <c:pt idx="15">
                  <c:v>3330.51</c:v>
                </c:pt>
                <c:pt idx="16">
                  <c:v>3335.4</c:v>
                </c:pt>
                <c:pt idx="17">
                  <c:v>3374.9</c:v>
                </c:pt>
              </c:numCache>
            </c:numRef>
          </c:val>
          <c:extLst>
            <c:ext xmlns:c16="http://schemas.microsoft.com/office/drawing/2014/chart" uri="{C3380CC4-5D6E-409C-BE32-E72D297353CC}">
              <c16:uniqueId val="{00000009-9AAD-4FFE-8F7A-D5DE57A92EDE}"/>
            </c:ext>
          </c:extLst>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4664.6899999999996</c:v>
                </c:pt>
                <c:pt idx="1">
                  <c:v>4647.96</c:v>
                </c:pt>
                <c:pt idx="2">
                  <c:v>4646.51</c:v>
                </c:pt>
                <c:pt idx="3">
                  <c:v>4575.1000000000004</c:v>
                </c:pt>
                <c:pt idx="4">
                  <c:v>4473.68</c:v>
                </c:pt>
                <c:pt idx="5">
                  <c:v>4218.51</c:v>
                </c:pt>
                <c:pt idx="6">
                  <c:v>3642.61</c:v>
                </c:pt>
                <c:pt idx="7">
                  <c:v>3334.78</c:v>
                </c:pt>
                <c:pt idx="8">
                  <c:v>3395.82</c:v>
                </c:pt>
                <c:pt idx="9">
                  <c:v>3398</c:v>
                </c:pt>
                <c:pt idx="10">
                  <c:v>3403.08</c:v>
                </c:pt>
                <c:pt idx="11">
                  <c:v>3411.87</c:v>
                </c:pt>
                <c:pt idx="12">
                  <c:v>3395.99</c:v>
                </c:pt>
                <c:pt idx="13">
                  <c:v>3299.01</c:v>
                </c:pt>
                <c:pt idx="14">
                  <c:v>4287.45</c:v>
                </c:pt>
                <c:pt idx="15">
                  <c:v>3416.74</c:v>
                </c:pt>
                <c:pt idx="16">
                  <c:v>3389.13</c:v>
                </c:pt>
                <c:pt idx="17">
                  <c:v>3374.16</c:v>
                </c:pt>
              </c:numCache>
            </c:numRef>
          </c:val>
          <c:extLst>
            <c:ext xmlns:c16="http://schemas.microsoft.com/office/drawing/2014/chart" uri="{C3380CC4-5D6E-409C-BE32-E72D297353CC}">
              <c16:uniqueId val="{0000000A-9AAD-4FFE-8F7A-D5DE57A92EDE}"/>
            </c:ext>
          </c:extLst>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c:v>
                </c:pt>
                <c:pt idx="1">
                  <c:v>4624.5</c:v>
                </c:pt>
                <c:pt idx="2">
                  <c:v>4631.6899999999996</c:v>
                </c:pt>
                <c:pt idx="3">
                  <c:v>4615.62</c:v>
                </c:pt>
                <c:pt idx="4">
                  <c:v>4600.3900000000003</c:v>
                </c:pt>
                <c:pt idx="5">
                  <c:v>4585.6000000000004</c:v>
                </c:pt>
                <c:pt idx="6">
                  <c:v>4572.8</c:v>
                </c:pt>
                <c:pt idx="7">
                  <c:v>4809.1000000000004</c:v>
                </c:pt>
                <c:pt idx="8">
                  <c:v>4803.13</c:v>
                </c:pt>
                <c:pt idx="9">
                  <c:v>4789.7</c:v>
                </c:pt>
                <c:pt idx="10">
                  <c:v>4790.97</c:v>
                </c:pt>
                <c:pt idx="11">
                  <c:v>4784.6499999999996</c:v>
                </c:pt>
                <c:pt idx="12">
                  <c:v>4754.2299999999996</c:v>
                </c:pt>
                <c:pt idx="13">
                  <c:v>4768.54</c:v>
                </c:pt>
                <c:pt idx="14">
                  <c:v>4750.25</c:v>
                </c:pt>
                <c:pt idx="15">
                  <c:v>4742.01</c:v>
                </c:pt>
                <c:pt idx="16">
                  <c:v>6545.16</c:v>
                </c:pt>
                <c:pt idx="17">
                  <c:v>6408.41</c:v>
                </c:pt>
              </c:numCache>
            </c:numRef>
          </c:val>
          <c:extLst>
            <c:ext xmlns:c16="http://schemas.microsoft.com/office/drawing/2014/chart" uri="{C3380CC4-5D6E-409C-BE32-E72D297353CC}">
              <c16:uniqueId val="{0000000B-9AAD-4FFE-8F7A-D5DE57A92EDE}"/>
            </c:ext>
          </c:extLst>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c:v>
                </c:pt>
                <c:pt idx="4">
                  <c:v>4781.0600000000004</c:v>
                </c:pt>
                <c:pt idx="5">
                  <c:v>4773.37</c:v>
                </c:pt>
                <c:pt idx="6">
                  <c:v>4756.1899999999996</c:v>
                </c:pt>
                <c:pt idx="7">
                  <c:v>4729.6499999999996</c:v>
                </c:pt>
                <c:pt idx="8">
                  <c:v>4701.3</c:v>
                </c:pt>
                <c:pt idx="9">
                  <c:v>4716.3900000000003</c:v>
                </c:pt>
                <c:pt idx="10">
                  <c:v>4668.13</c:v>
                </c:pt>
                <c:pt idx="11">
                  <c:v>4653.51</c:v>
                </c:pt>
                <c:pt idx="12">
                  <c:v>4678.67</c:v>
                </c:pt>
                <c:pt idx="13">
                  <c:v>4620.2299999999996</c:v>
                </c:pt>
                <c:pt idx="14">
                  <c:v>4621.49</c:v>
                </c:pt>
                <c:pt idx="15">
                  <c:v>6529.52</c:v>
                </c:pt>
                <c:pt idx="16">
                  <c:v>6398.15</c:v>
                </c:pt>
                <c:pt idx="17">
                  <c:v>6122.8</c:v>
                </c:pt>
              </c:numCache>
            </c:numRef>
          </c:val>
          <c:extLst>
            <c:ext xmlns:c16="http://schemas.microsoft.com/office/drawing/2014/chart" uri="{C3380CC4-5D6E-409C-BE32-E72D297353CC}">
              <c16:uniqueId val="{0000000C-9AAD-4FFE-8F7A-D5DE57A92EDE}"/>
            </c:ext>
          </c:extLst>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4771.3599999999997</c:v>
                </c:pt>
                <c:pt idx="3">
                  <c:v>4725.95</c:v>
                </c:pt>
                <c:pt idx="4">
                  <c:v>4709.6099999999997</c:v>
                </c:pt>
                <c:pt idx="5">
                  <c:v>4646.91</c:v>
                </c:pt>
                <c:pt idx="6">
                  <c:v>4613.58</c:v>
                </c:pt>
                <c:pt idx="7">
                  <c:v>6534.86</c:v>
                </c:pt>
                <c:pt idx="8">
                  <c:v>6513.84</c:v>
                </c:pt>
                <c:pt idx="9">
                  <c:v>6498.25</c:v>
                </c:pt>
                <c:pt idx="10">
                  <c:v>6479.32</c:v>
                </c:pt>
                <c:pt idx="11">
                  <c:v>6460.77</c:v>
                </c:pt>
                <c:pt idx="12">
                  <c:v>6443.44</c:v>
                </c:pt>
                <c:pt idx="13">
                  <c:v>6427.61</c:v>
                </c:pt>
                <c:pt idx="14">
                  <c:v>6408.2</c:v>
                </c:pt>
                <c:pt idx="15">
                  <c:v>6396.54</c:v>
                </c:pt>
                <c:pt idx="16">
                  <c:v>6118.69</c:v>
                </c:pt>
                <c:pt idx="17">
                  <c:v>5642.81</c:v>
                </c:pt>
              </c:numCache>
            </c:numRef>
          </c:val>
          <c:extLst>
            <c:ext xmlns:c16="http://schemas.microsoft.com/office/drawing/2014/chart" uri="{C3380CC4-5D6E-409C-BE32-E72D297353CC}">
              <c16:uniqueId val="{0000000D-9AAD-4FFE-8F7A-D5DE57A92EDE}"/>
            </c:ext>
          </c:extLst>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4617.8599999999997</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extLst>
            <c:ext xmlns:c16="http://schemas.microsoft.com/office/drawing/2014/chart" uri="{C3380CC4-5D6E-409C-BE32-E72D297353CC}">
              <c16:uniqueId val="{0000000E-9AAD-4FFE-8F7A-D5DE57A92EDE}"/>
            </c:ext>
          </c:extLst>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4754.1499999999996</c:v>
                </c:pt>
                <c:pt idx="1">
                  <c:v>6086.11</c:v>
                </c:pt>
                <c:pt idx="2">
                  <c:v>6301.73</c:v>
                </c:pt>
                <c:pt idx="3">
                  <c:v>6261.46</c:v>
                </c:pt>
                <c:pt idx="4">
                  <c:v>6188.41</c:v>
                </c:pt>
                <c:pt idx="5">
                  <c:v>6115.06</c:v>
                </c:pt>
                <c:pt idx="6">
                  <c:v>6075.11</c:v>
                </c:pt>
                <c:pt idx="7">
                  <c:v>6013.17</c:v>
                </c:pt>
                <c:pt idx="8">
                  <c:v>5923.29</c:v>
                </c:pt>
                <c:pt idx="9">
                  <c:v>5870.21</c:v>
                </c:pt>
                <c:pt idx="10">
                  <c:v>5803.26</c:v>
                </c:pt>
                <c:pt idx="11">
                  <c:v>5754.86</c:v>
                </c:pt>
                <c:pt idx="12">
                  <c:v>5679.31</c:v>
                </c:pt>
                <c:pt idx="13">
                  <c:v>5629.01</c:v>
                </c:pt>
                <c:pt idx="14">
                  <c:v>5580.53</c:v>
                </c:pt>
                <c:pt idx="15">
                  <c:v>5541.86</c:v>
                </c:pt>
                <c:pt idx="16">
                  <c:v>4799.63</c:v>
                </c:pt>
                <c:pt idx="17">
                  <c:v>4639.2</c:v>
                </c:pt>
              </c:numCache>
            </c:numRef>
          </c:val>
          <c:extLst>
            <c:ext xmlns:c16="http://schemas.microsoft.com/office/drawing/2014/chart" uri="{C3380CC4-5D6E-409C-BE32-E72D297353CC}">
              <c16:uniqueId val="{0000000F-9AAD-4FFE-8F7A-D5DE57A92EDE}"/>
            </c:ext>
          </c:extLst>
        </c:ser>
        <c:bandFmts/>
        <c:axId val="152746864"/>
        <c:axId val="152747424"/>
        <c:axId val="117287008"/>
      </c:surface3DChart>
      <c:catAx>
        <c:axId val="152746864"/>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Stride (x8 bytes)</a:t>
                </a:r>
              </a:p>
            </c:rich>
          </c:tx>
          <c:layout>
            <c:manualLayout>
              <c:xMode val="edge"/>
              <c:yMode val="edge"/>
              <c:x val="0.17647058823529399"/>
              <c:y val="0.82707993474714503"/>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zh-CN"/>
          </a:p>
        </c:txPr>
        <c:crossAx val="152747424"/>
        <c:crosses val="autoZero"/>
        <c:auto val="1"/>
        <c:lblAlgn val="ctr"/>
        <c:lblOffset val="100"/>
        <c:tickLblSkip val="2"/>
        <c:tickMarkSkip val="1"/>
        <c:noMultiLvlLbl val="1"/>
      </c:catAx>
      <c:valAx>
        <c:axId val="152747424"/>
        <c:scaling>
          <c:orientation val="minMax"/>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Read  throughput (MB/s)</a:t>
                </a:r>
              </a:p>
            </c:rich>
          </c:tx>
          <c:layout>
            <c:manualLayout>
              <c:xMode val="edge"/>
              <c:yMode val="edge"/>
              <c:x val="9.4339622641509399E-2"/>
              <c:y val="0.22675367047308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zh-CN"/>
          </a:p>
        </c:txPr>
        <c:crossAx val="152746864"/>
        <c:crosses val="autoZero"/>
        <c:crossBetween val="between"/>
      </c:valAx>
      <c:serAx>
        <c:axId val="117287008"/>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a:t>Size (bytes)</a:t>
                </a:r>
              </a:p>
            </c:rich>
          </c:tx>
          <c:layout>
            <c:manualLayout>
              <c:xMode val="edge"/>
              <c:yMode val="edge"/>
              <c:x val="0.771365149833518"/>
              <c:y val="0.81566068515497603"/>
            </c:manualLayout>
          </c:layout>
          <c:overlay val="0"/>
          <c:spPr>
            <a:noFill/>
            <a:ln w="25400">
              <a:noFill/>
            </a:ln>
          </c:spPr>
        </c:title>
        <c:numFmt formatCode="General" sourceLinked="1"/>
        <c:majorTickMark val="out"/>
        <c:minorTickMark val="none"/>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zh-CN"/>
          </a:p>
        </c:txPr>
        <c:crossAx val="152747424"/>
        <c:crosses val="autoZero"/>
        <c:tickLblSkip val="3"/>
        <c:tickMarkSkip val="1"/>
      </c:ser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zh-CN"/>
    </a:p>
  </c:txPr>
  <c:externalData r:id="rId1">
    <c:autoUpdate val="0"/>
  </c:externalData>
  <c:userShapes r:id="rId2"/>
</c:chartSpace>
</file>

<file path=ppt/drawing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0.28388</cdr:x>
      <cdr:y>0.11535</cdr:y>
    </cdr:from>
    <cdr:to>
      <cdr:x>0.34455</cdr:x>
      <cdr:y>0.33671</cdr:y>
    </cdr:to>
    <cdr:sp macro="" textlink="">
      <cdr:nvSpPr>
        <cdr:cNvPr id="1034" name="Line 10"/>
        <cdr:cNvSpPr>
          <a:spLocks xmlns:a="http://schemas.openxmlformats.org/drawingml/2006/main" noChangeShapeType="1"/>
        </cdr:cNvSpPr>
      </cdr:nvSpPr>
      <cdr:spPr bwMode="auto">
        <a:xfrm xmlns:a="http://schemas.openxmlformats.org/drawingml/2006/main" flipH="1">
          <a:off x="2438400" y="660400"/>
          <a:ext cx="520700" cy="1295399"/>
        </a:xfrm>
        <a:prstGeom xmlns:a="http://schemas.openxmlformats.org/drawingml/2006/main" prst="line">
          <a:avLst/>
        </a:prstGeom>
        <a:noFill xmlns:a="http://schemas.openxmlformats.org/drawingml/2006/main"/>
        <a:ln xmlns:a="http://schemas.openxmlformats.org/drawingml/2006/main" w="38100">
          <a:solidFill>
            <a:srgbClr val="FF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0.58306</cdr:x>
      <cdr:y>0.64165</cdr:y>
    </cdr:from>
    <cdr:to>
      <cdr:x>0.71032</cdr:x>
      <cdr:y>0.75911</cdr:y>
    </cdr:to>
    <cdr:sp macro="" textlink="">
      <cdr:nvSpPr>
        <cdr:cNvPr id="1036" name="Line 12"/>
        <cdr:cNvSpPr>
          <a:spLocks xmlns:a="http://schemas.openxmlformats.org/drawingml/2006/main" noChangeShapeType="1"/>
        </cdr:cNvSpPr>
      </cdr:nvSpPr>
      <cdr:spPr bwMode="auto">
        <a:xfrm xmlns:a="http://schemas.openxmlformats.org/drawingml/2006/main" flipH="1">
          <a:off x="5003834" y="3746500"/>
          <a:ext cx="1092166" cy="685810"/>
        </a:xfrm>
        <a:prstGeom xmlns:a="http://schemas.openxmlformats.org/drawingml/2006/main" prst="line">
          <a:avLst/>
        </a:prstGeom>
        <a:noFill xmlns:a="http://schemas.openxmlformats.org/drawingml/2006/main"/>
        <a:ln xmlns:a="http://schemas.openxmlformats.org/drawingml/2006/main" w="38100">
          <a:solidFill>
            <a:srgbClr val="FF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0.6125</cdr:x>
      <cdr:y>0.0555</cdr:y>
    </cdr:from>
    <cdr:to>
      <cdr:x>0.66225</cdr:x>
      <cdr:y>0.1135</cdr:y>
    </cdr:to>
    <cdr:sp macro="" textlink="">
      <cdr:nvSpPr>
        <cdr:cNvPr id="1037" name="Text Box 13"/>
        <cdr:cNvSpPr txBox="1">
          <a:spLocks xmlns:a="http://schemas.openxmlformats.org/drawingml/2006/main" noChangeArrowheads="1"/>
        </cdr:cNvSpPr>
      </cdr:nvSpPr>
      <cdr:spPr bwMode="auto">
        <a:xfrm xmlns:a="http://schemas.openxmlformats.org/drawingml/2006/main">
          <a:off x="5247908" y="30653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L1</a:t>
          </a:r>
        </a:p>
      </cdr:txBody>
    </cdr:sp>
  </cdr:relSizeAnchor>
  <cdr:relSizeAnchor xmlns:cdr="http://schemas.openxmlformats.org/drawingml/2006/chartDrawing">
    <cdr:from>
      <cdr:x>0.54975</cdr:x>
      <cdr:y>0.3695</cdr:y>
    </cdr:from>
    <cdr:to>
      <cdr:x>0.5985</cdr:x>
      <cdr:y>0.4275</cdr:y>
    </cdr:to>
    <cdr:sp macro="" textlink="">
      <cdr:nvSpPr>
        <cdr:cNvPr id="1038" name="Text Box 14"/>
        <cdr:cNvSpPr txBox="1">
          <a:spLocks xmlns:a="http://schemas.openxmlformats.org/drawingml/2006/main" noChangeArrowheads="1"/>
        </cdr:cNvSpPr>
      </cdr:nvSpPr>
      <cdr:spPr bwMode="auto">
        <a:xfrm xmlns:a="http://schemas.openxmlformats.org/drawingml/2006/main">
          <a:off x="4709386" y="2154526"/>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0.44025</cdr:x>
      <cdr:y>0.7175</cdr:y>
    </cdr:from>
    <cdr:to>
      <cdr:x>0.51575</cdr:x>
      <cdr:y>0.7765</cdr:y>
    </cdr:to>
    <cdr:sp macro="" textlink="">
      <cdr:nvSpPr>
        <cdr:cNvPr id="1039" name="Text Box 15"/>
        <cdr:cNvSpPr txBox="1">
          <a:spLocks xmlns:a="http://schemas.openxmlformats.org/drawingml/2006/main" noChangeArrowheads="1"/>
        </cdr:cNvSpPr>
      </cdr:nvSpPr>
      <cdr:spPr bwMode="auto">
        <a:xfrm xmlns:a="http://schemas.openxmlformats.org/drawingml/2006/main">
          <a:off x="3784673" y="4189357"/>
          <a:ext cx="637215" cy="370765"/>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0.47575</cdr:x>
      <cdr:y>0.49675</cdr:y>
    </cdr:from>
    <cdr:to>
      <cdr:x>0.52575</cdr:x>
      <cdr:y>0.555</cdr:y>
    </cdr:to>
    <cdr:sp macro="" textlink="">
      <cdr:nvSpPr>
        <cdr:cNvPr id="1040" name="Text Box 16"/>
        <cdr:cNvSpPr txBox="1">
          <a:spLocks xmlns:a="http://schemas.openxmlformats.org/drawingml/2006/main" noChangeArrowheads="1"/>
        </cdr:cNvSpPr>
      </cdr:nvSpPr>
      <cdr:spPr bwMode="auto">
        <a:xfrm xmlns:a="http://schemas.openxmlformats.org/drawingml/2006/main">
          <a:off x="4078607" y="289021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L3</a:t>
          </a:r>
        </a:p>
      </cdr:txBody>
    </cdr:sp>
  </cdr:relSizeAnchor>
  <cdr:relSizeAnchor xmlns:cdr="http://schemas.openxmlformats.org/drawingml/2006/chartDrawing">
    <cdr:from>
      <cdr:x>0</cdr:x>
      <cdr:y>0</cdr:y>
    </cdr:from>
    <cdr:to>
      <cdr:x>0.00284</cdr:x>
      <cdr:y>0.00418</cdr:y>
    </cdr:to>
    <cdr:pic>
      <cdr:nvPicPr>
        <cdr:cNvPr id="1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0.29397</cdr:x>
      <cdr:y>0.08155</cdr:y>
    </cdr:from>
    <cdr:to>
      <cdr:x>0.40334</cdr:x>
      <cdr:y>0.14298</cdr:y>
    </cdr:to>
    <cdr:sp macro="" textlink="">
      <cdr:nvSpPr>
        <cdr:cNvPr id="17" name="Text Box 15"/>
        <cdr:cNvSpPr txBox="1">
          <a:spLocks xmlns:a="http://schemas.openxmlformats.org/drawingml/2006/main" noChangeArrowheads="1"/>
        </cdr:cNvSpPr>
      </cdr:nvSpPr>
      <cdr:spPr bwMode="auto">
        <a:xfrm xmlns:a="http://schemas.openxmlformats.org/drawingml/2006/main">
          <a:off x="2533544" y="457209"/>
          <a:ext cx="947198" cy="383494"/>
        </a:xfrm>
        <a:prstGeom xmlns:a="http://schemas.openxmlformats.org/drawingml/2006/main" prst="rect">
          <a:avLst/>
        </a:prstGeom>
        <a:solidFill xmlns:a="http://schemas.openxmlformats.org/drawingml/2006/main">
          <a:srgbClr val="FFFF00"/>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rtl="0">
            <a:defRPr sz="1000"/>
          </a:pPr>
          <a:r>
            <a:rPr lang="en-US" sz="1600" b="0" i="0" u="none" strike="noStrike" baseline="0">
              <a:solidFill>
                <a:srgbClr val="000000"/>
              </a:solidFill>
              <a:latin typeface="Courier New" pitchFamily="49" charset="0"/>
              <a:cs typeface="Courier New" pitchFamily="49" charset="0"/>
            </a:rPr>
            <a:t>copyij</a:t>
          </a:r>
        </a:p>
      </cdr:txBody>
    </cdr:sp>
  </cdr:relSizeAnchor>
  <cdr:relSizeAnchor xmlns:cdr="http://schemas.openxmlformats.org/drawingml/2006/chartDrawing">
    <cdr:from>
      <cdr:x>0.64594</cdr:x>
      <cdr:y>0.61078</cdr:y>
    </cdr:from>
    <cdr:to>
      <cdr:x>0.75556</cdr:x>
      <cdr:y>0.67146</cdr:y>
    </cdr:to>
    <cdr:sp macro="" textlink="">
      <cdr:nvSpPr>
        <cdr:cNvPr id="18" name="Text Box 15"/>
        <cdr:cNvSpPr txBox="1">
          <a:spLocks xmlns:a="http://schemas.openxmlformats.org/drawingml/2006/main" noChangeArrowheads="1"/>
        </cdr:cNvSpPr>
      </cdr:nvSpPr>
      <cdr:spPr bwMode="auto">
        <a:xfrm xmlns:a="http://schemas.openxmlformats.org/drawingml/2006/main">
          <a:off x="5541289" y="3560403"/>
          <a:ext cx="955781" cy="379115"/>
        </a:xfrm>
        <a:prstGeom xmlns:a="http://schemas.openxmlformats.org/drawingml/2006/main" prst="rect">
          <a:avLst/>
        </a:prstGeom>
        <a:solidFill xmlns:a="http://schemas.openxmlformats.org/drawingml/2006/main">
          <a:srgbClr val="FFFF00"/>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rtl="0">
            <a:defRPr sz="1000"/>
          </a:pPr>
          <a:r>
            <a:rPr lang="en-US" sz="1600" b="0" i="0" u="none" strike="noStrike" baseline="0">
              <a:solidFill>
                <a:srgbClr val="000000"/>
              </a:solidFill>
              <a:latin typeface="Courier New" pitchFamily="49" charset="0"/>
              <a:cs typeface="Courier New" pitchFamily="49" charset="0"/>
            </a:rPr>
            <a:t>copyji</a:t>
          </a:r>
        </a:p>
      </cdr:txBody>
    </cdr:sp>
  </cdr:relSizeAnchor>
  <cdr:relSizeAnchor xmlns:cdr="http://schemas.openxmlformats.org/drawingml/2006/chartDrawing">
    <cdr:from>
      <cdr:x>0</cdr:x>
      <cdr:y>0</cdr:y>
    </cdr:from>
    <cdr:to>
      <cdr:x>0.00593</cdr:x>
      <cdr:y>0.00871</cdr:y>
    </cdr:to>
    <cdr:pic>
      <cdr:nvPicPr>
        <cdr:cNvPr id="11"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50800" cy="508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sz="1300" b="0">
                <a:latin typeface="Arial" charset="0"/>
              </a:defRPr>
            </a:lvl1pPr>
          </a:lstStyle>
          <a:p>
            <a:pPr>
              <a:defRPr/>
            </a:pPr>
            <a:endParaRPr lang="en-US" altLang="zh-CN"/>
          </a:p>
        </p:txBody>
      </p:sp>
      <p:sp>
        <p:nvSpPr>
          <p:cNvPr id="6246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b="0">
                <a:latin typeface="Arial" charset="0"/>
              </a:defRPr>
            </a:lvl1pPr>
          </a:lstStyle>
          <a:p>
            <a:pPr>
              <a:defRPr/>
            </a:pPr>
            <a:endParaRPr lang="en-US" altLang="zh-CN"/>
          </a:p>
        </p:txBody>
      </p:sp>
      <p:sp>
        <p:nvSpPr>
          <p:cNvPr id="6246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sz="1300" b="0">
                <a:latin typeface="Arial" charset="0"/>
              </a:defRPr>
            </a:lvl1pPr>
          </a:lstStyle>
          <a:p>
            <a:pPr>
              <a:defRPr/>
            </a:pPr>
            <a:r>
              <a:rPr lang="en-US" altLang="zh-CN"/>
              <a:t>Tsinghua University</a:t>
            </a:r>
          </a:p>
        </p:txBody>
      </p:sp>
      <p:sp>
        <p:nvSpPr>
          <p:cNvPr id="6246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b="0">
                <a:latin typeface="Arial" charset="0"/>
              </a:defRPr>
            </a:lvl1pPr>
          </a:lstStyle>
          <a:p>
            <a:pPr>
              <a:defRPr/>
            </a:pPr>
            <a:fld id="{9A0BCACD-FF64-43D4-BD5E-F6F2E5C55EE4}" type="slidenum">
              <a:rPr lang="en-US" altLang="zh-CN"/>
              <a:pPr>
                <a:defRPr/>
              </a:pPr>
              <a:t>‹#›</a:t>
            </a:fld>
            <a:endParaRPr lang="en-US" altLang="zh-CN"/>
          </a:p>
        </p:txBody>
      </p:sp>
    </p:spTree>
    <p:extLst>
      <p:ext uri="{BB962C8B-B14F-4D97-AF65-F5344CB8AC3E}">
        <p14:creationId xmlns:p14="http://schemas.microsoft.com/office/powerpoint/2010/main" val="3338379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sz="1300" b="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b="0">
                <a:latin typeface="Arial"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sz="1300" b="0">
                <a:latin typeface="Arial" charset="0"/>
              </a:defRPr>
            </a:lvl1pPr>
          </a:lstStyle>
          <a:p>
            <a:pPr>
              <a:defRPr/>
            </a:pPr>
            <a:r>
              <a:rPr lang="en-US" altLang="zh-CN"/>
              <a:t>Tsinghua University</a:t>
            </a:r>
          </a:p>
        </p:txBody>
      </p:sp>
      <p:sp>
        <p:nvSpPr>
          <p:cNvPr id="604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b="0">
                <a:latin typeface="Arial" charset="0"/>
              </a:defRPr>
            </a:lvl1pPr>
          </a:lstStyle>
          <a:p>
            <a:pPr>
              <a:defRPr/>
            </a:pPr>
            <a:fld id="{D16BE06B-F206-4E29-94C3-DA4FC174E596}" type="slidenum">
              <a:rPr lang="en-US" altLang="zh-CN"/>
              <a:pPr>
                <a:defRPr/>
              </a:pPr>
              <a:t>‹#›</a:t>
            </a:fld>
            <a:endParaRPr lang="en-US" altLang="zh-CN"/>
          </a:p>
        </p:txBody>
      </p:sp>
    </p:spTree>
    <p:extLst>
      <p:ext uri="{BB962C8B-B14F-4D97-AF65-F5344CB8AC3E}">
        <p14:creationId xmlns:p14="http://schemas.microsoft.com/office/powerpoint/2010/main" val="335134745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3C5591E-F6C3-40DC-9C90-874F4A563D2B}" type="slidenum">
              <a:rPr lang="en-US" altLang="zh-CN" sz="1300" b="0" smtClean="0"/>
              <a:pPr eaLnBrk="1" hangingPunct="1"/>
              <a:t>1</a:t>
            </a:fld>
            <a:endParaRPr lang="en-US" altLang="zh-CN" sz="1300" b="0" smtClean="0"/>
          </a:p>
        </p:txBody>
      </p:sp>
      <p:sp>
        <p:nvSpPr>
          <p:cNvPr id="51204" name="Rectangle 2"/>
          <p:cNvSpPr>
            <a:spLocks noGrp="1" noRot="1" noChangeAspect="1" noChangeArrowheads="1" noTextEdit="1"/>
          </p:cNvSpPr>
          <p:nvPr>
            <p:ph type="sldImg"/>
          </p:nvPr>
        </p:nvSpPr>
        <p:spPr>
          <a:xfrm>
            <a:off x="992188" y="768350"/>
            <a:ext cx="5114925" cy="3836988"/>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5423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ln/>
        </p:spPr>
      </p:sp>
      <p:sp>
        <p:nvSpPr>
          <p:cNvPr id="2867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7218983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992188" y="768350"/>
            <a:ext cx="5114925" cy="3836988"/>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6955413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992188" y="768350"/>
            <a:ext cx="5114925" cy="3836988"/>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6430921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1308090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992188" y="768350"/>
            <a:ext cx="5114925" cy="3836988"/>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403388095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992188" y="768350"/>
            <a:ext cx="5114925" cy="3836988"/>
          </a:xfrm>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753370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992188" y="768350"/>
            <a:ext cx="5114925" cy="3836988"/>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3694922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992188" y="768350"/>
            <a:ext cx="5114925" cy="3836988"/>
          </a:xfrm>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2620369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992188" y="768350"/>
            <a:ext cx="5114925" cy="3836988"/>
          </a:xfrm>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30465736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txBox="1">
            <a:spLocks noGrp="1"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a:t>Tsinghua University</a:t>
            </a:r>
          </a:p>
        </p:txBody>
      </p:sp>
      <p:sp>
        <p:nvSpPr>
          <p:cNvPr id="962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algn="r" eaLnBrk="1" hangingPunct="1"/>
            <a:fld id="{67CA8C6E-400C-4301-A035-C998061D7905}" type="slidenum">
              <a:rPr lang="en-US" altLang="zh-CN" sz="1300" b="0"/>
              <a:pPr algn="r" eaLnBrk="1" hangingPunct="1"/>
              <a:t>111</a:t>
            </a:fld>
            <a:endParaRPr lang="en-US" altLang="zh-CN" sz="1300" b="0"/>
          </a:p>
        </p:txBody>
      </p:sp>
      <p:sp>
        <p:nvSpPr>
          <p:cNvPr id="96260" name="Rectangle 2"/>
          <p:cNvSpPr>
            <a:spLocks noGrp="1" noRot="1" noChangeAspect="1" noChangeArrowheads="1" noTextEdit="1"/>
          </p:cNvSpPr>
          <p:nvPr>
            <p:ph type="sldImg"/>
          </p:nvPr>
        </p:nvSpPr>
        <p:spPr>
          <a:xfrm>
            <a:off x="1000125" y="774700"/>
            <a:ext cx="5099050" cy="3824288"/>
          </a:xfrm>
          <a:ln/>
        </p:spPr>
      </p:sp>
      <p:sp>
        <p:nvSpPr>
          <p:cNvPr id="9626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99161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72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DF6755A-0CAD-42F3-AB79-E5F66B55D5AB}" type="slidenum">
              <a:rPr lang="en-US" altLang="zh-CN" sz="1300" b="0" smtClean="0"/>
              <a:pPr eaLnBrk="1" hangingPunct="1"/>
              <a:t>112</a:t>
            </a:fld>
            <a:endParaRPr lang="en-US" altLang="zh-CN" sz="1300" b="0" smtClean="0"/>
          </a:p>
        </p:txBody>
      </p:sp>
      <p:sp>
        <p:nvSpPr>
          <p:cNvPr id="97284" name="Rectangle 2"/>
          <p:cNvSpPr>
            <a:spLocks noGrp="1" noRot="1" noChangeAspect="1" noChangeArrowheads="1" noTextEdit="1"/>
          </p:cNvSpPr>
          <p:nvPr>
            <p:ph type="sldImg"/>
          </p:nvPr>
        </p:nvSpPr>
        <p:spPr>
          <a:xfrm>
            <a:off x="992188" y="768350"/>
            <a:ext cx="5114925" cy="3836988"/>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852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2188" y="768350"/>
            <a:ext cx="5114925" cy="3836988"/>
          </a:xfrm>
          <a:ln/>
        </p:spPr>
      </p:sp>
      <p:sp>
        <p:nvSpPr>
          <p:cNvPr id="2969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25220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4238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992188" y="768350"/>
            <a:ext cx="5114925" cy="3836988"/>
          </a:xfrm>
          <a:ln/>
        </p:spPr>
      </p:sp>
      <p:sp>
        <p:nvSpPr>
          <p:cNvPr id="3174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633752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413790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2188" y="768350"/>
            <a:ext cx="5114925" cy="3836988"/>
          </a:xfrm>
          <a:ln/>
        </p:spPr>
      </p:sp>
      <p:sp>
        <p:nvSpPr>
          <p:cNvPr id="3379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38112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559330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3056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992188" y="768350"/>
            <a:ext cx="5114925" cy="3836988"/>
          </a:xfrm>
          <a:ln/>
        </p:spPr>
      </p:sp>
      <p:sp>
        <p:nvSpPr>
          <p:cNvPr id="3789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080497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9591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txBox="1">
            <a:spLocks noGrp="1"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a:t>Tsinghua University</a:t>
            </a:r>
          </a:p>
        </p:txBody>
      </p:sp>
      <p:sp>
        <p:nvSpPr>
          <p:cNvPr id="522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algn="r" eaLnBrk="1" hangingPunct="1"/>
            <a:fld id="{712FBF3F-9E0C-4EF6-A20A-7FA6B45AB678}" type="slidenum">
              <a:rPr lang="en-US" altLang="zh-CN" sz="1300" b="0"/>
              <a:pPr algn="r" eaLnBrk="1" hangingPunct="1"/>
              <a:t>2</a:t>
            </a:fld>
            <a:endParaRPr lang="en-US" altLang="zh-CN" sz="1300" b="0"/>
          </a:p>
        </p:txBody>
      </p:sp>
      <p:sp>
        <p:nvSpPr>
          <p:cNvPr id="52228" name="Rectangle 2"/>
          <p:cNvSpPr>
            <a:spLocks noGrp="1" noRot="1" noChangeAspect="1" noChangeArrowheads="1" noTextEdit="1"/>
          </p:cNvSpPr>
          <p:nvPr>
            <p:ph type="sldImg"/>
          </p:nvPr>
        </p:nvSpPr>
        <p:spPr>
          <a:xfrm>
            <a:off x="992188" y="768350"/>
            <a:ext cx="5114925" cy="3836988"/>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86309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2188" y="768350"/>
            <a:ext cx="5114925" cy="3836988"/>
          </a:xfrm>
          <a:ln/>
        </p:spPr>
      </p:sp>
      <p:sp>
        <p:nvSpPr>
          <p:cNvPr id="3993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405852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2188" y="768350"/>
            <a:ext cx="5114925" cy="3836988"/>
          </a:xfrm>
          <a:ln/>
        </p:spPr>
      </p:sp>
      <p:sp>
        <p:nvSpPr>
          <p:cNvPr id="40963"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86198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890530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2188" y="768350"/>
            <a:ext cx="5114925" cy="3836988"/>
          </a:xfrm>
          <a:ln/>
        </p:spPr>
      </p:sp>
      <p:sp>
        <p:nvSpPr>
          <p:cNvPr id="4301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061474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92188" y="768350"/>
            <a:ext cx="5114925" cy="3836988"/>
          </a:xfrm>
          <a:ln/>
        </p:spPr>
      </p:sp>
      <p:sp>
        <p:nvSpPr>
          <p:cNvPr id="450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07035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07A4323-CB62-41A3-8742-BDE79794F4D3}" type="slidenum">
              <a:rPr lang="en-US" altLang="zh-CN" sz="1300" b="0" smtClean="0"/>
              <a:pPr eaLnBrk="1" hangingPunct="1"/>
              <a:t>25</a:t>
            </a:fld>
            <a:endParaRPr lang="en-US" altLang="zh-CN" sz="1300" b="0" smtClean="0"/>
          </a:p>
        </p:txBody>
      </p:sp>
      <p:sp>
        <p:nvSpPr>
          <p:cNvPr id="58372" name="Rectangle 2"/>
          <p:cNvSpPr>
            <a:spLocks noGrp="1" noRot="1" noChangeAspect="1" noChangeArrowheads="1" noTextEdit="1"/>
          </p:cNvSpPr>
          <p:nvPr>
            <p:ph type="sldImg"/>
          </p:nvPr>
        </p:nvSpPr>
        <p:spPr>
          <a:xfrm>
            <a:off x="992188" y="768350"/>
            <a:ext cx="5114925" cy="3836988"/>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7115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415C3B3E-0EB7-4F91-B4CF-0E7A9B690CFA}" type="slidenum">
              <a:rPr lang="en-US" altLang="zh-CN" sz="1300" b="0" smtClean="0"/>
              <a:pPr eaLnBrk="1" hangingPunct="1"/>
              <a:t>26</a:t>
            </a:fld>
            <a:endParaRPr lang="en-US" altLang="zh-CN" sz="1300" b="0" smtClean="0"/>
          </a:p>
        </p:txBody>
      </p:sp>
      <p:sp>
        <p:nvSpPr>
          <p:cNvPr id="59396" name="Rectangle 2"/>
          <p:cNvSpPr>
            <a:spLocks noGrp="1" noRot="1" noChangeAspect="1" noChangeArrowheads="1" noTextEdit="1"/>
          </p:cNvSpPr>
          <p:nvPr>
            <p:ph type="sldImg"/>
          </p:nvPr>
        </p:nvSpPr>
        <p:spPr>
          <a:xfrm>
            <a:off x="992188" y="768350"/>
            <a:ext cx="5114925" cy="3836988"/>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9327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5BDDB9E-AED2-4F1A-A75F-A234159CAA19}" type="slidenum">
              <a:rPr lang="en-US" altLang="zh-CN" sz="1300" b="0" smtClean="0"/>
              <a:pPr eaLnBrk="1" hangingPunct="1"/>
              <a:t>27</a:t>
            </a:fld>
            <a:endParaRPr lang="en-US" altLang="zh-CN" sz="1300" b="0" smtClean="0"/>
          </a:p>
        </p:txBody>
      </p:sp>
      <p:sp>
        <p:nvSpPr>
          <p:cNvPr id="60420" name="Rectangle 2"/>
          <p:cNvSpPr>
            <a:spLocks noGrp="1" noRot="1" noChangeAspect="1" noChangeArrowheads="1" noTextEdit="1"/>
          </p:cNvSpPr>
          <p:nvPr>
            <p:ph type="sldImg"/>
          </p:nvPr>
        </p:nvSpPr>
        <p:spPr>
          <a:xfrm>
            <a:off x="992188" y="768350"/>
            <a:ext cx="5114925" cy="3836988"/>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79363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BB45FD8B-F19D-4DB3-9216-3A04B242656F}" type="slidenum">
              <a:rPr lang="en-US" altLang="zh-CN" sz="1300" b="0" smtClean="0"/>
              <a:pPr eaLnBrk="1" hangingPunct="1"/>
              <a:t>28</a:t>
            </a:fld>
            <a:endParaRPr lang="en-US" altLang="zh-CN" sz="1300" b="0" smtClean="0"/>
          </a:p>
        </p:txBody>
      </p:sp>
      <p:sp>
        <p:nvSpPr>
          <p:cNvPr id="61444" name="Rectangle 2"/>
          <p:cNvSpPr>
            <a:spLocks noGrp="1" noRot="1" noChangeAspect="1" noChangeArrowheads="1" noTextEdit="1"/>
          </p:cNvSpPr>
          <p:nvPr>
            <p:ph type="sldImg"/>
          </p:nvPr>
        </p:nvSpPr>
        <p:spPr>
          <a:xfrm>
            <a:off x="992188" y="768350"/>
            <a:ext cx="5114925" cy="3836988"/>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1995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BBB21235-76C5-4927-B7D3-135FA1707D2B}" type="slidenum">
              <a:rPr lang="en-US" altLang="zh-CN" sz="1300" b="0" smtClean="0"/>
              <a:pPr eaLnBrk="1" hangingPunct="1"/>
              <a:t>29</a:t>
            </a:fld>
            <a:endParaRPr lang="en-US" altLang="zh-CN" sz="1300" b="0" smtClean="0"/>
          </a:p>
        </p:txBody>
      </p:sp>
      <p:sp>
        <p:nvSpPr>
          <p:cNvPr id="62468" name="Rectangle 2"/>
          <p:cNvSpPr>
            <a:spLocks noGrp="1" noRot="1" noChangeAspect="1" noChangeArrowheads="1" noTextEdit="1"/>
          </p:cNvSpPr>
          <p:nvPr>
            <p:ph type="sldImg"/>
          </p:nvPr>
        </p:nvSpPr>
        <p:spPr>
          <a:xfrm>
            <a:off x="992188" y="768350"/>
            <a:ext cx="5114925" cy="3836988"/>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5081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ltLang="zh-CN"/>
              <a:t>CS252 S05</a:t>
            </a:r>
          </a:p>
        </p:txBody>
      </p:sp>
      <p:sp>
        <p:nvSpPr>
          <p:cNvPr id="7" name="Rectangle 5"/>
          <p:cNvSpPr>
            <a:spLocks noGrp="1" noChangeArrowheads="1"/>
          </p:cNvSpPr>
          <p:nvPr>
            <p:ph type="sldNum" sz="quarter" idx="5"/>
          </p:nvPr>
        </p:nvSpPr>
        <p:spPr>
          <a:ln/>
        </p:spPr>
        <p:txBody>
          <a:bodyPr/>
          <a:lstStyle/>
          <a:p>
            <a:fld id="{83D10B59-F024-4383-87C5-380B22605427}" type="slidenum">
              <a:rPr lang="en-US" altLang="zh-CN"/>
              <a:pPr/>
              <a:t>3</a:t>
            </a:fld>
            <a:endParaRPr lang="en-US" altLang="zh-CN"/>
          </a:p>
        </p:txBody>
      </p:sp>
      <p:sp>
        <p:nvSpPr>
          <p:cNvPr id="967682" name="Rectangle 1026"/>
          <p:cNvSpPr>
            <a:spLocks noGrp="1" noRot="1" noChangeAspect="1" noChangeArrowheads="1" noTextEdit="1"/>
          </p:cNvSpPr>
          <p:nvPr>
            <p:ph type="sldImg"/>
          </p:nvPr>
        </p:nvSpPr>
        <p:spPr>
          <a:xfrm>
            <a:off x="992188" y="768350"/>
            <a:ext cx="5114925" cy="3836988"/>
          </a:xfrm>
          <a:ln/>
        </p:spPr>
      </p:sp>
      <p:sp>
        <p:nvSpPr>
          <p:cNvPr id="967683" name="Rectangle 1027"/>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58034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378684CD-7CF9-4271-B834-452ECAA68343}" type="slidenum">
              <a:rPr lang="en-US" altLang="zh-CN" sz="1300" b="0" smtClean="0"/>
              <a:pPr eaLnBrk="1" hangingPunct="1"/>
              <a:t>30</a:t>
            </a:fld>
            <a:endParaRPr lang="en-US" altLang="zh-CN" sz="1300" b="0" smtClean="0"/>
          </a:p>
        </p:txBody>
      </p:sp>
      <p:sp>
        <p:nvSpPr>
          <p:cNvPr id="63492" name="Rectangle 2"/>
          <p:cNvSpPr>
            <a:spLocks noGrp="1" noRot="1" noChangeAspect="1" noChangeArrowheads="1" noTextEdit="1"/>
          </p:cNvSpPr>
          <p:nvPr>
            <p:ph type="sldImg"/>
          </p:nvPr>
        </p:nvSpPr>
        <p:spPr>
          <a:xfrm>
            <a:off x="992188" y="768350"/>
            <a:ext cx="5114925" cy="3836988"/>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20009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64B40758-9947-4C93-B9EC-4EEF13F4CF72}" type="slidenum">
              <a:rPr lang="en-US" altLang="zh-CN" sz="1300" b="0" smtClean="0"/>
              <a:pPr eaLnBrk="1" hangingPunct="1"/>
              <a:t>31</a:t>
            </a:fld>
            <a:endParaRPr lang="en-US" altLang="zh-CN" sz="1300" b="0" smtClean="0"/>
          </a:p>
        </p:txBody>
      </p:sp>
      <p:sp>
        <p:nvSpPr>
          <p:cNvPr id="64516" name="Rectangle 2"/>
          <p:cNvSpPr>
            <a:spLocks noGrp="1" noRot="1" noChangeAspect="1" noChangeArrowheads="1" noTextEdit="1"/>
          </p:cNvSpPr>
          <p:nvPr>
            <p:ph type="sldImg"/>
          </p:nvPr>
        </p:nvSpPr>
        <p:spPr>
          <a:xfrm>
            <a:off x="992188" y="768350"/>
            <a:ext cx="5114925" cy="3836988"/>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2687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68CAF7F-B76B-4911-B82F-9457992E7489}" type="slidenum">
              <a:rPr lang="en-US" altLang="zh-CN" sz="1300" b="0" smtClean="0"/>
              <a:pPr eaLnBrk="1" hangingPunct="1"/>
              <a:t>32</a:t>
            </a:fld>
            <a:endParaRPr lang="en-US" altLang="zh-CN" sz="1300" b="0" smtClean="0"/>
          </a:p>
        </p:txBody>
      </p:sp>
      <p:sp>
        <p:nvSpPr>
          <p:cNvPr id="65540" name="Rectangle 2"/>
          <p:cNvSpPr>
            <a:spLocks noGrp="1" noRot="1" noChangeAspect="1" noChangeArrowheads="1" noTextEdit="1"/>
          </p:cNvSpPr>
          <p:nvPr>
            <p:ph type="sldImg"/>
          </p:nvPr>
        </p:nvSpPr>
        <p:spPr>
          <a:xfrm>
            <a:off x="992188" y="768350"/>
            <a:ext cx="5114925" cy="3836988"/>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11468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7D6E26D-51EF-42D0-BD57-D98B3B96DB78}" type="slidenum">
              <a:rPr lang="en-US" altLang="zh-CN" sz="1300" b="0" smtClean="0"/>
              <a:pPr eaLnBrk="1" hangingPunct="1"/>
              <a:t>33</a:t>
            </a:fld>
            <a:endParaRPr lang="en-US" altLang="zh-CN" sz="1300" b="0" smtClean="0"/>
          </a:p>
        </p:txBody>
      </p:sp>
      <p:sp>
        <p:nvSpPr>
          <p:cNvPr id="66564" name="Rectangle 2"/>
          <p:cNvSpPr>
            <a:spLocks noGrp="1" noRot="1" noChangeAspect="1" noChangeArrowheads="1" noTextEdit="1"/>
          </p:cNvSpPr>
          <p:nvPr>
            <p:ph type="sldImg"/>
          </p:nvPr>
        </p:nvSpPr>
        <p:spPr>
          <a:xfrm>
            <a:off x="992188" y="768350"/>
            <a:ext cx="5114925" cy="3836988"/>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76456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04E31E9-4EDF-4886-8651-634D86D4F6FD}" type="slidenum">
              <a:rPr lang="en-US" altLang="zh-CN" sz="1300" b="0" smtClean="0"/>
              <a:pPr eaLnBrk="1" hangingPunct="1"/>
              <a:t>34</a:t>
            </a:fld>
            <a:endParaRPr lang="en-US" altLang="zh-CN" sz="1300" b="0" smtClean="0"/>
          </a:p>
        </p:txBody>
      </p:sp>
      <p:sp>
        <p:nvSpPr>
          <p:cNvPr id="67588" name="Rectangle 2"/>
          <p:cNvSpPr>
            <a:spLocks noGrp="1" noRot="1" noChangeAspect="1" noChangeArrowheads="1" noTextEdit="1"/>
          </p:cNvSpPr>
          <p:nvPr>
            <p:ph type="sldImg"/>
          </p:nvPr>
        </p:nvSpPr>
        <p:spPr>
          <a:xfrm>
            <a:off x="992188" y="768350"/>
            <a:ext cx="5114925" cy="3836988"/>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5044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B656717-EDDE-47C1-B8BB-F794D20A33B4}" type="slidenum">
              <a:rPr lang="en-US" altLang="zh-CN" sz="1300" b="0" smtClean="0"/>
              <a:pPr eaLnBrk="1" hangingPunct="1"/>
              <a:t>35</a:t>
            </a:fld>
            <a:endParaRPr lang="en-US" altLang="zh-CN" sz="1300" b="0" smtClean="0"/>
          </a:p>
        </p:txBody>
      </p:sp>
      <p:sp>
        <p:nvSpPr>
          <p:cNvPr id="68612" name="Rectangle 2"/>
          <p:cNvSpPr>
            <a:spLocks noGrp="1" noRot="1" noChangeAspect="1" noChangeArrowheads="1" noTextEdit="1"/>
          </p:cNvSpPr>
          <p:nvPr>
            <p:ph type="sldImg"/>
          </p:nvPr>
        </p:nvSpPr>
        <p:spPr>
          <a:xfrm>
            <a:off x="992188" y="768350"/>
            <a:ext cx="5114925" cy="3836988"/>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5998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94C227F-0D13-4308-9DDE-7323E3ECBDD1}" type="slidenum">
              <a:rPr lang="en-US" altLang="zh-CN" sz="1300" b="0" smtClean="0"/>
              <a:pPr eaLnBrk="1" hangingPunct="1"/>
              <a:t>36</a:t>
            </a:fld>
            <a:endParaRPr lang="en-US" altLang="zh-CN" sz="1300" b="0" smtClean="0"/>
          </a:p>
        </p:txBody>
      </p:sp>
      <p:sp>
        <p:nvSpPr>
          <p:cNvPr id="69636" name="Rectangle 2"/>
          <p:cNvSpPr>
            <a:spLocks noGrp="1" noRot="1" noChangeAspect="1" noChangeArrowheads="1" noTextEdit="1"/>
          </p:cNvSpPr>
          <p:nvPr>
            <p:ph type="sldImg"/>
          </p:nvPr>
        </p:nvSpPr>
        <p:spPr>
          <a:xfrm>
            <a:off x="992188" y="768350"/>
            <a:ext cx="5114925" cy="3836988"/>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5235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E481487-B598-4428-8FB0-C46B560C4308}" type="slidenum">
              <a:rPr lang="en-US" altLang="zh-CN" sz="1300" b="0" smtClean="0"/>
              <a:pPr eaLnBrk="1" hangingPunct="1"/>
              <a:t>37</a:t>
            </a:fld>
            <a:endParaRPr lang="en-US" altLang="zh-CN" sz="1300" b="0" smtClean="0"/>
          </a:p>
        </p:txBody>
      </p:sp>
      <p:sp>
        <p:nvSpPr>
          <p:cNvPr id="70660" name="Rectangle 2"/>
          <p:cNvSpPr>
            <a:spLocks noGrp="1" noRot="1" noChangeAspect="1" noChangeArrowheads="1" noTextEdit="1"/>
          </p:cNvSpPr>
          <p:nvPr>
            <p:ph type="sldImg"/>
          </p:nvPr>
        </p:nvSpPr>
        <p:spPr>
          <a:xfrm>
            <a:off x="992188" y="768350"/>
            <a:ext cx="5114925" cy="3836988"/>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21740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798F2E3-CF5A-4D29-944E-617AF4FF5C52}" type="slidenum">
              <a:rPr lang="en-US" altLang="zh-CN" sz="1300" b="0" smtClean="0"/>
              <a:pPr eaLnBrk="1" hangingPunct="1"/>
              <a:t>38</a:t>
            </a:fld>
            <a:endParaRPr lang="en-US" altLang="zh-CN" sz="1300" b="0" smtClean="0"/>
          </a:p>
        </p:txBody>
      </p:sp>
      <p:sp>
        <p:nvSpPr>
          <p:cNvPr id="71684" name="Rectangle 2"/>
          <p:cNvSpPr>
            <a:spLocks noGrp="1" noRot="1" noChangeAspect="1" noChangeArrowheads="1" noTextEdit="1"/>
          </p:cNvSpPr>
          <p:nvPr>
            <p:ph type="sldImg"/>
          </p:nvPr>
        </p:nvSpPr>
        <p:spPr>
          <a:xfrm>
            <a:off x="992188" y="768350"/>
            <a:ext cx="5114925" cy="3836988"/>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9449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73EA695-76E2-492B-88DF-5F44DA5B17F5}" type="slidenum">
              <a:rPr lang="en-US" altLang="zh-CN" sz="1300" b="0" smtClean="0"/>
              <a:pPr eaLnBrk="1" hangingPunct="1"/>
              <a:t>39</a:t>
            </a:fld>
            <a:endParaRPr lang="en-US" altLang="zh-CN" sz="1300" b="0" smtClean="0"/>
          </a:p>
        </p:txBody>
      </p:sp>
      <p:sp>
        <p:nvSpPr>
          <p:cNvPr id="72708" name="Rectangle 2"/>
          <p:cNvSpPr>
            <a:spLocks noGrp="1" noRot="1" noChangeAspect="1" noChangeArrowheads="1" noTextEdit="1"/>
          </p:cNvSpPr>
          <p:nvPr>
            <p:ph type="sldImg"/>
          </p:nvPr>
        </p:nvSpPr>
        <p:spPr>
          <a:xfrm>
            <a:off x="992188" y="768350"/>
            <a:ext cx="5114925" cy="3836988"/>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6787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ltLang="zh-CN"/>
              <a:t>CS252 S05</a:t>
            </a:r>
          </a:p>
        </p:txBody>
      </p:sp>
      <p:sp>
        <p:nvSpPr>
          <p:cNvPr id="7" name="Rectangle 5"/>
          <p:cNvSpPr>
            <a:spLocks noGrp="1" noChangeArrowheads="1"/>
          </p:cNvSpPr>
          <p:nvPr>
            <p:ph type="sldNum" sz="quarter" idx="5"/>
          </p:nvPr>
        </p:nvSpPr>
        <p:spPr>
          <a:ln/>
        </p:spPr>
        <p:txBody>
          <a:bodyPr/>
          <a:lstStyle/>
          <a:p>
            <a:fld id="{1456731C-8163-44FD-9F83-07ED10D9774B}" type="slidenum">
              <a:rPr lang="en-US" altLang="zh-CN"/>
              <a:pPr/>
              <a:t>4</a:t>
            </a:fld>
            <a:endParaRPr lang="en-US" altLang="zh-CN"/>
          </a:p>
        </p:txBody>
      </p:sp>
      <p:sp>
        <p:nvSpPr>
          <p:cNvPr id="881666" name="Rectangle 2"/>
          <p:cNvSpPr>
            <a:spLocks noGrp="1" noRot="1" noChangeAspect="1" noChangeArrowheads="1" noTextEdit="1"/>
          </p:cNvSpPr>
          <p:nvPr>
            <p:ph type="sldImg"/>
          </p:nvPr>
        </p:nvSpPr>
        <p:spPr>
          <a:xfrm>
            <a:off x="992188" y="768350"/>
            <a:ext cx="5114925" cy="3836988"/>
          </a:xfrm>
          <a:ln/>
        </p:spPr>
      </p:sp>
      <p:sp>
        <p:nvSpPr>
          <p:cNvPr id="881667" name="Rectangle 3"/>
          <p:cNvSpPr>
            <a:spLocks noGrp="1" noChangeArrowheads="1"/>
          </p:cNvSpPr>
          <p:nvPr>
            <p:ph type="body" idx="1"/>
          </p:nvPr>
        </p:nvSpPr>
        <p:spPr/>
        <p:txBody>
          <a:bodyPr/>
          <a:lstStyle/>
          <a:p>
            <a:r>
              <a:rPr lang="en-US" altLang="zh-CN" dirty="0"/>
              <a:t>Graph shows integer performance of SPEC</a:t>
            </a:r>
          </a:p>
          <a:p>
            <a:r>
              <a:rPr lang="en-US" altLang="zh-CN" dirty="0"/>
              <a:t>VAX - 32-bit mini computer was awesome! Only 50% improvement in 6 years</a:t>
            </a:r>
          </a:p>
          <a:p>
            <a:r>
              <a:rPr lang="en-US" altLang="zh-CN" dirty="0"/>
              <a:t>RISC - Double every 18 months</a:t>
            </a:r>
          </a:p>
          <a:p>
            <a:r>
              <a:rPr lang="en-US" altLang="zh-CN" dirty="0"/>
              <a:t>But has fallen off since 2002</a:t>
            </a:r>
          </a:p>
          <a:p>
            <a:r>
              <a:rPr lang="en-US" altLang="zh-CN" dirty="0"/>
              <a:t>Drop since 2002 due to maximum power dissipation of air-cooled chips, little ILP left to exploit efficiently, and almost unchanging memory latency. Paradigm shift from relying solely on ILP to TLP and DLP.</a:t>
            </a:r>
          </a:p>
        </p:txBody>
      </p:sp>
    </p:spTree>
    <p:extLst>
      <p:ext uri="{BB962C8B-B14F-4D97-AF65-F5344CB8AC3E}">
        <p14:creationId xmlns:p14="http://schemas.microsoft.com/office/powerpoint/2010/main" val="284338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699A458-600E-4D97-B15C-D4F5E255BC13}" type="slidenum">
              <a:rPr lang="en-US" altLang="zh-CN" sz="1300" b="0" smtClean="0"/>
              <a:pPr eaLnBrk="1" hangingPunct="1"/>
              <a:t>40</a:t>
            </a:fld>
            <a:endParaRPr lang="en-US" altLang="zh-CN" sz="1300" b="0" smtClean="0"/>
          </a:p>
        </p:txBody>
      </p:sp>
      <p:sp>
        <p:nvSpPr>
          <p:cNvPr id="73732" name="Rectangle 2"/>
          <p:cNvSpPr>
            <a:spLocks noGrp="1" noRot="1" noChangeAspect="1" noChangeArrowheads="1" noTextEdit="1"/>
          </p:cNvSpPr>
          <p:nvPr>
            <p:ph type="sldImg"/>
          </p:nvPr>
        </p:nvSpPr>
        <p:spPr>
          <a:xfrm>
            <a:off x="992188" y="768350"/>
            <a:ext cx="5114925" cy="3836988"/>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40918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34751D3-6EFC-4CB9-88E8-148F084B02B3}" type="slidenum">
              <a:rPr lang="en-US" altLang="zh-CN" sz="1300" b="0" smtClean="0"/>
              <a:pPr eaLnBrk="1" hangingPunct="1"/>
              <a:t>41</a:t>
            </a:fld>
            <a:endParaRPr lang="en-US" altLang="zh-CN" sz="1300" b="0" smtClean="0"/>
          </a:p>
        </p:txBody>
      </p:sp>
      <p:sp>
        <p:nvSpPr>
          <p:cNvPr id="74756" name="Rectangle 2"/>
          <p:cNvSpPr>
            <a:spLocks noGrp="1" noRot="1" noChangeAspect="1" noChangeArrowheads="1" noTextEdit="1"/>
          </p:cNvSpPr>
          <p:nvPr>
            <p:ph type="sldImg"/>
          </p:nvPr>
        </p:nvSpPr>
        <p:spPr>
          <a:xfrm>
            <a:off x="992188" y="768350"/>
            <a:ext cx="5114925" cy="3836988"/>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35020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D026083E-AAC2-4A72-B5B6-6747C0B5DEB9}" type="slidenum">
              <a:rPr lang="en-US" altLang="zh-CN" sz="1300" b="0" smtClean="0"/>
              <a:pPr eaLnBrk="1" hangingPunct="1"/>
              <a:t>42</a:t>
            </a:fld>
            <a:endParaRPr lang="en-US" altLang="zh-CN" sz="1300" b="0" smtClean="0"/>
          </a:p>
        </p:txBody>
      </p:sp>
      <p:sp>
        <p:nvSpPr>
          <p:cNvPr id="75780" name="Rectangle 2"/>
          <p:cNvSpPr>
            <a:spLocks noGrp="1" noRot="1" noChangeAspect="1" noChangeArrowheads="1" noTextEdit="1"/>
          </p:cNvSpPr>
          <p:nvPr>
            <p:ph type="sldImg"/>
          </p:nvPr>
        </p:nvSpPr>
        <p:spPr>
          <a:xfrm>
            <a:off x="992188" y="768350"/>
            <a:ext cx="5114925" cy="3836988"/>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22414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79552652-2D5D-4594-8595-6525AFF1C4A3}" type="slidenum">
              <a:rPr lang="en-US" altLang="zh-CN" sz="1300" b="0" smtClean="0"/>
              <a:pPr eaLnBrk="1" hangingPunct="1"/>
              <a:t>43</a:t>
            </a:fld>
            <a:endParaRPr lang="en-US" altLang="zh-CN" sz="1300" b="0" smtClean="0"/>
          </a:p>
        </p:txBody>
      </p:sp>
      <p:sp>
        <p:nvSpPr>
          <p:cNvPr id="76804" name="Rectangle 2"/>
          <p:cNvSpPr>
            <a:spLocks noGrp="1" noRot="1" noChangeAspect="1" noChangeArrowheads="1" noTextEdit="1"/>
          </p:cNvSpPr>
          <p:nvPr>
            <p:ph type="sldImg"/>
          </p:nvPr>
        </p:nvSpPr>
        <p:spPr>
          <a:xfrm>
            <a:off x="992188" y="768350"/>
            <a:ext cx="5114925" cy="3836988"/>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82280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2AE61D6-F910-4A99-A5A9-CEB9D6856B46}" type="slidenum">
              <a:rPr lang="en-US" altLang="zh-CN" sz="1300" b="0" smtClean="0"/>
              <a:pPr eaLnBrk="1" hangingPunct="1"/>
              <a:t>44</a:t>
            </a:fld>
            <a:endParaRPr lang="en-US" altLang="zh-CN" sz="1300" b="0" smtClean="0"/>
          </a:p>
        </p:txBody>
      </p:sp>
      <p:sp>
        <p:nvSpPr>
          <p:cNvPr id="77828" name="Rectangle 2"/>
          <p:cNvSpPr>
            <a:spLocks noGrp="1" noRot="1" noChangeAspect="1" noChangeArrowheads="1" noTextEdit="1"/>
          </p:cNvSpPr>
          <p:nvPr>
            <p:ph type="sldImg"/>
          </p:nvPr>
        </p:nvSpPr>
        <p:spPr>
          <a:xfrm>
            <a:off x="992188" y="768350"/>
            <a:ext cx="5114925" cy="3836988"/>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10354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7B1F2AC-6AD2-480F-82CB-CD39227609C2}" type="slidenum">
              <a:rPr lang="en-US" altLang="zh-CN" sz="1300" b="0" smtClean="0"/>
              <a:pPr eaLnBrk="1" hangingPunct="1"/>
              <a:t>45</a:t>
            </a:fld>
            <a:endParaRPr lang="en-US" altLang="zh-CN" sz="1300" b="0" smtClean="0"/>
          </a:p>
        </p:txBody>
      </p:sp>
      <p:sp>
        <p:nvSpPr>
          <p:cNvPr id="79876" name="Rectangle 2"/>
          <p:cNvSpPr>
            <a:spLocks noGrp="1" noRot="1" noChangeAspect="1" noChangeArrowheads="1" noTextEdit="1"/>
          </p:cNvSpPr>
          <p:nvPr>
            <p:ph type="sldImg"/>
          </p:nvPr>
        </p:nvSpPr>
        <p:spPr>
          <a:xfrm>
            <a:off x="992188" y="768350"/>
            <a:ext cx="5114925" cy="3836988"/>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57919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txBox="1">
            <a:spLocks noGrp="1"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a:t>Tsinghua University</a:t>
            </a:r>
          </a:p>
        </p:txBody>
      </p:sp>
      <p:sp>
        <p:nvSpPr>
          <p:cNvPr id="788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algn="r" eaLnBrk="1" hangingPunct="1"/>
            <a:fld id="{13CBF925-2D8A-4D5B-857D-0BD1A7C98A32}" type="slidenum">
              <a:rPr lang="en-US" altLang="zh-CN" sz="1300" b="0"/>
              <a:pPr algn="r" eaLnBrk="1" hangingPunct="1"/>
              <a:t>46</a:t>
            </a:fld>
            <a:endParaRPr lang="en-US" altLang="zh-CN" sz="1300" b="0"/>
          </a:p>
        </p:txBody>
      </p:sp>
      <p:sp>
        <p:nvSpPr>
          <p:cNvPr id="78852" name="Rectangle 2"/>
          <p:cNvSpPr>
            <a:spLocks noGrp="1" noRot="1" noChangeAspect="1" noChangeArrowheads="1" noTextEdit="1"/>
          </p:cNvSpPr>
          <p:nvPr>
            <p:ph type="sldImg"/>
          </p:nvPr>
        </p:nvSpPr>
        <p:spPr>
          <a:xfrm>
            <a:off x="992188" y="768350"/>
            <a:ext cx="5114925" cy="3836988"/>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41207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0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59BA2A32-FF07-42DC-BB16-FB6A22F604B5}" type="slidenum">
              <a:rPr lang="en-US" altLang="zh-CN" sz="1300" b="0" smtClean="0"/>
              <a:pPr eaLnBrk="1" hangingPunct="1"/>
              <a:t>49</a:t>
            </a:fld>
            <a:endParaRPr lang="en-US" altLang="zh-CN" sz="1300" b="0" smtClean="0"/>
          </a:p>
        </p:txBody>
      </p:sp>
      <p:sp>
        <p:nvSpPr>
          <p:cNvPr id="80900" name="Rectangle 2"/>
          <p:cNvSpPr>
            <a:spLocks noGrp="1" noRot="1" noChangeAspect="1" noChangeArrowheads="1" noTextEdit="1"/>
          </p:cNvSpPr>
          <p:nvPr>
            <p:ph type="sldImg"/>
          </p:nvPr>
        </p:nvSpPr>
        <p:spPr>
          <a:xfrm>
            <a:off x="1000125" y="774700"/>
            <a:ext cx="5099050" cy="3824288"/>
          </a:xfrm>
          <a:ln/>
        </p:spPr>
      </p:sp>
      <p:sp>
        <p:nvSpPr>
          <p:cNvPr id="8090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84080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1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792C83C7-AB16-4852-9300-BEE66193F047}" type="slidenum">
              <a:rPr lang="en-US" altLang="zh-CN" sz="1300" b="0" smtClean="0"/>
              <a:pPr eaLnBrk="1" hangingPunct="1"/>
              <a:t>50</a:t>
            </a:fld>
            <a:endParaRPr lang="en-US" altLang="zh-CN" sz="1300" b="0" smtClean="0"/>
          </a:p>
        </p:txBody>
      </p:sp>
      <p:sp>
        <p:nvSpPr>
          <p:cNvPr id="81924" name="Rectangle 2"/>
          <p:cNvSpPr>
            <a:spLocks noGrp="1" noRot="1" noChangeAspect="1" noChangeArrowheads="1" noTextEdit="1"/>
          </p:cNvSpPr>
          <p:nvPr>
            <p:ph type="sldImg"/>
          </p:nvPr>
        </p:nvSpPr>
        <p:spPr>
          <a:xfrm>
            <a:off x="992188" y="768350"/>
            <a:ext cx="5114925" cy="3836988"/>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759291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6F55B70A-6A8F-4AB4-933E-E0DB15A7F772}" type="slidenum">
              <a:rPr lang="en-US" altLang="zh-CN" sz="1300" b="0" smtClean="0"/>
              <a:pPr eaLnBrk="1" hangingPunct="1"/>
              <a:t>51</a:t>
            </a:fld>
            <a:endParaRPr lang="en-US" altLang="zh-CN" sz="1300" b="0" smtClean="0"/>
          </a:p>
        </p:txBody>
      </p:sp>
      <p:sp>
        <p:nvSpPr>
          <p:cNvPr id="83972" name="Rectangle 2"/>
          <p:cNvSpPr>
            <a:spLocks noGrp="1" noRot="1" noChangeAspect="1" noChangeArrowheads="1" noTextEdit="1"/>
          </p:cNvSpPr>
          <p:nvPr>
            <p:ph type="sldImg"/>
          </p:nvPr>
        </p:nvSpPr>
        <p:spPr>
          <a:xfrm>
            <a:off x="992188" y="768350"/>
            <a:ext cx="5114925" cy="3836988"/>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1422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txBox="1">
            <a:spLocks noGrp="1"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a:t>Tsinghua University</a:t>
            </a:r>
          </a:p>
        </p:txBody>
      </p:sp>
      <p:sp>
        <p:nvSpPr>
          <p:cNvPr id="532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algn="r" eaLnBrk="1" hangingPunct="1"/>
            <a:fld id="{3E7BE992-5456-41FD-B835-AAA0A1161FFC}" type="slidenum">
              <a:rPr lang="en-US" altLang="zh-CN" sz="1300" b="0"/>
              <a:pPr algn="r" eaLnBrk="1" hangingPunct="1"/>
              <a:t>5</a:t>
            </a:fld>
            <a:endParaRPr lang="en-US" altLang="zh-CN" sz="1300" b="0"/>
          </a:p>
        </p:txBody>
      </p:sp>
      <p:sp>
        <p:nvSpPr>
          <p:cNvPr id="53252" name="Rectangle 2"/>
          <p:cNvSpPr>
            <a:spLocks noGrp="1" noRot="1" noChangeAspect="1" noChangeArrowheads="1" noTextEdit="1"/>
          </p:cNvSpPr>
          <p:nvPr>
            <p:ph type="sldImg"/>
          </p:nvPr>
        </p:nvSpPr>
        <p:spPr>
          <a:xfrm>
            <a:off x="992188" y="768350"/>
            <a:ext cx="5114925" cy="3836988"/>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02176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394E980-2567-4574-81F4-AD61C1C3D181}" type="slidenum">
              <a:rPr lang="en-US" altLang="zh-CN" sz="1300" b="0" smtClean="0"/>
              <a:pPr eaLnBrk="1" hangingPunct="1"/>
              <a:t>52</a:t>
            </a:fld>
            <a:endParaRPr lang="en-US" altLang="zh-CN" sz="1300" b="0" smtClean="0"/>
          </a:p>
        </p:txBody>
      </p:sp>
      <p:sp>
        <p:nvSpPr>
          <p:cNvPr id="84996" name="Rectangle 2"/>
          <p:cNvSpPr>
            <a:spLocks noGrp="1" noRot="1" noChangeAspect="1" noChangeArrowheads="1" noTextEdit="1"/>
          </p:cNvSpPr>
          <p:nvPr>
            <p:ph type="sldImg"/>
          </p:nvPr>
        </p:nvSpPr>
        <p:spPr>
          <a:xfrm>
            <a:off x="1000125" y="774700"/>
            <a:ext cx="5099050" cy="3824288"/>
          </a:xfrm>
          <a:ln/>
        </p:spPr>
      </p:sp>
      <p:sp>
        <p:nvSpPr>
          <p:cNvPr id="8499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8060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FF7E6B4C-BADA-4E7C-B575-2379A38B1329}" type="slidenum">
              <a:rPr lang="en-US" altLang="zh-CN" sz="1300" b="0" smtClean="0"/>
              <a:pPr eaLnBrk="1" hangingPunct="1"/>
              <a:t>53</a:t>
            </a:fld>
            <a:endParaRPr lang="en-US" altLang="zh-CN" sz="1300" b="0" smtClean="0"/>
          </a:p>
        </p:txBody>
      </p:sp>
      <p:sp>
        <p:nvSpPr>
          <p:cNvPr id="86020" name="Rectangle 2"/>
          <p:cNvSpPr>
            <a:spLocks noGrp="1" noRot="1" noChangeAspect="1" noChangeArrowheads="1" noTextEdit="1"/>
          </p:cNvSpPr>
          <p:nvPr>
            <p:ph type="sldImg"/>
          </p:nvPr>
        </p:nvSpPr>
        <p:spPr>
          <a:xfrm>
            <a:off x="1000125" y="774700"/>
            <a:ext cx="5099050" cy="3824288"/>
          </a:xfrm>
          <a:ln/>
        </p:spPr>
      </p:sp>
      <p:sp>
        <p:nvSpPr>
          <p:cNvPr id="8602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774854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F9038CE1-E559-46B9-A6A8-4C5C073F6DFE}" type="slidenum">
              <a:rPr lang="en-US" altLang="zh-CN" sz="1300" b="0" smtClean="0"/>
              <a:pPr eaLnBrk="1" hangingPunct="1"/>
              <a:t>54</a:t>
            </a:fld>
            <a:endParaRPr lang="en-US" altLang="zh-CN" sz="1300" b="0" smtClean="0"/>
          </a:p>
        </p:txBody>
      </p:sp>
      <p:sp>
        <p:nvSpPr>
          <p:cNvPr id="87044" name="Rectangle 2"/>
          <p:cNvSpPr>
            <a:spLocks noGrp="1" noRot="1" noChangeAspect="1" noChangeArrowheads="1" noTextEdit="1"/>
          </p:cNvSpPr>
          <p:nvPr>
            <p:ph type="sldImg"/>
          </p:nvPr>
        </p:nvSpPr>
        <p:spPr>
          <a:xfrm>
            <a:off x="1000125" y="774700"/>
            <a:ext cx="5099050" cy="3824288"/>
          </a:xfrm>
          <a:ln/>
        </p:spPr>
      </p:sp>
      <p:sp>
        <p:nvSpPr>
          <p:cNvPr id="8704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44306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456DFEE-6AD4-4A6A-B3AD-9CE904114322}" type="slidenum">
              <a:rPr lang="en-US" altLang="zh-CN" sz="1300" b="0" smtClean="0"/>
              <a:pPr eaLnBrk="1" hangingPunct="1"/>
              <a:t>55</a:t>
            </a:fld>
            <a:endParaRPr lang="en-US" altLang="zh-CN" sz="1300" b="0" smtClean="0"/>
          </a:p>
        </p:txBody>
      </p:sp>
      <p:sp>
        <p:nvSpPr>
          <p:cNvPr id="88068" name="Rectangle 2"/>
          <p:cNvSpPr>
            <a:spLocks noGrp="1" noRot="1" noChangeAspect="1" noChangeArrowheads="1" noTextEdit="1"/>
          </p:cNvSpPr>
          <p:nvPr>
            <p:ph type="sldImg"/>
          </p:nvPr>
        </p:nvSpPr>
        <p:spPr>
          <a:xfrm>
            <a:off x="1000125" y="774700"/>
            <a:ext cx="5099050" cy="3824288"/>
          </a:xfrm>
          <a:ln/>
        </p:spPr>
      </p:sp>
      <p:sp>
        <p:nvSpPr>
          <p:cNvPr id="8806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39557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4DD14A7F-CDD0-415D-ACCE-0E3CC0943161}" type="slidenum">
              <a:rPr lang="en-US" altLang="zh-CN" sz="1300" b="0" smtClean="0"/>
              <a:pPr eaLnBrk="1" hangingPunct="1"/>
              <a:t>56</a:t>
            </a:fld>
            <a:endParaRPr lang="en-US" altLang="zh-CN" sz="1300" b="0" smtClean="0"/>
          </a:p>
        </p:txBody>
      </p:sp>
      <p:sp>
        <p:nvSpPr>
          <p:cNvPr id="89092" name="Rectangle 2"/>
          <p:cNvSpPr>
            <a:spLocks noGrp="1" noRot="1" noChangeAspect="1" noChangeArrowheads="1" noTextEdit="1"/>
          </p:cNvSpPr>
          <p:nvPr>
            <p:ph type="sldImg"/>
          </p:nvPr>
        </p:nvSpPr>
        <p:spPr>
          <a:xfrm>
            <a:off x="1000125" y="774700"/>
            <a:ext cx="5099050" cy="3824288"/>
          </a:xfrm>
          <a:ln/>
        </p:spPr>
      </p:sp>
      <p:sp>
        <p:nvSpPr>
          <p:cNvPr id="8909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785453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0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DE88E2C-95CF-495E-ABA7-5B70F5CE4D57}" type="slidenum">
              <a:rPr lang="en-US" altLang="zh-CN" sz="1300" b="0" smtClean="0"/>
              <a:pPr eaLnBrk="1" hangingPunct="1"/>
              <a:t>57</a:t>
            </a:fld>
            <a:endParaRPr lang="en-US" altLang="zh-CN" sz="1300" b="0" smtClean="0"/>
          </a:p>
        </p:txBody>
      </p:sp>
      <p:sp>
        <p:nvSpPr>
          <p:cNvPr id="90116" name="Rectangle 2"/>
          <p:cNvSpPr>
            <a:spLocks noGrp="1" noRot="1" noChangeAspect="1" noChangeArrowheads="1" noTextEdit="1"/>
          </p:cNvSpPr>
          <p:nvPr>
            <p:ph type="sldImg"/>
          </p:nvPr>
        </p:nvSpPr>
        <p:spPr>
          <a:xfrm>
            <a:off x="1000125" y="774700"/>
            <a:ext cx="5099050" cy="3824288"/>
          </a:xfrm>
          <a:ln/>
        </p:spPr>
      </p:sp>
      <p:sp>
        <p:nvSpPr>
          <p:cNvPr id="9011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629114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A2C60A1-E814-4AD8-B12E-8A5FA9C1CCD5}" type="slidenum">
              <a:rPr lang="en-US" altLang="zh-CN" sz="1300" b="0" smtClean="0"/>
              <a:pPr eaLnBrk="1" hangingPunct="1"/>
              <a:t>58</a:t>
            </a:fld>
            <a:endParaRPr lang="en-US" altLang="zh-CN" sz="1300" b="0" smtClean="0"/>
          </a:p>
        </p:txBody>
      </p:sp>
      <p:sp>
        <p:nvSpPr>
          <p:cNvPr id="91140" name="Rectangle 2"/>
          <p:cNvSpPr>
            <a:spLocks noGrp="1" noRot="1" noChangeAspect="1" noChangeArrowheads="1" noTextEdit="1"/>
          </p:cNvSpPr>
          <p:nvPr>
            <p:ph type="sldImg"/>
          </p:nvPr>
        </p:nvSpPr>
        <p:spPr>
          <a:xfrm>
            <a:off x="1000125" y="774700"/>
            <a:ext cx="5099050" cy="3824288"/>
          </a:xfrm>
          <a:ln/>
        </p:spPr>
      </p:sp>
      <p:sp>
        <p:nvSpPr>
          <p:cNvPr id="9114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6233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21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6F1FF50-E30A-414B-BF10-A828861EAE1D}" type="slidenum">
              <a:rPr lang="en-US" altLang="zh-CN" sz="1300" b="0" smtClean="0"/>
              <a:pPr eaLnBrk="1" hangingPunct="1"/>
              <a:t>59</a:t>
            </a:fld>
            <a:endParaRPr lang="en-US" altLang="zh-CN" sz="1300" b="0" smtClean="0"/>
          </a:p>
        </p:txBody>
      </p:sp>
      <p:sp>
        <p:nvSpPr>
          <p:cNvPr id="92164" name="Rectangle 2"/>
          <p:cNvSpPr>
            <a:spLocks noGrp="1" noRot="1" noChangeAspect="1" noChangeArrowheads="1" noTextEdit="1"/>
          </p:cNvSpPr>
          <p:nvPr>
            <p:ph type="sldImg"/>
          </p:nvPr>
        </p:nvSpPr>
        <p:spPr>
          <a:xfrm>
            <a:off x="1000125" y="774700"/>
            <a:ext cx="5099050" cy="3824288"/>
          </a:xfrm>
          <a:ln/>
        </p:spPr>
      </p:sp>
      <p:sp>
        <p:nvSpPr>
          <p:cNvPr id="9216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28727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CDBD01A-089D-4A5F-B55A-0B46A2854DA8}" type="slidenum">
              <a:rPr lang="en-US" altLang="zh-CN" sz="1300" b="0" smtClean="0"/>
              <a:pPr eaLnBrk="1" hangingPunct="1"/>
              <a:t>60</a:t>
            </a:fld>
            <a:endParaRPr lang="en-US" altLang="zh-CN" sz="1300" b="0" smtClean="0"/>
          </a:p>
        </p:txBody>
      </p:sp>
      <p:sp>
        <p:nvSpPr>
          <p:cNvPr id="93188" name="Rectangle 2"/>
          <p:cNvSpPr>
            <a:spLocks noGrp="1" noRot="1" noChangeAspect="1" noChangeArrowheads="1" noTextEdit="1"/>
          </p:cNvSpPr>
          <p:nvPr>
            <p:ph type="sldImg"/>
          </p:nvPr>
        </p:nvSpPr>
        <p:spPr>
          <a:xfrm>
            <a:off x="1000125" y="774700"/>
            <a:ext cx="5099050" cy="3824288"/>
          </a:xfrm>
          <a:ln/>
        </p:spPr>
      </p:sp>
      <p:sp>
        <p:nvSpPr>
          <p:cNvPr id="9318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02535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DFB0A829-BDED-4F16-BF9D-E9FD6B77CE28}" type="slidenum">
              <a:rPr lang="en-US" altLang="zh-CN" sz="1300" b="0" smtClean="0"/>
              <a:pPr eaLnBrk="1" hangingPunct="1"/>
              <a:t>61</a:t>
            </a:fld>
            <a:endParaRPr lang="en-US" altLang="zh-CN" sz="1300" b="0" smtClean="0"/>
          </a:p>
        </p:txBody>
      </p:sp>
      <p:sp>
        <p:nvSpPr>
          <p:cNvPr id="94212" name="Rectangle 2"/>
          <p:cNvSpPr>
            <a:spLocks noGrp="1" noRot="1" noChangeAspect="1" noChangeArrowheads="1" noTextEdit="1"/>
          </p:cNvSpPr>
          <p:nvPr>
            <p:ph type="sldImg"/>
          </p:nvPr>
        </p:nvSpPr>
        <p:spPr>
          <a:xfrm>
            <a:off x="1000125" y="774700"/>
            <a:ext cx="5099050" cy="3824288"/>
          </a:xfrm>
          <a:ln/>
        </p:spPr>
      </p:sp>
      <p:sp>
        <p:nvSpPr>
          <p:cNvPr id="9421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8684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a:t>Tsinghua University</a:t>
            </a:r>
          </a:p>
        </p:txBody>
      </p:sp>
      <p:sp>
        <p:nvSpPr>
          <p:cNvPr id="542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algn="r" eaLnBrk="1" hangingPunct="1"/>
            <a:fld id="{F9F65C9C-B899-4BA6-8113-9E1836E2788B}" type="slidenum">
              <a:rPr lang="en-US" altLang="zh-CN" sz="1300" b="0"/>
              <a:pPr algn="r" eaLnBrk="1" hangingPunct="1"/>
              <a:t>6</a:t>
            </a:fld>
            <a:endParaRPr lang="en-US" altLang="zh-CN" sz="1300" b="0"/>
          </a:p>
        </p:txBody>
      </p:sp>
      <p:sp>
        <p:nvSpPr>
          <p:cNvPr id="54276" name="Rectangle 2"/>
          <p:cNvSpPr>
            <a:spLocks noGrp="1" noRot="1" noChangeAspect="1" noChangeArrowheads="1" noTextEdit="1"/>
          </p:cNvSpPr>
          <p:nvPr>
            <p:ph type="sldImg"/>
          </p:nvPr>
        </p:nvSpPr>
        <p:spPr>
          <a:xfrm>
            <a:off x="992188" y="768350"/>
            <a:ext cx="5114925" cy="3836988"/>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36470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95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F13875FF-E6F1-4FFA-AA61-D0EB05729815}" type="slidenum">
              <a:rPr lang="en-US" altLang="zh-CN" sz="1300" b="0" smtClean="0"/>
              <a:pPr eaLnBrk="1" hangingPunct="1"/>
              <a:t>62</a:t>
            </a:fld>
            <a:endParaRPr lang="en-US" altLang="zh-CN" sz="1300" b="0" smtClean="0"/>
          </a:p>
        </p:txBody>
      </p:sp>
      <p:sp>
        <p:nvSpPr>
          <p:cNvPr id="95236" name="Rectangle 2"/>
          <p:cNvSpPr>
            <a:spLocks noGrp="1" noRot="1" noChangeAspect="1" noChangeArrowheads="1" noTextEdit="1"/>
          </p:cNvSpPr>
          <p:nvPr>
            <p:ph type="sldImg"/>
          </p:nvPr>
        </p:nvSpPr>
        <p:spPr>
          <a:xfrm>
            <a:off x="1000125" y="774700"/>
            <a:ext cx="5099050" cy="3824288"/>
          </a:xfrm>
          <a:ln/>
        </p:spPr>
      </p:sp>
      <p:sp>
        <p:nvSpPr>
          <p:cNvPr id="9523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15745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4287048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00268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92188" y="768350"/>
            <a:ext cx="5114925" cy="3836988"/>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771149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992188" y="768350"/>
            <a:ext cx="5114925" cy="3836988"/>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883977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40941808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5543188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458394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31749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92188" y="768350"/>
            <a:ext cx="5114925" cy="3836988"/>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23194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2188" y="768350"/>
            <a:ext cx="5114925" cy="3836988"/>
          </a:xfrm>
          <a:ln/>
        </p:spPr>
      </p:sp>
      <p:sp>
        <p:nvSpPr>
          <p:cNvPr id="26627"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958054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2188" y="768350"/>
            <a:ext cx="5114925" cy="3836988"/>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507381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992188" y="768350"/>
            <a:ext cx="5114925" cy="3836988"/>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1749334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2188" y="768350"/>
            <a:ext cx="5114925" cy="3836988"/>
          </a:xfrm>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6857964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2188" y="768350"/>
            <a:ext cx="5114925" cy="3836988"/>
          </a:xfrm>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940982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992188" y="768350"/>
            <a:ext cx="5114925" cy="3836988"/>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1594447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2188" y="768350"/>
            <a:ext cx="5114925" cy="3836988"/>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4905598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9169684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2188" y="768350"/>
            <a:ext cx="5114925" cy="3836988"/>
          </a:xfrm>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42050702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92188" y="768350"/>
            <a:ext cx="5114925" cy="3836988"/>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1232029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992188" y="768350"/>
            <a:ext cx="5114925" cy="3836988"/>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65444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92188" y="768350"/>
            <a:ext cx="5114925" cy="3836988"/>
          </a:xfrm>
          <a:ln/>
        </p:spPr>
      </p:sp>
      <p:sp>
        <p:nvSpPr>
          <p:cNvPr id="27651"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1386794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992188" y="768350"/>
            <a:ext cx="5114925" cy="3836988"/>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6187006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4147516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92188" y="768350"/>
            <a:ext cx="5114925" cy="3836988"/>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3257052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992188" y="768350"/>
            <a:ext cx="5114925" cy="3836988"/>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8429843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992188" y="768350"/>
            <a:ext cx="5114925" cy="3836988"/>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2761642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9686427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92188" y="768350"/>
            <a:ext cx="5114925" cy="3836988"/>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8345128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92188" y="768350"/>
            <a:ext cx="5114925" cy="3836988"/>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5808150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4961033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992188" y="768350"/>
            <a:ext cx="5114925" cy="3836988"/>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1240544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r>
              <a:rPr lang="en-US" altLang="zh-CN" sz="1300" b="0" smtClean="0"/>
              <a:t>Tsinghua University</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b="1">
                <a:solidFill>
                  <a:schemeClr val="tx1"/>
                </a:solidFill>
                <a:latin typeface="Arial" charset="0"/>
                <a:ea typeface="宋体" pitchFamily="2" charset="-122"/>
              </a:defRPr>
            </a:lvl1pPr>
            <a:lvl2pPr marL="742950" indent="-285750" defTabSz="990600" eaLnBrk="0" hangingPunct="0">
              <a:defRPr sz="3200" b="1">
                <a:solidFill>
                  <a:schemeClr val="tx1"/>
                </a:solidFill>
                <a:latin typeface="Arial" charset="0"/>
                <a:ea typeface="宋体" pitchFamily="2" charset="-122"/>
              </a:defRPr>
            </a:lvl2pPr>
            <a:lvl3pPr marL="1143000" indent="-228600" defTabSz="990600" eaLnBrk="0" hangingPunct="0">
              <a:defRPr sz="3200" b="1">
                <a:solidFill>
                  <a:schemeClr val="tx1"/>
                </a:solidFill>
                <a:latin typeface="Arial" charset="0"/>
                <a:ea typeface="宋体" pitchFamily="2" charset="-122"/>
              </a:defRPr>
            </a:lvl3pPr>
            <a:lvl4pPr marL="1600200" indent="-228600" defTabSz="990600" eaLnBrk="0" hangingPunct="0">
              <a:defRPr sz="3200" b="1">
                <a:solidFill>
                  <a:schemeClr val="tx1"/>
                </a:solidFill>
                <a:latin typeface="Arial" charset="0"/>
                <a:ea typeface="宋体" pitchFamily="2" charset="-122"/>
              </a:defRPr>
            </a:lvl4pPr>
            <a:lvl5pPr marL="2057400" indent="-228600" defTabSz="990600" eaLnBrk="0" hangingPunct="0">
              <a:defRPr sz="3200" b="1">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4DDA40C-F08D-48A7-8A0F-085B6FA8DE01}" type="slidenum">
              <a:rPr lang="en-US" altLang="zh-CN" sz="1300" b="0" smtClean="0"/>
              <a:pPr eaLnBrk="1" hangingPunct="1"/>
              <a:t>9</a:t>
            </a:fld>
            <a:endParaRPr lang="en-US" altLang="zh-CN" sz="1300" b="0" smtClean="0"/>
          </a:p>
        </p:txBody>
      </p:sp>
      <p:sp>
        <p:nvSpPr>
          <p:cNvPr id="82948" name="Rectangle 2"/>
          <p:cNvSpPr>
            <a:spLocks noGrp="1" noRot="1" noChangeAspect="1" noChangeArrowheads="1" noTextEdit="1"/>
          </p:cNvSpPr>
          <p:nvPr>
            <p:ph type="sldImg"/>
          </p:nvPr>
        </p:nvSpPr>
        <p:spPr>
          <a:xfrm>
            <a:off x="1000125" y="774700"/>
            <a:ext cx="5099050" cy="3824288"/>
          </a:xfrm>
          <a:ln/>
        </p:spPr>
      </p:sp>
      <p:sp>
        <p:nvSpPr>
          <p:cNvPr id="8294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673633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2188" y="768350"/>
            <a:ext cx="5114925" cy="3836988"/>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0334437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93775" y="768350"/>
            <a:ext cx="5114925" cy="3836988"/>
          </a:xfrm>
          <a:ln/>
        </p:spPr>
      </p:sp>
      <p:sp>
        <p:nvSpPr>
          <p:cNvPr id="7270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005392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92188" y="768350"/>
            <a:ext cx="5114925" cy="3836988"/>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8786028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992188" y="768350"/>
            <a:ext cx="5114925" cy="3836988"/>
          </a:xfrm>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3810501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92188" y="768350"/>
            <a:ext cx="5114925" cy="3836988"/>
          </a:xfrm>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33195118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92188" y="768350"/>
            <a:ext cx="5114925" cy="3836988"/>
          </a:xfrm>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41108046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92188" y="768350"/>
            <a:ext cx="5114925" cy="3836988"/>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8898204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92188" y="768350"/>
            <a:ext cx="5114925" cy="3836988"/>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9632174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92188" y="768350"/>
            <a:ext cx="5114925" cy="3836988"/>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375802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92188" y="768350"/>
            <a:ext cx="5114925" cy="3836988"/>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p>
        </p:txBody>
      </p:sp>
    </p:spTree>
    <p:extLst>
      <p:ext uri="{BB962C8B-B14F-4D97-AF65-F5344CB8AC3E}">
        <p14:creationId xmlns:p14="http://schemas.microsoft.com/office/powerpoint/2010/main" val="2683992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7" descr="cove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1313"/>
            <a:ext cx="914400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co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3325"/>
            <a:ext cx="91440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p:cNvSpPr>
            <a:spLocks noChangeArrowheads="1"/>
          </p:cNvSpPr>
          <p:nvPr/>
        </p:nvSpPr>
        <p:spPr bwMode="auto">
          <a:xfrm>
            <a:off x="685800" y="3657600"/>
            <a:ext cx="77724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algn="ctr" eaLnBrk="0" hangingPunct="0">
              <a:defRPr/>
            </a:pPr>
            <a:endParaRPr lang="zh-CN" altLang="en-US"/>
          </a:p>
        </p:txBody>
      </p:sp>
      <p:sp>
        <p:nvSpPr>
          <p:cNvPr id="7" name="Rectangle 5"/>
          <p:cNvSpPr>
            <a:spLocks noChangeArrowheads="1"/>
          </p:cNvSpPr>
          <p:nvPr/>
        </p:nvSpPr>
        <p:spPr bwMode="auto">
          <a:xfrm>
            <a:off x="0" y="1752600"/>
            <a:ext cx="9144000" cy="3505200"/>
          </a:xfrm>
          <a:prstGeom prst="rect">
            <a:avLst/>
          </a:prstGeom>
          <a:pattFill prst="narHorz">
            <a:fgClr>
              <a:srgbClr val="800080">
                <a:alpha val="20000"/>
              </a:srgbClr>
            </a:fgClr>
            <a:bgClr>
              <a:srgbClr val="FFFFFF">
                <a:alpha val="20000"/>
              </a:srgbClr>
            </a:bgClr>
          </a:patt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p>
            <a:pPr algn="ctr" eaLnBrk="0" hangingPunct="0"/>
            <a:endParaRPr lang="zh-CN" altLang="en-US"/>
          </a:p>
        </p:txBody>
      </p:sp>
      <p:sp>
        <p:nvSpPr>
          <p:cNvPr id="373769" name="Rectangle 9"/>
          <p:cNvSpPr>
            <a:spLocks noGrp="1" noChangeArrowheads="1"/>
          </p:cNvSpPr>
          <p:nvPr>
            <p:ph type="ctrTitle"/>
          </p:nvPr>
        </p:nvSpPr>
        <p:spPr>
          <a:xfrm>
            <a:off x="685800" y="1981200"/>
            <a:ext cx="7772400" cy="1470025"/>
          </a:xfrm>
        </p:spPr>
        <p:txBody>
          <a:bodyPr/>
          <a:lstStyle>
            <a:lvl1pPr algn="ctr">
              <a:defRPr b="1">
                <a:solidFill>
                  <a:schemeClr val="tx1"/>
                </a:solidFill>
                <a:effectLst>
                  <a:outerShdw blurRad="38100" dist="38100" dir="2700000" algn="tl">
                    <a:srgbClr val="C0C0C0"/>
                  </a:outerShdw>
                </a:effectLst>
                <a:ea typeface="方正姚体" pitchFamily="2" charset="-122"/>
              </a:defRPr>
            </a:lvl1pPr>
          </a:lstStyle>
          <a:p>
            <a:r>
              <a:rPr lang="en-US" altLang="zh-CN"/>
              <a:t>Title</a:t>
            </a:r>
            <a:r>
              <a:rPr lang="zh-CN" altLang="en-US"/>
              <a:t>单击此处编辑母版标题样式</a:t>
            </a:r>
          </a:p>
        </p:txBody>
      </p:sp>
      <p:sp>
        <p:nvSpPr>
          <p:cNvPr id="373764" name="Rectangle 4"/>
          <p:cNvSpPr>
            <a:spLocks noGrp="1" noChangeArrowheads="1"/>
          </p:cNvSpPr>
          <p:nvPr>
            <p:ph type="subTitle" idx="1"/>
          </p:nvPr>
        </p:nvSpPr>
        <p:spPr>
          <a:xfrm>
            <a:off x="1371600" y="3835400"/>
            <a:ext cx="6400800" cy="1346200"/>
          </a:xfrm>
        </p:spPr>
        <p:txBody>
          <a:bodyPr/>
          <a:lstStyle>
            <a:lvl1pPr marL="0" indent="0" algn="ctr">
              <a:buFont typeface="Wingdings" pitchFamily="2" charset="2"/>
              <a:buNone/>
              <a:defRPr sz="2000">
                <a:latin typeface="Tahoma" pitchFamily="34" charset="0"/>
              </a:defRPr>
            </a:lvl1pPr>
          </a:lstStyle>
          <a:p>
            <a:r>
              <a:rPr lang="en-US" altLang="zh-CN"/>
              <a:t>name</a:t>
            </a:r>
            <a:r>
              <a:rPr lang="zh-CN" altLang="en-US"/>
              <a:t>单击此处编辑母版副标题样式</a:t>
            </a:r>
          </a:p>
        </p:txBody>
      </p:sp>
    </p:spTree>
    <p:extLst>
      <p:ext uri="{BB962C8B-B14F-4D97-AF65-F5344CB8AC3E}">
        <p14:creationId xmlns:p14="http://schemas.microsoft.com/office/powerpoint/2010/main" val="413763434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5" name="Rectangle 4"/>
          <p:cNvSpPr>
            <a:spLocks noGrp="1" noChangeArrowheads="1"/>
          </p:cNvSpPr>
          <p:nvPr>
            <p:ph type="sldNum" sz="quarter" idx="11"/>
          </p:nvPr>
        </p:nvSpPr>
        <p:spPr>
          <a:ln/>
        </p:spPr>
        <p:txBody>
          <a:bodyPr/>
          <a:lstStyle>
            <a:lvl1pPr>
              <a:defRPr/>
            </a:lvl1pPr>
          </a:lstStyle>
          <a:p>
            <a:pPr>
              <a:defRPr/>
            </a:pPr>
            <a:fld id="{FC151838-29B9-45E7-82A9-8FAE31899A6E}" type="slidenum">
              <a:rPr lang="en-US" altLang="zh-CN"/>
              <a:pPr>
                <a:defRPr/>
              </a:pPr>
              <a:t>‹#›</a:t>
            </a:fld>
            <a:endParaRPr lang="en-US" altLang="zh-CN"/>
          </a:p>
        </p:txBody>
      </p:sp>
    </p:spTree>
    <p:extLst>
      <p:ext uri="{BB962C8B-B14F-4D97-AF65-F5344CB8AC3E}">
        <p14:creationId xmlns:p14="http://schemas.microsoft.com/office/powerpoint/2010/main" val="34553221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3663" y="115888"/>
            <a:ext cx="2090737" cy="5903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1450" y="115888"/>
            <a:ext cx="6119813" cy="5903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5" name="Rectangle 4"/>
          <p:cNvSpPr>
            <a:spLocks noGrp="1" noChangeArrowheads="1"/>
          </p:cNvSpPr>
          <p:nvPr>
            <p:ph type="sldNum" sz="quarter" idx="11"/>
          </p:nvPr>
        </p:nvSpPr>
        <p:spPr>
          <a:ln/>
        </p:spPr>
        <p:txBody>
          <a:bodyPr/>
          <a:lstStyle>
            <a:lvl1pPr>
              <a:defRPr/>
            </a:lvl1pPr>
          </a:lstStyle>
          <a:p>
            <a:pPr>
              <a:defRPr/>
            </a:pPr>
            <a:fld id="{474E3167-17FF-43AB-ACC5-40AAD7F27FC6}" type="slidenum">
              <a:rPr lang="en-US" altLang="zh-CN"/>
              <a:pPr>
                <a:defRPr/>
              </a:pPr>
              <a:t>‹#›</a:t>
            </a:fld>
            <a:endParaRPr lang="en-US" altLang="zh-CN"/>
          </a:p>
        </p:txBody>
      </p:sp>
    </p:spTree>
    <p:extLst>
      <p:ext uri="{BB962C8B-B14F-4D97-AF65-F5344CB8AC3E}">
        <p14:creationId xmlns:p14="http://schemas.microsoft.com/office/powerpoint/2010/main" val="2842329062"/>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1450" y="115888"/>
            <a:ext cx="75692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268413"/>
            <a:ext cx="3924300" cy="47513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68413"/>
            <a:ext cx="3924300" cy="47513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6" name="Rectangle 4"/>
          <p:cNvSpPr>
            <a:spLocks noGrp="1" noChangeArrowheads="1"/>
          </p:cNvSpPr>
          <p:nvPr>
            <p:ph type="sldNum" sz="quarter" idx="11"/>
          </p:nvPr>
        </p:nvSpPr>
        <p:spPr>
          <a:ln/>
        </p:spPr>
        <p:txBody>
          <a:bodyPr/>
          <a:lstStyle>
            <a:lvl1pPr>
              <a:defRPr/>
            </a:lvl1pPr>
          </a:lstStyle>
          <a:p>
            <a:pPr>
              <a:defRPr/>
            </a:pPr>
            <a:fld id="{A6F7F000-537F-4A49-A284-24D626250FAA}" type="slidenum">
              <a:rPr lang="en-US" altLang="zh-CN"/>
              <a:pPr>
                <a:defRPr/>
              </a:pPr>
              <a:t>‹#›</a:t>
            </a:fld>
            <a:endParaRPr lang="en-US" altLang="zh-CN"/>
          </a:p>
        </p:txBody>
      </p:sp>
    </p:spTree>
    <p:extLst>
      <p:ext uri="{BB962C8B-B14F-4D97-AF65-F5344CB8AC3E}">
        <p14:creationId xmlns:p14="http://schemas.microsoft.com/office/powerpoint/2010/main" val="288842140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5" name="Rectangle 4"/>
          <p:cNvSpPr>
            <a:spLocks noGrp="1" noChangeArrowheads="1"/>
          </p:cNvSpPr>
          <p:nvPr>
            <p:ph type="sldNum" sz="quarter" idx="11"/>
          </p:nvPr>
        </p:nvSpPr>
        <p:spPr>
          <a:ln/>
        </p:spPr>
        <p:txBody>
          <a:bodyPr/>
          <a:lstStyle>
            <a:lvl1pPr>
              <a:defRPr/>
            </a:lvl1pPr>
          </a:lstStyle>
          <a:p>
            <a:pPr>
              <a:defRPr/>
            </a:pPr>
            <a:fld id="{9A59F784-5289-4685-8616-66B2253A7FDE}" type="slidenum">
              <a:rPr lang="en-US" altLang="zh-CN"/>
              <a:pPr>
                <a:defRPr/>
              </a:pPr>
              <a:t>‹#›</a:t>
            </a:fld>
            <a:endParaRPr lang="en-US" altLang="zh-CN"/>
          </a:p>
        </p:txBody>
      </p:sp>
    </p:spTree>
    <p:extLst>
      <p:ext uri="{BB962C8B-B14F-4D97-AF65-F5344CB8AC3E}">
        <p14:creationId xmlns:p14="http://schemas.microsoft.com/office/powerpoint/2010/main" val="408002930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5" name="Rectangle 4"/>
          <p:cNvSpPr>
            <a:spLocks noGrp="1" noChangeArrowheads="1"/>
          </p:cNvSpPr>
          <p:nvPr>
            <p:ph type="sldNum" sz="quarter" idx="11"/>
          </p:nvPr>
        </p:nvSpPr>
        <p:spPr>
          <a:ln/>
        </p:spPr>
        <p:txBody>
          <a:bodyPr/>
          <a:lstStyle>
            <a:lvl1pPr>
              <a:defRPr/>
            </a:lvl1pPr>
          </a:lstStyle>
          <a:p>
            <a:pPr>
              <a:defRPr/>
            </a:pPr>
            <a:fld id="{9B9B0DFC-CA79-45CF-A9EC-60E2AB09F7C0}" type="slidenum">
              <a:rPr lang="en-US" altLang="zh-CN"/>
              <a:pPr>
                <a:defRPr/>
              </a:pPr>
              <a:t>‹#›</a:t>
            </a:fld>
            <a:endParaRPr lang="en-US" altLang="zh-CN"/>
          </a:p>
        </p:txBody>
      </p:sp>
    </p:spTree>
    <p:extLst>
      <p:ext uri="{BB962C8B-B14F-4D97-AF65-F5344CB8AC3E}">
        <p14:creationId xmlns:p14="http://schemas.microsoft.com/office/powerpoint/2010/main" val="139350541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6" name="Rectangle 4"/>
          <p:cNvSpPr>
            <a:spLocks noGrp="1" noChangeArrowheads="1"/>
          </p:cNvSpPr>
          <p:nvPr>
            <p:ph type="sldNum" sz="quarter" idx="11"/>
          </p:nvPr>
        </p:nvSpPr>
        <p:spPr>
          <a:ln/>
        </p:spPr>
        <p:txBody>
          <a:bodyPr/>
          <a:lstStyle>
            <a:lvl1pPr>
              <a:defRPr/>
            </a:lvl1pPr>
          </a:lstStyle>
          <a:p>
            <a:pPr>
              <a:defRPr/>
            </a:pPr>
            <a:fld id="{9004FF1B-45F9-454D-B78F-DEBE64129602}" type="slidenum">
              <a:rPr lang="en-US" altLang="zh-CN"/>
              <a:pPr>
                <a:defRPr/>
              </a:pPr>
              <a:t>‹#›</a:t>
            </a:fld>
            <a:endParaRPr lang="en-US" altLang="zh-CN"/>
          </a:p>
        </p:txBody>
      </p:sp>
    </p:spTree>
    <p:extLst>
      <p:ext uri="{BB962C8B-B14F-4D97-AF65-F5344CB8AC3E}">
        <p14:creationId xmlns:p14="http://schemas.microsoft.com/office/powerpoint/2010/main" val="418795855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8" name="Rectangle 4"/>
          <p:cNvSpPr>
            <a:spLocks noGrp="1" noChangeArrowheads="1"/>
          </p:cNvSpPr>
          <p:nvPr>
            <p:ph type="sldNum" sz="quarter" idx="11"/>
          </p:nvPr>
        </p:nvSpPr>
        <p:spPr>
          <a:ln/>
        </p:spPr>
        <p:txBody>
          <a:bodyPr/>
          <a:lstStyle>
            <a:lvl1pPr>
              <a:defRPr/>
            </a:lvl1pPr>
          </a:lstStyle>
          <a:p>
            <a:pPr>
              <a:defRPr/>
            </a:pPr>
            <a:fld id="{4B6B2662-8A3D-4A03-AC40-D840F36979AB}" type="slidenum">
              <a:rPr lang="en-US" altLang="zh-CN"/>
              <a:pPr>
                <a:defRPr/>
              </a:pPr>
              <a:t>‹#›</a:t>
            </a:fld>
            <a:endParaRPr lang="en-US" altLang="zh-CN"/>
          </a:p>
        </p:txBody>
      </p:sp>
    </p:spTree>
    <p:extLst>
      <p:ext uri="{BB962C8B-B14F-4D97-AF65-F5344CB8AC3E}">
        <p14:creationId xmlns:p14="http://schemas.microsoft.com/office/powerpoint/2010/main" val="127210746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4" name="Rectangle 4"/>
          <p:cNvSpPr>
            <a:spLocks noGrp="1" noChangeArrowheads="1"/>
          </p:cNvSpPr>
          <p:nvPr>
            <p:ph type="sldNum" sz="quarter" idx="11"/>
          </p:nvPr>
        </p:nvSpPr>
        <p:spPr>
          <a:ln/>
        </p:spPr>
        <p:txBody>
          <a:bodyPr/>
          <a:lstStyle>
            <a:lvl1pPr>
              <a:defRPr/>
            </a:lvl1pPr>
          </a:lstStyle>
          <a:p>
            <a:pPr>
              <a:defRPr/>
            </a:pPr>
            <a:fld id="{91FEF677-02C7-4760-9B32-8FE41C9198AB}" type="slidenum">
              <a:rPr lang="en-US" altLang="zh-CN"/>
              <a:pPr>
                <a:defRPr/>
              </a:pPr>
              <a:t>‹#›</a:t>
            </a:fld>
            <a:endParaRPr lang="en-US" altLang="zh-CN"/>
          </a:p>
        </p:txBody>
      </p:sp>
    </p:spTree>
    <p:extLst>
      <p:ext uri="{BB962C8B-B14F-4D97-AF65-F5344CB8AC3E}">
        <p14:creationId xmlns:p14="http://schemas.microsoft.com/office/powerpoint/2010/main" val="30487086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3" name="Rectangle 4"/>
          <p:cNvSpPr>
            <a:spLocks noGrp="1" noChangeArrowheads="1"/>
          </p:cNvSpPr>
          <p:nvPr>
            <p:ph type="sldNum" sz="quarter" idx="11"/>
          </p:nvPr>
        </p:nvSpPr>
        <p:spPr>
          <a:ln/>
        </p:spPr>
        <p:txBody>
          <a:bodyPr/>
          <a:lstStyle>
            <a:lvl1pPr>
              <a:defRPr/>
            </a:lvl1pPr>
          </a:lstStyle>
          <a:p>
            <a:pPr>
              <a:defRPr/>
            </a:pPr>
            <a:fld id="{7BDB968A-C563-48E8-8959-B5CCAB190637}" type="slidenum">
              <a:rPr lang="en-US" altLang="zh-CN"/>
              <a:pPr>
                <a:defRPr/>
              </a:pPr>
              <a:t>‹#›</a:t>
            </a:fld>
            <a:endParaRPr lang="en-US" altLang="zh-CN"/>
          </a:p>
        </p:txBody>
      </p:sp>
    </p:spTree>
    <p:extLst>
      <p:ext uri="{BB962C8B-B14F-4D97-AF65-F5344CB8AC3E}">
        <p14:creationId xmlns:p14="http://schemas.microsoft.com/office/powerpoint/2010/main" val="67248429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6" name="Rectangle 4"/>
          <p:cNvSpPr>
            <a:spLocks noGrp="1" noChangeArrowheads="1"/>
          </p:cNvSpPr>
          <p:nvPr>
            <p:ph type="sldNum" sz="quarter" idx="11"/>
          </p:nvPr>
        </p:nvSpPr>
        <p:spPr>
          <a:ln/>
        </p:spPr>
        <p:txBody>
          <a:bodyPr/>
          <a:lstStyle>
            <a:lvl1pPr>
              <a:defRPr/>
            </a:lvl1pPr>
          </a:lstStyle>
          <a:p>
            <a:pPr>
              <a:defRPr/>
            </a:pPr>
            <a:fld id="{2069AC0A-928B-4892-8A3F-21A3B08561EA}" type="slidenum">
              <a:rPr lang="en-US" altLang="zh-CN"/>
              <a:pPr>
                <a:defRPr/>
              </a:pPr>
              <a:t>‹#›</a:t>
            </a:fld>
            <a:endParaRPr lang="en-US" altLang="zh-CN"/>
          </a:p>
        </p:txBody>
      </p:sp>
    </p:spTree>
    <p:extLst>
      <p:ext uri="{BB962C8B-B14F-4D97-AF65-F5344CB8AC3E}">
        <p14:creationId xmlns:p14="http://schemas.microsoft.com/office/powerpoint/2010/main" val="46224201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Tsinghua University</a:t>
            </a:r>
          </a:p>
        </p:txBody>
      </p:sp>
      <p:sp>
        <p:nvSpPr>
          <p:cNvPr id="6" name="Rectangle 4"/>
          <p:cNvSpPr>
            <a:spLocks noGrp="1" noChangeArrowheads="1"/>
          </p:cNvSpPr>
          <p:nvPr>
            <p:ph type="sldNum" sz="quarter" idx="11"/>
          </p:nvPr>
        </p:nvSpPr>
        <p:spPr>
          <a:ln/>
        </p:spPr>
        <p:txBody>
          <a:bodyPr/>
          <a:lstStyle>
            <a:lvl1pPr>
              <a:defRPr/>
            </a:lvl1pPr>
          </a:lstStyle>
          <a:p>
            <a:pPr>
              <a:defRPr/>
            </a:pPr>
            <a:fld id="{1C2C5395-008E-4336-991A-BFDC7EC157FC}" type="slidenum">
              <a:rPr lang="en-US" altLang="zh-CN"/>
              <a:pPr>
                <a:defRPr/>
              </a:pPr>
              <a:t>‹#›</a:t>
            </a:fld>
            <a:endParaRPr lang="en-US" altLang="zh-CN"/>
          </a:p>
        </p:txBody>
      </p:sp>
    </p:spTree>
    <p:extLst>
      <p:ext uri="{BB962C8B-B14F-4D97-AF65-F5344CB8AC3E}">
        <p14:creationId xmlns:p14="http://schemas.microsoft.com/office/powerpoint/2010/main" val="361696787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2739" name="Rectangle 3"/>
          <p:cNvSpPr>
            <a:spLocks noGrp="1" noChangeArrowheads="1"/>
          </p:cNvSpPr>
          <p:nvPr>
            <p:ph type="ftr" sz="quarter" idx="3"/>
          </p:nvPr>
        </p:nvSpPr>
        <p:spPr bwMode="auto">
          <a:xfrm>
            <a:off x="381000" y="6324600"/>
            <a:ext cx="2743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600" i="1">
                <a:solidFill>
                  <a:srgbClr val="86658B"/>
                </a:solidFill>
                <a:latin typeface="Times New Roman" pitchFamily="18" charset="0"/>
              </a:defRPr>
            </a:lvl1pPr>
          </a:lstStyle>
          <a:p>
            <a:pPr>
              <a:defRPr/>
            </a:pPr>
            <a:r>
              <a:rPr lang="en-US" altLang="zh-CN"/>
              <a:t>Tsinghua University</a:t>
            </a:r>
          </a:p>
        </p:txBody>
      </p:sp>
      <p:sp>
        <p:nvSpPr>
          <p:cNvPr id="372740" name="Rectangle 4"/>
          <p:cNvSpPr>
            <a:spLocks noGrp="1" noChangeArrowheads="1"/>
          </p:cNvSpPr>
          <p:nvPr>
            <p:ph type="sldNum" sz="quarter" idx="4"/>
          </p:nvPr>
        </p:nvSpPr>
        <p:spPr bwMode="auto">
          <a:xfrm>
            <a:off x="35814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defRPr>
            </a:lvl1pPr>
          </a:lstStyle>
          <a:p>
            <a:pPr>
              <a:defRPr/>
            </a:pPr>
            <a:fld id="{0280F391-FDC3-4DC2-A215-FBAC04EA7608}" type="slidenum">
              <a:rPr lang="en-US" altLang="zh-CN"/>
              <a:pPr>
                <a:defRPr/>
              </a:pPr>
              <a:t>‹#›</a:t>
            </a:fld>
            <a:endParaRPr lang="en-US" altLang="zh-CN"/>
          </a:p>
        </p:txBody>
      </p:sp>
      <p:sp>
        <p:nvSpPr>
          <p:cNvPr id="1028" name="Text Box 5"/>
          <p:cNvSpPr txBox="1">
            <a:spLocks noChangeArrowheads="1"/>
          </p:cNvSpPr>
          <p:nvPr/>
        </p:nvSpPr>
        <p:spPr bwMode="auto">
          <a:xfrm>
            <a:off x="250825" y="494188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just" eaLnBrk="1" hangingPunct="1">
              <a:spcBef>
                <a:spcPct val="50000"/>
              </a:spcBef>
            </a:pPr>
            <a:endParaRPr kumimoji="1" lang="zh-CN" altLang="zh-CN" sz="2400" b="0">
              <a:latin typeface="Times New Roman" pitchFamily="18" charset="0"/>
            </a:endParaRPr>
          </a:p>
        </p:txBody>
      </p:sp>
      <p:sp>
        <p:nvSpPr>
          <p:cNvPr id="1029" name="Rectangle 7"/>
          <p:cNvSpPr>
            <a:spLocks noChangeArrowheads="1"/>
          </p:cNvSpPr>
          <p:nvPr/>
        </p:nvSpPr>
        <p:spPr bwMode="auto">
          <a:xfrm>
            <a:off x="0" y="-9525"/>
            <a:ext cx="9144000" cy="990600"/>
          </a:xfrm>
          <a:prstGeom prst="rect">
            <a:avLst/>
          </a:prstGeom>
          <a:solidFill>
            <a:srgbClr val="973A95"/>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p>
            <a:pPr algn="ctr" eaLnBrk="0" hangingPunct="0"/>
            <a:endParaRPr lang="zh-CN" altLang="en-US"/>
          </a:p>
        </p:txBody>
      </p:sp>
      <p:sp>
        <p:nvSpPr>
          <p:cNvPr id="1030" name="Rectangle 8"/>
          <p:cNvSpPr>
            <a:spLocks noGrp="1" noChangeArrowheads="1"/>
          </p:cNvSpPr>
          <p:nvPr>
            <p:ph type="title"/>
          </p:nvPr>
        </p:nvSpPr>
        <p:spPr bwMode="auto">
          <a:xfrm>
            <a:off x="171450" y="115888"/>
            <a:ext cx="6000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T</a:t>
            </a:r>
            <a:r>
              <a:rPr lang="zh-CN" altLang="en-US" smtClean="0"/>
              <a:t>单击此处编辑母版标题样式</a:t>
            </a:r>
          </a:p>
        </p:txBody>
      </p:sp>
      <p:sp>
        <p:nvSpPr>
          <p:cNvPr id="372755" name="Rectangle 19"/>
          <p:cNvSpPr>
            <a:spLocks noGrp="1" noChangeArrowheads="1"/>
          </p:cNvSpPr>
          <p:nvPr>
            <p:ph type="body" idx="1"/>
          </p:nvPr>
        </p:nvSpPr>
        <p:spPr bwMode="auto">
          <a:xfrm>
            <a:off x="533400" y="1268413"/>
            <a:ext cx="8001000"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Title</a:t>
            </a:r>
            <a:r>
              <a:rPr lang="zh-CN" altLang="en-US" smtClean="0"/>
              <a:t>速度发动司法</a:t>
            </a:r>
          </a:p>
          <a:p>
            <a:pPr lvl="1"/>
            <a:r>
              <a:rPr lang="en-US" altLang="zh-CN" smtClean="0"/>
              <a:t>Title</a:t>
            </a:r>
            <a:r>
              <a:rPr lang="zh-CN" altLang="en-US" smtClean="0"/>
              <a:t>额外</a:t>
            </a:r>
          </a:p>
          <a:p>
            <a:pPr lvl="2"/>
            <a:r>
              <a:rPr lang="en-US" altLang="zh-CN" smtClean="0"/>
              <a:t>Title</a:t>
            </a:r>
            <a:r>
              <a:rPr lang="zh-CN" altLang="en-US" smtClean="0"/>
              <a:t>阿嫂发</a:t>
            </a:r>
          </a:p>
          <a:p>
            <a:pPr lvl="3"/>
            <a:r>
              <a:rPr lang="en-US" altLang="zh-CN" smtClean="0"/>
              <a:t>Title</a:t>
            </a:r>
            <a:r>
              <a:rPr lang="zh-CN" altLang="en-US" smtClean="0"/>
              <a:t>动</a:t>
            </a:r>
          </a:p>
          <a:p>
            <a:pPr lvl="4"/>
            <a:r>
              <a:rPr lang="en-US" altLang="zh-CN" smtClean="0"/>
              <a:t>Title</a:t>
            </a:r>
            <a:r>
              <a:rPr lang="zh-CN" altLang="en-US" smtClean="0"/>
              <a:t>司法</a:t>
            </a:r>
          </a:p>
        </p:txBody>
      </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Lst>
  <p:transition>
    <p:random/>
  </p:transition>
  <p:hf hdr="0" ft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隶书" pitchFamily="49" charset="-122"/>
          <a:ea typeface="隶书" pitchFamily="49" charset="-122"/>
        </a:defRPr>
      </a:lvl2pPr>
      <a:lvl3pPr algn="l" rtl="0" eaLnBrk="0" fontAlgn="base" hangingPunct="0">
        <a:spcBef>
          <a:spcPct val="0"/>
        </a:spcBef>
        <a:spcAft>
          <a:spcPct val="0"/>
        </a:spcAft>
        <a:defRPr sz="3600">
          <a:solidFill>
            <a:schemeClr val="bg1"/>
          </a:solidFill>
          <a:latin typeface="隶书" pitchFamily="49" charset="-122"/>
          <a:ea typeface="隶书" pitchFamily="49" charset="-122"/>
        </a:defRPr>
      </a:lvl3pPr>
      <a:lvl4pPr algn="l" rtl="0" eaLnBrk="0" fontAlgn="base" hangingPunct="0">
        <a:spcBef>
          <a:spcPct val="0"/>
        </a:spcBef>
        <a:spcAft>
          <a:spcPct val="0"/>
        </a:spcAft>
        <a:defRPr sz="3600">
          <a:solidFill>
            <a:schemeClr val="bg1"/>
          </a:solidFill>
          <a:latin typeface="隶书" pitchFamily="49" charset="-122"/>
          <a:ea typeface="隶书" pitchFamily="49" charset="-122"/>
        </a:defRPr>
      </a:lvl4pPr>
      <a:lvl5pPr algn="l" rtl="0" eaLnBrk="0" fontAlgn="base" hangingPunct="0">
        <a:spcBef>
          <a:spcPct val="0"/>
        </a:spcBef>
        <a:spcAft>
          <a:spcPct val="0"/>
        </a:spcAft>
        <a:defRPr sz="3600">
          <a:solidFill>
            <a:schemeClr val="bg1"/>
          </a:solidFill>
          <a:latin typeface="隶书" pitchFamily="49" charset="-122"/>
          <a:ea typeface="隶书" pitchFamily="49" charset="-122"/>
        </a:defRPr>
      </a:lvl5pPr>
      <a:lvl6pPr marL="457200" algn="l" rtl="0" fontAlgn="base">
        <a:spcBef>
          <a:spcPct val="0"/>
        </a:spcBef>
        <a:spcAft>
          <a:spcPct val="0"/>
        </a:spcAft>
        <a:defRPr sz="3600">
          <a:solidFill>
            <a:schemeClr val="bg1"/>
          </a:solidFill>
          <a:latin typeface="隶书" pitchFamily="49" charset="-122"/>
          <a:ea typeface="隶书" pitchFamily="49" charset="-122"/>
        </a:defRPr>
      </a:lvl6pPr>
      <a:lvl7pPr marL="914400" algn="l" rtl="0" fontAlgn="base">
        <a:spcBef>
          <a:spcPct val="0"/>
        </a:spcBef>
        <a:spcAft>
          <a:spcPct val="0"/>
        </a:spcAft>
        <a:defRPr sz="3600">
          <a:solidFill>
            <a:schemeClr val="bg1"/>
          </a:solidFill>
          <a:latin typeface="隶书" pitchFamily="49" charset="-122"/>
          <a:ea typeface="隶书" pitchFamily="49" charset="-122"/>
        </a:defRPr>
      </a:lvl7pPr>
      <a:lvl8pPr marL="1371600" algn="l" rtl="0" fontAlgn="base">
        <a:spcBef>
          <a:spcPct val="0"/>
        </a:spcBef>
        <a:spcAft>
          <a:spcPct val="0"/>
        </a:spcAft>
        <a:defRPr sz="3600">
          <a:solidFill>
            <a:schemeClr val="bg1"/>
          </a:solidFill>
          <a:latin typeface="隶书" pitchFamily="49" charset="-122"/>
          <a:ea typeface="隶书" pitchFamily="49" charset="-122"/>
        </a:defRPr>
      </a:lvl8pPr>
      <a:lvl9pPr marL="1828800" algn="l" rtl="0" fontAlgn="base">
        <a:spcBef>
          <a:spcPct val="0"/>
        </a:spcBef>
        <a:spcAft>
          <a:spcPct val="0"/>
        </a:spcAft>
        <a:defRPr sz="3600">
          <a:solidFill>
            <a:schemeClr val="bg1"/>
          </a:solidFill>
          <a:latin typeface="隶书" pitchFamily="49" charset="-122"/>
          <a:ea typeface="隶书" pitchFamily="49" charset="-122"/>
        </a:defRPr>
      </a:lvl9pPr>
    </p:titleStyle>
    <p:bodyStyle>
      <a:lvl1pPr marL="444500" indent="-444500" algn="l" rtl="0" eaLnBrk="0" fontAlgn="base" hangingPunct="0">
        <a:spcBef>
          <a:spcPct val="20000"/>
        </a:spcBef>
        <a:spcAft>
          <a:spcPct val="0"/>
        </a:spcAft>
        <a:buFont typeface="Wingdings" pitchFamily="2" charset="2"/>
        <a:buChar char=""/>
        <a:defRPr sz="2400">
          <a:solidFill>
            <a:schemeClr val="tx1"/>
          </a:solidFill>
          <a:effectLst>
            <a:outerShdw blurRad="38100" dist="38100" dir="2700000" algn="tl">
              <a:srgbClr val="C0C0C0"/>
            </a:outerShdw>
          </a:effectLst>
          <a:latin typeface="+mn-lt"/>
          <a:ea typeface="+mn-ea"/>
          <a:cs typeface="+mn-cs"/>
        </a:defRPr>
      </a:lvl1pPr>
      <a:lvl2pPr marL="909638" indent="-285750" algn="l" rtl="0" eaLnBrk="0" fontAlgn="base" hangingPunct="0">
        <a:spcBef>
          <a:spcPct val="20000"/>
        </a:spcBef>
        <a:spcAft>
          <a:spcPct val="0"/>
        </a:spcAft>
        <a:buFont typeface="Wingdings" pitchFamily="2" charset="2"/>
        <a:buChar char=""/>
        <a:defRPr sz="2000">
          <a:solidFill>
            <a:schemeClr val="tx1"/>
          </a:solidFill>
          <a:effectLst>
            <a:outerShdw blurRad="38100" dist="38100" dir="2700000" algn="tl">
              <a:srgbClr val="C0C0C0"/>
            </a:outerShdw>
          </a:effectLst>
          <a:latin typeface="+mn-lt"/>
          <a:ea typeface="+mn-ea"/>
        </a:defRPr>
      </a:lvl2pPr>
      <a:lvl3pPr marL="1431925" indent="-342900" algn="l" rtl="0" eaLnBrk="0" fontAlgn="base" hangingPunct="0">
        <a:spcBef>
          <a:spcPct val="20000"/>
        </a:spcBef>
        <a:spcAft>
          <a:spcPct val="0"/>
        </a:spcAft>
        <a:buFont typeface="Wingdings" pitchFamily="2" charset="2"/>
        <a:buChar char=""/>
        <a:defRPr sz="2400">
          <a:solidFill>
            <a:schemeClr val="tx1"/>
          </a:solidFill>
          <a:effectLst>
            <a:outerShdw blurRad="38100" dist="38100" dir="2700000" algn="tl">
              <a:srgbClr val="C0C0C0"/>
            </a:outerShdw>
          </a:effectLst>
          <a:latin typeface="+mn-lt"/>
          <a:ea typeface="+mn-ea"/>
        </a:defRPr>
      </a:lvl3pPr>
      <a:lvl4pPr marL="1839913"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298700" indent="-2794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7559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32131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6703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41275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oleObject" Target="../embeddings/oleObject4.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oleObject" Target="../embeddings/oleObject5.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oleObject" Target="../embeddings/oleObject6.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ctrTitle"/>
          </p:nvPr>
        </p:nvSpPr>
        <p:spPr/>
        <p:txBody>
          <a:bodyPr/>
          <a:lstStyle/>
          <a:p>
            <a:pPr eaLnBrk="1" hangingPunct="1">
              <a:defRPr/>
            </a:pPr>
            <a:r>
              <a:rPr lang="zh-CN" altLang="en-US" sz="5000" dirty="0" smtClean="0">
                <a:ea typeface="隶书" pitchFamily="49" charset="-122"/>
              </a:rPr>
              <a:t>优化程序性能</a:t>
            </a:r>
            <a:r>
              <a:rPr lang="en-US" altLang="zh-CN" sz="5000" smtClean="0">
                <a:ea typeface="隶书" pitchFamily="49" charset="-122"/>
              </a:rPr>
              <a:t>(1)</a:t>
            </a:r>
            <a:endParaRPr lang="zh-CN" altLang="en-US" sz="5000" dirty="0" smtClean="0"/>
          </a:p>
        </p:txBody>
      </p:sp>
      <p:sp>
        <p:nvSpPr>
          <p:cNvPr id="1120259" name="Rectangle 3"/>
          <p:cNvSpPr>
            <a:spLocks noGrp="1" noChangeArrowheads="1"/>
          </p:cNvSpPr>
          <p:nvPr>
            <p:ph type="subTitle" idx="1"/>
          </p:nvPr>
        </p:nvSpPr>
        <p:spPr>
          <a:xfrm>
            <a:off x="1339850" y="4170363"/>
            <a:ext cx="6400800" cy="1130300"/>
          </a:xfrm>
        </p:spPr>
        <p:txBody>
          <a:bodyPr/>
          <a:lstStyle/>
          <a:p>
            <a:pPr eaLnBrk="1" hangingPunct="1">
              <a:lnSpc>
                <a:spcPct val="80000"/>
              </a:lnSpc>
              <a:defRPr/>
            </a:pPr>
            <a:r>
              <a:rPr lang="zh-CN" altLang="en-US" sz="2400" smtClean="0"/>
              <a:t>余宏亮</a:t>
            </a:r>
          </a:p>
          <a:p>
            <a:pPr eaLnBrk="1" hangingPunct="1">
              <a:lnSpc>
                <a:spcPct val="80000"/>
              </a:lnSpc>
              <a:defRPr/>
            </a:pPr>
            <a:r>
              <a:rPr lang="en-US" altLang="zh-CN" sz="2400" smtClean="0"/>
              <a:t>hlyu@tsinghua.edu.cn</a:t>
            </a:r>
          </a:p>
          <a:p>
            <a:pPr eaLnBrk="1" hangingPunct="1">
              <a:lnSpc>
                <a:spcPct val="80000"/>
              </a:lnSpc>
              <a:defRPr/>
            </a:pPr>
            <a:r>
              <a:rPr lang="zh-CN" altLang="en-US" sz="2400" smtClean="0"/>
              <a:t> 清华大学计算机系</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290513" y="1052736"/>
            <a:ext cx="8853487" cy="5219700"/>
          </a:xfrm>
        </p:spPr>
        <p:txBody>
          <a:bodyPr lIns="90487" tIns="44450" rIns="90487" bIns="44450"/>
          <a:lstStyle/>
          <a:p>
            <a:pPr eaLnBrk="1" hangingPunct="1">
              <a:defRPr/>
            </a:pPr>
            <a:r>
              <a:rPr lang="zh-CN" altLang="en-US" sz="2800" dirty="0" smtClean="0"/>
              <a:t>编译器的行为受到原则性的约束：保守</a:t>
            </a:r>
            <a:endParaRPr lang="en-US" sz="2800" dirty="0" smtClean="0"/>
          </a:p>
          <a:p>
            <a:pPr lvl="1" eaLnBrk="1" hangingPunct="1">
              <a:defRPr/>
            </a:pPr>
            <a:r>
              <a:rPr lang="zh-CN" altLang="en-US" sz="2800" dirty="0" smtClean="0"/>
              <a:t>不能对程序行为做任何改变</a:t>
            </a:r>
            <a:endParaRPr lang="en-US" sz="2800" dirty="0" smtClean="0"/>
          </a:p>
          <a:p>
            <a:pPr lvl="1" eaLnBrk="1" hangingPunct="1">
              <a:defRPr/>
            </a:pPr>
            <a:r>
              <a:rPr lang="zh-CN" altLang="en-US" sz="2800" dirty="0" smtClean="0"/>
              <a:t>阻止编译器做一些仅仅在特定的执行逻辑下才会影响程序行为的优化</a:t>
            </a:r>
            <a:endParaRPr lang="en-US" sz="2800" dirty="0" smtClean="0"/>
          </a:p>
          <a:p>
            <a:pPr eaLnBrk="1" hangingPunct="1">
              <a:defRPr/>
            </a:pPr>
            <a:r>
              <a:rPr lang="zh-CN" altLang="en-US" sz="2800" dirty="0" smtClean="0"/>
              <a:t>编译器了解的程序行为受语言和代码风格的影响，与程序员理解的可能不同</a:t>
            </a:r>
            <a:endParaRPr lang="en-US" sz="2800" dirty="0" smtClean="0"/>
          </a:p>
          <a:p>
            <a:pPr lvl="1" eaLnBrk="1" hangingPunct="1">
              <a:defRPr/>
            </a:pPr>
            <a:r>
              <a:rPr lang="zh-CN" altLang="en-US" sz="2800" dirty="0" smtClean="0"/>
              <a:t>比如，数据范围可能远达不到变量类型的范围</a:t>
            </a:r>
            <a:endParaRPr lang="en-US" sz="2800" dirty="0" smtClean="0"/>
          </a:p>
          <a:p>
            <a:pPr eaLnBrk="1" hangingPunct="1">
              <a:defRPr/>
            </a:pPr>
            <a:r>
              <a:rPr lang="zh-CN" altLang="en-US" sz="2800" dirty="0" smtClean="0"/>
              <a:t>大多数优化分析都被限制在过程调用内部</a:t>
            </a:r>
            <a:endParaRPr lang="en-US" sz="2800" dirty="0" smtClean="0"/>
          </a:p>
          <a:p>
            <a:pPr lvl="1" eaLnBrk="1" hangingPunct="1">
              <a:defRPr/>
            </a:pPr>
            <a:r>
              <a:rPr lang="zh-CN" altLang="en-US" sz="2800" dirty="0" smtClean="0"/>
              <a:t>全程序范围的分析在大多数情况下过于复杂</a:t>
            </a:r>
            <a:endParaRPr lang="en-US" sz="2800" dirty="0" smtClean="0"/>
          </a:p>
          <a:p>
            <a:pPr eaLnBrk="1" hangingPunct="1">
              <a:defRPr/>
            </a:pPr>
            <a:r>
              <a:rPr lang="zh-CN" altLang="en-US" sz="2800" dirty="0" smtClean="0"/>
              <a:t>大多数优化分析都是基于静态信息的</a:t>
            </a:r>
            <a:endParaRPr lang="en-US" sz="2800" dirty="0" smtClean="0"/>
          </a:p>
          <a:p>
            <a:pPr lvl="1" eaLnBrk="1" hangingPunct="1">
              <a:defRPr/>
            </a:pPr>
            <a:r>
              <a:rPr lang="zh-CN" altLang="en-US" sz="2800" dirty="0" smtClean="0"/>
              <a:t>运行时分析编译器很难参与</a:t>
            </a:r>
            <a:endParaRPr lang="en-US" sz="2800" dirty="0" smtClean="0"/>
          </a:p>
          <a:p>
            <a:pPr marL="0" indent="0" eaLnBrk="1" hangingPunct="1">
              <a:buNone/>
              <a:defRPr/>
            </a:pPr>
            <a:endParaRPr lang="en-US" sz="2800" dirty="0" smtClean="0"/>
          </a:p>
        </p:txBody>
      </p:sp>
      <p:sp>
        <p:nvSpPr>
          <p:cNvPr id="2" name="标题 1"/>
          <p:cNvSpPr>
            <a:spLocks noGrp="1"/>
          </p:cNvSpPr>
          <p:nvPr>
            <p:ph type="title"/>
          </p:nvPr>
        </p:nvSpPr>
        <p:spPr/>
        <p:txBody>
          <a:bodyPr/>
          <a:lstStyle/>
          <a:p>
            <a:r>
              <a:rPr lang="zh-CN" altLang="en-US" dirty="0" smtClean="0"/>
              <a:t>优化编译器的限制</a:t>
            </a:r>
            <a:endParaRPr lang="zh-CN" altLang="en-US" dirty="0"/>
          </a:p>
        </p:txBody>
      </p:sp>
      <p:sp>
        <p:nvSpPr>
          <p:cNvPr id="4"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10</a:t>
            </a:fld>
            <a:endParaRPr lang="en-US" altLang="zh-CN" sz="1400" dirty="0" smtClean="0">
              <a:latin typeface="Times New Roman" pitchFamily="18" charset="0"/>
            </a:endParaRPr>
          </a:p>
        </p:txBody>
      </p:sp>
    </p:spTree>
    <p:extLst>
      <p:ext uri="{BB962C8B-B14F-4D97-AF65-F5344CB8AC3E}">
        <p14:creationId xmlns:p14="http://schemas.microsoft.com/office/powerpoint/2010/main" val="297193314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05B2CBA2-90C8-4E9B-914B-8E2393E4C27D}" type="slidenum">
              <a:rPr lang="en-US" altLang="zh-CN" sz="1400">
                <a:latin typeface="Times New Roman" panose="02020603050405020304" pitchFamily="18" charset="0"/>
                <a:ea typeface="宋体" panose="02010600030101010101" pitchFamily="2" charset="-122"/>
              </a:rPr>
              <a:pPr>
                <a:spcBef>
                  <a:spcPct val="0"/>
                </a:spcBef>
                <a:buFontTx/>
                <a:buNone/>
              </a:pPr>
              <a:t>100</a:t>
            </a:fld>
            <a:endParaRPr lang="en-US" altLang="zh-CN" sz="1400">
              <a:latin typeface="Times New Roman" panose="02020603050405020304" pitchFamily="18" charset="0"/>
              <a:ea typeface="宋体" panose="02010600030101010101" pitchFamily="2" charset="-122"/>
            </a:endParaRPr>
          </a:p>
        </p:txBody>
      </p:sp>
      <p:sp>
        <p:nvSpPr>
          <p:cNvPr id="83971" name="Rectangle 2"/>
          <p:cNvSpPr>
            <a:spLocks noGrp="1" noChangeArrowheads="1"/>
          </p:cNvSpPr>
          <p:nvPr>
            <p:ph type="title"/>
          </p:nvPr>
        </p:nvSpPr>
        <p:spPr/>
        <p:txBody>
          <a:bodyPr/>
          <a:lstStyle/>
          <a:p>
            <a:r>
              <a:rPr lang="zh-CN" altLang="en-US" smtClean="0"/>
              <a:t>循环分布</a:t>
            </a:r>
          </a:p>
        </p:txBody>
      </p:sp>
      <p:sp>
        <p:nvSpPr>
          <p:cNvPr id="83972" name="Rectangle 3"/>
          <p:cNvSpPr>
            <a:spLocks noGrp="1" noChangeArrowheads="1"/>
          </p:cNvSpPr>
          <p:nvPr>
            <p:ph type="body" idx="1"/>
          </p:nvPr>
        </p:nvSpPr>
        <p:spPr>
          <a:xfrm>
            <a:off x="800100" y="1125538"/>
            <a:ext cx="7318375" cy="2063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96000"/>
              </a:lnSpc>
              <a:buFont typeface="Wingdings" panose="05000000000000000000" pitchFamily="2" charset="2"/>
              <a:buNone/>
            </a:pPr>
            <a:r>
              <a:rPr lang="en-US" altLang="zh-CN" sz="2400" noProof="1" smtClean="0">
                <a:effectLst/>
                <a:latin typeface="Courier New" panose="02070309020205020404" pitchFamily="49" charset="0"/>
              </a:rPr>
              <a:t>DO I = 1, N</a:t>
            </a:r>
          </a:p>
          <a:p>
            <a:pPr>
              <a:lnSpc>
                <a:spcPct val="96000"/>
              </a:lnSpc>
              <a:buFont typeface="Wingdings" panose="05000000000000000000" pitchFamily="2" charset="2"/>
              <a:buNone/>
            </a:pPr>
            <a:r>
              <a:rPr lang="en-US" altLang="zh-CN" sz="2500" noProof="1" smtClean="0">
                <a:effectLst/>
                <a:latin typeface="Courier New" panose="02070309020205020404" pitchFamily="49" charset="0"/>
              </a:rPr>
              <a:t>S</a:t>
            </a:r>
            <a:r>
              <a:rPr lang="en-US" altLang="zh-CN" sz="2500" baseline="-25000" noProof="1" smtClean="0">
                <a:effectLst/>
                <a:latin typeface="Courier New" panose="02070309020205020404" pitchFamily="49" charset="0"/>
              </a:rPr>
              <a:t>1</a:t>
            </a:r>
            <a:r>
              <a:rPr lang="en-US" altLang="zh-CN" sz="2500" noProof="1" smtClean="0">
                <a:effectLst/>
                <a:latin typeface="Courier New" panose="02070309020205020404" pitchFamily="49" charset="0"/>
              </a:rPr>
              <a:t>		 A(I+1) = B(I) + C</a:t>
            </a:r>
          </a:p>
          <a:p>
            <a:pPr>
              <a:lnSpc>
                <a:spcPct val="96000"/>
              </a:lnSpc>
              <a:buFont typeface="Wingdings" panose="05000000000000000000" pitchFamily="2" charset="2"/>
              <a:buNone/>
            </a:pPr>
            <a:r>
              <a:rPr lang="en-US" altLang="zh-CN" sz="2500" noProof="1" smtClean="0">
                <a:effectLst/>
                <a:latin typeface="Courier New" panose="02070309020205020404" pitchFamily="49" charset="0"/>
              </a:rPr>
              <a:t>S</a:t>
            </a:r>
            <a:r>
              <a:rPr lang="en-US" altLang="zh-CN" sz="2500" baseline="-25000" noProof="1" smtClean="0">
                <a:effectLst/>
                <a:latin typeface="Courier New" panose="02070309020205020404" pitchFamily="49" charset="0"/>
              </a:rPr>
              <a:t>2</a:t>
            </a:r>
            <a:r>
              <a:rPr lang="en-US" altLang="zh-CN" sz="2500" noProof="1" smtClean="0">
                <a:effectLst/>
                <a:latin typeface="Courier New" panose="02070309020205020404" pitchFamily="49" charset="0"/>
              </a:rPr>
              <a:t>		 D(I) = A(I) + E</a:t>
            </a:r>
          </a:p>
          <a:p>
            <a:pPr lvl="1">
              <a:lnSpc>
                <a:spcPct val="96000"/>
              </a:lnSpc>
              <a:buFont typeface="Wingdings" panose="05000000000000000000" pitchFamily="2" charset="2"/>
              <a:buNone/>
            </a:pPr>
            <a:r>
              <a:rPr lang="en-US" altLang="zh-CN" sz="2400" noProof="1" smtClean="0">
                <a:effectLst/>
                <a:latin typeface="Courier New" panose="02070309020205020404" pitchFamily="49" charset="0"/>
              </a:rPr>
              <a:t>	ENDDO</a:t>
            </a:r>
            <a:endParaRPr lang="en-US" altLang="zh-CN" sz="2400" smtClean="0">
              <a:effectLst/>
              <a:ea typeface="宋体" panose="02010600030101010101" pitchFamily="2" charset="-122"/>
            </a:endParaRPr>
          </a:p>
        </p:txBody>
      </p:sp>
      <p:sp>
        <p:nvSpPr>
          <p:cNvPr id="224260" name="Text Box 4"/>
          <p:cNvSpPr txBox="1">
            <a:spLocks noChangeArrowheads="1"/>
          </p:cNvSpPr>
          <p:nvPr/>
        </p:nvSpPr>
        <p:spPr bwMode="auto">
          <a:xfrm>
            <a:off x="1003300" y="2936875"/>
            <a:ext cx="4648200" cy="229235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110000"/>
              </a:lnSpc>
              <a:spcBef>
                <a:spcPct val="0"/>
              </a:spcBef>
              <a:buClr>
                <a:srgbClr val="FF3300"/>
              </a:buClr>
              <a:buFontTx/>
              <a:buChar char="•"/>
            </a:pPr>
            <a:r>
              <a:rPr lang="zh-CN" altLang="en-US" sz="2800" b="0"/>
              <a:t> </a:t>
            </a:r>
            <a:r>
              <a:rPr lang="zh-CN" altLang="en-US" sz="2800"/>
              <a:t>转换为</a:t>
            </a:r>
            <a:r>
              <a:rPr lang="en-US" altLang="zh-CN" sz="2800"/>
              <a:t>:</a:t>
            </a:r>
          </a:p>
          <a:p>
            <a:pPr lvl="1">
              <a:lnSpc>
                <a:spcPct val="150000"/>
              </a:lnSpc>
              <a:spcBef>
                <a:spcPct val="0"/>
              </a:spcBef>
              <a:buFontTx/>
              <a:buNone/>
            </a:pPr>
            <a:r>
              <a:rPr lang="en-US" altLang="zh-CN" sz="1800" noProof="1">
                <a:solidFill>
                  <a:srgbClr val="000000"/>
                </a:solidFill>
                <a:latin typeface="Courier New" panose="02070309020205020404" pitchFamily="49" charset="0"/>
              </a:rPr>
              <a:t>DO I = 1, N</a:t>
            </a:r>
          </a:p>
          <a:p>
            <a:pPr>
              <a:lnSpc>
                <a:spcPct val="96000"/>
              </a:lnSpc>
              <a:spcBef>
                <a:spcPct val="0"/>
              </a:spcBef>
              <a:buFontTx/>
              <a:buNone/>
            </a:pPr>
            <a:r>
              <a:rPr lang="en-US" altLang="zh-CN" sz="1800" noProof="1">
                <a:solidFill>
                  <a:srgbClr val="000000"/>
                </a:solidFill>
                <a:latin typeface="Courier New" panose="02070309020205020404" pitchFamily="49" charset="0"/>
              </a:rPr>
              <a:t>S</a:t>
            </a:r>
            <a:r>
              <a:rPr lang="en-US" altLang="zh-CN" sz="1800" baseline="-25000" noProof="1">
                <a:solidFill>
                  <a:srgbClr val="000000"/>
                </a:solidFill>
                <a:latin typeface="Courier New" panose="02070309020205020404" pitchFamily="49" charset="0"/>
              </a:rPr>
              <a:t>1</a:t>
            </a:r>
            <a:r>
              <a:rPr lang="en-US" altLang="zh-CN" sz="1800" noProof="1">
                <a:solidFill>
                  <a:srgbClr val="000000"/>
                </a:solidFill>
                <a:latin typeface="Courier New" panose="02070309020205020404" pitchFamily="49" charset="0"/>
              </a:rPr>
              <a:t>	 A(I+1) = B(I) + C</a:t>
            </a:r>
          </a:p>
          <a:p>
            <a:pPr lvl="1">
              <a:lnSpc>
                <a:spcPct val="96000"/>
              </a:lnSpc>
              <a:spcBef>
                <a:spcPct val="0"/>
              </a:spcBef>
              <a:buFontTx/>
              <a:buNone/>
            </a:pPr>
            <a:r>
              <a:rPr lang="en-US" altLang="zh-CN" sz="1800" noProof="1">
                <a:solidFill>
                  <a:srgbClr val="000000"/>
                </a:solidFill>
                <a:latin typeface="Courier New" panose="02070309020205020404" pitchFamily="49" charset="0"/>
              </a:rPr>
              <a:t>ENDDO</a:t>
            </a:r>
          </a:p>
          <a:p>
            <a:pPr lvl="1">
              <a:lnSpc>
                <a:spcPct val="96000"/>
              </a:lnSpc>
              <a:spcBef>
                <a:spcPct val="0"/>
              </a:spcBef>
              <a:buFontTx/>
              <a:buNone/>
            </a:pPr>
            <a:r>
              <a:rPr lang="en-US" altLang="zh-CN" sz="1800" noProof="1">
                <a:solidFill>
                  <a:srgbClr val="000000"/>
                </a:solidFill>
                <a:latin typeface="Courier New" panose="02070309020205020404" pitchFamily="49" charset="0"/>
              </a:rPr>
              <a:t>DO I = 1, N</a:t>
            </a:r>
          </a:p>
          <a:p>
            <a:pPr>
              <a:lnSpc>
                <a:spcPct val="96000"/>
              </a:lnSpc>
              <a:spcBef>
                <a:spcPct val="0"/>
              </a:spcBef>
              <a:buFontTx/>
              <a:buNone/>
            </a:pPr>
            <a:r>
              <a:rPr lang="en-US" altLang="zh-CN" sz="1800" noProof="1">
                <a:solidFill>
                  <a:srgbClr val="000000"/>
                </a:solidFill>
                <a:latin typeface="Courier New" panose="02070309020205020404" pitchFamily="49" charset="0"/>
              </a:rPr>
              <a:t>S</a:t>
            </a:r>
            <a:r>
              <a:rPr lang="en-US" altLang="zh-CN" sz="1800" baseline="-25000" noProof="1">
                <a:solidFill>
                  <a:srgbClr val="000000"/>
                </a:solidFill>
                <a:latin typeface="Courier New" panose="02070309020205020404" pitchFamily="49" charset="0"/>
              </a:rPr>
              <a:t>2</a:t>
            </a:r>
            <a:r>
              <a:rPr lang="en-US" altLang="zh-CN" sz="1800" noProof="1">
                <a:solidFill>
                  <a:srgbClr val="000000"/>
                </a:solidFill>
                <a:latin typeface="Courier New" panose="02070309020205020404" pitchFamily="49" charset="0"/>
              </a:rPr>
              <a:t>      D(I) = A(I) + E</a:t>
            </a:r>
          </a:p>
          <a:p>
            <a:pPr lvl="1">
              <a:lnSpc>
                <a:spcPct val="96000"/>
              </a:lnSpc>
              <a:spcBef>
                <a:spcPct val="0"/>
              </a:spcBef>
              <a:buFontTx/>
              <a:buNone/>
            </a:pPr>
            <a:r>
              <a:rPr lang="en-US" altLang="zh-CN" sz="1800" noProof="1">
                <a:solidFill>
                  <a:srgbClr val="000000"/>
                </a:solidFill>
                <a:latin typeface="Courier New" panose="02070309020205020404" pitchFamily="49" charset="0"/>
              </a:rPr>
              <a:t>ENDDO</a:t>
            </a:r>
            <a:endParaRPr lang="en-US" altLang="zh-CN" sz="1800" b="0">
              <a:latin typeface="Arial" panose="020B0604020202020204" pitchFamily="34" charset="0"/>
            </a:endParaRPr>
          </a:p>
        </p:txBody>
      </p:sp>
      <p:sp>
        <p:nvSpPr>
          <p:cNvPr id="224261" name="Text Box 5"/>
          <p:cNvSpPr txBox="1">
            <a:spLocks noChangeArrowheads="1"/>
          </p:cNvSpPr>
          <p:nvPr/>
        </p:nvSpPr>
        <p:spPr bwMode="auto">
          <a:xfrm>
            <a:off x="1003300" y="5229225"/>
            <a:ext cx="4648200" cy="1179513"/>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126000"/>
              </a:lnSpc>
              <a:spcBef>
                <a:spcPct val="0"/>
              </a:spcBef>
              <a:buClr>
                <a:srgbClr val="FF3300"/>
              </a:buClr>
              <a:buFontTx/>
              <a:buChar char="•"/>
            </a:pPr>
            <a:r>
              <a:rPr lang="zh-CN" altLang="en-US" sz="2800" b="0"/>
              <a:t> </a:t>
            </a:r>
            <a:r>
              <a:rPr lang="zh-CN" altLang="en-US" sz="2800"/>
              <a:t>变为</a:t>
            </a:r>
            <a:r>
              <a:rPr lang="en-US" altLang="zh-CN" sz="2800"/>
              <a:t>:</a:t>
            </a:r>
          </a:p>
          <a:p>
            <a:pPr>
              <a:spcBef>
                <a:spcPct val="0"/>
              </a:spcBef>
              <a:buFontTx/>
              <a:buNone/>
            </a:pPr>
            <a:r>
              <a:rPr lang="en-US" altLang="zh-CN" sz="1800" noProof="1">
                <a:solidFill>
                  <a:srgbClr val="000000"/>
                </a:solidFill>
                <a:latin typeface="Courier New" panose="02070309020205020404" pitchFamily="49" charset="0"/>
              </a:rPr>
              <a:t>S</a:t>
            </a:r>
            <a:r>
              <a:rPr lang="en-US" altLang="zh-CN" sz="1800" baseline="-25000" noProof="1">
                <a:solidFill>
                  <a:srgbClr val="000000"/>
                </a:solidFill>
                <a:latin typeface="Courier New" panose="02070309020205020404" pitchFamily="49" charset="0"/>
              </a:rPr>
              <a:t>1</a:t>
            </a:r>
            <a:r>
              <a:rPr lang="en-US" altLang="zh-CN" sz="1800" noProof="1">
                <a:solidFill>
                  <a:srgbClr val="000000"/>
                </a:solidFill>
                <a:latin typeface="Courier New" panose="02070309020205020404" pitchFamily="49" charset="0"/>
              </a:rPr>
              <a:t>	 A(2:N+1) = B(1:N) + C</a:t>
            </a:r>
          </a:p>
          <a:p>
            <a:pPr>
              <a:spcBef>
                <a:spcPct val="0"/>
              </a:spcBef>
              <a:buFontTx/>
              <a:buNone/>
            </a:pPr>
            <a:r>
              <a:rPr lang="en-US" altLang="zh-CN" sz="1800" noProof="1">
                <a:solidFill>
                  <a:srgbClr val="000000"/>
                </a:solidFill>
                <a:latin typeface="Courier New" panose="02070309020205020404" pitchFamily="49" charset="0"/>
              </a:rPr>
              <a:t>S</a:t>
            </a:r>
            <a:r>
              <a:rPr lang="en-US" altLang="zh-CN" sz="1800" baseline="-25000" noProof="1">
                <a:solidFill>
                  <a:srgbClr val="000000"/>
                </a:solidFill>
                <a:latin typeface="Courier New" panose="02070309020205020404" pitchFamily="49" charset="0"/>
              </a:rPr>
              <a:t>2</a:t>
            </a:r>
            <a:r>
              <a:rPr lang="en-US" altLang="zh-CN" sz="1800" noProof="1">
                <a:solidFill>
                  <a:srgbClr val="000000"/>
                </a:solidFill>
                <a:latin typeface="Courier New" panose="02070309020205020404" pitchFamily="49" charset="0"/>
              </a:rPr>
              <a:t>	 D(1:N) = A(1:N) + E</a:t>
            </a:r>
            <a:endParaRPr lang="en-US" altLang="zh-CN" sz="1800" b="0">
              <a:latin typeface="Arial" panose="020B0604020202020204" pitchFamily="34" charset="0"/>
            </a:endParaRPr>
          </a:p>
        </p:txBody>
      </p:sp>
    </p:spTree>
    <p:extLst>
      <p:ext uri="{BB962C8B-B14F-4D97-AF65-F5344CB8AC3E}">
        <p14:creationId xmlns:p14="http://schemas.microsoft.com/office/powerpoint/2010/main" val="8380340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wipe(up)">
                                      <p:cBhvr>
                                        <p:cTn id="7" dur="500"/>
                                        <p:tgtEl>
                                          <p:spTgt spid="224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4261"/>
                                        </p:tgtEl>
                                        <p:attrNameLst>
                                          <p:attrName>style.visibility</p:attrName>
                                        </p:attrNameLst>
                                      </p:cBhvr>
                                      <p:to>
                                        <p:strVal val="visible"/>
                                      </p:to>
                                    </p:set>
                                    <p:animEffect transition="in" filter="wipe(up)">
                                      <p:cBhvr>
                                        <p:cTn id="12" dur="500"/>
                                        <p:tgtEl>
                                          <p:spTgt spid="22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autoUpdateAnimBg="0"/>
      <p:bldP spid="224261"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FCCFFBC6-689B-4495-9D02-F36AF6FB11E1}" type="slidenum">
              <a:rPr lang="en-US" altLang="zh-CN" sz="1400">
                <a:latin typeface="Times New Roman" panose="02020603050405020304" pitchFamily="18" charset="0"/>
                <a:ea typeface="宋体" panose="02010600030101010101" pitchFamily="2" charset="-122"/>
              </a:rPr>
              <a:pPr>
                <a:spcBef>
                  <a:spcPct val="0"/>
                </a:spcBef>
                <a:buFontTx/>
                <a:buNone/>
              </a:pPr>
              <a:t>101</a:t>
            </a:fld>
            <a:endParaRPr lang="en-US" altLang="zh-CN" sz="1400">
              <a:latin typeface="Times New Roman" panose="02020603050405020304" pitchFamily="18" charset="0"/>
              <a:ea typeface="宋体" panose="02010600030101010101" pitchFamily="2" charset="-122"/>
            </a:endParaRPr>
          </a:p>
        </p:txBody>
      </p:sp>
      <p:sp>
        <p:nvSpPr>
          <p:cNvPr id="86019" name="Rectangle 2"/>
          <p:cNvSpPr>
            <a:spLocks noGrp="1" noChangeArrowheads="1"/>
          </p:cNvSpPr>
          <p:nvPr>
            <p:ph type="title"/>
          </p:nvPr>
        </p:nvSpPr>
        <p:spPr/>
        <p:txBody>
          <a:bodyPr/>
          <a:lstStyle/>
          <a:p>
            <a:r>
              <a:rPr lang="zh-CN" altLang="en-US" smtClean="0"/>
              <a:t>循环分布</a:t>
            </a:r>
          </a:p>
        </p:txBody>
      </p:sp>
      <p:sp>
        <p:nvSpPr>
          <p:cNvPr id="86020" name="Rectangle 3"/>
          <p:cNvSpPr>
            <a:spLocks noGrp="1" noChangeArrowheads="1"/>
          </p:cNvSpPr>
          <p:nvPr>
            <p:ph type="body" idx="1"/>
          </p:nvPr>
        </p:nvSpPr>
        <p:spPr>
          <a:xfrm>
            <a:off x="400050" y="1268413"/>
            <a:ext cx="8582025" cy="537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r>
              <a:rPr lang="zh-CN" altLang="en-US" smtClean="0">
                <a:effectLst/>
              </a:rPr>
              <a:t>如果有一个依赖环，循环分布将失效</a:t>
            </a:r>
            <a:endParaRPr lang="en-US" altLang="zh-CN" smtClean="0">
              <a:effectLst/>
            </a:endParaRPr>
          </a:p>
          <a:p>
            <a:pPr marL="1143000" lvl="2" defTabSz="457200">
              <a:lnSpc>
                <a:spcPct val="96000"/>
              </a:lnSpc>
              <a:buFont typeface="Wingdings" panose="05000000000000000000" pitchFamily="2" charset="2"/>
              <a:buNone/>
            </a:pPr>
            <a:r>
              <a:rPr lang="en-US" altLang="zh-CN" noProof="1" smtClean="0">
                <a:effectLst/>
              </a:rPr>
              <a:t>DO I = 1, N</a:t>
            </a:r>
          </a:p>
          <a:p>
            <a:pPr marL="685800" lvl="1" indent="-228600" defTabSz="457200">
              <a:lnSpc>
                <a:spcPct val="96000"/>
              </a:lnSpc>
              <a:buFont typeface="Wingdings" panose="05000000000000000000" pitchFamily="2" charset="2"/>
              <a:buNone/>
            </a:pPr>
            <a:r>
              <a:rPr lang="en-US" altLang="zh-CN" sz="2400" noProof="1" smtClean="0">
                <a:effectLst/>
              </a:rPr>
              <a:t>S</a:t>
            </a:r>
            <a:r>
              <a:rPr lang="en-US" altLang="zh-CN" sz="2400" baseline="-25000" noProof="1" smtClean="0">
                <a:effectLst/>
              </a:rPr>
              <a:t>1</a:t>
            </a:r>
            <a:r>
              <a:rPr lang="en-US" altLang="zh-CN" sz="2400" noProof="1" smtClean="0">
                <a:effectLst/>
              </a:rPr>
              <a:t>		A(I+1) = B(I) + C</a:t>
            </a:r>
          </a:p>
          <a:p>
            <a:pPr marL="685800" lvl="1" indent="-228600" defTabSz="457200">
              <a:lnSpc>
                <a:spcPct val="96000"/>
              </a:lnSpc>
              <a:buFont typeface="Wingdings" panose="05000000000000000000" pitchFamily="2" charset="2"/>
              <a:buNone/>
            </a:pPr>
            <a:r>
              <a:rPr lang="en-US" altLang="zh-CN" sz="2400" noProof="1" smtClean="0">
                <a:effectLst/>
              </a:rPr>
              <a:t>S</a:t>
            </a:r>
            <a:r>
              <a:rPr lang="en-US" altLang="zh-CN" sz="2400" baseline="-25000" noProof="1" smtClean="0">
                <a:effectLst/>
              </a:rPr>
              <a:t>2</a:t>
            </a:r>
            <a:r>
              <a:rPr lang="en-US" altLang="zh-CN" sz="2400" noProof="1" smtClean="0">
                <a:effectLst/>
              </a:rPr>
              <a:t>		B(I+1) = A(I) + E</a:t>
            </a:r>
          </a:p>
          <a:p>
            <a:pPr marL="1143000" lvl="2" defTabSz="457200">
              <a:lnSpc>
                <a:spcPct val="96000"/>
              </a:lnSpc>
              <a:buFont typeface="Wingdings" panose="05000000000000000000" pitchFamily="2" charset="2"/>
              <a:buNone/>
            </a:pPr>
            <a:r>
              <a:rPr lang="en-US" altLang="zh-CN" noProof="1" smtClean="0">
                <a:effectLst/>
              </a:rPr>
              <a:t>ENDDO</a:t>
            </a:r>
          </a:p>
          <a:p>
            <a:pPr marL="685800" lvl="1" indent="-228600" defTabSz="457200">
              <a:buFont typeface="Wingdings" panose="05000000000000000000" pitchFamily="2" charset="2"/>
              <a:buNone/>
            </a:pPr>
            <a:r>
              <a:rPr lang="en-US" altLang="zh-CN" sz="2400" smtClean="0">
                <a:effectLst/>
              </a:rPr>
              <a:t>S</a:t>
            </a:r>
            <a:r>
              <a:rPr lang="en-US" altLang="zh-CN" sz="2400" baseline="-25000" smtClean="0">
                <a:effectLst/>
              </a:rPr>
              <a:t>1</a:t>
            </a:r>
            <a:r>
              <a:rPr lang="en-US" altLang="zh-CN" sz="2400" smtClean="0">
                <a:effectLst/>
              </a:rPr>
              <a:t> </a:t>
            </a:r>
            <a:r>
              <a:rPr lang="en-US" altLang="zh-CN" sz="2400" smtClean="0">
                <a:effectLst/>
                <a:sym typeface="Symbol" panose="05050102010706020507" pitchFamily="18" charset="2"/>
              </a:rPr>
              <a:t></a:t>
            </a:r>
            <a:r>
              <a:rPr lang="en-US" altLang="zh-CN" sz="2400" baseline="-25000" smtClean="0">
                <a:effectLst/>
                <a:sym typeface="Symbol" panose="05050102010706020507" pitchFamily="18" charset="2"/>
              </a:rPr>
              <a:t>1</a:t>
            </a:r>
            <a:r>
              <a:rPr lang="en-US" altLang="zh-CN" sz="2400" smtClean="0">
                <a:effectLst/>
                <a:sym typeface="Symbol" panose="05050102010706020507" pitchFamily="18" charset="2"/>
              </a:rPr>
              <a:t> S</a:t>
            </a:r>
            <a:r>
              <a:rPr lang="en-US" altLang="zh-CN" sz="2400" baseline="-25000" smtClean="0">
                <a:effectLst/>
                <a:sym typeface="Symbol" panose="05050102010706020507" pitchFamily="18" charset="2"/>
              </a:rPr>
              <a:t>2     </a:t>
            </a:r>
            <a:r>
              <a:rPr lang="en-US" altLang="zh-CN" sz="2400" smtClean="0">
                <a:effectLst/>
                <a:sym typeface="Symbol" panose="05050102010706020507" pitchFamily="18" charset="2"/>
              </a:rPr>
              <a:t>and    </a:t>
            </a:r>
            <a:r>
              <a:rPr lang="en-US" altLang="zh-CN" sz="2400" smtClean="0">
                <a:effectLst/>
              </a:rPr>
              <a:t>S</a:t>
            </a:r>
            <a:r>
              <a:rPr lang="en-US" altLang="zh-CN" sz="2400" baseline="-25000" smtClean="0">
                <a:effectLst/>
              </a:rPr>
              <a:t>2</a:t>
            </a:r>
            <a:r>
              <a:rPr lang="en-US" altLang="zh-CN" sz="2400" smtClean="0">
                <a:effectLst/>
              </a:rPr>
              <a:t> </a:t>
            </a:r>
            <a:r>
              <a:rPr lang="en-US" altLang="zh-CN" sz="2400" smtClean="0">
                <a:effectLst/>
                <a:sym typeface="Symbol" panose="05050102010706020507" pitchFamily="18" charset="2"/>
              </a:rPr>
              <a:t></a:t>
            </a:r>
            <a:r>
              <a:rPr lang="en-US" altLang="zh-CN" sz="2400" baseline="-25000" smtClean="0">
                <a:effectLst/>
                <a:sym typeface="Symbol" panose="05050102010706020507" pitchFamily="18" charset="2"/>
              </a:rPr>
              <a:t>1</a:t>
            </a:r>
            <a:r>
              <a:rPr lang="en-US" altLang="zh-CN" sz="2400" smtClean="0">
                <a:effectLst/>
                <a:sym typeface="Symbol" panose="05050102010706020507" pitchFamily="18" charset="2"/>
              </a:rPr>
              <a:t> S</a:t>
            </a:r>
            <a:r>
              <a:rPr lang="en-US" altLang="zh-CN" sz="2400" baseline="-25000" smtClean="0">
                <a:effectLst/>
                <a:sym typeface="Symbol" panose="05050102010706020507" pitchFamily="18" charset="2"/>
              </a:rPr>
              <a:t>1 </a:t>
            </a:r>
          </a:p>
          <a:p>
            <a:pPr marL="342900" indent="-342900" defTabSz="457200">
              <a:lnSpc>
                <a:spcPct val="96000"/>
              </a:lnSpc>
            </a:pPr>
            <a:r>
              <a:rPr lang="zh-CN" altLang="en-US" smtClean="0">
                <a:effectLst/>
              </a:rPr>
              <a:t>另一个例子</a:t>
            </a:r>
            <a:r>
              <a:rPr lang="zh-CN" altLang="zh-CN" noProof="1" smtClean="0">
                <a:effectLst/>
              </a:rPr>
              <a:t>: </a:t>
            </a:r>
            <a:endParaRPr lang="zh-CN" altLang="zh-CN" b="1" noProof="1" smtClean="0">
              <a:effectLst/>
            </a:endParaRPr>
          </a:p>
          <a:p>
            <a:pPr marL="1143000" lvl="2" defTabSz="457200">
              <a:lnSpc>
                <a:spcPct val="96000"/>
              </a:lnSpc>
              <a:buFont typeface="Wingdings" panose="05000000000000000000" pitchFamily="2" charset="2"/>
              <a:buNone/>
            </a:pPr>
            <a:r>
              <a:rPr lang="en-US" altLang="zh-CN" noProof="1" smtClean="0">
                <a:effectLst/>
              </a:rPr>
              <a:t>DO I = 1, N</a:t>
            </a:r>
          </a:p>
          <a:p>
            <a:pPr marL="685800" lvl="1" indent="-228600" defTabSz="457200">
              <a:lnSpc>
                <a:spcPct val="96000"/>
              </a:lnSpc>
              <a:buFont typeface="Wingdings" panose="05000000000000000000" pitchFamily="2" charset="2"/>
              <a:buNone/>
            </a:pPr>
            <a:r>
              <a:rPr lang="en-US" altLang="zh-CN" sz="2400" noProof="1" smtClean="0">
                <a:effectLst/>
              </a:rPr>
              <a:t>S</a:t>
            </a:r>
            <a:r>
              <a:rPr lang="en-US" altLang="zh-CN" sz="2400" baseline="-25000" noProof="1" smtClean="0">
                <a:effectLst/>
              </a:rPr>
              <a:t>1</a:t>
            </a:r>
            <a:r>
              <a:rPr lang="en-US" altLang="zh-CN" sz="2400" noProof="1" smtClean="0">
                <a:effectLst/>
              </a:rPr>
              <a:t>		   B(I) = A(I) + E</a:t>
            </a:r>
          </a:p>
          <a:p>
            <a:pPr marL="685800" lvl="1" indent="-228600" defTabSz="457200">
              <a:lnSpc>
                <a:spcPct val="96000"/>
              </a:lnSpc>
              <a:buFont typeface="Wingdings" panose="05000000000000000000" pitchFamily="2" charset="2"/>
              <a:buNone/>
            </a:pPr>
            <a:r>
              <a:rPr lang="en-US" altLang="zh-CN" sz="2400" noProof="1" smtClean="0">
                <a:effectLst/>
              </a:rPr>
              <a:t>S</a:t>
            </a:r>
            <a:r>
              <a:rPr lang="en-US" altLang="zh-CN" sz="2400" baseline="-25000" noProof="1" smtClean="0">
                <a:effectLst/>
              </a:rPr>
              <a:t>2</a:t>
            </a:r>
            <a:r>
              <a:rPr lang="en-US" altLang="zh-CN" sz="2400" noProof="1" smtClean="0">
                <a:effectLst/>
              </a:rPr>
              <a:t>		   A(I+1) = B(I) + C</a:t>
            </a:r>
          </a:p>
          <a:p>
            <a:pPr marL="1143000" lvl="2" defTabSz="457200">
              <a:lnSpc>
                <a:spcPct val="96000"/>
              </a:lnSpc>
              <a:buFont typeface="Wingdings" panose="05000000000000000000" pitchFamily="2" charset="2"/>
              <a:buNone/>
            </a:pPr>
            <a:r>
              <a:rPr lang="en-US" altLang="zh-CN" noProof="1" smtClean="0">
                <a:effectLst/>
              </a:rPr>
              <a:t>ENDDO</a:t>
            </a:r>
            <a:endParaRPr lang="zh-CN" altLang="en-US" sz="2000" baseline="-25000" smtClean="0">
              <a:effectLst/>
              <a:sym typeface="Symbol" panose="05050102010706020507" pitchFamily="18" charset="2"/>
            </a:endParaRPr>
          </a:p>
        </p:txBody>
      </p:sp>
    </p:spTree>
    <p:extLst>
      <p:ext uri="{BB962C8B-B14F-4D97-AF65-F5344CB8AC3E}">
        <p14:creationId xmlns:p14="http://schemas.microsoft.com/office/powerpoint/2010/main" val="2472985758"/>
      </p:ext>
    </p:extLst>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928F1954-3AF4-425D-B358-A86E7030904A}" type="slidenum">
              <a:rPr lang="en-US" altLang="zh-CN" sz="1400">
                <a:latin typeface="Times New Roman" panose="02020603050405020304" pitchFamily="18" charset="0"/>
                <a:ea typeface="宋体" panose="02010600030101010101" pitchFamily="2" charset="-122"/>
              </a:rPr>
              <a:pPr>
                <a:spcBef>
                  <a:spcPct val="0"/>
                </a:spcBef>
                <a:buFontTx/>
                <a:buNone/>
              </a:pPr>
              <a:t>102</a:t>
            </a:fld>
            <a:endParaRPr lang="en-US" altLang="zh-CN" sz="1400">
              <a:latin typeface="Times New Roman" panose="02020603050405020304" pitchFamily="18" charset="0"/>
              <a:ea typeface="宋体" panose="02010600030101010101" pitchFamily="2" charset="-122"/>
            </a:endParaRPr>
          </a:p>
        </p:txBody>
      </p:sp>
      <p:sp>
        <p:nvSpPr>
          <p:cNvPr id="88067" name="Rectangle 2"/>
          <p:cNvSpPr>
            <a:spLocks noGrp="1" noChangeArrowheads="1"/>
          </p:cNvSpPr>
          <p:nvPr>
            <p:ph type="title"/>
          </p:nvPr>
        </p:nvSpPr>
        <p:spPr/>
        <p:txBody>
          <a:bodyPr/>
          <a:lstStyle/>
          <a:p>
            <a:r>
              <a:rPr lang="zh-CN" altLang="en-US" smtClean="0"/>
              <a:t>简单向量化算法</a:t>
            </a:r>
          </a:p>
        </p:txBody>
      </p:sp>
      <p:sp>
        <p:nvSpPr>
          <p:cNvPr id="88068" name="Rectangle 3"/>
          <p:cNvSpPr>
            <a:spLocks noGrp="1" noChangeArrowheads="1"/>
          </p:cNvSpPr>
          <p:nvPr>
            <p:ph type="body" idx="1"/>
          </p:nvPr>
        </p:nvSpPr>
        <p:spPr>
          <a:xfrm>
            <a:off x="609600" y="1387475"/>
            <a:ext cx="8229600" cy="4921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lnSpc>
                <a:spcPct val="96000"/>
              </a:lnSpc>
              <a:spcBef>
                <a:spcPts val="800"/>
              </a:spcBef>
              <a:buFont typeface="Wingdings" panose="05000000000000000000" pitchFamily="2" charset="2"/>
              <a:buNone/>
            </a:pPr>
            <a:r>
              <a:rPr lang="en-US" altLang="zh-CN" sz="1800" noProof="1" smtClean="0">
                <a:effectLst/>
                <a:latin typeface="Arial" panose="020B0604020202020204" pitchFamily="34" charset="0"/>
              </a:rPr>
              <a:t>procedure</a:t>
            </a: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vectorize </a:t>
            </a:r>
            <a:r>
              <a:rPr lang="en-US" altLang="zh-CN" sz="1800" b="1" noProof="1" smtClean="0">
                <a:effectLst/>
                <a:latin typeface="Arial" panose="020B0604020202020204" pitchFamily="34" charset="0"/>
              </a:rPr>
              <a:t>(</a:t>
            </a:r>
            <a:r>
              <a:rPr lang="en-US" altLang="zh-CN" sz="1800" b="1" i="1" noProof="1" smtClean="0">
                <a:effectLst/>
                <a:latin typeface="Arial" panose="020B0604020202020204" pitchFamily="34" charset="0"/>
              </a:rPr>
              <a:t>L, D</a:t>
            </a:r>
            <a:r>
              <a:rPr lang="en-US" altLang="zh-CN" sz="1800" b="1" noProof="1" smtClean="0">
                <a:effectLst/>
                <a:latin typeface="Arial" panose="020B0604020202020204" pitchFamily="34" charset="0"/>
              </a:rPr>
              <a:t>)</a:t>
            </a:r>
          </a:p>
          <a:p>
            <a:pPr marL="342900" indent="-342900" defTabSz="457200">
              <a:lnSpc>
                <a:spcPct val="66000"/>
              </a:lnSpc>
              <a:spcBef>
                <a:spcPts val="800"/>
              </a:spcBef>
              <a:buFont typeface="Wingdings" panose="05000000000000000000" pitchFamily="2" charset="2"/>
              <a:buNone/>
            </a:pP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L</a:t>
            </a:r>
            <a:r>
              <a:rPr lang="en-US" altLang="zh-CN" sz="1800" b="1" noProof="1" smtClean="0">
                <a:effectLst/>
                <a:latin typeface="Arial" panose="020B0604020202020204" pitchFamily="34" charset="0"/>
              </a:rPr>
              <a:t> is the maximal loop nest containing the statement. </a:t>
            </a:r>
          </a:p>
          <a:p>
            <a:pPr marL="342900" indent="-342900" defTabSz="457200">
              <a:lnSpc>
                <a:spcPct val="66000"/>
              </a:lnSpc>
              <a:buFont typeface="Wingdings" panose="05000000000000000000" pitchFamily="2" charset="2"/>
              <a:buNone/>
            </a:pP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D</a:t>
            </a:r>
            <a:r>
              <a:rPr lang="en-US" altLang="zh-CN" sz="1800" b="1" noProof="1" smtClean="0">
                <a:effectLst/>
                <a:latin typeface="Arial" panose="020B0604020202020204" pitchFamily="34" charset="0"/>
              </a:rPr>
              <a:t> is the dependence graph for statements in </a:t>
            </a:r>
            <a:r>
              <a:rPr lang="en-US" altLang="zh-CN" sz="1800" b="1" i="1" noProof="1" smtClean="0">
                <a:effectLst/>
                <a:latin typeface="Arial" panose="020B0604020202020204" pitchFamily="34" charset="0"/>
              </a:rPr>
              <a:t>L</a:t>
            </a:r>
            <a:r>
              <a:rPr lang="en-US" altLang="zh-CN" sz="1800" b="1" noProof="1" smtClean="0">
                <a:effectLst/>
                <a:latin typeface="Arial" panose="020B0604020202020204" pitchFamily="34" charset="0"/>
              </a:rPr>
              <a:t>. </a:t>
            </a:r>
          </a:p>
          <a:p>
            <a:pPr marL="342900" indent="-342900" defTabSz="457200">
              <a:lnSpc>
                <a:spcPct val="86000"/>
              </a:lnSpc>
              <a:buFont typeface="Wingdings" panose="05000000000000000000" pitchFamily="2" charset="2"/>
              <a:buNone/>
            </a:pPr>
            <a:r>
              <a:rPr lang="en-US" altLang="zh-CN" sz="1800" b="1" noProof="1" smtClean="0">
                <a:effectLst/>
                <a:latin typeface="Arial" panose="020B0604020202020204" pitchFamily="34" charset="0"/>
              </a:rPr>
              <a:t>find the set {</a:t>
            </a:r>
            <a:r>
              <a:rPr lang="en-US" altLang="zh-CN" sz="1800" b="1" i="1" noProof="1" smtClean="0">
                <a:effectLst/>
                <a:latin typeface="Arial" panose="020B0604020202020204" pitchFamily="34" charset="0"/>
              </a:rPr>
              <a:t>S</a:t>
            </a:r>
            <a:r>
              <a:rPr lang="en-US" altLang="zh-CN" sz="1800" b="1" i="1" baseline="-25000" noProof="1" smtClean="0">
                <a:effectLst/>
                <a:latin typeface="Arial" panose="020B0604020202020204" pitchFamily="34" charset="0"/>
              </a:rPr>
              <a:t>1</a:t>
            </a: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S</a:t>
            </a:r>
            <a:r>
              <a:rPr lang="en-US" altLang="zh-CN" sz="1800" b="1" i="1" baseline="-25000" noProof="1" smtClean="0">
                <a:effectLst/>
                <a:latin typeface="Arial" panose="020B0604020202020204" pitchFamily="34" charset="0"/>
              </a:rPr>
              <a:t>2</a:t>
            </a:r>
            <a:r>
              <a:rPr lang="en-US" altLang="zh-CN" sz="1800" b="1" noProof="1" smtClean="0">
                <a:effectLst/>
                <a:latin typeface="Arial" panose="020B0604020202020204" pitchFamily="34" charset="0"/>
              </a:rPr>
              <a:t>, ... , </a:t>
            </a:r>
            <a:r>
              <a:rPr lang="en-US" altLang="zh-CN" sz="1800" b="1" i="1" noProof="1" smtClean="0">
                <a:effectLst/>
                <a:latin typeface="Arial" panose="020B0604020202020204" pitchFamily="34" charset="0"/>
              </a:rPr>
              <a:t>S</a:t>
            </a:r>
            <a:r>
              <a:rPr lang="en-US" altLang="zh-CN" sz="1800" b="1" baseline="-25000" noProof="1" smtClean="0">
                <a:effectLst/>
                <a:latin typeface="Arial" panose="020B0604020202020204" pitchFamily="34" charset="0"/>
              </a:rPr>
              <a:t>m</a:t>
            </a:r>
            <a:r>
              <a:rPr lang="en-US" altLang="zh-CN" sz="1800" b="1" noProof="1" smtClean="0">
                <a:effectLst/>
                <a:latin typeface="Arial" panose="020B0604020202020204" pitchFamily="34" charset="0"/>
              </a:rPr>
              <a:t>} of maximal strongly-connected regions in the dependence graph </a:t>
            </a:r>
            <a:r>
              <a:rPr lang="en-US" altLang="zh-CN" sz="1800" b="1" i="1" noProof="1" smtClean="0">
                <a:effectLst/>
                <a:latin typeface="Arial" panose="020B0604020202020204" pitchFamily="34" charset="0"/>
              </a:rPr>
              <a:t>D</a:t>
            </a:r>
            <a:r>
              <a:rPr lang="en-US" altLang="zh-CN" sz="1800" b="1" noProof="1" smtClean="0">
                <a:effectLst/>
                <a:latin typeface="Arial" panose="020B0604020202020204" pitchFamily="34" charset="0"/>
              </a:rPr>
              <a:t> restricted to </a:t>
            </a:r>
            <a:r>
              <a:rPr lang="en-US" altLang="zh-CN" sz="1800" b="1" i="1" noProof="1" smtClean="0">
                <a:effectLst/>
                <a:latin typeface="Arial" panose="020B0604020202020204" pitchFamily="34" charset="0"/>
              </a:rPr>
              <a:t>L</a:t>
            </a:r>
            <a:r>
              <a:rPr lang="en-US" altLang="zh-CN" sz="1800" b="1" noProof="1" smtClean="0">
                <a:effectLst/>
                <a:latin typeface="Arial" panose="020B0604020202020204" pitchFamily="34" charset="0"/>
              </a:rPr>
              <a:t>  (Tarjan);</a:t>
            </a:r>
          </a:p>
          <a:p>
            <a:pPr marL="342900" indent="-342900" defTabSz="457200">
              <a:lnSpc>
                <a:spcPct val="86000"/>
              </a:lnSpc>
              <a:buFont typeface="Wingdings" panose="05000000000000000000" pitchFamily="2" charset="2"/>
              <a:buNone/>
            </a:pPr>
            <a:r>
              <a:rPr lang="en-US" altLang="zh-CN" sz="1800" b="1" noProof="1" smtClean="0">
                <a:effectLst/>
                <a:latin typeface="Arial" panose="020B0604020202020204" pitchFamily="34" charset="0"/>
              </a:rPr>
              <a:t>construct </a:t>
            </a:r>
            <a:r>
              <a:rPr lang="en-US" altLang="zh-CN" sz="1800" b="1" i="1" noProof="1" smtClean="0">
                <a:effectLst/>
                <a:latin typeface="Arial" panose="020B0604020202020204" pitchFamily="34" charset="0"/>
              </a:rPr>
              <a:t>L</a:t>
            </a:r>
            <a:r>
              <a:rPr lang="en-US" altLang="zh-CN" sz="1800" b="1" baseline="-25000" noProof="1" smtClean="0">
                <a:effectLst/>
                <a:latin typeface="Arial" panose="020B0604020202020204" pitchFamily="34" charset="0"/>
              </a:rPr>
              <a:t>p</a:t>
            </a:r>
            <a:r>
              <a:rPr lang="en-US" altLang="zh-CN" sz="1800" b="1" noProof="1" smtClean="0">
                <a:effectLst/>
                <a:latin typeface="Arial" panose="020B0604020202020204" pitchFamily="34" charset="0"/>
              </a:rPr>
              <a:t> from </a:t>
            </a:r>
            <a:r>
              <a:rPr lang="en-US" altLang="zh-CN" sz="1800" b="1" i="1" noProof="1" smtClean="0">
                <a:effectLst/>
                <a:latin typeface="Arial" panose="020B0604020202020204" pitchFamily="34" charset="0"/>
              </a:rPr>
              <a:t>L</a:t>
            </a:r>
            <a:r>
              <a:rPr lang="en-US" altLang="zh-CN" sz="1800" b="1" noProof="1" smtClean="0">
                <a:effectLst/>
                <a:latin typeface="Arial" panose="020B0604020202020204" pitchFamily="34" charset="0"/>
              </a:rPr>
              <a:t> by reducing each </a:t>
            </a:r>
            <a:r>
              <a:rPr lang="en-US" altLang="zh-CN" sz="1800" b="1" i="1" noProof="1" smtClean="0">
                <a:effectLst/>
                <a:latin typeface="Arial" panose="020B0604020202020204" pitchFamily="34" charset="0"/>
              </a:rPr>
              <a:t>S</a:t>
            </a:r>
            <a:r>
              <a:rPr lang="en-US" altLang="zh-CN" sz="1800" b="1" baseline="-25000" noProof="1" smtClean="0">
                <a:effectLst/>
                <a:latin typeface="Arial" panose="020B0604020202020204" pitchFamily="34" charset="0"/>
              </a:rPr>
              <a:t>i</a:t>
            </a:r>
            <a:r>
              <a:rPr lang="en-US" altLang="zh-CN" sz="1800" b="1" noProof="1" smtClean="0">
                <a:effectLst/>
                <a:latin typeface="Arial" panose="020B0604020202020204" pitchFamily="34" charset="0"/>
              </a:rPr>
              <a:t> to a single node and compute </a:t>
            </a:r>
            <a:r>
              <a:rPr lang="en-US" altLang="zh-CN" sz="1800" b="1" i="1" noProof="1" smtClean="0">
                <a:effectLst/>
                <a:latin typeface="Arial" panose="020B0604020202020204" pitchFamily="34" charset="0"/>
              </a:rPr>
              <a:t>D</a:t>
            </a:r>
            <a:r>
              <a:rPr lang="en-US" altLang="zh-CN" sz="1800" b="1" baseline="-25000" noProof="1" smtClean="0">
                <a:effectLst/>
                <a:latin typeface="Arial" panose="020B0604020202020204" pitchFamily="34" charset="0"/>
              </a:rPr>
              <a:t>p</a:t>
            </a:r>
            <a:r>
              <a:rPr lang="en-US" altLang="zh-CN" sz="1800" b="1" noProof="1" smtClean="0">
                <a:effectLst/>
                <a:latin typeface="Arial" panose="020B0604020202020204" pitchFamily="34" charset="0"/>
              </a:rPr>
              <a:t>, the dependence graph naturally induced on </a:t>
            </a:r>
            <a:r>
              <a:rPr lang="en-US" altLang="zh-CN" sz="1800" b="1" i="1" noProof="1" smtClean="0">
                <a:effectLst/>
                <a:latin typeface="Arial" panose="020B0604020202020204" pitchFamily="34" charset="0"/>
              </a:rPr>
              <a:t>L</a:t>
            </a:r>
            <a:r>
              <a:rPr lang="en-US" altLang="zh-CN" sz="1800" b="1" baseline="-25000" noProof="1" smtClean="0">
                <a:effectLst/>
                <a:latin typeface="Arial" panose="020B0604020202020204" pitchFamily="34" charset="0"/>
              </a:rPr>
              <a:t>p </a:t>
            </a:r>
            <a:r>
              <a:rPr lang="en-US" altLang="zh-CN" sz="1800" b="1" noProof="1" smtClean="0">
                <a:effectLst/>
                <a:latin typeface="Arial" panose="020B0604020202020204" pitchFamily="34" charset="0"/>
              </a:rPr>
              <a:t>by </a:t>
            </a:r>
            <a:r>
              <a:rPr lang="en-US" altLang="zh-CN" sz="1800" b="1" i="1" noProof="1" smtClean="0">
                <a:effectLst/>
                <a:latin typeface="Arial" panose="020B0604020202020204" pitchFamily="34" charset="0"/>
              </a:rPr>
              <a:t>D</a:t>
            </a:r>
            <a:r>
              <a:rPr lang="en-US" altLang="zh-CN" sz="1800" b="1" noProof="1" smtClean="0">
                <a:effectLst/>
                <a:latin typeface="Arial" panose="020B0604020202020204" pitchFamily="34" charset="0"/>
              </a:rPr>
              <a:t>;</a:t>
            </a:r>
          </a:p>
          <a:p>
            <a:pPr marL="342900" indent="-342900" defTabSz="457200">
              <a:lnSpc>
                <a:spcPct val="86000"/>
              </a:lnSpc>
              <a:spcBef>
                <a:spcPts val="800"/>
              </a:spcBef>
              <a:buFont typeface="Wingdings" panose="05000000000000000000" pitchFamily="2" charset="2"/>
              <a:buNone/>
            </a:pPr>
            <a:r>
              <a:rPr lang="en-US" altLang="zh-CN" sz="1800" b="1" noProof="1" smtClean="0">
                <a:effectLst/>
                <a:latin typeface="Arial" panose="020B0604020202020204" pitchFamily="34" charset="0"/>
              </a:rPr>
              <a:t>let {p</a:t>
            </a:r>
            <a:r>
              <a:rPr lang="en-US" altLang="zh-CN" sz="1800" b="1" i="1" baseline="-25000" noProof="1" smtClean="0">
                <a:effectLst/>
                <a:latin typeface="Arial" panose="020B0604020202020204" pitchFamily="34" charset="0"/>
              </a:rPr>
              <a:t>1</a:t>
            </a:r>
            <a:r>
              <a:rPr lang="en-US" altLang="zh-CN" sz="1800" b="1" noProof="1" smtClean="0">
                <a:effectLst/>
                <a:latin typeface="Arial" panose="020B0604020202020204" pitchFamily="34" charset="0"/>
              </a:rPr>
              <a:t>, p</a:t>
            </a:r>
            <a:r>
              <a:rPr lang="en-US" altLang="zh-CN" sz="1800" b="1" i="1" baseline="-25000" noProof="1" smtClean="0">
                <a:effectLst/>
                <a:latin typeface="Arial" panose="020B0604020202020204" pitchFamily="34" charset="0"/>
              </a:rPr>
              <a:t>2</a:t>
            </a:r>
            <a:r>
              <a:rPr lang="en-US" altLang="zh-CN" sz="1800" b="1" noProof="1" smtClean="0">
                <a:effectLst/>
                <a:latin typeface="Arial" panose="020B0604020202020204" pitchFamily="34" charset="0"/>
              </a:rPr>
              <a:t>, ... ,</a:t>
            </a:r>
            <a:r>
              <a:rPr lang="en-US" altLang="zh-CN" sz="1800" b="1" i="1" noProof="1" smtClean="0">
                <a:effectLst/>
                <a:latin typeface="Arial" panose="020B0604020202020204" pitchFamily="34" charset="0"/>
              </a:rPr>
              <a:t> </a:t>
            </a:r>
            <a:r>
              <a:rPr lang="en-US" altLang="zh-CN" sz="1800" b="1" noProof="1" smtClean="0">
                <a:effectLst/>
                <a:latin typeface="Arial" panose="020B0604020202020204" pitchFamily="34" charset="0"/>
              </a:rPr>
              <a:t>p</a:t>
            </a:r>
            <a:r>
              <a:rPr lang="en-US" altLang="zh-CN" sz="1800" b="1" i="1" baseline="-25000" noProof="1" smtClean="0">
                <a:effectLst/>
                <a:latin typeface="Arial" panose="020B0604020202020204" pitchFamily="34" charset="0"/>
              </a:rPr>
              <a:t>m</a:t>
            </a:r>
            <a:r>
              <a:rPr lang="en-US" altLang="zh-CN" sz="1800" b="1" noProof="1" smtClean="0">
                <a:effectLst/>
                <a:latin typeface="Arial" panose="020B0604020202020204" pitchFamily="34" charset="0"/>
              </a:rPr>
              <a:t>} be the </a:t>
            </a:r>
            <a:r>
              <a:rPr lang="en-US" altLang="zh-CN" sz="1800" b="1" i="1" noProof="1" smtClean="0">
                <a:effectLst/>
                <a:latin typeface="Arial" panose="020B0604020202020204" pitchFamily="34" charset="0"/>
              </a:rPr>
              <a:t>m</a:t>
            </a:r>
            <a:r>
              <a:rPr lang="en-US" altLang="zh-CN" sz="1800" b="1" noProof="1" smtClean="0">
                <a:effectLst/>
                <a:latin typeface="Arial" panose="020B0604020202020204" pitchFamily="34" charset="0"/>
              </a:rPr>
              <a:t> nodes of </a:t>
            </a:r>
            <a:r>
              <a:rPr lang="en-US" altLang="zh-CN" sz="1800" b="1" i="1" noProof="1" smtClean="0">
                <a:effectLst/>
                <a:latin typeface="Arial" panose="020B0604020202020204" pitchFamily="34" charset="0"/>
              </a:rPr>
              <a:t>L</a:t>
            </a:r>
            <a:r>
              <a:rPr lang="en-US" altLang="zh-CN" sz="1800" b="1" baseline="-25000" noProof="1" smtClean="0">
                <a:effectLst/>
                <a:latin typeface="Arial" panose="020B0604020202020204" pitchFamily="34" charset="0"/>
              </a:rPr>
              <a:t>p</a:t>
            </a:r>
            <a:r>
              <a:rPr lang="en-US" altLang="zh-CN" sz="1800" b="1" noProof="1" smtClean="0">
                <a:effectLst/>
                <a:latin typeface="Arial" panose="020B0604020202020204" pitchFamily="34" charset="0"/>
              </a:rPr>
              <a:t> numbered in an order consistent with </a:t>
            </a:r>
            <a:r>
              <a:rPr lang="en-US" altLang="zh-CN" sz="1800" b="1" i="1" noProof="1" smtClean="0">
                <a:effectLst/>
                <a:latin typeface="Arial" panose="020B0604020202020204" pitchFamily="34" charset="0"/>
              </a:rPr>
              <a:t>D</a:t>
            </a:r>
            <a:r>
              <a:rPr lang="en-US" altLang="zh-CN" sz="1800" b="1" baseline="-25000" noProof="1" smtClean="0">
                <a:effectLst/>
                <a:latin typeface="Arial" panose="020B0604020202020204" pitchFamily="34" charset="0"/>
              </a:rPr>
              <a:t>p</a:t>
            </a:r>
            <a:r>
              <a:rPr lang="en-US" altLang="zh-CN" sz="1800" b="1" noProof="1" smtClean="0">
                <a:effectLst/>
                <a:latin typeface="Arial" panose="020B0604020202020204" pitchFamily="34" charset="0"/>
              </a:rPr>
              <a:t> (use topological sort);</a:t>
            </a:r>
          </a:p>
          <a:p>
            <a:pPr marL="342900" indent="-342900" defTabSz="457200">
              <a:lnSpc>
                <a:spcPct val="56000"/>
              </a:lnSpc>
              <a:spcBef>
                <a:spcPts val="800"/>
              </a:spcBef>
              <a:buFont typeface="Wingdings" panose="05000000000000000000" pitchFamily="2" charset="2"/>
              <a:buNone/>
            </a:pPr>
            <a:r>
              <a:rPr lang="en-US" altLang="zh-CN" sz="1800" b="1" noProof="1" smtClean="0">
                <a:effectLst/>
                <a:latin typeface="Arial" panose="020B0604020202020204" pitchFamily="34" charset="0"/>
              </a:rPr>
              <a:t>	</a:t>
            </a:r>
          </a:p>
          <a:p>
            <a:pPr marL="342900" indent="-342900" defTabSz="457200">
              <a:lnSpc>
                <a:spcPct val="56000"/>
              </a:lnSpc>
              <a:spcBef>
                <a:spcPts val="800"/>
              </a:spcBef>
              <a:buFont typeface="Wingdings" panose="05000000000000000000" pitchFamily="2" charset="2"/>
              <a:buNone/>
            </a:pPr>
            <a:r>
              <a:rPr lang="en-US" altLang="zh-CN" sz="1800" noProof="1" smtClean="0">
                <a:effectLst/>
                <a:latin typeface="Arial" panose="020B0604020202020204" pitchFamily="34" charset="0"/>
              </a:rPr>
              <a:t>	for</a:t>
            </a: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i</a:t>
            </a:r>
            <a:r>
              <a:rPr lang="en-US" altLang="zh-CN" sz="1800" b="1" noProof="1" smtClean="0">
                <a:effectLst/>
                <a:latin typeface="Arial" panose="020B0604020202020204" pitchFamily="34" charset="0"/>
              </a:rPr>
              <a:t> = 1 </a:t>
            </a:r>
            <a:r>
              <a:rPr lang="en-US" altLang="zh-CN" sz="1800" noProof="1" smtClean="0">
                <a:effectLst/>
                <a:latin typeface="Arial" panose="020B0604020202020204" pitchFamily="34" charset="0"/>
              </a:rPr>
              <a:t>to</a:t>
            </a:r>
            <a:r>
              <a:rPr lang="en-US" altLang="zh-CN" sz="1800" b="1" noProof="1" smtClean="0">
                <a:effectLst/>
                <a:latin typeface="Arial" panose="020B0604020202020204" pitchFamily="34" charset="0"/>
              </a:rPr>
              <a:t> </a:t>
            </a:r>
            <a:r>
              <a:rPr lang="en-US" altLang="zh-CN" sz="1800" b="1" i="1" noProof="1" smtClean="0">
                <a:effectLst/>
                <a:latin typeface="Arial" panose="020B0604020202020204" pitchFamily="34" charset="0"/>
              </a:rPr>
              <a:t>m</a:t>
            </a:r>
            <a:r>
              <a:rPr lang="en-US" altLang="zh-CN" sz="1800" b="1" noProof="1" smtClean="0">
                <a:effectLst/>
                <a:latin typeface="Arial" panose="020B0604020202020204" pitchFamily="34" charset="0"/>
              </a:rPr>
              <a:t> </a:t>
            </a:r>
            <a:r>
              <a:rPr lang="en-US" altLang="zh-CN" sz="1800" noProof="1" smtClean="0">
                <a:effectLst/>
                <a:latin typeface="Arial" panose="020B0604020202020204" pitchFamily="34" charset="0"/>
              </a:rPr>
              <a:t>do begin</a:t>
            </a:r>
            <a:endParaRPr lang="en-US" altLang="zh-CN" sz="1800" b="1" noProof="1" smtClean="0">
              <a:effectLst/>
              <a:latin typeface="Arial" panose="020B0604020202020204" pitchFamily="34" charset="0"/>
            </a:endParaRPr>
          </a:p>
          <a:p>
            <a:pPr marL="342900" indent="-342900" defTabSz="457200">
              <a:lnSpc>
                <a:spcPct val="96000"/>
              </a:lnSpc>
              <a:spcBef>
                <a:spcPts val="800"/>
              </a:spcBef>
              <a:buFont typeface="Wingdings" panose="05000000000000000000" pitchFamily="2" charset="2"/>
              <a:buNone/>
            </a:pPr>
            <a:r>
              <a:rPr lang="en-US" altLang="zh-CN" sz="1800" b="1" noProof="1" smtClean="0">
                <a:effectLst/>
                <a:latin typeface="Arial" panose="020B0604020202020204" pitchFamily="34" charset="0"/>
              </a:rPr>
              <a:t>			</a:t>
            </a:r>
            <a:r>
              <a:rPr lang="en-US" altLang="zh-CN" sz="1800" noProof="1" smtClean="0">
                <a:effectLst/>
                <a:latin typeface="Arial" panose="020B0604020202020204" pitchFamily="34" charset="0"/>
              </a:rPr>
              <a:t>if</a:t>
            </a:r>
            <a:r>
              <a:rPr lang="en-US" altLang="zh-CN" sz="1800" b="1" noProof="1" smtClean="0">
                <a:effectLst/>
                <a:latin typeface="Arial" panose="020B0604020202020204" pitchFamily="34" charset="0"/>
              </a:rPr>
              <a:t> p</a:t>
            </a:r>
            <a:r>
              <a:rPr lang="en-US" altLang="zh-CN" sz="1800" b="1" i="1" baseline="-25000" noProof="1" smtClean="0">
                <a:effectLst/>
                <a:latin typeface="Arial" panose="020B0604020202020204" pitchFamily="34" charset="0"/>
              </a:rPr>
              <a:t>i</a:t>
            </a:r>
            <a:r>
              <a:rPr lang="en-US" altLang="zh-CN" sz="1800" b="1" noProof="1" smtClean="0">
                <a:effectLst/>
                <a:latin typeface="Arial" panose="020B0604020202020204" pitchFamily="34" charset="0"/>
              </a:rPr>
              <a:t> is a dependence cycle </a:t>
            </a:r>
            <a:r>
              <a:rPr lang="en-US" altLang="zh-CN" sz="1800" noProof="1" smtClean="0">
                <a:effectLst/>
                <a:latin typeface="Arial" panose="020B0604020202020204" pitchFamily="34" charset="0"/>
              </a:rPr>
              <a:t>then</a:t>
            </a:r>
            <a:endParaRPr lang="en-US" altLang="zh-CN" sz="1800" b="1" noProof="1" smtClean="0">
              <a:effectLst/>
              <a:latin typeface="Arial" panose="020B0604020202020204" pitchFamily="34" charset="0"/>
            </a:endParaRPr>
          </a:p>
          <a:p>
            <a:pPr marL="1485900" lvl="3" defTabSz="457200">
              <a:lnSpc>
                <a:spcPct val="86000"/>
              </a:lnSpc>
              <a:buClr>
                <a:srgbClr val="FF3300"/>
              </a:buClr>
              <a:buFontTx/>
              <a:buChar char="•"/>
            </a:pPr>
            <a:r>
              <a:rPr lang="en-US" altLang="zh-CN" sz="1400" b="1" noProof="1" smtClean="0">
                <a:effectLst/>
                <a:latin typeface="Arial" panose="020B0604020202020204" pitchFamily="34" charset="0"/>
              </a:rPr>
              <a:t>generate a DO-loop around the statements in </a:t>
            </a:r>
            <a:r>
              <a:rPr lang="en-US" altLang="zh-CN" sz="1400" b="1" i="1" noProof="1" smtClean="0">
                <a:effectLst/>
                <a:latin typeface="Arial" panose="020B0604020202020204" pitchFamily="34" charset="0"/>
              </a:rPr>
              <a:t>p</a:t>
            </a:r>
            <a:r>
              <a:rPr lang="en-US" altLang="zh-CN" sz="1400" b="1" i="1" baseline="-25000" noProof="1" smtClean="0">
                <a:effectLst/>
                <a:latin typeface="Arial" panose="020B0604020202020204" pitchFamily="34" charset="0"/>
              </a:rPr>
              <a:t>i</a:t>
            </a:r>
            <a:r>
              <a:rPr lang="en-US" altLang="zh-CN" sz="1400" b="1" noProof="1" smtClean="0">
                <a:effectLst/>
                <a:latin typeface="Arial" panose="020B0604020202020204" pitchFamily="34" charset="0"/>
              </a:rPr>
              <a:t>;</a:t>
            </a:r>
          </a:p>
          <a:p>
            <a:pPr marL="342900" indent="-342900" defTabSz="457200">
              <a:lnSpc>
                <a:spcPct val="86000"/>
              </a:lnSpc>
              <a:spcBef>
                <a:spcPts val="800"/>
              </a:spcBef>
              <a:buFont typeface="Wingdings" panose="05000000000000000000" pitchFamily="2" charset="2"/>
              <a:buNone/>
            </a:pPr>
            <a:r>
              <a:rPr lang="en-US" altLang="zh-CN" sz="1800" b="1" noProof="1" smtClean="0">
                <a:effectLst/>
                <a:latin typeface="Arial" panose="020B0604020202020204" pitchFamily="34" charset="0"/>
              </a:rPr>
              <a:t>			</a:t>
            </a:r>
            <a:r>
              <a:rPr lang="en-US" altLang="zh-CN" sz="1800" noProof="1" smtClean="0">
                <a:effectLst/>
                <a:latin typeface="Arial" panose="020B0604020202020204" pitchFamily="34" charset="0"/>
              </a:rPr>
              <a:t>else</a:t>
            </a:r>
            <a:endParaRPr lang="en-US" altLang="zh-CN" sz="1800" b="1" noProof="1" smtClean="0">
              <a:effectLst/>
              <a:latin typeface="Arial" panose="020B0604020202020204" pitchFamily="34" charset="0"/>
            </a:endParaRPr>
          </a:p>
          <a:p>
            <a:pPr marL="1485900" lvl="3" defTabSz="457200">
              <a:lnSpc>
                <a:spcPct val="86000"/>
              </a:lnSpc>
              <a:buClr>
                <a:srgbClr val="FF3300"/>
              </a:buClr>
              <a:buFontTx/>
              <a:buChar char="•"/>
            </a:pPr>
            <a:r>
              <a:rPr lang="en-US" altLang="zh-CN" sz="1400" b="1" noProof="1" smtClean="0">
                <a:effectLst/>
                <a:latin typeface="Arial" panose="020B0604020202020204" pitchFamily="34" charset="0"/>
              </a:rPr>
              <a:t>directly rewrite </a:t>
            </a:r>
            <a:r>
              <a:rPr lang="en-US" altLang="zh-CN" sz="1400" b="1" i="1" noProof="1" smtClean="0">
                <a:effectLst/>
                <a:latin typeface="Arial" panose="020B0604020202020204" pitchFamily="34" charset="0"/>
              </a:rPr>
              <a:t>p</a:t>
            </a:r>
            <a:r>
              <a:rPr lang="en-US" altLang="zh-CN" sz="1400" b="1" i="1" baseline="-25000" noProof="1" smtClean="0">
                <a:effectLst/>
                <a:latin typeface="Arial" panose="020B0604020202020204" pitchFamily="34" charset="0"/>
              </a:rPr>
              <a:t>i</a:t>
            </a:r>
            <a:r>
              <a:rPr lang="en-US" altLang="zh-CN" sz="1400" b="1" noProof="1" smtClean="0">
                <a:effectLst/>
                <a:latin typeface="Arial" panose="020B0604020202020204" pitchFamily="34" charset="0"/>
              </a:rPr>
              <a:t> in Fortran 90, vectorizing it with respect to every loop containing it;</a:t>
            </a:r>
          </a:p>
          <a:p>
            <a:pPr marL="342900" indent="-342900" defTabSz="457200">
              <a:lnSpc>
                <a:spcPct val="66000"/>
              </a:lnSpc>
              <a:spcBef>
                <a:spcPts val="800"/>
              </a:spcBef>
              <a:buFont typeface="Wingdings" panose="05000000000000000000" pitchFamily="2" charset="2"/>
              <a:buNone/>
            </a:pPr>
            <a:r>
              <a:rPr lang="en-US" altLang="zh-CN" sz="1800" b="1" noProof="1" smtClean="0">
                <a:effectLst/>
                <a:latin typeface="Arial" panose="020B0604020202020204" pitchFamily="34" charset="0"/>
              </a:rPr>
              <a:t>	  </a:t>
            </a:r>
            <a:r>
              <a:rPr lang="en-US" altLang="zh-CN" sz="1800" noProof="1" smtClean="0">
                <a:effectLst/>
                <a:latin typeface="Arial" panose="020B0604020202020204" pitchFamily="34" charset="0"/>
              </a:rPr>
              <a:t>end</a:t>
            </a:r>
          </a:p>
          <a:p>
            <a:pPr marL="342900" indent="-342900" defTabSz="457200">
              <a:lnSpc>
                <a:spcPct val="66000"/>
              </a:lnSpc>
              <a:buFont typeface="Wingdings" panose="05000000000000000000" pitchFamily="2" charset="2"/>
              <a:buNone/>
            </a:pPr>
            <a:r>
              <a:rPr lang="en-US" altLang="zh-CN" sz="1800" noProof="1" smtClean="0">
                <a:effectLst/>
                <a:latin typeface="Arial" panose="020B0604020202020204" pitchFamily="34" charset="0"/>
              </a:rPr>
              <a:t>end </a:t>
            </a:r>
            <a:r>
              <a:rPr lang="en-US" altLang="zh-CN" sz="1800" b="1" i="1" noProof="1" smtClean="0">
                <a:effectLst/>
                <a:latin typeface="Arial" panose="020B0604020202020204" pitchFamily="34" charset="0"/>
              </a:rPr>
              <a:t>vectorize</a:t>
            </a:r>
            <a:endParaRPr lang="en-US" altLang="zh-CN" sz="1800" b="1" i="1" smtClean="0">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70949741"/>
      </p:ext>
    </p:extLst>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F4D4C56A-2764-4C46-8B34-D7622AA8A122}" type="slidenum">
              <a:rPr lang="en-US" altLang="zh-CN" sz="1400">
                <a:latin typeface="Times New Roman" panose="02020603050405020304" pitchFamily="18" charset="0"/>
                <a:ea typeface="宋体" panose="02010600030101010101" pitchFamily="2" charset="-122"/>
              </a:rPr>
              <a:pPr>
                <a:spcBef>
                  <a:spcPct val="0"/>
                </a:spcBef>
                <a:buFontTx/>
                <a:buNone/>
              </a:pPr>
              <a:t>103</a:t>
            </a:fld>
            <a:endParaRPr lang="en-US" altLang="zh-CN" sz="1400">
              <a:latin typeface="Times New Roman" panose="02020603050405020304" pitchFamily="18" charset="0"/>
              <a:ea typeface="宋体" panose="02010600030101010101" pitchFamily="2" charset="-122"/>
            </a:endParaRPr>
          </a:p>
        </p:txBody>
      </p:sp>
      <p:sp>
        <p:nvSpPr>
          <p:cNvPr id="90115" name="Rectangle 2"/>
          <p:cNvSpPr>
            <a:spLocks noGrp="1" noChangeArrowheads="1"/>
          </p:cNvSpPr>
          <p:nvPr>
            <p:ph type="title"/>
          </p:nvPr>
        </p:nvSpPr>
        <p:spPr/>
        <p:txBody>
          <a:bodyPr/>
          <a:lstStyle/>
          <a:p>
            <a:r>
              <a:rPr lang="zh-CN" altLang="en-US" smtClean="0"/>
              <a:t>简单向量化的问题</a:t>
            </a:r>
          </a:p>
        </p:txBody>
      </p:sp>
      <p:sp>
        <p:nvSpPr>
          <p:cNvPr id="90116" name="Rectangle 3"/>
          <p:cNvSpPr>
            <a:spLocks noGrp="1" noChangeArrowheads="1"/>
          </p:cNvSpPr>
          <p:nvPr>
            <p:ph type="body" idx="1"/>
          </p:nvPr>
        </p:nvSpPr>
        <p:spPr>
          <a:xfrm>
            <a:off x="685800" y="1268413"/>
            <a:ext cx="7848600" cy="5091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lvl="1" indent="-228600" defTabSz="457200">
              <a:lnSpc>
                <a:spcPct val="96000"/>
              </a:lnSpc>
              <a:buFont typeface="Wingdings" panose="05000000000000000000" pitchFamily="2" charset="2"/>
              <a:buNone/>
            </a:pPr>
            <a:r>
              <a:rPr lang="en-US" altLang="zh-CN" sz="1800" noProof="1" smtClean="0">
                <a:effectLst/>
              </a:rPr>
              <a:t>	DO I = 1, N</a:t>
            </a:r>
          </a:p>
          <a:p>
            <a:pPr marL="685800" lvl="1" indent="-228600" defTabSz="457200">
              <a:lnSpc>
                <a:spcPct val="96000"/>
              </a:lnSpc>
              <a:buFont typeface="Wingdings" panose="05000000000000000000" pitchFamily="2" charset="2"/>
              <a:buNone/>
            </a:pPr>
            <a:r>
              <a:rPr lang="en-US" altLang="zh-CN" sz="1800" noProof="1" smtClean="0">
                <a:effectLst/>
              </a:rPr>
              <a:t>			DO J = 1, M</a:t>
            </a:r>
          </a:p>
          <a:p>
            <a:pPr marL="685800" lvl="1" indent="-228600" defTabSz="457200">
              <a:lnSpc>
                <a:spcPct val="96000"/>
              </a:lnSpc>
              <a:buFont typeface="Wingdings" panose="05000000000000000000" pitchFamily="2" charset="2"/>
              <a:buNone/>
            </a:pPr>
            <a:r>
              <a:rPr lang="en-US" altLang="zh-CN" sz="1800" noProof="1" smtClean="0">
                <a:effectLst/>
              </a:rPr>
              <a:t>S</a:t>
            </a:r>
            <a:r>
              <a:rPr lang="en-US" altLang="zh-CN" sz="1800" baseline="-25000" noProof="1" smtClean="0">
                <a:effectLst/>
              </a:rPr>
              <a:t>1</a:t>
            </a:r>
            <a:r>
              <a:rPr lang="en-US" altLang="zh-CN" sz="1800" noProof="1" smtClean="0">
                <a:effectLst/>
              </a:rPr>
              <a:t>				A(I+1,J) = A(I,J) + B</a:t>
            </a:r>
          </a:p>
          <a:p>
            <a:pPr marL="685800" lvl="1" indent="-228600" defTabSz="457200">
              <a:lnSpc>
                <a:spcPct val="96000"/>
              </a:lnSpc>
              <a:buFont typeface="Wingdings" panose="05000000000000000000" pitchFamily="2" charset="2"/>
              <a:buNone/>
            </a:pPr>
            <a:r>
              <a:rPr lang="en-US" altLang="zh-CN" sz="1800" noProof="1" smtClean="0">
                <a:effectLst/>
              </a:rPr>
              <a:t>			ENDDO</a:t>
            </a:r>
          </a:p>
          <a:p>
            <a:pPr marL="685800" lvl="1" indent="-228600" defTabSz="457200">
              <a:lnSpc>
                <a:spcPct val="96000"/>
              </a:lnSpc>
              <a:buFont typeface="Wingdings" panose="05000000000000000000" pitchFamily="2" charset="2"/>
              <a:buNone/>
            </a:pPr>
            <a:r>
              <a:rPr lang="en-US" altLang="zh-CN" sz="1800" noProof="1" smtClean="0">
                <a:effectLst/>
              </a:rPr>
              <a:t>	ENDDO</a:t>
            </a:r>
          </a:p>
          <a:p>
            <a:pPr marL="342900" indent="-342900" defTabSz="457200">
              <a:lnSpc>
                <a:spcPct val="80000"/>
              </a:lnSpc>
            </a:pPr>
            <a:r>
              <a:rPr lang="en-US" altLang="zh-CN" sz="2800" smtClean="0">
                <a:effectLst/>
              </a:rPr>
              <a:t>S</a:t>
            </a:r>
            <a:r>
              <a:rPr lang="en-US" altLang="zh-CN" sz="2800" baseline="-25000" smtClean="0">
                <a:effectLst/>
              </a:rPr>
              <a:t>1</a:t>
            </a:r>
            <a:r>
              <a:rPr lang="en-US" altLang="zh-CN" sz="2800" smtClean="0">
                <a:effectLst/>
              </a:rPr>
              <a:t> </a:t>
            </a:r>
            <a:r>
              <a:rPr lang="zh-CN" altLang="en-US" sz="2800" smtClean="0">
                <a:effectLst/>
              </a:rPr>
              <a:t>有一个自依赖：</a:t>
            </a:r>
            <a:r>
              <a:rPr lang="en-US" altLang="zh-CN" sz="2800" smtClean="0">
                <a:effectLst/>
              </a:rPr>
              <a:t>d(i, j) = (1,0)</a:t>
            </a:r>
          </a:p>
          <a:p>
            <a:pPr marL="342900" indent="-342900" defTabSz="457200">
              <a:lnSpc>
                <a:spcPct val="80000"/>
              </a:lnSpc>
            </a:pPr>
            <a:r>
              <a:rPr lang="zh-CN" altLang="en-US" sz="2800" smtClean="0">
                <a:effectLst/>
              </a:rPr>
              <a:t>主要发现</a:t>
            </a:r>
            <a:r>
              <a:rPr lang="zh-CN" altLang="zh-CN" sz="2800" noProof="1" smtClean="0">
                <a:effectLst/>
              </a:rPr>
              <a:t>: </a:t>
            </a:r>
            <a:r>
              <a:rPr lang="zh-CN" altLang="en-US" sz="2800" smtClean="0">
                <a:effectLst/>
              </a:rPr>
              <a:t>由于依赖关系是在第</a:t>
            </a:r>
            <a:r>
              <a:rPr lang="en-US" altLang="zh-CN" sz="2800" smtClean="0">
                <a:effectLst/>
              </a:rPr>
              <a:t>1</a:t>
            </a:r>
            <a:r>
              <a:rPr lang="zh-CN" altLang="en-US" sz="2800" smtClean="0">
                <a:effectLst/>
              </a:rPr>
              <a:t>层循环，我们可在其它循环进行变换</a:t>
            </a:r>
            <a:endParaRPr lang="en-US" altLang="zh-CN" sz="2800" smtClean="0">
              <a:effectLst/>
            </a:endParaRPr>
          </a:p>
          <a:p>
            <a:pPr marL="342900" indent="-342900" defTabSz="457200">
              <a:lnSpc>
                <a:spcPct val="80000"/>
              </a:lnSpc>
            </a:pPr>
            <a:r>
              <a:rPr lang="zh-CN" altLang="en-US" sz="2800" smtClean="0">
                <a:effectLst/>
              </a:rPr>
              <a:t>可转化为</a:t>
            </a:r>
            <a:r>
              <a:rPr lang="en-US" altLang="zh-CN" sz="2800" smtClean="0">
                <a:effectLst/>
              </a:rPr>
              <a:t>: </a:t>
            </a:r>
          </a:p>
          <a:p>
            <a:pPr marL="685800" lvl="1" indent="-228600" defTabSz="457200">
              <a:lnSpc>
                <a:spcPct val="130000"/>
              </a:lnSpc>
              <a:buFont typeface="Wingdings" panose="05000000000000000000" pitchFamily="2" charset="2"/>
              <a:buNone/>
            </a:pPr>
            <a:r>
              <a:rPr lang="en-US" altLang="en-US" sz="1800" noProof="1" smtClean="0">
                <a:effectLst/>
              </a:rPr>
              <a:t>	</a:t>
            </a:r>
            <a:r>
              <a:rPr lang="en-US" altLang="zh-CN" sz="1800" noProof="1" smtClean="0">
                <a:effectLst/>
              </a:rPr>
              <a:t>DO I = 1, N</a:t>
            </a:r>
          </a:p>
          <a:p>
            <a:pPr marL="685800" lvl="1" indent="-228600" defTabSz="457200">
              <a:lnSpc>
                <a:spcPct val="96000"/>
              </a:lnSpc>
              <a:buFont typeface="Wingdings" panose="05000000000000000000" pitchFamily="2" charset="2"/>
              <a:buNone/>
            </a:pPr>
            <a:r>
              <a:rPr lang="en-US" altLang="zh-CN" sz="1800" noProof="1" smtClean="0">
                <a:effectLst/>
              </a:rPr>
              <a:t>S</a:t>
            </a:r>
            <a:r>
              <a:rPr lang="en-US" altLang="zh-CN" sz="1800" baseline="-25000" noProof="1" smtClean="0">
                <a:effectLst/>
              </a:rPr>
              <a:t>1</a:t>
            </a:r>
            <a:r>
              <a:rPr lang="en-US" altLang="zh-CN" sz="1800" noProof="1" smtClean="0">
                <a:effectLst/>
              </a:rPr>
              <a:t>		  A(I+1,1:M) = A(I,1:M) + B</a:t>
            </a:r>
          </a:p>
          <a:p>
            <a:pPr marL="685800" lvl="1" indent="-228600" defTabSz="457200">
              <a:lnSpc>
                <a:spcPct val="116000"/>
              </a:lnSpc>
              <a:buFont typeface="Wingdings" panose="05000000000000000000" pitchFamily="2" charset="2"/>
              <a:buNone/>
            </a:pPr>
            <a:r>
              <a:rPr lang="en-US" altLang="zh-CN" sz="1800" noProof="1" smtClean="0">
                <a:effectLst/>
              </a:rPr>
              <a:t>	ENDDO</a:t>
            </a:r>
          </a:p>
          <a:p>
            <a:pPr marL="342900" indent="-342900" defTabSz="457200">
              <a:lnSpc>
                <a:spcPct val="80000"/>
              </a:lnSpc>
            </a:pPr>
            <a:r>
              <a:rPr lang="zh-CN" altLang="en-US" smtClean="0">
                <a:effectLst/>
              </a:rPr>
              <a:t>简单算法不能向量化该例子</a:t>
            </a:r>
            <a:endParaRPr lang="en-US" altLang="zh-CN" smtClean="0">
              <a:effectLst/>
            </a:endParaRPr>
          </a:p>
        </p:txBody>
      </p:sp>
    </p:spTree>
    <p:extLst>
      <p:ext uri="{BB962C8B-B14F-4D97-AF65-F5344CB8AC3E}">
        <p14:creationId xmlns:p14="http://schemas.microsoft.com/office/powerpoint/2010/main" val="1491169110"/>
      </p:ext>
    </p:extLst>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B7ED59AB-10CA-4A8E-88A4-BED526FC1E28}" type="slidenum">
              <a:rPr lang="en-US" altLang="zh-CN" sz="1400">
                <a:latin typeface="Times New Roman" panose="02020603050405020304" pitchFamily="18" charset="0"/>
                <a:ea typeface="宋体" panose="02010600030101010101" pitchFamily="2" charset="-122"/>
              </a:rPr>
              <a:pPr>
                <a:spcBef>
                  <a:spcPct val="0"/>
                </a:spcBef>
                <a:buFontTx/>
                <a:buNone/>
              </a:pPr>
              <a:t>104</a:t>
            </a:fld>
            <a:endParaRPr lang="en-US" altLang="zh-CN" sz="1400">
              <a:latin typeface="Times New Roman" panose="02020603050405020304" pitchFamily="18" charset="0"/>
              <a:ea typeface="宋体" panose="02010600030101010101" pitchFamily="2" charset="-122"/>
            </a:endParaRPr>
          </a:p>
        </p:txBody>
      </p:sp>
      <p:sp>
        <p:nvSpPr>
          <p:cNvPr id="92163" name="Rectangle 2"/>
          <p:cNvSpPr>
            <a:spLocks noGrp="1" noChangeArrowheads="1"/>
          </p:cNvSpPr>
          <p:nvPr>
            <p:ph type="title"/>
          </p:nvPr>
        </p:nvSpPr>
        <p:spPr>
          <a:xfrm>
            <a:off x="311150" y="280988"/>
            <a:ext cx="7148513" cy="301625"/>
          </a:xfrm>
        </p:spPr>
        <p:txBody>
          <a:bodyPr/>
          <a:lstStyle/>
          <a:p>
            <a:r>
              <a:rPr lang="zh-CN" altLang="en-US" smtClean="0"/>
              <a:t>一种先进的向量化算法</a:t>
            </a:r>
            <a:endParaRPr lang="en-US" altLang="zh-CN" smtClean="0"/>
          </a:p>
        </p:txBody>
      </p:sp>
      <p:sp>
        <p:nvSpPr>
          <p:cNvPr id="92164" name="Rectangle 3"/>
          <p:cNvSpPr>
            <a:spLocks noGrp="1" noChangeArrowheads="1"/>
          </p:cNvSpPr>
          <p:nvPr>
            <p:ph type="body" idx="1"/>
          </p:nvPr>
        </p:nvSpPr>
        <p:spPr>
          <a:xfrm>
            <a:off x="395288" y="1123950"/>
            <a:ext cx="8534400" cy="522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56000"/>
              </a:lnSpc>
              <a:spcBef>
                <a:spcPts val="800"/>
              </a:spcBef>
              <a:buFont typeface="Wingdings" panose="05000000000000000000" pitchFamily="2" charset="2"/>
              <a:buNone/>
            </a:pPr>
            <a:r>
              <a:rPr lang="en-US" altLang="zh-CN" sz="1600" noProof="1" smtClean="0">
                <a:effectLst/>
                <a:latin typeface="Arial" panose="020B0604020202020204" pitchFamily="34" charset="0"/>
              </a:rPr>
              <a:t>procedure</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codegen</a:t>
            </a:r>
            <a:r>
              <a:rPr lang="en-US" altLang="zh-CN" sz="1600" b="1" noProof="1" smtClean="0">
                <a:effectLst/>
                <a:latin typeface="Arial" panose="020B0604020202020204" pitchFamily="34" charset="0"/>
              </a:rPr>
              <a:t>(</a:t>
            </a:r>
            <a:r>
              <a:rPr lang="en-US" altLang="zh-CN" sz="1600" b="1" i="1" noProof="1" smtClean="0">
                <a:effectLst/>
                <a:latin typeface="Arial" panose="020B0604020202020204" pitchFamily="34" charset="0"/>
              </a:rPr>
              <a:t>R</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D</a:t>
            </a:r>
            <a:r>
              <a:rPr lang="en-US" altLang="zh-CN" sz="1600" b="1" noProof="1" smtClean="0">
                <a:effectLst/>
                <a:latin typeface="Arial" panose="020B0604020202020204" pitchFamily="34" charset="0"/>
              </a:rPr>
              <a:t>);</a:t>
            </a:r>
          </a:p>
          <a:p>
            <a:pPr>
              <a:lnSpc>
                <a:spcPct val="56000"/>
              </a:lnSpc>
              <a:spcBef>
                <a:spcPts val="800"/>
              </a:spcBef>
              <a:buFont typeface="Wingdings" panose="05000000000000000000" pitchFamily="2" charset="2"/>
              <a:buNone/>
            </a:pP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R</a:t>
            </a:r>
            <a:r>
              <a:rPr lang="en-US" altLang="zh-CN" sz="1600" b="1" noProof="1" smtClean="0">
                <a:effectLst/>
                <a:latin typeface="Arial" panose="020B0604020202020204" pitchFamily="34" charset="0"/>
              </a:rPr>
              <a:t> is the region for which we must generate code.</a:t>
            </a:r>
          </a:p>
          <a:p>
            <a:pPr>
              <a:lnSpc>
                <a:spcPct val="56000"/>
              </a:lnSpc>
              <a:spcBef>
                <a:spcPts val="800"/>
              </a:spcBef>
              <a:buFont typeface="Wingdings" panose="05000000000000000000" pitchFamily="2" charset="2"/>
              <a:buNone/>
            </a:pP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 is the minimum nesting level of possible parallel loops.  </a:t>
            </a:r>
          </a:p>
          <a:p>
            <a:pPr>
              <a:lnSpc>
                <a:spcPct val="56000"/>
              </a:lnSpc>
              <a:spcBef>
                <a:spcPts val="800"/>
              </a:spcBef>
              <a:buFont typeface="Wingdings" panose="05000000000000000000" pitchFamily="2" charset="2"/>
              <a:buNone/>
            </a:pP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D</a:t>
            </a:r>
            <a:r>
              <a:rPr lang="en-US" altLang="zh-CN" sz="1600" b="1" noProof="1" smtClean="0">
                <a:effectLst/>
                <a:latin typeface="Arial" panose="020B0604020202020204" pitchFamily="34" charset="0"/>
              </a:rPr>
              <a:t> is the dependence graph among statements in </a:t>
            </a:r>
            <a:r>
              <a:rPr lang="en-US" altLang="zh-CN" sz="1600" b="1" i="1" noProof="1" smtClean="0">
                <a:effectLst/>
                <a:latin typeface="Arial" panose="020B0604020202020204" pitchFamily="34" charset="0"/>
              </a:rPr>
              <a:t>R</a:t>
            </a:r>
            <a:r>
              <a:rPr lang="en-US" altLang="zh-CN" sz="1600" b="1" noProof="1" smtClean="0">
                <a:effectLst/>
                <a:latin typeface="Arial" panose="020B0604020202020204" pitchFamily="34" charset="0"/>
              </a:rPr>
              <a:t>.. </a:t>
            </a:r>
          </a:p>
          <a:p>
            <a:pPr>
              <a:lnSpc>
                <a:spcPct val="76000"/>
              </a:lnSpc>
              <a:spcBef>
                <a:spcPts val="800"/>
              </a:spcBef>
              <a:buFont typeface="Wingdings" panose="05000000000000000000" pitchFamily="2" charset="2"/>
              <a:buNone/>
            </a:pPr>
            <a:r>
              <a:rPr lang="en-US" altLang="zh-CN" sz="1600" b="1" noProof="1" smtClean="0">
                <a:effectLst/>
                <a:latin typeface="Arial" panose="020B0604020202020204" pitchFamily="34" charset="0"/>
              </a:rPr>
              <a:t>find the set {</a:t>
            </a:r>
            <a:r>
              <a:rPr lang="en-US" altLang="zh-CN" sz="1600" b="1" i="1" noProof="1" smtClean="0">
                <a:effectLst/>
                <a:latin typeface="Arial" panose="020B0604020202020204" pitchFamily="34" charset="0"/>
              </a:rPr>
              <a:t>S</a:t>
            </a:r>
            <a:r>
              <a:rPr lang="en-US" altLang="zh-CN" sz="1600" b="1" baseline="-25000" noProof="1" smtClean="0">
                <a:effectLst/>
                <a:latin typeface="Arial" panose="020B0604020202020204" pitchFamily="34" charset="0"/>
              </a:rPr>
              <a:t>1</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S</a:t>
            </a:r>
            <a:r>
              <a:rPr lang="en-US" altLang="zh-CN" sz="1600" b="1" baseline="-25000" noProof="1" smtClean="0">
                <a:effectLst/>
                <a:latin typeface="Arial" panose="020B0604020202020204" pitchFamily="34" charset="0"/>
              </a:rPr>
              <a:t>2</a:t>
            </a:r>
            <a:r>
              <a:rPr lang="en-US" altLang="zh-CN" sz="1600" b="1" noProof="1" smtClean="0">
                <a:effectLst/>
                <a:latin typeface="Arial" panose="020B0604020202020204" pitchFamily="34" charset="0"/>
              </a:rPr>
              <a:t>, ... , </a:t>
            </a:r>
            <a:r>
              <a:rPr lang="en-US" altLang="zh-CN" sz="1600" b="1" i="1" noProof="1" smtClean="0">
                <a:effectLst/>
                <a:latin typeface="Arial" panose="020B0604020202020204" pitchFamily="34" charset="0"/>
              </a:rPr>
              <a:t>S</a:t>
            </a:r>
            <a:r>
              <a:rPr lang="en-US" altLang="zh-CN" sz="1600" b="1" baseline="-25000" noProof="1" smtClean="0">
                <a:effectLst/>
                <a:latin typeface="Arial" panose="020B0604020202020204" pitchFamily="34" charset="0"/>
              </a:rPr>
              <a:t>m</a:t>
            </a:r>
            <a:r>
              <a:rPr lang="en-US" altLang="zh-CN" sz="1600" b="1" noProof="1" smtClean="0">
                <a:effectLst/>
                <a:latin typeface="Arial" panose="020B0604020202020204" pitchFamily="34" charset="0"/>
              </a:rPr>
              <a:t>} of maximal strongly-connected</a:t>
            </a:r>
            <a:br>
              <a:rPr lang="en-US" altLang="zh-CN" sz="1600" b="1" noProof="1" smtClean="0">
                <a:effectLst/>
                <a:latin typeface="Arial" panose="020B0604020202020204" pitchFamily="34" charset="0"/>
              </a:rPr>
            </a:br>
            <a:r>
              <a:rPr lang="en-US" altLang="zh-CN" sz="1600" b="1" noProof="1" smtClean="0">
                <a:effectLst/>
                <a:latin typeface="Arial" panose="020B0604020202020204" pitchFamily="34" charset="0"/>
              </a:rPr>
              <a:t>regions in the dependence graph </a:t>
            </a:r>
            <a:r>
              <a:rPr lang="en-US" altLang="zh-CN" sz="1600" b="1" i="1" noProof="1" smtClean="0">
                <a:effectLst/>
                <a:latin typeface="Arial" panose="020B0604020202020204" pitchFamily="34" charset="0"/>
              </a:rPr>
              <a:t>D</a:t>
            </a:r>
            <a:r>
              <a:rPr lang="en-US" altLang="zh-CN" sz="1600" b="1" noProof="1" smtClean="0">
                <a:effectLst/>
                <a:latin typeface="Arial" panose="020B0604020202020204" pitchFamily="34" charset="0"/>
              </a:rPr>
              <a:t> restricted to </a:t>
            </a:r>
            <a:r>
              <a:rPr lang="en-US" altLang="zh-CN" sz="1600" b="1" i="1" noProof="1" smtClean="0">
                <a:effectLst/>
                <a:latin typeface="Arial" panose="020B0604020202020204" pitchFamily="34" charset="0"/>
              </a:rPr>
              <a:t>R;</a:t>
            </a:r>
            <a:r>
              <a:rPr lang="en-US" altLang="zh-CN" sz="1600" b="1" noProof="1" smtClean="0">
                <a:effectLst/>
                <a:latin typeface="Arial" panose="020B0604020202020204" pitchFamily="34" charset="0"/>
              </a:rPr>
              <a:t> </a:t>
            </a:r>
          </a:p>
          <a:p>
            <a:pPr>
              <a:lnSpc>
                <a:spcPct val="76000"/>
              </a:lnSpc>
              <a:spcBef>
                <a:spcPts val="800"/>
              </a:spcBef>
              <a:buFont typeface="Wingdings" panose="05000000000000000000" pitchFamily="2" charset="2"/>
              <a:buNone/>
            </a:pPr>
            <a:r>
              <a:rPr lang="en-US" altLang="zh-CN" sz="1600" b="1" noProof="1" smtClean="0">
                <a:effectLst/>
                <a:latin typeface="Arial" panose="020B0604020202020204" pitchFamily="34" charset="0"/>
              </a:rPr>
              <a:t>construct </a:t>
            </a:r>
            <a:r>
              <a:rPr lang="en-US" altLang="zh-CN" sz="1600" b="1" i="1" noProof="1" smtClean="0">
                <a:effectLst/>
                <a:latin typeface="Arial" panose="020B0604020202020204" pitchFamily="34" charset="0"/>
              </a:rPr>
              <a:t>R</a:t>
            </a:r>
            <a:r>
              <a:rPr lang="en-US" altLang="zh-CN" sz="1600" b="1" baseline="-25000" noProof="1" smtClean="0">
                <a:effectLst/>
                <a:latin typeface="Arial" panose="020B0604020202020204" pitchFamily="34" charset="0"/>
              </a:rPr>
              <a:t>p</a:t>
            </a:r>
            <a:r>
              <a:rPr lang="en-US" altLang="zh-CN" sz="1600" b="1" noProof="1" smtClean="0">
                <a:effectLst/>
                <a:latin typeface="Arial" panose="020B0604020202020204" pitchFamily="34" charset="0"/>
              </a:rPr>
              <a:t> from </a:t>
            </a:r>
            <a:r>
              <a:rPr lang="en-US" altLang="zh-CN" sz="1600" b="1" i="1" noProof="1" smtClean="0">
                <a:effectLst/>
                <a:latin typeface="Arial" panose="020B0604020202020204" pitchFamily="34" charset="0"/>
              </a:rPr>
              <a:t>R</a:t>
            </a:r>
            <a:r>
              <a:rPr lang="en-US" altLang="zh-CN" sz="1600" b="1" noProof="1" smtClean="0">
                <a:effectLst/>
                <a:latin typeface="Arial" panose="020B0604020202020204" pitchFamily="34" charset="0"/>
              </a:rPr>
              <a:t> by reducing each </a:t>
            </a:r>
            <a:r>
              <a:rPr lang="en-US" altLang="zh-CN" sz="1600" b="1" i="1" noProof="1" smtClean="0">
                <a:effectLst/>
                <a:latin typeface="Arial" panose="020B0604020202020204" pitchFamily="34" charset="0"/>
              </a:rPr>
              <a:t>S</a:t>
            </a:r>
            <a:r>
              <a:rPr lang="en-US" altLang="zh-CN" sz="1600" b="1" baseline="-25000" noProof="1" smtClean="0">
                <a:effectLst/>
                <a:latin typeface="Arial" panose="020B0604020202020204" pitchFamily="34" charset="0"/>
              </a:rPr>
              <a:t>i</a:t>
            </a:r>
            <a:r>
              <a:rPr lang="en-US" altLang="zh-CN" sz="1600" b="1" noProof="1" smtClean="0">
                <a:effectLst/>
                <a:latin typeface="Arial" panose="020B0604020202020204" pitchFamily="34" charset="0"/>
              </a:rPr>
              <a:t> to a single node and</a:t>
            </a:r>
            <a:br>
              <a:rPr lang="en-US" altLang="zh-CN" sz="1600" b="1" noProof="1" smtClean="0">
                <a:effectLst/>
                <a:latin typeface="Arial" panose="020B0604020202020204" pitchFamily="34" charset="0"/>
              </a:rPr>
            </a:br>
            <a:r>
              <a:rPr lang="en-US" altLang="zh-CN" sz="1600" b="1" noProof="1" smtClean="0">
                <a:effectLst/>
                <a:latin typeface="Arial" panose="020B0604020202020204" pitchFamily="34" charset="0"/>
              </a:rPr>
              <a:t>compute </a:t>
            </a:r>
            <a:r>
              <a:rPr lang="en-US" altLang="zh-CN" sz="1600" b="1" i="1" noProof="1" smtClean="0">
                <a:effectLst/>
                <a:latin typeface="Arial" panose="020B0604020202020204" pitchFamily="34" charset="0"/>
              </a:rPr>
              <a:t>D</a:t>
            </a:r>
            <a:r>
              <a:rPr lang="en-US" altLang="zh-CN" sz="1600" b="1" baseline="-25000" noProof="1" smtClean="0">
                <a:effectLst/>
                <a:latin typeface="Arial" panose="020B0604020202020204" pitchFamily="34" charset="0"/>
              </a:rPr>
              <a:t>p</a:t>
            </a:r>
            <a:r>
              <a:rPr lang="en-US" altLang="zh-CN" sz="1600" b="1" noProof="1" smtClean="0">
                <a:effectLst/>
                <a:latin typeface="Arial" panose="020B0604020202020204" pitchFamily="34" charset="0"/>
              </a:rPr>
              <a:t>, the dependence graph naturally induced on </a:t>
            </a:r>
            <a:r>
              <a:rPr lang="en-US" altLang="zh-CN" sz="1600" b="1" i="1" noProof="1" smtClean="0">
                <a:effectLst/>
                <a:latin typeface="Arial" panose="020B0604020202020204" pitchFamily="34" charset="0"/>
              </a:rPr>
              <a:t>R</a:t>
            </a:r>
            <a:r>
              <a:rPr lang="en-US" altLang="zh-CN" sz="1600" b="1" baseline="-25000" noProof="1" smtClean="0">
                <a:effectLst/>
                <a:latin typeface="Arial" panose="020B0604020202020204" pitchFamily="34" charset="0"/>
              </a:rPr>
              <a:t>p </a:t>
            </a:r>
            <a:r>
              <a:rPr lang="en-US" altLang="zh-CN" sz="1600" b="1" noProof="1" smtClean="0">
                <a:effectLst/>
                <a:latin typeface="Arial" panose="020B0604020202020204" pitchFamily="34" charset="0"/>
              </a:rPr>
              <a:t>by </a:t>
            </a:r>
            <a:r>
              <a:rPr lang="en-US" altLang="zh-CN" sz="1600" b="1" i="1" noProof="1" smtClean="0">
                <a:effectLst/>
                <a:latin typeface="Arial" panose="020B0604020202020204" pitchFamily="34" charset="0"/>
              </a:rPr>
              <a:t>D;</a:t>
            </a:r>
          </a:p>
          <a:p>
            <a:pPr>
              <a:lnSpc>
                <a:spcPct val="86000"/>
              </a:lnSpc>
              <a:spcBef>
                <a:spcPts val="800"/>
              </a:spcBef>
              <a:buFont typeface="Wingdings" panose="05000000000000000000" pitchFamily="2" charset="2"/>
              <a:buNone/>
            </a:pPr>
            <a:r>
              <a:rPr lang="en-US" altLang="zh-CN" sz="1600" b="1" noProof="1" smtClean="0">
                <a:effectLst/>
                <a:latin typeface="Arial" panose="020B0604020202020204" pitchFamily="34" charset="0"/>
              </a:rPr>
              <a:t>let {p</a:t>
            </a:r>
            <a:r>
              <a:rPr lang="en-US" altLang="zh-CN" sz="1600" b="1" i="1" baseline="-25000" noProof="1" smtClean="0">
                <a:effectLst/>
                <a:latin typeface="Arial" panose="020B0604020202020204" pitchFamily="34" charset="0"/>
              </a:rPr>
              <a:t>1</a:t>
            </a:r>
            <a:r>
              <a:rPr lang="en-US" altLang="zh-CN" sz="1600" b="1" noProof="1" smtClean="0">
                <a:effectLst/>
                <a:latin typeface="Arial" panose="020B0604020202020204" pitchFamily="34" charset="0"/>
              </a:rPr>
              <a:t>, p</a:t>
            </a:r>
            <a:r>
              <a:rPr lang="en-US" altLang="zh-CN" sz="1600" b="1" i="1" baseline="-25000" noProof="1" smtClean="0">
                <a:effectLst/>
                <a:latin typeface="Arial" panose="020B0604020202020204" pitchFamily="34" charset="0"/>
              </a:rPr>
              <a:t>2</a:t>
            </a:r>
            <a:r>
              <a:rPr lang="en-US" altLang="zh-CN" sz="1600" b="1" noProof="1" smtClean="0">
                <a:effectLst/>
                <a:latin typeface="Arial" panose="020B0604020202020204" pitchFamily="34" charset="0"/>
              </a:rPr>
              <a:t>, ... , p</a:t>
            </a:r>
            <a:r>
              <a:rPr lang="en-US" altLang="zh-CN" sz="1600" b="1" i="1" baseline="-25000" noProof="1" smtClean="0">
                <a:effectLst/>
                <a:latin typeface="Arial" panose="020B0604020202020204" pitchFamily="34" charset="0"/>
              </a:rPr>
              <a:t>m</a:t>
            </a:r>
            <a:r>
              <a:rPr lang="en-US" altLang="zh-CN" sz="1600" b="1" noProof="1" smtClean="0">
                <a:effectLst/>
                <a:latin typeface="Arial" panose="020B0604020202020204" pitchFamily="34" charset="0"/>
              </a:rPr>
              <a:t>} be the </a:t>
            </a:r>
            <a:r>
              <a:rPr lang="en-US" altLang="zh-CN" sz="1600" b="1" i="1" noProof="1" smtClean="0">
                <a:effectLst/>
                <a:latin typeface="Arial" panose="020B0604020202020204" pitchFamily="34" charset="0"/>
              </a:rPr>
              <a:t>m</a:t>
            </a:r>
            <a:r>
              <a:rPr lang="en-US" altLang="zh-CN" sz="1600" b="1" noProof="1" smtClean="0">
                <a:effectLst/>
                <a:latin typeface="Arial" panose="020B0604020202020204" pitchFamily="34" charset="0"/>
              </a:rPr>
              <a:t> nodes of </a:t>
            </a:r>
            <a:r>
              <a:rPr lang="en-US" altLang="zh-CN" sz="1600" b="1" i="1" noProof="1" smtClean="0">
                <a:effectLst/>
                <a:latin typeface="Arial" panose="020B0604020202020204" pitchFamily="34" charset="0"/>
              </a:rPr>
              <a:t>R</a:t>
            </a:r>
            <a:r>
              <a:rPr lang="en-US" altLang="zh-CN" sz="1600" b="1" baseline="-25000" noProof="1" smtClean="0">
                <a:effectLst/>
                <a:latin typeface="Arial" panose="020B0604020202020204" pitchFamily="34" charset="0"/>
              </a:rPr>
              <a:t>p</a:t>
            </a:r>
            <a:r>
              <a:rPr lang="en-US" altLang="zh-CN" sz="1600" b="1" noProof="1" smtClean="0">
                <a:effectLst/>
                <a:latin typeface="Arial" panose="020B0604020202020204" pitchFamily="34" charset="0"/>
              </a:rPr>
              <a:t> numbered in an order</a:t>
            </a:r>
            <a:br>
              <a:rPr lang="en-US" altLang="zh-CN" sz="1600" b="1" noProof="1" smtClean="0">
                <a:effectLst/>
                <a:latin typeface="Arial" panose="020B0604020202020204" pitchFamily="34" charset="0"/>
              </a:rPr>
            </a:br>
            <a:r>
              <a:rPr lang="en-US" altLang="zh-CN" sz="1600" b="1" noProof="1" smtClean="0">
                <a:effectLst/>
                <a:latin typeface="Arial" panose="020B0604020202020204" pitchFamily="34" charset="0"/>
              </a:rPr>
              <a:t>consistent with </a:t>
            </a:r>
            <a:r>
              <a:rPr lang="en-US" altLang="zh-CN" sz="1600" b="1" i="1" noProof="1" smtClean="0">
                <a:effectLst/>
                <a:latin typeface="Arial" panose="020B0604020202020204" pitchFamily="34" charset="0"/>
              </a:rPr>
              <a:t>D</a:t>
            </a:r>
            <a:r>
              <a:rPr lang="en-US" altLang="zh-CN" sz="1600" b="1" baseline="-25000" noProof="1" smtClean="0">
                <a:effectLst/>
                <a:latin typeface="Arial" panose="020B0604020202020204" pitchFamily="34" charset="0"/>
              </a:rPr>
              <a:t>p</a:t>
            </a:r>
            <a:r>
              <a:rPr lang="en-US" altLang="zh-CN" sz="1600" b="1" noProof="1" smtClean="0">
                <a:effectLst/>
                <a:latin typeface="Arial" panose="020B0604020202020204" pitchFamily="34" charset="0"/>
              </a:rPr>
              <a:t> (use topological sort to do the numbering);</a:t>
            </a:r>
          </a:p>
          <a:p>
            <a:pPr>
              <a:lnSpc>
                <a:spcPct val="76000"/>
              </a:lnSpc>
              <a:spcBef>
                <a:spcPts val="800"/>
              </a:spcBef>
              <a:buFont typeface="Wingdings" panose="05000000000000000000" pitchFamily="2" charset="2"/>
              <a:buNone/>
            </a:pPr>
            <a:r>
              <a:rPr lang="en-US" altLang="zh-CN" sz="1600" noProof="1" smtClean="0">
                <a:effectLst/>
                <a:latin typeface="Arial" panose="020B0604020202020204" pitchFamily="34" charset="0"/>
              </a:rPr>
              <a:t>for</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i</a:t>
            </a:r>
            <a:r>
              <a:rPr lang="en-US" altLang="zh-CN" sz="1600" b="1" noProof="1" smtClean="0">
                <a:effectLst/>
                <a:latin typeface="Arial" panose="020B0604020202020204" pitchFamily="34" charset="0"/>
              </a:rPr>
              <a:t> = 1 </a:t>
            </a:r>
            <a:r>
              <a:rPr lang="en-US" altLang="zh-CN" sz="1600" noProof="1" smtClean="0">
                <a:effectLst/>
                <a:latin typeface="Arial" panose="020B0604020202020204" pitchFamily="34" charset="0"/>
              </a:rPr>
              <a:t>to</a:t>
            </a:r>
            <a:r>
              <a:rPr lang="en-US" altLang="zh-CN" sz="1600" b="1" noProof="1" smtClean="0">
                <a:effectLst/>
                <a:latin typeface="Arial" panose="020B0604020202020204" pitchFamily="34" charset="0"/>
              </a:rPr>
              <a:t> m </a:t>
            </a:r>
            <a:r>
              <a:rPr lang="en-US" altLang="zh-CN" sz="1600" noProof="1" smtClean="0">
                <a:effectLst/>
                <a:latin typeface="Arial" panose="020B0604020202020204" pitchFamily="34" charset="0"/>
              </a:rPr>
              <a:t>do begin</a:t>
            </a:r>
            <a:endParaRPr lang="en-US" altLang="zh-CN" sz="1600" b="1" noProof="1" smtClean="0">
              <a:effectLst/>
              <a:latin typeface="Arial" panose="020B0604020202020204" pitchFamily="34" charset="0"/>
            </a:endParaRPr>
          </a:p>
          <a:p>
            <a:pPr>
              <a:lnSpc>
                <a:spcPct val="76000"/>
              </a:lnSpc>
              <a:spcBef>
                <a:spcPts val="800"/>
              </a:spcBef>
              <a:buFont typeface="Wingdings" panose="05000000000000000000" pitchFamily="2" charset="2"/>
              <a:buNone/>
            </a:pPr>
            <a:r>
              <a:rPr lang="en-US" altLang="zh-CN" sz="1600" b="1" noProof="1" smtClean="0">
                <a:effectLst/>
                <a:latin typeface="Arial" panose="020B0604020202020204" pitchFamily="34" charset="0"/>
              </a:rPr>
              <a:t>	</a:t>
            </a:r>
            <a:r>
              <a:rPr lang="en-US" altLang="zh-CN" sz="1600" noProof="1" smtClean="0">
                <a:effectLst/>
                <a:latin typeface="Arial" panose="020B0604020202020204" pitchFamily="34" charset="0"/>
              </a:rPr>
              <a:t>if</a:t>
            </a:r>
            <a:r>
              <a:rPr lang="en-US" altLang="zh-CN" sz="1600" b="1" noProof="1" smtClean="0">
                <a:effectLst/>
                <a:latin typeface="Arial" panose="020B0604020202020204" pitchFamily="34" charset="0"/>
              </a:rPr>
              <a:t>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 is cyclic </a:t>
            </a:r>
            <a:r>
              <a:rPr lang="en-US" altLang="zh-CN" sz="1600" noProof="1" smtClean="0">
                <a:effectLst/>
                <a:latin typeface="Arial" panose="020B0604020202020204" pitchFamily="34" charset="0"/>
              </a:rPr>
              <a:t>then begin</a:t>
            </a:r>
            <a:endParaRPr lang="en-US" altLang="zh-CN" sz="1600" b="1" noProof="1" smtClean="0">
              <a:effectLst/>
              <a:latin typeface="Arial" panose="020B0604020202020204" pitchFamily="34" charset="0"/>
            </a:endParaRPr>
          </a:p>
          <a:p>
            <a:pPr lvl="2">
              <a:lnSpc>
                <a:spcPct val="76000"/>
              </a:lnSpc>
              <a:spcBef>
                <a:spcPts val="800"/>
              </a:spcBef>
              <a:buClr>
                <a:srgbClr val="FF3300"/>
              </a:buClr>
              <a:buFont typeface="Wingdings" panose="05000000000000000000" pitchFamily="2" charset="2"/>
              <a:buNone/>
            </a:pPr>
            <a:r>
              <a:rPr lang="en-US" altLang="zh-CN" sz="1600" b="1" noProof="1" smtClean="0">
                <a:effectLst/>
                <a:latin typeface="Arial" panose="020B0604020202020204" pitchFamily="34" charset="0"/>
              </a:rPr>
              <a:t>generate a level-</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 DO statement;</a:t>
            </a:r>
          </a:p>
          <a:p>
            <a:pPr lvl="2">
              <a:lnSpc>
                <a:spcPct val="76000"/>
              </a:lnSpc>
              <a:spcBef>
                <a:spcPts val="800"/>
              </a:spcBef>
              <a:buClr>
                <a:srgbClr val="FF3300"/>
              </a:buClr>
              <a:buFont typeface="Wingdings" panose="05000000000000000000" pitchFamily="2" charset="2"/>
              <a:buNone/>
            </a:pPr>
            <a:r>
              <a:rPr lang="en-US" altLang="zh-CN" sz="1600" b="1" noProof="1" smtClean="0">
                <a:effectLst/>
                <a:latin typeface="Arial" panose="020B0604020202020204" pitchFamily="34" charset="0"/>
              </a:rPr>
              <a:t>let </a:t>
            </a:r>
            <a:r>
              <a:rPr lang="en-US" altLang="zh-CN" sz="1600" b="1" i="1" noProof="1" smtClean="0">
                <a:effectLst/>
                <a:latin typeface="Arial" panose="020B0604020202020204" pitchFamily="34" charset="0"/>
              </a:rPr>
              <a:t>D</a:t>
            </a:r>
            <a:r>
              <a:rPr lang="en-US" altLang="zh-CN" sz="1600" b="1" baseline="-25000" noProof="1" smtClean="0">
                <a:effectLst/>
                <a:latin typeface="Arial" panose="020B0604020202020204" pitchFamily="34" charset="0"/>
              </a:rPr>
              <a:t>i</a:t>
            </a:r>
            <a:r>
              <a:rPr lang="en-US" altLang="zh-CN" sz="1600" b="1" noProof="1" smtClean="0">
                <a:effectLst/>
                <a:latin typeface="Arial" panose="020B0604020202020204" pitchFamily="34" charset="0"/>
              </a:rPr>
              <a:t> be the dependence graph consisting of all dependence edges in </a:t>
            </a:r>
            <a:r>
              <a:rPr lang="en-US" altLang="zh-CN" sz="1600" b="1" i="1" noProof="1" smtClean="0">
                <a:effectLst/>
                <a:latin typeface="Arial" panose="020B0604020202020204" pitchFamily="34" charset="0"/>
              </a:rPr>
              <a:t>D</a:t>
            </a:r>
            <a:r>
              <a:rPr lang="en-US" altLang="zh-CN" sz="1600" b="1" noProof="1" smtClean="0">
                <a:effectLst/>
                <a:latin typeface="Arial" panose="020B0604020202020204" pitchFamily="34" charset="0"/>
              </a:rPr>
              <a:t> that are at level </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+1 or greater and are internal to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a:t>
            </a:r>
          </a:p>
          <a:p>
            <a:pPr lvl="2">
              <a:lnSpc>
                <a:spcPct val="76000"/>
              </a:lnSpc>
              <a:spcBef>
                <a:spcPts val="800"/>
              </a:spcBef>
              <a:buClr>
                <a:srgbClr val="FF3300"/>
              </a:buClr>
              <a:buFont typeface="Wingdings" panose="05000000000000000000" pitchFamily="2" charset="2"/>
              <a:buNone/>
            </a:pPr>
            <a:r>
              <a:rPr lang="en-US" altLang="zh-CN" sz="1600" b="1" i="1" noProof="1" smtClean="0">
                <a:effectLst/>
                <a:latin typeface="Arial" panose="020B0604020202020204" pitchFamily="34" charset="0"/>
              </a:rPr>
              <a:t>codegen</a:t>
            </a:r>
            <a:r>
              <a:rPr lang="en-US" altLang="zh-CN" sz="1600" b="1" noProof="1" smtClean="0">
                <a:effectLst/>
                <a:latin typeface="Arial" panose="020B0604020202020204" pitchFamily="34" charset="0"/>
              </a:rPr>
              <a:t>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 </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+1, </a:t>
            </a:r>
            <a:r>
              <a:rPr lang="en-US" altLang="zh-CN" sz="1600" b="1" i="1" noProof="1" smtClean="0">
                <a:effectLst/>
                <a:latin typeface="Arial" panose="020B0604020202020204" pitchFamily="34" charset="0"/>
              </a:rPr>
              <a:t>D</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a:t>
            </a:r>
          </a:p>
          <a:p>
            <a:pPr lvl="2">
              <a:lnSpc>
                <a:spcPct val="76000"/>
              </a:lnSpc>
              <a:spcBef>
                <a:spcPts val="800"/>
              </a:spcBef>
              <a:buClr>
                <a:srgbClr val="FF3300"/>
              </a:buClr>
              <a:buFont typeface="Wingdings" panose="05000000000000000000" pitchFamily="2" charset="2"/>
              <a:buNone/>
            </a:pPr>
            <a:r>
              <a:rPr lang="en-US" altLang="zh-CN" sz="1600" b="1" noProof="1" smtClean="0">
                <a:effectLst/>
                <a:latin typeface="Arial" panose="020B0604020202020204" pitchFamily="34" charset="0"/>
              </a:rPr>
              <a:t>generate the level-</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 ENDDO statement;</a:t>
            </a:r>
          </a:p>
          <a:p>
            <a:pPr>
              <a:lnSpc>
                <a:spcPct val="36000"/>
              </a:lnSpc>
              <a:buFont typeface="Wingdings" panose="05000000000000000000" pitchFamily="2" charset="2"/>
              <a:buNone/>
            </a:pPr>
            <a:r>
              <a:rPr lang="en-US" altLang="zh-CN" sz="1600" b="1" noProof="1" smtClean="0">
                <a:effectLst/>
                <a:latin typeface="Arial" panose="020B0604020202020204" pitchFamily="34" charset="0"/>
              </a:rPr>
              <a:t>	</a:t>
            </a:r>
            <a:r>
              <a:rPr lang="en-US" altLang="zh-CN" sz="1600" noProof="1" smtClean="0">
                <a:effectLst/>
                <a:latin typeface="Arial" panose="020B0604020202020204" pitchFamily="34" charset="0"/>
              </a:rPr>
              <a:t>end</a:t>
            </a:r>
            <a:endParaRPr lang="en-US" altLang="zh-CN" sz="1600" b="1" noProof="1" smtClean="0">
              <a:effectLst/>
              <a:latin typeface="Arial" panose="020B0604020202020204" pitchFamily="34" charset="0"/>
            </a:endParaRPr>
          </a:p>
          <a:p>
            <a:pPr>
              <a:lnSpc>
                <a:spcPct val="36000"/>
              </a:lnSpc>
              <a:spcBef>
                <a:spcPts val="800"/>
              </a:spcBef>
              <a:buFont typeface="Wingdings" panose="05000000000000000000" pitchFamily="2" charset="2"/>
              <a:buNone/>
            </a:pPr>
            <a:r>
              <a:rPr lang="en-US" altLang="zh-CN" sz="1600" b="1" noProof="1" smtClean="0">
                <a:effectLst/>
                <a:latin typeface="Arial" panose="020B0604020202020204" pitchFamily="34" charset="0"/>
              </a:rPr>
              <a:t>	</a:t>
            </a:r>
            <a:r>
              <a:rPr lang="en-US" altLang="zh-CN" sz="1600" noProof="1" smtClean="0">
                <a:effectLst/>
                <a:latin typeface="Arial" panose="020B0604020202020204" pitchFamily="34" charset="0"/>
              </a:rPr>
              <a:t>else</a:t>
            </a:r>
            <a:endParaRPr lang="en-US" altLang="zh-CN" sz="1600" b="1" noProof="1" smtClean="0">
              <a:effectLst/>
              <a:latin typeface="Arial" panose="020B0604020202020204" pitchFamily="34" charset="0"/>
            </a:endParaRPr>
          </a:p>
          <a:p>
            <a:pPr lvl="2">
              <a:lnSpc>
                <a:spcPct val="86000"/>
              </a:lnSpc>
              <a:spcBef>
                <a:spcPts val="800"/>
              </a:spcBef>
              <a:buClr>
                <a:srgbClr val="FF3300"/>
              </a:buClr>
              <a:buFont typeface="Wingdings" panose="05000000000000000000" pitchFamily="2" charset="2"/>
              <a:buNone/>
            </a:pPr>
            <a:r>
              <a:rPr lang="en-US" altLang="zh-CN" sz="1600" b="1" noProof="1" smtClean="0">
                <a:effectLst/>
                <a:latin typeface="Arial" panose="020B0604020202020204" pitchFamily="34" charset="0"/>
              </a:rPr>
              <a:t>generate a vector statement for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 in r(p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a:t>
            </a:r>
            <a:r>
              <a:rPr lang="en-US" altLang="zh-CN" sz="1600" b="1" i="1" noProof="1" smtClean="0">
                <a:effectLst/>
                <a:latin typeface="Arial" panose="020B0604020202020204" pitchFamily="34" charset="0"/>
              </a:rPr>
              <a:t>k</a:t>
            </a:r>
            <a:r>
              <a:rPr lang="en-US" altLang="zh-CN" sz="1600" b="1" noProof="1" smtClean="0">
                <a:effectLst/>
                <a:latin typeface="Arial" panose="020B0604020202020204" pitchFamily="34" charset="0"/>
              </a:rPr>
              <a:t>+1 dimensions, where r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 is the number of loops containing p</a:t>
            </a:r>
            <a:r>
              <a:rPr lang="en-US" altLang="zh-CN" sz="1600" b="1" i="1" baseline="-25000" noProof="1" smtClean="0">
                <a:effectLst/>
                <a:latin typeface="Arial" panose="020B0604020202020204" pitchFamily="34" charset="0"/>
              </a:rPr>
              <a:t>i</a:t>
            </a:r>
            <a:r>
              <a:rPr lang="en-US" altLang="zh-CN" sz="1600" b="1" noProof="1" smtClean="0">
                <a:effectLst/>
                <a:latin typeface="Arial" panose="020B0604020202020204" pitchFamily="34" charset="0"/>
              </a:rPr>
              <a:t>;</a:t>
            </a:r>
          </a:p>
          <a:p>
            <a:pPr>
              <a:lnSpc>
                <a:spcPct val="56000"/>
              </a:lnSpc>
              <a:spcBef>
                <a:spcPts val="800"/>
              </a:spcBef>
              <a:buFont typeface="Wingdings" panose="05000000000000000000" pitchFamily="2" charset="2"/>
              <a:buNone/>
            </a:pPr>
            <a:r>
              <a:rPr lang="en-US" altLang="zh-CN" sz="1600" noProof="1" smtClean="0">
                <a:effectLst/>
                <a:latin typeface="Arial" panose="020B0604020202020204" pitchFamily="34" charset="0"/>
              </a:rPr>
              <a:t>end</a:t>
            </a:r>
            <a:endParaRPr lang="en-US" altLang="zh-CN" sz="1600" b="1" smtClean="0">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95059564"/>
      </p:ext>
    </p:extLst>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A17D8BAF-89DE-4C73-A99D-B71956D723F6}" type="slidenum">
              <a:rPr lang="en-US" altLang="zh-CN" sz="1400">
                <a:latin typeface="Times New Roman" panose="02020603050405020304" pitchFamily="18" charset="0"/>
                <a:ea typeface="宋体" panose="02010600030101010101" pitchFamily="2" charset="-122"/>
              </a:rPr>
              <a:pPr>
                <a:spcBef>
                  <a:spcPct val="0"/>
                </a:spcBef>
                <a:buFontTx/>
                <a:buNone/>
              </a:pPr>
              <a:t>105</a:t>
            </a:fld>
            <a:endParaRPr lang="en-US" altLang="zh-CN" sz="1400">
              <a:latin typeface="Times New Roman" panose="02020603050405020304" pitchFamily="18" charset="0"/>
              <a:ea typeface="宋体" panose="02010600030101010101" pitchFamily="2" charset="-122"/>
            </a:endParaRPr>
          </a:p>
        </p:txBody>
      </p:sp>
      <p:sp>
        <p:nvSpPr>
          <p:cNvPr id="94211" name="Rectangle 2"/>
          <p:cNvSpPr>
            <a:spLocks noGrp="1" noChangeArrowheads="1"/>
          </p:cNvSpPr>
          <p:nvPr>
            <p:ph type="title"/>
          </p:nvPr>
        </p:nvSpPr>
        <p:spPr>
          <a:xfrm>
            <a:off x="242888" y="236538"/>
            <a:ext cx="7412037" cy="303212"/>
          </a:xfrm>
        </p:spPr>
        <p:txBody>
          <a:bodyPr/>
          <a:lstStyle/>
          <a:p>
            <a:r>
              <a:rPr lang="zh-CN" altLang="en-US" smtClean="0"/>
              <a:t>一种先进的向量化算法</a:t>
            </a:r>
            <a:endParaRPr lang="en-US" altLang="zh-CN" smtClean="0"/>
          </a:p>
        </p:txBody>
      </p:sp>
      <p:sp>
        <p:nvSpPr>
          <p:cNvPr id="94212" name="Rectangle 3"/>
          <p:cNvSpPr>
            <a:spLocks noGrp="1" noChangeArrowheads="1"/>
          </p:cNvSpPr>
          <p:nvPr>
            <p:ph type="body" sz="half" idx="1"/>
          </p:nvPr>
        </p:nvSpPr>
        <p:spPr>
          <a:xfrm>
            <a:off x="400050" y="1412875"/>
            <a:ext cx="4627563" cy="3687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DO I = 1, 100</a:t>
            </a:r>
          </a:p>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S</a:t>
            </a:r>
            <a:r>
              <a:rPr lang="en-US" altLang="zh-CN" sz="2400" b="1" baseline="-25000" noProof="1" smtClean="0">
                <a:effectLst/>
                <a:latin typeface="Courier New" panose="02070309020205020404" pitchFamily="49" charset="0"/>
              </a:rPr>
              <a:t>1</a:t>
            </a:r>
            <a:r>
              <a:rPr lang="en-US" altLang="zh-CN" sz="2400" b="1" noProof="1" smtClean="0">
                <a:effectLst/>
                <a:latin typeface="Courier New" panose="02070309020205020404" pitchFamily="49" charset="0"/>
              </a:rPr>
              <a:t>	 X(I) = Y(I) + 10</a:t>
            </a:r>
          </a:p>
          <a:p>
            <a:pPr lvl="1">
              <a:lnSpc>
                <a:spcPct val="96000"/>
              </a:lnSpc>
              <a:buFont typeface="Wingdings" panose="05000000000000000000" pitchFamily="2" charset="2"/>
              <a:buNone/>
            </a:pPr>
            <a:r>
              <a:rPr lang="en-US" altLang="zh-CN" sz="2400" b="1" noProof="1" smtClean="0">
                <a:effectLst/>
                <a:latin typeface="Courier New" panose="02070309020205020404" pitchFamily="49" charset="0"/>
              </a:rPr>
              <a:t> DO J = 1, 100</a:t>
            </a:r>
          </a:p>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S</a:t>
            </a:r>
            <a:r>
              <a:rPr lang="en-US" altLang="zh-CN" sz="2400" b="1" baseline="-25000" noProof="1" smtClean="0">
                <a:effectLst/>
                <a:latin typeface="Courier New" panose="02070309020205020404" pitchFamily="49" charset="0"/>
              </a:rPr>
              <a:t>2</a:t>
            </a:r>
            <a:r>
              <a:rPr lang="en-US" altLang="zh-CN" sz="2400" b="1" noProof="1" smtClean="0">
                <a:effectLst/>
                <a:latin typeface="Courier New" panose="02070309020205020404" pitchFamily="49" charset="0"/>
              </a:rPr>
              <a:t>	    B(J) = A(J,N)</a:t>
            </a:r>
          </a:p>
          <a:p>
            <a:pPr lvl="1">
              <a:lnSpc>
                <a:spcPct val="96000"/>
              </a:lnSpc>
              <a:buFont typeface="Wingdings" panose="05000000000000000000" pitchFamily="2" charset="2"/>
              <a:buNone/>
            </a:pPr>
            <a:r>
              <a:rPr lang="en-US" altLang="zh-CN" sz="2400" b="1" noProof="1" smtClean="0">
                <a:effectLst/>
                <a:latin typeface="Courier New" panose="02070309020205020404" pitchFamily="49" charset="0"/>
              </a:rPr>
              <a:t>	  DO K = 1, 100</a:t>
            </a:r>
          </a:p>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S</a:t>
            </a:r>
            <a:r>
              <a:rPr lang="en-US" altLang="zh-CN" sz="2400" b="1" baseline="-25000" noProof="1" smtClean="0">
                <a:effectLst/>
                <a:latin typeface="Courier New" panose="02070309020205020404" pitchFamily="49" charset="0"/>
              </a:rPr>
              <a:t>3</a:t>
            </a:r>
            <a:r>
              <a:rPr lang="en-US" altLang="zh-CN" sz="2400" b="1" noProof="1" smtClean="0">
                <a:effectLst/>
                <a:latin typeface="Courier New" panose="02070309020205020404" pitchFamily="49" charset="0"/>
              </a:rPr>
              <a:t>	      A(J+1,K)=B(J)+C(J,K)</a:t>
            </a:r>
          </a:p>
          <a:p>
            <a:pPr lvl="1">
              <a:lnSpc>
                <a:spcPct val="96000"/>
              </a:lnSpc>
              <a:buFont typeface="Wingdings" panose="05000000000000000000" pitchFamily="2" charset="2"/>
              <a:buNone/>
            </a:pPr>
            <a:r>
              <a:rPr lang="en-US" altLang="zh-CN" sz="2400" b="1"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S</a:t>
            </a:r>
            <a:r>
              <a:rPr lang="en-US" altLang="zh-CN" sz="2400" b="1" baseline="-25000" noProof="1" smtClean="0">
                <a:effectLst/>
                <a:latin typeface="Courier New" panose="02070309020205020404" pitchFamily="49" charset="0"/>
              </a:rPr>
              <a:t>4</a:t>
            </a:r>
            <a:r>
              <a:rPr lang="en-US" altLang="zh-CN" sz="2400" b="1" noProof="1" smtClean="0">
                <a:effectLst/>
                <a:latin typeface="Courier New" panose="02070309020205020404" pitchFamily="49" charset="0"/>
              </a:rPr>
              <a:t>	    Y(I+J) = A(J+1, N)</a:t>
            </a:r>
          </a:p>
          <a:p>
            <a:pPr lvl="1">
              <a:lnSpc>
                <a:spcPct val="96000"/>
              </a:lnSpc>
              <a:buFont typeface="Wingdings" panose="05000000000000000000" pitchFamily="2" charset="2"/>
              <a:buNone/>
            </a:pPr>
            <a:r>
              <a:rPr lang="en-US" altLang="zh-CN" sz="2400" b="1"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2400" b="1" noProof="1" smtClean="0">
                <a:effectLst/>
                <a:latin typeface="Courier New" panose="02070309020205020404" pitchFamily="49" charset="0"/>
              </a:rPr>
              <a:t>ENDDO</a:t>
            </a:r>
          </a:p>
          <a:p>
            <a:endParaRPr lang="zh-CN" altLang="en-US" sz="2000" smtClean="0">
              <a:effectLst/>
              <a:ea typeface="宋体" panose="02010600030101010101" pitchFamily="2" charset="-122"/>
            </a:endParaRPr>
          </a:p>
        </p:txBody>
      </p:sp>
      <p:graphicFrame>
        <p:nvGraphicFramePr>
          <p:cNvPr id="94213" name="Object 4"/>
          <p:cNvGraphicFramePr>
            <a:graphicFrameLocks noGrp="1" noChangeAspect="1"/>
          </p:cNvGraphicFramePr>
          <p:nvPr>
            <p:ph sz="half" idx="2"/>
          </p:nvPr>
        </p:nvGraphicFramePr>
        <p:xfrm>
          <a:off x="4611688" y="1603375"/>
          <a:ext cx="3922712" cy="4081463"/>
        </p:xfrm>
        <a:graphic>
          <a:graphicData uri="http://schemas.openxmlformats.org/presentationml/2006/ole">
            <mc:AlternateContent xmlns:mc="http://schemas.openxmlformats.org/markup-compatibility/2006">
              <mc:Choice xmlns:v="urn:schemas-microsoft-com:vml" Requires="v">
                <p:oleObj spid="_x0000_s111644" name="Bitmap Image" r:id="rId4" imgW="1905266" imgH="2029108" progId="Paint.Picture">
                  <p:embed/>
                </p:oleObj>
              </mc:Choice>
              <mc:Fallback>
                <p:oleObj name="Bitmap Image" r:id="rId4" imgW="1905266" imgH="202910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1603375"/>
                        <a:ext cx="3922712"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4214" name="Picture 5" descr="diag"/>
          <p:cNvPicPr>
            <a:picLocks noChangeAspect="1" noChangeArrowheads="1"/>
          </p:cNvPicPr>
          <p:nvPr/>
        </p:nvPicPr>
        <p:blipFill>
          <a:blip r:embed="rId6">
            <a:clrChange>
              <a:clrFrom>
                <a:srgbClr val="FFFFFF"/>
              </a:clrFrom>
              <a:clrTo>
                <a:srgbClr val="FFFFFF">
                  <a:alpha val="0"/>
                </a:srgbClr>
              </a:clrTo>
            </a:clrChange>
            <a:lum bright="-18000" contrast="30000"/>
            <a:extLst>
              <a:ext uri="{28A0092B-C50C-407E-A947-70E740481C1C}">
                <a14:useLocalDpi xmlns:a14="http://schemas.microsoft.com/office/drawing/2010/main" val="0"/>
              </a:ext>
            </a:extLst>
          </a:blip>
          <a:srcRect t="67" r="56"/>
          <a:stretch>
            <a:fillRect/>
          </a:stretch>
        </p:blipFill>
        <p:spPr bwMode="auto">
          <a:xfrm>
            <a:off x="3635375" y="1412875"/>
            <a:ext cx="54864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054713"/>
      </p:ext>
    </p:extLst>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7883B984-7F99-4B8E-A450-EE1E06987CFB}" type="slidenum">
              <a:rPr lang="en-US" altLang="zh-CN" sz="1400">
                <a:latin typeface="Times New Roman" panose="02020603050405020304" pitchFamily="18" charset="0"/>
                <a:ea typeface="宋体" panose="02010600030101010101" pitchFamily="2" charset="-122"/>
              </a:rPr>
              <a:pPr>
                <a:spcBef>
                  <a:spcPct val="0"/>
                </a:spcBef>
                <a:buFontTx/>
                <a:buNone/>
              </a:pPr>
              <a:t>106</a:t>
            </a:fld>
            <a:endParaRPr lang="en-US" altLang="zh-CN" sz="1400">
              <a:latin typeface="Times New Roman" panose="02020603050405020304" pitchFamily="18" charset="0"/>
              <a:ea typeface="宋体" panose="02010600030101010101" pitchFamily="2" charset="-122"/>
            </a:endParaRPr>
          </a:p>
        </p:txBody>
      </p:sp>
      <p:sp>
        <p:nvSpPr>
          <p:cNvPr id="96259" name="Rectangle 2"/>
          <p:cNvSpPr>
            <a:spLocks noGrp="1" noChangeArrowheads="1"/>
          </p:cNvSpPr>
          <p:nvPr>
            <p:ph type="title"/>
          </p:nvPr>
        </p:nvSpPr>
        <p:spPr>
          <a:xfrm>
            <a:off x="242888" y="236538"/>
            <a:ext cx="7412037" cy="303212"/>
          </a:xfrm>
        </p:spPr>
        <p:txBody>
          <a:bodyPr/>
          <a:lstStyle/>
          <a:p>
            <a:r>
              <a:rPr lang="zh-CN" altLang="en-US" smtClean="0"/>
              <a:t>一种先进的向量化算法</a:t>
            </a:r>
            <a:endParaRPr lang="en-US" altLang="zh-CN" smtClean="0"/>
          </a:p>
        </p:txBody>
      </p:sp>
      <p:sp>
        <p:nvSpPr>
          <p:cNvPr id="96260" name="Rectangle 3"/>
          <p:cNvSpPr>
            <a:spLocks noGrp="1" noChangeArrowheads="1"/>
          </p:cNvSpPr>
          <p:nvPr>
            <p:ph type="body" sz="half" idx="1"/>
          </p:nvPr>
        </p:nvSpPr>
        <p:spPr>
          <a:xfrm>
            <a:off x="400050" y="1341438"/>
            <a:ext cx="4627563"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buFont typeface="Wingdings" panose="05000000000000000000" pitchFamily="2" charset="2"/>
              <a:buNone/>
            </a:pPr>
            <a:r>
              <a:rPr lang="en-US" altLang="zh-CN" sz="2000" b="1" noProof="1" smtClean="0">
                <a:effectLst/>
                <a:latin typeface="Courier New" panose="02070309020205020404" pitchFamily="49" charset="0"/>
              </a:rPr>
              <a:t>DO I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1</a:t>
            </a:r>
            <a:r>
              <a:rPr lang="en-US" altLang="zh-CN" sz="2000" b="1" noProof="1" smtClean="0">
                <a:solidFill>
                  <a:srgbClr val="000000"/>
                </a:solidFill>
                <a:effectLst/>
                <a:latin typeface="Courier New" panose="02070309020205020404" pitchFamily="49" charset="0"/>
              </a:rPr>
              <a:t>	 </a:t>
            </a:r>
            <a:r>
              <a:rPr lang="en-US" altLang="zh-CN" sz="2000" b="1" noProof="1" smtClean="0">
                <a:solidFill>
                  <a:srgbClr val="FF3300"/>
                </a:solidFill>
                <a:effectLst/>
                <a:latin typeface="Courier New" panose="02070309020205020404" pitchFamily="49" charset="0"/>
              </a:rPr>
              <a:t>X(I) = Y(I) + 10</a:t>
            </a:r>
          </a:p>
          <a:p>
            <a:pPr lvl="1">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 </a:t>
            </a:r>
            <a:r>
              <a:rPr lang="en-US" altLang="zh-CN" sz="2000" b="1" noProof="1" smtClean="0">
                <a:effectLst/>
                <a:latin typeface="Courier New" panose="02070309020205020404" pitchFamily="49" charset="0"/>
              </a:rPr>
              <a:t>DO J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2</a:t>
            </a:r>
            <a:r>
              <a:rPr lang="en-US" altLang="zh-CN" sz="2000" b="1" noProof="1" smtClean="0">
                <a:solidFill>
                  <a:srgbClr val="000000"/>
                </a:solidFill>
                <a:effectLst/>
                <a:latin typeface="Courier New" panose="02070309020205020404" pitchFamily="49" charset="0"/>
              </a:rPr>
              <a:t>	    </a:t>
            </a:r>
            <a:r>
              <a:rPr lang="en-US" altLang="zh-CN" sz="2000" b="1" noProof="1" smtClean="0">
                <a:effectLst/>
                <a:latin typeface="Courier New" panose="02070309020205020404" pitchFamily="49" charset="0"/>
              </a:rPr>
              <a:t>B(J) = A(J,N)</a:t>
            </a:r>
          </a:p>
          <a:p>
            <a:pPr lvl="1">
              <a:lnSpc>
                <a:spcPct val="96000"/>
              </a:lnSpc>
              <a:buFont typeface="Wingdings" panose="05000000000000000000" pitchFamily="2" charset="2"/>
              <a:buNone/>
            </a:pPr>
            <a:r>
              <a:rPr lang="en-US" altLang="zh-CN" sz="2000" b="1" noProof="1" smtClean="0">
                <a:effectLst/>
                <a:latin typeface="Courier New" panose="02070309020205020404" pitchFamily="49" charset="0"/>
              </a:rPr>
              <a:t>	  DO K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3</a:t>
            </a:r>
            <a:r>
              <a:rPr lang="en-US" altLang="zh-CN" sz="2000" b="1" noProof="1" smtClean="0">
                <a:solidFill>
                  <a:srgbClr val="000000"/>
                </a:solidFill>
                <a:effectLst/>
                <a:latin typeface="Courier New" panose="02070309020205020404" pitchFamily="49" charset="0"/>
              </a:rPr>
              <a:t>	      </a:t>
            </a:r>
            <a:r>
              <a:rPr lang="en-US" altLang="zh-CN" sz="2000" b="1" noProof="1" smtClean="0">
                <a:effectLst/>
                <a:latin typeface="Courier New" panose="02070309020205020404" pitchFamily="49" charset="0"/>
              </a:rPr>
              <a:t>A(J+1,K)=B(J)+C(J,K)</a:t>
            </a:r>
          </a:p>
          <a:p>
            <a:pPr lvl="1">
              <a:lnSpc>
                <a:spcPct val="96000"/>
              </a:lnSpc>
              <a:buFont typeface="Wingdings" panose="05000000000000000000" pitchFamily="2" charset="2"/>
              <a:buNone/>
            </a:pPr>
            <a:r>
              <a:rPr lang="en-US" altLang="zh-CN" sz="2000" b="1"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4</a:t>
            </a:r>
            <a:r>
              <a:rPr lang="en-US" altLang="zh-CN" sz="2000" b="1" noProof="1" smtClean="0">
                <a:solidFill>
                  <a:srgbClr val="000000"/>
                </a:solidFill>
                <a:effectLst/>
                <a:latin typeface="Courier New" panose="02070309020205020404" pitchFamily="49" charset="0"/>
              </a:rPr>
              <a:t>	    </a:t>
            </a:r>
            <a:r>
              <a:rPr lang="en-US" altLang="zh-CN" sz="2000" b="1" noProof="1" smtClean="0">
                <a:solidFill>
                  <a:srgbClr val="FF3300"/>
                </a:solidFill>
                <a:effectLst/>
                <a:latin typeface="Courier New" panose="02070309020205020404" pitchFamily="49" charset="0"/>
              </a:rPr>
              <a:t>Y(I+J) = A(J+1, N)</a:t>
            </a:r>
            <a:endParaRPr lang="en-US" altLang="zh-CN" sz="2000" b="1" noProof="1" smtClean="0">
              <a:solidFill>
                <a:srgbClr val="000000"/>
              </a:solidFill>
              <a:effectLst/>
              <a:latin typeface="Courier New" panose="02070309020205020404" pitchFamily="49" charset="0"/>
            </a:endParaRPr>
          </a:p>
          <a:p>
            <a:pPr lvl="1">
              <a:lnSpc>
                <a:spcPct val="96000"/>
              </a:lnSpc>
              <a:buFont typeface="Wingdings" panose="05000000000000000000" pitchFamily="2" charset="2"/>
              <a:buNone/>
            </a:pPr>
            <a:r>
              <a:rPr lang="en-US" altLang="zh-CN" sz="2000" b="1"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2000" b="1" noProof="1" smtClean="0">
                <a:effectLst/>
                <a:latin typeface="Courier New" panose="02070309020205020404" pitchFamily="49" charset="0"/>
              </a:rPr>
              <a:t>ENDDO</a:t>
            </a:r>
          </a:p>
          <a:p>
            <a:endParaRPr lang="zh-CN" altLang="en-US" sz="2000" b="1" smtClean="0">
              <a:effectLst/>
              <a:latin typeface="Courier New" panose="02070309020205020404" pitchFamily="49" charset="0"/>
            </a:endParaRPr>
          </a:p>
        </p:txBody>
      </p:sp>
      <p:graphicFrame>
        <p:nvGraphicFramePr>
          <p:cNvPr id="96261" name="Object 4"/>
          <p:cNvGraphicFramePr>
            <a:graphicFrameLocks noGrp="1" noChangeAspect="1"/>
          </p:cNvGraphicFramePr>
          <p:nvPr>
            <p:ph sz="half" idx="2"/>
          </p:nvPr>
        </p:nvGraphicFramePr>
        <p:xfrm>
          <a:off x="4611688" y="1603375"/>
          <a:ext cx="3922712" cy="4081463"/>
        </p:xfrm>
        <a:graphic>
          <a:graphicData uri="http://schemas.openxmlformats.org/presentationml/2006/ole">
            <mc:AlternateContent xmlns:mc="http://schemas.openxmlformats.org/markup-compatibility/2006">
              <mc:Choice xmlns:v="urn:schemas-microsoft-com:vml" Requires="v">
                <p:oleObj spid="_x0000_s112668" name="Bitmap Image" r:id="rId4" imgW="1905266" imgH="2029108" progId="Paint.Picture">
                  <p:embed/>
                </p:oleObj>
              </mc:Choice>
              <mc:Fallback>
                <p:oleObj name="Bitmap Image" r:id="rId4" imgW="1905266" imgH="202910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1603375"/>
                        <a:ext cx="3922712"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6262" name="Picture 5" descr="diag"/>
          <p:cNvPicPr>
            <a:picLocks noChangeAspect="1" noChangeArrowheads="1"/>
          </p:cNvPicPr>
          <p:nvPr/>
        </p:nvPicPr>
        <p:blipFill>
          <a:blip r:embed="rId6">
            <a:clrChange>
              <a:clrFrom>
                <a:srgbClr val="FFFFFF"/>
              </a:clrFrom>
              <a:clrTo>
                <a:srgbClr val="FFFFFF">
                  <a:alpha val="0"/>
                </a:srgbClr>
              </a:clrTo>
            </a:clrChange>
            <a:lum bright="-12000" contrast="42000"/>
            <a:extLst>
              <a:ext uri="{28A0092B-C50C-407E-A947-70E740481C1C}">
                <a14:useLocalDpi xmlns:a14="http://schemas.microsoft.com/office/drawing/2010/main" val="0"/>
              </a:ext>
            </a:extLst>
          </a:blip>
          <a:srcRect t="67" r="56"/>
          <a:stretch>
            <a:fillRect/>
          </a:stretch>
        </p:blipFill>
        <p:spPr bwMode="auto">
          <a:xfrm>
            <a:off x="3505200" y="1300163"/>
            <a:ext cx="54864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Text Box 6"/>
          <p:cNvSpPr txBox="1">
            <a:spLocks noChangeArrowheads="1"/>
          </p:cNvSpPr>
          <p:nvPr/>
        </p:nvSpPr>
        <p:spPr bwMode="auto">
          <a:xfrm>
            <a:off x="179388" y="4941888"/>
            <a:ext cx="4267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None/>
            </a:pPr>
            <a:r>
              <a:rPr lang="en-US" altLang="zh-CN" sz="1800" b="0">
                <a:latin typeface="Times New Roman" panose="02020603050405020304" pitchFamily="18" charset="0"/>
                <a:ea typeface="宋体" panose="02010600030101010101" pitchFamily="2" charset="-122"/>
              </a:rPr>
              <a:t>Simple dependence testing procedure: </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True dependence from </a:t>
            </a:r>
            <a:r>
              <a:rPr lang="en-US" altLang="zh-CN" sz="1800">
                <a:latin typeface="Arial" panose="020B0604020202020204" pitchFamily="34" charset="0"/>
                <a:ea typeface="宋体" panose="02010600030101010101" pitchFamily="2" charset="-122"/>
              </a:rPr>
              <a:t>S</a:t>
            </a:r>
            <a:r>
              <a:rPr lang="en-US" altLang="zh-CN" sz="1800" baseline="-25000">
                <a:latin typeface="Arial" panose="020B0604020202020204" pitchFamily="34" charset="0"/>
                <a:ea typeface="宋体" panose="02010600030101010101" pitchFamily="2" charset="-122"/>
              </a:rPr>
              <a:t>4 </a:t>
            </a:r>
            <a:r>
              <a:rPr lang="en-US" altLang="zh-CN" sz="1800" b="0">
                <a:latin typeface="Times New Roman" panose="02020603050405020304" pitchFamily="18" charset="0"/>
                <a:ea typeface="宋体" panose="02010600030101010101" pitchFamily="2" charset="-122"/>
              </a:rPr>
              <a:t>to</a:t>
            </a:r>
            <a:r>
              <a:rPr lang="en-US" altLang="zh-CN" sz="1800">
                <a:latin typeface="Arial" panose="020B0604020202020204" pitchFamily="34" charset="0"/>
                <a:ea typeface="宋体" panose="02010600030101010101" pitchFamily="2" charset="-122"/>
              </a:rPr>
              <a:t> S</a:t>
            </a:r>
            <a:r>
              <a:rPr lang="en-US" altLang="zh-CN" sz="1800" baseline="-25000">
                <a:latin typeface="Arial" panose="020B0604020202020204" pitchFamily="34" charset="0"/>
                <a:ea typeface="宋体" panose="02010600030101010101" pitchFamily="2" charset="-122"/>
              </a:rPr>
              <a:t>1</a:t>
            </a:r>
            <a:r>
              <a:rPr lang="en-US" altLang="zh-CN" sz="1800" b="0">
                <a:latin typeface="Arial" panose="020B0604020202020204" pitchFamily="34" charset="0"/>
                <a:ea typeface="宋体" panose="02010600030101010101" pitchFamily="2" charset="-122"/>
              </a:rPr>
              <a:t>	</a:t>
            </a:r>
            <a:br>
              <a:rPr lang="en-US" altLang="zh-CN" sz="1800" b="0">
                <a:latin typeface="Arial" panose="020B0604020202020204" pitchFamily="34"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I</a:t>
            </a:r>
            <a:r>
              <a:rPr lang="en-US" altLang="zh-CN" sz="1800" b="0" baseline="-25000">
                <a:latin typeface="Times New Roman" panose="02020603050405020304" pitchFamily="18" charset="0"/>
                <a:ea typeface="宋体" panose="02010600030101010101" pitchFamily="2" charset="-122"/>
              </a:rPr>
              <a:t>0</a:t>
            </a:r>
            <a:r>
              <a:rPr lang="en-US" altLang="zh-CN" sz="1800" b="0">
                <a:latin typeface="Times New Roman" panose="02020603050405020304" pitchFamily="18" charset="0"/>
                <a:ea typeface="宋体" panose="02010600030101010101" pitchFamily="2" charset="-122"/>
              </a:rPr>
              <a:t> + J = I</a:t>
            </a:r>
            <a:r>
              <a:rPr lang="en-US" altLang="zh-CN" sz="1800" b="0" baseline="-25000">
                <a:latin typeface="Times New Roman" panose="02020603050405020304" pitchFamily="18" charset="0"/>
                <a:ea typeface="宋体" panose="02010600030101010101" pitchFamily="2" charset="-122"/>
              </a:rPr>
              <a:t>0</a:t>
            </a:r>
            <a:r>
              <a:rPr lang="en-US" altLang="zh-CN" sz="1800" b="0">
                <a:latin typeface="Times New Roman" panose="02020603050405020304" pitchFamily="18" charset="0"/>
                <a:ea typeface="宋体" panose="02010600030101010101" pitchFamily="2" charset="-122"/>
              </a:rPr>
              <a:t> + </a:t>
            </a:r>
            <a:r>
              <a:rPr lang="en-US" altLang="zh-CN" sz="1800" b="0">
                <a:latin typeface="Times New Roman" panose="02020603050405020304" pitchFamily="18" charset="0"/>
                <a:ea typeface="宋体" panose="02010600030101010101" pitchFamily="2" charset="-122"/>
                <a:sym typeface="Symbol" panose="05050102010706020507" pitchFamily="18" charset="2"/>
              </a:rPr>
              <a:t></a:t>
            </a:r>
            <a:r>
              <a:rPr lang="en-US" altLang="zh-CN" sz="1800" b="0">
                <a:latin typeface="Times New Roman" panose="02020603050405020304" pitchFamily="18" charset="0"/>
                <a:ea typeface="宋体" panose="02010600030101010101" pitchFamily="2" charset="-122"/>
              </a:rPr>
              <a:t>I</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sym typeface="Symbol" panose="05050102010706020507" pitchFamily="18" charset="2"/>
              </a:rPr>
              <a:t> </a:t>
            </a:r>
            <a:r>
              <a:rPr lang="en-US" altLang="zh-CN" sz="1800" b="0">
                <a:latin typeface="Times New Roman" panose="02020603050405020304" pitchFamily="18" charset="0"/>
                <a:ea typeface="宋体" panose="02010600030101010101" pitchFamily="2" charset="-122"/>
              </a:rPr>
              <a:t>I = J</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As J is always positive</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 </a:t>
            </a:r>
            <a:r>
              <a:rPr lang="en-US" altLang="zh-CN" sz="1800" b="0">
                <a:latin typeface="Times New Roman" panose="02020603050405020304" pitchFamily="18" charset="0"/>
                <a:ea typeface="宋体" panose="02010600030101010101" pitchFamily="2" charset="-122"/>
                <a:sym typeface="Symbol" panose="05050102010706020507" pitchFamily="18" charset="2"/>
              </a:rPr>
              <a:t> Direction is “&lt;”</a:t>
            </a:r>
            <a:r>
              <a:rPr lang="en-US" altLang="zh-CN" sz="1800" b="0">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341033671"/>
      </p:ext>
    </p:extLst>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CE347EE7-93B6-41F1-AC3D-14CFC22752E3}" type="slidenum">
              <a:rPr lang="en-US" altLang="zh-CN" sz="1400">
                <a:latin typeface="Times New Roman" panose="02020603050405020304" pitchFamily="18" charset="0"/>
                <a:ea typeface="宋体" panose="02010600030101010101" pitchFamily="2" charset="-122"/>
              </a:rPr>
              <a:pPr>
                <a:spcBef>
                  <a:spcPct val="0"/>
                </a:spcBef>
                <a:buFontTx/>
                <a:buNone/>
              </a:pPr>
              <a:t>107</a:t>
            </a:fld>
            <a:endParaRPr lang="en-US" altLang="zh-CN" sz="1400">
              <a:latin typeface="Times New Roman" panose="02020603050405020304" pitchFamily="18" charset="0"/>
              <a:ea typeface="宋体" panose="02010600030101010101" pitchFamily="2" charset="-122"/>
            </a:endParaRPr>
          </a:p>
        </p:txBody>
      </p:sp>
      <p:sp>
        <p:nvSpPr>
          <p:cNvPr id="98307" name="Rectangle 2"/>
          <p:cNvSpPr>
            <a:spLocks noGrp="1" noChangeArrowheads="1"/>
          </p:cNvSpPr>
          <p:nvPr>
            <p:ph type="title"/>
          </p:nvPr>
        </p:nvSpPr>
        <p:spPr>
          <a:xfrm>
            <a:off x="242888" y="146050"/>
            <a:ext cx="7412037" cy="301625"/>
          </a:xfrm>
        </p:spPr>
        <p:txBody>
          <a:bodyPr/>
          <a:lstStyle/>
          <a:p>
            <a:r>
              <a:rPr lang="zh-CN" altLang="en-US" smtClean="0"/>
              <a:t>一种先进的向量化算法</a:t>
            </a:r>
            <a:endParaRPr lang="en-US" altLang="zh-CN" smtClean="0"/>
          </a:p>
        </p:txBody>
      </p:sp>
      <p:sp>
        <p:nvSpPr>
          <p:cNvPr id="98308" name="Rectangle 3"/>
          <p:cNvSpPr>
            <a:spLocks noGrp="1" noChangeArrowheads="1"/>
          </p:cNvSpPr>
          <p:nvPr>
            <p:ph type="body" sz="half" idx="1"/>
          </p:nvPr>
        </p:nvSpPr>
        <p:spPr>
          <a:xfrm>
            <a:off x="400050" y="1143000"/>
            <a:ext cx="4964113"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DO I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1</a:t>
            </a:r>
            <a:r>
              <a:rPr lang="en-US" altLang="zh-CN" sz="2000" b="1" noProof="1" smtClean="0">
                <a:solidFill>
                  <a:srgbClr val="000000"/>
                </a:solidFill>
                <a:effectLst/>
                <a:latin typeface="Courier New" panose="02070309020205020404" pitchFamily="49" charset="0"/>
              </a:rPr>
              <a:t>	 </a:t>
            </a:r>
            <a:r>
              <a:rPr lang="en-US" altLang="zh-CN" sz="2000" b="1" noProof="1" smtClean="0">
                <a:effectLst/>
                <a:latin typeface="Courier New" panose="02070309020205020404" pitchFamily="49" charset="0"/>
              </a:rPr>
              <a:t>X(I) = Y(I) + 10</a:t>
            </a:r>
            <a:endParaRPr lang="en-US" altLang="zh-CN" sz="2000" b="1" noProof="1" smtClean="0">
              <a:solidFill>
                <a:srgbClr val="FF3300"/>
              </a:solidFill>
              <a:effectLst/>
              <a:latin typeface="Courier New" panose="02070309020205020404" pitchFamily="49" charset="0"/>
            </a:endParaRPr>
          </a:p>
          <a:p>
            <a:pPr lvl="1">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 DO J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2</a:t>
            </a:r>
            <a:r>
              <a:rPr lang="en-US" altLang="zh-CN" sz="2000" b="1" noProof="1" smtClean="0">
                <a:solidFill>
                  <a:srgbClr val="000000"/>
                </a:solidFill>
                <a:effectLst/>
                <a:latin typeface="Courier New" panose="02070309020205020404" pitchFamily="49" charset="0"/>
              </a:rPr>
              <a:t>	    </a:t>
            </a:r>
            <a:r>
              <a:rPr lang="en-US" altLang="zh-CN" sz="2000" b="1" noProof="1" smtClean="0">
                <a:solidFill>
                  <a:srgbClr val="FF3300"/>
                </a:solidFill>
                <a:effectLst/>
                <a:latin typeface="Courier New" panose="02070309020205020404" pitchFamily="49" charset="0"/>
              </a:rPr>
              <a:t>B(J) = A(J,N)</a:t>
            </a:r>
            <a:endParaRPr lang="en-US" altLang="zh-CN" sz="2000" b="1" noProof="1" smtClean="0">
              <a:solidFill>
                <a:srgbClr val="000000"/>
              </a:solidFill>
              <a:effectLst/>
              <a:latin typeface="Courier New" panose="02070309020205020404" pitchFamily="49" charset="0"/>
            </a:endParaRPr>
          </a:p>
          <a:p>
            <a:pPr lvl="1">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	  DO K = 1, 100</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3</a:t>
            </a:r>
            <a:r>
              <a:rPr lang="en-US" altLang="zh-CN" sz="2000" b="1" noProof="1" smtClean="0">
                <a:solidFill>
                  <a:srgbClr val="000000"/>
                </a:solidFill>
                <a:effectLst/>
                <a:latin typeface="Courier New" panose="02070309020205020404" pitchFamily="49" charset="0"/>
              </a:rPr>
              <a:t>	     </a:t>
            </a:r>
            <a:r>
              <a:rPr lang="en-US" altLang="zh-CN" sz="2000" b="1" noProof="1" smtClean="0">
                <a:solidFill>
                  <a:srgbClr val="FF3300"/>
                </a:solidFill>
                <a:effectLst/>
                <a:latin typeface="Courier New" panose="02070309020205020404" pitchFamily="49" charset="0"/>
              </a:rPr>
              <a:t>A(J+1,K)=B(J)+C(J,K)</a:t>
            </a:r>
            <a:endParaRPr lang="en-US" altLang="zh-CN" sz="2000" b="1" noProof="1" smtClean="0">
              <a:solidFill>
                <a:srgbClr val="000000"/>
              </a:solidFill>
              <a:effectLst/>
              <a:latin typeface="Courier New" panose="02070309020205020404" pitchFamily="49" charset="0"/>
            </a:endParaRPr>
          </a:p>
          <a:p>
            <a:pPr lvl="1">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	  ENDDO</a:t>
            </a:r>
          </a:p>
          <a:p>
            <a:pPr>
              <a:lnSpc>
                <a:spcPct val="96000"/>
              </a:lnSpc>
              <a:buFont typeface="Wingdings" panose="05000000000000000000" pitchFamily="2" charset="2"/>
              <a:buNone/>
            </a:pPr>
            <a:r>
              <a:rPr lang="en-US" altLang="zh-CN" sz="2000" b="1" noProof="1" smtClean="0">
                <a:solidFill>
                  <a:schemeClr val="accent2"/>
                </a:solidFill>
                <a:effectLst/>
                <a:latin typeface="Courier New" panose="02070309020205020404" pitchFamily="49" charset="0"/>
              </a:rPr>
              <a:t>S</a:t>
            </a:r>
            <a:r>
              <a:rPr lang="en-US" altLang="zh-CN" sz="2000" b="1" baseline="-25000" noProof="1" smtClean="0">
                <a:solidFill>
                  <a:schemeClr val="accent2"/>
                </a:solidFill>
                <a:effectLst/>
                <a:latin typeface="Courier New" panose="02070309020205020404" pitchFamily="49" charset="0"/>
              </a:rPr>
              <a:t>4</a:t>
            </a:r>
            <a:r>
              <a:rPr lang="en-US" altLang="zh-CN" sz="2000" b="1" noProof="1" smtClean="0">
                <a:solidFill>
                  <a:srgbClr val="000000"/>
                </a:solidFill>
                <a:effectLst/>
                <a:latin typeface="Courier New" panose="02070309020205020404" pitchFamily="49" charset="0"/>
              </a:rPr>
              <a:t>	    </a:t>
            </a:r>
            <a:r>
              <a:rPr lang="en-US" altLang="zh-CN" sz="2000" b="1" noProof="1" smtClean="0">
                <a:effectLst/>
                <a:latin typeface="Courier New" panose="02070309020205020404" pitchFamily="49" charset="0"/>
              </a:rPr>
              <a:t>Y(I+J) = A(J+1, N)</a:t>
            </a:r>
            <a:endParaRPr lang="en-US" altLang="zh-CN" sz="2000" b="1" noProof="1" smtClean="0">
              <a:solidFill>
                <a:srgbClr val="000000"/>
              </a:solidFill>
              <a:effectLst/>
              <a:latin typeface="Courier New" panose="02070309020205020404" pitchFamily="49" charset="0"/>
            </a:endParaRPr>
          </a:p>
          <a:p>
            <a:pPr lvl="1">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 ENDDO</a:t>
            </a:r>
          </a:p>
          <a:p>
            <a:pPr>
              <a:lnSpc>
                <a:spcPct val="96000"/>
              </a:lnSpc>
              <a:buFont typeface="Wingdings" panose="05000000000000000000" pitchFamily="2" charset="2"/>
              <a:buNone/>
            </a:pPr>
            <a:r>
              <a:rPr lang="en-US" altLang="zh-CN" sz="2000" b="1" noProof="1" smtClean="0">
                <a:solidFill>
                  <a:srgbClr val="000000"/>
                </a:solidFill>
                <a:effectLst/>
                <a:latin typeface="Courier New" panose="02070309020205020404" pitchFamily="49" charset="0"/>
              </a:rPr>
              <a:t>ENDDO</a:t>
            </a:r>
          </a:p>
          <a:p>
            <a:endParaRPr lang="zh-CN" altLang="en-US" sz="2000" smtClean="0">
              <a:effectLst/>
              <a:ea typeface="宋体" panose="02010600030101010101" pitchFamily="2" charset="-122"/>
            </a:endParaRPr>
          </a:p>
        </p:txBody>
      </p:sp>
      <p:graphicFrame>
        <p:nvGraphicFramePr>
          <p:cNvPr id="98309" name="Object 4"/>
          <p:cNvGraphicFramePr>
            <a:graphicFrameLocks noGrp="1" noChangeAspect="1"/>
          </p:cNvGraphicFramePr>
          <p:nvPr>
            <p:ph sz="half" idx="2"/>
          </p:nvPr>
        </p:nvGraphicFramePr>
        <p:xfrm>
          <a:off x="4611688" y="1603375"/>
          <a:ext cx="3922712" cy="4081463"/>
        </p:xfrm>
        <a:graphic>
          <a:graphicData uri="http://schemas.openxmlformats.org/presentationml/2006/ole">
            <mc:AlternateContent xmlns:mc="http://schemas.openxmlformats.org/markup-compatibility/2006">
              <mc:Choice xmlns:v="urn:schemas-microsoft-com:vml" Requires="v">
                <p:oleObj spid="_x0000_s113692" name="Bitmap Image" r:id="rId4" imgW="1905266" imgH="2029108" progId="Paint.Picture">
                  <p:embed/>
                </p:oleObj>
              </mc:Choice>
              <mc:Fallback>
                <p:oleObj name="Bitmap Image" r:id="rId4" imgW="1905266" imgH="202910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1603375"/>
                        <a:ext cx="3922712"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8310" name="Picture 5" descr="diag"/>
          <p:cNvPicPr>
            <a:picLocks noChangeAspect="1" noChangeArrowheads="1"/>
          </p:cNvPicPr>
          <p:nvPr/>
        </p:nvPicPr>
        <p:blipFill>
          <a:blip r:embed="rId6">
            <a:clrChange>
              <a:clrFrom>
                <a:srgbClr val="FFFFFF"/>
              </a:clrFrom>
              <a:clrTo>
                <a:srgbClr val="FFFFFF">
                  <a:alpha val="0"/>
                </a:srgbClr>
              </a:clrTo>
            </a:clrChange>
            <a:lum bright="-18000" contrast="36000"/>
            <a:extLst>
              <a:ext uri="{28A0092B-C50C-407E-A947-70E740481C1C}">
                <a14:useLocalDpi xmlns:a14="http://schemas.microsoft.com/office/drawing/2010/main" val="0"/>
              </a:ext>
            </a:extLst>
          </a:blip>
          <a:srcRect t="67" r="56"/>
          <a:stretch>
            <a:fillRect/>
          </a:stretch>
        </p:blipFill>
        <p:spPr bwMode="auto">
          <a:xfrm>
            <a:off x="3851275" y="1444625"/>
            <a:ext cx="54864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Text Box 6"/>
          <p:cNvSpPr txBox="1">
            <a:spLocks noChangeArrowheads="1"/>
          </p:cNvSpPr>
          <p:nvPr/>
        </p:nvSpPr>
        <p:spPr bwMode="auto">
          <a:xfrm>
            <a:off x="179388" y="4857750"/>
            <a:ext cx="4419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None/>
            </a:pPr>
            <a:r>
              <a:rPr lang="en-US" altLang="zh-CN" sz="1800" b="0">
                <a:latin typeface="Times New Roman" panose="02020603050405020304" pitchFamily="18" charset="0"/>
                <a:ea typeface="宋体" panose="02010600030101010101" pitchFamily="2" charset="-122"/>
              </a:rPr>
              <a:t>S</a:t>
            </a:r>
            <a:r>
              <a:rPr lang="en-US" altLang="zh-CN" sz="1800" b="0" baseline="-25000">
                <a:latin typeface="Times New Roman" panose="02020603050405020304" pitchFamily="18" charset="0"/>
                <a:ea typeface="宋体" panose="02010600030101010101" pitchFamily="2" charset="-122"/>
              </a:rPr>
              <a:t>2</a:t>
            </a:r>
            <a:r>
              <a:rPr lang="en-US" altLang="zh-CN" sz="1800" b="0">
                <a:latin typeface="Times New Roman" panose="02020603050405020304" pitchFamily="18" charset="0"/>
                <a:ea typeface="宋体" panose="02010600030101010101" pitchFamily="2" charset="-122"/>
              </a:rPr>
              <a:t> and S</a:t>
            </a:r>
            <a:r>
              <a:rPr lang="en-US" altLang="zh-CN" sz="1800" b="0" baseline="-25000">
                <a:latin typeface="Times New Roman" panose="02020603050405020304" pitchFamily="18" charset="0"/>
                <a:ea typeface="宋体" panose="02010600030101010101" pitchFamily="2" charset="-122"/>
              </a:rPr>
              <a:t>3</a:t>
            </a:r>
            <a:r>
              <a:rPr lang="en-US" altLang="zh-CN" sz="1800" b="0">
                <a:latin typeface="Times New Roman" panose="02020603050405020304" pitchFamily="18" charset="0"/>
                <a:ea typeface="宋体" panose="02010600030101010101" pitchFamily="2" charset="-122"/>
              </a:rPr>
              <a:t>: dependence via B(J)</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I does not occur in either subscript (D.V = *)</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We get:</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rPr>
              <a:t>J</a:t>
            </a:r>
            <a:r>
              <a:rPr lang="en-US" altLang="zh-CN" sz="1800" b="0" baseline="-25000">
                <a:latin typeface="Times New Roman" panose="02020603050405020304" pitchFamily="18" charset="0"/>
                <a:ea typeface="宋体" panose="02010600030101010101" pitchFamily="2" charset="-122"/>
              </a:rPr>
              <a:t>0</a:t>
            </a:r>
            <a:r>
              <a:rPr lang="en-US" altLang="zh-CN" sz="1800" b="0">
                <a:latin typeface="Times New Roman" panose="02020603050405020304" pitchFamily="18" charset="0"/>
                <a:ea typeface="宋体" panose="02010600030101010101" pitchFamily="2" charset="-122"/>
              </a:rPr>
              <a:t>  = J</a:t>
            </a:r>
            <a:r>
              <a:rPr lang="en-US" altLang="zh-CN" sz="1800" b="0" baseline="-25000">
                <a:latin typeface="Times New Roman" panose="02020603050405020304" pitchFamily="18" charset="0"/>
                <a:ea typeface="宋体" panose="02010600030101010101" pitchFamily="2" charset="-122"/>
              </a:rPr>
              <a:t>0</a:t>
            </a:r>
            <a:r>
              <a:rPr lang="en-US" altLang="zh-CN" sz="1800" b="0">
                <a:latin typeface="Times New Roman" panose="02020603050405020304" pitchFamily="18" charset="0"/>
                <a:ea typeface="宋体" panose="02010600030101010101" pitchFamily="2" charset="-122"/>
              </a:rPr>
              <a:t> + </a:t>
            </a:r>
            <a:r>
              <a:rPr lang="en-US" altLang="zh-CN" sz="1800" b="0">
                <a:latin typeface="Times New Roman" panose="02020603050405020304" pitchFamily="18" charset="0"/>
                <a:ea typeface="宋体" panose="02010600030101010101" pitchFamily="2" charset="-122"/>
                <a:sym typeface="Symbol" panose="05050102010706020507" pitchFamily="18" charset="2"/>
              </a:rPr>
              <a:t></a:t>
            </a:r>
            <a:r>
              <a:rPr lang="en-US" altLang="zh-CN" sz="1800" b="0">
                <a:latin typeface="Times New Roman" panose="02020603050405020304" pitchFamily="18" charset="0"/>
                <a:ea typeface="宋体" panose="02010600030101010101" pitchFamily="2" charset="-122"/>
              </a:rPr>
              <a:t>J</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sym typeface="Symbol" panose="05050102010706020507" pitchFamily="18" charset="2"/>
              </a:rPr>
              <a:t> </a:t>
            </a:r>
            <a:r>
              <a:rPr lang="en-US" altLang="zh-CN" sz="1800" b="0">
                <a:latin typeface="Times New Roman" panose="02020603050405020304" pitchFamily="18" charset="0"/>
                <a:ea typeface="宋体" panose="02010600030101010101" pitchFamily="2" charset="-122"/>
              </a:rPr>
              <a:t>J = 0</a:t>
            </a:r>
            <a:br>
              <a:rPr lang="en-US" altLang="zh-CN" sz="1800" b="0">
                <a:latin typeface="Times New Roman" panose="02020603050405020304" pitchFamily="18" charset="0"/>
                <a:ea typeface="宋体" panose="02010600030101010101" pitchFamily="2" charset="-122"/>
              </a:rPr>
            </a:br>
            <a:r>
              <a:rPr lang="en-US" altLang="zh-CN" sz="1800" b="0">
                <a:latin typeface="Times New Roman" panose="02020603050405020304" pitchFamily="18" charset="0"/>
                <a:ea typeface="宋体" panose="02010600030101010101" pitchFamily="2" charset="-122"/>
                <a:sym typeface="Symbol" panose="05050102010706020507" pitchFamily="18" charset="2"/>
              </a:rPr>
              <a:t>  Direction vectors = (*, =)</a:t>
            </a:r>
          </a:p>
        </p:txBody>
      </p:sp>
    </p:spTree>
    <p:extLst>
      <p:ext uri="{BB962C8B-B14F-4D97-AF65-F5344CB8AC3E}">
        <p14:creationId xmlns:p14="http://schemas.microsoft.com/office/powerpoint/2010/main" val="3622097527"/>
      </p:ext>
    </p:extLst>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AF78AA38-D5A9-4E9C-A6B4-9D75167A42D6}" type="slidenum">
              <a:rPr lang="en-US" altLang="zh-CN" sz="1400">
                <a:latin typeface="Times New Roman" panose="02020603050405020304" pitchFamily="18" charset="0"/>
                <a:ea typeface="宋体" panose="02010600030101010101" pitchFamily="2" charset="-122"/>
              </a:rPr>
              <a:pPr>
                <a:spcBef>
                  <a:spcPct val="0"/>
                </a:spcBef>
                <a:buFontTx/>
                <a:buNone/>
              </a:pPr>
              <a:t>108</a:t>
            </a:fld>
            <a:endParaRPr lang="en-US" altLang="zh-CN" sz="1400">
              <a:latin typeface="Times New Roman" panose="02020603050405020304" pitchFamily="18" charset="0"/>
              <a:ea typeface="宋体" panose="02010600030101010101" pitchFamily="2" charset="-122"/>
            </a:endParaRPr>
          </a:p>
        </p:txBody>
      </p:sp>
      <p:sp>
        <p:nvSpPr>
          <p:cNvPr id="100355" name="Rectangle 2"/>
          <p:cNvSpPr>
            <a:spLocks noGrp="1" noChangeArrowheads="1"/>
          </p:cNvSpPr>
          <p:nvPr>
            <p:ph type="title"/>
          </p:nvPr>
        </p:nvSpPr>
        <p:spPr/>
        <p:txBody>
          <a:bodyPr/>
          <a:lstStyle/>
          <a:p>
            <a:r>
              <a:rPr lang="zh-CN" altLang="en-US" smtClean="0"/>
              <a:t>一种先进的向量化算法</a:t>
            </a:r>
            <a:endParaRPr lang="en-US" altLang="zh-CN" smtClean="0"/>
          </a:p>
        </p:txBody>
      </p:sp>
      <p:sp>
        <p:nvSpPr>
          <p:cNvPr id="100356" name="Text Box 3"/>
          <p:cNvSpPr txBox="1">
            <a:spLocks noChangeArrowheads="1"/>
          </p:cNvSpPr>
          <p:nvPr/>
        </p:nvSpPr>
        <p:spPr bwMode="auto">
          <a:xfrm>
            <a:off x="685800" y="14478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None/>
            </a:pPr>
            <a:endParaRPr lang="zh-CN" altLang="en-US" sz="1800" b="0">
              <a:latin typeface="Arial" panose="020B0604020202020204" pitchFamily="34" charset="0"/>
              <a:ea typeface="宋体" panose="02010600030101010101" pitchFamily="2" charset="-122"/>
            </a:endParaRPr>
          </a:p>
        </p:txBody>
      </p:sp>
      <p:sp>
        <p:nvSpPr>
          <p:cNvPr id="100357" name="Rectangle 4"/>
          <p:cNvSpPr>
            <a:spLocks noChangeArrowheads="1"/>
          </p:cNvSpPr>
          <p:nvPr/>
        </p:nvSpPr>
        <p:spPr bwMode="auto">
          <a:xfrm>
            <a:off x="5257800" y="2498725"/>
            <a:ext cx="3733800" cy="251460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DO I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1</a:t>
            </a:r>
            <a:r>
              <a:rPr lang="en-US" altLang="zh-CN" sz="1400" noProof="1">
                <a:solidFill>
                  <a:srgbClr val="000000"/>
                </a:solidFill>
                <a:latin typeface="Courier New" panose="02070309020205020404" pitchFamily="49" charset="0"/>
                <a:ea typeface="宋体" panose="02010600030101010101" pitchFamily="2" charset="-122"/>
              </a:rPr>
              <a:t>	 X(I) = Y(I) + 10</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DO J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2</a:t>
            </a:r>
            <a:r>
              <a:rPr lang="en-US" altLang="zh-CN" sz="1400" noProof="1">
                <a:solidFill>
                  <a:srgbClr val="000000"/>
                </a:solidFill>
                <a:latin typeface="Courier New" panose="02070309020205020404" pitchFamily="49" charset="0"/>
                <a:ea typeface="宋体" panose="02010600030101010101" pitchFamily="2" charset="-122"/>
              </a:rPr>
              <a:t>	    B(J) = A(J,N)</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DO K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3</a:t>
            </a:r>
            <a:r>
              <a:rPr lang="en-US" altLang="zh-CN" sz="1400" noProof="1">
                <a:solidFill>
                  <a:srgbClr val="000000"/>
                </a:solidFill>
                <a:latin typeface="Courier New" panose="02070309020205020404" pitchFamily="49" charset="0"/>
                <a:ea typeface="宋体" panose="02010600030101010101" pitchFamily="2" charset="-122"/>
              </a:rPr>
              <a:t>	      A(J+1,K)=B(J)+C(J,K)</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ENDDO</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4</a:t>
            </a:r>
            <a:r>
              <a:rPr lang="en-US" altLang="zh-CN" sz="1400" noProof="1">
                <a:solidFill>
                  <a:srgbClr val="000000"/>
                </a:solidFill>
                <a:latin typeface="Courier New" panose="02070309020205020404" pitchFamily="49" charset="0"/>
                <a:ea typeface="宋体" panose="02010600030101010101" pitchFamily="2" charset="-122"/>
              </a:rPr>
              <a:t>	    Y(I+J) = A(J+1, N)</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ENDDO</a:t>
            </a:r>
          </a:p>
          <a:p>
            <a:pPr>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ENDDO</a:t>
            </a:r>
            <a:endParaRPr lang="en-US" altLang="zh-CN" sz="1400" b="0">
              <a:latin typeface="Times New Roman" panose="02020603050405020304" pitchFamily="18" charset="0"/>
              <a:ea typeface="宋体" panose="02010600030101010101" pitchFamily="2" charset="-122"/>
            </a:endParaRPr>
          </a:p>
        </p:txBody>
      </p:sp>
      <p:sp>
        <p:nvSpPr>
          <p:cNvPr id="100358" name="Text Box 5"/>
          <p:cNvSpPr txBox="1">
            <a:spLocks noChangeArrowheads="1"/>
          </p:cNvSpPr>
          <p:nvPr/>
        </p:nvSpPr>
        <p:spPr bwMode="auto">
          <a:xfrm>
            <a:off x="685800" y="3048000"/>
            <a:ext cx="4419600" cy="1260475"/>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DO I = 1, 100</a:t>
            </a:r>
          </a:p>
          <a:p>
            <a:pPr>
              <a:lnSpc>
                <a:spcPct val="96000"/>
              </a:lnSpc>
              <a:spcBef>
                <a:spcPct val="0"/>
              </a:spcBef>
              <a:buFontTx/>
              <a:buNone/>
            </a:pPr>
            <a:r>
              <a:rPr lang="en-US" altLang="zh-CN" sz="2000" i="1" noProof="1">
                <a:solidFill>
                  <a:srgbClr val="000000"/>
                </a:solidFill>
                <a:latin typeface="Courier New" panose="02070309020205020404" pitchFamily="49" charset="0"/>
                <a:ea typeface="宋体" panose="02010600030101010101" pitchFamily="2" charset="-122"/>
              </a:rPr>
              <a:t>   codegen</a:t>
            </a:r>
            <a:r>
              <a:rPr lang="en-US" altLang="zh-CN" sz="2000" noProof="1">
                <a:solidFill>
                  <a:srgbClr val="000000"/>
                </a:solidFill>
                <a:latin typeface="Courier New" panose="02070309020205020404" pitchFamily="49" charset="0"/>
                <a:ea typeface="宋体" panose="02010600030101010101" pitchFamily="2" charset="-122"/>
              </a:rPr>
              <a:t>({S</a:t>
            </a:r>
            <a:r>
              <a:rPr lang="en-US" altLang="zh-CN" sz="2000" baseline="-25000" noProof="1">
                <a:solidFill>
                  <a:srgbClr val="000000"/>
                </a:solidFill>
                <a:latin typeface="Courier New" panose="02070309020205020404" pitchFamily="49" charset="0"/>
                <a:ea typeface="宋体" panose="02010600030101010101" pitchFamily="2" charset="-122"/>
              </a:rPr>
              <a:t>2</a:t>
            </a:r>
            <a:r>
              <a:rPr lang="en-US" altLang="zh-CN" sz="2000" noProof="1">
                <a:solidFill>
                  <a:srgbClr val="000000"/>
                </a:solidFill>
                <a:latin typeface="Courier New" panose="02070309020205020404" pitchFamily="49" charset="0"/>
                <a:ea typeface="宋体" panose="02010600030101010101" pitchFamily="2" charset="-122"/>
              </a:rPr>
              <a:t>, S</a:t>
            </a:r>
            <a:r>
              <a:rPr lang="en-US" altLang="zh-CN" sz="2000" baseline="-25000" noProof="1">
                <a:solidFill>
                  <a:srgbClr val="000000"/>
                </a:solidFill>
                <a:latin typeface="Courier New" panose="02070309020205020404" pitchFamily="49" charset="0"/>
                <a:ea typeface="宋体" panose="02010600030101010101" pitchFamily="2" charset="-122"/>
              </a:rPr>
              <a:t>3</a:t>
            </a:r>
            <a:r>
              <a:rPr lang="en-US" altLang="zh-CN" sz="2000" noProof="1">
                <a:solidFill>
                  <a:srgbClr val="000000"/>
                </a:solidFill>
                <a:latin typeface="Courier New" panose="02070309020205020404" pitchFamily="49" charset="0"/>
                <a:ea typeface="宋体" panose="02010600030101010101" pitchFamily="2" charset="-122"/>
              </a:rPr>
              <a:t>, S</a:t>
            </a:r>
            <a:r>
              <a:rPr lang="en-US" altLang="zh-CN" sz="2000" baseline="-25000" noProof="1">
                <a:solidFill>
                  <a:srgbClr val="000000"/>
                </a:solidFill>
                <a:latin typeface="Courier New" panose="02070309020205020404" pitchFamily="49" charset="0"/>
                <a:ea typeface="宋体" panose="02010600030101010101" pitchFamily="2" charset="-122"/>
              </a:rPr>
              <a:t>4</a:t>
            </a:r>
            <a:r>
              <a:rPr lang="en-US" altLang="zh-CN" sz="2000" noProof="1">
                <a:solidFill>
                  <a:srgbClr val="000000"/>
                </a:solidFill>
                <a:latin typeface="Courier New" panose="02070309020205020404" pitchFamily="49" charset="0"/>
                <a:ea typeface="宋体" panose="02010600030101010101" pitchFamily="2" charset="-122"/>
              </a:rPr>
              <a:t>}, 2})</a:t>
            </a: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ENDDO</a:t>
            </a: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X(1:100) = Y(1:100) + 10</a:t>
            </a:r>
            <a:endParaRPr lang="en-US" altLang="zh-CN" sz="1800" noProof="1">
              <a:solidFill>
                <a:srgbClr val="000000"/>
              </a:solidFill>
              <a:latin typeface="Courier New" panose="02070309020205020404" pitchFamily="49" charset="0"/>
              <a:ea typeface="宋体" panose="02010600030101010101" pitchFamily="2" charset="-122"/>
            </a:endParaRPr>
          </a:p>
        </p:txBody>
      </p:sp>
      <p:sp>
        <p:nvSpPr>
          <p:cNvPr id="100359" name="Text Box 6"/>
          <p:cNvSpPr txBox="1">
            <a:spLocks noChangeArrowheads="1"/>
          </p:cNvSpPr>
          <p:nvPr/>
        </p:nvSpPr>
        <p:spPr bwMode="auto">
          <a:xfrm>
            <a:off x="685800" y="1371600"/>
            <a:ext cx="5867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Clr>
                <a:srgbClr val="FF3300"/>
              </a:buClr>
              <a:buFontTx/>
              <a:buChar char="•"/>
            </a:pPr>
            <a:r>
              <a:rPr lang="zh-CN" altLang="en-US" sz="2400" b="0" i="1">
                <a:latin typeface="Times New Roman" panose="02020603050405020304" pitchFamily="18" charset="0"/>
                <a:ea typeface="宋体" panose="02010600030101010101" pitchFamily="2" charset="-122"/>
              </a:rPr>
              <a:t>  </a:t>
            </a:r>
            <a:r>
              <a:rPr lang="en-US" altLang="zh-CN" sz="2400" b="0" i="1">
                <a:latin typeface="Times New Roman" panose="02020603050405020304" pitchFamily="18" charset="0"/>
                <a:ea typeface="宋体" panose="02010600030101010101" pitchFamily="2" charset="-122"/>
              </a:rPr>
              <a:t>codegen</a:t>
            </a:r>
            <a:r>
              <a:rPr lang="en-US" altLang="zh-CN" sz="2400" b="0">
                <a:latin typeface="Times New Roman" panose="02020603050405020304" pitchFamily="18" charset="0"/>
                <a:ea typeface="宋体" panose="02010600030101010101" pitchFamily="2" charset="-122"/>
              </a:rPr>
              <a:t> called at the outermost level</a:t>
            </a:r>
          </a:p>
          <a:p>
            <a:pPr>
              <a:spcBef>
                <a:spcPct val="50000"/>
              </a:spcBef>
              <a:buClr>
                <a:srgbClr val="FF3300"/>
              </a:buClr>
              <a:buFontTx/>
              <a:buChar char="•"/>
            </a:pPr>
            <a:r>
              <a:rPr lang="en-US" altLang="zh-CN" sz="2400" b="0">
                <a:latin typeface="Times New Roman" panose="02020603050405020304" pitchFamily="18" charset="0"/>
                <a:ea typeface="宋体" panose="02010600030101010101" pitchFamily="2" charset="-122"/>
              </a:rPr>
              <a:t>  S</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will be vectorized</a:t>
            </a:r>
          </a:p>
        </p:txBody>
      </p:sp>
    </p:spTree>
    <p:extLst>
      <p:ext uri="{BB962C8B-B14F-4D97-AF65-F5344CB8AC3E}">
        <p14:creationId xmlns:p14="http://schemas.microsoft.com/office/powerpoint/2010/main" val="2664684035"/>
      </p:ext>
    </p:extLst>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D53AAA9C-4A60-427B-8E26-F19221488AED}" type="slidenum">
              <a:rPr lang="en-US" altLang="zh-CN" sz="1400">
                <a:latin typeface="Times New Roman" panose="02020603050405020304" pitchFamily="18" charset="0"/>
                <a:ea typeface="宋体" panose="02010600030101010101" pitchFamily="2" charset="-122"/>
              </a:rPr>
              <a:pPr>
                <a:spcBef>
                  <a:spcPct val="0"/>
                </a:spcBef>
                <a:buFontTx/>
                <a:buNone/>
              </a:pPr>
              <a:t>109</a:t>
            </a:fld>
            <a:endParaRPr lang="en-US" altLang="zh-CN" sz="1400">
              <a:latin typeface="Times New Roman" panose="02020603050405020304" pitchFamily="18" charset="0"/>
              <a:ea typeface="宋体" panose="02010600030101010101" pitchFamily="2" charset="-122"/>
            </a:endParaRPr>
          </a:p>
        </p:txBody>
      </p:sp>
      <p:sp>
        <p:nvSpPr>
          <p:cNvPr id="102403" name="Rectangle 2"/>
          <p:cNvSpPr>
            <a:spLocks noGrp="1" noChangeArrowheads="1"/>
          </p:cNvSpPr>
          <p:nvPr>
            <p:ph type="title"/>
          </p:nvPr>
        </p:nvSpPr>
        <p:spPr/>
        <p:txBody>
          <a:bodyPr/>
          <a:lstStyle/>
          <a:p>
            <a:r>
              <a:rPr lang="zh-CN" altLang="en-US" smtClean="0"/>
              <a:t>一种先进的向量化算法</a:t>
            </a:r>
            <a:endParaRPr lang="en-US" altLang="zh-CN" smtClean="0"/>
          </a:p>
        </p:txBody>
      </p:sp>
      <p:sp>
        <p:nvSpPr>
          <p:cNvPr id="102404" name="Text Box 3"/>
          <p:cNvSpPr txBox="1">
            <a:spLocks noChangeArrowheads="1"/>
          </p:cNvSpPr>
          <p:nvPr/>
        </p:nvSpPr>
        <p:spPr bwMode="auto">
          <a:xfrm>
            <a:off x="685800" y="14478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None/>
            </a:pPr>
            <a:endParaRPr lang="zh-CN" altLang="en-US" sz="1800" b="0">
              <a:latin typeface="Arial" panose="020B0604020202020204" pitchFamily="34" charset="0"/>
              <a:ea typeface="宋体" panose="02010600030101010101" pitchFamily="2" charset="-122"/>
            </a:endParaRPr>
          </a:p>
        </p:txBody>
      </p:sp>
      <p:sp>
        <p:nvSpPr>
          <p:cNvPr id="102405" name="Text Box 4"/>
          <p:cNvSpPr txBox="1">
            <a:spLocks noChangeArrowheads="1"/>
          </p:cNvSpPr>
          <p:nvPr/>
        </p:nvSpPr>
        <p:spPr bwMode="auto">
          <a:xfrm>
            <a:off x="685800" y="3048000"/>
            <a:ext cx="4800600" cy="2517775"/>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96000"/>
              </a:lnSpc>
              <a:spcBef>
                <a:spcPts val="1200"/>
              </a:spcBef>
              <a:spcAft>
                <a:spcPts val="600"/>
              </a:spcAft>
              <a:buFontTx/>
              <a:buNone/>
            </a:pPr>
            <a:r>
              <a:rPr lang="en-US" altLang="zh-CN" sz="2000" noProof="1">
                <a:solidFill>
                  <a:srgbClr val="000000"/>
                </a:solidFill>
                <a:latin typeface="Courier New" panose="02070309020205020404" pitchFamily="49" charset="0"/>
                <a:ea typeface="宋体" panose="02010600030101010101" pitchFamily="2" charset="-122"/>
              </a:rPr>
              <a:t>DO I = 1, 100</a:t>
            </a:r>
            <a:br>
              <a:rPr lang="en-US" altLang="zh-CN" sz="2000" noProof="1">
                <a:solidFill>
                  <a:srgbClr val="000000"/>
                </a:solidFill>
                <a:latin typeface="Courier New" panose="02070309020205020404" pitchFamily="49" charset="0"/>
                <a:ea typeface="宋体" panose="02010600030101010101" pitchFamily="2" charset="-122"/>
              </a:rPr>
            </a:br>
            <a:r>
              <a:rPr lang="en-US" altLang="zh-CN" sz="2000" noProof="1">
                <a:solidFill>
                  <a:srgbClr val="000000"/>
                </a:solidFill>
                <a:latin typeface="Courier New" panose="02070309020205020404" pitchFamily="49" charset="0"/>
                <a:ea typeface="宋体" panose="02010600030101010101" pitchFamily="2" charset="-122"/>
              </a:rPr>
              <a:t>  DO J = 1, 100</a:t>
            </a:r>
            <a:br>
              <a:rPr lang="en-US" altLang="zh-CN" sz="2000" noProof="1">
                <a:solidFill>
                  <a:srgbClr val="000000"/>
                </a:solidFill>
                <a:latin typeface="Courier New" panose="02070309020205020404" pitchFamily="49" charset="0"/>
                <a:ea typeface="宋体" panose="02010600030101010101" pitchFamily="2" charset="-122"/>
              </a:rPr>
            </a:br>
            <a:r>
              <a:rPr lang="en-US" altLang="zh-CN" sz="2000" noProof="1">
                <a:solidFill>
                  <a:srgbClr val="000000"/>
                </a:solidFill>
                <a:latin typeface="Courier New" panose="02070309020205020404" pitchFamily="49" charset="0"/>
                <a:ea typeface="宋体" panose="02010600030101010101" pitchFamily="2" charset="-122"/>
              </a:rPr>
              <a:t>     </a:t>
            </a:r>
            <a:r>
              <a:rPr lang="en-US" altLang="zh-CN" sz="2000" i="1" noProof="1">
                <a:solidFill>
                  <a:srgbClr val="000000"/>
                </a:solidFill>
                <a:latin typeface="Courier New" panose="02070309020205020404" pitchFamily="49" charset="0"/>
                <a:ea typeface="宋体" panose="02010600030101010101" pitchFamily="2" charset="-122"/>
              </a:rPr>
              <a:t>codegen</a:t>
            </a:r>
            <a:r>
              <a:rPr lang="en-US" altLang="zh-CN" sz="2000" noProof="1">
                <a:solidFill>
                  <a:srgbClr val="000000"/>
                </a:solidFill>
                <a:latin typeface="Courier New" panose="02070309020205020404" pitchFamily="49" charset="0"/>
                <a:ea typeface="宋体" panose="02010600030101010101" pitchFamily="2" charset="-122"/>
              </a:rPr>
              <a:t>({S</a:t>
            </a:r>
            <a:r>
              <a:rPr lang="en-US" altLang="zh-CN" sz="2000" baseline="-25000" noProof="1">
                <a:solidFill>
                  <a:srgbClr val="000000"/>
                </a:solidFill>
                <a:latin typeface="Courier New" panose="02070309020205020404" pitchFamily="49" charset="0"/>
                <a:ea typeface="宋体" panose="02010600030101010101" pitchFamily="2" charset="-122"/>
              </a:rPr>
              <a:t>2</a:t>
            </a:r>
            <a:r>
              <a:rPr lang="en-US" altLang="zh-CN" sz="2000" noProof="1">
                <a:solidFill>
                  <a:srgbClr val="000000"/>
                </a:solidFill>
                <a:latin typeface="Courier New" panose="02070309020205020404" pitchFamily="49" charset="0"/>
                <a:ea typeface="宋体" panose="02010600030101010101" pitchFamily="2" charset="-122"/>
              </a:rPr>
              <a:t>, S</a:t>
            </a:r>
            <a:r>
              <a:rPr lang="en-US" altLang="zh-CN" sz="2000" baseline="-25000" noProof="1">
                <a:solidFill>
                  <a:srgbClr val="000000"/>
                </a:solidFill>
                <a:latin typeface="Courier New" panose="02070309020205020404" pitchFamily="49" charset="0"/>
                <a:ea typeface="宋体" panose="02010600030101010101" pitchFamily="2" charset="-122"/>
              </a:rPr>
              <a:t>3</a:t>
            </a:r>
            <a:r>
              <a:rPr lang="en-US" altLang="zh-CN" sz="2000" noProof="1">
                <a:solidFill>
                  <a:srgbClr val="000000"/>
                </a:solidFill>
                <a:latin typeface="Courier New" panose="02070309020205020404" pitchFamily="49" charset="0"/>
                <a:ea typeface="宋体" panose="02010600030101010101" pitchFamily="2" charset="-122"/>
              </a:rPr>
              <a:t>}, 3})</a:t>
            </a: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ENDDO</a:t>
            </a:r>
          </a:p>
          <a:p>
            <a:pPr>
              <a:lnSpc>
                <a:spcPct val="96000"/>
              </a:lnSpc>
              <a:spcBef>
                <a:spcPct val="0"/>
              </a:spcBef>
              <a:buFontTx/>
              <a:buNone/>
            </a:pPr>
            <a:r>
              <a:rPr lang="en-US" altLang="zh-CN" sz="2000" noProof="1">
                <a:solidFill>
                  <a:schemeClr val="accent2"/>
                </a:solidFill>
                <a:latin typeface="Courier New" panose="02070309020205020404" pitchFamily="49" charset="0"/>
                <a:ea typeface="宋体" panose="02010600030101010101" pitchFamily="2" charset="-122"/>
              </a:rPr>
              <a:t>S</a:t>
            </a:r>
            <a:r>
              <a:rPr lang="en-US" altLang="zh-CN" sz="2000" baseline="-25000" noProof="1">
                <a:solidFill>
                  <a:schemeClr val="accent2"/>
                </a:solidFill>
                <a:latin typeface="Courier New" panose="02070309020205020404" pitchFamily="49" charset="0"/>
                <a:ea typeface="宋体" panose="02010600030101010101" pitchFamily="2" charset="-122"/>
              </a:rPr>
              <a:t>4</a:t>
            </a:r>
            <a:r>
              <a:rPr lang="en-US" altLang="zh-CN" sz="2000" noProof="1">
                <a:solidFill>
                  <a:srgbClr val="000000"/>
                </a:solidFill>
                <a:latin typeface="Courier New" panose="02070309020205020404" pitchFamily="49" charset="0"/>
                <a:ea typeface="宋体" panose="02010600030101010101" pitchFamily="2" charset="-122"/>
              </a:rPr>
              <a:t>  Y(I+1:I+100) = A(2:101,N)</a:t>
            </a: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ENDDO</a:t>
            </a:r>
          </a:p>
          <a:p>
            <a:pPr>
              <a:lnSpc>
                <a:spcPct val="96000"/>
              </a:lnSpc>
              <a:spcBef>
                <a:spcPct val="0"/>
              </a:spcBef>
              <a:buFontTx/>
              <a:buNone/>
            </a:pPr>
            <a:endParaRPr lang="en-US" altLang="zh-CN" sz="2000" noProof="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X(1:100) = Y(1:100) + 10</a:t>
            </a:r>
          </a:p>
        </p:txBody>
      </p:sp>
      <p:sp>
        <p:nvSpPr>
          <p:cNvPr id="102406" name="Text Box 5"/>
          <p:cNvSpPr txBox="1">
            <a:spLocks noChangeArrowheads="1"/>
          </p:cNvSpPr>
          <p:nvPr/>
        </p:nvSpPr>
        <p:spPr bwMode="auto">
          <a:xfrm>
            <a:off x="685800" y="1371600"/>
            <a:ext cx="48228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Char char="•"/>
            </a:pPr>
            <a:r>
              <a:rPr lang="zh-CN" altLang="en-US" sz="2400" b="0">
                <a:latin typeface="Times New Roman" panose="02020603050405020304" pitchFamily="18" charset="0"/>
                <a:ea typeface="宋体" panose="02010600030101010101" pitchFamily="2" charset="-122"/>
              </a:rPr>
              <a:t>  </a:t>
            </a:r>
            <a:r>
              <a:rPr lang="en-US" altLang="zh-CN" sz="2400" b="0" i="1" noProof="1">
                <a:solidFill>
                  <a:srgbClr val="000000"/>
                </a:solidFill>
                <a:latin typeface="Times New Roman" panose="02020603050405020304" pitchFamily="18" charset="0"/>
                <a:ea typeface="宋体" panose="02010600030101010101" pitchFamily="2" charset="-122"/>
              </a:rPr>
              <a:t>codegen </a:t>
            </a:r>
            <a:r>
              <a:rPr lang="en-US" altLang="zh-CN" sz="2400" b="0" noProof="1">
                <a:solidFill>
                  <a:srgbClr val="000000"/>
                </a:solidFill>
                <a:latin typeface="Times New Roman" panose="02020603050405020304" pitchFamily="18" charset="0"/>
                <a:ea typeface="宋体" panose="02010600030101010101" pitchFamily="2" charset="-122"/>
              </a:rPr>
              <a:t>({S</a:t>
            </a:r>
            <a:r>
              <a:rPr lang="en-US" altLang="zh-CN" sz="2400" b="0" baseline="-25000" noProof="1">
                <a:solidFill>
                  <a:srgbClr val="000000"/>
                </a:solidFill>
                <a:latin typeface="Times New Roman" panose="02020603050405020304" pitchFamily="18" charset="0"/>
                <a:ea typeface="宋体" panose="02010600030101010101" pitchFamily="2" charset="-122"/>
              </a:rPr>
              <a:t>2</a:t>
            </a:r>
            <a:r>
              <a:rPr lang="en-US" altLang="zh-CN" sz="2400" b="0" noProof="1">
                <a:solidFill>
                  <a:srgbClr val="000000"/>
                </a:solidFill>
                <a:latin typeface="Times New Roman" panose="02020603050405020304" pitchFamily="18" charset="0"/>
                <a:ea typeface="宋体" panose="02010600030101010101" pitchFamily="2" charset="-122"/>
              </a:rPr>
              <a:t>, S</a:t>
            </a:r>
            <a:r>
              <a:rPr lang="en-US" altLang="zh-CN" sz="2400" b="0" baseline="-25000" noProof="1">
                <a:solidFill>
                  <a:srgbClr val="000000"/>
                </a:solidFill>
                <a:latin typeface="Times New Roman" panose="02020603050405020304" pitchFamily="18" charset="0"/>
                <a:ea typeface="宋体" panose="02010600030101010101" pitchFamily="2" charset="-122"/>
              </a:rPr>
              <a:t>3</a:t>
            </a:r>
            <a:r>
              <a:rPr lang="en-US" altLang="zh-CN" sz="2400" b="0" noProof="1">
                <a:solidFill>
                  <a:srgbClr val="000000"/>
                </a:solidFill>
                <a:latin typeface="Times New Roman" panose="02020603050405020304" pitchFamily="18" charset="0"/>
                <a:ea typeface="宋体" panose="02010600030101010101" pitchFamily="2" charset="-122"/>
              </a:rPr>
              <a:t>, S</a:t>
            </a:r>
            <a:r>
              <a:rPr lang="en-US" altLang="zh-CN" sz="2400" b="0" baseline="-25000" noProof="1">
                <a:solidFill>
                  <a:srgbClr val="000000"/>
                </a:solidFill>
                <a:latin typeface="Times New Roman" panose="02020603050405020304" pitchFamily="18" charset="0"/>
                <a:ea typeface="宋体" panose="02010600030101010101" pitchFamily="2" charset="-122"/>
              </a:rPr>
              <a:t>4</a:t>
            </a:r>
            <a:r>
              <a:rPr lang="en-US" altLang="zh-CN" sz="2400" b="0" noProof="1">
                <a:solidFill>
                  <a:srgbClr val="000000"/>
                </a:solidFill>
                <a:latin typeface="Times New Roman" panose="02020603050405020304" pitchFamily="18" charset="0"/>
                <a:ea typeface="宋体" panose="02010600030101010101" pitchFamily="2" charset="-122"/>
              </a:rPr>
              <a:t>}, 2})</a:t>
            </a:r>
          </a:p>
          <a:p>
            <a:pPr>
              <a:spcBef>
                <a:spcPct val="50000"/>
              </a:spcBef>
              <a:buFontTx/>
              <a:buChar char="•"/>
            </a:pPr>
            <a:r>
              <a:rPr lang="en-US" altLang="zh-CN" sz="2400" b="0">
                <a:latin typeface="Times New Roman" panose="02020603050405020304" pitchFamily="18" charset="0"/>
                <a:ea typeface="宋体" panose="02010600030101010101" pitchFamily="2" charset="-122"/>
              </a:rPr>
              <a:t>  </a:t>
            </a:r>
            <a:r>
              <a:rPr lang="en-US" altLang="zh-CN" sz="2000" b="0">
                <a:latin typeface="Comic Sans MS" panose="030F0702030302020204" pitchFamily="66" charset="0"/>
                <a:ea typeface="宋体" panose="02010600030101010101" pitchFamily="2" charset="-122"/>
              </a:rPr>
              <a:t>level-1 dependences are stripped off</a:t>
            </a:r>
          </a:p>
        </p:txBody>
      </p:sp>
      <p:pic>
        <p:nvPicPr>
          <p:cNvPr id="102407" name="Picture 6" descr="level2"/>
          <p:cNvPicPr>
            <a:picLocks noChangeAspect="1" noChangeArrowheads="1"/>
          </p:cNvPicPr>
          <p:nvPr/>
        </p:nvPicPr>
        <p:blipFill>
          <a:blip r:embed="rId3">
            <a:lum bright="-24000" contrast="48000"/>
            <a:extLst>
              <a:ext uri="{28A0092B-C50C-407E-A947-70E740481C1C}">
                <a14:useLocalDpi xmlns:a14="http://schemas.microsoft.com/office/drawing/2010/main" val="0"/>
              </a:ext>
            </a:extLst>
          </a:blip>
          <a:srcRect/>
          <a:stretch>
            <a:fillRect/>
          </a:stretch>
        </p:blipFill>
        <p:spPr bwMode="auto">
          <a:xfrm>
            <a:off x="6096000" y="3048000"/>
            <a:ext cx="2657475"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994834"/>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90513" y="1373188"/>
            <a:ext cx="8307387" cy="2343844"/>
          </a:xfrm>
        </p:spPr>
        <p:txBody>
          <a:bodyPr lIns="90487" tIns="44450" rIns="90487" bIns="44450"/>
          <a:lstStyle/>
          <a:p>
            <a:pPr eaLnBrk="1" hangingPunct="1">
              <a:defRPr/>
            </a:pPr>
            <a:r>
              <a:rPr lang="zh-CN" altLang="en-US" sz="3600" dirty="0" smtClean="0"/>
              <a:t>代码变换</a:t>
            </a:r>
            <a:endParaRPr lang="en-US" sz="3600" dirty="0" smtClean="0"/>
          </a:p>
          <a:p>
            <a:pPr lvl="1" eaLnBrk="1" hangingPunct="1">
              <a:defRPr/>
            </a:pPr>
            <a:r>
              <a:rPr lang="zh-CN" altLang="en-US" sz="3200" dirty="0" smtClean="0"/>
              <a:t>减少计算执行的频度</a:t>
            </a:r>
            <a:endParaRPr lang="en-US" sz="3200" dirty="0" smtClean="0"/>
          </a:p>
          <a:p>
            <a:pPr lvl="2" eaLnBrk="1" hangingPunct="1">
              <a:defRPr/>
            </a:pPr>
            <a:r>
              <a:rPr lang="zh-CN" altLang="en-US" sz="2800" dirty="0" smtClean="0"/>
              <a:t>是否总是产生同样的结果</a:t>
            </a:r>
            <a:endParaRPr lang="en-US" sz="2800" dirty="0" smtClean="0"/>
          </a:p>
          <a:p>
            <a:pPr lvl="2" eaLnBrk="1" hangingPunct="1">
              <a:defRPr/>
            </a:pPr>
            <a:r>
              <a:rPr lang="zh-CN" altLang="en-US" sz="2800" dirty="0" smtClean="0"/>
              <a:t>尤其是将代码移出循环</a:t>
            </a:r>
            <a:endParaRPr lang="en-US" sz="2800" dirty="0" smtClean="0"/>
          </a:p>
        </p:txBody>
      </p:sp>
      <p:sp>
        <p:nvSpPr>
          <p:cNvPr id="9220" name="Rectangle 5"/>
          <p:cNvSpPr>
            <a:spLocks noChangeArrowheads="1"/>
          </p:cNvSpPr>
          <p:nvPr/>
        </p:nvSpPr>
        <p:spPr bwMode="auto">
          <a:xfrm>
            <a:off x="5257800" y="4686672"/>
            <a:ext cx="3124200" cy="996950"/>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a:t>
            </a:r>
            <a:r>
              <a:rPr lang="en-US" sz="1400" i="1" dirty="0" err="1">
                <a:latin typeface="Courier New" pitchFamily="49" charset="0"/>
              </a:rPr>
              <a:t>int</a:t>
            </a:r>
            <a:r>
              <a:rPr lang="en-US" sz="1400" i="1" dirty="0">
                <a:latin typeface="Courier New" pitchFamily="49" charset="0"/>
              </a:rPr>
              <a:t> </a:t>
            </a:r>
            <a:r>
              <a:rPr lang="en-US" sz="1400" i="1" dirty="0" err="1">
                <a:latin typeface="Courier New" pitchFamily="49" charset="0"/>
              </a:rPr>
              <a:t>ni</a:t>
            </a:r>
            <a:r>
              <a:rPr lang="en-US" sz="1400" i="1" dirty="0">
                <a:latin typeface="Courier New" pitchFamily="49" charset="0"/>
              </a:rPr>
              <a:t> = </a:t>
            </a:r>
            <a:r>
              <a:rPr lang="en-US" sz="1400" i="1" dirty="0">
                <a:solidFill>
                  <a:srgbClr val="FF0000"/>
                </a:solidFill>
                <a:latin typeface="Courier New" pitchFamily="49" charset="0"/>
              </a:rPr>
              <a:t>n*</a:t>
            </a:r>
            <a:r>
              <a:rPr lang="en-US" sz="1400" i="1" dirty="0" err="1">
                <a:solidFill>
                  <a:srgbClr val="FF0000"/>
                </a:solidFill>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err="1">
                <a:latin typeface="Courier New" pitchFamily="49" charset="0"/>
              </a:rPr>
              <a:t>ni+j</a:t>
            </a:r>
            <a:r>
              <a:rPr lang="en-US" sz="1400" dirty="0">
                <a:latin typeface="Courier New" pitchFamily="49" charset="0"/>
              </a:rPr>
              <a:t>] = b[j];</a:t>
            </a:r>
          </a:p>
        </p:txBody>
      </p:sp>
      <p:sp>
        <p:nvSpPr>
          <p:cNvPr id="9221" name="Line 6"/>
          <p:cNvSpPr>
            <a:spLocks noChangeShapeType="1"/>
          </p:cNvSpPr>
          <p:nvPr/>
        </p:nvSpPr>
        <p:spPr bwMode="auto">
          <a:xfrm>
            <a:off x="4570413" y="4839072"/>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9222" name="Rectangle 7"/>
          <p:cNvSpPr>
            <a:spLocks noChangeArrowheads="1"/>
          </p:cNvSpPr>
          <p:nvPr/>
        </p:nvSpPr>
        <p:spPr bwMode="auto">
          <a:xfrm>
            <a:off x="608013" y="4077072"/>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
        <p:nvSpPr>
          <p:cNvPr id="2" name="标题 1"/>
          <p:cNvSpPr>
            <a:spLocks noGrp="1"/>
          </p:cNvSpPr>
          <p:nvPr>
            <p:ph type="title"/>
          </p:nvPr>
        </p:nvSpPr>
        <p:spPr/>
        <p:txBody>
          <a:bodyPr/>
          <a:lstStyle/>
          <a:p>
            <a:r>
              <a:rPr lang="zh-CN" altLang="en-US" dirty="0" smtClean="0"/>
              <a:t>常见的优化分析</a:t>
            </a:r>
            <a:endParaRPr lang="zh-CN" altLang="en-US" dirty="0"/>
          </a:p>
        </p:txBody>
      </p:sp>
      <p:sp>
        <p:nvSpPr>
          <p:cNvPr id="7"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11</a:t>
            </a:fld>
            <a:endParaRPr lang="en-US" altLang="zh-CN" sz="1400" smtClean="0">
              <a:latin typeface="Times New Roman" pitchFamily="18" charset="0"/>
            </a:endParaRPr>
          </a:p>
        </p:txBody>
      </p:sp>
    </p:spTree>
    <p:extLst>
      <p:ext uri="{BB962C8B-B14F-4D97-AF65-F5344CB8AC3E}">
        <p14:creationId xmlns:p14="http://schemas.microsoft.com/office/powerpoint/2010/main" val="1845786723"/>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7D80CE73-0570-40A1-A114-7CBD0BD4CFF1}" type="slidenum">
              <a:rPr lang="en-US" altLang="zh-CN" sz="1400">
                <a:latin typeface="Times New Roman" panose="02020603050405020304" pitchFamily="18" charset="0"/>
                <a:ea typeface="宋体" panose="02010600030101010101" pitchFamily="2" charset="-122"/>
              </a:rPr>
              <a:pPr>
                <a:spcBef>
                  <a:spcPct val="0"/>
                </a:spcBef>
                <a:buFontTx/>
                <a:buNone/>
              </a:pPr>
              <a:t>110</a:t>
            </a:fld>
            <a:endParaRPr lang="en-US" altLang="zh-CN" sz="1400">
              <a:latin typeface="Times New Roman" panose="02020603050405020304" pitchFamily="18" charset="0"/>
              <a:ea typeface="宋体" panose="02010600030101010101" pitchFamily="2" charset="-122"/>
            </a:endParaRPr>
          </a:p>
        </p:txBody>
      </p:sp>
      <p:sp>
        <p:nvSpPr>
          <p:cNvPr id="104451" name="Rectangle 2"/>
          <p:cNvSpPr>
            <a:spLocks noGrp="1" noChangeArrowheads="1"/>
          </p:cNvSpPr>
          <p:nvPr>
            <p:ph type="title"/>
          </p:nvPr>
        </p:nvSpPr>
        <p:spPr/>
        <p:txBody>
          <a:bodyPr/>
          <a:lstStyle/>
          <a:p>
            <a:r>
              <a:rPr lang="zh-CN" altLang="en-US" smtClean="0"/>
              <a:t>一种先进的向量化算法</a:t>
            </a:r>
            <a:endParaRPr lang="en-US" altLang="zh-CN" smtClean="0"/>
          </a:p>
        </p:txBody>
      </p:sp>
      <p:sp>
        <p:nvSpPr>
          <p:cNvPr id="104452" name="Text Box 3"/>
          <p:cNvSpPr txBox="1">
            <a:spLocks noChangeArrowheads="1"/>
          </p:cNvSpPr>
          <p:nvPr/>
        </p:nvSpPr>
        <p:spPr bwMode="auto">
          <a:xfrm>
            <a:off x="685800" y="14478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None/>
            </a:pPr>
            <a:endParaRPr lang="zh-CN" altLang="en-US" sz="1800" b="0">
              <a:latin typeface="Arial" panose="020B0604020202020204" pitchFamily="34" charset="0"/>
              <a:ea typeface="宋体" panose="02010600030101010101" pitchFamily="2" charset="-122"/>
            </a:endParaRPr>
          </a:p>
        </p:txBody>
      </p:sp>
      <p:sp>
        <p:nvSpPr>
          <p:cNvPr id="104453" name="Text Box 4"/>
          <p:cNvSpPr txBox="1">
            <a:spLocks noChangeArrowheads="1"/>
          </p:cNvSpPr>
          <p:nvPr/>
        </p:nvSpPr>
        <p:spPr bwMode="auto">
          <a:xfrm>
            <a:off x="685800" y="1371600"/>
            <a:ext cx="49657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50000"/>
              </a:spcBef>
              <a:buFontTx/>
              <a:buChar char="•"/>
            </a:pPr>
            <a:r>
              <a:rPr lang="zh-CN" altLang="en-US" sz="2400" b="0">
                <a:latin typeface="Times New Roman" panose="02020603050405020304" pitchFamily="18" charset="0"/>
                <a:ea typeface="宋体" panose="02010600030101010101" pitchFamily="2" charset="-122"/>
              </a:rPr>
              <a:t>  </a:t>
            </a:r>
            <a:r>
              <a:rPr lang="en-US" altLang="zh-CN" sz="2400" b="0" i="1" noProof="1">
                <a:solidFill>
                  <a:srgbClr val="000000"/>
                </a:solidFill>
                <a:latin typeface="Times New Roman" panose="02020603050405020304" pitchFamily="18" charset="0"/>
                <a:ea typeface="宋体" panose="02010600030101010101" pitchFamily="2" charset="-122"/>
              </a:rPr>
              <a:t>codegen </a:t>
            </a:r>
            <a:r>
              <a:rPr lang="en-US" altLang="zh-CN" sz="2400" b="0" noProof="1">
                <a:solidFill>
                  <a:srgbClr val="000000"/>
                </a:solidFill>
                <a:latin typeface="Times New Roman" panose="02020603050405020304" pitchFamily="18" charset="0"/>
                <a:ea typeface="宋体" panose="02010600030101010101" pitchFamily="2" charset="-122"/>
              </a:rPr>
              <a:t>({S</a:t>
            </a:r>
            <a:r>
              <a:rPr lang="en-US" altLang="zh-CN" sz="2400" b="0" baseline="-25000" noProof="1">
                <a:solidFill>
                  <a:srgbClr val="000000"/>
                </a:solidFill>
                <a:latin typeface="Times New Roman" panose="02020603050405020304" pitchFamily="18" charset="0"/>
                <a:ea typeface="宋体" panose="02010600030101010101" pitchFamily="2" charset="-122"/>
              </a:rPr>
              <a:t>2</a:t>
            </a:r>
            <a:r>
              <a:rPr lang="en-US" altLang="zh-CN" sz="2400" b="0" noProof="1">
                <a:solidFill>
                  <a:srgbClr val="000000"/>
                </a:solidFill>
                <a:latin typeface="Times New Roman" panose="02020603050405020304" pitchFamily="18" charset="0"/>
                <a:ea typeface="宋体" panose="02010600030101010101" pitchFamily="2" charset="-122"/>
              </a:rPr>
              <a:t>, S</a:t>
            </a:r>
            <a:r>
              <a:rPr lang="en-US" altLang="zh-CN" sz="2400" b="0" baseline="-25000" noProof="1">
                <a:solidFill>
                  <a:srgbClr val="000000"/>
                </a:solidFill>
                <a:latin typeface="Times New Roman" panose="02020603050405020304" pitchFamily="18" charset="0"/>
                <a:ea typeface="宋体" panose="02010600030101010101" pitchFamily="2" charset="-122"/>
              </a:rPr>
              <a:t>3</a:t>
            </a:r>
            <a:r>
              <a:rPr lang="en-US" altLang="zh-CN" sz="2400" b="0" noProof="1">
                <a:solidFill>
                  <a:srgbClr val="000000"/>
                </a:solidFill>
                <a:latin typeface="Times New Roman" panose="02020603050405020304" pitchFamily="18" charset="0"/>
                <a:ea typeface="宋体" panose="02010600030101010101" pitchFamily="2" charset="-122"/>
              </a:rPr>
              <a:t>}, 3})</a:t>
            </a:r>
          </a:p>
          <a:p>
            <a:pPr>
              <a:lnSpc>
                <a:spcPct val="70000"/>
              </a:lnSpc>
              <a:spcBef>
                <a:spcPct val="50000"/>
              </a:spcBef>
              <a:buFontTx/>
              <a:buChar char="•"/>
            </a:pPr>
            <a:r>
              <a:rPr lang="en-US" altLang="zh-CN" sz="2400" b="0">
                <a:latin typeface="Times New Roman" panose="02020603050405020304" pitchFamily="18" charset="0"/>
                <a:ea typeface="宋体" panose="02010600030101010101" pitchFamily="2" charset="-122"/>
              </a:rPr>
              <a:t>  </a:t>
            </a:r>
            <a:r>
              <a:rPr lang="en-US" altLang="zh-CN" sz="2000" b="0">
                <a:latin typeface="Comic Sans MS" panose="030F0702030302020204" pitchFamily="66" charset="0"/>
                <a:ea typeface="宋体" panose="02010600030101010101" pitchFamily="2" charset="-122"/>
              </a:rPr>
              <a:t>level-2 dependences are stripped off</a:t>
            </a:r>
          </a:p>
        </p:txBody>
      </p:sp>
      <p:pic>
        <p:nvPicPr>
          <p:cNvPr id="104454" name="Picture 5" descr="level3"/>
          <p:cNvPicPr>
            <a:picLocks noChangeAspect="1" noChangeArrowheads="1"/>
          </p:cNvPicPr>
          <p:nvPr/>
        </p:nvPicPr>
        <p:blipFill>
          <a:blip r:embed="rId3">
            <a:lum bright="-24000" contrast="42000"/>
            <a:extLst>
              <a:ext uri="{28A0092B-C50C-407E-A947-70E740481C1C}">
                <a14:useLocalDpi xmlns:a14="http://schemas.microsoft.com/office/drawing/2010/main" val="0"/>
              </a:ext>
            </a:extLst>
          </a:blip>
          <a:srcRect/>
          <a:stretch>
            <a:fillRect/>
          </a:stretch>
        </p:blipFill>
        <p:spPr bwMode="auto">
          <a:xfrm>
            <a:off x="6248400" y="4159250"/>
            <a:ext cx="2155825"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Rectangle 6"/>
          <p:cNvSpPr>
            <a:spLocks noChangeArrowheads="1"/>
          </p:cNvSpPr>
          <p:nvPr/>
        </p:nvSpPr>
        <p:spPr bwMode="auto">
          <a:xfrm>
            <a:off x="5791200" y="1346200"/>
            <a:ext cx="3352800" cy="251460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DO I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1</a:t>
            </a:r>
            <a:r>
              <a:rPr lang="en-US" altLang="zh-CN" sz="1400" noProof="1">
                <a:solidFill>
                  <a:srgbClr val="000000"/>
                </a:solidFill>
                <a:latin typeface="Courier New" panose="02070309020205020404" pitchFamily="49" charset="0"/>
                <a:ea typeface="宋体" panose="02010600030101010101" pitchFamily="2" charset="-122"/>
              </a:rPr>
              <a:t>	 X(I) = Y(I) + 10</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DO J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2</a:t>
            </a:r>
            <a:r>
              <a:rPr lang="en-US" altLang="zh-CN" sz="1400" noProof="1">
                <a:solidFill>
                  <a:srgbClr val="000000"/>
                </a:solidFill>
                <a:latin typeface="Courier New" panose="02070309020205020404" pitchFamily="49" charset="0"/>
                <a:ea typeface="宋体" panose="02010600030101010101" pitchFamily="2" charset="-122"/>
              </a:rPr>
              <a:t>	    B(J) = A(J,N)</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DO K = 1, 100</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3</a:t>
            </a:r>
            <a:r>
              <a:rPr lang="en-US" altLang="zh-CN" sz="1400" noProof="1">
                <a:solidFill>
                  <a:srgbClr val="000000"/>
                </a:solidFill>
                <a:latin typeface="Courier New" panose="02070309020205020404" pitchFamily="49" charset="0"/>
                <a:ea typeface="宋体" panose="02010600030101010101" pitchFamily="2" charset="-122"/>
              </a:rPr>
              <a:t>	      A(J+1,K)=B(J)+C(J,K)</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ENDDO</a:t>
            </a:r>
          </a:p>
          <a:p>
            <a:pPr>
              <a:lnSpc>
                <a:spcPct val="96000"/>
              </a:lnSpc>
              <a:spcBef>
                <a:spcPct val="0"/>
              </a:spcBef>
              <a:buFontTx/>
              <a:buNone/>
            </a:pPr>
            <a:r>
              <a:rPr lang="en-US" altLang="zh-CN" sz="1400" noProof="1">
                <a:solidFill>
                  <a:schemeClr val="accent2"/>
                </a:solidFill>
                <a:latin typeface="Courier New" panose="02070309020205020404" pitchFamily="49" charset="0"/>
                <a:ea typeface="宋体" panose="02010600030101010101" pitchFamily="2" charset="-122"/>
              </a:rPr>
              <a:t>S</a:t>
            </a:r>
            <a:r>
              <a:rPr lang="en-US" altLang="zh-CN" sz="1400" baseline="-25000" noProof="1">
                <a:solidFill>
                  <a:schemeClr val="accent2"/>
                </a:solidFill>
                <a:latin typeface="Courier New" panose="02070309020205020404" pitchFamily="49" charset="0"/>
                <a:ea typeface="宋体" panose="02010600030101010101" pitchFamily="2" charset="-122"/>
              </a:rPr>
              <a:t>4</a:t>
            </a:r>
            <a:r>
              <a:rPr lang="en-US" altLang="zh-CN" sz="1400" noProof="1">
                <a:solidFill>
                  <a:srgbClr val="000000"/>
                </a:solidFill>
                <a:latin typeface="Courier New" panose="02070309020205020404" pitchFamily="49" charset="0"/>
                <a:ea typeface="宋体" panose="02010600030101010101" pitchFamily="2" charset="-122"/>
              </a:rPr>
              <a:t>	    Y(I+J) = A(J+1, N)</a:t>
            </a:r>
          </a:p>
          <a:p>
            <a:pPr lvl="1">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 ENDDO</a:t>
            </a:r>
          </a:p>
          <a:p>
            <a:pPr>
              <a:lnSpc>
                <a:spcPct val="96000"/>
              </a:lnSpc>
              <a:spcBef>
                <a:spcPct val="0"/>
              </a:spcBef>
              <a:buFontTx/>
              <a:buNone/>
            </a:pPr>
            <a:r>
              <a:rPr lang="en-US" altLang="zh-CN" sz="1400" noProof="1">
                <a:solidFill>
                  <a:srgbClr val="000000"/>
                </a:solidFill>
                <a:latin typeface="Courier New" panose="02070309020205020404" pitchFamily="49" charset="0"/>
                <a:ea typeface="宋体" panose="02010600030101010101" pitchFamily="2" charset="-122"/>
              </a:rPr>
              <a:t>ENDDO</a:t>
            </a:r>
            <a:endParaRPr lang="en-US" altLang="zh-CN" sz="1400" b="0">
              <a:latin typeface="Times New Roman" panose="02020603050405020304" pitchFamily="18" charset="0"/>
              <a:ea typeface="宋体" panose="02010600030101010101" pitchFamily="2" charset="-122"/>
            </a:endParaRPr>
          </a:p>
        </p:txBody>
      </p:sp>
      <p:sp>
        <p:nvSpPr>
          <p:cNvPr id="104456" name="Text Box 7"/>
          <p:cNvSpPr txBox="1">
            <a:spLocks noChangeArrowheads="1"/>
          </p:cNvSpPr>
          <p:nvPr/>
        </p:nvSpPr>
        <p:spPr bwMode="auto">
          <a:xfrm>
            <a:off x="685800" y="3048000"/>
            <a:ext cx="5105400" cy="3211513"/>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DO I = 1, 100</a:t>
            </a: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DO J = 1, 100</a:t>
            </a:r>
          </a:p>
          <a:p>
            <a:pPr>
              <a:lnSpc>
                <a:spcPct val="11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B(J) = A(J,N)</a:t>
            </a:r>
          </a:p>
          <a:p>
            <a:pPr>
              <a:lnSpc>
                <a:spcPct val="12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A(J+1,1:100)=B(J)+C(J,1:100)</a:t>
            </a:r>
          </a:p>
          <a:p>
            <a:pPr>
              <a:lnSpc>
                <a:spcPct val="12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ENDDO</a:t>
            </a:r>
          </a:p>
          <a:p>
            <a:pPr>
              <a:lnSpc>
                <a:spcPct val="13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  Y(I+1:I+100) = A(2:101,N)</a:t>
            </a:r>
          </a:p>
          <a:p>
            <a:pPr>
              <a:lnSpc>
                <a:spcPct val="13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ENDDO</a:t>
            </a:r>
          </a:p>
          <a:p>
            <a:pPr>
              <a:lnSpc>
                <a:spcPct val="96000"/>
              </a:lnSpc>
              <a:spcBef>
                <a:spcPct val="0"/>
              </a:spcBef>
              <a:buFontTx/>
              <a:buNone/>
            </a:pPr>
            <a:endParaRPr lang="en-US" altLang="zh-CN" sz="2000" noProof="1">
              <a:solidFill>
                <a:srgbClr val="000000"/>
              </a:solidFill>
              <a:latin typeface="Courier New" panose="02070309020205020404" pitchFamily="49" charset="0"/>
              <a:ea typeface="宋体" panose="02010600030101010101" pitchFamily="2" charset="-122"/>
            </a:endParaRPr>
          </a:p>
          <a:p>
            <a:pPr>
              <a:lnSpc>
                <a:spcPct val="96000"/>
              </a:lnSpc>
              <a:spcBef>
                <a:spcPct val="0"/>
              </a:spcBef>
              <a:buFontTx/>
              <a:buNone/>
            </a:pPr>
            <a:r>
              <a:rPr lang="en-US" altLang="zh-CN" sz="2000" noProof="1">
                <a:solidFill>
                  <a:srgbClr val="000000"/>
                </a:solidFill>
                <a:latin typeface="Courier New" panose="02070309020205020404" pitchFamily="49" charset="0"/>
                <a:ea typeface="宋体" panose="02010600030101010101" pitchFamily="2" charset="-122"/>
              </a:rPr>
              <a:t>X(1:100) = Y(1:100) + 10</a:t>
            </a:r>
          </a:p>
        </p:txBody>
      </p:sp>
    </p:spTree>
    <p:extLst>
      <p:ext uri="{BB962C8B-B14F-4D97-AF65-F5344CB8AC3E}">
        <p14:creationId xmlns:p14="http://schemas.microsoft.com/office/powerpoint/2010/main" val="3662519053"/>
      </p:ext>
    </p:extLst>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txBox="1">
            <a:spLocks noGrp="1"/>
          </p:cNvSpPr>
          <p:nvPr/>
        </p:nvSpPr>
        <p:spPr bwMode="auto">
          <a:xfrm>
            <a:off x="35814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ctr" eaLnBrk="1" hangingPunct="1"/>
            <a:fld id="{17576244-EF41-4231-9EA1-AB941E5009B1}" type="slidenum">
              <a:rPr kumimoji="1" lang="en-US" altLang="zh-CN" sz="1400">
                <a:latin typeface="Times New Roman" pitchFamily="18" charset="0"/>
              </a:rPr>
              <a:pPr algn="ctr" eaLnBrk="1" hangingPunct="1"/>
              <a:t>111</a:t>
            </a:fld>
            <a:endParaRPr kumimoji="1" lang="en-US" altLang="zh-CN" sz="1400">
              <a:latin typeface="Times New Roman" pitchFamily="18" charset="0"/>
            </a:endParaRPr>
          </a:p>
        </p:txBody>
      </p:sp>
      <p:sp>
        <p:nvSpPr>
          <p:cNvPr id="1858563" name="Rectangle 3"/>
          <p:cNvSpPr>
            <a:spLocks noGrp="1" noChangeArrowheads="1"/>
          </p:cNvSpPr>
          <p:nvPr>
            <p:ph type="body" idx="4294967295"/>
          </p:nvPr>
        </p:nvSpPr>
        <p:spPr>
          <a:xfrm>
            <a:off x="400050" y="1143000"/>
            <a:ext cx="8582025" cy="2339975"/>
          </a:xfrm>
        </p:spPr>
        <p:txBody>
          <a:bodyPr/>
          <a:lstStyle/>
          <a:p>
            <a:pPr eaLnBrk="1" hangingPunct="1">
              <a:defRPr/>
            </a:pPr>
            <a:r>
              <a:rPr lang="zh-CN" altLang="en-US" sz="3200" dirty="0" smtClean="0"/>
              <a:t>不同硬件的优化方法是不同的</a:t>
            </a:r>
          </a:p>
          <a:p>
            <a:pPr eaLnBrk="1" hangingPunct="1">
              <a:defRPr/>
            </a:pPr>
            <a:r>
              <a:rPr lang="zh-CN" altLang="en-US" sz="3200" dirty="0" smtClean="0"/>
              <a:t>无论采用何种优化方法，重点是该方法是否能产生与起初同样的结果，其关键在于依赖性分析</a:t>
            </a:r>
            <a:endParaRPr lang="en-US" altLang="zh-CN" sz="3200" dirty="0" smtClean="0"/>
          </a:p>
          <a:p>
            <a:pPr eaLnBrk="1" hangingPunct="1">
              <a:defRPr/>
            </a:pPr>
            <a:endParaRPr lang="en-US" altLang="zh-CN" sz="3200" dirty="0"/>
          </a:p>
        </p:txBody>
      </p:sp>
      <p:sp>
        <p:nvSpPr>
          <p:cNvPr id="48132" name="Rectangle 4"/>
          <p:cNvSpPr>
            <a:spLocks noGrp="1" noChangeArrowheads="1"/>
          </p:cNvSpPr>
          <p:nvPr>
            <p:ph type="title" idx="4294967295"/>
          </p:nvPr>
        </p:nvSpPr>
        <p:spPr/>
        <p:txBody>
          <a:bodyPr/>
          <a:lstStyle/>
          <a:p>
            <a:pPr eaLnBrk="1" hangingPunct="1"/>
            <a:r>
              <a:rPr lang="zh-CN" altLang="en-US" smtClean="0"/>
              <a:t>总结</a:t>
            </a: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9826" name="Rectangle 2"/>
          <p:cNvSpPr>
            <a:spLocks noGrp="1" noChangeArrowheads="1"/>
          </p:cNvSpPr>
          <p:nvPr>
            <p:ph type="ctrTitle"/>
          </p:nvPr>
        </p:nvSpPr>
        <p:spPr>
          <a:xfrm>
            <a:off x="685800" y="2390775"/>
            <a:ext cx="7772400" cy="1470025"/>
          </a:xfrm>
        </p:spPr>
        <p:txBody>
          <a:bodyPr/>
          <a:lstStyle/>
          <a:p>
            <a:pPr eaLnBrk="1" hangingPunct="1">
              <a:defRPr/>
            </a:pPr>
            <a:r>
              <a:rPr lang="zh-CN" altLang="en-US" sz="8000" smtClean="0">
                <a:ea typeface="隶书" pitchFamily="49" charset="-122"/>
              </a:rPr>
              <a:t>谢 谢</a:t>
            </a:r>
            <a:r>
              <a:rPr lang="en-US" altLang="zh-CN" sz="8000" smtClean="0">
                <a:ea typeface="隶书" pitchFamily="49" charset="-122"/>
              </a:rPr>
              <a:t>!</a:t>
            </a:r>
            <a:endParaRPr lang="en-US" altLang="zh-CN" sz="8000" smtClean="0"/>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ChangeArrowheads="1"/>
          </p:cNvSpPr>
          <p:nvPr/>
        </p:nvSpPr>
        <p:spPr bwMode="auto">
          <a:xfrm>
            <a:off x="1371600" y="3276600"/>
            <a:ext cx="6732611" cy="3536866"/>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r>
              <a:rPr lang="en-US" sz="1400" dirty="0" err="1" smtClean="0">
                <a:latin typeface="Courier New" pitchFamily="49" charset="0"/>
              </a:rPr>
              <a:t>set_row</a:t>
            </a:r>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testq</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 Test n</a:t>
            </a:r>
          </a:p>
          <a:p>
            <a:r>
              <a:rPr lang="en-US" sz="1400" dirty="0" smtClean="0">
                <a:latin typeface="Courier New" pitchFamily="49" charset="0"/>
              </a:rPr>
              <a:t>	</a:t>
            </a:r>
            <a:r>
              <a:rPr lang="en-US" sz="1400" dirty="0" err="1" smtClean="0">
                <a:latin typeface="Courier New" pitchFamily="49" charset="0"/>
              </a:rPr>
              <a:t>jle</a:t>
            </a:r>
            <a:r>
              <a:rPr lang="en-US" sz="1400" dirty="0" smtClean="0">
                <a:latin typeface="Courier New" pitchFamily="49" charset="0"/>
              </a:rPr>
              <a:t>	.L4			# If 0, </a:t>
            </a:r>
            <a:r>
              <a:rPr lang="en-US" sz="1400" dirty="0" err="1" smtClean="0">
                <a:latin typeface="Courier New" pitchFamily="49" charset="0"/>
              </a:rPr>
              <a:t>goto</a:t>
            </a:r>
            <a:r>
              <a:rPr lang="en-US" sz="1400" dirty="0" smtClean="0">
                <a:latin typeface="Courier New" pitchFamily="49" charset="0"/>
              </a:rPr>
              <a:t> done</a:t>
            </a:r>
          </a:p>
          <a:p>
            <a:r>
              <a:rPr lang="en-US" sz="1400" dirty="0" smtClean="0">
                <a:latin typeface="Courier New" pitchFamily="49" charset="0"/>
              </a:rPr>
              <a:t>	</a:t>
            </a:r>
            <a:r>
              <a:rPr lang="en-US" sz="1400" dirty="0" err="1" smtClean="0">
                <a:latin typeface="Courier New" pitchFamily="49" charset="0"/>
              </a:rPr>
              <a:t>movq</a:t>
            </a:r>
            <a:r>
              <a:rPr lang="en-US" sz="1400" dirty="0" smtClean="0">
                <a:latin typeface="Courier New" pitchFamily="49" charset="0"/>
              </a:rPr>
              <a:t>	%</a:t>
            </a:r>
            <a:r>
              <a:rPr lang="en-US" sz="1400" dirty="0" err="1" smtClean="0">
                <a:latin typeface="Courier New" pitchFamily="49" charset="0"/>
              </a:rPr>
              <a:t>rcx</a:t>
            </a:r>
            <a:r>
              <a:rPr lang="en-US" sz="1400" dirty="0" smtClean="0">
                <a:latin typeface="Courier New" pitchFamily="49" charset="0"/>
              </a:rPr>
              <a:t>, %</a:t>
            </a:r>
            <a:r>
              <a:rPr lang="en-US" sz="1400" dirty="0" err="1" smtClean="0">
                <a:latin typeface="Courier New" pitchFamily="49" charset="0"/>
              </a:rPr>
              <a:t>rax</a:t>
            </a:r>
            <a:r>
              <a:rPr lang="en-US" sz="1400" dirty="0" smtClean="0">
                <a:latin typeface="Courier New" pitchFamily="49" charset="0"/>
              </a:rPr>
              <a:t>		# </a:t>
            </a:r>
            <a:r>
              <a:rPr lang="en-US" sz="1400" dirty="0" err="1" smtClean="0">
                <a:latin typeface="Courier New" pitchFamily="49" charset="0"/>
              </a:rPr>
              <a:t>rax</a:t>
            </a:r>
            <a:r>
              <a:rPr lang="en-US" sz="1400" dirty="0" smtClean="0">
                <a:latin typeface="Courier New" pitchFamily="49" charset="0"/>
              </a:rPr>
              <a:t> = n</a:t>
            </a:r>
          </a:p>
          <a:p>
            <a:r>
              <a:rPr lang="en-US" sz="1400" dirty="0" smtClean="0">
                <a:latin typeface="Courier New" pitchFamily="49" charset="0"/>
              </a:rPr>
              <a:t>	</a:t>
            </a:r>
            <a:r>
              <a:rPr lang="en-US" sz="1400" dirty="0" err="1" smtClean="0">
                <a:solidFill>
                  <a:srgbClr val="C00000"/>
                </a:solidFill>
                <a:latin typeface="Courier New" pitchFamily="49" charset="0"/>
              </a:rPr>
              <a:t>imulq</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rdx</a:t>
            </a:r>
            <a:r>
              <a:rPr lang="en-US" sz="1400" dirty="0" smtClean="0">
                <a:solidFill>
                  <a:srgbClr val="C00000"/>
                </a:solidFill>
                <a:latin typeface="Courier New" pitchFamily="49" charset="0"/>
              </a:rPr>
              <a:t>, %</a:t>
            </a:r>
            <a:r>
              <a:rPr lang="en-US" sz="1400" dirty="0" err="1" smtClean="0">
                <a:solidFill>
                  <a:srgbClr val="C00000"/>
                </a:solidFill>
                <a:latin typeface="Courier New" pitchFamily="49" charset="0"/>
              </a:rPr>
              <a:t>rax</a:t>
            </a:r>
            <a:r>
              <a:rPr lang="en-US" sz="1400" dirty="0" smtClean="0">
                <a:solidFill>
                  <a:srgbClr val="C00000"/>
                </a:solidFill>
                <a:latin typeface="Courier New" pitchFamily="49" charset="0"/>
              </a:rPr>
              <a:t>		# </a:t>
            </a:r>
            <a:r>
              <a:rPr lang="en-US" sz="1400" dirty="0" err="1" smtClean="0">
                <a:solidFill>
                  <a:srgbClr val="C00000"/>
                </a:solidFill>
                <a:latin typeface="Courier New" pitchFamily="49" charset="0"/>
              </a:rPr>
              <a:t>rax</a:t>
            </a:r>
            <a:r>
              <a:rPr lang="en-US" sz="1400" dirty="0" smtClean="0">
                <a:solidFill>
                  <a:srgbClr val="C00000"/>
                </a:solidFill>
                <a:latin typeface="Courier New" pitchFamily="49" charset="0"/>
              </a:rPr>
              <a:t> *= </a:t>
            </a:r>
            <a:r>
              <a:rPr lang="en-US" sz="1400" dirty="0" err="1" smtClean="0">
                <a:solidFill>
                  <a:srgbClr val="C00000"/>
                </a:solidFill>
                <a:latin typeface="Courier New" pitchFamily="49" charset="0"/>
              </a:rPr>
              <a:t>i</a:t>
            </a:r>
            <a:endParaRPr lang="en-US" sz="1400" dirty="0" smtClean="0">
              <a:solidFill>
                <a:srgbClr val="C00000"/>
              </a:solidFill>
              <a:latin typeface="Courier New" pitchFamily="49" charset="0"/>
            </a:endParaRPr>
          </a:p>
          <a:p>
            <a:r>
              <a:rPr lang="en-US" sz="1400" dirty="0" smtClean="0">
                <a:latin typeface="Courier New" pitchFamily="49" charset="0"/>
              </a:rPr>
              <a:t>	</a:t>
            </a:r>
            <a:r>
              <a:rPr lang="en-US" sz="1400" dirty="0" err="1" smtClean="0">
                <a:latin typeface="Courier New" pitchFamily="49" charset="0"/>
              </a:rPr>
              <a:t>leaq</a:t>
            </a:r>
            <a:r>
              <a:rPr lang="en-US" sz="1400" dirty="0" smtClean="0">
                <a:latin typeface="Courier New" pitchFamily="49" charset="0"/>
              </a:rPr>
              <a:t>	(%rdi,%rax,8), %</a:t>
            </a:r>
            <a:r>
              <a:rPr lang="en-US" sz="1400" dirty="0" err="1" smtClean="0">
                <a:latin typeface="Courier New" pitchFamily="49" charset="0"/>
              </a:rPr>
              <a:t>rdx</a:t>
            </a:r>
            <a:r>
              <a:rPr lang="en-US" sz="1400" dirty="0" smtClean="0">
                <a:latin typeface="Courier New" pitchFamily="49" charset="0"/>
              </a:rPr>
              <a:t>	# </a:t>
            </a:r>
            <a:r>
              <a:rPr lang="en-US" sz="1400" dirty="0" err="1" smtClean="0">
                <a:latin typeface="Courier New" pitchFamily="49" charset="0"/>
              </a:rPr>
              <a:t>rowp</a:t>
            </a:r>
            <a:r>
              <a:rPr lang="en-US" sz="1400" dirty="0" smtClean="0">
                <a:latin typeface="Courier New" pitchFamily="49" charset="0"/>
              </a:rPr>
              <a:t> = A + n*</a:t>
            </a:r>
            <a:r>
              <a:rPr lang="en-US" sz="1400" dirty="0" err="1" smtClean="0">
                <a:latin typeface="Courier New" pitchFamily="49" charset="0"/>
              </a:rPr>
              <a:t>i</a:t>
            </a:r>
            <a:r>
              <a:rPr lang="en-US" sz="1400" dirty="0" smtClean="0">
                <a:latin typeface="Courier New" pitchFamily="49" charset="0"/>
              </a:rPr>
              <a:t>*8</a:t>
            </a:r>
          </a:p>
          <a:p>
            <a:r>
              <a:rPr lang="en-US" sz="1400" dirty="0" smtClean="0">
                <a:latin typeface="Courier New" pitchFamily="49" charset="0"/>
              </a:rPr>
              <a:t>	</a:t>
            </a:r>
            <a:r>
              <a:rPr lang="en-US" sz="1400" dirty="0" err="1" smtClean="0">
                <a:latin typeface="Courier New" pitchFamily="49" charset="0"/>
              </a:rPr>
              <a:t>movl</a:t>
            </a:r>
            <a:r>
              <a:rPr lang="en-US" sz="1400" dirty="0" smtClean="0">
                <a:latin typeface="Courier New" pitchFamily="49" charset="0"/>
              </a:rPr>
              <a:t>	$0, %r8d			# j = 0</a:t>
            </a:r>
          </a:p>
          <a:p>
            <a:r>
              <a:rPr lang="en-US" sz="1400" dirty="0" smtClean="0">
                <a:latin typeface="Courier New" pitchFamily="49" charset="0"/>
              </a:rPr>
              <a:t>.L3:				      # loop:</a:t>
            </a:r>
          </a:p>
          <a:p>
            <a:r>
              <a:rPr lang="en-US" sz="1400" dirty="0" smtClean="0">
                <a:latin typeface="Courier New" pitchFamily="49" charset="0"/>
              </a:rPr>
              <a:t>	</a:t>
            </a:r>
            <a:r>
              <a:rPr lang="en-US" sz="1400" dirty="0" err="1" smtClean="0">
                <a:latin typeface="Courier New" pitchFamily="49" charset="0"/>
              </a:rPr>
              <a:t>movq</a:t>
            </a:r>
            <a:r>
              <a:rPr lang="en-US" sz="1400" dirty="0" smtClean="0">
                <a:latin typeface="Courier New" pitchFamily="49" charset="0"/>
              </a:rPr>
              <a:t>	(%rsi,%r8,8), %</a:t>
            </a:r>
            <a:r>
              <a:rPr lang="en-US" sz="1400" dirty="0" err="1" smtClean="0">
                <a:latin typeface="Courier New" pitchFamily="49" charset="0"/>
              </a:rPr>
              <a:t>rax</a:t>
            </a:r>
            <a:r>
              <a:rPr lang="en-US" sz="1400" dirty="0" smtClean="0">
                <a:latin typeface="Courier New" pitchFamily="49" charset="0"/>
              </a:rPr>
              <a:t>	# t = b[j]</a:t>
            </a:r>
          </a:p>
          <a:p>
            <a:r>
              <a:rPr lang="en-US" sz="1400" dirty="0" smtClean="0">
                <a:latin typeface="Courier New" pitchFamily="49" charset="0"/>
              </a:rPr>
              <a:t>	</a:t>
            </a:r>
            <a:r>
              <a:rPr lang="en-US" sz="1400" dirty="0" err="1" smtClean="0">
                <a:latin typeface="Courier New" pitchFamily="49" charset="0"/>
              </a:rPr>
              <a:t>movq</a:t>
            </a:r>
            <a:r>
              <a:rPr lang="en-US" sz="1400" dirty="0" smtClean="0">
                <a:latin typeface="Courier New" pitchFamily="49" charset="0"/>
              </a:rPr>
              <a:t>	%</a:t>
            </a:r>
            <a:r>
              <a:rPr lang="en-US" sz="1400" dirty="0" err="1" smtClean="0">
                <a:latin typeface="Courier New" pitchFamily="49" charset="0"/>
              </a:rPr>
              <a:t>rax</a:t>
            </a:r>
            <a:r>
              <a:rPr lang="en-US" sz="1400" dirty="0" smtClean="0">
                <a:latin typeface="Courier New" pitchFamily="49" charset="0"/>
              </a:rPr>
              <a:t>, (%</a:t>
            </a:r>
            <a:r>
              <a:rPr lang="en-US" sz="1400" dirty="0" err="1" smtClean="0">
                <a:latin typeface="Courier New" pitchFamily="49" charset="0"/>
              </a:rPr>
              <a:t>rdx</a:t>
            </a:r>
            <a:r>
              <a:rPr lang="en-US" sz="1400" dirty="0" smtClean="0">
                <a:latin typeface="Courier New" pitchFamily="49" charset="0"/>
              </a:rPr>
              <a:t>)		# *</a:t>
            </a:r>
            <a:r>
              <a:rPr lang="en-US" sz="1400" dirty="0" err="1" smtClean="0">
                <a:latin typeface="Courier New" pitchFamily="49" charset="0"/>
              </a:rPr>
              <a:t>rowp</a:t>
            </a:r>
            <a:r>
              <a:rPr lang="en-US" sz="1400" dirty="0" smtClean="0">
                <a:latin typeface="Courier New" pitchFamily="49" charset="0"/>
              </a:rPr>
              <a:t> = t</a:t>
            </a:r>
          </a:p>
          <a:p>
            <a:r>
              <a:rPr lang="en-US" sz="1400" dirty="0" smtClean="0">
                <a:latin typeface="Courier New" pitchFamily="49" charset="0"/>
              </a:rPr>
              <a:t>	</a:t>
            </a:r>
            <a:r>
              <a:rPr lang="en-US" sz="1400" dirty="0" err="1" smtClean="0">
                <a:latin typeface="Courier New" pitchFamily="49" charset="0"/>
              </a:rPr>
              <a:t>addq</a:t>
            </a:r>
            <a:r>
              <a:rPr lang="en-US" sz="1400" dirty="0" smtClean="0">
                <a:latin typeface="Courier New" pitchFamily="49" charset="0"/>
              </a:rPr>
              <a:t>	$1, %r8			# j++</a:t>
            </a:r>
          </a:p>
          <a:p>
            <a:r>
              <a:rPr lang="en-US" sz="1400" dirty="0" smtClean="0">
                <a:latin typeface="Courier New" pitchFamily="49" charset="0"/>
              </a:rPr>
              <a:t>	</a:t>
            </a:r>
            <a:r>
              <a:rPr lang="en-US" sz="1400" dirty="0" err="1" smtClean="0">
                <a:latin typeface="Courier New" pitchFamily="49" charset="0"/>
              </a:rPr>
              <a:t>addq</a:t>
            </a:r>
            <a:r>
              <a:rPr lang="en-US" sz="1400" dirty="0" smtClean="0">
                <a:latin typeface="Courier New" pitchFamily="49" charset="0"/>
              </a:rPr>
              <a:t>	$8, %</a:t>
            </a:r>
            <a:r>
              <a:rPr lang="en-US" sz="1400" dirty="0" err="1" smtClean="0">
                <a:latin typeface="Courier New" pitchFamily="49" charset="0"/>
              </a:rPr>
              <a:t>rdx</a:t>
            </a:r>
            <a:r>
              <a:rPr lang="en-US" sz="1400" dirty="0" smtClean="0">
                <a:latin typeface="Courier New" pitchFamily="49" charset="0"/>
              </a:rPr>
              <a:t>			# </a:t>
            </a:r>
            <a:r>
              <a:rPr lang="en-US" sz="1400" dirty="0" err="1" smtClean="0">
                <a:latin typeface="Courier New" pitchFamily="49" charset="0"/>
              </a:rPr>
              <a:t>rowp</a:t>
            </a:r>
            <a:r>
              <a:rPr lang="en-US" sz="1400" dirty="0" smtClean="0">
                <a:latin typeface="Courier New" pitchFamily="49" charset="0"/>
              </a:rPr>
              <a:t>++</a:t>
            </a:r>
          </a:p>
          <a:p>
            <a:r>
              <a:rPr lang="en-US" sz="1400" dirty="0" smtClean="0">
                <a:latin typeface="Courier New" pitchFamily="49" charset="0"/>
              </a:rPr>
              <a:t>	</a:t>
            </a:r>
            <a:r>
              <a:rPr lang="en-US" sz="1400" dirty="0" err="1" smtClean="0">
                <a:latin typeface="Courier New" pitchFamily="49" charset="0"/>
              </a:rPr>
              <a:t>cmpq</a:t>
            </a:r>
            <a:r>
              <a:rPr lang="en-US" sz="1400" dirty="0" smtClean="0">
                <a:latin typeface="Courier New" pitchFamily="49" charset="0"/>
              </a:rPr>
              <a:t>	%r8, %</a:t>
            </a:r>
            <a:r>
              <a:rPr lang="en-US" sz="1400" dirty="0" err="1" smtClean="0">
                <a:latin typeface="Courier New" pitchFamily="49" charset="0"/>
              </a:rPr>
              <a:t>rcx</a:t>
            </a:r>
            <a:r>
              <a:rPr lang="en-US" sz="1400" dirty="0" smtClean="0">
                <a:latin typeface="Courier New" pitchFamily="49" charset="0"/>
              </a:rPr>
              <a:t>		# Compare n:j</a:t>
            </a:r>
          </a:p>
          <a:p>
            <a:r>
              <a:rPr lang="en-US" sz="1400" dirty="0" smtClean="0">
                <a:latin typeface="Courier New" pitchFamily="49" charset="0"/>
              </a:rPr>
              <a:t>	</a:t>
            </a:r>
            <a:r>
              <a:rPr lang="en-US" sz="1400" dirty="0" err="1" smtClean="0">
                <a:latin typeface="Courier New" pitchFamily="49" charset="0"/>
              </a:rPr>
              <a:t>jg</a:t>
            </a:r>
            <a:r>
              <a:rPr lang="en-US" sz="1400" dirty="0" smtClean="0">
                <a:latin typeface="Courier New" pitchFamily="49" charset="0"/>
              </a:rPr>
              <a:t>	.L3			# If &gt;, </a:t>
            </a:r>
            <a:r>
              <a:rPr lang="en-US" sz="1400" dirty="0" err="1" smtClean="0">
                <a:latin typeface="Courier New" pitchFamily="49" charset="0"/>
              </a:rPr>
              <a:t>goto</a:t>
            </a:r>
            <a:r>
              <a:rPr lang="en-US" sz="1400" dirty="0" smtClean="0">
                <a:latin typeface="Courier New" pitchFamily="49" charset="0"/>
              </a:rPr>
              <a:t> loop</a:t>
            </a:r>
          </a:p>
          <a:p>
            <a:r>
              <a:rPr lang="en-US" sz="1400" dirty="0" smtClean="0">
                <a:latin typeface="Courier New" pitchFamily="49" charset="0"/>
              </a:rPr>
              <a:t>.L4:				      # done:</a:t>
            </a:r>
          </a:p>
          <a:p>
            <a:r>
              <a:rPr lang="en-US" sz="1400" dirty="0" smtClean="0">
                <a:latin typeface="Courier New" pitchFamily="49" charset="0"/>
              </a:rPr>
              <a:t>	rep ; ret</a:t>
            </a:r>
            <a:endParaRPr lang="en-US" sz="1400" dirty="0">
              <a:latin typeface="Courier New" pitchFamily="49" charset="0"/>
            </a:endParaRPr>
          </a:p>
        </p:txBody>
      </p:sp>
      <p:sp>
        <p:nvSpPr>
          <p:cNvPr id="10244" name="Line 6"/>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5" name="Line 8"/>
          <p:cNvSpPr>
            <a:spLocks noChangeShapeType="1"/>
          </p:cNvSpPr>
          <p:nvPr/>
        </p:nvSpPr>
        <p:spPr bwMode="auto">
          <a:xfrm rot="5400000" flipH="1" flipV="1">
            <a:off x="5257800" y="25908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0246" name="Rectangle 9"/>
          <p:cNvSpPr>
            <a:spLocks noChangeArrowheads="1"/>
          </p:cNvSpPr>
          <p:nvPr/>
        </p:nvSpPr>
        <p:spPr bwMode="auto">
          <a:xfrm>
            <a:off x="5257800" y="1219200"/>
            <a:ext cx="3124200" cy="1209675"/>
          </a:xfrm>
          <a:prstGeom prst="rect">
            <a:avLst/>
          </a:prstGeom>
          <a:solidFill>
            <a:srgbClr val="F6F5BD"/>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    long j;</a:t>
            </a:r>
          </a:p>
          <a:p>
            <a:pPr algn="l">
              <a:lnSpc>
                <a:spcPct val="100000"/>
              </a:lnSpc>
            </a:pPr>
            <a:r>
              <a:rPr lang="en-US" sz="1400">
                <a:latin typeface="Courier New" pitchFamily="49" charset="0"/>
              </a:rPr>
              <a:t>    long ni = n*i;</a:t>
            </a:r>
          </a:p>
          <a:p>
            <a:pPr algn="l">
              <a:lnSpc>
                <a:spcPct val="100000"/>
              </a:lnSpc>
            </a:pPr>
            <a:r>
              <a:rPr lang="en-US" sz="1400">
                <a:latin typeface="Courier New" pitchFamily="49" charset="0"/>
              </a:rPr>
              <a:t>    double *rowp = a+ni;</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*rowp++ = b[j];	</a:t>
            </a:r>
          </a:p>
        </p:txBody>
      </p:sp>
      <p:sp>
        <p:nvSpPr>
          <p:cNvPr id="10247" name="Rectangle 10"/>
          <p:cNvSpPr>
            <a:spLocks noChangeArrowheads="1"/>
          </p:cNvSpPr>
          <p:nvPr/>
        </p:nvSpPr>
        <p:spPr bwMode="auto">
          <a:xfrm>
            <a:off x="304800" y="1066800"/>
            <a:ext cx="3854450" cy="16351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
        <p:nvSpPr>
          <p:cNvPr id="2" name="标题 1"/>
          <p:cNvSpPr>
            <a:spLocks noGrp="1"/>
          </p:cNvSpPr>
          <p:nvPr>
            <p:ph type="title"/>
          </p:nvPr>
        </p:nvSpPr>
        <p:spPr/>
        <p:txBody>
          <a:bodyPr/>
          <a:lstStyle/>
          <a:p>
            <a:r>
              <a:rPr lang="zh-CN" altLang="en-US" dirty="0" smtClean="0"/>
              <a:t>编译器产生的代码变换</a:t>
            </a:r>
            <a:endParaRPr lang="zh-CN" altLang="en-US" dirty="0"/>
          </a:p>
        </p:txBody>
      </p:sp>
      <p:sp>
        <p:nvSpPr>
          <p:cNvPr id="8"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12</a:t>
            </a:fld>
            <a:endParaRPr lang="en-US" altLang="zh-CN" sz="1400" smtClean="0">
              <a:latin typeface="Times New Roman" pitchFamily="18" charset="0"/>
            </a:endParaRPr>
          </a:p>
        </p:txBody>
      </p:sp>
    </p:spTree>
    <p:extLst>
      <p:ext uri="{BB962C8B-B14F-4D97-AF65-F5344CB8AC3E}">
        <p14:creationId xmlns:p14="http://schemas.microsoft.com/office/powerpoint/2010/main" val="17244370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90513" y="1220788"/>
            <a:ext cx="8307387" cy="2817812"/>
          </a:xfrm>
          <a:noFill/>
        </p:spPr>
        <p:txBody>
          <a:bodyPr lIns="90487" tIns="44450" rIns="90487" bIns="44450"/>
          <a:lstStyle/>
          <a:p>
            <a:pPr lvl="1" eaLnBrk="1" hangingPunct="1"/>
            <a:r>
              <a:rPr lang="zh-CN" altLang="en-US" sz="2400" dirty="0" smtClean="0"/>
              <a:t>将开销大的运算替换为更简单的</a:t>
            </a:r>
            <a:endParaRPr lang="en-US" sz="2400" dirty="0" smtClean="0"/>
          </a:p>
          <a:p>
            <a:pPr lvl="1" eaLnBrk="1" hangingPunct="1"/>
            <a:r>
              <a:rPr lang="zh-CN" altLang="en-US" sz="2400" dirty="0" smtClean="0"/>
              <a:t>使用移位和加法运算，少用乘法和除法</a:t>
            </a:r>
            <a:endParaRPr lang="en-US" sz="2400" dirty="0" smtClean="0"/>
          </a:p>
          <a:p>
            <a:pPr lvl="2" eaLnBrk="1" hangingPunct="1">
              <a:buFont typeface="Wingdings" pitchFamily="2" charset="2"/>
              <a:buNone/>
            </a:pPr>
            <a:r>
              <a:rPr lang="en-US" dirty="0" smtClean="0">
                <a:latin typeface="Courier New" pitchFamily="49" charset="0"/>
              </a:rPr>
              <a:t>16*x	--&gt;	x &lt;&lt; 4</a:t>
            </a:r>
          </a:p>
          <a:p>
            <a:pPr lvl="2" eaLnBrk="1" hangingPunct="1"/>
            <a:r>
              <a:rPr lang="zh-CN" altLang="en-US" dirty="0" smtClean="0"/>
              <a:t>与目标机器相关</a:t>
            </a:r>
            <a:endParaRPr lang="en-US" dirty="0" smtClean="0"/>
          </a:p>
          <a:p>
            <a:pPr lvl="2" eaLnBrk="1" hangingPunct="1"/>
            <a:r>
              <a:rPr lang="zh-CN" altLang="en-US" dirty="0" smtClean="0"/>
              <a:t>依赖于乘法和除法的运算开销</a:t>
            </a:r>
            <a:endParaRPr lang="en-US" dirty="0" smtClean="0"/>
          </a:p>
          <a:p>
            <a:pPr lvl="3" eaLnBrk="1" hangingPunct="1"/>
            <a:r>
              <a:rPr lang="en-US" sz="1800" dirty="0" smtClean="0"/>
              <a:t>Intel Nehalem, </a:t>
            </a:r>
            <a:r>
              <a:rPr lang="zh-CN" altLang="en-US" sz="1800" dirty="0" smtClean="0"/>
              <a:t>整数乘法需要</a:t>
            </a:r>
            <a:r>
              <a:rPr lang="en-US" altLang="zh-CN" sz="1800" dirty="0" smtClean="0"/>
              <a:t>3</a:t>
            </a:r>
            <a:r>
              <a:rPr lang="zh-CN" altLang="en-US" sz="1800" dirty="0" smtClean="0"/>
              <a:t>个</a:t>
            </a:r>
            <a:r>
              <a:rPr lang="en-US" altLang="zh-CN" sz="1800" dirty="0" smtClean="0"/>
              <a:t>CPU</a:t>
            </a:r>
            <a:r>
              <a:rPr lang="zh-CN" altLang="en-US" sz="1800" dirty="0" smtClean="0"/>
              <a:t>周期</a:t>
            </a:r>
            <a:endParaRPr lang="en-US" sz="1800"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1268" name="Rectangle 4"/>
          <p:cNvSpPr>
            <a:spLocks noChangeArrowheads="1"/>
          </p:cNvSpPr>
          <p:nvPr/>
        </p:nvSpPr>
        <p:spPr bwMode="auto">
          <a:xfrm>
            <a:off x="838200" y="4377680"/>
            <a:ext cx="2897188" cy="7842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a[n*</a:t>
            </a:r>
            <a:r>
              <a:rPr lang="en-US" sz="1400" dirty="0" err="1">
                <a:latin typeface="Courier New" pitchFamily="49" charset="0"/>
              </a:rPr>
              <a:t>i</a:t>
            </a:r>
            <a:r>
              <a:rPr lang="en-US" sz="1400" dirty="0">
                <a:latin typeface="Courier New" pitchFamily="49" charset="0"/>
              </a:rPr>
              <a:t> + j] = b[j];</a:t>
            </a:r>
          </a:p>
        </p:txBody>
      </p:sp>
      <p:sp>
        <p:nvSpPr>
          <p:cNvPr id="11269" name="Rectangle 5"/>
          <p:cNvSpPr>
            <a:spLocks noChangeArrowheads="1"/>
          </p:cNvSpPr>
          <p:nvPr/>
        </p:nvSpPr>
        <p:spPr bwMode="auto">
          <a:xfrm>
            <a:off x="4876800" y="4149080"/>
            <a:ext cx="2897188" cy="14224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i="1">
                <a:latin typeface="Courier New" pitchFamily="49" charset="0"/>
              </a:rPr>
              <a:t>int ni = 0;</a:t>
            </a:r>
            <a:endParaRPr lang="en-US" sz="1400">
              <a:latin typeface="Courier New" pitchFamily="49" charset="0"/>
            </a:endParaRPr>
          </a:p>
          <a:p>
            <a:pPr algn="l">
              <a:lnSpc>
                <a:spcPct val="100000"/>
              </a:lnSpc>
            </a:pPr>
            <a:r>
              <a:rPr lang="en-US" sz="1400">
                <a:latin typeface="Courier New" pitchFamily="49" charset="0"/>
              </a:rPr>
              <a:t>for (i = 0; i &lt; n; i++) {</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a[ni + j] = b[j];</a:t>
            </a:r>
          </a:p>
          <a:p>
            <a:pPr algn="l">
              <a:lnSpc>
                <a:spcPct val="100000"/>
              </a:lnSpc>
            </a:pPr>
            <a:r>
              <a:rPr lang="en-US" sz="1400" i="1">
                <a:latin typeface="Courier New" pitchFamily="49" charset="0"/>
              </a:rPr>
              <a:t>  ni += n;</a:t>
            </a:r>
          </a:p>
          <a:p>
            <a:pPr algn="l">
              <a:lnSpc>
                <a:spcPct val="100000"/>
              </a:lnSpc>
            </a:pPr>
            <a:r>
              <a:rPr lang="en-US" sz="1400">
                <a:latin typeface="Courier New" pitchFamily="49" charset="0"/>
              </a:rPr>
              <a:t>}</a:t>
            </a:r>
          </a:p>
        </p:txBody>
      </p:sp>
      <p:sp>
        <p:nvSpPr>
          <p:cNvPr id="11270" name="Line 6"/>
          <p:cNvSpPr>
            <a:spLocks noChangeShapeType="1"/>
          </p:cNvSpPr>
          <p:nvPr/>
        </p:nvSpPr>
        <p:spPr bwMode="auto">
          <a:xfrm>
            <a:off x="4017963" y="4687243"/>
            <a:ext cx="584200" cy="0"/>
          </a:xfrm>
          <a:prstGeom prst="line">
            <a:avLst/>
          </a:prstGeom>
          <a:noFill/>
          <a:ln w="25400">
            <a:solidFill>
              <a:schemeClr val="tx1"/>
            </a:solidFill>
            <a:round/>
            <a:headEnd/>
            <a:tailEnd type="triangle" w="med" len="med"/>
          </a:ln>
        </p:spPr>
        <p:txBody>
          <a:bodyPr wrap="none" anchor="ctr"/>
          <a:lstStyle/>
          <a:p>
            <a:endParaRPr lang="en-US"/>
          </a:p>
        </p:txBody>
      </p:sp>
      <p:sp>
        <p:nvSpPr>
          <p:cNvPr id="2" name="标题 1"/>
          <p:cNvSpPr>
            <a:spLocks noGrp="1"/>
          </p:cNvSpPr>
          <p:nvPr>
            <p:ph type="title"/>
          </p:nvPr>
        </p:nvSpPr>
        <p:spPr/>
        <p:txBody>
          <a:bodyPr/>
          <a:lstStyle/>
          <a:p>
            <a:r>
              <a:rPr lang="zh-CN" altLang="en-US" dirty="0" smtClean="0"/>
              <a:t>降低运算强度</a:t>
            </a:r>
            <a:endParaRPr lang="en-US" dirty="0"/>
          </a:p>
        </p:txBody>
      </p:sp>
    </p:spTree>
    <p:extLst>
      <p:ext uri="{BB962C8B-B14F-4D97-AF65-F5344CB8AC3E}">
        <p14:creationId xmlns:p14="http://schemas.microsoft.com/office/powerpoint/2010/main" val="2153734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90513" y="1066800"/>
            <a:ext cx="8307387" cy="5378450"/>
          </a:xfrm>
          <a:noFill/>
        </p:spPr>
        <p:txBody>
          <a:bodyPr lIns="90487" tIns="44450" rIns="90487" bIns="44450"/>
          <a:lstStyle/>
          <a:p>
            <a:pPr lvl="1" eaLnBrk="1" hangingPunct="1"/>
            <a:r>
              <a:rPr lang="zh-CN" altLang="en-US" sz="2400" dirty="0"/>
              <a:t>复用</a:t>
            </a:r>
            <a:r>
              <a:rPr lang="zh-CN" altLang="en-US" sz="2400" dirty="0" smtClean="0"/>
              <a:t>子表达式</a:t>
            </a:r>
            <a:endParaRPr lang="en-US" sz="2400" dirty="0" smtClean="0"/>
          </a:p>
          <a:p>
            <a:pPr lvl="1" eaLnBrk="1" hangingPunct="1"/>
            <a:r>
              <a:rPr lang="zh-CN" altLang="en-US" sz="2400" dirty="0" smtClean="0"/>
              <a:t>编译器通常无法发掘出算术运算中的特性</a:t>
            </a:r>
            <a:endParaRPr lang="en-US" sz="2400" dirty="0" smtClean="0"/>
          </a:p>
        </p:txBody>
      </p:sp>
      <p:sp>
        <p:nvSpPr>
          <p:cNvPr id="12292" name="Rectangle 4"/>
          <p:cNvSpPr>
            <a:spLocks noChangeArrowheads="1"/>
          </p:cNvSpPr>
          <p:nvPr/>
        </p:nvSpPr>
        <p:spPr bwMode="auto">
          <a:xfrm>
            <a:off x="5334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neighbors of </a:t>
            </a:r>
            <a:r>
              <a:rPr lang="en-US" sz="1400" dirty="0" err="1">
                <a:latin typeface="Courier New" pitchFamily="49" charset="0"/>
              </a:rPr>
              <a:t>i,j</a:t>
            </a:r>
            <a:r>
              <a:rPr lang="en-US" sz="1400" dirty="0">
                <a:latin typeface="Courier New" pitchFamily="49" charset="0"/>
              </a:rPr>
              <a:t> */</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[(i+1)*n + j  ];</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a:t>
            </a:r>
            <a:r>
              <a:rPr lang="en-US" sz="1400" dirty="0">
                <a:latin typeface="Courier New" pitchFamily="49" charset="0"/>
              </a:rPr>
              <a:t>*n     + j+1];</a:t>
            </a:r>
          </a:p>
          <a:p>
            <a:pPr algn="l">
              <a:lnSpc>
                <a:spcPct val="100000"/>
              </a:lnSpc>
            </a:pPr>
            <a:r>
              <a:rPr lang="en-US" sz="1400" dirty="0">
                <a:latin typeface="Courier New" pitchFamily="49" charset="0"/>
              </a:rPr>
              <a:t>sum = up + down + left + right;</a:t>
            </a:r>
          </a:p>
        </p:txBody>
      </p:sp>
      <p:sp>
        <p:nvSpPr>
          <p:cNvPr id="12293" name="Rectangle 5"/>
          <p:cNvSpPr>
            <a:spLocks noChangeArrowheads="1"/>
          </p:cNvSpPr>
          <p:nvPr/>
        </p:nvSpPr>
        <p:spPr bwMode="auto">
          <a:xfrm>
            <a:off x="4419600" y="2209800"/>
            <a:ext cx="3516313" cy="1403350"/>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pPr>
            <a:r>
              <a:rPr lang="en-US" sz="1400" dirty="0" smtClean="0">
                <a:latin typeface="Courier New" pitchFamily="49" charset="0"/>
              </a:rPr>
              <a:t>long </a:t>
            </a:r>
            <a:r>
              <a:rPr lang="en-US" sz="1400" dirty="0" err="1">
                <a:latin typeface="Courier New" pitchFamily="49" charset="0"/>
              </a:rPr>
              <a:t>inj</a:t>
            </a:r>
            <a:r>
              <a:rPr lang="en-US" sz="1400" dirty="0">
                <a:latin typeface="Courier New" pitchFamily="49" charset="0"/>
              </a:rPr>
              <a:t> = </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up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down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n];</a:t>
            </a:r>
          </a:p>
          <a:p>
            <a:pPr algn="l">
              <a:lnSpc>
                <a:spcPct val="100000"/>
              </a:lnSpc>
            </a:pPr>
            <a:r>
              <a:rPr lang="en-US" sz="1400" dirty="0">
                <a:latin typeface="Courier New" pitchFamily="49" charset="0"/>
              </a:rPr>
              <a:t>left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right = </a:t>
            </a:r>
            <a:r>
              <a:rPr lang="en-US" sz="1400" dirty="0" err="1">
                <a:latin typeface="Courier New" pitchFamily="49" charset="0"/>
              </a:rPr>
              <a:t>val</a:t>
            </a:r>
            <a:r>
              <a:rPr lang="en-US" sz="1400" dirty="0">
                <a:latin typeface="Courier New" pitchFamily="49" charset="0"/>
              </a:rPr>
              <a:t>[</a:t>
            </a:r>
            <a:r>
              <a:rPr lang="en-US" sz="1400" dirty="0" err="1">
                <a:latin typeface="Courier New" pitchFamily="49" charset="0"/>
              </a:rPr>
              <a:t>inj</a:t>
            </a:r>
            <a:r>
              <a:rPr lang="en-US" sz="1400" dirty="0">
                <a:latin typeface="Courier New" pitchFamily="49" charset="0"/>
              </a:rPr>
              <a:t> + 1];</a:t>
            </a:r>
          </a:p>
          <a:p>
            <a:pPr algn="l">
              <a:lnSpc>
                <a:spcPct val="100000"/>
              </a:lnSpc>
            </a:pPr>
            <a:r>
              <a:rPr lang="en-US" sz="1400" dirty="0">
                <a:latin typeface="Courier New" pitchFamily="49" charset="0"/>
              </a:rPr>
              <a:t>sum = up + down + left + right;</a:t>
            </a:r>
          </a:p>
        </p:txBody>
      </p:sp>
      <p:sp>
        <p:nvSpPr>
          <p:cNvPr id="12294" name="Rectangle 6"/>
          <p:cNvSpPr>
            <a:spLocks noChangeArrowheads="1"/>
          </p:cNvSpPr>
          <p:nvPr/>
        </p:nvSpPr>
        <p:spPr bwMode="auto">
          <a:xfrm>
            <a:off x="463550" y="3716338"/>
            <a:ext cx="3652838" cy="333375"/>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a:t>3 multiplications: i*n, (i–1)*n, (i+1)*n</a:t>
            </a:r>
          </a:p>
        </p:txBody>
      </p:sp>
      <p:sp>
        <p:nvSpPr>
          <p:cNvPr id="12295" name="Rectangle 7"/>
          <p:cNvSpPr>
            <a:spLocks noChangeArrowheads="1"/>
          </p:cNvSpPr>
          <p:nvPr/>
        </p:nvSpPr>
        <p:spPr bwMode="auto">
          <a:xfrm>
            <a:off x="4654550" y="3716338"/>
            <a:ext cx="2060575" cy="333375"/>
          </a:xfrm>
          <a:prstGeom prst="rect">
            <a:avLst/>
          </a:prstGeom>
          <a:noFill/>
          <a:ln w="25400">
            <a:noFill/>
            <a:miter lim="800000"/>
            <a:headEnd/>
            <a:tailEnd/>
          </a:ln>
        </p:spPr>
        <p:txBody>
          <a:bodyPr wrap="none" lIns="90487" tIns="44450" rIns="90487" bIns="44450">
            <a:spAutoFit/>
          </a:bodyPr>
          <a:lstStyle/>
          <a:p>
            <a:pPr algn="l">
              <a:lnSpc>
                <a:spcPct val="100000"/>
              </a:lnSpc>
            </a:pPr>
            <a:r>
              <a:rPr lang="en-US" sz="1600"/>
              <a:t>1 multiplication: i*n</a:t>
            </a:r>
          </a:p>
        </p:txBody>
      </p:sp>
      <p:sp>
        <p:nvSpPr>
          <p:cNvPr id="12296" name="Rectangle 8"/>
          <p:cNvSpPr>
            <a:spLocks noChangeArrowheads="1"/>
          </p:cNvSpPr>
          <p:nvPr/>
        </p:nvSpPr>
        <p:spPr bwMode="auto">
          <a:xfrm>
            <a:off x="533400" y="4191000"/>
            <a:ext cx="3733800" cy="20415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leaq   1(%rsi), %rax  # i+1</a:t>
            </a:r>
          </a:p>
          <a:p>
            <a:pPr algn="l">
              <a:lnSpc>
                <a:spcPct val="100000"/>
              </a:lnSpc>
            </a:pPr>
            <a:r>
              <a:rPr lang="en-US" sz="1400">
                <a:latin typeface="Courier New" pitchFamily="49" charset="0"/>
              </a:rPr>
              <a:t>leaq   -1(%rsi), %r8  # i-1</a:t>
            </a:r>
          </a:p>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imulq  %rcx, %rax     # (i+1)*n</a:t>
            </a:r>
          </a:p>
          <a:p>
            <a:pPr algn="l">
              <a:lnSpc>
                <a:spcPct val="100000"/>
              </a:lnSpc>
            </a:pPr>
            <a:r>
              <a:rPr lang="en-US" sz="1400">
                <a:latin typeface="Courier New" pitchFamily="49" charset="0"/>
              </a:rPr>
              <a:t>imulq  %rcx, %r8      # (i-1)*n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addq   %rdx, %rax     # (i+1)*n+j</a:t>
            </a:r>
          </a:p>
          <a:p>
            <a:pPr algn="l">
              <a:lnSpc>
                <a:spcPct val="100000"/>
              </a:lnSpc>
            </a:pPr>
            <a:r>
              <a:rPr lang="en-US" sz="1400">
                <a:latin typeface="Courier New" pitchFamily="49" charset="0"/>
              </a:rPr>
              <a:t>addq   %rdx, %r8      # (i-1)*n+j</a:t>
            </a:r>
          </a:p>
          <a:p>
            <a:pPr algn="l">
              <a:lnSpc>
                <a:spcPct val="100000"/>
              </a:lnSpc>
            </a:pPr>
            <a:endParaRPr lang="en-US" sz="1400">
              <a:latin typeface="Courier New" pitchFamily="49" charset="0"/>
            </a:endParaRPr>
          </a:p>
        </p:txBody>
      </p:sp>
      <p:sp>
        <p:nvSpPr>
          <p:cNvPr id="12297" name="Rectangle 9"/>
          <p:cNvSpPr>
            <a:spLocks noChangeArrowheads="1"/>
          </p:cNvSpPr>
          <p:nvPr/>
        </p:nvSpPr>
        <p:spPr bwMode="auto">
          <a:xfrm>
            <a:off x="4419600" y="4191000"/>
            <a:ext cx="4419600" cy="1190625"/>
          </a:xfrm>
          <a:prstGeom prst="rect">
            <a:avLst/>
          </a:prstGeom>
          <a:solidFill>
            <a:srgbClr val="F1C7C7"/>
          </a:solidFill>
          <a:ln w="38100" cmpd="dbl">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movq	%rsi, %rax  # i*n+j</a:t>
            </a:r>
          </a:p>
          <a:p>
            <a:pPr algn="l">
              <a:lnSpc>
                <a:spcPct val="100000"/>
              </a:lnSpc>
            </a:pPr>
            <a:r>
              <a:rPr lang="en-US" sz="1400">
                <a:latin typeface="Courier New" pitchFamily="49" charset="0"/>
              </a:rPr>
              <a:t>subq	%rcx, %rax  # i*n+j-n</a:t>
            </a:r>
          </a:p>
          <a:p>
            <a:pPr algn="l">
              <a:lnSpc>
                <a:spcPct val="100000"/>
              </a:lnSpc>
            </a:pPr>
            <a:r>
              <a:rPr lang="en-US" sz="1400">
                <a:latin typeface="Courier New" pitchFamily="49" charset="0"/>
              </a:rPr>
              <a:t>leaq	(%rsi,%rcx), %rcx # i*n+j+n</a:t>
            </a:r>
          </a:p>
        </p:txBody>
      </p:sp>
      <p:sp>
        <p:nvSpPr>
          <p:cNvPr id="2" name="标题 1"/>
          <p:cNvSpPr>
            <a:spLocks noGrp="1"/>
          </p:cNvSpPr>
          <p:nvPr>
            <p:ph type="title"/>
          </p:nvPr>
        </p:nvSpPr>
        <p:spPr/>
        <p:txBody>
          <a:bodyPr/>
          <a:lstStyle/>
          <a:p>
            <a:r>
              <a:rPr lang="zh-CN" altLang="en-US" dirty="0" smtClean="0"/>
              <a:t>共享常用的运算</a:t>
            </a:r>
            <a:endParaRPr lang="en-US" dirty="0"/>
          </a:p>
        </p:txBody>
      </p:sp>
    </p:spTree>
    <p:extLst>
      <p:ext uri="{BB962C8B-B14F-4D97-AF65-F5344CB8AC3E}">
        <p14:creationId xmlns:p14="http://schemas.microsoft.com/office/powerpoint/2010/main" val="13110135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07704" y="2348880"/>
            <a:ext cx="5007780" cy="2028761"/>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a:latin typeface="Courier New" pitchFamily="49" charset="0"/>
              </a:rPr>
              <a:t>void lower(char *s)</a:t>
            </a:r>
          </a:p>
          <a:p>
            <a:pPr algn="l">
              <a:lnSpc>
                <a:spcPct val="100000"/>
              </a:lnSpc>
              <a:tabLst>
                <a:tab pos="914400" algn="l"/>
                <a:tab pos="2286000" algn="l"/>
              </a:tabLst>
            </a:pPr>
            <a:r>
              <a:rPr lang="en-US" sz="1800">
                <a:latin typeface="Courier New" pitchFamily="49" charset="0"/>
              </a:rPr>
              <a:t>{</a:t>
            </a:r>
          </a:p>
          <a:p>
            <a:pPr algn="l">
              <a:lnSpc>
                <a:spcPct val="100000"/>
              </a:lnSpc>
              <a:tabLst>
                <a:tab pos="914400" algn="l"/>
                <a:tab pos="2286000" algn="l"/>
              </a:tabLst>
            </a:pPr>
            <a:r>
              <a:rPr lang="en-US" sz="1800">
                <a:latin typeface="Courier New" pitchFamily="49" charset="0"/>
              </a:rPr>
              <a:t>  int i;</a:t>
            </a:r>
          </a:p>
          <a:p>
            <a:pPr algn="l">
              <a:lnSpc>
                <a:spcPct val="100000"/>
              </a:lnSpc>
              <a:tabLst>
                <a:tab pos="914400" algn="l"/>
                <a:tab pos="2286000" algn="l"/>
              </a:tabLst>
            </a:pPr>
            <a:r>
              <a:rPr lang="en-US" sz="1800">
                <a:latin typeface="Courier New" pitchFamily="49" charset="0"/>
              </a:rPr>
              <a:t>  for (i = 0; i &lt; strlen(s); i++)</a:t>
            </a:r>
          </a:p>
          <a:p>
            <a:pPr algn="l">
              <a:lnSpc>
                <a:spcPct val="100000"/>
              </a:lnSpc>
              <a:tabLst>
                <a:tab pos="914400" algn="l"/>
                <a:tab pos="2286000" algn="l"/>
              </a:tabLst>
            </a:pPr>
            <a:r>
              <a:rPr lang="en-US" sz="1800">
                <a:latin typeface="Courier New" pitchFamily="49" charset="0"/>
              </a:rPr>
              <a:t>    if (s[i] &gt;= 'A' &amp;&amp; s[i] &lt;= 'Z')</a:t>
            </a:r>
          </a:p>
          <a:p>
            <a:pPr algn="l">
              <a:lnSpc>
                <a:spcPct val="100000"/>
              </a:lnSpc>
              <a:tabLst>
                <a:tab pos="914400" algn="l"/>
                <a:tab pos="2286000" algn="l"/>
              </a:tabLst>
            </a:pPr>
            <a:r>
              <a:rPr lang="en-US" sz="1800">
                <a:latin typeface="Courier New" pitchFamily="49" charset="0"/>
              </a:rPr>
              <a:t>      s[i] -= ('A' - 'a');</a:t>
            </a:r>
          </a:p>
          <a:p>
            <a:pPr algn="l">
              <a:lnSpc>
                <a:spcPct val="100000"/>
              </a:lnSpc>
              <a:tabLst>
                <a:tab pos="914400" algn="l"/>
                <a:tab pos="2286000" algn="l"/>
              </a:tabLst>
            </a:pPr>
            <a:r>
              <a:rPr lang="en-US" sz="1800">
                <a:latin typeface="Courier New" pitchFamily="49" charset="0"/>
              </a:rPr>
              <a:t>}</a:t>
            </a:r>
          </a:p>
        </p:txBody>
      </p:sp>
      <p:sp>
        <p:nvSpPr>
          <p:cNvPr id="653316" name="Rectangle 4"/>
          <p:cNvSpPr>
            <a:spLocks noGrp="1" noChangeArrowheads="1"/>
          </p:cNvSpPr>
          <p:nvPr>
            <p:ph type="body" idx="1"/>
          </p:nvPr>
        </p:nvSpPr>
        <p:spPr>
          <a:xfrm>
            <a:off x="533400" y="1268413"/>
            <a:ext cx="8001000" cy="636587"/>
          </a:xfrm>
        </p:spPr>
        <p:txBody>
          <a:bodyPr/>
          <a:lstStyle/>
          <a:p>
            <a:pPr eaLnBrk="1" hangingPunct="1">
              <a:defRPr/>
            </a:pPr>
            <a:r>
              <a:rPr lang="zh-CN" altLang="en-US" sz="3600" dirty="0"/>
              <a:t>例子：将字符串转换为小写形式</a:t>
            </a:r>
            <a:endParaRPr lang="en-US" sz="3600" dirty="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p:txBody>
      </p:sp>
      <p:sp>
        <p:nvSpPr>
          <p:cNvPr id="2" name="标题 1"/>
          <p:cNvSpPr>
            <a:spLocks noGrp="1"/>
          </p:cNvSpPr>
          <p:nvPr>
            <p:ph type="title"/>
          </p:nvPr>
        </p:nvSpPr>
        <p:spPr>
          <a:xfrm>
            <a:off x="171450" y="115888"/>
            <a:ext cx="7208862" cy="685800"/>
          </a:xfrm>
        </p:spPr>
        <p:txBody>
          <a:bodyPr/>
          <a:lstStyle/>
          <a:p>
            <a:r>
              <a:rPr lang="zh-CN" altLang="en-US" dirty="0" smtClean="0"/>
              <a:t>影响编译优化的因素：过程调用</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15</a:t>
            </a:fld>
            <a:endParaRPr lang="en-US" altLang="zh-CN" sz="1400" smtClean="0">
              <a:latin typeface="Times New Roman" pitchFamily="18" charset="0"/>
            </a:endParaRPr>
          </a:p>
        </p:txBody>
      </p:sp>
    </p:spTree>
    <p:extLst>
      <p:ext uri="{BB962C8B-B14F-4D97-AF65-F5344CB8AC3E}">
        <p14:creationId xmlns:p14="http://schemas.microsoft.com/office/powerpoint/2010/main" val="24056001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290513" y="1268760"/>
            <a:ext cx="9106023" cy="908050"/>
          </a:xfrm>
        </p:spPr>
        <p:txBody>
          <a:bodyPr/>
          <a:lstStyle/>
          <a:p>
            <a:pPr marL="444500" lvl="1" indent="-444500" eaLnBrk="1" hangingPunct="1">
              <a:buFont typeface="Wingdings" pitchFamily="2" charset="2"/>
              <a:buChar char=""/>
              <a:defRPr/>
            </a:pPr>
            <a:r>
              <a:rPr lang="zh-CN" altLang="en-US" sz="3200" dirty="0">
                <a:cs typeface="+mn-cs"/>
              </a:rPr>
              <a:t>字符串长度加倍后时间增加了</a:t>
            </a:r>
            <a:r>
              <a:rPr lang="en-US" altLang="zh-CN" sz="3200" dirty="0">
                <a:cs typeface="+mn-cs"/>
              </a:rPr>
              <a:t>4</a:t>
            </a:r>
            <a:r>
              <a:rPr lang="zh-CN" altLang="en-US" sz="3200" dirty="0">
                <a:cs typeface="+mn-cs"/>
              </a:rPr>
              <a:t>倍：平方关系</a:t>
            </a:r>
            <a:endParaRPr lang="en-US" sz="3200" dirty="0">
              <a:cs typeface="+mn-cs"/>
            </a:endParaRPr>
          </a:p>
        </p:txBody>
      </p:sp>
      <p:graphicFrame>
        <p:nvGraphicFramePr>
          <p:cNvPr id="7" name="Chart 6"/>
          <p:cNvGraphicFramePr>
            <a:graphicFrameLocks/>
          </p:cNvGraphicFramePr>
          <p:nvPr>
            <p:extLst>
              <p:ext uri="{D42A27DB-BD31-4B8C-83A1-F6EECF244321}">
                <p14:modId xmlns:p14="http://schemas.microsoft.com/office/powerpoint/2010/main" val="3427367343"/>
              </p:ext>
            </p:extLst>
          </p:nvPr>
        </p:nvGraphicFramePr>
        <p:xfrm>
          <a:off x="755577" y="2060849"/>
          <a:ext cx="7497836" cy="4017690"/>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zh-CN" altLang="en-US" dirty="0" smtClean="0"/>
              <a:t>转换性能</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16</a:t>
            </a:fld>
            <a:endParaRPr lang="en-US" altLang="zh-CN" sz="1400" smtClean="0">
              <a:latin typeface="Times New Roman" pitchFamily="18" charset="0"/>
            </a:endParaRPr>
          </a:p>
        </p:txBody>
      </p:sp>
    </p:spTree>
    <p:extLst>
      <p:ext uri="{BB962C8B-B14F-4D97-AF65-F5344CB8AC3E}">
        <p14:creationId xmlns:p14="http://schemas.microsoft.com/office/powerpoint/2010/main" val="40716747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9" name="Rectangle 3"/>
          <p:cNvSpPr>
            <a:spLocks noGrp="1" noChangeArrowheads="1"/>
          </p:cNvSpPr>
          <p:nvPr>
            <p:ph type="body" idx="1"/>
          </p:nvPr>
        </p:nvSpPr>
        <p:spPr>
          <a:xfrm>
            <a:off x="482725" y="980728"/>
            <a:ext cx="8661275" cy="1946275"/>
          </a:xfrm>
        </p:spPr>
        <p:txBody>
          <a:bodyPr/>
          <a:lstStyle/>
          <a:p>
            <a:pPr marL="444500" lvl="1" indent="-444500" eaLnBrk="1" hangingPunct="1">
              <a:lnSpc>
                <a:spcPct val="90000"/>
              </a:lnSpc>
              <a:buFont typeface="Wingdings" pitchFamily="2" charset="2"/>
              <a:buChar char=""/>
              <a:defRPr/>
            </a:pPr>
            <a:r>
              <a:rPr lang="en-US" altLang="zh-CN" sz="3200" dirty="0" err="1">
                <a:cs typeface="+mn-cs"/>
              </a:rPr>
              <a:t>s</a:t>
            </a:r>
            <a:r>
              <a:rPr lang="en-US" sz="3200" smtClean="0">
                <a:cs typeface="+mn-cs"/>
              </a:rPr>
              <a:t>trlen</a:t>
            </a:r>
            <a:r>
              <a:rPr lang="zh-CN" altLang="en-US" sz="3200" dirty="0">
                <a:cs typeface="+mn-cs"/>
              </a:rPr>
              <a:t>的性能</a:t>
            </a:r>
            <a:endParaRPr lang="en-US" sz="3200" dirty="0">
              <a:cs typeface="+mn-cs"/>
            </a:endParaRPr>
          </a:p>
          <a:p>
            <a:pPr marL="966787" lvl="2" indent="-444500" eaLnBrk="1" hangingPunct="1">
              <a:lnSpc>
                <a:spcPct val="90000"/>
              </a:lnSpc>
              <a:buFont typeface="Wingdings" pitchFamily="2" charset="2"/>
              <a:buChar char=""/>
              <a:defRPr/>
            </a:pPr>
            <a:r>
              <a:rPr lang="zh-CN" altLang="en-US" sz="2800" dirty="0" smtClean="0">
                <a:cs typeface="+mn-cs"/>
              </a:rPr>
              <a:t>确定串长度的唯一方法是扫描整个串直到空字符出现</a:t>
            </a:r>
            <a:endParaRPr lang="en-US" sz="2800" dirty="0">
              <a:cs typeface="+mn-cs"/>
            </a:endParaRPr>
          </a:p>
          <a:p>
            <a:pPr marL="444500" lvl="1" indent="-444500" eaLnBrk="1" hangingPunct="1">
              <a:lnSpc>
                <a:spcPct val="90000"/>
              </a:lnSpc>
              <a:buFont typeface="Wingdings" pitchFamily="2" charset="2"/>
              <a:buChar char=""/>
              <a:defRPr/>
            </a:pPr>
            <a:r>
              <a:rPr lang="zh-CN" altLang="en-US" sz="3200" dirty="0" smtClean="0">
                <a:cs typeface="+mn-cs"/>
              </a:rPr>
              <a:t>整体的性能，如果串长度为</a:t>
            </a:r>
            <a:r>
              <a:rPr lang="en-US" altLang="zh-CN" sz="3200" dirty="0" smtClean="0">
                <a:cs typeface="+mn-cs"/>
              </a:rPr>
              <a:t>N</a:t>
            </a:r>
            <a:r>
              <a:rPr lang="zh-CN" altLang="en-US" sz="3200" dirty="0" smtClean="0">
                <a:cs typeface="+mn-cs"/>
              </a:rPr>
              <a:t>的话</a:t>
            </a:r>
            <a:endParaRPr lang="en-US" sz="3200" dirty="0">
              <a:cs typeface="+mn-cs"/>
            </a:endParaRPr>
          </a:p>
          <a:p>
            <a:pPr marL="966787" lvl="2" indent="-444500" eaLnBrk="1" hangingPunct="1">
              <a:lnSpc>
                <a:spcPct val="90000"/>
              </a:lnSpc>
              <a:buFont typeface="Wingdings" pitchFamily="2" charset="2"/>
              <a:buChar char=""/>
              <a:defRPr/>
            </a:pPr>
            <a:r>
              <a:rPr lang="en-US" sz="2800" dirty="0">
                <a:cs typeface="+mn-cs"/>
              </a:rPr>
              <a:t>N </a:t>
            </a:r>
            <a:r>
              <a:rPr lang="zh-CN" altLang="en-US" sz="2800" dirty="0">
                <a:cs typeface="+mn-cs"/>
              </a:rPr>
              <a:t>次</a:t>
            </a:r>
            <a:r>
              <a:rPr lang="en-US" sz="2800" dirty="0" err="1">
                <a:cs typeface="+mn-cs"/>
              </a:rPr>
              <a:t>strlen</a:t>
            </a:r>
            <a:r>
              <a:rPr lang="zh-CN" altLang="en-US" sz="2800" dirty="0">
                <a:cs typeface="+mn-cs"/>
              </a:rPr>
              <a:t>调用</a:t>
            </a:r>
            <a:endParaRPr lang="en-US" sz="2800" dirty="0">
              <a:cs typeface="+mn-cs"/>
            </a:endParaRPr>
          </a:p>
          <a:p>
            <a:pPr marL="966787" lvl="2" indent="-444500" eaLnBrk="1" hangingPunct="1">
              <a:lnSpc>
                <a:spcPct val="90000"/>
              </a:lnSpc>
              <a:buFont typeface="Wingdings" pitchFamily="2" charset="2"/>
              <a:buChar char=""/>
              <a:defRPr/>
            </a:pPr>
            <a:r>
              <a:rPr lang="zh-CN" altLang="en-US" sz="2800" dirty="0" smtClean="0">
                <a:cs typeface="+mn-cs"/>
              </a:rPr>
              <a:t>每次分别扫描</a:t>
            </a:r>
            <a:r>
              <a:rPr lang="en-US" sz="2800" dirty="0" smtClean="0">
                <a:cs typeface="+mn-cs"/>
              </a:rPr>
              <a:t>N, N-1, N-2, …, 1</a:t>
            </a:r>
            <a:r>
              <a:rPr lang="zh-CN" altLang="en-US" sz="2800" dirty="0" smtClean="0">
                <a:cs typeface="+mn-cs"/>
              </a:rPr>
              <a:t>次</a:t>
            </a:r>
            <a:endParaRPr lang="en-US" sz="2800" dirty="0">
              <a:cs typeface="+mn-cs"/>
            </a:endParaRPr>
          </a:p>
          <a:p>
            <a:pPr marL="966787" lvl="2" indent="-444500" eaLnBrk="1" hangingPunct="1">
              <a:lnSpc>
                <a:spcPct val="90000"/>
              </a:lnSpc>
              <a:buFont typeface="Wingdings" pitchFamily="2" charset="2"/>
              <a:buChar char=""/>
              <a:defRPr/>
            </a:pPr>
            <a:r>
              <a:rPr lang="zh-CN" altLang="en-US" sz="2800" dirty="0" smtClean="0">
                <a:cs typeface="+mn-cs"/>
              </a:rPr>
              <a:t>总性能 </a:t>
            </a:r>
            <a:r>
              <a:rPr lang="en-US" sz="2800" dirty="0" smtClean="0">
                <a:cs typeface="+mn-cs"/>
              </a:rPr>
              <a:t>O(N</a:t>
            </a:r>
            <a:r>
              <a:rPr lang="en-US" sz="2800" baseline="30000" dirty="0" smtClean="0">
                <a:cs typeface="+mn-cs"/>
              </a:rPr>
              <a:t>2</a:t>
            </a:r>
            <a:r>
              <a:rPr lang="en-US" sz="2800" dirty="0" smtClean="0">
                <a:cs typeface="+mn-cs"/>
              </a:rPr>
              <a:t>)</a:t>
            </a:r>
            <a:endParaRPr lang="en-US" sz="2800" dirty="0">
              <a:cs typeface="+mn-cs"/>
            </a:endParaRPr>
          </a:p>
        </p:txBody>
      </p:sp>
      <p:sp>
        <p:nvSpPr>
          <p:cNvPr id="15364" name="Rectangle 4"/>
          <p:cNvSpPr>
            <a:spLocks noChangeArrowheads="1"/>
          </p:cNvSpPr>
          <p:nvPr/>
        </p:nvSpPr>
        <p:spPr bwMode="auto">
          <a:xfrm>
            <a:off x="4067944" y="3933056"/>
            <a:ext cx="4320480" cy="2862322"/>
          </a:xfrm>
          <a:prstGeom prst="rect">
            <a:avLst/>
          </a:prstGeom>
          <a:solidFill>
            <a:srgbClr val="F6F5BD"/>
          </a:solidFill>
          <a:ln w="25400">
            <a:solidFill>
              <a:schemeClr val="tx1"/>
            </a:solidFill>
            <a:miter lim="800000"/>
            <a:headEnd/>
            <a:tailEnd/>
          </a:ln>
        </p:spPr>
        <p:txBody>
          <a:bodyPr wrap="square">
            <a:spAutoFit/>
          </a:bodyPr>
          <a:lstStyle/>
          <a:p>
            <a:pPr algn="l">
              <a:lnSpc>
                <a:spcPct val="100000"/>
              </a:lnSpc>
            </a:pPr>
            <a:r>
              <a:rPr lang="en-US" sz="1800" dirty="0">
                <a:latin typeface="Courier New" pitchFamily="49" charset="0"/>
              </a:rPr>
              <a:t>/* My version of </a:t>
            </a:r>
            <a:r>
              <a:rPr lang="en-US" sz="1800" dirty="0" err="1">
                <a:latin typeface="Courier New" pitchFamily="49" charset="0"/>
              </a:rPr>
              <a:t>strlen</a:t>
            </a:r>
            <a:r>
              <a:rPr lang="en-US" sz="1800" dirty="0">
                <a:latin typeface="Courier New" pitchFamily="49" charset="0"/>
              </a:rPr>
              <a:t> */</a:t>
            </a:r>
          </a:p>
          <a:p>
            <a:pPr algn="l">
              <a:lnSpc>
                <a:spcPct val="100000"/>
              </a:lnSpc>
            </a:pPr>
            <a:r>
              <a:rPr lang="en-US" sz="1800" dirty="0" err="1">
                <a:latin typeface="Courier New" pitchFamily="49" charset="0"/>
              </a:rPr>
              <a:t>size_t</a:t>
            </a:r>
            <a:r>
              <a:rPr lang="en-US" sz="1800" dirty="0">
                <a:latin typeface="Courier New" pitchFamily="49" charset="0"/>
              </a:rPr>
              <a:t> </a:t>
            </a:r>
            <a:r>
              <a:rPr lang="en-US" sz="1800" dirty="0" err="1">
                <a:latin typeface="Courier New" pitchFamily="49" charset="0"/>
              </a:rPr>
              <a:t>strlen</a:t>
            </a:r>
            <a:r>
              <a:rPr lang="en-US" sz="1800" dirty="0">
                <a:latin typeface="Courier New" pitchFamily="49" charset="0"/>
              </a:rPr>
              <a:t>(</a:t>
            </a:r>
            <a:r>
              <a:rPr lang="en-US" sz="1800" dirty="0" err="1">
                <a:latin typeface="Courier New" pitchFamily="49" charset="0"/>
              </a:rPr>
              <a:t>const</a:t>
            </a:r>
            <a:r>
              <a:rPr lang="en-US" sz="1800" dirty="0">
                <a:latin typeface="Courier New" pitchFamily="49" charset="0"/>
              </a:rPr>
              <a:t> 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a:latin typeface="Courier New" pitchFamily="49" charset="0"/>
              </a:rPr>
              <a:t>size_t</a:t>
            </a:r>
            <a:r>
              <a:rPr lang="en-US" sz="1800" dirty="0">
                <a:latin typeface="Courier New" pitchFamily="49" charset="0"/>
              </a:rPr>
              <a:t> length = 0;</a:t>
            </a:r>
          </a:p>
          <a:p>
            <a:pPr algn="l">
              <a:lnSpc>
                <a:spcPct val="100000"/>
              </a:lnSpc>
            </a:pPr>
            <a:r>
              <a:rPr lang="en-US" sz="1800" dirty="0">
                <a:latin typeface="Courier New" pitchFamily="49" charset="0"/>
              </a:rPr>
              <a:t>    while (*s != '\0') {</a:t>
            </a:r>
          </a:p>
          <a:p>
            <a:pPr algn="l">
              <a:lnSpc>
                <a:spcPct val="100000"/>
              </a:lnSpc>
            </a:pPr>
            <a:r>
              <a:rPr lang="en-US" sz="1800" dirty="0">
                <a:latin typeface="Courier New" pitchFamily="49" charset="0"/>
              </a:rPr>
              <a:t>	s++; </a:t>
            </a:r>
          </a:p>
          <a:p>
            <a:pPr algn="l">
              <a:lnSpc>
                <a:spcPct val="100000"/>
              </a:lnSpc>
            </a:pPr>
            <a:r>
              <a:rPr lang="en-US" sz="1800" dirty="0">
                <a:latin typeface="Courier New" pitchFamily="49" charset="0"/>
              </a:rPr>
              <a:t>	length++;</a:t>
            </a:r>
          </a:p>
          <a:p>
            <a:pPr algn="l">
              <a:lnSpc>
                <a:spcPct val="100000"/>
              </a:lnSpc>
            </a:pPr>
            <a:r>
              <a:rPr lang="en-US" sz="1800" dirty="0">
                <a:latin typeface="Courier New" pitchFamily="49" charset="0"/>
              </a:rPr>
              <a:t>    }</a:t>
            </a:r>
          </a:p>
          <a:p>
            <a:pPr algn="l">
              <a:lnSpc>
                <a:spcPct val="100000"/>
              </a:lnSpc>
            </a:pPr>
            <a:r>
              <a:rPr lang="en-US" sz="1800" dirty="0">
                <a:latin typeface="Courier New" pitchFamily="49" charset="0"/>
              </a:rPr>
              <a:t>    return length;</a:t>
            </a:r>
          </a:p>
          <a:p>
            <a:pPr algn="l">
              <a:lnSpc>
                <a:spcPct val="100000"/>
              </a:lnSpc>
            </a:pPr>
            <a:r>
              <a:rPr lang="en-US" sz="1800" dirty="0">
                <a:latin typeface="Courier New" pitchFamily="49" charset="0"/>
              </a:rPr>
              <a:t>}</a:t>
            </a:r>
          </a:p>
        </p:txBody>
      </p:sp>
      <p:sp>
        <p:nvSpPr>
          <p:cNvPr id="2" name="标题 1"/>
          <p:cNvSpPr>
            <a:spLocks noGrp="1"/>
          </p:cNvSpPr>
          <p:nvPr>
            <p:ph type="title"/>
          </p:nvPr>
        </p:nvSpPr>
        <p:spPr/>
        <p:txBody>
          <a:bodyPr/>
          <a:lstStyle/>
          <a:p>
            <a:r>
              <a:rPr lang="en-US" altLang="zh-CN" dirty="0" err="1" smtClean="0"/>
              <a:t>Strlen</a:t>
            </a:r>
            <a:r>
              <a:rPr lang="zh-CN" altLang="en-US" dirty="0" smtClean="0"/>
              <a:t>调用</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17</a:t>
            </a:fld>
            <a:endParaRPr lang="en-US" altLang="zh-CN" sz="1400" smtClean="0">
              <a:latin typeface="Times New Roman" pitchFamily="18" charset="0"/>
            </a:endParaRPr>
          </a:p>
        </p:txBody>
      </p:sp>
    </p:spTree>
    <p:extLst>
      <p:ext uri="{BB962C8B-B14F-4D97-AF65-F5344CB8AC3E}">
        <p14:creationId xmlns:p14="http://schemas.microsoft.com/office/powerpoint/2010/main" val="6173028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85093" y="4011166"/>
            <a:ext cx="8307387" cy="1866106"/>
          </a:xfrm>
        </p:spPr>
        <p:txBody>
          <a:bodyPr/>
          <a:lstStyle/>
          <a:p>
            <a:pPr marL="444500" lvl="1" indent="-444500" eaLnBrk="1" hangingPunct="1">
              <a:lnSpc>
                <a:spcPct val="90000"/>
              </a:lnSpc>
              <a:buFont typeface="Wingdings" pitchFamily="2" charset="2"/>
              <a:buChar char=""/>
              <a:defRPr/>
            </a:pPr>
            <a:r>
              <a:rPr lang="zh-CN" altLang="en-US" sz="3200" dirty="0">
                <a:cs typeface="+mn-cs"/>
              </a:rPr>
              <a:t>代码变换方法</a:t>
            </a:r>
            <a:endParaRPr lang="en-US" altLang="zh-CN" sz="3200" dirty="0">
              <a:cs typeface="+mn-cs"/>
            </a:endParaRPr>
          </a:p>
          <a:p>
            <a:pPr marL="966787" lvl="2" indent="-444500" eaLnBrk="1" hangingPunct="1">
              <a:lnSpc>
                <a:spcPct val="90000"/>
              </a:lnSpc>
              <a:buFont typeface="Wingdings" pitchFamily="2" charset="2"/>
              <a:buChar char=""/>
              <a:defRPr/>
            </a:pPr>
            <a:r>
              <a:rPr lang="zh-CN" altLang="en-US" sz="2800" dirty="0">
                <a:cs typeface="+mn-cs"/>
              </a:rPr>
              <a:t>将</a:t>
            </a:r>
            <a:r>
              <a:rPr lang="en-US" altLang="zh-CN" sz="2800" dirty="0" err="1">
                <a:cs typeface="+mn-cs"/>
              </a:rPr>
              <a:t>strlen</a:t>
            </a:r>
            <a:r>
              <a:rPr lang="zh-CN" altLang="en-US" sz="2800" dirty="0">
                <a:cs typeface="+mn-cs"/>
              </a:rPr>
              <a:t>调用移出循环</a:t>
            </a:r>
            <a:endParaRPr lang="en-US" sz="2800" dirty="0">
              <a:cs typeface="+mn-cs"/>
            </a:endParaRPr>
          </a:p>
          <a:p>
            <a:pPr marL="966787" lvl="2" indent="-444500" eaLnBrk="1" hangingPunct="1">
              <a:lnSpc>
                <a:spcPct val="90000"/>
              </a:lnSpc>
              <a:buFont typeface="Wingdings" pitchFamily="2" charset="2"/>
              <a:buChar char=""/>
              <a:defRPr/>
            </a:pPr>
            <a:r>
              <a:rPr lang="zh-CN" altLang="en-US" sz="2800" dirty="0">
                <a:cs typeface="+mn-cs"/>
              </a:rPr>
              <a:t>因为结果在循环迭代间不会变化</a:t>
            </a:r>
            <a:endParaRPr lang="en-US" sz="2800" dirty="0">
              <a:cs typeface="+mn-cs"/>
            </a:endParaRPr>
          </a:p>
        </p:txBody>
      </p:sp>
      <p:sp>
        <p:nvSpPr>
          <p:cNvPr id="16388" name="Rectangle 4"/>
          <p:cNvSpPr>
            <a:spLocks noChangeArrowheads="1"/>
          </p:cNvSpPr>
          <p:nvPr/>
        </p:nvSpPr>
        <p:spPr bwMode="auto">
          <a:xfrm>
            <a:off x="2012492" y="1411273"/>
            <a:ext cx="5007780" cy="2305759"/>
          </a:xfrm>
          <a:prstGeom prst="rect">
            <a:avLst/>
          </a:prstGeom>
          <a:solidFill>
            <a:srgbClr val="F6F5BD"/>
          </a:solidFill>
          <a:ln w="38100" cmpd="dbl">
            <a:solidFill>
              <a:schemeClr val="tx1"/>
            </a:solidFill>
            <a:miter lim="800000"/>
            <a:headEnd/>
            <a:tailEnd/>
          </a:ln>
        </p:spPr>
        <p:txBody>
          <a:bodyPr wrap="none" lIns="90487" tIns="44450" rIns="90487" bIns="44450">
            <a:spAutoFit/>
          </a:bodyPr>
          <a:lstStyle/>
          <a:p>
            <a:pPr algn="l">
              <a:lnSpc>
                <a:spcPct val="100000"/>
              </a:lnSpc>
              <a:tabLst>
                <a:tab pos="914400" algn="l"/>
                <a:tab pos="2286000" algn="l"/>
              </a:tabLst>
            </a:pPr>
            <a:r>
              <a:rPr lang="en-US" sz="1800" dirty="0">
                <a:latin typeface="Courier New" pitchFamily="49" charset="0"/>
              </a:rPr>
              <a:t>void </a:t>
            </a:r>
            <a:r>
              <a:rPr lang="en-US" sz="1800" dirty="0" smtClean="0">
                <a:latin typeface="Courier New" pitchFamily="49" charset="0"/>
              </a:rPr>
              <a:t>lower(char </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solidFill>
                  <a:srgbClr val="A50021"/>
                </a:solidFill>
                <a:latin typeface="Courier New" pitchFamily="49" charset="0"/>
              </a:rPr>
              <a:t>len</a:t>
            </a:r>
            <a:r>
              <a:rPr lang="en-US" sz="1800" dirty="0">
                <a:solidFill>
                  <a:srgbClr val="A50021"/>
                </a:solidFill>
                <a:latin typeface="Courier New" pitchFamily="49" charset="0"/>
              </a:rPr>
              <a:t> = </a:t>
            </a:r>
            <a:r>
              <a:rPr lang="en-US" sz="1800" dirty="0" err="1">
                <a:solidFill>
                  <a:srgbClr val="A50021"/>
                </a:solidFill>
                <a:latin typeface="Courier New" pitchFamily="49" charset="0"/>
              </a:rPr>
              <a:t>strlen</a:t>
            </a:r>
            <a:r>
              <a:rPr lang="en-US" sz="1800" dirty="0">
                <a:latin typeface="Courier New" pitchFamily="49" charset="0"/>
              </a:rPr>
              <a:t>(s);</a:t>
            </a:r>
          </a:p>
          <a:p>
            <a:pPr algn="l">
              <a:lnSpc>
                <a:spcPct val="100000"/>
              </a:lnSpc>
              <a:tabLst>
                <a:tab pos="914400" algn="l"/>
                <a:tab pos="2286000" algn="l"/>
              </a:tabLst>
            </a:pPr>
            <a:r>
              <a:rPr lang="en-US" sz="1800" dirty="0">
                <a:latin typeface="Courier New" pitchFamily="49" charset="0"/>
              </a:rPr>
              <a:t>  for (</a:t>
            </a:r>
            <a:r>
              <a:rPr lang="en-US" sz="1800" dirty="0" err="1">
                <a:latin typeface="Courier New" pitchFamily="49" charset="0"/>
              </a:rPr>
              <a:t>i</a:t>
            </a:r>
            <a:r>
              <a:rPr lang="en-US" sz="1800" dirty="0">
                <a:latin typeface="Courier New" pitchFamily="49" charset="0"/>
              </a:rPr>
              <a:t> = 0; </a:t>
            </a:r>
            <a:r>
              <a:rPr lang="en-US" sz="1800" dirty="0" err="1">
                <a:latin typeface="Courier New" pitchFamily="49" charset="0"/>
              </a:rPr>
              <a:t>i</a:t>
            </a:r>
            <a:r>
              <a:rPr lang="en-US" sz="1800" dirty="0">
                <a:latin typeface="Courier New" pitchFamily="49" charset="0"/>
              </a:rPr>
              <a:t> &lt;</a:t>
            </a:r>
            <a:r>
              <a:rPr lang="en-US" sz="1800" dirty="0">
                <a:solidFill>
                  <a:srgbClr val="A50021"/>
                </a:solidFill>
                <a:latin typeface="Courier New" pitchFamily="49" charset="0"/>
              </a:rPr>
              <a:t> </a:t>
            </a:r>
            <a:r>
              <a:rPr lang="en-US" sz="1800" dirty="0" err="1">
                <a:solidFill>
                  <a:srgbClr val="A50021"/>
                </a:solidFill>
                <a:latin typeface="Courier New" pitchFamily="49" charset="0"/>
              </a:rPr>
              <a:t>len</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lgn="l">
              <a:lnSpc>
                <a:spcPct val="100000"/>
              </a:lnSpc>
              <a:tabLst>
                <a:tab pos="914400" algn="l"/>
                <a:tab pos="2286000" algn="l"/>
              </a:tabLst>
            </a:pPr>
            <a:r>
              <a:rPr lang="en-US" sz="1800" dirty="0">
                <a:latin typeface="Courier New" pitchFamily="49" charset="0"/>
              </a:rPr>
              <a:t>    if (s[</a:t>
            </a:r>
            <a:r>
              <a:rPr lang="en-US" sz="1800" dirty="0" err="1">
                <a:latin typeface="Courier New" pitchFamily="49" charset="0"/>
              </a:rPr>
              <a:t>i</a:t>
            </a:r>
            <a:r>
              <a:rPr lang="en-US" sz="1800" dirty="0">
                <a:latin typeface="Courier New" pitchFamily="49" charset="0"/>
              </a:rPr>
              <a:t>] &gt;= 'A' &amp;&amp; s[</a:t>
            </a:r>
            <a:r>
              <a:rPr lang="en-US" sz="1800" dirty="0" err="1">
                <a:latin typeface="Courier New" pitchFamily="49" charset="0"/>
              </a:rPr>
              <a:t>i</a:t>
            </a:r>
            <a:r>
              <a:rPr lang="en-US" sz="1800" dirty="0">
                <a:latin typeface="Courier New" pitchFamily="49" charset="0"/>
              </a:rPr>
              <a:t>] &lt;= 'Z')</a:t>
            </a:r>
          </a:p>
          <a:p>
            <a:pPr algn="l">
              <a:lnSpc>
                <a:spcPct val="100000"/>
              </a:lnSpc>
              <a:tabLst>
                <a:tab pos="914400" algn="l"/>
                <a:tab pos="2286000" algn="l"/>
              </a:tabLst>
            </a:pPr>
            <a:r>
              <a:rPr lang="en-US" sz="1800" dirty="0">
                <a:latin typeface="Courier New" pitchFamily="49" charset="0"/>
              </a:rPr>
              <a:t>      s[</a:t>
            </a:r>
            <a:r>
              <a:rPr lang="en-US" sz="1800" dirty="0" err="1">
                <a:latin typeface="Courier New" pitchFamily="49" charset="0"/>
              </a:rPr>
              <a:t>i</a:t>
            </a:r>
            <a:r>
              <a:rPr lang="en-US" sz="1800" dirty="0">
                <a:latin typeface="Courier New" pitchFamily="49" charset="0"/>
              </a:rPr>
              <a:t>] -= ('A' - 'a');</a:t>
            </a:r>
          </a:p>
          <a:p>
            <a:pPr algn="l">
              <a:lnSpc>
                <a:spcPct val="100000"/>
              </a:lnSpc>
              <a:tabLst>
                <a:tab pos="914400" algn="l"/>
                <a:tab pos="2286000" algn="l"/>
              </a:tabLst>
            </a:pPr>
            <a:r>
              <a:rPr lang="en-US" sz="1800" dirty="0">
                <a:latin typeface="Courier New" pitchFamily="49" charset="0"/>
              </a:rPr>
              <a:t>}</a:t>
            </a:r>
          </a:p>
        </p:txBody>
      </p:sp>
      <p:sp>
        <p:nvSpPr>
          <p:cNvPr id="2" name="标题 1"/>
          <p:cNvSpPr>
            <a:spLocks noGrp="1"/>
          </p:cNvSpPr>
          <p:nvPr>
            <p:ph type="title"/>
          </p:nvPr>
        </p:nvSpPr>
        <p:spPr/>
        <p:txBody>
          <a:bodyPr/>
          <a:lstStyle/>
          <a:p>
            <a:r>
              <a:rPr lang="zh-CN" altLang="en-US" dirty="0" smtClean="0"/>
              <a:t>性能改进</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18</a:t>
            </a:fld>
            <a:endParaRPr lang="en-US" altLang="zh-CN" sz="1400" smtClean="0">
              <a:latin typeface="Times New Roman" pitchFamily="18" charset="0"/>
            </a:endParaRPr>
          </a:p>
        </p:txBody>
      </p:sp>
    </p:spTree>
    <p:extLst>
      <p:ext uri="{BB962C8B-B14F-4D97-AF65-F5344CB8AC3E}">
        <p14:creationId xmlns:p14="http://schemas.microsoft.com/office/powerpoint/2010/main" val="29076810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1"/>
          </p:nvPr>
        </p:nvSpPr>
        <p:spPr>
          <a:xfrm>
            <a:off x="290513" y="1220788"/>
            <a:ext cx="8307387" cy="906462"/>
          </a:xfrm>
        </p:spPr>
        <p:txBody>
          <a:bodyPr/>
          <a:lstStyle/>
          <a:p>
            <a:pPr lvl="1" eaLnBrk="1" hangingPunct="1"/>
            <a:r>
              <a:rPr lang="zh-CN" altLang="en-US" sz="3200" dirty="0" smtClean="0"/>
              <a:t>串长度加倍后时长加倍：呈线性</a:t>
            </a:r>
            <a:endParaRPr lang="en-US" sz="3200" dirty="0" smtClean="0"/>
          </a:p>
        </p:txBody>
      </p:sp>
      <p:graphicFrame>
        <p:nvGraphicFramePr>
          <p:cNvPr id="8" name="Chart 7"/>
          <p:cNvGraphicFramePr>
            <a:graphicFrameLocks/>
          </p:cNvGraphicFramePr>
          <p:nvPr>
            <p:extLst>
              <p:ext uri="{D42A27DB-BD31-4B8C-83A1-F6EECF244321}">
                <p14:modId xmlns:p14="http://schemas.microsoft.com/office/powerpoint/2010/main" val="1421208018"/>
              </p:ext>
            </p:extLst>
          </p:nvPr>
        </p:nvGraphicFramePr>
        <p:xfrm>
          <a:off x="539552" y="2132856"/>
          <a:ext cx="7362825" cy="364807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Box 10"/>
          <p:cNvSpPr txBox="1">
            <a:spLocks noChangeArrowheads="1"/>
          </p:cNvSpPr>
          <p:nvPr/>
        </p:nvSpPr>
        <p:spPr bwMode="auto">
          <a:xfrm>
            <a:off x="5248276" y="3470276"/>
            <a:ext cx="666750" cy="238125"/>
          </a:xfrm>
          <a:prstGeom prst="rect">
            <a:avLst/>
          </a:prstGeom>
          <a:noFill/>
          <a:ln w="9525">
            <a:noFill/>
            <a:miter lim="800000"/>
            <a:headEnd/>
            <a:tailEnd/>
          </a:ln>
        </p:spPr>
        <p:txBody>
          <a:bodyPr wrap="none" lIns="27432" tIns="27432" rIns="0" bIns="0"/>
          <a:lstStyle/>
          <a:p>
            <a:r>
              <a:rPr lang="en-US" sz="1200" dirty="0" smtClean="0">
                <a:solidFill>
                  <a:srgbClr val="000000"/>
                </a:solidFill>
                <a:latin typeface="Courier New" pitchFamily="49" charset="0"/>
                <a:cs typeface="Courier New" pitchFamily="49" charset="0"/>
              </a:rPr>
              <a:t>lower</a:t>
            </a:r>
            <a:endParaRPr lang="en-US" sz="1200" dirty="0">
              <a:solidFill>
                <a:srgbClr val="000000"/>
              </a:solidFill>
              <a:latin typeface="Courier New" pitchFamily="49" charset="0"/>
              <a:cs typeface="Courier New" pitchFamily="49" charset="0"/>
            </a:endParaRPr>
          </a:p>
        </p:txBody>
      </p:sp>
      <p:sp>
        <p:nvSpPr>
          <p:cNvPr id="10" name="Text Box 11"/>
          <p:cNvSpPr txBox="1">
            <a:spLocks noChangeArrowheads="1"/>
          </p:cNvSpPr>
          <p:nvPr/>
        </p:nvSpPr>
        <p:spPr bwMode="auto">
          <a:xfrm>
            <a:off x="4991101" y="4746626"/>
            <a:ext cx="666750" cy="238125"/>
          </a:xfrm>
          <a:prstGeom prst="rect">
            <a:avLst/>
          </a:prstGeom>
          <a:noFill/>
          <a:ln w="9525">
            <a:noFill/>
            <a:miter lim="800000"/>
            <a:headEnd/>
            <a:tailEnd/>
          </a:ln>
        </p:spPr>
        <p:txBody>
          <a:bodyPr wrap="none" lIns="27432" tIns="27432" rIns="0" bIns="0"/>
          <a:lstStyle/>
          <a:p>
            <a:r>
              <a:rPr lang="en-US" sz="1200">
                <a:solidFill>
                  <a:srgbClr val="000000"/>
                </a:solidFill>
                <a:latin typeface="Courier New" pitchFamily="49" charset="0"/>
                <a:cs typeface="Courier New" pitchFamily="49" charset="0"/>
              </a:rPr>
              <a:t>lower2</a:t>
            </a:r>
          </a:p>
        </p:txBody>
      </p:sp>
      <p:sp>
        <p:nvSpPr>
          <p:cNvPr id="2" name="标题 1"/>
          <p:cNvSpPr>
            <a:spLocks noGrp="1"/>
          </p:cNvSpPr>
          <p:nvPr>
            <p:ph type="title"/>
          </p:nvPr>
        </p:nvSpPr>
        <p:spPr/>
        <p:txBody>
          <a:bodyPr/>
          <a:lstStyle/>
          <a:p>
            <a:r>
              <a:rPr lang="zh-CN" altLang="en-US" dirty="0" smtClean="0"/>
              <a:t>改进后的性能</a:t>
            </a:r>
            <a:endParaRPr lang="zh-CN" altLang="en-US" dirty="0"/>
          </a:p>
        </p:txBody>
      </p:sp>
      <p:sp>
        <p:nvSpPr>
          <p:cNvPr id="7"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19</a:t>
            </a:fld>
            <a:endParaRPr lang="en-US" altLang="zh-CN" sz="1400" smtClean="0">
              <a:latin typeface="Times New Roman" pitchFamily="18" charset="0"/>
            </a:endParaRPr>
          </a:p>
        </p:txBody>
      </p:sp>
    </p:spTree>
    <p:extLst>
      <p:ext uri="{BB962C8B-B14F-4D97-AF65-F5344CB8AC3E}">
        <p14:creationId xmlns:p14="http://schemas.microsoft.com/office/powerpoint/2010/main" val="36503735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txBox="1">
            <a:spLocks noGrp="1"/>
          </p:cNvSpPr>
          <p:nvPr/>
        </p:nvSpPr>
        <p:spPr bwMode="auto">
          <a:xfrm>
            <a:off x="35814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ctr" eaLnBrk="1" hangingPunct="1"/>
            <a:fld id="{18182E61-02FA-49DB-8D42-52C2D460546A}" type="slidenum">
              <a:rPr kumimoji="1" lang="en-US" altLang="zh-CN" sz="1400">
                <a:latin typeface="Times New Roman" pitchFamily="18" charset="0"/>
              </a:rPr>
              <a:pPr algn="ctr" eaLnBrk="1" hangingPunct="1"/>
              <a:t>2</a:t>
            </a:fld>
            <a:endParaRPr kumimoji="1" lang="en-US" altLang="zh-CN" sz="1400">
              <a:latin typeface="Times New Roman" pitchFamily="18" charset="0"/>
            </a:endParaRPr>
          </a:p>
        </p:txBody>
      </p:sp>
      <p:sp>
        <p:nvSpPr>
          <p:cNvPr id="4099" name="Rectangle 2"/>
          <p:cNvSpPr>
            <a:spLocks noGrp="1" noChangeArrowheads="1"/>
          </p:cNvSpPr>
          <p:nvPr>
            <p:ph type="title" idx="4294967295"/>
          </p:nvPr>
        </p:nvSpPr>
        <p:spPr/>
        <p:txBody>
          <a:bodyPr/>
          <a:lstStyle/>
          <a:p>
            <a:pPr eaLnBrk="1" hangingPunct="1"/>
            <a:r>
              <a:rPr lang="zh-CN" altLang="en-US" sz="3200" smtClean="0"/>
              <a:t>微处理器发展历程</a:t>
            </a:r>
          </a:p>
        </p:txBody>
      </p:sp>
      <p:graphicFrame>
        <p:nvGraphicFramePr>
          <p:cNvPr id="1424490" name="Group 106"/>
          <p:cNvGraphicFramePr>
            <a:graphicFrameLocks noGrp="1"/>
          </p:cNvGraphicFramePr>
          <p:nvPr>
            <p:ph idx="4294967295"/>
          </p:nvPr>
        </p:nvGraphicFramePr>
        <p:xfrm>
          <a:off x="746125" y="1612900"/>
          <a:ext cx="7610475" cy="4683131"/>
        </p:xfrm>
        <a:graphic>
          <a:graphicData uri="http://schemas.openxmlformats.org/drawingml/2006/table">
            <a:tbl>
              <a:tblPr/>
              <a:tblGrid>
                <a:gridCol w="1176338">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036637">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3321050">
                  <a:extLst>
                    <a:ext uri="{9D8B030D-6E8A-4147-A177-3AD203B41FA5}">
                      <a16:colId xmlns:a16="http://schemas.microsoft.com/office/drawing/2014/main" val="20004"/>
                    </a:ext>
                  </a:extLst>
                </a:gridCol>
              </a:tblGrid>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Processor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F(Mhz)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Transistors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Features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First </a:t>
                      </a:r>
                      <a:r>
                        <a:rPr kumimoji="0" lang="el-GR"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μ</a:t>
                      </a: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First 8-bit </a:t>
                      </a:r>
                      <a:r>
                        <a:rPr kumimoji="0" lang="el-GR"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μ</a:t>
                      </a: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Popular 8-bit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29k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First 16-bit </a:t>
                      </a:r>
                      <a:r>
                        <a:rPr kumimoji="0" lang="el-GR"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μ</a:t>
                      </a: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P;20-bit addressing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6/79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29k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Simpler; IBM-PC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80286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134k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Protected mode;24-bit addressing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80386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16-33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275k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32-bit(IA-32)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80486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Pipelined(5 stage); 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Pentium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60-233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3.1M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Superscalar; dual pipeline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Pentium Pro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150-200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5.5M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Out-of-order; L2 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Pentium 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5/97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233-400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7.5M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MMX(SIMD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Pentium 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3/99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450-1200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9.5-26M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SSE(Incl. SIMD-FP); 10-stage pipeline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78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Pentium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1300-2200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42M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SSE2(128-bit); 20/31-stage pipeline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Conroe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07/06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1860-2930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167M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CORE2</a:t>
                      </a:r>
                      <a:r>
                        <a:rPr kumimoji="0" lang="zh-CN" altLang="en-US"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架构，</a:t>
                      </a: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14-stage pipeline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05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I7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1600-3400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731M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CORE2</a:t>
                      </a:r>
                      <a:r>
                        <a:rPr kumimoji="0" lang="zh-CN" altLang="en-US"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架构</a:t>
                      </a:r>
                      <a:r>
                        <a:rPr kumimoji="0" lang="en-US" altLang="zh-CN" sz="1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宋体" pitchFamily="2" charset="-122"/>
                          <a:cs typeface="Times New Roman" pitchFamily="18" charset="0"/>
                        </a:rPr>
                        <a:t>, 16-stage pipeline, L3 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424479" name="Rectangle 95"/>
          <p:cNvSpPr>
            <a:spLocks noChangeArrowheads="1"/>
          </p:cNvSpPr>
          <p:nvPr/>
        </p:nvSpPr>
        <p:spPr bwMode="auto">
          <a:xfrm>
            <a:off x="684213" y="1700213"/>
            <a:ext cx="7920037" cy="3241675"/>
          </a:xfrm>
          <a:prstGeom prst="rect">
            <a:avLst/>
          </a:prstGeom>
          <a:noFill/>
          <a:ln w="9525">
            <a:noFill/>
            <a:miter lim="800000"/>
            <a:headEnd/>
            <a:tailEnd/>
          </a:ln>
          <a:effectLst/>
        </p:spPr>
        <p:txBody>
          <a:bodyPr lIns="92075" tIns="46038" rIns="92075" bIns="46038"/>
          <a:lstStyle/>
          <a:p>
            <a:pPr marL="285750" indent="-285750">
              <a:spcBef>
                <a:spcPct val="20000"/>
              </a:spcBef>
              <a:buFont typeface="Wingdings" pitchFamily="2" charset="2"/>
              <a:buChar char=""/>
              <a:defRPr/>
            </a:pPr>
            <a:r>
              <a:rPr lang="zh-CN" altLang="en-US" sz="2400" b="0">
                <a:effectLst>
                  <a:outerShdw blurRad="38100" dist="38100" dir="2700000" algn="tl">
                    <a:srgbClr val="C0C0C0"/>
                  </a:outerShdw>
                </a:effectLst>
                <a:latin typeface="隶书" pitchFamily="49" charset="-122"/>
                <a:ea typeface="隶书" pitchFamily="49" charset="-122"/>
              </a:rPr>
              <a:t>摩尔定律：</a:t>
            </a:r>
            <a:r>
              <a:rPr lang="en-US" altLang="zh-CN" sz="2400" b="0">
                <a:effectLst>
                  <a:outerShdw blurRad="38100" dist="38100" dir="2700000" algn="tl">
                    <a:srgbClr val="C0C0C0"/>
                  </a:outerShdw>
                </a:effectLst>
                <a:latin typeface="隶书" pitchFamily="49" charset="-122"/>
                <a:ea typeface="隶书" pitchFamily="49" charset="-122"/>
              </a:rPr>
              <a:t>2x transistors/chip every 1.5 year</a:t>
            </a:r>
          </a:p>
          <a:p>
            <a:pPr marL="285750" indent="-285750">
              <a:spcBef>
                <a:spcPct val="20000"/>
              </a:spcBef>
              <a:buFont typeface="Wingdings" pitchFamily="2" charset="2"/>
              <a:buChar char=""/>
              <a:defRPr/>
            </a:pPr>
            <a:r>
              <a:rPr lang="zh-CN" altLang="en-US" sz="2400" b="0">
                <a:effectLst>
                  <a:outerShdw blurRad="38100" dist="38100" dir="2700000" algn="tl">
                    <a:srgbClr val="C0C0C0"/>
                  </a:outerShdw>
                </a:effectLst>
                <a:latin typeface="隶书" pitchFamily="49" charset="-122"/>
                <a:ea typeface="隶书" pitchFamily="49" charset="-122"/>
              </a:rPr>
              <a:t>趋势：微处理器越来越小，功能越来越强大</a:t>
            </a:r>
          </a:p>
          <a:p>
            <a:pPr marL="285750" indent="-285750">
              <a:spcBef>
                <a:spcPct val="20000"/>
              </a:spcBef>
              <a:buFont typeface="Wingdings" pitchFamily="2" charset="2"/>
              <a:buChar char=""/>
              <a:defRPr/>
            </a:pPr>
            <a:r>
              <a:rPr lang="zh-CN" altLang="en-US" sz="2400" b="0">
                <a:effectLst>
                  <a:outerShdw blurRad="38100" dist="38100" dir="2700000" algn="tl">
                    <a:srgbClr val="C0C0C0"/>
                  </a:outerShdw>
                </a:effectLst>
                <a:latin typeface="隶书" pitchFamily="49" charset="-122"/>
                <a:ea typeface="隶书" pitchFamily="49" charset="-122"/>
              </a:rPr>
              <a:t>不仅仅是处理器，包括存储、</a:t>
            </a:r>
            <a:r>
              <a:rPr lang="en-US" altLang="zh-CN" sz="2400" b="0">
                <a:effectLst>
                  <a:outerShdw blurRad="38100" dist="38100" dir="2700000" algn="tl">
                    <a:srgbClr val="C0C0C0"/>
                  </a:outerShdw>
                </a:effectLst>
                <a:latin typeface="隶书" pitchFamily="49" charset="-122"/>
                <a:ea typeface="隶书" pitchFamily="49" charset="-122"/>
              </a:rPr>
              <a:t>Internet</a:t>
            </a:r>
            <a:r>
              <a:rPr lang="zh-CN" altLang="en-US" sz="2400" b="0">
                <a:effectLst>
                  <a:outerShdw blurRad="38100" dist="38100" dir="2700000" algn="tl">
                    <a:srgbClr val="C0C0C0"/>
                  </a:outerShdw>
                </a:effectLst>
                <a:latin typeface="隶书" pitchFamily="49" charset="-122"/>
                <a:ea typeface="隶书" pitchFamily="49" charset="-122"/>
              </a:rPr>
              <a:t>带宽等都是如此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1424490"/>
                                        </p:tgtEl>
                                        <p:attrNameLst>
                                          <p:attrName>ppt_x</p:attrName>
                                        </p:attrNameLst>
                                      </p:cBhvr>
                                      <p:tavLst>
                                        <p:tav tm="0">
                                          <p:val>
                                            <p:strVal val="ppt_x"/>
                                          </p:val>
                                        </p:tav>
                                        <p:tav tm="100000">
                                          <p:val>
                                            <p:strVal val="ppt_x"/>
                                          </p:val>
                                        </p:tav>
                                      </p:tavLst>
                                    </p:anim>
                                    <p:anim calcmode="lin" valueType="num">
                                      <p:cBhvr additive="base">
                                        <p:cTn id="7" dur="500"/>
                                        <p:tgtEl>
                                          <p:spTgt spid="1424490"/>
                                        </p:tgtEl>
                                        <p:attrNameLst>
                                          <p:attrName>ppt_y</p:attrName>
                                        </p:attrNameLst>
                                      </p:cBhvr>
                                      <p:tavLst>
                                        <p:tav tm="0">
                                          <p:val>
                                            <p:strVal val="ppt_y"/>
                                          </p:val>
                                        </p:tav>
                                        <p:tav tm="100000">
                                          <p:val>
                                            <p:strVal val="1+ppt_h/2"/>
                                          </p:val>
                                        </p:tav>
                                      </p:tavLst>
                                    </p:anim>
                                    <p:set>
                                      <p:cBhvr>
                                        <p:cTn id="8" dur="1" fill="hold">
                                          <p:stCondLst>
                                            <p:cond delay="499"/>
                                          </p:stCondLst>
                                        </p:cTn>
                                        <p:tgtEl>
                                          <p:spTgt spid="1424490"/>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4479"/>
                                        </p:tgtEl>
                                        <p:attrNameLst>
                                          <p:attrName>style.visibility</p:attrName>
                                        </p:attrNameLst>
                                      </p:cBhvr>
                                      <p:to>
                                        <p:strVal val="visible"/>
                                      </p:to>
                                    </p:set>
                                    <p:anim calcmode="lin" valueType="num">
                                      <p:cBhvr additive="base">
                                        <p:cTn id="13" dur="500" fill="hold"/>
                                        <p:tgtEl>
                                          <p:spTgt spid="1424479"/>
                                        </p:tgtEl>
                                        <p:attrNameLst>
                                          <p:attrName>ppt_x</p:attrName>
                                        </p:attrNameLst>
                                      </p:cBhvr>
                                      <p:tavLst>
                                        <p:tav tm="0">
                                          <p:val>
                                            <p:strVal val="#ppt_x"/>
                                          </p:val>
                                        </p:tav>
                                        <p:tav tm="100000">
                                          <p:val>
                                            <p:strVal val="#ppt_x"/>
                                          </p:val>
                                        </p:tav>
                                      </p:tavLst>
                                    </p:anim>
                                    <p:anim calcmode="lin" valueType="num">
                                      <p:cBhvr additive="base">
                                        <p:cTn id="14" dur="500" fill="hold"/>
                                        <p:tgtEl>
                                          <p:spTgt spid="1424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4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body" idx="1"/>
          </p:nvPr>
        </p:nvSpPr>
        <p:spPr>
          <a:xfrm>
            <a:off x="152400" y="1331168"/>
            <a:ext cx="8839200" cy="5410200"/>
          </a:xfrm>
        </p:spPr>
        <p:txBody>
          <a:bodyPr lIns="90487" tIns="44450" rIns="90487" bIns="44450"/>
          <a:lstStyle/>
          <a:p>
            <a:pPr marL="444500" lvl="1" indent="-444500" eaLnBrk="1" hangingPunct="1">
              <a:lnSpc>
                <a:spcPct val="90000"/>
              </a:lnSpc>
              <a:buFont typeface="Wingdings" pitchFamily="2" charset="2"/>
              <a:buChar char=""/>
              <a:defRPr/>
            </a:pPr>
            <a:r>
              <a:rPr lang="zh-CN" altLang="en-US" sz="3200" dirty="0">
                <a:cs typeface="+mn-cs"/>
              </a:rPr>
              <a:t>为何编译器不知道将</a:t>
            </a:r>
            <a:r>
              <a:rPr lang="en-US" altLang="zh-CN" sz="3200" dirty="0" err="1">
                <a:cs typeface="+mn-cs"/>
              </a:rPr>
              <a:t>strlen</a:t>
            </a:r>
            <a:r>
              <a:rPr lang="zh-CN" altLang="en-US" sz="3200" dirty="0">
                <a:cs typeface="+mn-cs"/>
              </a:rPr>
              <a:t>移出内层循环</a:t>
            </a:r>
            <a:r>
              <a:rPr lang="zh-CN" altLang="en-US" sz="3200" dirty="0" smtClean="0">
                <a:cs typeface="+mn-cs"/>
              </a:rPr>
              <a:t>？</a:t>
            </a:r>
            <a:endParaRPr lang="en-US" altLang="zh-CN" sz="3200" dirty="0" smtClean="0">
              <a:cs typeface="+mn-cs"/>
            </a:endParaRPr>
          </a:p>
          <a:p>
            <a:pPr marL="966787" lvl="2" indent="-444500" eaLnBrk="1" hangingPunct="1">
              <a:lnSpc>
                <a:spcPct val="90000"/>
              </a:lnSpc>
              <a:buFont typeface="Wingdings" pitchFamily="2" charset="2"/>
              <a:buChar char=""/>
              <a:defRPr/>
            </a:pPr>
            <a:r>
              <a:rPr lang="zh-CN" altLang="en-US" sz="2800" dirty="0">
                <a:cs typeface="+mn-cs"/>
              </a:rPr>
              <a:t>过程调用执行中可能产生附带结果：比如每次都对某个全局状态作出改变</a:t>
            </a:r>
            <a:endParaRPr lang="en-US" sz="2800" dirty="0">
              <a:cs typeface="+mn-cs"/>
            </a:endParaRPr>
          </a:p>
          <a:p>
            <a:pPr marL="966787" lvl="2" indent="-444500" eaLnBrk="1" hangingPunct="1">
              <a:lnSpc>
                <a:spcPct val="90000"/>
              </a:lnSpc>
              <a:buFont typeface="Wingdings" pitchFamily="2" charset="2"/>
              <a:buChar char=""/>
              <a:defRPr/>
            </a:pPr>
            <a:r>
              <a:rPr lang="zh-CN" altLang="en-US" sz="2800" dirty="0" smtClean="0">
                <a:cs typeface="+mn-cs"/>
              </a:rPr>
              <a:t>对给定参数也许返回结果并不相同：比如结果依赖于某个全局状态，或者</a:t>
            </a:r>
            <a:r>
              <a:rPr lang="en-US" altLang="zh-CN" sz="2800" dirty="0" smtClean="0">
                <a:cs typeface="+mn-cs"/>
              </a:rPr>
              <a:t>lower</a:t>
            </a:r>
            <a:r>
              <a:rPr lang="zh-CN" altLang="en-US" sz="2800" dirty="0" smtClean="0">
                <a:cs typeface="+mn-cs"/>
              </a:rPr>
              <a:t>调用与</a:t>
            </a:r>
            <a:r>
              <a:rPr lang="en-US" altLang="zh-CN" sz="2800" dirty="0" err="1" smtClean="0">
                <a:cs typeface="+mn-cs"/>
              </a:rPr>
              <a:t>strlen</a:t>
            </a:r>
            <a:r>
              <a:rPr lang="zh-CN" altLang="en-US" sz="2800" dirty="0" smtClean="0">
                <a:cs typeface="+mn-cs"/>
              </a:rPr>
              <a:t>之间可能有交互等</a:t>
            </a:r>
            <a:endParaRPr lang="en-US" sz="2800" dirty="0">
              <a:cs typeface="+mn-cs"/>
            </a:endParaRPr>
          </a:p>
          <a:p>
            <a:pPr marL="444500" lvl="1" indent="-444500" eaLnBrk="1" hangingPunct="1">
              <a:lnSpc>
                <a:spcPct val="90000"/>
              </a:lnSpc>
              <a:buFont typeface="Wingdings" pitchFamily="2" charset="2"/>
              <a:buChar char=""/>
              <a:defRPr/>
            </a:pPr>
            <a:r>
              <a:rPr lang="zh-CN" altLang="en-US" sz="3200" dirty="0" smtClean="0">
                <a:cs typeface="+mn-cs"/>
              </a:rPr>
              <a:t>改进</a:t>
            </a:r>
            <a:r>
              <a:rPr lang="zh-CN" altLang="en-US" sz="3200" dirty="0">
                <a:cs typeface="+mn-cs"/>
              </a:rPr>
              <a:t>措施</a:t>
            </a:r>
            <a:endParaRPr lang="en-US" sz="3200" dirty="0">
              <a:cs typeface="+mn-cs"/>
            </a:endParaRPr>
          </a:p>
          <a:p>
            <a:pPr marL="966787" lvl="2" indent="-444500" eaLnBrk="1" hangingPunct="1">
              <a:lnSpc>
                <a:spcPct val="90000"/>
              </a:lnSpc>
              <a:buFont typeface="Wingdings" pitchFamily="2" charset="2"/>
              <a:buChar char=""/>
              <a:defRPr/>
            </a:pPr>
            <a:r>
              <a:rPr lang="zh-CN" altLang="en-US" sz="2800" dirty="0">
                <a:cs typeface="+mn-cs"/>
              </a:rPr>
              <a:t>使用</a:t>
            </a:r>
            <a:r>
              <a:rPr lang="en-US" sz="2800" dirty="0">
                <a:cs typeface="+mn-cs"/>
              </a:rPr>
              <a:t>inline</a:t>
            </a:r>
            <a:r>
              <a:rPr lang="zh-CN" altLang="en-US" sz="2800" dirty="0">
                <a:cs typeface="+mn-cs"/>
              </a:rPr>
              <a:t>函数</a:t>
            </a:r>
            <a:r>
              <a:rPr lang="zh-CN" altLang="en-US" sz="2800" dirty="0" smtClean="0">
                <a:cs typeface="+mn-cs"/>
              </a:rPr>
              <a:t>：</a:t>
            </a:r>
            <a:r>
              <a:rPr lang="en-US" altLang="zh-CN" sz="2800" dirty="0" smtClean="0">
                <a:cs typeface="+mn-cs"/>
              </a:rPr>
              <a:t>-O2</a:t>
            </a:r>
            <a:endParaRPr lang="en-US" sz="2800" dirty="0">
              <a:cs typeface="+mn-cs"/>
            </a:endParaRPr>
          </a:p>
          <a:p>
            <a:pPr marL="966787" lvl="2" indent="-444500" eaLnBrk="1" hangingPunct="1">
              <a:lnSpc>
                <a:spcPct val="90000"/>
              </a:lnSpc>
              <a:buFont typeface="Wingdings" pitchFamily="2" charset="2"/>
              <a:buChar char=""/>
              <a:defRPr/>
            </a:pPr>
            <a:r>
              <a:rPr lang="zh-CN" altLang="en-US" sz="2800" dirty="0">
                <a:cs typeface="+mn-cs"/>
              </a:rPr>
              <a:t>自己进行</a:t>
            </a:r>
            <a:r>
              <a:rPr lang="zh-CN" altLang="en-US" sz="2800" dirty="0" smtClean="0">
                <a:cs typeface="+mn-cs"/>
              </a:rPr>
              <a:t>代码</a:t>
            </a:r>
            <a:r>
              <a:rPr lang="zh-CN" altLang="en-US" sz="2800" dirty="0">
                <a:cs typeface="+mn-cs"/>
              </a:rPr>
              <a:t>变换</a:t>
            </a:r>
            <a:endParaRPr lang="en-US" sz="2800" dirty="0">
              <a:cs typeface="+mn-cs"/>
            </a:endParaRPr>
          </a:p>
        </p:txBody>
      </p:sp>
      <p:sp>
        <p:nvSpPr>
          <p:cNvPr id="17412" name="Rectangle 4"/>
          <p:cNvSpPr>
            <a:spLocks noChangeArrowheads="1"/>
          </p:cNvSpPr>
          <p:nvPr/>
        </p:nvSpPr>
        <p:spPr bwMode="auto">
          <a:xfrm>
            <a:off x="4932040" y="3752850"/>
            <a:ext cx="4038600" cy="2862322"/>
          </a:xfrm>
          <a:prstGeom prst="rect">
            <a:avLst/>
          </a:prstGeom>
          <a:solidFill>
            <a:srgbClr val="F6F5BD"/>
          </a:solidFill>
          <a:ln w="25400">
            <a:solidFill>
              <a:schemeClr val="tx1"/>
            </a:solidFill>
            <a:miter lim="800000"/>
            <a:headEnd/>
            <a:tailEnd/>
          </a:ln>
        </p:spPr>
        <p:txBody>
          <a:bodyPr>
            <a:spAutoFit/>
          </a:bodyPr>
          <a:lstStyle/>
          <a:p>
            <a:pPr algn="l">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lencnt</a:t>
            </a:r>
            <a:r>
              <a:rPr lang="en-US" sz="1800" dirty="0">
                <a:latin typeface="Courier New" pitchFamily="49" charset="0"/>
              </a:rPr>
              <a:t> = 0;</a:t>
            </a:r>
          </a:p>
          <a:p>
            <a:pPr algn="l">
              <a:lnSpc>
                <a:spcPct val="100000"/>
              </a:lnSpc>
            </a:pPr>
            <a:r>
              <a:rPr lang="en-US" sz="1800" dirty="0" err="1">
                <a:latin typeface="Courier New" pitchFamily="49" charset="0"/>
              </a:rPr>
              <a:t>size_t</a:t>
            </a:r>
            <a:r>
              <a:rPr lang="en-US" sz="1800" dirty="0">
                <a:latin typeface="Courier New" pitchFamily="49" charset="0"/>
              </a:rPr>
              <a:t> </a:t>
            </a:r>
            <a:r>
              <a:rPr lang="en-US" sz="1800" dirty="0" err="1">
                <a:latin typeface="Courier New" pitchFamily="49" charset="0"/>
              </a:rPr>
              <a:t>strlen</a:t>
            </a:r>
            <a:r>
              <a:rPr lang="en-US" sz="1800" dirty="0">
                <a:latin typeface="Courier New" pitchFamily="49" charset="0"/>
              </a:rPr>
              <a:t>(</a:t>
            </a:r>
            <a:r>
              <a:rPr lang="en-US" sz="1800" dirty="0" err="1">
                <a:latin typeface="Courier New" pitchFamily="49" charset="0"/>
              </a:rPr>
              <a:t>const</a:t>
            </a:r>
            <a:r>
              <a:rPr lang="en-US" sz="1800" dirty="0">
                <a:latin typeface="Courier New" pitchFamily="49" charset="0"/>
              </a:rPr>
              <a:t> char *s)</a:t>
            </a:r>
          </a:p>
          <a:p>
            <a:pPr algn="l">
              <a:lnSpc>
                <a:spcPct val="100000"/>
              </a:lnSpc>
            </a:pPr>
            <a:r>
              <a:rPr lang="en-US" sz="1800" dirty="0">
                <a:latin typeface="Courier New" pitchFamily="49" charset="0"/>
              </a:rPr>
              <a:t>{</a:t>
            </a:r>
          </a:p>
          <a:p>
            <a:pPr algn="l">
              <a:lnSpc>
                <a:spcPct val="100000"/>
              </a:lnSpc>
            </a:pPr>
            <a:r>
              <a:rPr lang="en-US" sz="1800" dirty="0">
                <a:latin typeface="Courier New" pitchFamily="49" charset="0"/>
              </a:rPr>
              <a:t>    </a:t>
            </a:r>
            <a:r>
              <a:rPr lang="en-US" sz="1800" dirty="0" err="1">
                <a:latin typeface="Courier New" pitchFamily="49" charset="0"/>
              </a:rPr>
              <a:t>size_t</a:t>
            </a:r>
            <a:r>
              <a:rPr lang="en-US" sz="1800" dirty="0">
                <a:latin typeface="Courier New" pitchFamily="49" charset="0"/>
              </a:rPr>
              <a:t> length = 0;</a:t>
            </a:r>
          </a:p>
          <a:p>
            <a:pPr algn="l">
              <a:lnSpc>
                <a:spcPct val="100000"/>
              </a:lnSpc>
            </a:pPr>
            <a:r>
              <a:rPr lang="en-US" sz="1800" dirty="0">
                <a:latin typeface="Courier New" pitchFamily="49" charset="0"/>
              </a:rPr>
              <a:t>    while (*s != '\0') {</a:t>
            </a:r>
          </a:p>
          <a:p>
            <a:pPr algn="l">
              <a:lnSpc>
                <a:spcPct val="100000"/>
              </a:lnSpc>
            </a:pPr>
            <a:r>
              <a:rPr lang="en-US" sz="1800" dirty="0">
                <a:latin typeface="Courier New" pitchFamily="49" charset="0"/>
              </a:rPr>
              <a:t>	s++; length++;</a:t>
            </a:r>
          </a:p>
          <a:p>
            <a:pPr algn="l">
              <a:lnSpc>
                <a:spcPct val="100000"/>
              </a:lnSpc>
            </a:pPr>
            <a:r>
              <a:rPr lang="en-US" sz="1800" dirty="0">
                <a:latin typeface="Courier New" pitchFamily="49" charset="0"/>
              </a:rPr>
              <a:t>    }</a:t>
            </a:r>
          </a:p>
          <a:p>
            <a:pPr algn="l">
              <a:lnSpc>
                <a:spcPct val="100000"/>
              </a:lnSpc>
            </a:pPr>
            <a:r>
              <a:rPr lang="en-US" sz="1800" dirty="0">
                <a:latin typeface="Courier New" pitchFamily="49" charset="0"/>
              </a:rPr>
              <a:t>    </a:t>
            </a:r>
            <a:r>
              <a:rPr lang="en-US" sz="1800" dirty="0" err="1">
                <a:latin typeface="Courier New" pitchFamily="49" charset="0"/>
              </a:rPr>
              <a:t>lencnt</a:t>
            </a:r>
            <a:r>
              <a:rPr lang="en-US" sz="1800" dirty="0">
                <a:latin typeface="Courier New" pitchFamily="49" charset="0"/>
              </a:rPr>
              <a:t> += length;</a:t>
            </a:r>
          </a:p>
          <a:p>
            <a:pPr algn="l">
              <a:lnSpc>
                <a:spcPct val="100000"/>
              </a:lnSpc>
            </a:pPr>
            <a:r>
              <a:rPr lang="en-US" sz="1800" dirty="0">
                <a:latin typeface="Courier New" pitchFamily="49" charset="0"/>
              </a:rPr>
              <a:t>    return length;</a:t>
            </a:r>
          </a:p>
          <a:p>
            <a:pPr algn="l">
              <a:lnSpc>
                <a:spcPct val="100000"/>
              </a:lnSpc>
            </a:pPr>
            <a:r>
              <a:rPr lang="en-US" sz="1800" dirty="0">
                <a:latin typeface="Courier New" pitchFamily="49" charset="0"/>
              </a:rPr>
              <a:t>}</a:t>
            </a:r>
          </a:p>
        </p:txBody>
      </p:sp>
      <p:sp>
        <p:nvSpPr>
          <p:cNvPr id="3" name="标题 2"/>
          <p:cNvSpPr>
            <a:spLocks noGrp="1"/>
          </p:cNvSpPr>
          <p:nvPr>
            <p:ph type="title"/>
          </p:nvPr>
        </p:nvSpPr>
        <p:spPr/>
        <p:txBody>
          <a:bodyPr/>
          <a:lstStyle/>
          <a:p>
            <a:r>
              <a:rPr lang="zh-CN" altLang="en-US" dirty="0" smtClean="0"/>
              <a:t>阻碍优化的因素：过程调用</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20</a:t>
            </a:fld>
            <a:endParaRPr lang="en-US" altLang="zh-CN" sz="1400" smtClean="0">
              <a:latin typeface="Times New Roman" pitchFamily="18" charset="0"/>
            </a:endParaRPr>
          </a:p>
        </p:txBody>
      </p:sp>
    </p:spTree>
    <p:extLst>
      <p:ext uri="{BB962C8B-B14F-4D97-AF65-F5344CB8AC3E}">
        <p14:creationId xmlns:p14="http://schemas.microsoft.com/office/powerpoint/2010/main" val="41380411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9"/>
          <p:cNvSpPr>
            <a:spLocks noGrp="1" noChangeArrowheads="1"/>
          </p:cNvSpPr>
          <p:nvPr>
            <p:ph type="body" idx="1"/>
          </p:nvPr>
        </p:nvSpPr>
        <p:spPr>
          <a:xfrm>
            <a:off x="585093" y="5517232"/>
            <a:ext cx="8307387" cy="806450"/>
          </a:xfrm>
        </p:spPr>
        <p:txBody>
          <a:bodyPr/>
          <a:lstStyle/>
          <a:p>
            <a:pPr marL="444500" lvl="1" indent="-444500" eaLnBrk="1" hangingPunct="1">
              <a:lnSpc>
                <a:spcPct val="90000"/>
              </a:lnSpc>
              <a:buFont typeface="Wingdings" pitchFamily="2" charset="2"/>
              <a:buChar char=""/>
              <a:defRPr/>
            </a:pPr>
            <a:r>
              <a:rPr lang="zh-CN" altLang="en-US" sz="3200" dirty="0" smtClean="0">
                <a:cs typeface="+mn-cs"/>
              </a:rPr>
              <a:t>每次迭代对</a:t>
            </a:r>
            <a:r>
              <a:rPr lang="en-US" sz="3200" dirty="0" smtClean="0">
                <a:cs typeface="+mn-cs"/>
              </a:rPr>
              <a:t>b[i]</a:t>
            </a:r>
            <a:r>
              <a:rPr lang="zh-CN" altLang="en-US" sz="3200" dirty="0" smtClean="0">
                <a:cs typeface="+mn-cs"/>
              </a:rPr>
              <a:t>进行更新</a:t>
            </a:r>
            <a:r>
              <a:rPr lang="en-US" altLang="zh-CN" sz="3200" dirty="0" smtClean="0">
                <a:cs typeface="+mn-cs"/>
              </a:rPr>
              <a:t>,</a:t>
            </a:r>
            <a:r>
              <a:rPr lang="zh-CN" altLang="en-US" sz="3200" smtClean="0">
                <a:cs typeface="+mn-cs"/>
              </a:rPr>
              <a:t>需要访问内存，能否优化？</a:t>
            </a:r>
            <a:endParaRPr lang="zh-CN" altLang="en-US" sz="3200" dirty="0" smtClean="0">
              <a:cs typeface="+mn-cs"/>
            </a:endParaRPr>
          </a:p>
        </p:txBody>
      </p:sp>
      <p:sp>
        <p:nvSpPr>
          <p:cNvPr id="18436" name="Rectangle 3"/>
          <p:cNvSpPr>
            <a:spLocks noChangeArrowheads="1"/>
          </p:cNvSpPr>
          <p:nvPr/>
        </p:nvSpPr>
        <p:spPr bwMode="auto">
          <a:xfrm>
            <a:off x="1752600" y="3666083"/>
            <a:ext cx="5873750" cy="1635125"/>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a:latin typeface="Courier New" pitchFamily="49" charset="0"/>
              </a:rPr>
              <a:t># sum_rows1 inner loop</a:t>
            </a:r>
          </a:p>
          <a:p>
            <a:pPr algn="l">
              <a:lnSpc>
                <a:spcPct val="100000"/>
              </a:lnSpc>
            </a:pPr>
            <a:r>
              <a:rPr lang="en-US" sz="1400">
                <a:latin typeface="Courier New" pitchFamily="49" charset="0"/>
              </a:rPr>
              <a:t>.L53:</a:t>
            </a:r>
          </a:p>
          <a:p>
            <a:pPr algn="l">
              <a:lnSpc>
                <a:spcPct val="100000"/>
              </a:lnSpc>
            </a:pPr>
            <a:r>
              <a:rPr lang="en-US" sz="1400">
                <a:latin typeface="Courier New" pitchFamily="49" charset="0"/>
              </a:rPr>
              <a:t>	addsd	(%rcx), %xmm0		# FP add</a:t>
            </a:r>
          </a:p>
          <a:p>
            <a:pPr algn="l">
              <a:lnSpc>
                <a:spcPct val="100000"/>
              </a:lnSpc>
            </a:pPr>
            <a:r>
              <a:rPr lang="en-US" sz="1400">
                <a:latin typeface="Courier New" pitchFamily="49" charset="0"/>
              </a:rPr>
              <a:t>	addq	$8, %rcx</a:t>
            </a:r>
          </a:p>
          <a:p>
            <a:pPr algn="l">
              <a:lnSpc>
                <a:spcPct val="100000"/>
              </a:lnSpc>
            </a:pPr>
            <a:r>
              <a:rPr lang="en-US" sz="1400">
                <a:latin typeface="Courier New" pitchFamily="49" charset="0"/>
              </a:rPr>
              <a:t>	decq	%rax</a:t>
            </a:r>
          </a:p>
          <a:p>
            <a:pPr algn="l">
              <a:lnSpc>
                <a:spcPct val="100000"/>
              </a:lnSpc>
            </a:pPr>
            <a:r>
              <a:rPr lang="en-US" sz="1400">
                <a:latin typeface="Courier New" pitchFamily="49" charset="0"/>
              </a:rPr>
              <a:t>	movsd	%xmm0, (%rsi,%r8,8)	# FP store</a:t>
            </a:r>
          </a:p>
          <a:p>
            <a:pPr algn="l">
              <a:lnSpc>
                <a:spcPct val="100000"/>
              </a:lnSpc>
            </a:pPr>
            <a:r>
              <a:rPr lang="en-US" sz="1400">
                <a:latin typeface="Courier New" pitchFamily="49" charset="0"/>
              </a:rPr>
              <a:t>	jne	.L53</a:t>
            </a:r>
          </a:p>
        </p:txBody>
      </p:sp>
      <p:sp>
        <p:nvSpPr>
          <p:cNvPr id="18437" name="Line 4"/>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8438" name="Rectangle 7"/>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2" name="标题 1"/>
          <p:cNvSpPr>
            <a:spLocks noGrp="1"/>
          </p:cNvSpPr>
          <p:nvPr>
            <p:ph type="title"/>
          </p:nvPr>
        </p:nvSpPr>
        <p:spPr/>
        <p:txBody>
          <a:bodyPr/>
          <a:lstStyle/>
          <a:p>
            <a:r>
              <a:rPr lang="zh-CN" altLang="en-US" dirty="0" smtClean="0"/>
              <a:t>内存的问题</a:t>
            </a:r>
            <a:endParaRPr lang="zh-CN" altLang="en-US" dirty="0"/>
          </a:p>
        </p:txBody>
      </p:sp>
      <p:sp>
        <p:nvSpPr>
          <p:cNvPr id="7"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21</a:t>
            </a:fld>
            <a:endParaRPr lang="en-US" altLang="zh-CN" sz="1400" smtClean="0">
              <a:latin typeface="Times New Roman" pitchFamily="18" charset="0"/>
            </a:endParaRPr>
          </a:p>
        </p:txBody>
      </p:sp>
    </p:spTree>
    <p:extLst>
      <p:ext uri="{BB962C8B-B14F-4D97-AF65-F5344CB8AC3E}">
        <p14:creationId xmlns:p14="http://schemas.microsoft.com/office/powerpoint/2010/main" val="22970621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90513" y="5638800"/>
            <a:ext cx="8307387" cy="806450"/>
          </a:xfrm>
        </p:spPr>
        <p:txBody>
          <a:bodyPr/>
          <a:lstStyle/>
          <a:p>
            <a:pPr marL="444500" lvl="1" indent="-444500" eaLnBrk="1" hangingPunct="1">
              <a:lnSpc>
                <a:spcPct val="90000"/>
              </a:lnSpc>
              <a:buFont typeface="Wingdings" pitchFamily="2" charset="2"/>
              <a:buChar char=""/>
              <a:defRPr/>
            </a:pPr>
            <a:r>
              <a:rPr lang="zh-CN" altLang="en-US" sz="3200" dirty="0" smtClean="0">
                <a:cs typeface="+mn-cs"/>
              </a:rPr>
              <a:t>每次迭代更新</a:t>
            </a:r>
            <a:r>
              <a:rPr lang="en-US" sz="3200" dirty="0" smtClean="0">
                <a:cs typeface="+mn-cs"/>
              </a:rPr>
              <a:t>b[i]</a:t>
            </a:r>
          </a:p>
          <a:p>
            <a:pPr marL="444500" lvl="1" indent="-444500" eaLnBrk="1" hangingPunct="1">
              <a:lnSpc>
                <a:spcPct val="90000"/>
              </a:lnSpc>
              <a:buFont typeface="Wingdings" pitchFamily="2" charset="2"/>
              <a:buChar char=""/>
              <a:defRPr/>
            </a:pPr>
            <a:r>
              <a:rPr lang="zh-CN" altLang="en-US" sz="3200" dirty="0" smtClean="0">
                <a:cs typeface="+mn-cs"/>
              </a:rPr>
              <a:t>必须考虑这些更新可能影响程序行为</a:t>
            </a:r>
            <a:endParaRPr lang="en-US" sz="3200" dirty="0">
              <a:cs typeface="+mn-cs"/>
            </a:endParaRPr>
          </a:p>
        </p:txBody>
      </p:sp>
      <p:sp>
        <p:nvSpPr>
          <p:cNvPr id="19460"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1" name="Rectangle 6"/>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19462" name="Rectangle 7"/>
          <p:cNvSpPr>
            <a:spLocks noChangeArrowheads="1"/>
          </p:cNvSpPr>
          <p:nvPr/>
        </p:nvSpPr>
        <p:spPr bwMode="auto">
          <a:xfrm>
            <a:off x="533400" y="3665385"/>
            <a:ext cx="2311400" cy="1847850"/>
          </a:xfrm>
          <a:prstGeom prst="rect">
            <a:avLst/>
          </a:prstGeom>
          <a:solidFill>
            <a:srgbClr val="D5F1CF"/>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4,   8,  16},</a:t>
            </a:r>
          </a:p>
          <a:p>
            <a:pPr algn="l">
              <a:lnSpc>
                <a:spcPct val="100000"/>
              </a:lnSpc>
            </a:pPr>
            <a:r>
              <a:rPr lang="en-US" sz="1400" dirty="0">
                <a:latin typeface="Courier New" pitchFamily="49" charset="0"/>
              </a:rPr>
              <a:t>   32,  64, 128};</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double B[3] = A+3;</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sum_rows1(A, B, 3);</a:t>
            </a:r>
          </a:p>
        </p:txBody>
      </p:sp>
      <p:sp>
        <p:nvSpPr>
          <p:cNvPr id="777224" name="Rectangle 8"/>
          <p:cNvSpPr>
            <a:spLocks noChangeArrowheads="1"/>
          </p:cNvSpPr>
          <p:nvPr/>
        </p:nvSpPr>
        <p:spPr bwMode="auto">
          <a:xfrm>
            <a:off x="5918200" y="42672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0: [3, 8, 16]</a:t>
            </a:r>
          </a:p>
        </p:txBody>
      </p:sp>
      <p:sp>
        <p:nvSpPr>
          <p:cNvPr id="19464" name="Rectangle 9"/>
          <p:cNvSpPr>
            <a:spLocks noChangeArrowheads="1"/>
          </p:cNvSpPr>
          <p:nvPr/>
        </p:nvSpPr>
        <p:spPr bwMode="auto">
          <a:xfrm>
            <a:off x="5918200" y="38100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18200" y="47244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18200" y="5203825"/>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91200" y="3352800"/>
            <a:ext cx="1257300" cy="339725"/>
          </a:xfrm>
          <a:prstGeom prst="rect">
            <a:avLst/>
          </a:prstGeom>
          <a:noFill/>
          <a:ln w="19050">
            <a:noFill/>
            <a:miter lim="800000"/>
            <a:headEnd/>
            <a:tailEnd type="none" w="sm" len="sm"/>
          </a:ln>
        </p:spPr>
        <p:txBody>
          <a:bodyPr wrap="none" lIns="45720" rIns="45720">
            <a:spAutoFit/>
          </a:bodyPr>
          <a:lstStyle/>
          <a:p>
            <a:pPr algn="l"/>
            <a:r>
              <a:rPr lang="en-US"/>
              <a:t>Value of </a:t>
            </a:r>
            <a:r>
              <a:rPr lang="en-US">
                <a:latin typeface="Courier New" pitchFamily="49" charset="0"/>
              </a:rPr>
              <a:t>B</a:t>
            </a:r>
            <a:r>
              <a:rPr lang="en-US"/>
              <a:t>:</a:t>
            </a:r>
          </a:p>
        </p:txBody>
      </p:sp>
      <p:sp>
        <p:nvSpPr>
          <p:cNvPr id="2" name="标题 1"/>
          <p:cNvSpPr>
            <a:spLocks noGrp="1"/>
          </p:cNvSpPr>
          <p:nvPr>
            <p:ph type="title"/>
          </p:nvPr>
        </p:nvSpPr>
        <p:spPr/>
        <p:txBody>
          <a:bodyPr/>
          <a:lstStyle/>
          <a:p>
            <a:r>
              <a:rPr lang="zh-CN" altLang="en-US" dirty="0" smtClean="0"/>
              <a:t>内存别名</a:t>
            </a:r>
            <a:endParaRPr lang="zh-CN" altLang="en-US" dirty="0"/>
          </a:p>
        </p:txBody>
      </p:sp>
      <p:sp>
        <p:nvSpPr>
          <p:cNvPr id="12"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22</a:t>
            </a:fld>
            <a:endParaRPr lang="en-US" altLang="zh-CN" sz="1400" smtClean="0">
              <a:latin typeface="Times New Roman" pitchFamily="18" charset="0"/>
            </a:endParaRPr>
          </a:p>
        </p:txBody>
      </p:sp>
    </p:spTree>
    <p:extLst>
      <p:ext uri="{BB962C8B-B14F-4D97-AF65-F5344CB8AC3E}">
        <p14:creationId xmlns:p14="http://schemas.microsoft.com/office/powerpoint/2010/main" val="1999633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7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95536" y="5646886"/>
            <a:ext cx="8307387" cy="806450"/>
          </a:xfrm>
        </p:spPr>
        <p:txBody>
          <a:bodyPr/>
          <a:lstStyle/>
          <a:p>
            <a:pPr marL="444500" lvl="1" indent="-444500" eaLnBrk="1" hangingPunct="1">
              <a:lnSpc>
                <a:spcPct val="90000"/>
              </a:lnSpc>
              <a:buFont typeface="Wingdings" pitchFamily="2" charset="2"/>
              <a:buChar char=""/>
              <a:defRPr/>
            </a:pPr>
            <a:r>
              <a:rPr lang="zh-CN" altLang="en-US" sz="3200" dirty="0" smtClean="0">
                <a:cs typeface="+mn-cs"/>
              </a:rPr>
              <a:t>无需存储中间结果</a:t>
            </a:r>
            <a:endParaRPr lang="en-US" sz="3200" dirty="0">
              <a:cs typeface="+mn-cs"/>
            </a:endParaRPr>
          </a:p>
        </p:txBody>
      </p:sp>
      <p:sp>
        <p:nvSpPr>
          <p:cNvPr id="20484" name="Rectangle 4"/>
          <p:cNvSpPr>
            <a:spLocks noChangeArrowheads="1"/>
          </p:cNvSpPr>
          <p:nvPr/>
        </p:nvSpPr>
        <p:spPr bwMode="auto">
          <a:xfrm>
            <a:off x="665336" y="3968655"/>
            <a:ext cx="4725988" cy="1422400"/>
          </a:xfrm>
          <a:prstGeom prst="rect">
            <a:avLst/>
          </a:prstGeom>
          <a:solidFill>
            <a:srgbClr val="F1C7C7"/>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 sum_rows2 inner loop</a:t>
            </a:r>
          </a:p>
          <a:p>
            <a:pPr algn="l">
              <a:lnSpc>
                <a:spcPct val="100000"/>
              </a:lnSpc>
            </a:pPr>
            <a:r>
              <a:rPr lang="en-US" sz="1400" dirty="0">
                <a:latin typeface="Courier New" pitchFamily="49" charset="0"/>
              </a:rPr>
              <a:t>.L66:</a:t>
            </a:r>
          </a:p>
          <a:p>
            <a:pPr algn="l">
              <a:lnSpc>
                <a:spcPct val="100000"/>
              </a:lnSpc>
            </a:pPr>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%xmm0   # FP Add</a:t>
            </a:r>
          </a:p>
          <a:p>
            <a:pPr algn="l">
              <a:lnSpc>
                <a:spcPct val="100000"/>
              </a:lnSpc>
            </a:pPr>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rcx</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err="1">
                <a:latin typeface="Courier New" pitchFamily="49" charset="0"/>
              </a:rPr>
              <a:t>decq</a:t>
            </a:r>
            <a:r>
              <a:rPr lang="en-US" sz="1400" dirty="0">
                <a:latin typeface="Courier New" pitchFamily="49" charset="0"/>
              </a:rPr>
              <a:t>	%</a:t>
            </a:r>
            <a:r>
              <a:rPr lang="en-US" sz="1400" dirty="0" err="1">
                <a:latin typeface="Courier New" pitchFamily="49" charset="0"/>
              </a:rPr>
              <a:t>rax</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.L66</a:t>
            </a:r>
          </a:p>
        </p:txBody>
      </p:sp>
      <p:sp>
        <p:nvSpPr>
          <p:cNvPr id="20485" name="Line 5"/>
          <p:cNvSpPr>
            <a:spLocks noChangeShapeType="1"/>
          </p:cNvSpPr>
          <p:nvPr/>
        </p:nvSpPr>
        <p:spPr bwMode="auto">
          <a:xfrm>
            <a:off x="2417936" y="2884016"/>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665336" y="1283816"/>
            <a:ext cx="5130800" cy="24860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latin typeface="Courier New" pitchFamily="49" charset="0"/>
              </a:rPr>
              <a:t>val</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2" name="标题 1"/>
          <p:cNvSpPr>
            <a:spLocks noGrp="1"/>
          </p:cNvSpPr>
          <p:nvPr>
            <p:ph type="title"/>
          </p:nvPr>
        </p:nvSpPr>
        <p:spPr/>
        <p:txBody>
          <a:bodyPr/>
          <a:lstStyle/>
          <a:p>
            <a:r>
              <a:rPr lang="zh-CN" altLang="en-US" dirty="0" smtClean="0"/>
              <a:t>去除别名</a:t>
            </a:r>
            <a:endParaRPr lang="zh-CN" altLang="en-US" dirty="0"/>
          </a:p>
        </p:txBody>
      </p:sp>
      <p:sp>
        <p:nvSpPr>
          <p:cNvPr id="7"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23</a:t>
            </a:fld>
            <a:endParaRPr lang="en-US" altLang="zh-CN" sz="1400" smtClean="0">
              <a:latin typeface="Times New Roman" pitchFamily="18" charset="0"/>
            </a:endParaRPr>
          </a:p>
        </p:txBody>
      </p:sp>
    </p:spTree>
    <p:extLst>
      <p:ext uri="{BB962C8B-B14F-4D97-AF65-F5344CB8AC3E}">
        <p14:creationId xmlns:p14="http://schemas.microsoft.com/office/powerpoint/2010/main" val="355879124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type="body" idx="1"/>
          </p:nvPr>
        </p:nvSpPr>
        <p:spPr/>
        <p:txBody>
          <a:bodyPr lIns="90487" tIns="44450" rIns="90487" bIns="44450"/>
          <a:lstStyle/>
          <a:p>
            <a:pPr marL="444500" lvl="1" indent="-444500" defTabSz="895350" eaLnBrk="1" hangingPunct="1">
              <a:lnSpc>
                <a:spcPct val="90000"/>
              </a:lnSpc>
              <a:buFont typeface="Wingdings" pitchFamily="2" charset="2"/>
              <a:buChar char=""/>
              <a:tabLst>
                <a:tab pos="5029200" algn="l"/>
                <a:tab pos="5715000" algn="l"/>
              </a:tabLst>
              <a:defRPr/>
            </a:pPr>
            <a:r>
              <a:rPr lang="zh-CN" altLang="en-US" sz="3200" dirty="0">
                <a:cs typeface="+mn-cs"/>
              </a:rPr>
              <a:t>别名</a:t>
            </a:r>
            <a:endParaRPr lang="en-US" sz="3200" dirty="0">
              <a:cs typeface="+mn-cs"/>
            </a:endParaRPr>
          </a:p>
          <a:p>
            <a:pPr marL="966787" lvl="2" indent="-444500" defTabSz="895350" eaLnBrk="1" hangingPunct="1">
              <a:lnSpc>
                <a:spcPct val="90000"/>
              </a:lnSpc>
              <a:buFont typeface="Wingdings" pitchFamily="2" charset="2"/>
              <a:buChar char=""/>
              <a:tabLst>
                <a:tab pos="5029200" algn="l"/>
                <a:tab pos="5715000" algn="l"/>
              </a:tabLst>
              <a:defRPr/>
            </a:pPr>
            <a:r>
              <a:rPr lang="zh-CN" altLang="en-US" sz="2800" dirty="0">
                <a:cs typeface="+mn-cs"/>
              </a:rPr>
              <a:t>两个不同的内存引用指向同一问题</a:t>
            </a:r>
            <a:endParaRPr lang="en-US" sz="2800" dirty="0">
              <a:cs typeface="+mn-cs"/>
            </a:endParaRPr>
          </a:p>
          <a:p>
            <a:pPr marL="966787" lvl="2" indent="-444500" defTabSz="895350" eaLnBrk="1" hangingPunct="1">
              <a:lnSpc>
                <a:spcPct val="90000"/>
              </a:lnSpc>
              <a:buFont typeface="Wingdings" pitchFamily="2" charset="2"/>
              <a:buChar char=""/>
              <a:tabLst>
                <a:tab pos="5029200" algn="l"/>
                <a:tab pos="5715000" algn="l"/>
              </a:tabLst>
              <a:defRPr/>
            </a:pPr>
            <a:r>
              <a:rPr lang="zh-CN" altLang="en-US" sz="2800" dirty="0">
                <a:cs typeface="+mn-cs"/>
              </a:rPr>
              <a:t>在</a:t>
            </a:r>
            <a:r>
              <a:rPr lang="en-US" altLang="zh-CN" sz="2800" dirty="0">
                <a:cs typeface="+mn-cs"/>
              </a:rPr>
              <a:t>C</a:t>
            </a:r>
            <a:r>
              <a:rPr lang="zh-CN" altLang="en-US" sz="2800" dirty="0">
                <a:cs typeface="+mn-cs"/>
              </a:rPr>
              <a:t>语言实现中很容易</a:t>
            </a:r>
            <a:r>
              <a:rPr lang="zh-CN" altLang="en-US" sz="2800" dirty="0" smtClean="0">
                <a:cs typeface="+mn-cs"/>
              </a:rPr>
              <a:t>产生</a:t>
            </a:r>
            <a:endParaRPr lang="en-US" altLang="zh-CN" sz="2800" dirty="0" smtClean="0">
              <a:cs typeface="+mn-cs"/>
            </a:endParaRPr>
          </a:p>
          <a:p>
            <a:pPr marL="1374775" lvl="3" indent="-444500" defTabSz="895350" eaLnBrk="1" hangingPunct="1">
              <a:lnSpc>
                <a:spcPct val="90000"/>
              </a:lnSpc>
              <a:tabLst>
                <a:tab pos="5029200" algn="l"/>
                <a:tab pos="5715000" algn="l"/>
              </a:tabLst>
              <a:defRPr/>
            </a:pPr>
            <a:r>
              <a:rPr lang="zh-CN" altLang="en-US" sz="2400" dirty="0" smtClean="0"/>
              <a:t>允许进行地址运算</a:t>
            </a:r>
            <a:endParaRPr lang="en-US" altLang="zh-CN" sz="2400" dirty="0"/>
          </a:p>
          <a:p>
            <a:pPr marL="1374775" lvl="3" indent="-444500" defTabSz="895350" eaLnBrk="1" hangingPunct="1">
              <a:lnSpc>
                <a:spcPct val="90000"/>
              </a:lnSpc>
              <a:tabLst>
                <a:tab pos="5029200" algn="l"/>
                <a:tab pos="5715000" algn="l"/>
              </a:tabLst>
              <a:defRPr/>
            </a:pPr>
            <a:r>
              <a:rPr lang="zh-CN" altLang="en-US" sz="2400" dirty="0" smtClean="0"/>
              <a:t>允许直接访问存储结构</a:t>
            </a:r>
            <a:endParaRPr lang="en-US" sz="2400" dirty="0" smtClean="0"/>
          </a:p>
          <a:p>
            <a:pPr marL="444500" lvl="1" indent="-444500" defTabSz="895350" eaLnBrk="1" hangingPunct="1">
              <a:lnSpc>
                <a:spcPct val="90000"/>
              </a:lnSpc>
              <a:buFont typeface="Wingdings" pitchFamily="2" charset="2"/>
              <a:buChar char=""/>
              <a:tabLst>
                <a:tab pos="5029200" algn="l"/>
                <a:tab pos="5715000" algn="l"/>
              </a:tabLst>
              <a:defRPr/>
            </a:pPr>
            <a:r>
              <a:rPr lang="zh-CN" altLang="en-US" sz="3200" dirty="0">
                <a:cs typeface="+mn-cs"/>
              </a:rPr>
              <a:t>局部变量声明的习惯非常重要</a:t>
            </a:r>
            <a:endParaRPr lang="en-US" sz="3200" dirty="0">
              <a:cs typeface="+mn-cs"/>
            </a:endParaRPr>
          </a:p>
          <a:p>
            <a:pPr marL="839788" lvl="2" indent="-165100" defTabSz="895350" eaLnBrk="1" hangingPunct="1">
              <a:tabLst>
                <a:tab pos="5029200" algn="l"/>
                <a:tab pos="5715000" algn="l"/>
              </a:tabLst>
              <a:defRPr/>
            </a:pPr>
            <a:r>
              <a:rPr lang="en-US" dirty="0" smtClean="0"/>
              <a:t> </a:t>
            </a:r>
            <a:r>
              <a:rPr lang="zh-CN" altLang="en-US" dirty="0" smtClean="0"/>
              <a:t>可以告诉编译器不用检查别名</a:t>
            </a:r>
            <a:endParaRPr lang="en-US" dirty="0" smtClean="0">
              <a:solidFill>
                <a:srgbClr val="FF0000"/>
              </a:solidFill>
            </a:endParaRPr>
          </a:p>
        </p:txBody>
      </p:sp>
      <p:sp>
        <p:nvSpPr>
          <p:cNvPr id="2" name="标题 1"/>
          <p:cNvSpPr>
            <a:spLocks noGrp="1"/>
          </p:cNvSpPr>
          <p:nvPr>
            <p:ph type="title"/>
          </p:nvPr>
        </p:nvSpPr>
        <p:spPr/>
        <p:txBody>
          <a:bodyPr/>
          <a:lstStyle/>
          <a:p>
            <a:r>
              <a:rPr lang="zh-CN" altLang="en-US" dirty="0" smtClean="0"/>
              <a:t>阻碍优化的因素：内存别名</a:t>
            </a:r>
            <a:endParaRPr lang="zh-CN" altLang="en-US" dirty="0"/>
          </a:p>
        </p:txBody>
      </p:sp>
      <p:sp>
        <p:nvSpPr>
          <p:cNvPr id="4"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24</a:t>
            </a:fld>
            <a:endParaRPr lang="en-US" altLang="zh-CN" sz="1400" smtClean="0">
              <a:latin typeface="Times New Roman" pitchFamily="18" charset="0"/>
            </a:endParaRPr>
          </a:p>
        </p:txBody>
      </p:sp>
    </p:spTree>
    <p:extLst>
      <p:ext uri="{BB962C8B-B14F-4D97-AF65-F5344CB8AC3E}">
        <p14:creationId xmlns:p14="http://schemas.microsoft.com/office/powerpoint/2010/main" val="13461649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41E7D1E-936B-4633-930E-F4B3DFDC33F4}" type="slidenum">
              <a:rPr lang="en-US" altLang="zh-CN" sz="1400" smtClean="0">
                <a:latin typeface="Times New Roman" pitchFamily="18" charset="0"/>
              </a:rPr>
              <a:pPr eaLnBrk="1" hangingPunct="1"/>
              <a:t>25</a:t>
            </a:fld>
            <a:endParaRPr lang="en-US" altLang="zh-CN" sz="1400" smtClean="0">
              <a:latin typeface="Times New Roman" pitchFamily="18" charset="0"/>
            </a:endParaRPr>
          </a:p>
        </p:txBody>
      </p:sp>
      <p:sp>
        <p:nvSpPr>
          <p:cNvPr id="1603587" name="Rectangle 3"/>
          <p:cNvSpPr>
            <a:spLocks noGrp="1" noChangeArrowheads="1"/>
          </p:cNvSpPr>
          <p:nvPr>
            <p:ph type="body" idx="1"/>
          </p:nvPr>
        </p:nvSpPr>
        <p:spPr>
          <a:xfrm>
            <a:off x="673100" y="1512888"/>
            <a:ext cx="7613650" cy="4171950"/>
          </a:xfrm>
        </p:spPr>
        <p:txBody>
          <a:bodyPr lIns="92075" tIns="46038" rIns="92075" bIns="46038"/>
          <a:lstStyle/>
          <a:p>
            <a:pPr marL="285750" indent="-285750" eaLnBrk="1" hangingPunct="1">
              <a:defRPr/>
            </a:pPr>
            <a:endParaRPr lang="en-US" altLang="zh-CN">
              <a:ea typeface="宋体" pitchFamily="2" charset="-122"/>
            </a:endParaRPr>
          </a:p>
          <a:p>
            <a:pPr marL="285750" indent="-285750" eaLnBrk="1" hangingPunct="1">
              <a:defRPr/>
            </a:pPr>
            <a:endParaRPr lang="en-US" altLang="zh-CN">
              <a:ea typeface="宋体" pitchFamily="2" charset="-122"/>
            </a:endParaRPr>
          </a:p>
        </p:txBody>
      </p:sp>
      <p:sp>
        <p:nvSpPr>
          <p:cNvPr id="1603588" name="Rectangle 4"/>
          <p:cNvSpPr>
            <a:spLocks noChangeArrowheads="1"/>
          </p:cNvSpPr>
          <p:nvPr/>
        </p:nvSpPr>
        <p:spPr bwMode="auto">
          <a:xfrm>
            <a:off x="457200" y="1600200"/>
            <a:ext cx="8218488" cy="2333625"/>
          </a:xfrm>
          <a:prstGeom prst="rect">
            <a:avLst/>
          </a:prstGeom>
          <a:noFill/>
          <a:ln w="9525">
            <a:noFill/>
            <a:miter lim="800000"/>
            <a:headEnd/>
            <a:tailEnd/>
          </a:ln>
          <a:effectLst/>
        </p:spPr>
        <p:txBody>
          <a:bodyPr/>
          <a:lstStyle/>
          <a:p>
            <a:pPr marL="444500" indent="-444500">
              <a:spcBef>
                <a:spcPct val="20000"/>
              </a:spcBef>
              <a:buFont typeface="Wingdings" pitchFamily="2" charset="2"/>
              <a:buChar char=""/>
              <a:defRPr/>
            </a:pPr>
            <a:r>
              <a:rPr lang="zh-CN" altLang="en-US" b="0">
                <a:effectLst>
                  <a:outerShdw blurRad="38100" dist="38100" dir="2700000" algn="tl">
                    <a:srgbClr val="C0C0C0"/>
                  </a:outerShdw>
                </a:effectLst>
                <a:latin typeface="隶书" pitchFamily="49" charset="-122"/>
                <a:ea typeface="隶书" pitchFamily="49" charset="-122"/>
              </a:rPr>
              <a:t>主要通过指令重排序实现</a:t>
            </a:r>
          </a:p>
          <a:p>
            <a:pPr marL="909638" lvl="1" indent="-285750">
              <a:spcBef>
                <a:spcPct val="20000"/>
              </a:spcBef>
              <a:buFont typeface="Wingdings" pitchFamily="2" charset="2"/>
              <a:buChar char=""/>
              <a:defRPr/>
            </a:pPr>
            <a:r>
              <a:rPr lang="zh-CN" altLang="en-US" sz="2800" b="0">
                <a:effectLst>
                  <a:outerShdw blurRad="38100" dist="38100" dir="2700000" algn="tl">
                    <a:srgbClr val="C0C0C0"/>
                  </a:outerShdw>
                </a:effectLst>
                <a:latin typeface="隶书" pitchFamily="49" charset="-122"/>
                <a:ea typeface="隶书" pitchFamily="49" charset="-122"/>
              </a:rPr>
              <a:t> 向量化</a:t>
            </a:r>
          </a:p>
          <a:p>
            <a:pPr marL="909638" lvl="1" indent="-285750">
              <a:spcBef>
                <a:spcPct val="20000"/>
              </a:spcBef>
              <a:buFont typeface="Wingdings" pitchFamily="2" charset="2"/>
              <a:buChar char=""/>
              <a:defRPr/>
            </a:pPr>
            <a:r>
              <a:rPr lang="zh-CN" altLang="en-US" sz="2800" b="0">
                <a:effectLst>
                  <a:outerShdw blurRad="38100" dist="38100" dir="2700000" algn="tl">
                    <a:srgbClr val="C0C0C0"/>
                  </a:outerShdw>
                </a:effectLst>
                <a:latin typeface="隶书" pitchFamily="49" charset="-122"/>
                <a:ea typeface="隶书" pitchFamily="49" charset="-122"/>
              </a:rPr>
              <a:t> 指令调度</a:t>
            </a:r>
          </a:p>
          <a:p>
            <a:pPr marL="909638" lvl="1" indent="-285750">
              <a:spcBef>
                <a:spcPct val="20000"/>
              </a:spcBef>
              <a:buFont typeface="Wingdings" pitchFamily="2" charset="2"/>
              <a:buChar char=""/>
              <a:defRPr/>
            </a:pPr>
            <a:r>
              <a:rPr lang="zh-CN" altLang="en-US" sz="2800" b="0">
                <a:effectLst>
                  <a:outerShdw blurRad="38100" dist="38100" dir="2700000" algn="tl">
                    <a:srgbClr val="C0C0C0"/>
                  </a:outerShdw>
                </a:effectLst>
                <a:latin typeface="隶书" pitchFamily="49" charset="-122"/>
                <a:ea typeface="隶书" pitchFamily="49" charset="-122"/>
              </a:rPr>
              <a:t> 多级存储结构管理</a:t>
            </a:r>
          </a:p>
        </p:txBody>
      </p:sp>
      <p:sp>
        <p:nvSpPr>
          <p:cNvPr id="1603589" name="Rectangle 5"/>
          <p:cNvSpPr>
            <a:spLocks noChangeArrowheads="1"/>
          </p:cNvSpPr>
          <p:nvPr/>
        </p:nvSpPr>
        <p:spPr bwMode="auto">
          <a:xfrm>
            <a:off x="395288" y="4119563"/>
            <a:ext cx="8353425" cy="10382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800" b="0">
                <a:solidFill>
                  <a:srgbClr val="FF0000"/>
                </a:solidFill>
                <a:effectLst>
                  <a:outerShdw blurRad="38100" dist="38100" dir="2700000" algn="tl">
                    <a:srgbClr val="C0C0C0"/>
                  </a:outerShdw>
                </a:effectLst>
                <a:latin typeface="隶书" pitchFamily="49" charset="-122"/>
                <a:ea typeface="隶书" pitchFamily="49" charset="-122"/>
              </a:rPr>
              <a:t>   </a:t>
            </a:r>
            <a:r>
              <a:rPr lang="zh-CN" altLang="en-US" sz="2800" b="0">
                <a:solidFill>
                  <a:srgbClr val="FF0000"/>
                </a:solidFill>
                <a:effectLst>
                  <a:outerShdw blurRad="38100" dist="38100" dir="2700000" algn="tl">
                    <a:srgbClr val="C0C0C0"/>
                  </a:outerShdw>
                </a:effectLst>
                <a:latin typeface="隶书" pitchFamily="49" charset="-122"/>
                <a:ea typeface="隶书" pitchFamily="49" charset="-122"/>
              </a:rPr>
              <a:t>前提条件</a:t>
            </a:r>
            <a:r>
              <a:rPr lang="en-US" altLang="zh-CN" sz="2800" b="0">
                <a:solidFill>
                  <a:srgbClr val="FF0000"/>
                </a:solidFill>
                <a:effectLst>
                  <a:outerShdw blurRad="38100" dist="38100" dir="2700000" algn="tl">
                    <a:srgbClr val="C0C0C0"/>
                  </a:outerShdw>
                </a:effectLst>
                <a:latin typeface="隶书" pitchFamily="49" charset="-122"/>
                <a:ea typeface="隶书" pitchFamily="49" charset="-122"/>
              </a:rPr>
              <a:t>: </a:t>
            </a:r>
            <a:r>
              <a:rPr lang="zh-CN" altLang="en-US" sz="2800" b="0">
                <a:solidFill>
                  <a:srgbClr val="FF0000"/>
                </a:solidFill>
                <a:effectLst>
                  <a:outerShdw blurRad="38100" dist="38100" dir="2700000" algn="tl">
                    <a:srgbClr val="C0C0C0"/>
                  </a:outerShdw>
                </a:effectLst>
                <a:latin typeface="隶书" pitchFamily="49" charset="-122"/>
                <a:ea typeface="隶书" pitchFamily="49" charset="-122"/>
              </a:rPr>
              <a:t>依赖性分析</a:t>
            </a:r>
          </a:p>
          <a:p>
            <a:pPr marL="909638" lvl="1" indent="-285750">
              <a:spcBef>
                <a:spcPct val="20000"/>
              </a:spcBef>
              <a:buFont typeface="Wingdings" pitchFamily="2" charset="2"/>
              <a:buChar char=""/>
              <a:defRPr/>
            </a:pPr>
            <a:endParaRPr lang="en-US" altLang="zh-CN" sz="2800" b="0">
              <a:solidFill>
                <a:srgbClr val="FF0000"/>
              </a:solidFill>
              <a:effectLst>
                <a:outerShdw blurRad="38100" dist="38100" dir="2700000" algn="tl">
                  <a:srgbClr val="C0C0C0"/>
                </a:outerShdw>
              </a:effectLst>
              <a:latin typeface="隶书" pitchFamily="49" charset="-122"/>
              <a:ea typeface="隶书" pitchFamily="49" charset="-122"/>
            </a:endParaRPr>
          </a:p>
        </p:txBody>
      </p:sp>
      <p:sp>
        <p:nvSpPr>
          <p:cNvPr id="10246" name="Rectangle 6"/>
          <p:cNvSpPr>
            <a:spLocks noGrp="1" noChangeArrowheads="1"/>
          </p:cNvSpPr>
          <p:nvPr>
            <p:ph type="title"/>
          </p:nvPr>
        </p:nvSpPr>
        <p:spPr/>
        <p:txBody>
          <a:bodyPr/>
          <a:lstStyle/>
          <a:p>
            <a:pPr eaLnBrk="1" hangingPunct="1"/>
            <a:r>
              <a:rPr lang="zh-CN" altLang="en-US" smtClean="0"/>
              <a:t>编译优化技术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3589">
                                            <p:txEl>
                                              <p:pRg st="0" end="0"/>
                                            </p:txEl>
                                          </p:spTgt>
                                        </p:tgtEl>
                                        <p:attrNameLst>
                                          <p:attrName>style.visibility</p:attrName>
                                        </p:attrNameLst>
                                      </p:cBhvr>
                                      <p:to>
                                        <p:strVal val="visible"/>
                                      </p:to>
                                    </p:set>
                                    <p:anim calcmode="lin" valueType="num">
                                      <p:cBhvr additive="base">
                                        <p:cTn id="7" dur="500" fill="hold"/>
                                        <p:tgtEl>
                                          <p:spTgt spid="16035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358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357BEF0-B11D-4BAE-8512-8333621E137E}" type="slidenum">
              <a:rPr lang="en-US" altLang="zh-CN" sz="1400" smtClean="0">
                <a:latin typeface="Times New Roman" pitchFamily="18" charset="0"/>
              </a:rPr>
              <a:pPr eaLnBrk="1" hangingPunct="1"/>
              <a:t>26</a:t>
            </a:fld>
            <a:endParaRPr lang="en-US" altLang="zh-CN" sz="1400" smtClean="0">
              <a:latin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zh-CN" altLang="en-US" smtClean="0"/>
              <a:t>相关体系结构特征</a:t>
            </a:r>
          </a:p>
        </p:txBody>
      </p:sp>
      <p:sp>
        <p:nvSpPr>
          <p:cNvPr id="1819651" name="Rectangle 3"/>
          <p:cNvSpPr>
            <a:spLocks noGrp="1" noChangeArrowheads="1"/>
          </p:cNvSpPr>
          <p:nvPr>
            <p:ph type="body" idx="1"/>
          </p:nvPr>
        </p:nvSpPr>
        <p:spPr/>
        <p:txBody>
          <a:bodyPr/>
          <a:lstStyle/>
          <a:p>
            <a:pPr eaLnBrk="1" hangingPunct="1">
              <a:defRPr/>
            </a:pPr>
            <a:r>
              <a:rPr lang="zh-CN" altLang="en-US" sz="2800" dirty="0"/>
              <a:t>流水线</a:t>
            </a:r>
          </a:p>
          <a:p>
            <a:pPr eaLnBrk="1" hangingPunct="1">
              <a:defRPr/>
            </a:pPr>
            <a:r>
              <a:rPr lang="zh-CN" altLang="en-US" sz="2800" dirty="0"/>
              <a:t>多个执行单元</a:t>
            </a:r>
          </a:p>
          <a:p>
            <a:pPr eaLnBrk="1" hangingPunct="1">
              <a:defRPr/>
            </a:pPr>
            <a:r>
              <a:rPr lang="zh-CN" altLang="en-US" sz="2800" dirty="0"/>
              <a:t>向量操作</a:t>
            </a:r>
          </a:p>
          <a:p>
            <a:pPr eaLnBrk="1" hangingPunct="1">
              <a:defRPr/>
            </a:pPr>
            <a:r>
              <a:rPr lang="zh-CN" altLang="en-US" sz="2800" dirty="0"/>
              <a:t>并行处理</a:t>
            </a:r>
            <a:r>
              <a:rPr lang="en-US" altLang="zh-CN" sz="2800" dirty="0"/>
              <a:t>: </a:t>
            </a:r>
            <a:r>
              <a:rPr lang="zh-CN" altLang="en-US" sz="2800" dirty="0"/>
              <a:t>共享内存</a:t>
            </a:r>
            <a:r>
              <a:rPr lang="en-US" altLang="zh-CN" sz="2800" dirty="0"/>
              <a:t>, </a:t>
            </a:r>
            <a:r>
              <a:rPr lang="zh-CN" altLang="en-US" sz="2800" dirty="0"/>
              <a:t>分布式内存</a:t>
            </a:r>
            <a:r>
              <a:rPr lang="en-US" altLang="zh-CN" sz="2800" dirty="0"/>
              <a:t>, </a:t>
            </a:r>
            <a:r>
              <a:rPr lang="zh-CN" altLang="en-US" sz="2800" dirty="0"/>
              <a:t>消息传送</a:t>
            </a:r>
          </a:p>
          <a:p>
            <a:pPr eaLnBrk="1" hangingPunct="1">
              <a:defRPr/>
            </a:pPr>
            <a:r>
              <a:rPr lang="en-US" altLang="zh-CN" sz="2800" dirty="0"/>
              <a:t>VLIW</a:t>
            </a:r>
            <a:r>
              <a:rPr lang="zh-CN" altLang="en-US" sz="2800" dirty="0"/>
              <a:t>和</a:t>
            </a:r>
            <a:r>
              <a:rPr lang="en-US" altLang="zh-CN" sz="2800" dirty="0"/>
              <a:t>Superscalar</a:t>
            </a:r>
          </a:p>
          <a:p>
            <a:pPr eaLnBrk="1" hangingPunct="1">
              <a:defRPr/>
            </a:pPr>
            <a:r>
              <a:rPr lang="zh-CN" altLang="en-US" sz="2800" dirty="0"/>
              <a:t>寄存器</a:t>
            </a:r>
          </a:p>
          <a:p>
            <a:pPr eaLnBrk="1" hangingPunct="1">
              <a:defRPr/>
            </a:pPr>
            <a:r>
              <a:rPr lang="en-US" altLang="zh-CN" sz="2800" dirty="0"/>
              <a:t>Cache</a:t>
            </a:r>
            <a:r>
              <a:rPr lang="zh-CN" altLang="en-US" sz="2800" smtClean="0"/>
              <a:t>层次结构</a:t>
            </a:r>
            <a:endParaRPr lang="zh-CN" altLang="en-US" sz="2800" dirty="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104056C-E06D-451F-902D-CA0AD2EBEF8F}" type="slidenum">
              <a:rPr lang="en-US" altLang="zh-CN" sz="1400" smtClean="0">
                <a:latin typeface="Times New Roman" pitchFamily="18" charset="0"/>
              </a:rPr>
              <a:pPr eaLnBrk="1" hangingPunct="1"/>
              <a:t>27</a:t>
            </a:fld>
            <a:endParaRPr lang="en-US" altLang="zh-CN" sz="1400" smtClean="0">
              <a:latin typeface="Times New Roman" pitchFamily="18" charset="0"/>
            </a:endParaRPr>
          </a:p>
        </p:txBody>
      </p:sp>
      <p:sp>
        <p:nvSpPr>
          <p:cNvPr id="12291" name="Rectangle 2"/>
          <p:cNvSpPr>
            <a:spLocks noGrp="1" noChangeArrowheads="1"/>
          </p:cNvSpPr>
          <p:nvPr>
            <p:ph type="title"/>
          </p:nvPr>
        </p:nvSpPr>
        <p:spPr/>
        <p:txBody>
          <a:bodyPr/>
          <a:lstStyle/>
          <a:p>
            <a:pPr eaLnBrk="1" hangingPunct="1"/>
            <a:r>
              <a:rPr lang="zh-CN" altLang="en-US" smtClean="0"/>
              <a:t>流水线</a:t>
            </a:r>
          </a:p>
        </p:txBody>
      </p:sp>
      <p:sp>
        <p:nvSpPr>
          <p:cNvPr id="1605635" name="Rectangle 3"/>
          <p:cNvSpPr>
            <a:spLocks noGrp="1" noChangeArrowheads="1"/>
          </p:cNvSpPr>
          <p:nvPr>
            <p:ph type="body" idx="1"/>
          </p:nvPr>
        </p:nvSpPr>
        <p:spPr/>
        <p:txBody>
          <a:bodyPr/>
          <a:lstStyle/>
          <a:p>
            <a:pPr eaLnBrk="1" hangingPunct="1">
              <a:defRPr/>
            </a:pPr>
            <a:r>
              <a:rPr lang="zh-CN" altLang="en-US" sz="3200" dirty="0"/>
              <a:t>流水线</a:t>
            </a:r>
            <a:r>
              <a:rPr lang="en-US" altLang="zh-CN" sz="3200" dirty="0"/>
              <a:t>: </a:t>
            </a:r>
            <a:r>
              <a:rPr lang="zh-CN" altLang="en-US" sz="3200" dirty="0"/>
              <a:t>将一个复杂操作分割为一系列的独立执行的部分</a:t>
            </a:r>
          </a:p>
          <a:p>
            <a:pPr eaLnBrk="1" hangingPunct="1">
              <a:defRPr/>
            </a:pPr>
            <a:r>
              <a:rPr lang="zh-CN" altLang="en-US" sz="3200" dirty="0" smtClean="0"/>
              <a:t>能够处理现代</a:t>
            </a:r>
            <a:r>
              <a:rPr lang="en-US" altLang="zh-CN" sz="3200" dirty="0"/>
              <a:t>RISC</a:t>
            </a:r>
            <a:r>
              <a:rPr lang="zh-CN" altLang="en-US" sz="3200" dirty="0"/>
              <a:t>机中的三种指令</a:t>
            </a:r>
          </a:p>
          <a:p>
            <a:pPr lvl="1" eaLnBrk="1" hangingPunct="1">
              <a:defRPr/>
            </a:pPr>
            <a:r>
              <a:rPr lang="zh-CN" altLang="en-US" sz="2800" dirty="0"/>
              <a:t> 寄存器到寄存器的</a:t>
            </a:r>
            <a:r>
              <a:rPr lang="en-US" altLang="zh-CN" sz="2800" dirty="0"/>
              <a:t>ALU</a:t>
            </a:r>
            <a:r>
              <a:rPr lang="zh-CN" altLang="en-US" sz="2800" dirty="0"/>
              <a:t>操作</a:t>
            </a:r>
          </a:p>
          <a:p>
            <a:pPr lvl="1" eaLnBrk="1" hangingPunct="1">
              <a:defRPr/>
            </a:pPr>
            <a:r>
              <a:rPr lang="zh-CN" altLang="en-US" sz="2800" dirty="0"/>
              <a:t> 存储器操作</a:t>
            </a:r>
          </a:p>
          <a:p>
            <a:pPr lvl="1" eaLnBrk="1" hangingPunct="1">
              <a:defRPr/>
            </a:pPr>
            <a:r>
              <a:rPr lang="zh-CN" altLang="en-US" sz="2800" dirty="0"/>
              <a:t> 分支指令操作</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B9D9B00B-1EAF-4D62-9B3B-6502F19C9E09}" type="slidenum">
              <a:rPr lang="en-US" altLang="zh-CN" sz="1400" smtClean="0">
                <a:latin typeface="Times New Roman" pitchFamily="18" charset="0"/>
              </a:rPr>
              <a:pPr eaLnBrk="1" hangingPunct="1"/>
              <a:t>28</a:t>
            </a:fld>
            <a:endParaRPr lang="en-US" altLang="zh-CN" sz="1400" smtClean="0">
              <a:latin typeface="Times New Roman" pitchFamily="18" charset="0"/>
            </a:endParaRPr>
          </a:p>
        </p:txBody>
      </p:sp>
      <p:sp>
        <p:nvSpPr>
          <p:cNvPr id="1607683" name="Rectangle 3"/>
          <p:cNvSpPr>
            <a:spLocks noGrp="1" noChangeArrowheads="1"/>
          </p:cNvSpPr>
          <p:nvPr>
            <p:ph type="body" idx="1"/>
          </p:nvPr>
        </p:nvSpPr>
        <p:spPr>
          <a:xfrm>
            <a:off x="533400" y="1268413"/>
            <a:ext cx="8001000" cy="2736850"/>
          </a:xfrm>
        </p:spPr>
        <p:txBody>
          <a:bodyPr/>
          <a:lstStyle/>
          <a:p>
            <a:pPr eaLnBrk="1" hangingPunct="1">
              <a:defRPr/>
            </a:pPr>
            <a:r>
              <a:rPr lang="zh-CN" altLang="en-US" sz="3200" smtClean="0"/>
              <a:t>流水线执行部件：</a:t>
            </a:r>
            <a:r>
              <a:rPr lang="en-US" altLang="zh-CN" sz="3200" smtClean="0"/>
              <a:t>DLX</a:t>
            </a:r>
            <a:r>
              <a:rPr lang="zh-CN" altLang="en-US" sz="3200" dirty="0"/>
              <a:t>流水线</a:t>
            </a:r>
          </a:p>
          <a:p>
            <a:pPr lvl="1" eaLnBrk="1" hangingPunct="1">
              <a:defRPr/>
            </a:pPr>
            <a:r>
              <a:rPr lang="en-US" altLang="zh-CN" sz="2200" dirty="0"/>
              <a:t>Instruction fetch(IF)</a:t>
            </a:r>
          </a:p>
          <a:p>
            <a:pPr lvl="1" eaLnBrk="1" hangingPunct="1">
              <a:defRPr/>
            </a:pPr>
            <a:r>
              <a:rPr lang="en-US" altLang="zh-CN" sz="2200" dirty="0"/>
              <a:t>Instruction decode(ID)</a:t>
            </a:r>
          </a:p>
          <a:p>
            <a:pPr lvl="1" eaLnBrk="1" hangingPunct="1">
              <a:defRPr/>
            </a:pPr>
            <a:r>
              <a:rPr lang="en-US" altLang="zh-CN" sz="2200" dirty="0"/>
              <a:t>Execute(EX)</a:t>
            </a:r>
          </a:p>
          <a:p>
            <a:pPr lvl="1" eaLnBrk="1" hangingPunct="1">
              <a:defRPr/>
            </a:pPr>
            <a:r>
              <a:rPr lang="en-US" altLang="zh-CN" sz="2200" dirty="0"/>
              <a:t>Memory access(MEM)</a:t>
            </a:r>
          </a:p>
          <a:p>
            <a:pPr lvl="1" eaLnBrk="1" hangingPunct="1">
              <a:defRPr/>
            </a:pPr>
            <a:r>
              <a:rPr lang="en-US" altLang="zh-CN" sz="2200" dirty="0" err="1"/>
              <a:t>Writeback</a:t>
            </a:r>
            <a:r>
              <a:rPr lang="en-US" altLang="zh-CN" sz="2200" dirty="0"/>
              <a:t>(WB)</a:t>
            </a:r>
          </a:p>
        </p:txBody>
      </p:sp>
      <p:sp>
        <p:nvSpPr>
          <p:cNvPr id="13316" name="Rectangle 22"/>
          <p:cNvSpPr>
            <a:spLocks noGrp="1" noChangeArrowheads="1"/>
          </p:cNvSpPr>
          <p:nvPr>
            <p:ph type="title"/>
          </p:nvPr>
        </p:nvSpPr>
        <p:spPr/>
        <p:txBody>
          <a:bodyPr/>
          <a:lstStyle/>
          <a:p>
            <a:pPr eaLnBrk="1" hangingPunct="1"/>
            <a:r>
              <a:rPr lang="zh-CN" altLang="en-US" smtClean="0"/>
              <a:t>指令流水</a:t>
            </a:r>
          </a:p>
        </p:txBody>
      </p:sp>
      <p:pic>
        <p:nvPicPr>
          <p:cNvPr id="1331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4076700"/>
            <a:ext cx="504666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318" name="Rectangle 24"/>
          <p:cNvSpPr>
            <a:spLocks noChangeArrowheads="1"/>
          </p:cNvSpPr>
          <p:nvPr/>
        </p:nvSpPr>
        <p:spPr bwMode="auto">
          <a:xfrm>
            <a:off x="6300788" y="1700213"/>
            <a:ext cx="2159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solidFill>
                  <a:srgbClr val="FF3300"/>
                </a:solidFill>
                <a:latin typeface="Times New Roman" pitchFamily="18" charset="0"/>
              </a:rPr>
              <a:t>Challenges?</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02A70F2-6BAD-4B9F-BE96-5710D4D6C256}" type="slidenum">
              <a:rPr lang="en-US" altLang="zh-CN" sz="1400" smtClean="0">
                <a:latin typeface="Times New Roman" pitchFamily="18" charset="0"/>
              </a:rPr>
              <a:pPr eaLnBrk="1" hangingPunct="1"/>
              <a:t>29</a:t>
            </a:fld>
            <a:endParaRPr lang="en-US" altLang="zh-CN" sz="1400" smtClean="0">
              <a:latin typeface="Times New Roman" pitchFamily="18" charset="0"/>
            </a:endParaRPr>
          </a:p>
        </p:txBody>
      </p:sp>
      <p:sp>
        <p:nvSpPr>
          <p:cNvPr id="14339" name="Rectangle 2"/>
          <p:cNvSpPr>
            <a:spLocks noGrp="1" noChangeArrowheads="1"/>
          </p:cNvSpPr>
          <p:nvPr>
            <p:ph type="title"/>
          </p:nvPr>
        </p:nvSpPr>
        <p:spPr/>
        <p:txBody>
          <a:bodyPr/>
          <a:lstStyle/>
          <a:p>
            <a:pPr eaLnBrk="1" hangingPunct="1"/>
            <a:r>
              <a:rPr lang="zh-CN" altLang="en-US" smtClean="0"/>
              <a:t>复制的执行逻辑</a:t>
            </a:r>
          </a:p>
        </p:txBody>
      </p:sp>
      <p:sp>
        <p:nvSpPr>
          <p:cNvPr id="1821699" name="Rectangle 3"/>
          <p:cNvSpPr>
            <a:spLocks noGrp="1" noChangeArrowheads="1"/>
          </p:cNvSpPr>
          <p:nvPr>
            <p:ph type="body" idx="1"/>
          </p:nvPr>
        </p:nvSpPr>
        <p:spPr/>
        <p:txBody>
          <a:bodyPr/>
          <a:lstStyle/>
          <a:p>
            <a:pPr eaLnBrk="1" hangingPunct="1">
              <a:defRPr/>
            </a:pPr>
            <a:r>
              <a:rPr lang="zh-CN" altLang="en-US" sz="3200"/>
              <a:t>流水执行单元：一个操作有可能花费比短指令周期更长的时间</a:t>
            </a:r>
          </a:p>
          <a:p>
            <a:pPr eaLnBrk="1" hangingPunct="1">
              <a:defRPr/>
            </a:pPr>
            <a:r>
              <a:rPr lang="zh-CN" altLang="en-US" sz="3200"/>
              <a:t>并行功能单元：复制多个功能部件，以便允许更为自由的操作并行</a:t>
            </a:r>
          </a:p>
          <a:p>
            <a:pPr eaLnBrk="1" hangingPunct="1">
              <a:defRPr/>
            </a:pPr>
            <a:endParaRPr lang="en-US" altLang="zh-CN" sz="320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69"/>
          <p:cNvSpPr>
            <a:spLocks noGrp="1"/>
          </p:cNvSpPr>
          <p:nvPr>
            <p:ph type="dt" sz="half" idx="10"/>
          </p:nvPr>
        </p:nvSpPr>
        <p:spPr/>
        <p:txBody>
          <a:bodyPr/>
          <a:lstStyle/>
          <a:p>
            <a:fld id="{5C948B94-15E2-49D0-8C9A-0E448E90E4C2}" type="datetime1">
              <a:rPr lang="en-US" altLang="zh-CN"/>
              <a:pPr/>
              <a:t>9/12/2016</a:t>
            </a:fld>
            <a:endParaRPr lang="en-US" altLang="zh-CN"/>
          </a:p>
        </p:txBody>
      </p:sp>
      <p:sp>
        <p:nvSpPr>
          <p:cNvPr id="71" name="灯片编号占位符 70"/>
          <p:cNvSpPr>
            <a:spLocks noGrp="1"/>
          </p:cNvSpPr>
          <p:nvPr>
            <p:ph type="sldNum" sz="quarter" idx="11"/>
          </p:nvPr>
        </p:nvSpPr>
        <p:spPr/>
        <p:txBody>
          <a:bodyPr/>
          <a:lstStyle/>
          <a:p>
            <a:fld id="{12E77415-3293-4AFE-A81F-5E6C8B350641}" type="slidenum">
              <a:rPr lang="en-US" altLang="zh-CN"/>
              <a:pPr/>
              <a:t>3</a:t>
            </a:fld>
            <a:endParaRPr lang="en-US" altLang="zh-CN" b="0">
              <a:solidFill>
                <a:srgbClr val="FBBA03"/>
              </a:solidFill>
            </a:endParaRPr>
          </a:p>
        </p:txBody>
      </p:sp>
      <p:sp>
        <p:nvSpPr>
          <p:cNvPr id="886786" name="Rectangle 2"/>
          <p:cNvSpPr>
            <a:spLocks noGrp="1" noChangeArrowheads="1"/>
          </p:cNvSpPr>
          <p:nvPr>
            <p:ph type="title"/>
          </p:nvPr>
        </p:nvSpPr>
        <p:spPr/>
        <p:txBody>
          <a:bodyPr/>
          <a:lstStyle/>
          <a:p>
            <a:pPr eaLnBrk="1" hangingPunct="1"/>
            <a:r>
              <a:rPr lang="zh-CN" altLang="en-US" dirty="0"/>
              <a:t>集成电路技术的发展</a:t>
            </a:r>
            <a:endParaRPr lang="en-US" altLang="zh-CN" dirty="0"/>
          </a:p>
        </p:txBody>
      </p:sp>
      <p:sp>
        <p:nvSpPr>
          <p:cNvPr id="886787" name="Rectangle 3"/>
          <p:cNvSpPr>
            <a:spLocks noGrp="1" noChangeArrowheads="1"/>
          </p:cNvSpPr>
          <p:nvPr>
            <p:ph type="body" idx="1"/>
          </p:nvPr>
        </p:nvSpPr>
        <p:spPr>
          <a:xfrm>
            <a:off x="533400" y="1196752"/>
            <a:ext cx="8001000" cy="4751387"/>
          </a:xfrm>
        </p:spPr>
        <p:txBody>
          <a:bodyPr/>
          <a:lstStyle/>
          <a:p>
            <a:pPr eaLnBrk="1" hangingPunct="1">
              <a:lnSpc>
                <a:spcPct val="90000"/>
              </a:lnSpc>
              <a:defRPr/>
            </a:pPr>
            <a:r>
              <a:rPr lang="zh-CN" altLang="en-US" sz="3200" dirty="0"/>
              <a:t>摩尔定律</a:t>
            </a:r>
            <a:endParaRPr lang="en-US" altLang="zh-CN" sz="3200" dirty="0"/>
          </a:p>
          <a:p>
            <a:pPr lvl="1"/>
            <a:r>
              <a:rPr lang="zh-CN" altLang="en-US" sz="2200" dirty="0" smtClean="0">
                <a:latin typeface="+mn-ea"/>
              </a:rPr>
              <a:t>由</a:t>
            </a:r>
            <a:r>
              <a:rPr lang="en-US" altLang="zh-CN" sz="2200" dirty="0" smtClean="0">
                <a:latin typeface="+mn-ea"/>
              </a:rPr>
              <a:t>Intel</a:t>
            </a:r>
            <a:r>
              <a:rPr lang="zh-CN" altLang="en-US" sz="2200" dirty="0" smtClean="0">
                <a:latin typeface="+mn-ea"/>
              </a:rPr>
              <a:t>创始人</a:t>
            </a:r>
            <a:r>
              <a:rPr lang="en-US" altLang="zh-CN" sz="2200" dirty="0" smtClean="0">
                <a:latin typeface="+mn-ea"/>
              </a:rPr>
              <a:t>Gordon Moore</a:t>
            </a:r>
            <a:r>
              <a:rPr lang="zh-CN" altLang="en-US" sz="2200" dirty="0" smtClean="0">
                <a:latin typeface="+mn-ea"/>
              </a:rPr>
              <a:t>在</a:t>
            </a:r>
            <a:r>
              <a:rPr lang="en-US" altLang="zh-CN" sz="2200" dirty="0" smtClean="0">
                <a:latin typeface="+mn-ea"/>
              </a:rPr>
              <a:t>1965</a:t>
            </a:r>
            <a:r>
              <a:rPr lang="zh-CN" altLang="en-US" sz="2200" dirty="0" smtClean="0">
                <a:latin typeface="+mn-ea"/>
              </a:rPr>
              <a:t>年提出</a:t>
            </a:r>
            <a:endParaRPr lang="en-US" altLang="zh-CN" sz="2200" dirty="0">
              <a:latin typeface="+mn-ea"/>
            </a:endParaRPr>
          </a:p>
          <a:p>
            <a:pPr lvl="1"/>
            <a:r>
              <a:rPr lang="en-US" altLang="zh-CN" sz="2200" i="1" u="sng" dirty="0" smtClean="0">
                <a:ea typeface="宋体" charset="-122"/>
              </a:rPr>
              <a:t>“IC </a:t>
            </a:r>
            <a:r>
              <a:rPr lang="en-US" altLang="zh-CN" sz="2200" i="1" u="sng" dirty="0">
                <a:ea typeface="宋体" charset="-122"/>
              </a:rPr>
              <a:t>transistor capacity has doubled roughly every 18 months for the past several </a:t>
            </a:r>
            <a:r>
              <a:rPr lang="en-US" altLang="zh-CN" sz="2200" i="1" u="sng" dirty="0" smtClean="0">
                <a:ea typeface="宋体" charset="-122"/>
              </a:rPr>
              <a:t>decades”</a:t>
            </a:r>
            <a:endParaRPr lang="en-US" altLang="zh-CN" sz="2200" dirty="0">
              <a:ea typeface="宋体" charset="-122"/>
            </a:endParaRPr>
          </a:p>
        </p:txBody>
      </p:sp>
      <p:grpSp>
        <p:nvGrpSpPr>
          <p:cNvPr id="886788" name="Group 4"/>
          <p:cNvGrpSpPr>
            <a:grpSpLocks/>
          </p:cNvGrpSpPr>
          <p:nvPr/>
        </p:nvGrpSpPr>
        <p:grpSpPr bwMode="auto">
          <a:xfrm>
            <a:off x="844104" y="3068514"/>
            <a:ext cx="7184280" cy="3312814"/>
            <a:chOff x="268" y="597"/>
            <a:chExt cx="4098" cy="1669"/>
          </a:xfrm>
        </p:grpSpPr>
        <p:sp>
          <p:nvSpPr>
            <p:cNvPr id="886789" name="Text Box 5"/>
            <p:cNvSpPr txBox="1">
              <a:spLocks noChangeArrowheads="1"/>
            </p:cNvSpPr>
            <p:nvPr/>
          </p:nvSpPr>
          <p:spPr bwMode="auto">
            <a:xfrm>
              <a:off x="1073" y="59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10,000</a:t>
              </a:r>
              <a:endParaRPr lang="en-US" altLang="zh-CN" sz="800" b="0">
                <a:solidFill>
                  <a:schemeClr val="tx1"/>
                </a:solidFill>
                <a:latin typeface="Times New Roman" pitchFamily="1" charset="0"/>
                <a:ea typeface="宋体" charset="-122"/>
              </a:endParaRPr>
            </a:p>
          </p:txBody>
        </p:sp>
        <p:sp>
          <p:nvSpPr>
            <p:cNvPr id="886790" name="Text Box 6"/>
            <p:cNvSpPr txBox="1">
              <a:spLocks noChangeArrowheads="1"/>
            </p:cNvSpPr>
            <p:nvPr/>
          </p:nvSpPr>
          <p:spPr bwMode="auto">
            <a:xfrm>
              <a:off x="1073" y="77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1,000</a:t>
              </a:r>
            </a:p>
          </p:txBody>
        </p:sp>
        <p:sp>
          <p:nvSpPr>
            <p:cNvPr id="886791" name="Text Box 7"/>
            <p:cNvSpPr txBox="1">
              <a:spLocks noChangeArrowheads="1"/>
            </p:cNvSpPr>
            <p:nvPr/>
          </p:nvSpPr>
          <p:spPr bwMode="auto">
            <a:xfrm>
              <a:off x="1073" y="94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100</a:t>
              </a:r>
            </a:p>
          </p:txBody>
        </p:sp>
        <p:sp>
          <p:nvSpPr>
            <p:cNvPr id="886792" name="Text Box 8"/>
            <p:cNvSpPr txBox="1">
              <a:spLocks noChangeArrowheads="1"/>
            </p:cNvSpPr>
            <p:nvPr/>
          </p:nvSpPr>
          <p:spPr bwMode="auto">
            <a:xfrm>
              <a:off x="1073" y="110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10</a:t>
              </a:r>
            </a:p>
          </p:txBody>
        </p:sp>
        <p:sp>
          <p:nvSpPr>
            <p:cNvPr id="886793" name="Text Box 9"/>
            <p:cNvSpPr txBox="1">
              <a:spLocks noChangeArrowheads="1"/>
            </p:cNvSpPr>
            <p:nvPr/>
          </p:nvSpPr>
          <p:spPr bwMode="auto">
            <a:xfrm>
              <a:off x="1073" y="128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a:t>
              </a:r>
            </a:p>
          </p:txBody>
        </p:sp>
        <p:sp>
          <p:nvSpPr>
            <p:cNvPr id="886794" name="Text Box 10"/>
            <p:cNvSpPr txBox="1">
              <a:spLocks noChangeArrowheads="1"/>
            </p:cNvSpPr>
            <p:nvPr/>
          </p:nvSpPr>
          <p:spPr bwMode="auto">
            <a:xfrm>
              <a:off x="1073" y="144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0.1</a:t>
              </a:r>
            </a:p>
          </p:txBody>
        </p:sp>
        <p:sp>
          <p:nvSpPr>
            <p:cNvPr id="886795" name="Text Box 11"/>
            <p:cNvSpPr txBox="1">
              <a:spLocks noChangeArrowheads="1"/>
            </p:cNvSpPr>
            <p:nvPr/>
          </p:nvSpPr>
          <p:spPr bwMode="auto">
            <a:xfrm>
              <a:off x="1073" y="1630"/>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0.01</a:t>
              </a:r>
            </a:p>
          </p:txBody>
        </p:sp>
        <p:sp>
          <p:nvSpPr>
            <p:cNvPr id="886796" name="Text Box 12"/>
            <p:cNvSpPr txBox="1">
              <a:spLocks noChangeArrowheads="1"/>
            </p:cNvSpPr>
            <p:nvPr/>
          </p:nvSpPr>
          <p:spPr bwMode="auto">
            <a:xfrm>
              <a:off x="1073" y="1802"/>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0.001</a:t>
              </a:r>
            </a:p>
          </p:txBody>
        </p:sp>
        <p:sp>
          <p:nvSpPr>
            <p:cNvPr id="886797" name="Text Box 13"/>
            <p:cNvSpPr txBox="1">
              <a:spLocks noChangeArrowheads="1"/>
            </p:cNvSpPr>
            <p:nvPr/>
          </p:nvSpPr>
          <p:spPr bwMode="auto">
            <a:xfrm>
              <a:off x="268" y="963"/>
              <a:ext cx="89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ct val="0"/>
                </a:spcBef>
              </a:pPr>
              <a:r>
                <a:rPr lang="en-US" altLang="zh-CN" sz="1400" b="0">
                  <a:solidFill>
                    <a:schemeClr val="tx1"/>
                  </a:solidFill>
                  <a:latin typeface="Times New Roman" pitchFamily="1" charset="0"/>
                  <a:ea typeface="宋体" charset="-122"/>
                </a:rPr>
                <a:t>Logic transistors per chip</a:t>
              </a:r>
            </a:p>
            <a:p>
              <a:pPr algn="ctr">
                <a:spcBef>
                  <a:spcPct val="0"/>
                </a:spcBef>
              </a:pPr>
              <a:r>
                <a:rPr lang="en-US" altLang="zh-CN" sz="1400" b="0">
                  <a:solidFill>
                    <a:schemeClr val="tx1"/>
                  </a:solidFill>
                  <a:latin typeface="Times New Roman" pitchFamily="1" charset="0"/>
                  <a:ea typeface="宋体" charset="-122"/>
                </a:rPr>
                <a:t>(in millions)</a:t>
              </a:r>
            </a:p>
          </p:txBody>
        </p:sp>
        <p:sp>
          <p:nvSpPr>
            <p:cNvPr id="886798" name="Freeform 14"/>
            <p:cNvSpPr>
              <a:spLocks/>
            </p:cNvSpPr>
            <p:nvPr/>
          </p:nvSpPr>
          <p:spPr bwMode="auto">
            <a:xfrm>
              <a:off x="1481" y="635"/>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799" name="Freeform 15"/>
            <p:cNvSpPr>
              <a:spLocks/>
            </p:cNvSpPr>
            <p:nvPr/>
          </p:nvSpPr>
          <p:spPr bwMode="auto">
            <a:xfrm>
              <a:off x="1481" y="810"/>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0" name="Freeform 16"/>
            <p:cNvSpPr>
              <a:spLocks/>
            </p:cNvSpPr>
            <p:nvPr/>
          </p:nvSpPr>
          <p:spPr bwMode="auto">
            <a:xfrm>
              <a:off x="1481" y="985"/>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1" name="Freeform 17"/>
            <p:cNvSpPr>
              <a:spLocks/>
            </p:cNvSpPr>
            <p:nvPr/>
          </p:nvSpPr>
          <p:spPr bwMode="auto">
            <a:xfrm>
              <a:off x="1481" y="1161"/>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2" name="Freeform 18"/>
            <p:cNvSpPr>
              <a:spLocks/>
            </p:cNvSpPr>
            <p:nvPr/>
          </p:nvSpPr>
          <p:spPr bwMode="auto">
            <a:xfrm>
              <a:off x="1481" y="1336"/>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3" name="Freeform 19"/>
            <p:cNvSpPr>
              <a:spLocks/>
            </p:cNvSpPr>
            <p:nvPr/>
          </p:nvSpPr>
          <p:spPr bwMode="auto">
            <a:xfrm>
              <a:off x="1481" y="1512"/>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4" name="Freeform 20"/>
            <p:cNvSpPr>
              <a:spLocks/>
            </p:cNvSpPr>
            <p:nvPr/>
          </p:nvSpPr>
          <p:spPr bwMode="auto">
            <a:xfrm>
              <a:off x="1481" y="1687"/>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5" name="Freeform 21"/>
            <p:cNvSpPr>
              <a:spLocks/>
            </p:cNvSpPr>
            <p:nvPr/>
          </p:nvSpPr>
          <p:spPr bwMode="auto">
            <a:xfrm>
              <a:off x="1481" y="1863"/>
              <a:ext cx="2879" cy="1"/>
            </a:xfrm>
            <a:custGeom>
              <a:avLst/>
              <a:gdLst>
                <a:gd name="T0" fmla="*/ 0 w 5250"/>
                <a:gd name="T1" fmla="*/ 0 h 1"/>
                <a:gd name="T2" fmla="*/ 5250 w 5250"/>
                <a:gd name="T3" fmla="*/ 0 h 1"/>
              </a:gdLst>
              <a:ahLst/>
              <a:cxnLst>
                <a:cxn ang="0">
                  <a:pos x="T0" y="T1"/>
                </a:cxn>
                <a:cxn ang="0">
                  <a:pos x="T2" y="T3"/>
                </a:cxn>
              </a:cxnLst>
              <a:rect l="0" t="0" r="r" b="b"/>
              <a:pathLst>
                <a:path w="5250" h="1">
                  <a:moveTo>
                    <a:pt x="0" y="0"/>
                  </a:moveTo>
                  <a:lnTo>
                    <a:pt x="525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6" name="Freeform 22"/>
            <p:cNvSpPr>
              <a:spLocks/>
            </p:cNvSpPr>
            <p:nvPr/>
          </p:nvSpPr>
          <p:spPr bwMode="auto">
            <a:xfrm>
              <a:off x="1478" y="635"/>
              <a:ext cx="2" cy="1229"/>
            </a:xfrm>
            <a:custGeom>
              <a:avLst/>
              <a:gdLst>
                <a:gd name="T0" fmla="*/ 0 w 2"/>
                <a:gd name="T1" fmla="*/ 0 h 1229"/>
                <a:gd name="T2" fmla="*/ 2 w 2"/>
                <a:gd name="T3" fmla="*/ 1229 h 1229"/>
              </a:gdLst>
              <a:ahLst/>
              <a:cxnLst>
                <a:cxn ang="0">
                  <a:pos x="T0" y="T1"/>
                </a:cxn>
                <a:cxn ang="0">
                  <a:pos x="T2" y="T3"/>
                </a:cxn>
              </a:cxnLst>
              <a:rect l="0" t="0" r="r" b="b"/>
              <a:pathLst>
                <a:path w="2" h="1229">
                  <a:moveTo>
                    <a:pt x="0" y="0"/>
                  </a:moveTo>
                  <a:lnTo>
                    <a:pt x="2" y="12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7" name="Freeform 23"/>
            <p:cNvSpPr>
              <a:spLocks/>
            </p:cNvSpPr>
            <p:nvPr/>
          </p:nvSpPr>
          <p:spPr bwMode="auto">
            <a:xfrm>
              <a:off x="4362" y="635"/>
              <a:ext cx="2" cy="1229"/>
            </a:xfrm>
            <a:custGeom>
              <a:avLst/>
              <a:gdLst>
                <a:gd name="T0" fmla="*/ 0 w 2"/>
                <a:gd name="T1" fmla="*/ 0 h 1229"/>
                <a:gd name="T2" fmla="*/ 2 w 2"/>
                <a:gd name="T3" fmla="*/ 1229 h 1229"/>
              </a:gdLst>
              <a:ahLst/>
              <a:cxnLst>
                <a:cxn ang="0">
                  <a:pos x="T0" y="T1"/>
                </a:cxn>
                <a:cxn ang="0">
                  <a:pos x="T2" y="T3"/>
                </a:cxn>
              </a:cxnLst>
              <a:rect l="0" t="0" r="r" b="b"/>
              <a:pathLst>
                <a:path w="2" h="1229">
                  <a:moveTo>
                    <a:pt x="0" y="0"/>
                  </a:moveTo>
                  <a:lnTo>
                    <a:pt x="2" y="12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8" name="Freeform 24"/>
            <p:cNvSpPr>
              <a:spLocks/>
            </p:cNvSpPr>
            <p:nvPr/>
          </p:nvSpPr>
          <p:spPr bwMode="auto">
            <a:xfrm>
              <a:off x="1480"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09" name="Freeform 25"/>
            <p:cNvSpPr>
              <a:spLocks/>
            </p:cNvSpPr>
            <p:nvPr/>
          </p:nvSpPr>
          <p:spPr bwMode="auto">
            <a:xfrm>
              <a:off x="1579"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0" name="Freeform 26"/>
            <p:cNvSpPr>
              <a:spLocks/>
            </p:cNvSpPr>
            <p:nvPr/>
          </p:nvSpPr>
          <p:spPr bwMode="auto">
            <a:xfrm>
              <a:off x="1678"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1" name="Freeform 27"/>
            <p:cNvSpPr>
              <a:spLocks/>
            </p:cNvSpPr>
            <p:nvPr/>
          </p:nvSpPr>
          <p:spPr bwMode="auto">
            <a:xfrm>
              <a:off x="1778"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2" name="Freeform 28"/>
            <p:cNvSpPr>
              <a:spLocks/>
            </p:cNvSpPr>
            <p:nvPr/>
          </p:nvSpPr>
          <p:spPr bwMode="auto">
            <a:xfrm>
              <a:off x="1877"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3" name="Freeform 29"/>
            <p:cNvSpPr>
              <a:spLocks/>
            </p:cNvSpPr>
            <p:nvPr/>
          </p:nvSpPr>
          <p:spPr bwMode="auto">
            <a:xfrm>
              <a:off x="1977"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4" name="Freeform 30"/>
            <p:cNvSpPr>
              <a:spLocks/>
            </p:cNvSpPr>
            <p:nvPr/>
          </p:nvSpPr>
          <p:spPr bwMode="auto">
            <a:xfrm>
              <a:off x="2076"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5" name="Freeform 31"/>
            <p:cNvSpPr>
              <a:spLocks/>
            </p:cNvSpPr>
            <p:nvPr/>
          </p:nvSpPr>
          <p:spPr bwMode="auto">
            <a:xfrm>
              <a:off x="2176"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6" name="Freeform 32"/>
            <p:cNvSpPr>
              <a:spLocks/>
            </p:cNvSpPr>
            <p:nvPr/>
          </p:nvSpPr>
          <p:spPr bwMode="auto">
            <a:xfrm>
              <a:off x="2275"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7" name="Freeform 33"/>
            <p:cNvSpPr>
              <a:spLocks/>
            </p:cNvSpPr>
            <p:nvPr/>
          </p:nvSpPr>
          <p:spPr bwMode="auto">
            <a:xfrm>
              <a:off x="2375"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8" name="Freeform 34"/>
            <p:cNvSpPr>
              <a:spLocks/>
            </p:cNvSpPr>
            <p:nvPr/>
          </p:nvSpPr>
          <p:spPr bwMode="auto">
            <a:xfrm>
              <a:off x="2474"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19" name="Freeform 35"/>
            <p:cNvSpPr>
              <a:spLocks/>
            </p:cNvSpPr>
            <p:nvPr/>
          </p:nvSpPr>
          <p:spPr bwMode="auto">
            <a:xfrm>
              <a:off x="2573"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0" name="Freeform 36"/>
            <p:cNvSpPr>
              <a:spLocks/>
            </p:cNvSpPr>
            <p:nvPr/>
          </p:nvSpPr>
          <p:spPr bwMode="auto">
            <a:xfrm>
              <a:off x="2673"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1" name="Freeform 37"/>
            <p:cNvSpPr>
              <a:spLocks/>
            </p:cNvSpPr>
            <p:nvPr/>
          </p:nvSpPr>
          <p:spPr bwMode="auto">
            <a:xfrm>
              <a:off x="2772"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2" name="Freeform 38"/>
            <p:cNvSpPr>
              <a:spLocks/>
            </p:cNvSpPr>
            <p:nvPr/>
          </p:nvSpPr>
          <p:spPr bwMode="auto">
            <a:xfrm>
              <a:off x="2872"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3" name="Freeform 39"/>
            <p:cNvSpPr>
              <a:spLocks/>
            </p:cNvSpPr>
            <p:nvPr/>
          </p:nvSpPr>
          <p:spPr bwMode="auto">
            <a:xfrm>
              <a:off x="2971"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4" name="Freeform 40"/>
            <p:cNvSpPr>
              <a:spLocks/>
            </p:cNvSpPr>
            <p:nvPr/>
          </p:nvSpPr>
          <p:spPr bwMode="auto">
            <a:xfrm>
              <a:off x="3071"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5" name="Freeform 41"/>
            <p:cNvSpPr>
              <a:spLocks/>
            </p:cNvSpPr>
            <p:nvPr/>
          </p:nvSpPr>
          <p:spPr bwMode="auto">
            <a:xfrm>
              <a:off x="3170"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6" name="Freeform 42"/>
            <p:cNvSpPr>
              <a:spLocks/>
            </p:cNvSpPr>
            <p:nvPr/>
          </p:nvSpPr>
          <p:spPr bwMode="auto">
            <a:xfrm>
              <a:off x="3270"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7" name="Freeform 43"/>
            <p:cNvSpPr>
              <a:spLocks/>
            </p:cNvSpPr>
            <p:nvPr/>
          </p:nvSpPr>
          <p:spPr bwMode="auto">
            <a:xfrm>
              <a:off x="3369"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8" name="Freeform 44"/>
            <p:cNvSpPr>
              <a:spLocks/>
            </p:cNvSpPr>
            <p:nvPr/>
          </p:nvSpPr>
          <p:spPr bwMode="auto">
            <a:xfrm>
              <a:off x="3468"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29" name="Freeform 45"/>
            <p:cNvSpPr>
              <a:spLocks/>
            </p:cNvSpPr>
            <p:nvPr/>
          </p:nvSpPr>
          <p:spPr bwMode="auto">
            <a:xfrm>
              <a:off x="3568"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0" name="Freeform 46"/>
            <p:cNvSpPr>
              <a:spLocks/>
            </p:cNvSpPr>
            <p:nvPr/>
          </p:nvSpPr>
          <p:spPr bwMode="auto">
            <a:xfrm>
              <a:off x="3667"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1" name="Freeform 47"/>
            <p:cNvSpPr>
              <a:spLocks/>
            </p:cNvSpPr>
            <p:nvPr/>
          </p:nvSpPr>
          <p:spPr bwMode="auto">
            <a:xfrm>
              <a:off x="3767"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2" name="Freeform 48"/>
            <p:cNvSpPr>
              <a:spLocks/>
            </p:cNvSpPr>
            <p:nvPr/>
          </p:nvSpPr>
          <p:spPr bwMode="auto">
            <a:xfrm>
              <a:off x="3866"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3" name="Freeform 49"/>
            <p:cNvSpPr>
              <a:spLocks/>
            </p:cNvSpPr>
            <p:nvPr/>
          </p:nvSpPr>
          <p:spPr bwMode="auto">
            <a:xfrm>
              <a:off x="3966"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4" name="Freeform 50"/>
            <p:cNvSpPr>
              <a:spLocks/>
            </p:cNvSpPr>
            <p:nvPr/>
          </p:nvSpPr>
          <p:spPr bwMode="auto">
            <a:xfrm>
              <a:off x="4065"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5" name="Freeform 51"/>
            <p:cNvSpPr>
              <a:spLocks/>
            </p:cNvSpPr>
            <p:nvPr/>
          </p:nvSpPr>
          <p:spPr bwMode="auto">
            <a:xfrm>
              <a:off x="4165"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6" name="Freeform 52"/>
            <p:cNvSpPr>
              <a:spLocks/>
            </p:cNvSpPr>
            <p:nvPr/>
          </p:nvSpPr>
          <p:spPr bwMode="auto">
            <a:xfrm>
              <a:off x="4264"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7" name="Freeform 53"/>
            <p:cNvSpPr>
              <a:spLocks/>
            </p:cNvSpPr>
            <p:nvPr/>
          </p:nvSpPr>
          <p:spPr bwMode="auto">
            <a:xfrm>
              <a:off x="4364" y="1868"/>
              <a:ext cx="2" cy="100"/>
            </a:xfrm>
            <a:custGeom>
              <a:avLst/>
              <a:gdLst>
                <a:gd name="T0" fmla="*/ 2 w 2"/>
                <a:gd name="T1" fmla="*/ 0 h 100"/>
                <a:gd name="T2" fmla="*/ 0 w 2"/>
                <a:gd name="T3" fmla="*/ 100 h 100"/>
              </a:gdLst>
              <a:ahLst/>
              <a:cxnLst>
                <a:cxn ang="0">
                  <a:pos x="T0" y="T1"/>
                </a:cxn>
                <a:cxn ang="0">
                  <a:pos x="T2" y="T3"/>
                </a:cxn>
              </a:cxnLst>
              <a:rect l="0" t="0" r="r" b="b"/>
              <a:pathLst>
                <a:path w="2" h="100">
                  <a:moveTo>
                    <a:pt x="2" y="0"/>
                  </a:moveTo>
                  <a:lnTo>
                    <a:pt x="0" y="10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6838" name="Rectangle 54"/>
            <p:cNvSpPr>
              <a:spLocks noChangeArrowheads="1"/>
            </p:cNvSpPr>
            <p:nvPr/>
          </p:nvSpPr>
          <p:spPr bwMode="auto">
            <a:xfrm rot="-26956833">
              <a:off x="1354"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1981</a:t>
              </a:r>
              <a:endParaRPr lang="en-US" altLang="zh-CN" sz="800" b="0">
                <a:solidFill>
                  <a:schemeClr val="tx1"/>
                </a:solidFill>
                <a:latin typeface="Times New Roman" pitchFamily="1" charset="0"/>
                <a:ea typeface="宋体" charset="-122"/>
              </a:endParaRPr>
            </a:p>
          </p:txBody>
        </p:sp>
        <p:sp>
          <p:nvSpPr>
            <p:cNvPr id="886839" name="Rectangle 55"/>
            <p:cNvSpPr>
              <a:spLocks noChangeArrowheads="1"/>
            </p:cNvSpPr>
            <p:nvPr/>
          </p:nvSpPr>
          <p:spPr bwMode="auto">
            <a:xfrm rot="-26956833">
              <a:off x="1552"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1983</a:t>
              </a:r>
              <a:endParaRPr lang="en-US" altLang="zh-CN" sz="800" b="0">
                <a:solidFill>
                  <a:schemeClr val="tx1"/>
                </a:solidFill>
                <a:latin typeface="Times New Roman" pitchFamily="1" charset="0"/>
                <a:ea typeface="宋体" charset="-122"/>
              </a:endParaRPr>
            </a:p>
          </p:txBody>
        </p:sp>
        <p:sp>
          <p:nvSpPr>
            <p:cNvPr id="886840" name="Rectangle 56"/>
            <p:cNvSpPr>
              <a:spLocks noChangeArrowheads="1"/>
            </p:cNvSpPr>
            <p:nvPr/>
          </p:nvSpPr>
          <p:spPr bwMode="auto">
            <a:xfrm rot="-26956833">
              <a:off x="1751"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1985</a:t>
              </a:r>
              <a:endParaRPr lang="en-US" altLang="zh-CN" sz="800" b="0">
                <a:solidFill>
                  <a:schemeClr val="tx1"/>
                </a:solidFill>
                <a:latin typeface="Times New Roman" pitchFamily="1" charset="0"/>
                <a:ea typeface="宋体" charset="-122"/>
              </a:endParaRPr>
            </a:p>
          </p:txBody>
        </p:sp>
        <p:sp>
          <p:nvSpPr>
            <p:cNvPr id="886841" name="Rectangle 57"/>
            <p:cNvSpPr>
              <a:spLocks noChangeArrowheads="1"/>
            </p:cNvSpPr>
            <p:nvPr/>
          </p:nvSpPr>
          <p:spPr bwMode="auto">
            <a:xfrm rot="-26956833">
              <a:off x="1949"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1987</a:t>
              </a:r>
              <a:endParaRPr lang="en-US" altLang="zh-CN" sz="800" b="0">
                <a:solidFill>
                  <a:schemeClr val="tx1"/>
                </a:solidFill>
                <a:latin typeface="Times New Roman" pitchFamily="1" charset="0"/>
                <a:ea typeface="宋体" charset="-122"/>
              </a:endParaRPr>
            </a:p>
          </p:txBody>
        </p:sp>
        <p:sp>
          <p:nvSpPr>
            <p:cNvPr id="886842" name="Rectangle 58"/>
            <p:cNvSpPr>
              <a:spLocks noChangeArrowheads="1"/>
            </p:cNvSpPr>
            <p:nvPr/>
          </p:nvSpPr>
          <p:spPr bwMode="auto">
            <a:xfrm rot="-26956833">
              <a:off x="2148"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1989</a:t>
              </a:r>
              <a:endParaRPr lang="en-US" altLang="zh-CN" sz="800" b="0">
                <a:solidFill>
                  <a:schemeClr val="tx1"/>
                </a:solidFill>
                <a:latin typeface="Times New Roman" pitchFamily="1" charset="0"/>
                <a:ea typeface="宋体" charset="-122"/>
              </a:endParaRPr>
            </a:p>
          </p:txBody>
        </p:sp>
        <p:sp>
          <p:nvSpPr>
            <p:cNvPr id="886843" name="Rectangle 59"/>
            <p:cNvSpPr>
              <a:spLocks noChangeArrowheads="1"/>
            </p:cNvSpPr>
            <p:nvPr/>
          </p:nvSpPr>
          <p:spPr bwMode="auto">
            <a:xfrm rot="-26956833">
              <a:off x="2346"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1991</a:t>
              </a:r>
              <a:endParaRPr lang="en-US" altLang="zh-CN" sz="800" b="0">
                <a:solidFill>
                  <a:schemeClr val="tx1"/>
                </a:solidFill>
                <a:latin typeface="Times New Roman" pitchFamily="1" charset="0"/>
                <a:ea typeface="宋体" charset="-122"/>
              </a:endParaRPr>
            </a:p>
          </p:txBody>
        </p:sp>
        <p:sp>
          <p:nvSpPr>
            <p:cNvPr id="886844" name="Rectangle 60"/>
            <p:cNvSpPr>
              <a:spLocks noChangeArrowheads="1"/>
            </p:cNvSpPr>
            <p:nvPr/>
          </p:nvSpPr>
          <p:spPr bwMode="auto">
            <a:xfrm rot="-26956833">
              <a:off x="2545"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1993</a:t>
              </a:r>
              <a:endParaRPr lang="en-US" altLang="zh-CN" sz="800" b="0">
                <a:solidFill>
                  <a:schemeClr val="tx1"/>
                </a:solidFill>
                <a:latin typeface="Times New Roman" pitchFamily="1" charset="0"/>
                <a:ea typeface="宋体" charset="-122"/>
              </a:endParaRPr>
            </a:p>
          </p:txBody>
        </p:sp>
        <p:sp>
          <p:nvSpPr>
            <p:cNvPr id="886845" name="Rectangle 61"/>
            <p:cNvSpPr>
              <a:spLocks noChangeArrowheads="1"/>
            </p:cNvSpPr>
            <p:nvPr/>
          </p:nvSpPr>
          <p:spPr bwMode="auto">
            <a:xfrm rot="-26956833">
              <a:off x="2744"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1995</a:t>
              </a:r>
              <a:endParaRPr lang="en-US" altLang="zh-CN" sz="800" b="0">
                <a:solidFill>
                  <a:schemeClr val="tx1"/>
                </a:solidFill>
                <a:latin typeface="Times New Roman" pitchFamily="1" charset="0"/>
                <a:ea typeface="宋体" charset="-122"/>
              </a:endParaRPr>
            </a:p>
          </p:txBody>
        </p:sp>
        <p:sp>
          <p:nvSpPr>
            <p:cNvPr id="886846" name="Rectangle 62"/>
            <p:cNvSpPr>
              <a:spLocks noChangeArrowheads="1"/>
            </p:cNvSpPr>
            <p:nvPr/>
          </p:nvSpPr>
          <p:spPr bwMode="auto">
            <a:xfrm rot="-26956833">
              <a:off x="2942"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1997</a:t>
              </a:r>
              <a:endParaRPr lang="en-US" altLang="zh-CN" sz="800" b="0">
                <a:solidFill>
                  <a:schemeClr val="tx1"/>
                </a:solidFill>
                <a:latin typeface="Times New Roman" pitchFamily="1" charset="0"/>
                <a:ea typeface="宋体" charset="-122"/>
              </a:endParaRPr>
            </a:p>
          </p:txBody>
        </p:sp>
        <p:sp>
          <p:nvSpPr>
            <p:cNvPr id="886847" name="Rectangle 63"/>
            <p:cNvSpPr>
              <a:spLocks noChangeArrowheads="1"/>
            </p:cNvSpPr>
            <p:nvPr/>
          </p:nvSpPr>
          <p:spPr bwMode="auto">
            <a:xfrm rot="-26956833">
              <a:off x="3141"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1999</a:t>
              </a:r>
              <a:endParaRPr lang="en-US" altLang="zh-CN" sz="800" b="0">
                <a:solidFill>
                  <a:schemeClr val="tx1"/>
                </a:solidFill>
                <a:latin typeface="Times New Roman" pitchFamily="1" charset="0"/>
                <a:ea typeface="宋体" charset="-122"/>
              </a:endParaRPr>
            </a:p>
          </p:txBody>
        </p:sp>
        <p:sp>
          <p:nvSpPr>
            <p:cNvPr id="886848" name="Rectangle 64"/>
            <p:cNvSpPr>
              <a:spLocks noChangeArrowheads="1"/>
            </p:cNvSpPr>
            <p:nvPr/>
          </p:nvSpPr>
          <p:spPr bwMode="auto">
            <a:xfrm rot="-26956833">
              <a:off x="3339"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2001</a:t>
              </a:r>
              <a:endParaRPr lang="en-US" altLang="zh-CN" sz="800" b="0">
                <a:solidFill>
                  <a:schemeClr val="tx1"/>
                </a:solidFill>
                <a:latin typeface="Times New Roman" pitchFamily="1" charset="0"/>
                <a:ea typeface="宋体" charset="-122"/>
              </a:endParaRPr>
            </a:p>
          </p:txBody>
        </p:sp>
        <p:sp>
          <p:nvSpPr>
            <p:cNvPr id="886849" name="Rectangle 65"/>
            <p:cNvSpPr>
              <a:spLocks noChangeArrowheads="1"/>
            </p:cNvSpPr>
            <p:nvPr/>
          </p:nvSpPr>
          <p:spPr bwMode="auto">
            <a:xfrm rot="-26956833">
              <a:off x="3538"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2003</a:t>
              </a:r>
              <a:endParaRPr lang="en-US" altLang="zh-CN" sz="800" b="0">
                <a:solidFill>
                  <a:schemeClr val="tx1"/>
                </a:solidFill>
                <a:latin typeface="Times New Roman" pitchFamily="1" charset="0"/>
                <a:ea typeface="宋体" charset="-122"/>
              </a:endParaRPr>
            </a:p>
          </p:txBody>
        </p:sp>
        <p:sp>
          <p:nvSpPr>
            <p:cNvPr id="886850" name="Rectangle 66"/>
            <p:cNvSpPr>
              <a:spLocks noChangeArrowheads="1"/>
            </p:cNvSpPr>
            <p:nvPr/>
          </p:nvSpPr>
          <p:spPr bwMode="auto">
            <a:xfrm rot="-26956833">
              <a:off x="3736"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2005</a:t>
              </a:r>
              <a:endParaRPr lang="en-US" altLang="zh-CN" sz="800" b="0">
                <a:solidFill>
                  <a:schemeClr val="tx1"/>
                </a:solidFill>
                <a:latin typeface="Times New Roman" pitchFamily="1" charset="0"/>
                <a:ea typeface="宋体" charset="-122"/>
              </a:endParaRPr>
            </a:p>
          </p:txBody>
        </p:sp>
        <p:sp>
          <p:nvSpPr>
            <p:cNvPr id="886851" name="Rectangle 67"/>
            <p:cNvSpPr>
              <a:spLocks noChangeArrowheads="1"/>
            </p:cNvSpPr>
            <p:nvPr/>
          </p:nvSpPr>
          <p:spPr bwMode="auto">
            <a:xfrm rot="-26956833">
              <a:off x="3935"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2007</a:t>
              </a:r>
              <a:endParaRPr lang="en-US" altLang="zh-CN" sz="800" b="0">
                <a:solidFill>
                  <a:schemeClr val="tx1"/>
                </a:solidFill>
                <a:latin typeface="Times New Roman" pitchFamily="1" charset="0"/>
                <a:ea typeface="宋体" charset="-122"/>
              </a:endParaRPr>
            </a:p>
          </p:txBody>
        </p:sp>
        <p:sp>
          <p:nvSpPr>
            <p:cNvPr id="886852" name="Rectangle 68"/>
            <p:cNvSpPr>
              <a:spLocks noChangeArrowheads="1"/>
            </p:cNvSpPr>
            <p:nvPr/>
          </p:nvSpPr>
          <p:spPr bwMode="auto">
            <a:xfrm rot="-26956833">
              <a:off x="4134" y="2074"/>
              <a:ext cx="2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spcBef>
                  <a:spcPct val="0"/>
                </a:spcBef>
              </a:pPr>
              <a:r>
                <a:rPr lang="en-US" altLang="zh-CN" sz="1200" b="0">
                  <a:solidFill>
                    <a:schemeClr val="tx1"/>
                  </a:solidFill>
                  <a:latin typeface="Times New Roman" pitchFamily="1" charset="0"/>
                  <a:ea typeface="宋体" charset="-122"/>
                </a:rPr>
                <a:t>2009</a:t>
              </a:r>
              <a:endParaRPr lang="en-US" altLang="zh-CN" sz="800" b="0">
                <a:solidFill>
                  <a:schemeClr val="tx1"/>
                </a:solidFill>
                <a:latin typeface="Times New Roman" pitchFamily="1" charset="0"/>
                <a:ea typeface="宋体" charset="-122"/>
              </a:endParaRPr>
            </a:p>
          </p:txBody>
        </p:sp>
        <p:sp>
          <p:nvSpPr>
            <p:cNvPr id="886853" name="Line 69"/>
            <p:cNvSpPr>
              <a:spLocks noChangeShapeType="1"/>
            </p:cNvSpPr>
            <p:nvPr/>
          </p:nvSpPr>
          <p:spPr bwMode="auto">
            <a:xfrm flipV="1">
              <a:off x="1480" y="716"/>
              <a:ext cx="2884" cy="10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grpSp>
    </p:spTree>
    <p:extLst>
      <p:ext uri="{BB962C8B-B14F-4D97-AF65-F5344CB8AC3E}">
        <p14:creationId xmlns:p14="http://schemas.microsoft.com/office/powerpoint/2010/main" val="4065674615"/>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AF267FF-86E0-4123-9DF6-DBD0918ADBE7}" type="slidenum">
              <a:rPr lang="en-US" altLang="zh-CN" sz="1400" smtClean="0">
                <a:latin typeface="Times New Roman" pitchFamily="18" charset="0"/>
              </a:rPr>
              <a:pPr eaLnBrk="1" hangingPunct="1"/>
              <a:t>30</a:t>
            </a:fld>
            <a:endParaRPr lang="en-US" altLang="zh-CN" sz="1400" smtClean="0">
              <a:latin typeface="Times New Roman" pitchFamily="18" charset="0"/>
            </a:endParaRPr>
          </a:p>
        </p:txBody>
      </p:sp>
      <p:sp>
        <p:nvSpPr>
          <p:cNvPr id="1609731" name="Rectangle 3"/>
          <p:cNvSpPr>
            <a:spLocks noGrp="1" noChangeArrowheads="1"/>
          </p:cNvSpPr>
          <p:nvPr>
            <p:ph type="body" idx="1"/>
          </p:nvPr>
        </p:nvSpPr>
        <p:spPr>
          <a:xfrm>
            <a:off x="533400" y="1268413"/>
            <a:ext cx="7780338" cy="2220912"/>
          </a:xfrm>
        </p:spPr>
        <p:txBody>
          <a:bodyPr/>
          <a:lstStyle/>
          <a:p>
            <a:pPr eaLnBrk="1" hangingPunct="1">
              <a:defRPr/>
            </a:pPr>
            <a:r>
              <a:rPr lang="zh-CN" altLang="en-US" sz="3200"/>
              <a:t>指令操作通常耗费多个时钟周期</a:t>
            </a:r>
          </a:p>
          <a:p>
            <a:pPr lvl="1" eaLnBrk="1" hangingPunct="1">
              <a:defRPr/>
            </a:pPr>
            <a:r>
              <a:rPr lang="zh-CN" altLang="en-US" sz="2800"/>
              <a:t> 典型的如浮点运算加法</a:t>
            </a:r>
            <a:r>
              <a:rPr lang="en-US" altLang="zh-CN" sz="2800"/>
              <a:t>: </a:t>
            </a:r>
            <a:r>
              <a:rPr lang="zh-CN" altLang="en-US" sz="2800"/>
              <a:t>取操作、对阶、尾数相加、结果规格化</a:t>
            </a:r>
          </a:p>
          <a:p>
            <a:pPr lvl="1" eaLnBrk="1" hangingPunct="1">
              <a:defRPr/>
            </a:pPr>
            <a:r>
              <a:rPr lang="zh-CN" altLang="en-US" sz="2800"/>
              <a:t> 平均执行时间可从</a:t>
            </a:r>
            <a:r>
              <a:rPr lang="en-US" altLang="zh-CN" sz="2800"/>
              <a:t>4</a:t>
            </a:r>
            <a:r>
              <a:rPr lang="zh-CN" altLang="en-US" sz="2800"/>
              <a:t>个降为</a:t>
            </a:r>
            <a:r>
              <a:rPr lang="en-US" altLang="zh-CN" sz="2800"/>
              <a:t>1</a:t>
            </a:r>
            <a:r>
              <a:rPr lang="zh-CN" altLang="en-US" sz="2800"/>
              <a:t>个周期</a:t>
            </a:r>
          </a:p>
        </p:txBody>
      </p:sp>
      <p:sp>
        <p:nvSpPr>
          <p:cNvPr id="15364" name="Rectangle 4"/>
          <p:cNvSpPr>
            <a:spLocks noChangeArrowheads="1"/>
          </p:cNvSpPr>
          <p:nvPr/>
        </p:nvSpPr>
        <p:spPr bwMode="auto">
          <a:xfrm>
            <a:off x="1023938" y="3746624"/>
            <a:ext cx="1824037" cy="1657350"/>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Fetch </a:t>
            </a:r>
          </a:p>
          <a:p>
            <a:pPr algn="ctr"/>
            <a:r>
              <a:rPr kumimoji="1" lang="en-US" altLang="zh-CN" sz="2400" b="0">
                <a:latin typeface="Times New Roman" pitchFamily="18" charset="0"/>
              </a:rPr>
              <a:t>operands</a:t>
            </a:r>
          </a:p>
          <a:p>
            <a:pPr algn="ctr"/>
            <a:r>
              <a:rPr kumimoji="1" lang="en-US" altLang="zh-CN" sz="2400" b="0">
                <a:latin typeface="Times New Roman" pitchFamily="18" charset="0"/>
              </a:rPr>
              <a:t>b4</a:t>
            </a:r>
          </a:p>
          <a:p>
            <a:pPr algn="ctr"/>
            <a:r>
              <a:rPr kumimoji="1" lang="en-US" altLang="zh-CN" sz="2400" b="0">
                <a:latin typeface="Times New Roman" pitchFamily="18" charset="0"/>
              </a:rPr>
              <a:t>c4</a:t>
            </a:r>
          </a:p>
        </p:txBody>
      </p:sp>
      <p:sp>
        <p:nvSpPr>
          <p:cNvPr id="15365" name="Rectangle 5"/>
          <p:cNvSpPr>
            <a:spLocks noChangeArrowheads="1"/>
          </p:cNvSpPr>
          <p:nvPr/>
        </p:nvSpPr>
        <p:spPr bwMode="auto">
          <a:xfrm>
            <a:off x="2847975" y="3746624"/>
            <a:ext cx="1847850" cy="1657350"/>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Equate </a:t>
            </a:r>
          </a:p>
          <a:p>
            <a:pPr algn="ctr"/>
            <a:r>
              <a:rPr kumimoji="1" lang="en-US" altLang="zh-CN" sz="2400" b="0">
                <a:latin typeface="Times New Roman" pitchFamily="18" charset="0"/>
              </a:rPr>
              <a:t>exponents</a:t>
            </a:r>
          </a:p>
          <a:p>
            <a:pPr algn="ctr"/>
            <a:r>
              <a:rPr kumimoji="1" lang="en-US" altLang="zh-CN" sz="2400" b="0">
                <a:latin typeface="Times New Roman" pitchFamily="18" charset="0"/>
              </a:rPr>
              <a:t>b3</a:t>
            </a:r>
          </a:p>
          <a:p>
            <a:pPr algn="ctr"/>
            <a:r>
              <a:rPr kumimoji="1" lang="en-US" altLang="zh-CN" sz="2400" b="0">
                <a:latin typeface="Times New Roman" pitchFamily="18" charset="0"/>
              </a:rPr>
              <a:t>c3</a:t>
            </a:r>
          </a:p>
        </p:txBody>
      </p:sp>
      <p:sp>
        <p:nvSpPr>
          <p:cNvPr id="15366" name="Rectangle 6"/>
          <p:cNvSpPr>
            <a:spLocks noChangeArrowheads="1"/>
          </p:cNvSpPr>
          <p:nvPr/>
        </p:nvSpPr>
        <p:spPr bwMode="auto">
          <a:xfrm>
            <a:off x="4695825" y="3746624"/>
            <a:ext cx="1800225" cy="1657350"/>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Add </a:t>
            </a:r>
          </a:p>
          <a:p>
            <a:pPr algn="ctr"/>
            <a:r>
              <a:rPr kumimoji="1" lang="en-US" altLang="zh-CN" sz="2400" b="0">
                <a:latin typeface="Times New Roman" pitchFamily="18" charset="0"/>
              </a:rPr>
              <a:t>Mantissas</a:t>
            </a:r>
          </a:p>
          <a:p>
            <a:pPr algn="ctr"/>
            <a:endParaRPr kumimoji="1" lang="en-US" altLang="zh-CN" sz="2400" b="0">
              <a:latin typeface="Times New Roman" pitchFamily="18" charset="0"/>
            </a:endParaRPr>
          </a:p>
          <a:p>
            <a:pPr algn="ctr"/>
            <a:r>
              <a:rPr kumimoji="1" lang="en-US" altLang="zh-CN" sz="2400" b="0">
                <a:latin typeface="Times New Roman" pitchFamily="18" charset="0"/>
              </a:rPr>
              <a:t>b2+c2</a:t>
            </a:r>
          </a:p>
        </p:txBody>
      </p:sp>
      <p:sp>
        <p:nvSpPr>
          <p:cNvPr id="15367" name="Rectangle 7"/>
          <p:cNvSpPr>
            <a:spLocks noChangeArrowheads="1"/>
          </p:cNvSpPr>
          <p:nvPr/>
        </p:nvSpPr>
        <p:spPr bwMode="auto">
          <a:xfrm>
            <a:off x="6496050" y="3746624"/>
            <a:ext cx="1892300" cy="1657350"/>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(NR)</a:t>
            </a:r>
          </a:p>
          <a:p>
            <a:pPr algn="ctr"/>
            <a:endParaRPr kumimoji="1" lang="en-US" altLang="zh-CN" sz="2400" b="0">
              <a:latin typeface="Times New Roman" pitchFamily="18" charset="0"/>
            </a:endParaRPr>
          </a:p>
          <a:p>
            <a:pPr algn="ctr"/>
            <a:r>
              <a:rPr kumimoji="1" lang="en-US" altLang="zh-CN" sz="2400" b="0">
                <a:latin typeface="Times New Roman" pitchFamily="18" charset="0"/>
              </a:rPr>
              <a:t>a1</a:t>
            </a:r>
          </a:p>
        </p:txBody>
      </p:sp>
      <p:sp>
        <p:nvSpPr>
          <p:cNvPr id="15368" name="Rectangle 8"/>
          <p:cNvSpPr>
            <a:spLocks noChangeArrowheads="1"/>
          </p:cNvSpPr>
          <p:nvPr/>
        </p:nvSpPr>
        <p:spPr bwMode="auto">
          <a:xfrm>
            <a:off x="3544888" y="5661149"/>
            <a:ext cx="14906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dirty="0" err="1">
                <a:latin typeface="Times New Roman" pitchFamily="18" charset="0"/>
              </a:rPr>
              <a:t>ai</a:t>
            </a:r>
            <a:r>
              <a:rPr kumimoji="1" lang="en-US" altLang="zh-CN" sz="2400" b="0" dirty="0">
                <a:latin typeface="Times New Roman" pitchFamily="18" charset="0"/>
              </a:rPr>
              <a:t>=</a:t>
            </a:r>
            <a:r>
              <a:rPr kumimoji="1" lang="en-US" altLang="zh-CN" sz="2400" b="0" dirty="0" err="1">
                <a:latin typeface="Times New Roman" pitchFamily="18" charset="0"/>
              </a:rPr>
              <a:t>bi+ci</a:t>
            </a:r>
            <a:endParaRPr kumimoji="1" lang="en-US" altLang="zh-CN" sz="2400" b="0" dirty="0">
              <a:latin typeface="Times New Roman" pitchFamily="18" charset="0"/>
            </a:endParaRPr>
          </a:p>
        </p:txBody>
      </p:sp>
      <p:sp>
        <p:nvSpPr>
          <p:cNvPr id="15369" name="Line 9"/>
          <p:cNvSpPr>
            <a:spLocks noChangeShapeType="1"/>
          </p:cNvSpPr>
          <p:nvPr/>
        </p:nvSpPr>
        <p:spPr bwMode="auto">
          <a:xfrm>
            <a:off x="519113" y="4251449"/>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Line 10"/>
          <p:cNvSpPr>
            <a:spLocks noChangeShapeType="1"/>
          </p:cNvSpPr>
          <p:nvPr/>
        </p:nvSpPr>
        <p:spPr bwMode="auto">
          <a:xfrm>
            <a:off x="520700" y="4970586"/>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1" name="Rectangle 11"/>
          <p:cNvSpPr>
            <a:spLocks noChangeArrowheads="1"/>
          </p:cNvSpPr>
          <p:nvPr/>
        </p:nvSpPr>
        <p:spPr bwMode="auto">
          <a:xfrm>
            <a:off x="303213" y="364502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b5</a:t>
            </a:r>
          </a:p>
        </p:txBody>
      </p:sp>
      <p:sp>
        <p:nvSpPr>
          <p:cNvPr id="15372" name="Rectangle 12"/>
          <p:cNvSpPr>
            <a:spLocks noChangeArrowheads="1"/>
          </p:cNvSpPr>
          <p:nvPr/>
        </p:nvSpPr>
        <p:spPr bwMode="auto">
          <a:xfrm>
            <a:off x="254000" y="4467349"/>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c5</a:t>
            </a:r>
          </a:p>
        </p:txBody>
      </p:sp>
      <p:sp>
        <p:nvSpPr>
          <p:cNvPr id="15373" name="Rectangle 13"/>
          <p:cNvSpPr>
            <a:spLocks noGrp="1" noChangeArrowheads="1"/>
          </p:cNvSpPr>
          <p:nvPr>
            <p:ph type="title"/>
          </p:nvPr>
        </p:nvSpPr>
        <p:spPr/>
        <p:txBody>
          <a:bodyPr/>
          <a:lstStyle/>
          <a:p>
            <a:pPr eaLnBrk="1" hangingPunct="1"/>
            <a:r>
              <a:rPr lang="zh-CN" altLang="en-US" smtClean="0"/>
              <a:t>流水执行单元</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8BCC4E4-1589-4C7E-9567-B841B6FAE4A8}" type="slidenum">
              <a:rPr lang="en-US" altLang="zh-CN" sz="1400" smtClean="0">
                <a:latin typeface="Times New Roman" pitchFamily="18" charset="0"/>
              </a:rPr>
              <a:pPr eaLnBrk="1" hangingPunct="1"/>
              <a:t>31</a:t>
            </a:fld>
            <a:endParaRPr lang="en-US" altLang="zh-CN" sz="1400" smtClean="0">
              <a:latin typeface="Times New Roman" pitchFamily="18" charset="0"/>
            </a:endParaRPr>
          </a:p>
        </p:txBody>
      </p:sp>
      <p:sp>
        <p:nvSpPr>
          <p:cNvPr id="1611779" name="Rectangle 3"/>
          <p:cNvSpPr>
            <a:spLocks noGrp="1" noChangeArrowheads="1"/>
          </p:cNvSpPr>
          <p:nvPr>
            <p:ph type="body" idx="1"/>
          </p:nvPr>
        </p:nvSpPr>
        <p:spPr>
          <a:xfrm>
            <a:off x="457200" y="1600200"/>
            <a:ext cx="8291513" cy="1181100"/>
          </a:xfrm>
        </p:spPr>
        <p:txBody>
          <a:bodyPr/>
          <a:lstStyle/>
          <a:p>
            <a:pPr eaLnBrk="1" hangingPunct="1">
              <a:defRPr/>
            </a:pPr>
            <a:r>
              <a:rPr lang="zh-CN" altLang="en-US" sz="2800"/>
              <a:t>多个复制的功能单元</a:t>
            </a:r>
          </a:p>
          <a:p>
            <a:pPr eaLnBrk="1" hangingPunct="1">
              <a:defRPr/>
            </a:pPr>
            <a:r>
              <a:rPr lang="zh-CN" altLang="en-US" sz="2800"/>
              <a:t>可提供细粒度的并行</a:t>
            </a:r>
          </a:p>
          <a:p>
            <a:pPr eaLnBrk="1" hangingPunct="1">
              <a:defRPr/>
            </a:pPr>
            <a:endParaRPr lang="en-US" altLang="zh-CN" sz="2800"/>
          </a:p>
        </p:txBody>
      </p:sp>
      <p:sp>
        <p:nvSpPr>
          <p:cNvPr id="16388" name="Rectangle 4"/>
          <p:cNvSpPr>
            <a:spLocks noChangeArrowheads="1"/>
          </p:cNvSpPr>
          <p:nvPr/>
        </p:nvSpPr>
        <p:spPr bwMode="auto">
          <a:xfrm>
            <a:off x="3348038" y="2780928"/>
            <a:ext cx="1728787" cy="935038"/>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Adder 1</a:t>
            </a:r>
          </a:p>
          <a:p>
            <a:pPr algn="ctr"/>
            <a:r>
              <a:rPr kumimoji="1" lang="en-US" altLang="zh-CN" sz="2400" b="0">
                <a:latin typeface="Times New Roman" pitchFamily="18" charset="0"/>
              </a:rPr>
              <a:t>b1+c1</a:t>
            </a:r>
          </a:p>
        </p:txBody>
      </p:sp>
      <p:sp>
        <p:nvSpPr>
          <p:cNvPr id="16389" name="Rectangle 5"/>
          <p:cNvSpPr>
            <a:spLocks noChangeArrowheads="1"/>
          </p:cNvSpPr>
          <p:nvPr/>
        </p:nvSpPr>
        <p:spPr bwMode="auto">
          <a:xfrm>
            <a:off x="3348038" y="3862016"/>
            <a:ext cx="1728787" cy="935037"/>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Adder 1</a:t>
            </a:r>
          </a:p>
          <a:p>
            <a:pPr algn="ctr"/>
            <a:r>
              <a:rPr kumimoji="1" lang="en-US" altLang="zh-CN" sz="2400" b="0">
                <a:latin typeface="Times New Roman" pitchFamily="18" charset="0"/>
              </a:rPr>
              <a:t>b2+c2</a:t>
            </a:r>
          </a:p>
        </p:txBody>
      </p:sp>
      <p:sp>
        <p:nvSpPr>
          <p:cNvPr id="16390" name="Rectangle 6"/>
          <p:cNvSpPr>
            <a:spLocks noChangeArrowheads="1"/>
          </p:cNvSpPr>
          <p:nvPr/>
        </p:nvSpPr>
        <p:spPr bwMode="auto">
          <a:xfrm>
            <a:off x="3348038" y="5012953"/>
            <a:ext cx="1728787" cy="935038"/>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Adder 1</a:t>
            </a:r>
          </a:p>
          <a:p>
            <a:pPr algn="ctr"/>
            <a:r>
              <a:rPr kumimoji="1" lang="en-US" altLang="zh-CN" sz="2400" b="0">
                <a:latin typeface="Times New Roman" pitchFamily="18" charset="0"/>
              </a:rPr>
              <a:t>b3+c3</a:t>
            </a:r>
          </a:p>
        </p:txBody>
      </p:sp>
      <p:sp>
        <p:nvSpPr>
          <p:cNvPr id="16391" name="Line 7"/>
          <p:cNvSpPr>
            <a:spLocks noChangeShapeType="1"/>
          </p:cNvSpPr>
          <p:nvPr/>
        </p:nvSpPr>
        <p:spPr bwMode="auto">
          <a:xfrm>
            <a:off x="2771775" y="3211141"/>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2" name="Line 8"/>
          <p:cNvSpPr>
            <a:spLocks noChangeShapeType="1"/>
          </p:cNvSpPr>
          <p:nvPr/>
        </p:nvSpPr>
        <p:spPr bwMode="auto">
          <a:xfrm flipV="1">
            <a:off x="2771775" y="4363666"/>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2771775" y="5516191"/>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10"/>
          <p:cNvSpPr>
            <a:spLocks noChangeShapeType="1"/>
          </p:cNvSpPr>
          <p:nvPr/>
        </p:nvSpPr>
        <p:spPr bwMode="auto">
          <a:xfrm>
            <a:off x="5076825" y="3211141"/>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1"/>
          <p:cNvSpPr>
            <a:spLocks noChangeShapeType="1"/>
          </p:cNvSpPr>
          <p:nvPr/>
        </p:nvSpPr>
        <p:spPr bwMode="auto">
          <a:xfrm>
            <a:off x="5076825" y="4363666"/>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2"/>
          <p:cNvSpPr>
            <a:spLocks noChangeShapeType="1"/>
          </p:cNvSpPr>
          <p:nvPr/>
        </p:nvSpPr>
        <p:spPr bwMode="auto">
          <a:xfrm>
            <a:off x="5076825" y="5443166"/>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3"/>
          <p:cNvSpPr>
            <a:spLocks noChangeShapeType="1"/>
          </p:cNvSpPr>
          <p:nvPr/>
        </p:nvSpPr>
        <p:spPr bwMode="auto">
          <a:xfrm>
            <a:off x="2771775" y="3211141"/>
            <a:ext cx="0" cy="230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4"/>
          <p:cNvSpPr>
            <a:spLocks noChangeShapeType="1"/>
          </p:cNvSpPr>
          <p:nvPr/>
        </p:nvSpPr>
        <p:spPr bwMode="auto">
          <a:xfrm>
            <a:off x="5580063" y="3211141"/>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5"/>
          <p:cNvSpPr>
            <a:spLocks noChangeShapeType="1"/>
          </p:cNvSpPr>
          <p:nvPr/>
        </p:nvSpPr>
        <p:spPr bwMode="auto">
          <a:xfrm>
            <a:off x="5651500" y="4363666"/>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6"/>
          <p:cNvSpPr>
            <a:spLocks noChangeShapeType="1"/>
          </p:cNvSpPr>
          <p:nvPr/>
        </p:nvSpPr>
        <p:spPr bwMode="auto">
          <a:xfrm>
            <a:off x="2051050" y="4363666"/>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Rectangle 17"/>
          <p:cNvSpPr>
            <a:spLocks noChangeArrowheads="1"/>
          </p:cNvSpPr>
          <p:nvPr/>
        </p:nvSpPr>
        <p:spPr bwMode="auto">
          <a:xfrm>
            <a:off x="1281113" y="3931866"/>
            <a:ext cx="914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b4</a:t>
            </a:r>
          </a:p>
          <a:p>
            <a:pPr algn="ctr"/>
            <a:r>
              <a:rPr kumimoji="1" lang="en-US" altLang="zh-CN" sz="2400" b="0">
                <a:latin typeface="Times New Roman" pitchFamily="18" charset="0"/>
              </a:rPr>
              <a:t>c4</a:t>
            </a:r>
          </a:p>
        </p:txBody>
      </p:sp>
      <p:sp>
        <p:nvSpPr>
          <p:cNvPr id="16402" name="Rectangle 18"/>
          <p:cNvSpPr>
            <a:spLocks noChangeArrowheads="1"/>
          </p:cNvSpPr>
          <p:nvPr/>
        </p:nvSpPr>
        <p:spPr bwMode="auto">
          <a:xfrm>
            <a:off x="6516688" y="4074741"/>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Results</a:t>
            </a:r>
          </a:p>
        </p:txBody>
      </p:sp>
      <p:sp>
        <p:nvSpPr>
          <p:cNvPr id="16403" name="Rectangle 19"/>
          <p:cNvSpPr>
            <a:spLocks noGrp="1" noChangeArrowheads="1"/>
          </p:cNvSpPr>
          <p:nvPr>
            <p:ph type="title"/>
          </p:nvPr>
        </p:nvSpPr>
        <p:spPr/>
        <p:txBody>
          <a:bodyPr/>
          <a:lstStyle/>
          <a:p>
            <a:pPr eaLnBrk="1" hangingPunct="1"/>
            <a:r>
              <a:rPr lang="zh-CN" altLang="en-US" smtClean="0"/>
              <a:t>并行功能单元</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5D0D7CF-7DBF-4CA4-8D28-25DB2A2EFF6C}" type="slidenum">
              <a:rPr lang="en-US" altLang="zh-CN" sz="1400" smtClean="0">
                <a:latin typeface="Times New Roman" pitchFamily="18" charset="0"/>
              </a:rPr>
              <a:pPr eaLnBrk="1" hangingPunct="1"/>
              <a:t>32</a:t>
            </a:fld>
            <a:endParaRPr lang="en-US" altLang="zh-CN" sz="1400" smtClean="0">
              <a:latin typeface="Times New Roman" pitchFamily="18" charset="0"/>
            </a:endParaRPr>
          </a:p>
        </p:txBody>
      </p:sp>
      <p:sp>
        <p:nvSpPr>
          <p:cNvPr id="1613827" name="Rectangle 3"/>
          <p:cNvSpPr>
            <a:spLocks noGrp="1" noChangeArrowheads="1"/>
          </p:cNvSpPr>
          <p:nvPr>
            <p:ph type="body" idx="1"/>
          </p:nvPr>
        </p:nvSpPr>
        <p:spPr>
          <a:xfrm>
            <a:off x="457200" y="1340769"/>
            <a:ext cx="8291513" cy="2664296"/>
          </a:xfrm>
        </p:spPr>
        <p:txBody>
          <a:bodyPr/>
          <a:lstStyle/>
          <a:p>
            <a:pPr eaLnBrk="1" hangingPunct="1">
              <a:defRPr/>
            </a:pPr>
            <a:r>
              <a:rPr lang="zh-CN" altLang="en-US" sz="3200" dirty="0"/>
              <a:t>三种相关性</a:t>
            </a:r>
          </a:p>
          <a:p>
            <a:pPr lvl="1" eaLnBrk="1" hangingPunct="1">
              <a:defRPr/>
            </a:pPr>
            <a:r>
              <a:rPr lang="zh-CN" altLang="en-US" sz="2800" dirty="0"/>
              <a:t> 结构相关性</a:t>
            </a:r>
            <a:r>
              <a:rPr lang="en-US" altLang="zh-CN" sz="2800" dirty="0"/>
              <a:t>: machine resources shortage</a:t>
            </a:r>
          </a:p>
          <a:p>
            <a:pPr lvl="1" eaLnBrk="1" hangingPunct="1">
              <a:defRPr/>
            </a:pPr>
            <a:r>
              <a:rPr lang="en-US" altLang="zh-CN" sz="2800" dirty="0"/>
              <a:t> </a:t>
            </a:r>
            <a:r>
              <a:rPr lang="zh-CN" altLang="en-US" sz="2800" dirty="0"/>
              <a:t>数据相关性</a:t>
            </a:r>
            <a:r>
              <a:rPr lang="en-US" altLang="zh-CN" sz="2800" dirty="0"/>
              <a:t>: data dependency between successive instructions</a:t>
            </a:r>
          </a:p>
          <a:p>
            <a:pPr lvl="1" eaLnBrk="1" hangingPunct="1">
              <a:defRPr/>
            </a:pPr>
            <a:r>
              <a:rPr lang="en-US" altLang="zh-CN" sz="2800" dirty="0"/>
              <a:t> </a:t>
            </a:r>
            <a:r>
              <a:rPr lang="zh-CN" altLang="en-US" sz="2800" dirty="0"/>
              <a:t>控制相关性</a:t>
            </a:r>
            <a:r>
              <a:rPr lang="en-US" altLang="zh-CN" sz="2800" dirty="0"/>
              <a:t>: processing of branches</a:t>
            </a:r>
          </a:p>
        </p:txBody>
      </p:sp>
      <p:sp>
        <p:nvSpPr>
          <p:cNvPr id="1613828" name="Rectangle 4"/>
          <p:cNvSpPr>
            <a:spLocks noChangeArrowheads="1"/>
          </p:cNvSpPr>
          <p:nvPr/>
        </p:nvSpPr>
        <p:spPr bwMode="auto">
          <a:xfrm>
            <a:off x="576263" y="4005064"/>
            <a:ext cx="7740650" cy="1366837"/>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400" b="0" dirty="0">
                <a:effectLst>
                  <a:outerShdw blurRad="38100" dist="38100" dir="2700000" algn="tl">
                    <a:srgbClr val="C0C0C0"/>
                  </a:outerShdw>
                </a:effectLst>
                <a:latin typeface="隶书" pitchFamily="49" charset="-122"/>
              </a:rPr>
              <a:t>Hennessy &amp; Patterson</a:t>
            </a:r>
          </a:p>
          <a:p>
            <a:pPr marL="444500" indent="-444500">
              <a:spcBef>
                <a:spcPct val="20000"/>
              </a:spcBef>
              <a:buFont typeface="Wingdings" pitchFamily="2" charset="2"/>
              <a:buNone/>
              <a:defRPr/>
            </a:pPr>
            <a:r>
              <a:rPr lang="en-US" altLang="zh-CN" sz="2400" b="0" dirty="0">
                <a:effectLst>
                  <a:outerShdw blurRad="38100" dist="38100" dir="2700000" algn="tl">
                    <a:srgbClr val="C0C0C0"/>
                  </a:outerShdw>
                </a:effectLst>
                <a:latin typeface="隶书" pitchFamily="49" charset="-122"/>
              </a:rPr>
              <a:t>Computer Architectures: A Quantitative Approach</a:t>
            </a:r>
          </a:p>
        </p:txBody>
      </p:sp>
      <p:sp>
        <p:nvSpPr>
          <p:cNvPr id="17413" name="Rectangle 5"/>
          <p:cNvSpPr>
            <a:spLocks noGrp="1" noChangeArrowheads="1"/>
          </p:cNvSpPr>
          <p:nvPr>
            <p:ph type="title"/>
          </p:nvPr>
        </p:nvSpPr>
        <p:spPr/>
        <p:txBody>
          <a:bodyPr/>
          <a:lstStyle/>
          <a:p>
            <a:pPr eaLnBrk="1" hangingPunct="1"/>
            <a:r>
              <a:rPr lang="zh-CN" altLang="en-US" smtClean="0"/>
              <a:t>针对标量流水线的编译</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D455325C-8338-4D61-8A6D-7634B7E3D189}" type="slidenum">
              <a:rPr lang="en-US" altLang="zh-CN" sz="1400" smtClean="0">
                <a:latin typeface="Times New Roman" pitchFamily="18" charset="0"/>
              </a:rPr>
              <a:pPr eaLnBrk="1" hangingPunct="1"/>
              <a:t>33</a:t>
            </a:fld>
            <a:endParaRPr lang="en-US" altLang="zh-CN" sz="1400" smtClean="0">
              <a:latin typeface="Times New Roman" pitchFamily="18" charset="0"/>
            </a:endParaRPr>
          </a:p>
        </p:txBody>
      </p:sp>
      <p:sp>
        <p:nvSpPr>
          <p:cNvPr id="1615875" name="Rectangle 3"/>
          <p:cNvSpPr>
            <a:spLocks noGrp="1" noChangeArrowheads="1"/>
          </p:cNvSpPr>
          <p:nvPr>
            <p:ph type="body" idx="1"/>
          </p:nvPr>
        </p:nvSpPr>
        <p:spPr>
          <a:xfrm>
            <a:off x="457200" y="1600200"/>
            <a:ext cx="8291513" cy="1181100"/>
          </a:xfrm>
        </p:spPr>
        <p:txBody>
          <a:bodyPr/>
          <a:lstStyle/>
          <a:p>
            <a:pPr eaLnBrk="1" hangingPunct="1">
              <a:defRPr/>
            </a:pPr>
            <a:r>
              <a:rPr lang="zh-CN" altLang="en-US" sz="3200"/>
              <a:t>例子</a:t>
            </a:r>
            <a:r>
              <a:rPr lang="en-US" altLang="zh-CN" sz="3200"/>
              <a:t>: </a:t>
            </a:r>
            <a:r>
              <a:rPr lang="zh-CN" altLang="en-US" sz="3200"/>
              <a:t>系统中只有一个主存端口</a:t>
            </a:r>
            <a:r>
              <a:rPr lang="en-US" altLang="zh-CN" sz="3200"/>
              <a:t>, </a:t>
            </a:r>
            <a:r>
              <a:rPr lang="zh-CN" altLang="en-US" sz="3200"/>
              <a:t>那么取数据和取指令操作将产生冲突和竞争</a:t>
            </a:r>
          </a:p>
        </p:txBody>
      </p:sp>
      <p:sp>
        <p:nvSpPr>
          <p:cNvPr id="18436" name="Rectangle 4"/>
          <p:cNvSpPr>
            <a:spLocks noChangeArrowheads="1"/>
          </p:cNvSpPr>
          <p:nvPr/>
        </p:nvSpPr>
        <p:spPr bwMode="auto">
          <a:xfrm>
            <a:off x="3287713" y="44370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8437" name="Rectangle 5"/>
          <p:cNvSpPr>
            <a:spLocks noChangeArrowheads="1"/>
          </p:cNvSpPr>
          <p:nvPr/>
        </p:nvSpPr>
        <p:spPr bwMode="auto">
          <a:xfrm>
            <a:off x="4008438" y="44370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8438" name="Rectangle 6"/>
          <p:cNvSpPr>
            <a:spLocks noChangeArrowheads="1"/>
          </p:cNvSpPr>
          <p:nvPr/>
        </p:nvSpPr>
        <p:spPr bwMode="auto">
          <a:xfrm>
            <a:off x="4729163" y="44370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8439" name="Rectangle 7"/>
          <p:cNvSpPr>
            <a:spLocks noChangeArrowheads="1"/>
          </p:cNvSpPr>
          <p:nvPr/>
        </p:nvSpPr>
        <p:spPr bwMode="auto">
          <a:xfrm>
            <a:off x="5448300" y="44370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8440" name="Rectangle 8"/>
          <p:cNvSpPr>
            <a:spLocks noChangeArrowheads="1"/>
          </p:cNvSpPr>
          <p:nvPr/>
        </p:nvSpPr>
        <p:spPr bwMode="auto">
          <a:xfrm>
            <a:off x="695325" y="4467225"/>
            <a:ext cx="7080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ALU</a:t>
            </a:r>
          </a:p>
        </p:txBody>
      </p:sp>
      <p:sp>
        <p:nvSpPr>
          <p:cNvPr id="18441" name="Rectangle 9"/>
          <p:cNvSpPr>
            <a:spLocks noChangeArrowheads="1"/>
          </p:cNvSpPr>
          <p:nvPr/>
        </p:nvSpPr>
        <p:spPr bwMode="auto">
          <a:xfrm>
            <a:off x="6169025" y="44370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8442" name="Rectangle 10"/>
          <p:cNvSpPr>
            <a:spLocks noChangeArrowheads="1"/>
          </p:cNvSpPr>
          <p:nvPr/>
        </p:nvSpPr>
        <p:spPr bwMode="auto">
          <a:xfrm>
            <a:off x="4729163" y="49418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8443" name="Rectangle 11"/>
          <p:cNvSpPr>
            <a:spLocks noChangeArrowheads="1"/>
          </p:cNvSpPr>
          <p:nvPr/>
        </p:nvSpPr>
        <p:spPr bwMode="auto">
          <a:xfrm>
            <a:off x="5448300" y="49418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8444" name="Rectangle 12"/>
          <p:cNvSpPr>
            <a:spLocks noChangeArrowheads="1"/>
          </p:cNvSpPr>
          <p:nvPr/>
        </p:nvSpPr>
        <p:spPr bwMode="auto">
          <a:xfrm>
            <a:off x="6169025" y="49418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8445" name="Rectangle 13"/>
          <p:cNvSpPr>
            <a:spLocks noChangeArrowheads="1"/>
          </p:cNvSpPr>
          <p:nvPr/>
        </p:nvSpPr>
        <p:spPr bwMode="auto">
          <a:xfrm>
            <a:off x="6889750" y="49418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8446" name="Rectangle 14"/>
          <p:cNvSpPr>
            <a:spLocks noChangeArrowheads="1"/>
          </p:cNvSpPr>
          <p:nvPr/>
        </p:nvSpPr>
        <p:spPr bwMode="auto">
          <a:xfrm>
            <a:off x="684213" y="4941888"/>
            <a:ext cx="7080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ALU</a:t>
            </a:r>
          </a:p>
        </p:txBody>
      </p:sp>
      <p:sp>
        <p:nvSpPr>
          <p:cNvPr id="18447" name="Rectangle 15"/>
          <p:cNvSpPr>
            <a:spLocks noChangeArrowheads="1"/>
          </p:cNvSpPr>
          <p:nvPr/>
        </p:nvSpPr>
        <p:spPr bwMode="auto">
          <a:xfrm>
            <a:off x="7608888" y="49418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8448" name="Rectangle 16"/>
          <p:cNvSpPr>
            <a:spLocks noChangeArrowheads="1"/>
          </p:cNvSpPr>
          <p:nvPr/>
        </p:nvSpPr>
        <p:spPr bwMode="auto">
          <a:xfrm>
            <a:off x="1801813" y="34290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8449" name="Rectangle 17"/>
          <p:cNvSpPr>
            <a:spLocks noChangeArrowheads="1"/>
          </p:cNvSpPr>
          <p:nvPr/>
        </p:nvSpPr>
        <p:spPr bwMode="auto">
          <a:xfrm>
            <a:off x="2522538" y="34290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8450" name="Rectangle 18"/>
          <p:cNvSpPr>
            <a:spLocks noChangeArrowheads="1"/>
          </p:cNvSpPr>
          <p:nvPr/>
        </p:nvSpPr>
        <p:spPr bwMode="auto">
          <a:xfrm>
            <a:off x="3243263" y="34290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8451" name="Rectangle 19"/>
          <p:cNvSpPr>
            <a:spLocks noChangeArrowheads="1"/>
          </p:cNvSpPr>
          <p:nvPr/>
        </p:nvSpPr>
        <p:spPr bwMode="auto">
          <a:xfrm>
            <a:off x="3962400" y="34290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8452" name="Rectangle 20"/>
          <p:cNvSpPr>
            <a:spLocks noChangeArrowheads="1"/>
          </p:cNvSpPr>
          <p:nvPr/>
        </p:nvSpPr>
        <p:spPr bwMode="auto">
          <a:xfrm>
            <a:off x="684213" y="3459163"/>
            <a:ext cx="7080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Load</a:t>
            </a:r>
          </a:p>
        </p:txBody>
      </p:sp>
      <p:sp>
        <p:nvSpPr>
          <p:cNvPr id="18453" name="Rectangle 21"/>
          <p:cNvSpPr>
            <a:spLocks noChangeArrowheads="1"/>
          </p:cNvSpPr>
          <p:nvPr/>
        </p:nvSpPr>
        <p:spPr bwMode="auto">
          <a:xfrm>
            <a:off x="4683125" y="34290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8454" name="Rectangle 22"/>
          <p:cNvSpPr>
            <a:spLocks noChangeArrowheads="1"/>
          </p:cNvSpPr>
          <p:nvPr/>
        </p:nvSpPr>
        <p:spPr bwMode="auto">
          <a:xfrm>
            <a:off x="2555875" y="393382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8455" name="Rectangle 23"/>
          <p:cNvSpPr>
            <a:spLocks noChangeArrowheads="1"/>
          </p:cNvSpPr>
          <p:nvPr/>
        </p:nvSpPr>
        <p:spPr bwMode="auto">
          <a:xfrm>
            <a:off x="3275013" y="393382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8456" name="Rectangle 24"/>
          <p:cNvSpPr>
            <a:spLocks noChangeArrowheads="1"/>
          </p:cNvSpPr>
          <p:nvPr/>
        </p:nvSpPr>
        <p:spPr bwMode="auto">
          <a:xfrm>
            <a:off x="3995738" y="393382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8457" name="Rectangle 25"/>
          <p:cNvSpPr>
            <a:spLocks noChangeArrowheads="1"/>
          </p:cNvSpPr>
          <p:nvPr/>
        </p:nvSpPr>
        <p:spPr bwMode="auto">
          <a:xfrm>
            <a:off x="4716463" y="393382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8458" name="Rectangle 26"/>
          <p:cNvSpPr>
            <a:spLocks noChangeArrowheads="1"/>
          </p:cNvSpPr>
          <p:nvPr/>
        </p:nvSpPr>
        <p:spPr bwMode="auto">
          <a:xfrm>
            <a:off x="684213" y="3962400"/>
            <a:ext cx="7080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ALU</a:t>
            </a:r>
          </a:p>
        </p:txBody>
      </p:sp>
      <p:sp>
        <p:nvSpPr>
          <p:cNvPr id="18459" name="Rectangle 27"/>
          <p:cNvSpPr>
            <a:spLocks noChangeArrowheads="1"/>
          </p:cNvSpPr>
          <p:nvPr/>
        </p:nvSpPr>
        <p:spPr bwMode="auto">
          <a:xfrm>
            <a:off x="5435600" y="393382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8460" name="Line 28"/>
          <p:cNvSpPr>
            <a:spLocks noChangeShapeType="1"/>
          </p:cNvSpPr>
          <p:nvPr/>
        </p:nvSpPr>
        <p:spPr bwMode="auto">
          <a:xfrm>
            <a:off x="3995738" y="494188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29"/>
          <p:cNvSpPr>
            <a:spLocks noChangeShapeType="1"/>
          </p:cNvSpPr>
          <p:nvPr/>
        </p:nvSpPr>
        <p:spPr bwMode="auto">
          <a:xfrm>
            <a:off x="3995738" y="5229225"/>
            <a:ext cx="7207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Rectangle 30"/>
          <p:cNvSpPr>
            <a:spLocks noChangeArrowheads="1"/>
          </p:cNvSpPr>
          <p:nvPr/>
        </p:nvSpPr>
        <p:spPr bwMode="auto">
          <a:xfrm>
            <a:off x="3995738" y="5300663"/>
            <a:ext cx="7080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Stall</a:t>
            </a:r>
          </a:p>
        </p:txBody>
      </p:sp>
      <p:sp>
        <p:nvSpPr>
          <p:cNvPr id="18463" name="Rectangle 31"/>
          <p:cNvSpPr>
            <a:spLocks noGrp="1" noChangeArrowheads="1"/>
          </p:cNvSpPr>
          <p:nvPr>
            <p:ph type="title"/>
          </p:nvPr>
        </p:nvSpPr>
        <p:spPr/>
        <p:txBody>
          <a:bodyPr/>
          <a:lstStyle/>
          <a:p>
            <a:pPr eaLnBrk="1" hangingPunct="1"/>
            <a:r>
              <a:rPr lang="zh-CN" altLang="en-US" smtClean="0"/>
              <a:t>结构相关性</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F17E5AD-6377-45E4-8F25-2B3EE55CA741}" type="slidenum">
              <a:rPr lang="en-US" altLang="zh-CN" sz="1400" smtClean="0">
                <a:latin typeface="Times New Roman" pitchFamily="18" charset="0"/>
              </a:rPr>
              <a:pPr eaLnBrk="1" hangingPunct="1"/>
              <a:t>34</a:t>
            </a:fld>
            <a:endParaRPr lang="en-US" altLang="zh-CN" sz="1400" smtClean="0">
              <a:latin typeface="Times New Roman" pitchFamily="18" charset="0"/>
            </a:endParaRPr>
          </a:p>
        </p:txBody>
      </p:sp>
      <p:sp>
        <p:nvSpPr>
          <p:cNvPr id="19459" name="Rectangle 2"/>
          <p:cNvSpPr>
            <a:spLocks noGrp="1" noChangeArrowheads="1"/>
          </p:cNvSpPr>
          <p:nvPr>
            <p:ph type="title"/>
          </p:nvPr>
        </p:nvSpPr>
        <p:spPr/>
        <p:txBody>
          <a:bodyPr/>
          <a:lstStyle/>
          <a:p>
            <a:pPr eaLnBrk="1" hangingPunct="1"/>
            <a:r>
              <a:rPr lang="zh-CN" altLang="en-US" smtClean="0"/>
              <a:t>数据相关性</a:t>
            </a:r>
          </a:p>
        </p:txBody>
      </p:sp>
      <p:sp>
        <p:nvSpPr>
          <p:cNvPr id="1617923" name="Rectangle 3"/>
          <p:cNvSpPr>
            <a:spLocks noGrp="1" noChangeArrowheads="1"/>
          </p:cNvSpPr>
          <p:nvPr>
            <p:ph type="body" idx="1"/>
          </p:nvPr>
        </p:nvSpPr>
        <p:spPr>
          <a:xfrm>
            <a:off x="457200" y="1600200"/>
            <a:ext cx="8362950" cy="1541463"/>
          </a:xfrm>
        </p:spPr>
        <p:txBody>
          <a:bodyPr/>
          <a:lstStyle/>
          <a:p>
            <a:pPr eaLnBrk="1" hangingPunct="1">
              <a:lnSpc>
                <a:spcPct val="90000"/>
              </a:lnSpc>
              <a:defRPr/>
            </a:pPr>
            <a:r>
              <a:rPr lang="zh-CN" altLang="en-US" sz="3200" dirty="0"/>
              <a:t>例子</a:t>
            </a:r>
            <a:r>
              <a:rPr lang="en-US" altLang="zh-CN" sz="3200" dirty="0"/>
              <a:t>:</a:t>
            </a:r>
          </a:p>
          <a:p>
            <a:pPr lvl="2" eaLnBrk="1" hangingPunct="1">
              <a:lnSpc>
                <a:spcPct val="90000"/>
              </a:lnSpc>
              <a:defRPr/>
            </a:pPr>
            <a:r>
              <a:rPr lang="en-US" altLang="zh-CN" sz="2800" dirty="0"/>
              <a:t> ADD R1,R2,R3</a:t>
            </a:r>
          </a:p>
          <a:p>
            <a:pPr lvl="2" eaLnBrk="1" hangingPunct="1">
              <a:lnSpc>
                <a:spcPct val="90000"/>
              </a:lnSpc>
              <a:defRPr/>
            </a:pPr>
            <a:r>
              <a:rPr lang="en-US" altLang="zh-CN" sz="2800" dirty="0"/>
              <a:t> SUB </a:t>
            </a:r>
            <a:r>
              <a:rPr lang="en-US" altLang="zh-CN" sz="2800" dirty="0" smtClean="0"/>
              <a:t>R4,R1,R5</a:t>
            </a:r>
            <a:endParaRPr lang="en-US" altLang="zh-CN" sz="2800" dirty="0"/>
          </a:p>
          <a:p>
            <a:pPr eaLnBrk="1" hangingPunct="1">
              <a:lnSpc>
                <a:spcPct val="90000"/>
              </a:lnSpc>
              <a:defRPr/>
            </a:pPr>
            <a:r>
              <a:rPr lang="zh-CN" altLang="en-US" sz="3200" dirty="0"/>
              <a:t>上例可以通过在</a:t>
            </a:r>
            <a:r>
              <a:rPr lang="en-US" altLang="zh-CN" sz="3200" dirty="0"/>
              <a:t>ALU</a:t>
            </a:r>
            <a:r>
              <a:rPr lang="zh-CN" altLang="en-US" sz="3200" dirty="0"/>
              <a:t>之间直接传递数据消除</a:t>
            </a:r>
          </a:p>
        </p:txBody>
      </p:sp>
      <p:sp>
        <p:nvSpPr>
          <p:cNvPr id="19461" name="Rectangle 4"/>
          <p:cNvSpPr>
            <a:spLocks noChangeArrowheads="1"/>
          </p:cNvSpPr>
          <p:nvPr/>
        </p:nvSpPr>
        <p:spPr bwMode="auto">
          <a:xfrm>
            <a:off x="2751138" y="37893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9462" name="Rectangle 5"/>
          <p:cNvSpPr>
            <a:spLocks noChangeArrowheads="1"/>
          </p:cNvSpPr>
          <p:nvPr/>
        </p:nvSpPr>
        <p:spPr bwMode="auto">
          <a:xfrm>
            <a:off x="3471863" y="37893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9463" name="Rectangle 6"/>
          <p:cNvSpPr>
            <a:spLocks noChangeArrowheads="1"/>
          </p:cNvSpPr>
          <p:nvPr/>
        </p:nvSpPr>
        <p:spPr bwMode="auto">
          <a:xfrm>
            <a:off x="4192588" y="37893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9464" name="Rectangle 7"/>
          <p:cNvSpPr>
            <a:spLocks noChangeArrowheads="1"/>
          </p:cNvSpPr>
          <p:nvPr/>
        </p:nvSpPr>
        <p:spPr bwMode="auto">
          <a:xfrm>
            <a:off x="4911725" y="37893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9465" name="Rectangle 8"/>
          <p:cNvSpPr>
            <a:spLocks noChangeArrowheads="1"/>
          </p:cNvSpPr>
          <p:nvPr/>
        </p:nvSpPr>
        <p:spPr bwMode="auto">
          <a:xfrm>
            <a:off x="971550" y="3790950"/>
            <a:ext cx="11541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LW R1, 0(R2)</a:t>
            </a:r>
          </a:p>
        </p:txBody>
      </p:sp>
      <p:sp>
        <p:nvSpPr>
          <p:cNvPr id="19466" name="Rectangle 9"/>
          <p:cNvSpPr>
            <a:spLocks noChangeArrowheads="1"/>
          </p:cNvSpPr>
          <p:nvPr/>
        </p:nvSpPr>
        <p:spPr bwMode="auto">
          <a:xfrm>
            <a:off x="5632450" y="37893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9467" name="Rectangle 10"/>
          <p:cNvSpPr>
            <a:spLocks noChangeArrowheads="1"/>
          </p:cNvSpPr>
          <p:nvPr/>
        </p:nvSpPr>
        <p:spPr bwMode="auto">
          <a:xfrm>
            <a:off x="3505200"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19468" name="Rectangle 11"/>
          <p:cNvSpPr>
            <a:spLocks noChangeArrowheads="1"/>
          </p:cNvSpPr>
          <p:nvPr/>
        </p:nvSpPr>
        <p:spPr bwMode="auto">
          <a:xfrm>
            <a:off x="4224338"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19469" name="Rectangle 12"/>
          <p:cNvSpPr>
            <a:spLocks noChangeArrowheads="1"/>
          </p:cNvSpPr>
          <p:nvPr/>
        </p:nvSpPr>
        <p:spPr bwMode="auto">
          <a:xfrm>
            <a:off x="5651500"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19470" name="Rectangle 13"/>
          <p:cNvSpPr>
            <a:spLocks noChangeArrowheads="1"/>
          </p:cNvSpPr>
          <p:nvPr/>
        </p:nvSpPr>
        <p:spPr bwMode="auto">
          <a:xfrm>
            <a:off x="6372225"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19471" name="Rectangle 14"/>
          <p:cNvSpPr>
            <a:spLocks noChangeArrowheads="1"/>
          </p:cNvSpPr>
          <p:nvPr/>
        </p:nvSpPr>
        <p:spPr bwMode="auto">
          <a:xfrm>
            <a:off x="1042988" y="4294188"/>
            <a:ext cx="108267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ADD R3,R1,R4</a:t>
            </a:r>
          </a:p>
        </p:txBody>
      </p:sp>
      <p:sp>
        <p:nvSpPr>
          <p:cNvPr id="19472" name="Rectangle 15"/>
          <p:cNvSpPr>
            <a:spLocks noChangeArrowheads="1"/>
          </p:cNvSpPr>
          <p:nvPr/>
        </p:nvSpPr>
        <p:spPr bwMode="auto">
          <a:xfrm>
            <a:off x="7091363"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19473" name="Rectangle 16"/>
          <p:cNvSpPr>
            <a:spLocks noChangeArrowheads="1"/>
          </p:cNvSpPr>
          <p:nvPr/>
        </p:nvSpPr>
        <p:spPr bwMode="auto">
          <a:xfrm>
            <a:off x="4932363" y="42941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Stall</a:t>
            </a:r>
          </a:p>
        </p:txBody>
      </p:sp>
      <p:sp>
        <p:nvSpPr>
          <p:cNvPr id="1617937" name="Line 17"/>
          <p:cNvSpPr>
            <a:spLocks noChangeShapeType="1"/>
          </p:cNvSpPr>
          <p:nvPr/>
        </p:nvSpPr>
        <p:spPr bwMode="auto">
          <a:xfrm flipV="1">
            <a:off x="2195513" y="4365625"/>
            <a:ext cx="1223962" cy="10080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7938" name="Rectangle 18"/>
          <p:cNvSpPr>
            <a:spLocks noChangeArrowheads="1"/>
          </p:cNvSpPr>
          <p:nvPr/>
        </p:nvSpPr>
        <p:spPr bwMode="auto">
          <a:xfrm>
            <a:off x="684213" y="5300663"/>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0">
                <a:solidFill>
                  <a:srgbClr val="FF0000"/>
                </a:solidFill>
                <a:latin typeface="Times New Roman" pitchFamily="18" charset="0"/>
              </a:rPr>
              <a:t>An instruction should be inserted by compiler scheduling between two instructions</a:t>
            </a:r>
            <a:endParaRPr lang="en-US" altLang="zh-CN" sz="1800" b="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37"/>
                                        </p:tgtEl>
                                        <p:attrNameLst>
                                          <p:attrName>style.visibility</p:attrName>
                                        </p:attrNameLst>
                                      </p:cBhvr>
                                      <p:to>
                                        <p:strVal val="visible"/>
                                      </p:to>
                                    </p:set>
                                    <p:anim calcmode="lin" valueType="num">
                                      <p:cBhvr additive="base">
                                        <p:cTn id="7" dur="500" fill="hold"/>
                                        <p:tgtEl>
                                          <p:spTgt spid="1617937"/>
                                        </p:tgtEl>
                                        <p:attrNameLst>
                                          <p:attrName>ppt_x</p:attrName>
                                        </p:attrNameLst>
                                      </p:cBhvr>
                                      <p:tavLst>
                                        <p:tav tm="0">
                                          <p:val>
                                            <p:strVal val="#ppt_x"/>
                                          </p:val>
                                        </p:tav>
                                        <p:tav tm="100000">
                                          <p:val>
                                            <p:strVal val="#ppt_x"/>
                                          </p:val>
                                        </p:tav>
                                      </p:tavLst>
                                    </p:anim>
                                    <p:anim calcmode="lin" valueType="num">
                                      <p:cBhvr additive="base">
                                        <p:cTn id="8" dur="500" fill="hold"/>
                                        <p:tgtEl>
                                          <p:spTgt spid="16179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17938"/>
                                        </p:tgtEl>
                                        <p:attrNameLst>
                                          <p:attrName>style.visibility</p:attrName>
                                        </p:attrNameLst>
                                      </p:cBhvr>
                                      <p:to>
                                        <p:strVal val="visible"/>
                                      </p:to>
                                    </p:set>
                                    <p:anim calcmode="lin" valueType="num">
                                      <p:cBhvr additive="base">
                                        <p:cTn id="11" dur="500" fill="hold"/>
                                        <p:tgtEl>
                                          <p:spTgt spid="1617938"/>
                                        </p:tgtEl>
                                        <p:attrNameLst>
                                          <p:attrName>ppt_x</p:attrName>
                                        </p:attrNameLst>
                                      </p:cBhvr>
                                      <p:tavLst>
                                        <p:tav tm="0">
                                          <p:val>
                                            <p:strVal val="#ppt_x"/>
                                          </p:val>
                                        </p:tav>
                                        <p:tav tm="100000">
                                          <p:val>
                                            <p:strVal val="#ppt_x"/>
                                          </p:val>
                                        </p:tav>
                                      </p:tavLst>
                                    </p:anim>
                                    <p:anim calcmode="lin" valueType="num">
                                      <p:cBhvr additive="base">
                                        <p:cTn id="12" dur="500" fill="hold"/>
                                        <p:tgtEl>
                                          <p:spTgt spid="1617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37" grpId="0" animBg="1"/>
      <p:bldP spid="16179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00605F3-166B-4470-B4BC-F95123CE2CDF}" type="slidenum">
              <a:rPr lang="en-US" altLang="zh-CN" sz="1400" smtClean="0">
                <a:latin typeface="Times New Roman" pitchFamily="18" charset="0"/>
              </a:rPr>
              <a:pPr eaLnBrk="1" hangingPunct="1"/>
              <a:t>35</a:t>
            </a:fld>
            <a:endParaRPr lang="en-US" altLang="zh-CN" sz="1400" smtClean="0">
              <a:latin typeface="Times New Roman" pitchFamily="18" charset="0"/>
            </a:endParaRPr>
          </a:p>
        </p:txBody>
      </p:sp>
      <p:sp>
        <p:nvSpPr>
          <p:cNvPr id="1619971" name="Rectangle 3"/>
          <p:cNvSpPr>
            <a:spLocks noGrp="1" noChangeArrowheads="1"/>
          </p:cNvSpPr>
          <p:nvPr>
            <p:ph type="body" idx="1"/>
          </p:nvPr>
        </p:nvSpPr>
        <p:spPr>
          <a:xfrm>
            <a:off x="457200" y="1600200"/>
            <a:ext cx="8291513" cy="965200"/>
          </a:xfrm>
        </p:spPr>
        <p:txBody>
          <a:bodyPr/>
          <a:lstStyle/>
          <a:p>
            <a:pPr eaLnBrk="1" hangingPunct="1">
              <a:defRPr/>
            </a:pPr>
            <a:r>
              <a:rPr lang="zh-CN" altLang="en-US" sz="3200" dirty="0"/>
              <a:t>在流水线功能单元中也有类似问题</a:t>
            </a:r>
          </a:p>
          <a:p>
            <a:pPr lvl="1" eaLnBrk="1" hangingPunct="1">
              <a:defRPr/>
            </a:pPr>
            <a:r>
              <a:rPr lang="en-US" altLang="zh-CN" sz="2800" dirty="0"/>
              <a:t>A+B+C+D -&gt; (A+B)+(C+D)</a:t>
            </a:r>
          </a:p>
          <a:p>
            <a:pPr eaLnBrk="1" hangingPunct="1">
              <a:defRPr/>
            </a:pPr>
            <a:endParaRPr lang="en-US" altLang="zh-CN" sz="2800" dirty="0"/>
          </a:p>
        </p:txBody>
      </p:sp>
      <p:sp>
        <p:nvSpPr>
          <p:cNvPr id="20484" name="Rectangle 4"/>
          <p:cNvSpPr>
            <a:spLocks noChangeArrowheads="1"/>
          </p:cNvSpPr>
          <p:nvPr/>
        </p:nvSpPr>
        <p:spPr bwMode="auto">
          <a:xfrm>
            <a:off x="2751138"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20485" name="Rectangle 5"/>
          <p:cNvSpPr>
            <a:spLocks noChangeArrowheads="1"/>
          </p:cNvSpPr>
          <p:nvPr/>
        </p:nvSpPr>
        <p:spPr bwMode="auto">
          <a:xfrm>
            <a:off x="3471863"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20486" name="Rectangle 6"/>
          <p:cNvSpPr>
            <a:spLocks noChangeArrowheads="1"/>
          </p:cNvSpPr>
          <p:nvPr/>
        </p:nvSpPr>
        <p:spPr bwMode="auto">
          <a:xfrm>
            <a:off x="4192588"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EX1</a:t>
            </a:r>
          </a:p>
        </p:txBody>
      </p:sp>
      <p:sp>
        <p:nvSpPr>
          <p:cNvPr id="20487" name="Rectangle 7"/>
          <p:cNvSpPr>
            <a:spLocks noChangeArrowheads="1"/>
          </p:cNvSpPr>
          <p:nvPr/>
        </p:nvSpPr>
        <p:spPr bwMode="auto">
          <a:xfrm>
            <a:off x="5580063"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20488" name="Rectangle 8"/>
          <p:cNvSpPr>
            <a:spLocks noChangeArrowheads="1"/>
          </p:cNvSpPr>
          <p:nvPr/>
        </p:nvSpPr>
        <p:spPr bwMode="auto">
          <a:xfrm>
            <a:off x="971550" y="3359150"/>
            <a:ext cx="11541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ADDF R3,R1,R2</a:t>
            </a:r>
          </a:p>
        </p:txBody>
      </p:sp>
      <p:sp>
        <p:nvSpPr>
          <p:cNvPr id="20489" name="Rectangle 9"/>
          <p:cNvSpPr>
            <a:spLocks noChangeArrowheads="1"/>
          </p:cNvSpPr>
          <p:nvPr/>
        </p:nvSpPr>
        <p:spPr bwMode="auto">
          <a:xfrm>
            <a:off x="6300788"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20490" name="Rectangle 10"/>
          <p:cNvSpPr>
            <a:spLocks noChangeArrowheads="1"/>
          </p:cNvSpPr>
          <p:nvPr/>
        </p:nvSpPr>
        <p:spPr bwMode="auto">
          <a:xfrm>
            <a:off x="3505200"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20491" name="Rectangle 11"/>
          <p:cNvSpPr>
            <a:spLocks noChangeArrowheads="1"/>
          </p:cNvSpPr>
          <p:nvPr/>
        </p:nvSpPr>
        <p:spPr bwMode="auto">
          <a:xfrm>
            <a:off x="4224338"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20492" name="Rectangle 12"/>
          <p:cNvSpPr>
            <a:spLocks noChangeArrowheads="1"/>
          </p:cNvSpPr>
          <p:nvPr/>
        </p:nvSpPr>
        <p:spPr bwMode="auto">
          <a:xfrm>
            <a:off x="6384925"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EX2</a:t>
            </a:r>
          </a:p>
        </p:txBody>
      </p:sp>
      <p:sp>
        <p:nvSpPr>
          <p:cNvPr id="20493" name="Rectangle 13"/>
          <p:cNvSpPr>
            <a:spLocks noChangeArrowheads="1"/>
          </p:cNvSpPr>
          <p:nvPr/>
        </p:nvSpPr>
        <p:spPr bwMode="auto">
          <a:xfrm>
            <a:off x="7105650"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20494" name="Rectangle 14"/>
          <p:cNvSpPr>
            <a:spLocks noChangeArrowheads="1"/>
          </p:cNvSpPr>
          <p:nvPr/>
        </p:nvSpPr>
        <p:spPr bwMode="auto">
          <a:xfrm>
            <a:off x="1041400" y="3862388"/>
            <a:ext cx="108267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ADDF R3,R3,R4</a:t>
            </a:r>
          </a:p>
        </p:txBody>
      </p:sp>
      <p:sp>
        <p:nvSpPr>
          <p:cNvPr id="20495" name="Rectangle 15"/>
          <p:cNvSpPr>
            <a:spLocks noChangeArrowheads="1"/>
          </p:cNvSpPr>
          <p:nvPr/>
        </p:nvSpPr>
        <p:spPr bwMode="auto">
          <a:xfrm>
            <a:off x="7824788"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20496" name="Rectangle 16"/>
          <p:cNvSpPr>
            <a:spLocks noChangeArrowheads="1"/>
          </p:cNvSpPr>
          <p:nvPr/>
        </p:nvSpPr>
        <p:spPr bwMode="auto">
          <a:xfrm>
            <a:off x="5665788" y="386238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EX1</a:t>
            </a:r>
          </a:p>
        </p:txBody>
      </p:sp>
      <p:sp>
        <p:nvSpPr>
          <p:cNvPr id="20497" name="Rectangle 17"/>
          <p:cNvSpPr>
            <a:spLocks noChangeArrowheads="1"/>
          </p:cNvSpPr>
          <p:nvPr/>
        </p:nvSpPr>
        <p:spPr bwMode="auto">
          <a:xfrm>
            <a:off x="4872038" y="3357563"/>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EX2</a:t>
            </a:r>
          </a:p>
        </p:txBody>
      </p:sp>
      <p:sp>
        <p:nvSpPr>
          <p:cNvPr id="20498" name="Rectangle 18"/>
          <p:cNvSpPr>
            <a:spLocks noChangeArrowheads="1"/>
          </p:cNvSpPr>
          <p:nvPr/>
        </p:nvSpPr>
        <p:spPr bwMode="auto">
          <a:xfrm>
            <a:off x="4932363" y="386080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Stall</a:t>
            </a:r>
          </a:p>
        </p:txBody>
      </p:sp>
      <p:sp>
        <p:nvSpPr>
          <p:cNvPr id="20499" name="Rectangle 19"/>
          <p:cNvSpPr>
            <a:spLocks noGrp="1" noChangeArrowheads="1"/>
          </p:cNvSpPr>
          <p:nvPr>
            <p:ph type="title"/>
          </p:nvPr>
        </p:nvSpPr>
        <p:spPr/>
        <p:txBody>
          <a:bodyPr/>
          <a:lstStyle/>
          <a:p>
            <a:pPr eaLnBrk="1" hangingPunct="1"/>
            <a:r>
              <a:rPr lang="zh-CN" altLang="en-US" smtClean="0"/>
              <a:t>数据相关性</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CA45105D-3CDE-4C0B-A9A1-D38E55607F42}" type="slidenum">
              <a:rPr lang="en-US" altLang="zh-CN" sz="1400" smtClean="0">
                <a:latin typeface="Times New Roman" pitchFamily="18" charset="0"/>
              </a:rPr>
              <a:pPr eaLnBrk="1" hangingPunct="1"/>
              <a:t>36</a:t>
            </a:fld>
            <a:endParaRPr lang="en-US" altLang="zh-CN" sz="1400" smtClean="0">
              <a:latin typeface="Times New Roman" pitchFamily="18" charset="0"/>
            </a:endParaRPr>
          </a:p>
        </p:txBody>
      </p:sp>
      <p:sp>
        <p:nvSpPr>
          <p:cNvPr id="21507" name="Rectangle 2"/>
          <p:cNvSpPr>
            <a:spLocks noGrp="1" noChangeArrowheads="1"/>
          </p:cNvSpPr>
          <p:nvPr>
            <p:ph type="title"/>
          </p:nvPr>
        </p:nvSpPr>
        <p:spPr/>
        <p:txBody>
          <a:bodyPr/>
          <a:lstStyle/>
          <a:p>
            <a:pPr eaLnBrk="1" hangingPunct="1"/>
            <a:r>
              <a:rPr lang="zh-CN" altLang="en-US" smtClean="0"/>
              <a:t>控制相关性</a:t>
            </a:r>
          </a:p>
        </p:txBody>
      </p:sp>
      <p:sp>
        <p:nvSpPr>
          <p:cNvPr id="1622019" name="Rectangle 3"/>
          <p:cNvSpPr>
            <a:spLocks noGrp="1" noChangeArrowheads="1"/>
          </p:cNvSpPr>
          <p:nvPr>
            <p:ph type="body" idx="1"/>
          </p:nvPr>
        </p:nvSpPr>
        <p:spPr>
          <a:xfrm>
            <a:off x="457200" y="1196975"/>
            <a:ext cx="8435975" cy="2189163"/>
          </a:xfrm>
        </p:spPr>
        <p:txBody>
          <a:bodyPr/>
          <a:lstStyle/>
          <a:p>
            <a:pPr eaLnBrk="1" hangingPunct="1">
              <a:defRPr/>
            </a:pPr>
            <a:r>
              <a:rPr lang="zh-CN" altLang="en-US" sz="3200" dirty="0"/>
              <a:t>由分支指令产生</a:t>
            </a:r>
          </a:p>
          <a:p>
            <a:pPr lvl="1" eaLnBrk="1" hangingPunct="1">
              <a:defRPr/>
            </a:pPr>
            <a:r>
              <a:rPr lang="zh-CN" altLang="en-US" sz="2800" dirty="0"/>
              <a:t> 增加硬件以在指令解码阶段确定分支结果</a:t>
            </a:r>
            <a:r>
              <a:rPr lang="en-US" altLang="zh-CN" sz="2800" dirty="0"/>
              <a:t>: </a:t>
            </a:r>
            <a:r>
              <a:rPr lang="zh-CN" altLang="en-US" sz="2800" dirty="0"/>
              <a:t>此种情况不需额外优化</a:t>
            </a:r>
          </a:p>
          <a:p>
            <a:pPr lvl="1" eaLnBrk="1" hangingPunct="1">
              <a:defRPr/>
            </a:pPr>
            <a:r>
              <a:rPr lang="zh-CN" altLang="en-US" sz="2800" dirty="0"/>
              <a:t> 分支并执行</a:t>
            </a:r>
            <a:r>
              <a:rPr lang="en-US" altLang="zh-CN" sz="2800" dirty="0"/>
              <a:t>: </a:t>
            </a:r>
            <a:r>
              <a:rPr lang="zh-CN" altLang="en-US" sz="2800" dirty="0"/>
              <a:t>在分支前执行下一条指令</a:t>
            </a:r>
            <a:r>
              <a:rPr lang="en-US" altLang="zh-CN" sz="2800" dirty="0"/>
              <a:t>, </a:t>
            </a:r>
            <a:r>
              <a:rPr lang="zh-CN" altLang="en-US" sz="2800" dirty="0"/>
              <a:t>需要进行编译重定序</a:t>
            </a:r>
          </a:p>
        </p:txBody>
      </p:sp>
      <p:sp>
        <p:nvSpPr>
          <p:cNvPr id="21509" name="Rectangle 4"/>
          <p:cNvSpPr>
            <a:spLocks noChangeArrowheads="1"/>
          </p:cNvSpPr>
          <p:nvPr/>
        </p:nvSpPr>
        <p:spPr bwMode="auto">
          <a:xfrm>
            <a:off x="2063750" y="378904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21510" name="Rectangle 5"/>
          <p:cNvSpPr>
            <a:spLocks noChangeArrowheads="1"/>
          </p:cNvSpPr>
          <p:nvPr/>
        </p:nvSpPr>
        <p:spPr bwMode="auto">
          <a:xfrm>
            <a:off x="2784475" y="378904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21511" name="Rectangle 6"/>
          <p:cNvSpPr>
            <a:spLocks noChangeArrowheads="1"/>
          </p:cNvSpPr>
          <p:nvPr/>
        </p:nvSpPr>
        <p:spPr bwMode="auto">
          <a:xfrm>
            <a:off x="3505200" y="378904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EX1</a:t>
            </a:r>
          </a:p>
        </p:txBody>
      </p:sp>
      <p:sp>
        <p:nvSpPr>
          <p:cNvPr id="21512" name="Rectangle 7"/>
          <p:cNvSpPr>
            <a:spLocks noChangeArrowheads="1"/>
          </p:cNvSpPr>
          <p:nvPr/>
        </p:nvSpPr>
        <p:spPr bwMode="auto">
          <a:xfrm>
            <a:off x="4184650" y="378904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21513" name="Rectangle 8"/>
          <p:cNvSpPr>
            <a:spLocks noChangeArrowheads="1"/>
          </p:cNvSpPr>
          <p:nvPr/>
        </p:nvSpPr>
        <p:spPr bwMode="auto">
          <a:xfrm>
            <a:off x="552450" y="3862065"/>
            <a:ext cx="11541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dirty="0">
                <a:latin typeface="Times New Roman" pitchFamily="18" charset="0"/>
              </a:rPr>
              <a:t>Conditional</a:t>
            </a:r>
          </a:p>
          <a:p>
            <a:pPr algn="ctr"/>
            <a:r>
              <a:rPr kumimoji="1" lang="en-US" altLang="zh-CN" sz="2400" b="0" dirty="0">
                <a:latin typeface="Times New Roman" pitchFamily="18" charset="0"/>
              </a:rPr>
              <a:t>Branch</a:t>
            </a:r>
          </a:p>
        </p:txBody>
      </p:sp>
      <p:sp>
        <p:nvSpPr>
          <p:cNvPr id="21514" name="Rectangle 9"/>
          <p:cNvSpPr>
            <a:spLocks noChangeArrowheads="1"/>
          </p:cNvSpPr>
          <p:nvPr/>
        </p:nvSpPr>
        <p:spPr bwMode="auto">
          <a:xfrm>
            <a:off x="4905375" y="3789040"/>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21515" name="Rectangle 10"/>
          <p:cNvSpPr>
            <a:spLocks noChangeArrowheads="1"/>
          </p:cNvSpPr>
          <p:nvPr/>
        </p:nvSpPr>
        <p:spPr bwMode="auto">
          <a:xfrm>
            <a:off x="2744788"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21516" name="Rectangle 11"/>
          <p:cNvSpPr>
            <a:spLocks noChangeArrowheads="1"/>
          </p:cNvSpPr>
          <p:nvPr/>
        </p:nvSpPr>
        <p:spPr bwMode="auto">
          <a:xfrm>
            <a:off x="3463925"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21517" name="Rectangle 12"/>
          <p:cNvSpPr>
            <a:spLocks noChangeArrowheads="1"/>
          </p:cNvSpPr>
          <p:nvPr/>
        </p:nvSpPr>
        <p:spPr bwMode="auto">
          <a:xfrm>
            <a:off x="5624513"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ID</a:t>
            </a:r>
          </a:p>
        </p:txBody>
      </p:sp>
      <p:sp>
        <p:nvSpPr>
          <p:cNvPr id="21518" name="Rectangle 13"/>
          <p:cNvSpPr>
            <a:spLocks noChangeArrowheads="1"/>
          </p:cNvSpPr>
          <p:nvPr/>
        </p:nvSpPr>
        <p:spPr bwMode="auto">
          <a:xfrm>
            <a:off x="6345238"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21519" name="Rectangle 14"/>
          <p:cNvSpPr>
            <a:spLocks noChangeArrowheads="1"/>
          </p:cNvSpPr>
          <p:nvPr/>
        </p:nvSpPr>
        <p:spPr bwMode="auto">
          <a:xfrm>
            <a:off x="7064375"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MEM</a:t>
            </a:r>
          </a:p>
        </p:txBody>
      </p:sp>
      <p:sp>
        <p:nvSpPr>
          <p:cNvPr id="21520" name="Rectangle 15"/>
          <p:cNvSpPr>
            <a:spLocks noChangeArrowheads="1"/>
          </p:cNvSpPr>
          <p:nvPr/>
        </p:nvSpPr>
        <p:spPr bwMode="auto">
          <a:xfrm>
            <a:off x="4905375"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IF</a:t>
            </a:r>
          </a:p>
        </p:txBody>
      </p:sp>
      <p:sp>
        <p:nvSpPr>
          <p:cNvPr id="21521" name="Rectangle 16"/>
          <p:cNvSpPr>
            <a:spLocks noChangeArrowheads="1"/>
          </p:cNvSpPr>
          <p:nvPr/>
        </p:nvSpPr>
        <p:spPr bwMode="auto">
          <a:xfrm>
            <a:off x="4171950" y="4292278"/>
            <a:ext cx="708025" cy="474662"/>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EX</a:t>
            </a:r>
          </a:p>
        </p:txBody>
      </p:sp>
      <p:sp>
        <p:nvSpPr>
          <p:cNvPr id="21522" name="Rectangle 17"/>
          <p:cNvSpPr>
            <a:spLocks noChangeArrowheads="1"/>
          </p:cNvSpPr>
          <p:nvPr/>
        </p:nvSpPr>
        <p:spPr bwMode="auto">
          <a:xfrm>
            <a:off x="7751763" y="4293865"/>
            <a:ext cx="708025" cy="474663"/>
          </a:xfrm>
          <a:prstGeom prst="rect">
            <a:avLst/>
          </a:prstGeom>
          <a:noFill/>
          <a:ln w="190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0">
                <a:latin typeface="Times New Roman" pitchFamily="18" charset="0"/>
              </a:rPr>
              <a:t>WB</a:t>
            </a:r>
          </a:p>
        </p:txBody>
      </p:sp>
      <p:sp>
        <p:nvSpPr>
          <p:cNvPr id="21523" name="Line 18"/>
          <p:cNvSpPr>
            <a:spLocks noChangeShapeType="1"/>
          </p:cNvSpPr>
          <p:nvPr/>
        </p:nvSpPr>
        <p:spPr bwMode="auto">
          <a:xfrm>
            <a:off x="2711450" y="491299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19"/>
          <p:cNvSpPr>
            <a:spLocks noChangeShapeType="1"/>
          </p:cNvSpPr>
          <p:nvPr/>
        </p:nvSpPr>
        <p:spPr bwMode="auto">
          <a:xfrm>
            <a:off x="4870450" y="491299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20"/>
          <p:cNvSpPr>
            <a:spLocks noChangeShapeType="1"/>
          </p:cNvSpPr>
          <p:nvPr/>
        </p:nvSpPr>
        <p:spPr bwMode="auto">
          <a:xfrm>
            <a:off x="2711450" y="5200328"/>
            <a:ext cx="2159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Rectangle 21"/>
          <p:cNvSpPr>
            <a:spLocks noChangeArrowheads="1"/>
          </p:cNvSpPr>
          <p:nvPr/>
        </p:nvSpPr>
        <p:spPr bwMode="auto">
          <a:xfrm>
            <a:off x="3287713" y="5200328"/>
            <a:ext cx="108267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kumimoji="1" lang="en-US" altLang="zh-CN" sz="2400" b="0">
                <a:latin typeface="Times New Roman" pitchFamily="18" charset="0"/>
              </a:rPr>
              <a:t>3 stalls</a:t>
            </a:r>
          </a:p>
        </p:txBody>
      </p:sp>
      <p:sp>
        <p:nvSpPr>
          <p:cNvPr id="23" name="Rectangle 3"/>
          <p:cNvSpPr txBox="1">
            <a:spLocks noChangeArrowheads="1"/>
          </p:cNvSpPr>
          <p:nvPr/>
        </p:nvSpPr>
        <p:spPr bwMode="auto">
          <a:xfrm>
            <a:off x="457200" y="5661248"/>
            <a:ext cx="8291513" cy="749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Font typeface="Wingdings" pitchFamily="2" charset="2"/>
              <a:buChar char=""/>
              <a:defRPr sz="2400">
                <a:solidFill>
                  <a:schemeClr val="tx1"/>
                </a:solidFill>
                <a:effectLst>
                  <a:outerShdw blurRad="38100" dist="38100" dir="2700000" algn="tl">
                    <a:srgbClr val="C0C0C0"/>
                  </a:outerShdw>
                </a:effectLst>
                <a:latin typeface="+mn-lt"/>
                <a:ea typeface="+mn-ea"/>
                <a:cs typeface="+mn-cs"/>
              </a:defRPr>
            </a:lvl1pPr>
            <a:lvl2pPr marL="909638" indent="-285750" algn="l" rtl="0" eaLnBrk="0" fontAlgn="base" hangingPunct="0">
              <a:spcBef>
                <a:spcPct val="20000"/>
              </a:spcBef>
              <a:spcAft>
                <a:spcPct val="0"/>
              </a:spcAft>
              <a:buFont typeface="Wingdings" pitchFamily="2" charset="2"/>
              <a:buChar char=""/>
              <a:defRPr sz="2000">
                <a:solidFill>
                  <a:schemeClr val="tx1"/>
                </a:solidFill>
                <a:effectLst>
                  <a:outerShdw blurRad="38100" dist="38100" dir="2700000" algn="tl">
                    <a:srgbClr val="C0C0C0"/>
                  </a:outerShdw>
                </a:effectLst>
                <a:latin typeface="+mn-lt"/>
                <a:ea typeface="+mn-ea"/>
              </a:defRPr>
            </a:lvl2pPr>
            <a:lvl3pPr marL="1431925" indent="-342900" algn="l" rtl="0" eaLnBrk="0" fontAlgn="base" hangingPunct="0">
              <a:spcBef>
                <a:spcPct val="20000"/>
              </a:spcBef>
              <a:spcAft>
                <a:spcPct val="0"/>
              </a:spcAft>
              <a:buFont typeface="Wingdings" pitchFamily="2" charset="2"/>
              <a:buChar char=""/>
              <a:defRPr sz="2400">
                <a:solidFill>
                  <a:schemeClr val="tx1"/>
                </a:solidFill>
                <a:effectLst>
                  <a:outerShdw blurRad="38100" dist="38100" dir="2700000" algn="tl">
                    <a:srgbClr val="C0C0C0"/>
                  </a:outerShdw>
                </a:effectLst>
                <a:latin typeface="+mn-lt"/>
                <a:ea typeface="+mn-ea"/>
              </a:defRPr>
            </a:lvl3pPr>
            <a:lvl4pPr marL="1839913"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298700" indent="-2794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7559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32131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6703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4127500" indent="-2794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a:lstStyle>
          <a:p>
            <a:pPr eaLnBrk="1" hangingPunct="1">
              <a:defRPr/>
            </a:pPr>
            <a:r>
              <a:rPr lang="zh-CN" altLang="en-US" sz="2800" dirty="0" smtClean="0"/>
              <a:t>指令重新调度是编译器优化流水线的主要方法</a:t>
            </a:r>
            <a:endParaRPr lang="en-US" altLang="zh-CN" sz="2800" dirty="0"/>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1E7AA57-E662-46A0-A6F0-A0A07E316191}" type="slidenum">
              <a:rPr lang="en-US" altLang="zh-CN" sz="1400" smtClean="0">
                <a:latin typeface="Times New Roman" pitchFamily="18" charset="0"/>
              </a:rPr>
              <a:pPr eaLnBrk="1" hangingPunct="1"/>
              <a:t>37</a:t>
            </a:fld>
            <a:endParaRPr lang="en-US" altLang="zh-CN" sz="1400" smtClean="0">
              <a:latin typeface="Times New Roman" pitchFamily="18" charset="0"/>
            </a:endParaRPr>
          </a:p>
        </p:txBody>
      </p:sp>
      <p:sp>
        <p:nvSpPr>
          <p:cNvPr id="22531" name="Rectangle 2"/>
          <p:cNvSpPr>
            <a:spLocks noGrp="1" noChangeArrowheads="1"/>
          </p:cNvSpPr>
          <p:nvPr>
            <p:ph type="title"/>
          </p:nvPr>
        </p:nvSpPr>
        <p:spPr/>
        <p:txBody>
          <a:bodyPr/>
          <a:lstStyle/>
          <a:p>
            <a:pPr eaLnBrk="1" hangingPunct="1"/>
            <a:r>
              <a:rPr lang="zh-CN" altLang="en-US" smtClean="0"/>
              <a:t>向量指令</a:t>
            </a:r>
          </a:p>
        </p:txBody>
      </p:sp>
      <p:sp>
        <p:nvSpPr>
          <p:cNvPr id="1624067" name="Rectangle 3"/>
          <p:cNvSpPr>
            <a:spLocks noGrp="1" noChangeArrowheads="1"/>
          </p:cNvSpPr>
          <p:nvPr>
            <p:ph type="body" idx="1"/>
          </p:nvPr>
        </p:nvSpPr>
        <p:spPr/>
        <p:txBody>
          <a:bodyPr/>
          <a:lstStyle/>
          <a:p>
            <a:pPr eaLnBrk="1" hangingPunct="1">
              <a:defRPr/>
            </a:pPr>
            <a:r>
              <a:rPr lang="zh-CN" altLang="en-US" sz="2800" dirty="0"/>
              <a:t>对一个或多个数组的不同部分执行同一操作</a:t>
            </a:r>
          </a:p>
          <a:p>
            <a:pPr eaLnBrk="1" hangingPunct="1">
              <a:defRPr/>
            </a:pPr>
            <a:r>
              <a:rPr lang="zh-CN" altLang="en-US" sz="2800" dirty="0"/>
              <a:t>填充浮点运算流水线</a:t>
            </a:r>
            <a:r>
              <a:rPr lang="en-US" altLang="zh-CN" sz="2800" dirty="0"/>
              <a:t>, </a:t>
            </a:r>
            <a:r>
              <a:rPr lang="zh-CN" altLang="en-US" sz="2800" dirty="0"/>
              <a:t>不需</a:t>
            </a:r>
            <a:r>
              <a:rPr lang="zh-CN" altLang="en-US" sz="2800" dirty="0" smtClean="0"/>
              <a:t>额外前视功能部件</a:t>
            </a:r>
            <a:endParaRPr lang="zh-CN" altLang="en-US" sz="2800" dirty="0"/>
          </a:p>
          <a:p>
            <a:pPr lvl="1" eaLnBrk="1" hangingPunct="1">
              <a:defRPr/>
            </a:pPr>
            <a:r>
              <a:rPr lang="zh-CN" altLang="en-US" sz="2200" dirty="0"/>
              <a:t> 需要为向量寄存器大量增加处理器状态</a:t>
            </a:r>
          </a:p>
          <a:p>
            <a:pPr lvl="1" eaLnBrk="1" hangingPunct="1">
              <a:defRPr/>
            </a:pPr>
            <a:r>
              <a:rPr lang="zh-CN" altLang="en-US" sz="2200" dirty="0"/>
              <a:t> 大大扩展了机器指令数</a:t>
            </a:r>
            <a:r>
              <a:rPr lang="en-US" altLang="zh-CN" sz="2200" dirty="0"/>
              <a:t>,</a:t>
            </a:r>
            <a:r>
              <a:rPr lang="zh-CN" altLang="en-US" sz="2200" dirty="0"/>
              <a:t>增大了解码难度</a:t>
            </a:r>
          </a:p>
          <a:p>
            <a:pPr lvl="1" eaLnBrk="1" hangingPunct="1">
              <a:defRPr/>
            </a:pPr>
            <a:r>
              <a:rPr lang="zh-CN" altLang="en-US" sz="2200" dirty="0"/>
              <a:t> 存储层次设计复杂化</a:t>
            </a:r>
            <a:r>
              <a:rPr lang="en-US" altLang="zh-CN" sz="2200" dirty="0"/>
              <a:t>,</a:t>
            </a:r>
            <a:r>
              <a:rPr lang="zh-CN" altLang="en-US" sz="2200" dirty="0"/>
              <a:t>为此向量存取经常被设计为绕过高速缓存</a:t>
            </a:r>
          </a:p>
          <a:p>
            <a:pPr lvl="1" eaLnBrk="1" hangingPunct="1">
              <a:defRPr/>
            </a:pPr>
            <a:r>
              <a:rPr lang="zh-CN" altLang="en-US" sz="2200" dirty="0"/>
              <a:t> 向量化本身也很复杂</a:t>
            </a:r>
            <a:r>
              <a:rPr lang="en-US" altLang="zh-CN" sz="2200" dirty="0"/>
              <a:t>,</a:t>
            </a:r>
            <a:r>
              <a:rPr lang="zh-CN" altLang="en-US" sz="2200" dirty="0"/>
              <a:t>是否能向量化</a:t>
            </a:r>
            <a:r>
              <a:rPr lang="en-US" altLang="zh-CN" sz="2200" dirty="0"/>
              <a:t>?</a:t>
            </a:r>
          </a:p>
          <a:p>
            <a:pPr lvl="1" eaLnBrk="1" hangingPunct="1">
              <a:defRPr/>
            </a:pPr>
            <a:endParaRPr lang="en-US" altLang="zh-CN" sz="2200" dirty="0"/>
          </a:p>
        </p:txBody>
      </p:sp>
      <p:sp>
        <p:nvSpPr>
          <p:cNvPr id="1624068" name="Rectangle 4"/>
          <p:cNvSpPr>
            <a:spLocks noChangeArrowheads="1"/>
          </p:cNvSpPr>
          <p:nvPr/>
        </p:nvSpPr>
        <p:spPr bwMode="auto">
          <a:xfrm>
            <a:off x="4644008" y="4438699"/>
            <a:ext cx="2879725" cy="143827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VLOAD V1, A</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VLOAD V2, B</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VADD V3, V1, V2</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VSTORE C, V3</a:t>
            </a:r>
          </a:p>
        </p:txBody>
      </p:sp>
      <p:sp>
        <p:nvSpPr>
          <p:cNvPr id="1624069" name="Rectangle 5"/>
          <p:cNvSpPr>
            <a:spLocks noChangeArrowheads="1"/>
          </p:cNvSpPr>
          <p:nvPr/>
        </p:nvSpPr>
        <p:spPr bwMode="auto">
          <a:xfrm>
            <a:off x="1691680" y="4437112"/>
            <a:ext cx="2879725" cy="143827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dirty="0">
                <a:effectLst>
                  <a:outerShdw blurRad="38100" dist="38100" dir="2700000" algn="tl">
                    <a:srgbClr val="C0C0C0"/>
                  </a:outerShdw>
                </a:effectLst>
                <a:latin typeface="隶书" pitchFamily="49" charset="-122"/>
              </a:rPr>
              <a:t>DO I = 1, 64</a:t>
            </a:r>
          </a:p>
          <a:p>
            <a:pPr marL="444500" indent="-444500">
              <a:spcBef>
                <a:spcPct val="20000"/>
              </a:spcBef>
              <a:buFont typeface="Wingdings" pitchFamily="2" charset="2"/>
              <a:buNone/>
              <a:defRPr/>
            </a:pPr>
            <a:r>
              <a:rPr lang="pt-BR" altLang="zh-CN" sz="1800" b="0" dirty="0">
                <a:effectLst>
                  <a:outerShdw blurRad="38100" dist="38100" dir="2700000" algn="tl">
                    <a:srgbClr val="C0C0C0"/>
                  </a:outerShdw>
                </a:effectLst>
                <a:latin typeface="隶书" pitchFamily="49" charset="-122"/>
              </a:rPr>
              <a:t> C(I) = A(I) + B(I)</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E76C807-7FB1-44AF-AC80-9750E74688E8}" type="slidenum">
              <a:rPr lang="en-US" altLang="zh-CN" sz="1400" smtClean="0">
                <a:latin typeface="Times New Roman" pitchFamily="18" charset="0"/>
              </a:rPr>
              <a:pPr eaLnBrk="1" hangingPunct="1"/>
              <a:t>38</a:t>
            </a:fld>
            <a:endParaRPr lang="en-US" altLang="zh-CN" sz="1400" smtClean="0">
              <a:latin typeface="Times New Roman" pitchFamily="18" charset="0"/>
            </a:endParaRPr>
          </a:p>
        </p:txBody>
      </p:sp>
      <p:sp>
        <p:nvSpPr>
          <p:cNvPr id="23555" name="Rectangle 2"/>
          <p:cNvSpPr>
            <a:spLocks noGrp="1" noChangeArrowheads="1"/>
          </p:cNvSpPr>
          <p:nvPr>
            <p:ph type="title"/>
          </p:nvPr>
        </p:nvSpPr>
        <p:spPr/>
        <p:txBody>
          <a:bodyPr/>
          <a:lstStyle/>
          <a:p>
            <a:pPr eaLnBrk="1" hangingPunct="1"/>
            <a:r>
              <a:rPr lang="zh-CN" altLang="en-US" smtClean="0"/>
              <a:t>向量化实例</a:t>
            </a:r>
          </a:p>
        </p:txBody>
      </p:sp>
      <p:sp>
        <p:nvSpPr>
          <p:cNvPr id="1823747" name="Rectangle 3"/>
          <p:cNvSpPr>
            <a:spLocks noGrp="1" noChangeArrowheads="1"/>
          </p:cNvSpPr>
          <p:nvPr>
            <p:ph type="body" idx="1"/>
          </p:nvPr>
        </p:nvSpPr>
        <p:spPr>
          <a:xfrm>
            <a:off x="605284" y="1771849"/>
            <a:ext cx="3822700" cy="2089150"/>
          </a:xfrm>
        </p:spPr>
        <p:txBody>
          <a:bodyPr/>
          <a:lstStyle/>
          <a:p>
            <a:pPr eaLnBrk="1" hangingPunct="1">
              <a:buFont typeface="Wingdings" pitchFamily="2" charset="2"/>
              <a:buNone/>
              <a:defRPr/>
            </a:pPr>
            <a:r>
              <a:rPr lang="en-US" altLang="zh-CN" dirty="0">
                <a:ea typeface="宋体" pitchFamily="2" charset="-122"/>
              </a:rPr>
              <a:t>DO I = 1, 64</a:t>
            </a:r>
          </a:p>
          <a:p>
            <a:pPr eaLnBrk="1" hangingPunct="1">
              <a:buFont typeface="Wingdings" pitchFamily="2" charset="2"/>
              <a:buNone/>
              <a:defRPr/>
            </a:pPr>
            <a:r>
              <a:rPr lang="en-US" altLang="zh-CN" dirty="0">
                <a:ea typeface="宋体" pitchFamily="2" charset="-122"/>
              </a:rPr>
              <a:t> C(I) = A(I) + B(I)</a:t>
            </a:r>
          </a:p>
          <a:p>
            <a:pPr eaLnBrk="1" hangingPunct="1">
              <a:buFont typeface="Wingdings" pitchFamily="2" charset="2"/>
              <a:buNone/>
              <a:defRPr/>
            </a:pPr>
            <a:r>
              <a:rPr lang="en-US" altLang="zh-CN" dirty="0">
                <a:ea typeface="宋体" pitchFamily="2" charset="-122"/>
              </a:rPr>
              <a:t> D(I+1) = D(I) + C(I)</a:t>
            </a:r>
          </a:p>
          <a:p>
            <a:pPr eaLnBrk="1" hangingPunct="1">
              <a:buFont typeface="Wingdings" pitchFamily="2" charset="2"/>
              <a:buNone/>
              <a:defRPr/>
            </a:pPr>
            <a:r>
              <a:rPr lang="en-US" altLang="zh-CN" dirty="0">
                <a:ea typeface="宋体" pitchFamily="2" charset="-122"/>
              </a:rPr>
              <a:t>ENDDO</a:t>
            </a:r>
          </a:p>
        </p:txBody>
      </p:sp>
      <p:sp>
        <p:nvSpPr>
          <p:cNvPr id="1823748" name="Rectangle 4"/>
          <p:cNvSpPr>
            <a:spLocks noChangeArrowheads="1"/>
          </p:cNvSpPr>
          <p:nvPr/>
        </p:nvSpPr>
        <p:spPr bwMode="auto">
          <a:xfrm>
            <a:off x="4355976" y="1772543"/>
            <a:ext cx="4578350" cy="20161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400" b="0" dirty="0">
                <a:effectLst>
                  <a:outerShdw blurRad="38100" dist="38100" dir="2700000" algn="tl">
                    <a:srgbClr val="C0C0C0"/>
                  </a:outerShdw>
                </a:effectLst>
                <a:latin typeface="隶书" pitchFamily="49" charset="-122"/>
              </a:rPr>
              <a:t>C(1:64) = A(1:64) + B(1:64)</a:t>
            </a:r>
          </a:p>
          <a:p>
            <a:pPr marL="444500" indent="-444500">
              <a:spcBef>
                <a:spcPct val="20000"/>
              </a:spcBef>
              <a:buFont typeface="Wingdings" pitchFamily="2" charset="2"/>
              <a:buNone/>
              <a:defRPr/>
            </a:pPr>
            <a:r>
              <a:rPr lang="en-US" altLang="zh-CN" sz="2400" b="0" dirty="0">
                <a:effectLst>
                  <a:outerShdw blurRad="38100" dist="38100" dir="2700000" algn="tl">
                    <a:srgbClr val="C0C0C0"/>
                  </a:outerShdw>
                </a:effectLst>
                <a:latin typeface="隶书" pitchFamily="49" charset="-122"/>
              </a:rPr>
              <a:t>D(2:65) = D(1:64) + C(1:64)</a:t>
            </a:r>
          </a:p>
          <a:p>
            <a:pPr marL="444500" indent="-444500">
              <a:spcBef>
                <a:spcPct val="20000"/>
              </a:spcBef>
              <a:buFont typeface="Wingdings" pitchFamily="2" charset="2"/>
              <a:buNone/>
              <a:defRPr/>
            </a:pPr>
            <a:endParaRPr lang="en-US" altLang="zh-CN" sz="2400" b="0" dirty="0">
              <a:effectLst>
                <a:outerShdw blurRad="38100" dist="38100" dir="2700000" algn="tl">
                  <a:srgbClr val="C0C0C0"/>
                </a:outerShdw>
              </a:effectLst>
              <a:latin typeface="隶书" pitchFamily="49" charset="-122"/>
            </a:endParaRPr>
          </a:p>
          <a:p>
            <a:pPr marL="444500" indent="-444500">
              <a:spcBef>
                <a:spcPct val="20000"/>
              </a:spcBef>
              <a:buFont typeface="Wingdings" pitchFamily="2" charset="2"/>
              <a:buNone/>
              <a:defRPr/>
            </a:pPr>
            <a:r>
              <a:rPr lang="zh-CN" altLang="en-US" sz="2400" b="0" dirty="0">
                <a:effectLst>
                  <a:outerShdw blurRad="38100" dist="38100" dir="2700000" algn="tl">
                    <a:srgbClr val="C0C0C0"/>
                  </a:outerShdw>
                </a:effectLst>
                <a:latin typeface="隶书" pitchFamily="49" charset="-122"/>
              </a:rPr>
              <a:t>？？</a:t>
            </a:r>
            <a:r>
              <a:rPr lang="zh-CN" altLang="en-US" sz="2400" b="0" dirty="0" smtClean="0">
                <a:effectLst>
                  <a:outerShdw blurRad="38100" dist="38100" dir="2700000" algn="tl">
                    <a:srgbClr val="C0C0C0"/>
                  </a:outerShdw>
                </a:effectLst>
                <a:latin typeface="隶书" pitchFamily="49" charset="-122"/>
              </a:rPr>
              <a:t>？编译器必须区分这些情况</a:t>
            </a:r>
            <a:endParaRPr lang="zh-CN" altLang="en-US" sz="2400" b="0" dirty="0">
              <a:effectLst>
                <a:outerShdw blurRad="38100" dist="38100" dir="2700000" algn="tl">
                  <a:srgbClr val="C0C0C0"/>
                </a:outerShdw>
              </a:effectLst>
              <a:latin typeface="隶书" pitchFamily="49" charset="-122"/>
            </a:endParaRPr>
          </a:p>
        </p:txBody>
      </p:sp>
      <p:sp>
        <p:nvSpPr>
          <p:cNvPr id="1823749" name="Rectangle 5"/>
          <p:cNvSpPr>
            <a:spLocks noChangeArrowheads="1"/>
          </p:cNvSpPr>
          <p:nvPr/>
        </p:nvSpPr>
        <p:spPr bwMode="auto">
          <a:xfrm>
            <a:off x="533400" y="3932684"/>
            <a:ext cx="8001000" cy="1008484"/>
          </a:xfrm>
          <a:prstGeom prst="rect">
            <a:avLst/>
          </a:prstGeom>
          <a:noFill/>
          <a:ln w="9525">
            <a:noFill/>
            <a:miter lim="800000"/>
            <a:headEnd/>
            <a:tailEnd/>
          </a:ln>
          <a:effectLst/>
        </p:spPr>
        <p:txBody>
          <a:bodyPr/>
          <a:lstStyle/>
          <a:p>
            <a:pPr marL="444500" indent="-444500">
              <a:spcBef>
                <a:spcPct val="20000"/>
              </a:spcBef>
              <a:buFont typeface="Wingdings" pitchFamily="2" charset="2"/>
              <a:buChar char=""/>
              <a:defRPr/>
            </a:pPr>
            <a:r>
              <a:rPr lang="en-US" altLang="zh-CN" sz="2800" b="0" dirty="0">
                <a:effectLst>
                  <a:outerShdw blurRad="38100" dist="38100" dir="2700000" algn="tl">
                    <a:srgbClr val="C0C0C0"/>
                  </a:outerShdw>
                </a:effectLst>
                <a:latin typeface="隶书" pitchFamily="49" charset="-122"/>
                <a:ea typeface="隶书" pitchFamily="49" charset="-122"/>
              </a:rPr>
              <a:t>Fortran 90: </a:t>
            </a:r>
            <a:r>
              <a:rPr lang="zh-CN" altLang="en-US" sz="2800" b="0" dirty="0">
                <a:effectLst>
                  <a:outerShdw blurRad="38100" dist="38100" dir="2700000" algn="tl">
                    <a:srgbClr val="C0C0C0"/>
                  </a:outerShdw>
                </a:effectLst>
                <a:latin typeface="隶书" pitchFamily="49" charset="-122"/>
                <a:ea typeface="隶书" pitchFamily="49" charset="-122"/>
              </a:rPr>
              <a:t>右端输入为本语句执行前的值</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942A222-1467-4DC8-8335-E8417E1A0A68}" type="slidenum">
              <a:rPr lang="en-US" altLang="zh-CN" sz="1400" smtClean="0">
                <a:latin typeface="Times New Roman" pitchFamily="18" charset="0"/>
              </a:rPr>
              <a:pPr eaLnBrk="1" hangingPunct="1"/>
              <a:t>39</a:t>
            </a:fld>
            <a:endParaRPr lang="en-US" altLang="zh-CN" sz="1400" smtClean="0">
              <a:latin typeface="Times New Roman" pitchFamily="18" charset="0"/>
            </a:endParaRPr>
          </a:p>
        </p:txBody>
      </p:sp>
      <p:sp>
        <p:nvSpPr>
          <p:cNvPr id="1626115" name="Rectangle 3"/>
          <p:cNvSpPr>
            <a:spLocks noGrp="1" noChangeArrowheads="1"/>
          </p:cNvSpPr>
          <p:nvPr>
            <p:ph type="body" idx="1"/>
          </p:nvPr>
        </p:nvSpPr>
        <p:spPr/>
        <p:txBody>
          <a:bodyPr/>
          <a:lstStyle/>
          <a:p>
            <a:pPr eaLnBrk="1" hangingPunct="1">
              <a:defRPr/>
            </a:pPr>
            <a:r>
              <a:rPr lang="zh-CN" altLang="en-US" sz="3200" dirty="0"/>
              <a:t>超标量和超长指令字</a:t>
            </a:r>
          </a:p>
          <a:p>
            <a:pPr lvl="1" eaLnBrk="1" hangingPunct="1">
              <a:defRPr/>
            </a:pPr>
            <a:r>
              <a:rPr lang="zh-CN" altLang="en-US" sz="2800" dirty="0" smtClean="0">
                <a:latin typeface="+mn-ea"/>
              </a:rPr>
              <a:t>每个时钟周期发出超过一条指令</a:t>
            </a:r>
            <a:r>
              <a:rPr lang="en-US" altLang="zh-CN" sz="2800" dirty="0" smtClean="0">
                <a:latin typeface="+mn-ea"/>
              </a:rPr>
              <a:t>: </a:t>
            </a:r>
            <a:r>
              <a:rPr lang="zh-CN" altLang="en-US" sz="2800" dirty="0" smtClean="0">
                <a:latin typeface="+mn-ea"/>
              </a:rPr>
              <a:t>与向量处理器类似</a:t>
            </a:r>
            <a:endParaRPr lang="en-US" altLang="zh-CN" sz="2800" dirty="0">
              <a:latin typeface="+mn-ea"/>
            </a:endParaRPr>
          </a:p>
          <a:p>
            <a:pPr lvl="1" eaLnBrk="1" hangingPunct="1">
              <a:defRPr/>
            </a:pPr>
            <a:r>
              <a:rPr lang="en-US" altLang="zh-CN" sz="2800" dirty="0">
                <a:latin typeface="+mn-ea"/>
              </a:rPr>
              <a:t>Superscalar: </a:t>
            </a:r>
            <a:r>
              <a:rPr lang="zh-CN" altLang="en-US" sz="2800" dirty="0" smtClean="0">
                <a:latin typeface="+mn-ea"/>
              </a:rPr>
              <a:t>指令前视</a:t>
            </a:r>
            <a:endParaRPr lang="en-US" altLang="zh-CN" sz="2800" dirty="0">
              <a:latin typeface="+mn-ea"/>
            </a:endParaRPr>
          </a:p>
          <a:p>
            <a:pPr lvl="1" eaLnBrk="1" hangingPunct="1">
              <a:defRPr/>
            </a:pPr>
            <a:r>
              <a:rPr lang="en-US" altLang="zh-CN" sz="2800" dirty="0">
                <a:latin typeface="+mn-ea"/>
              </a:rPr>
              <a:t>VLIW: </a:t>
            </a:r>
            <a:r>
              <a:rPr lang="zh-CN" altLang="en-US" sz="2800" dirty="0">
                <a:latin typeface="+mn-ea"/>
              </a:rPr>
              <a:t>事先</a:t>
            </a:r>
            <a:r>
              <a:rPr lang="zh-CN" altLang="en-US" sz="2800" dirty="0" smtClean="0">
                <a:latin typeface="+mn-ea"/>
              </a:rPr>
              <a:t>固定组合的长指令</a:t>
            </a:r>
            <a:endParaRPr lang="en-US" altLang="zh-CN" sz="2800" dirty="0">
              <a:latin typeface="+mn-ea"/>
            </a:endParaRPr>
          </a:p>
          <a:p>
            <a:pPr lvl="1" eaLnBrk="1" hangingPunct="1">
              <a:defRPr/>
            </a:pPr>
            <a:r>
              <a:rPr lang="zh-CN" altLang="en-US" sz="2800" dirty="0" smtClean="0">
                <a:latin typeface="+mn-ea"/>
              </a:rPr>
              <a:t>需要更大的指令缓存</a:t>
            </a:r>
            <a:endParaRPr lang="en-US" altLang="zh-CN" sz="2800" dirty="0" smtClean="0">
              <a:latin typeface="+mn-ea"/>
            </a:endParaRPr>
          </a:p>
          <a:p>
            <a:pPr lvl="1" eaLnBrk="1" hangingPunct="1">
              <a:defRPr/>
            </a:pPr>
            <a:r>
              <a:rPr lang="zh-CN" altLang="en-US" sz="2800" dirty="0" smtClean="0">
                <a:latin typeface="+mn-ea"/>
              </a:rPr>
              <a:t>需要更大的数据缓存</a:t>
            </a:r>
            <a:endParaRPr lang="en-US" altLang="zh-CN" sz="2800" dirty="0">
              <a:latin typeface="+mn-ea"/>
            </a:endParaRPr>
          </a:p>
          <a:p>
            <a:pPr marL="623888" lvl="1" indent="0" eaLnBrk="1" hangingPunct="1">
              <a:buNone/>
              <a:defRPr/>
            </a:pPr>
            <a:endParaRPr lang="en-US" altLang="zh-CN" sz="2800" dirty="0">
              <a:ea typeface="宋体" pitchFamily="2" charset="-122"/>
            </a:endParaRPr>
          </a:p>
        </p:txBody>
      </p:sp>
      <p:sp>
        <p:nvSpPr>
          <p:cNvPr id="24580" name="Rectangle 4"/>
          <p:cNvSpPr>
            <a:spLocks noGrp="1" noChangeArrowheads="1"/>
          </p:cNvSpPr>
          <p:nvPr>
            <p:ph type="title"/>
          </p:nvPr>
        </p:nvSpPr>
        <p:spPr/>
        <p:txBody>
          <a:bodyPr/>
          <a:lstStyle/>
          <a:p>
            <a:pPr eaLnBrk="1" hangingPunct="1"/>
            <a:r>
              <a:rPr lang="zh-CN" altLang="en-US" smtClean="0"/>
              <a:t>多发射指令单元</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3FABC4B-B11E-4A4B-BCBF-2AF0A9A83F56}" type="datetime1">
              <a:rPr lang="en-US" altLang="zh-CN"/>
              <a:pPr/>
              <a:t>9/12/2016</a:t>
            </a:fld>
            <a:endParaRPr lang="en-US" altLang="zh-CN"/>
          </a:p>
        </p:txBody>
      </p:sp>
      <p:sp>
        <p:nvSpPr>
          <p:cNvPr id="8" name="灯片编号占位符 7"/>
          <p:cNvSpPr>
            <a:spLocks noGrp="1"/>
          </p:cNvSpPr>
          <p:nvPr>
            <p:ph type="sldNum" sz="quarter" idx="11"/>
          </p:nvPr>
        </p:nvSpPr>
        <p:spPr/>
        <p:txBody>
          <a:bodyPr/>
          <a:lstStyle/>
          <a:p>
            <a:fld id="{35555EE9-3397-4FC4-8479-F40434BF0633}" type="slidenum">
              <a:rPr lang="en-US" altLang="zh-CN"/>
              <a:pPr/>
              <a:t>4</a:t>
            </a:fld>
            <a:endParaRPr lang="en-US" altLang="zh-CN" b="0">
              <a:solidFill>
                <a:srgbClr val="FBBA03"/>
              </a:solidFill>
            </a:endParaRPr>
          </a:p>
        </p:txBody>
      </p:sp>
      <p:graphicFrame>
        <p:nvGraphicFramePr>
          <p:cNvPr id="774146" name="Object 2"/>
          <p:cNvGraphicFramePr>
            <a:graphicFrameLocks noGrp="1" noChangeAspect="1"/>
          </p:cNvGraphicFramePr>
          <p:nvPr>
            <p:ph idx="1"/>
            <p:extLst>
              <p:ext uri="{D42A27DB-BD31-4B8C-83A1-F6EECF244321}">
                <p14:modId xmlns:p14="http://schemas.microsoft.com/office/powerpoint/2010/main" val="3724464708"/>
              </p:ext>
            </p:extLst>
          </p:nvPr>
        </p:nvGraphicFramePr>
        <p:xfrm>
          <a:off x="192088" y="1057646"/>
          <a:ext cx="8758237" cy="4597400"/>
        </p:xfrm>
        <a:graphic>
          <a:graphicData uri="http://schemas.openxmlformats.org/presentationml/2006/ole">
            <mc:AlternateContent xmlns:mc="http://schemas.openxmlformats.org/markup-compatibility/2006">
              <mc:Choice xmlns:v="urn:schemas-microsoft-com:vml" Requires="v">
                <p:oleObj spid="_x0000_s110690" name="Chart" r:id="rId4" imgW="8272272" imgH="4343400" progId="Excel.Chart.8">
                  <p:embed/>
                </p:oleObj>
              </mc:Choice>
              <mc:Fallback>
                <p:oleObj name="Chart" r:id="rId4" imgW="8272272" imgH="43434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057646"/>
                        <a:ext cx="8758237" cy="4597400"/>
                      </a:xfrm>
                      <a:prstGeom prst="rect">
                        <a:avLst/>
                      </a:prstGeom>
                    </p:spPr>
                  </p:pic>
                </p:oleObj>
              </mc:Fallback>
            </mc:AlternateContent>
          </a:graphicData>
        </a:graphic>
      </p:graphicFrame>
      <p:sp>
        <p:nvSpPr>
          <p:cNvPr id="774148" name="Text Box 4"/>
          <p:cNvSpPr txBox="1">
            <a:spLocks noChangeArrowheads="1"/>
          </p:cNvSpPr>
          <p:nvPr/>
        </p:nvSpPr>
        <p:spPr bwMode="auto">
          <a:xfrm>
            <a:off x="2046288" y="5590877"/>
            <a:ext cx="50641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FontTx/>
              <a:buChar char="•"/>
            </a:pPr>
            <a:r>
              <a:rPr lang="en-US" altLang="zh-CN" sz="2000" dirty="0">
                <a:solidFill>
                  <a:schemeClr val="tx1"/>
                </a:solidFill>
                <a:ea typeface="宋体" charset="-122"/>
                <a:cs typeface="Arial" charset="0"/>
              </a:rPr>
              <a:t> VAX	        : 25%/year 1978 to 1986</a:t>
            </a:r>
          </a:p>
          <a:p>
            <a:pPr eaLnBrk="1" hangingPunct="1">
              <a:spcBef>
                <a:spcPct val="0"/>
              </a:spcBef>
              <a:buFontTx/>
              <a:buChar char="•"/>
            </a:pPr>
            <a:r>
              <a:rPr lang="en-US" altLang="zh-CN" sz="2000" dirty="0">
                <a:solidFill>
                  <a:schemeClr val="tx1"/>
                </a:solidFill>
                <a:ea typeface="宋体" charset="-122"/>
                <a:cs typeface="Arial" charset="0"/>
              </a:rPr>
              <a:t> RISC + x86: 52%/year 1986 to 2002</a:t>
            </a:r>
          </a:p>
          <a:p>
            <a:pPr eaLnBrk="1" hangingPunct="1">
              <a:spcBef>
                <a:spcPct val="0"/>
              </a:spcBef>
              <a:buFontTx/>
              <a:buChar char="•"/>
            </a:pPr>
            <a:r>
              <a:rPr lang="en-US" altLang="zh-CN" sz="2000" dirty="0">
                <a:solidFill>
                  <a:schemeClr val="tx1"/>
                </a:solidFill>
                <a:ea typeface="宋体" charset="-122"/>
                <a:cs typeface="Arial" charset="0"/>
              </a:rPr>
              <a:t> RISC + x86:  ≈20%/year 2002 to present</a:t>
            </a:r>
          </a:p>
        </p:txBody>
      </p:sp>
      <p:sp>
        <p:nvSpPr>
          <p:cNvPr id="774149" name="Text Box 5"/>
          <p:cNvSpPr txBox="1">
            <a:spLocks noChangeArrowheads="1"/>
          </p:cNvSpPr>
          <p:nvPr/>
        </p:nvSpPr>
        <p:spPr bwMode="auto">
          <a:xfrm>
            <a:off x="1323975" y="1406673"/>
            <a:ext cx="3454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1400" b="0">
                <a:solidFill>
                  <a:schemeClr val="tx1"/>
                </a:solidFill>
                <a:latin typeface="Times" pitchFamily="1" charset="0"/>
                <a:ea typeface="宋体" charset="-122"/>
              </a:rPr>
              <a:t>From Hennessy and Patterson, </a:t>
            </a:r>
            <a:r>
              <a:rPr lang="en-US" altLang="zh-CN" sz="1400" b="0" i="1">
                <a:solidFill>
                  <a:schemeClr val="tx1"/>
                </a:solidFill>
                <a:latin typeface="Times" pitchFamily="1" charset="0"/>
                <a:ea typeface="宋体" charset="-122"/>
              </a:rPr>
              <a:t>Computer Architecture: A Quantitative Approach</a:t>
            </a:r>
            <a:r>
              <a:rPr lang="en-US" altLang="zh-CN" sz="1400" b="0">
                <a:solidFill>
                  <a:schemeClr val="tx1"/>
                </a:solidFill>
                <a:latin typeface="Times" pitchFamily="1" charset="0"/>
                <a:ea typeface="宋体" charset="-122"/>
              </a:rPr>
              <a:t>, 4th edition, October, 2006</a:t>
            </a:r>
          </a:p>
        </p:txBody>
      </p:sp>
      <p:sp>
        <p:nvSpPr>
          <p:cNvPr id="774150" name="Text Box 6"/>
          <p:cNvSpPr txBox="1">
            <a:spLocks noChangeArrowheads="1"/>
          </p:cNvSpPr>
          <p:nvPr/>
        </p:nvSpPr>
        <p:spPr bwMode="auto">
          <a:xfrm>
            <a:off x="7415213" y="1805136"/>
            <a:ext cx="1052512" cy="304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400">
                <a:ea typeface="宋体" charset="-122"/>
              </a:rPr>
              <a:t>≈20%/year</a:t>
            </a:r>
          </a:p>
        </p:txBody>
      </p:sp>
      <p:sp>
        <p:nvSpPr>
          <p:cNvPr id="2" name="标题 1"/>
          <p:cNvSpPr>
            <a:spLocks noGrp="1"/>
          </p:cNvSpPr>
          <p:nvPr>
            <p:ph type="title"/>
          </p:nvPr>
        </p:nvSpPr>
        <p:spPr/>
        <p:txBody>
          <a:bodyPr/>
          <a:lstStyle/>
          <a:p>
            <a:r>
              <a:rPr lang="zh-CN" altLang="en-US" dirty="0" smtClean="0"/>
              <a:t>单处理器性能的发展</a:t>
            </a:r>
            <a:endParaRPr lang="zh-CN" altLang="en-US" dirty="0"/>
          </a:p>
        </p:txBody>
      </p:sp>
    </p:spTree>
    <p:extLst>
      <p:ext uri="{BB962C8B-B14F-4D97-AF65-F5344CB8AC3E}">
        <p14:creationId xmlns:p14="http://schemas.microsoft.com/office/powerpoint/2010/main" val="89182486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829AE67-2E68-47D0-AA13-3742FBCE034D}" type="slidenum">
              <a:rPr lang="en-US" altLang="zh-CN" sz="1400" smtClean="0">
                <a:latin typeface="Times New Roman" pitchFamily="18" charset="0"/>
              </a:rPr>
              <a:pPr eaLnBrk="1" hangingPunct="1"/>
              <a:t>40</a:t>
            </a:fld>
            <a:endParaRPr lang="en-US" altLang="zh-CN" sz="1400" smtClean="0">
              <a:latin typeface="Times New Roman" pitchFamily="18" charset="0"/>
            </a:endParaRPr>
          </a:p>
        </p:txBody>
      </p:sp>
      <p:sp>
        <p:nvSpPr>
          <p:cNvPr id="1628163" name="Rectangle 3"/>
          <p:cNvSpPr>
            <a:spLocks noGrp="1" noChangeArrowheads="1"/>
          </p:cNvSpPr>
          <p:nvPr>
            <p:ph type="body" idx="1"/>
          </p:nvPr>
        </p:nvSpPr>
        <p:spPr>
          <a:xfrm>
            <a:off x="468313" y="1196975"/>
            <a:ext cx="8286750" cy="2524125"/>
          </a:xfrm>
        </p:spPr>
        <p:txBody>
          <a:bodyPr/>
          <a:lstStyle/>
          <a:p>
            <a:pPr eaLnBrk="1" hangingPunct="1">
              <a:lnSpc>
                <a:spcPct val="80000"/>
              </a:lnSpc>
              <a:defRPr/>
            </a:pPr>
            <a:r>
              <a:rPr lang="zh-CN" altLang="en-US" sz="2800"/>
              <a:t>带来了两个编译方面的挑战</a:t>
            </a:r>
          </a:p>
          <a:p>
            <a:pPr lvl="1" eaLnBrk="1" hangingPunct="1">
              <a:lnSpc>
                <a:spcPct val="80000"/>
              </a:lnSpc>
              <a:defRPr/>
            </a:pPr>
            <a:r>
              <a:rPr lang="zh-CN" altLang="en-US" sz="2200"/>
              <a:t>相关性分析的问题</a:t>
            </a:r>
            <a:r>
              <a:rPr lang="en-US" altLang="zh-CN" sz="2200"/>
              <a:t>: </a:t>
            </a:r>
            <a:r>
              <a:rPr lang="zh-CN" altLang="en-US" sz="2200"/>
              <a:t>是否可以错序，找到足够的并行执行指令</a:t>
            </a:r>
          </a:p>
          <a:p>
            <a:pPr lvl="1" eaLnBrk="1" hangingPunct="1">
              <a:lnSpc>
                <a:spcPct val="80000"/>
              </a:lnSpc>
              <a:defRPr/>
            </a:pPr>
            <a:r>
              <a:rPr lang="zh-CN" altLang="en-US" sz="2200"/>
              <a:t>指令调度的问题</a:t>
            </a:r>
            <a:r>
              <a:rPr lang="en-US" altLang="zh-CN" sz="2200"/>
              <a:t>: </a:t>
            </a:r>
            <a:r>
              <a:rPr lang="zh-CN" altLang="en-US" sz="2200"/>
              <a:t>如何调度才能减少执行时间，指令调度要及时</a:t>
            </a:r>
          </a:p>
          <a:p>
            <a:pPr eaLnBrk="1" hangingPunct="1">
              <a:lnSpc>
                <a:spcPct val="80000"/>
              </a:lnSpc>
              <a:defRPr/>
            </a:pPr>
            <a:r>
              <a:rPr lang="zh-CN" altLang="en-US" sz="2800"/>
              <a:t>例子</a:t>
            </a:r>
            <a:r>
              <a:rPr lang="en-US" altLang="zh-CN" sz="2800"/>
              <a:t>: </a:t>
            </a:r>
            <a:r>
              <a:rPr lang="zh-CN" altLang="en-US" sz="2800"/>
              <a:t>假设每周期发射一条指令</a:t>
            </a:r>
            <a:r>
              <a:rPr lang="en-US" altLang="zh-CN" sz="2800"/>
              <a:t>,load</a:t>
            </a:r>
            <a:r>
              <a:rPr lang="zh-CN" altLang="en-US" sz="2800"/>
              <a:t>和</a:t>
            </a:r>
            <a:r>
              <a:rPr lang="en-US" altLang="zh-CN" sz="2800"/>
              <a:t>add</a:t>
            </a:r>
            <a:r>
              <a:rPr lang="zh-CN" altLang="en-US" sz="2800"/>
              <a:t>都花费</a:t>
            </a:r>
            <a:r>
              <a:rPr lang="en-US" altLang="zh-CN" sz="2800"/>
              <a:t>2</a:t>
            </a:r>
            <a:r>
              <a:rPr lang="zh-CN" altLang="en-US" sz="2800"/>
              <a:t>个指令周期</a:t>
            </a:r>
          </a:p>
        </p:txBody>
      </p:sp>
      <p:sp>
        <p:nvSpPr>
          <p:cNvPr id="1628164" name="Rectangle 4"/>
          <p:cNvSpPr>
            <a:spLocks noChangeArrowheads="1"/>
          </p:cNvSpPr>
          <p:nvPr/>
        </p:nvSpPr>
        <p:spPr bwMode="auto">
          <a:xfrm>
            <a:off x="2051050" y="3573463"/>
            <a:ext cx="2170113" cy="20161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R1, A</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R2, B</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ADDF R3, R1, R2</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STF X, R3</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R4, C</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ADDF R5, R3, R4</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STF Y, R5</a:t>
            </a:r>
            <a:endParaRPr lang="en-US" altLang="zh-CN" sz="1800" b="0">
              <a:effectLst>
                <a:outerShdw blurRad="38100" dist="38100" dir="2700000" algn="tl">
                  <a:srgbClr val="C0C0C0"/>
                </a:outerShdw>
              </a:effectLst>
              <a:latin typeface="隶书" pitchFamily="49" charset="-122"/>
            </a:endParaRPr>
          </a:p>
        </p:txBody>
      </p:sp>
      <p:sp>
        <p:nvSpPr>
          <p:cNvPr id="1628165" name="Rectangle 5"/>
          <p:cNvSpPr>
            <a:spLocks noChangeArrowheads="1"/>
          </p:cNvSpPr>
          <p:nvPr/>
        </p:nvSpPr>
        <p:spPr bwMode="auto">
          <a:xfrm>
            <a:off x="5570538" y="3573463"/>
            <a:ext cx="2097087" cy="20161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R1, A</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R2, B</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LF R4, C</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ADDF R3, R1, R2</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ADDF R5, R3, R4</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STF X, R3</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STF Y, R5</a:t>
            </a:r>
            <a:endParaRPr lang="en-US" altLang="zh-CN" sz="1800" b="0">
              <a:effectLst>
                <a:outerShdw blurRad="38100" dist="38100" dir="2700000" algn="tl">
                  <a:srgbClr val="C0C0C0"/>
                </a:outerShdw>
              </a:effectLst>
              <a:latin typeface="隶书" pitchFamily="49" charset="-122"/>
            </a:endParaRPr>
          </a:p>
        </p:txBody>
      </p:sp>
      <p:sp>
        <p:nvSpPr>
          <p:cNvPr id="1628166" name="Rectangle 6"/>
          <p:cNvSpPr>
            <a:spLocks noChangeArrowheads="1"/>
          </p:cNvSpPr>
          <p:nvPr/>
        </p:nvSpPr>
        <p:spPr bwMode="auto">
          <a:xfrm>
            <a:off x="2051050" y="6021388"/>
            <a:ext cx="1584325" cy="43180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a:solidFill>
                  <a:srgbClr val="FF0000"/>
                </a:solidFill>
                <a:effectLst>
                  <a:outerShdw blurRad="38100" dist="38100" dir="2700000" algn="tl">
                    <a:srgbClr val="C0C0C0"/>
                  </a:outerShdw>
                </a:effectLst>
                <a:latin typeface="隶书" pitchFamily="49" charset="-122"/>
              </a:rPr>
              <a:t>11 Cycles to issue</a:t>
            </a:r>
            <a:endParaRPr lang="en-US" altLang="zh-CN" sz="1800">
              <a:solidFill>
                <a:srgbClr val="FF0000"/>
              </a:solidFill>
              <a:effectLst>
                <a:outerShdw blurRad="38100" dist="38100" dir="2700000" algn="tl">
                  <a:srgbClr val="C0C0C0"/>
                </a:outerShdw>
              </a:effectLst>
              <a:latin typeface="隶书" pitchFamily="49" charset="-122"/>
            </a:endParaRPr>
          </a:p>
        </p:txBody>
      </p:sp>
      <p:sp>
        <p:nvSpPr>
          <p:cNvPr id="1628167" name="Rectangle 7"/>
          <p:cNvSpPr>
            <a:spLocks noChangeArrowheads="1"/>
          </p:cNvSpPr>
          <p:nvPr/>
        </p:nvSpPr>
        <p:spPr bwMode="auto">
          <a:xfrm>
            <a:off x="5578475" y="6021388"/>
            <a:ext cx="1584325" cy="43180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a:solidFill>
                  <a:srgbClr val="FF0000"/>
                </a:solidFill>
                <a:effectLst>
                  <a:outerShdw blurRad="38100" dist="38100" dir="2700000" algn="tl">
                    <a:srgbClr val="C0C0C0"/>
                  </a:outerShdw>
                </a:effectLst>
                <a:latin typeface="隶书" pitchFamily="49" charset="-122"/>
              </a:rPr>
              <a:t>8 Cycles to issue</a:t>
            </a:r>
            <a:endParaRPr lang="en-US" altLang="zh-CN" sz="1800">
              <a:solidFill>
                <a:srgbClr val="FF0000"/>
              </a:solidFill>
              <a:effectLst>
                <a:outerShdw blurRad="38100" dist="38100" dir="2700000" algn="tl">
                  <a:srgbClr val="C0C0C0"/>
                </a:outerShdw>
              </a:effectLst>
              <a:latin typeface="隶书" pitchFamily="49" charset="-122"/>
            </a:endParaRPr>
          </a:p>
        </p:txBody>
      </p:sp>
      <p:sp>
        <p:nvSpPr>
          <p:cNvPr id="25608" name="Rectangle 8"/>
          <p:cNvSpPr>
            <a:spLocks noGrp="1" noChangeArrowheads="1"/>
          </p:cNvSpPr>
          <p:nvPr>
            <p:ph type="title"/>
          </p:nvPr>
        </p:nvSpPr>
        <p:spPr/>
        <p:txBody>
          <a:bodyPr/>
          <a:lstStyle/>
          <a:p>
            <a:pPr eaLnBrk="1" hangingPunct="1"/>
            <a:r>
              <a:rPr lang="zh-CN" altLang="en-US" smtClean="0"/>
              <a:t>多发射指令单元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66"/>
                                        </p:tgtEl>
                                        <p:attrNameLst>
                                          <p:attrName>style.visibility</p:attrName>
                                        </p:attrNameLst>
                                      </p:cBhvr>
                                      <p:to>
                                        <p:strVal val="visible"/>
                                      </p:to>
                                    </p:set>
                                    <p:animEffect transition="in" filter="blinds(horizontal)">
                                      <p:cBhvr>
                                        <p:cTn id="7" dur="500"/>
                                        <p:tgtEl>
                                          <p:spTgt spid="1628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28165"/>
                                        </p:tgtEl>
                                        <p:attrNameLst>
                                          <p:attrName>style.visibility</p:attrName>
                                        </p:attrNameLst>
                                      </p:cBhvr>
                                      <p:to>
                                        <p:strVal val="visible"/>
                                      </p:to>
                                    </p:set>
                                    <p:anim calcmode="lin" valueType="num">
                                      <p:cBhvr additive="base">
                                        <p:cTn id="12" dur="500" fill="hold"/>
                                        <p:tgtEl>
                                          <p:spTgt spid="1628165"/>
                                        </p:tgtEl>
                                        <p:attrNameLst>
                                          <p:attrName>ppt_x</p:attrName>
                                        </p:attrNameLst>
                                      </p:cBhvr>
                                      <p:tavLst>
                                        <p:tav tm="0">
                                          <p:val>
                                            <p:strVal val="#ppt_x"/>
                                          </p:val>
                                        </p:tav>
                                        <p:tav tm="100000">
                                          <p:val>
                                            <p:strVal val="#ppt_x"/>
                                          </p:val>
                                        </p:tav>
                                      </p:tavLst>
                                    </p:anim>
                                    <p:anim calcmode="lin" valueType="num">
                                      <p:cBhvr additive="base">
                                        <p:cTn id="13" dur="500" fill="hold"/>
                                        <p:tgtEl>
                                          <p:spTgt spid="162816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28167"/>
                                        </p:tgtEl>
                                        <p:attrNameLst>
                                          <p:attrName>style.visibility</p:attrName>
                                        </p:attrNameLst>
                                      </p:cBhvr>
                                      <p:to>
                                        <p:strVal val="visible"/>
                                      </p:to>
                                    </p:set>
                                    <p:animEffect transition="in" filter="blinds(horizontal)">
                                      <p:cBhvr>
                                        <p:cTn id="18" dur="500"/>
                                        <p:tgtEl>
                                          <p:spTgt spid="1628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65" grpId="0"/>
      <p:bldP spid="1628166" grpId="0"/>
      <p:bldP spid="16281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57E7022-60B2-4B07-BE2F-D1C656C0E09E}" type="slidenum">
              <a:rPr lang="en-US" altLang="zh-CN" sz="1400" smtClean="0">
                <a:latin typeface="Times New Roman" pitchFamily="18" charset="0"/>
              </a:rPr>
              <a:pPr eaLnBrk="1" hangingPunct="1"/>
              <a:t>41</a:t>
            </a:fld>
            <a:endParaRPr lang="en-US" altLang="zh-CN" sz="1400" smtClean="0">
              <a:latin typeface="Times New Roman" pitchFamily="18" charset="0"/>
            </a:endParaRPr>
          </a:p>
        </p:txBody>
      </p:sp>
      <p:sp>
        <p:nvSpPr>
          <p:cNvPr id="1630211" name="Rectangle 3"/>
          <p:cNvSpPr>
            <a:spLocks noGrp="1" noChangeArrowheads="1"/>
          </p:cNvSpPr>
          <p:nvPr>
            <p:ph type="body" idx="1"/>
          </p:nvPr>
        </p:nvSpPr>
        <p:spPr>
          <a:xfrm>
            <a:off x="250825" y="1341438"/>
            <a:ext cx="8686800" cy="936625"/>
          </a:xfrm>
        </p:spPr>
        <p:txBody>
          <a:bodyPr/>
          <a:lstStyle/>
          <a:p>
            <a:pPr eaLnBrk="1" hangingPunct="1">
              <a:defRPr/>
            </a:pPr>
            <a:r>
              <a:rPr lang="zh-CN" altLang="en-US" sz="3200"/>
              <a:t>例子</a:t>
            </a:r>
            <a:r>
              <a:rPr lang="en-US" altLang="zh-CN" sz="3200"/>
              <a:t>: VLIW, </a:t>
            </a:r>
            <a:r>
              <a:rPr lang="zh-CN" altLang="en-US" sz="3200"/>
              <a:t>每周期可发射</a:t>
            </a:r>
            <a:r>
              <a:rPr lang="en-US" altLang="zh-CN" sz="3200"/>
              <a:t>2</a:t>
            </a:r>
            <a:r>
              <a:rPr lang="zh-CN" altLang="en-US" sz="3200"/>
              <a:t>个</a:t>
            </a:r>
            <a:r>
              <a:rPr lang="en-US" altLang="zh-CN" sz="3200"/>
              <a:t>load</a:t>
            </a:r>
            <a:r>
              <a:rPr lang="zh-CN" altLang="en-US" sz="3200"/>
              <a:t>和</a:t>
            </a:r>
            <a:r>
              <a:rPr lang="en-US" altLang="zh-CN" sz="3200"/>
              <a:t>1</a:t>
            </a:r>
            <a:r>
              <a:rPr lang="zh-CN" altLang="en-US" sz="3200"/>
              <a:t>个</a:t>
            </a:r>
            <a:r>
              <a:rPr lang="en-US" altLang="zh-CN" sz="3200"/>
              <a:t>add</a:t>
            </a:r>
          </a:p>
        </p:txBody>
      </p:sp>
      <p:sp>
        <p:nvSpPr>
          <p:cNvPr id="1630212" name="Rectangle 4"/>
          <p:cNvSpPr>
            <a:spLocks noChangeArrowheads="1"/>
          </p:cNvSpPr>
          <p:nvPr/>
        </p:nvSpPr>
        <p:spPr bwMode="auto">
          <a:xfrm>
            <a:off x="1114425" y="2206625"/>
            <a:ext cx="2170113" cy="20161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R1, A</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R2, B</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ADDF R3, R1, R2</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STF X, R3</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R4, C</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R5, D</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ADDF R6, R4, R5</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STF Y, R6</a:t>
            </a:r>
            <a:endParaRPr lang="en-US" altLang="zh-CN" sz="1600" b="0">
              <a:effectLst>
                <a:outerShdw blurRad="38100" dist="38100" dir="2700000" algn="tl">
                  <a:srgbClr val="C0C0C0"/>
                </a:outerShdw>
              </a:effectLst>
              <a:latin typeface="隶书" pitchFamily="49" charset="-122"/>
            </a:endParaRPr>
          </a:p>
        </p:txBody>
      </p:sp>
      <p:sp>
        <p:nvSpPr>
          <p:cNvPr id="1630213" name="Rectangle 5"/>
          <p:cNvSpPr>
            <a:spLocks noChangeArrowheads="1"/>
          </p:cNvSpPr>
          <p:nvPr/>
        </p:nvSpPr>
        <p:spPr bwMode="auto">
          <a:xfrm>
            <a:off x="3932238" y="2206625"/>
            <a:ext cx="4608512" cy="2087563"/>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R1, A		and	LF R4, C</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LF R2, B		and	LF R5, D</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Delay		and	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ADDF R3, R1, R2	and	Delay</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STF X, R3	and	ADDF R6, R4, R5</a:t>
            </a:r>
          </a:p>
          <a:p>
            <a:pPr marL="444500" indent="-444500">
              <a:spcBef>
                <a:spcPct val="20000"/>
              </a:spcBef>
              <a:buFont typeface="Wingdings" pitchFamily="2" charset="2"/>
              <a:buNone/>
              <a:defRPr/>
            </a:pPr>
            <a:r>
              <a:rPr lang="pt-BR" altLang="zh-CN" sz="1600" b="0">
                <a:effectLst>
                  <a:outerShdw blurRad="38100" dist="38100" dir="2700000" algn="tl">
                    <a:srgbClr val="C0C0C0"/>
                  </a:outerShdw>
                </a:effectLst>
                <a:latin typeface="隶书" pitchFamily="49" charset="-122"/>
              </a:rPr>
              <a:t>Empty		and	STF Y, R6</a:t>
            </a:r>
          </a:p>
        </p:txBody>
      </p:sp>
      <p:sp>
        <p:nvSpPr>
          <p:cNvPr id="1630214" name="Rectangle 6"/>
          <p:cNvSpPr>
            <a:spLocks noChangeArrowheads="1"/>
          </p:cNvSpPr>
          <p:nvPr/>
        </p:nvSpPr>
        <p:spPr bwMode="auto">
          <a:xfrm>
            <a:off x="1123950" y="5735638"/>
            <a:ext cx="1584325" cy="43180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600">
                <a:solidFill>
                  <a:srgbClr val="FF0000"/>
                </a:solidFill>
                <a:effectLst>
                  <a:outerShdw blurRad="38100" dist="38100" dir="2700000" algn="tl">
                    <a:srgbClr val="C0C0C0"/>
                  </a:outerShdw>
                </a:effectLst>
                <a:latin typeface="隶书" pitchFamily="49" charset="-122"/>
              </a:rPr>
              <a:t>12 Cycles to issue</a:t>
            </a:r>
            <a:endParaRPr lang="en-US" altLang="zh-CN" sz="1600">
              <a:solidFill>
                <a:srgbClr val="FF0000"/>
              </a:solidFill>
              <a:effectLst>
                <a:outerShdw blurRad="38100" dist="38100" dir="2700000" algn="tl">
                  <a:srgbClr val="C0C0C0"/>
                </a:outerShdw>
              </a:effectLst>
              <a:latin typeface="隶书" pitchFamily="49" charset="-122"/>
            </a:endParaRPr>
          </a:p>
        </p:txBody>
      </p:sp>
      <p:sp>
        <p:nvSpPr>
          <p:cNvPr id="1630215" name="Rectangle 7"/>
          <p:cNvSpPr>
            <a:spLocks noChangeArrowheads="1"/>
          </p:cNvSpPr>
          <p:nvPr/>
        </p:nvSpPr>
        <p:spPr bwMode="auto">
          <a:xfrm>
            <a:off x="3932238" y="4294188"/>
            <a:ext cx="1584325" cy="43180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600">
                <a:solidFill>
                  <a:srgbClr val="FF0000"/>
                </a:solidFill>
                <a:effectLst>
                  <a:outerShdw blurRad="38100" dist="38100" dir="2700000" algn="tl">
                    <a:srgbClr val="C0C0C0"/>
                  </a:outerShdw>
                </a:effectLst>
                <a:latin typeface="隶书" pitchFamily="49" charset="-122"/>
              </a:rPr>
              <a:t>6 Cycles to issue</a:t>
            </a:r>
            <a:endParaRPr lang="en-US" altLang="zh-CN" sz="1600">
              <a:solidFill>
                <a:srgbClr val="FF0000"/>
              </a:solidFill>
              <a:effectLst>
                <a:outerShdw blurRad="38100" dist="38100" dir="2700000" algn="tl">
                  <a:srgbClr val="C0C0C0"/>
                </a:outerShdw>
              </a:effectLst>
              <a:latin typeface="隶书" pitchFamily="49" charset="-122"/>
            </a:endParaRPr>
          </a:p>
        </p:txBody>
      </p:sp>
      <p:sp>
        <p:nvSpPr>
          <p:cNvPr id="26632" name="Rectangle 9"/>
          <p:cNvSpPr>
            <a:spLocks noGrp="1" noChangeArrowheads="1"/>
          </p:cNvSpPr>
          <p:nvPr>
            <p:ph type="title"/>
          </p:nvPr>
        </p:nvSpPr>
        <p:spPr/>
        <p:txBody>
          <a:bodyPr/>
          <a:lstStyle/>
          <a:p>
            <a:pPr eaLnBrk="1" hangingPunct="1"/>
            <a:r>
              <a:rPr lang="zh-CN" altLang="en-US" smtClean="0"/>
              <a:t>多发射指令单元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0214"/>
                                        </p:tgtEl>
                                        <p:attrNameLst>
                                          <p:attrName>style.visibility</p:attrName>
                                        </p:attrNameLst>
                                      </p:cBhvr>
                                      <p:to>
                                        <p:strVal val="visible"/>
                                      </p:to>
                                    </p:set>
                                    <p:animEffect transition="in" filter="blinds(horizontal)">
                                      <p:cBhvr>
                                        <p:cTn id="7" dur="500"/>
                                        <p:tgtEl>
                                          <p:spTgt spid="1630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30213"/>
                                        </p:tgtEl>
                                        <p:attrNameLst>
                                          <p:attrName>style.visibility</p:attrName>
                                        </p:attrNameLst>
                                      </p:cBhvr>
                                      <p:to>
                                        <p:strVal val="visible"/>
                                      </p:to>
                                    </p:set>
                                    <p:anim calcmode="lin" valueType="num">
                                      <p:cBhvr additive="base">
                                        <p:cTn id="12" dur="500" fill="hold"/>
                                        <p:tgtEl>
                                          <p:spTgt spid="1630213"/>
                                        </p:tgtEl>
                                        <p:attrNameLst>
                                          <p:attrName>ppt_x</p:attrName>
                                        </p:attrNameLst>
                                      </p:cBhvr>
                                      <p:tavLst>
                                        <p:tav tm="0">
                                          <p:val>
                                            <p:strVal val="#ppt_x"/>
                                          </p:val>
                                        </p:tav>
                                        <p:tav tm="100000">
                                          <p:val>
                                            <p:strVal val="#ppt_x"/>
                                          </p:val>
                                        </p:tav>
                                      </p:tavLst>
                                    </p:anim>
                                    <p:anim calcmode="lin" valueType="num">
                                      <p:cBhvr additive="base">
                                        <p:cTn id="13" dur="500" fill="hold"/>
                                        <p:tgtEl>
                                          <p:spTgt spid="16302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30215"/>
                                        </p:tgtEl>
                                        <p:attrNameLst>
                                          <p:attrName>style.visibility</p:attrName>
                                        </p:attrNameLst>
                                      </p:cBhvr>
                                      <p:to>
                                        <p:strVal val="visible"/>
                                      </p:to>
                                    </p:set>
                                    <p:animEffect transition="in" filter="blinds(horizontal)">
                                      <p:cBhvr>
                                        <p:cTn id="18" dur="500"/>
                                        <p:tgtEl>
                                          <p:spTgt spid="1630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0213" grpId="0"/>
      <p:bldP spid="1630214" grpId="0"/>
      <p:bldP spid="16302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DD6EC44F-1BBD-488D-A2D3-64C0250A673D}" type="slidenum">
              <a:rPr lang="en-US" altLang="zh-CN" sz="1400" smtClean="0">
                <a:latin typeface="Times New Roman" pitchFamily="18" charset="0"/>
              </a:rPr>
              <a:pPr eaLnBrk="1" hangingPunct="1"/>
              <a:t>42</a:t>
            </a:fld>
            <a:endParaRPr lang="en-US" altLang="zh-CN" sz="1400" smtClean="0">
              <a:latin typeface="Times New Roman" pitchFamily="18" charset="0"/>
            </a:endParaRPr>
          </a:p>
        </p:txBody>
      </p:sp>
      <p:sp>
        <p:nvSpPr>
          <p:cNvPr id="1632259" name="Rectangle 3"/>
          <p:cNvSpPr>
            <a:spLocks noGrp="1" noChangeArrowheads="1"/>
          </p:cNvSpPr>
          <p:nvPr>
            <p:ph type="body" idx="1"/>
          </p:nvPr>
        </p:nvSpPr>
        <p:spPr/>
        <p:txBody>
          <a:bodyPr/>
          <a:lstStyle/>
          <a:p>
            <a:pPr eaLnBrk="1" hangingPunct="1">
              <a:defRPr/>
            </a:pPr>
            <a:r>
              <a:rPr lang="zh-CN" altLang="en-US" sz="3200"/>
              <a:t>同步的处理器并行</a:t>
            </a:r>
          </a:p>
          <a:p>
            <a:pPr lvl="1" eaLnBrk="1" hangingPunct="1">
              <a:defRPr/>
            </a:pPr>
            <a:r>
              <a:rPr lang="zh-CN" altLang="en-US" sz="2800"/>
              <a:t> 采用多处理器</a:t>
            </a:r>
            <a:r>
              <a:rPr lang="en-US" altLang="zh-CN" sz="2800"/>
              <a:t>,</a:t>
            </a:r>
            <a:r>
              <a:rPr lang="zh-CN" altLang="en-US" sz="2800"/>
              <a:t>每个执行同一程序</a:t>
            </a:r>
            <a:r>
              <a:rPr lang="en-US" altLang="zh-CN" sz="2800"/>
              <a:t>, </a:t>
            </a:r>
            <a:r>
              <a:rPr lang="zh-CN" altLang="en-US" sz="2800"/>
              <a:t>仅仅处理的数据空间不同</a:t>
            </a:r>
          </a:p>
          <a:p>
            <a:pPr lvl="1" eaLnBrk="1" hangingPunct="1">
              <a:defRPr/>
            </a:pPr>
            <a:r>
              <a:rPr lang="zh-CN" altLang="en-US" sz="2800"/>
              <a:t> 操作简单方便</a:t>
            </a:r>
            <a:r>
              <a:rPr lang="en-US" altLang="zh-CN" sz="2800"/>
              <a:t>, </a:t>
            </a:r>
            <a:r>
              <a:rPr lang="zh-CN" altLang="en-US" sz="2800"/>
              <a:t>但处理分支的有效性差</a:t>
            </a:r>
          </a:p>
          <a:p>
            <a:pPr eaLnBrk="1" hangingPunct="1">
              <a:defRPr/>
            </a:pPr>
            <a:r>
              <a:rPr lang="zh-CN" altLang="en-US" sz="3200"/>
              <a:t>异步的处理器并行</a:t>
            </a:r>
          </a:p>
          <a:p>
            <a:pPr lvl="1" eaLnBrk="1" hangingPunct="1">
              <a:defRPr/>
            </a:pPr>
            <a:r>
              <a:rPr lang="zh-CN" altLang="en-US" sz="2800"/>
              <a:t> 采用多处理器</a:t>
            </a:r>
            <a:r>
              <a:rPr lang="en-US" altLang="zh-CN" sz="2800"/>
              <a:t>, </a:t>
            </a:r>
            <a:r>
              <a:rPr lang="zh-CN" altLang="en-US" sz="2800"/>
              <a:t>不同处理器执行不同部分的代码</a:t>
            </a:r>
          </a:p>
          <a:p>
            <a:pPr lvl="1" eaLnBrk="1" hangingPunct="1">
              <a:defRPr/>
            </a:pPr>
            <a:r>
              <a:rPr lang="zh-CN" altLang="en-US" sz="2800"/>
              <a:t> 典型例子是</a:t>
            </a:r>
            <a:r>
              <a:rPr lang="en-US" altLang="zh-CN" sz="2800"/>
              <a:t>SMP</a:t>
            </a:r>
            <a:r>
              <a:rPr lang="zh-CN" altLang="en-US" sz="2800"/>
              <a:t>机器</a:t>
            </a:r>
          </a:p>
          <a:p>
            <a:pPr lvl="1" eaLnBrk="1" hangingPunct="1">
              <a:defRPr/>
            </a:pPr>
            <a:r>
              <a:rPr lang="zh-CN" altLang="en-US" sz="2800"/>
              <a:t> 同步要显式说明</a:t>
            </a:r>
            <a:r>
              <a:rPr lang="en-US" altLang="zh-CN" sz="2800"/>
              <a:t>, </a:t>
            </a:r>
            <a:r>
              <a:rPr lang="zh-CN" altLang="en-US" sz="2800"/>
              <a:t>并行任务的启动代价高</a:t>
            </a:r>
            <a:r>
              <a:rPr lang="en-US" altLang="zh-CN" sz="2800"/>
              <a:t>(</a:t>
            </a:r>
            <a:r>
              <a:rPr lang="zh-CN" altLang="en-US" sz="2800"/>
              <a:t>每处理器一进程</a:t>
            </a:r>
            <a:r>
              <a:rPr lang="en-US" altLang="zh-CN" sz="2800"/>
              <a:t>, </a:t>
            </a:r>
            <a:r>
              <a:rPr lang="zh-CN" altLang="en-US" sz="2800"/>
              <a:t>共享数据访问需要同步</a:t>
            </a:r>
            <a:r>
              <a:rPr lang="en-US" altLang="zh-CN" sz="2800"/>
              <a:t>)</a:t>
            </a:r>
          </a:p>
        </p:txBody>
      </p:sp>
      <p:sp>
        <p:nvSpPr>
          <p:cNvPr id="27652" name="Rectangle 4"/>
          <p:cNvSpPr>
            <a:spLocks noGrp="1" noChangeArrowheads="1"/>
          </p:cNvSpPr>
          <p:nvPr>
            <p:ph type="title"/>
          </p:nvPr>
        </p:nvSpPr>
        <p:spPr/>
        <p:txBody>
          <a:bodyPr/>
          <a:lstStyle/>
          <a:p>
            <a:pPr eaLnBrk="1" hangingPunct="1"/>
            <a:r>
              <a:rPr lang="zh-CN" altLang="en-US" smtClean="0"/>
              <a:t>处理器并行</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F8EB33ED-5985-445D-AD21-A0DD86431103}" type="slidenum">
              <a:rPr lang="en-US" altLang="zh-CN" sz="1400" smtClean="0">
                <a:latin typeface="Times New Roman" pitchFamily="18" charset="0"/>
              </a:rPr>
              <a:pPr eaLnBrk="1" hangingPunct="1"/>
              <a:t>43</a:t>
            </a:fld>
            <a:endParaRPr lang="en-US" altLang="zh-CN" sz="1400" smtClean="0">
              <a:latin typeface="Times New Roman" pitchFamily="18" charset="0"/>
            </a:endParaRPr>
          </a:p>
        </p:txBody>
      </p:sp>
      <p:sp>
        <p:nvSpPr>
          <p:cNvPr id="1634307" name="Rectangle 3"/>
          <p:cNvSpPr>
            <a:spLocks noGrp="1" noChangeArrowheads="1"/>
          </p:cNvSpPr>
          <p:nvPr>
            <p:ph type="body" idx="1"/>
          </p:nvPr>
        </p:nvSpPr>
        <p:spPr>
          <a:xfrm>
            <a:off x="457200" y="1412875"/>
            <a:ext cx="8362950" cy="4608513"/>
          </a:xfrm>
        </p:spPr>
        <p:txBody>
          <a:bodyPr/>
          <a:lstStyle/>
          <a:p>
            <a:pPr eaLnBrk="1" hangingPunct="1">
              <a:lnSpc>
                <a:spcPct val="90000"/>
              </a:lnSpc>
              <a:defRPr/>
            </a:pPr>
            <a:r>
              <a:rPr lang="zh-CN" altLang="en-US" sz="2800"/>
              <a:t>编译问题</a:t>
            </a:r>
            <a:r>
              <a:rPr lang="en-US" altLang="zh-CN" sz="2800"/>
              <a:t>: </a:t>
            </a:r>
            <a:r>
              <a:rPr lang="zh-CN" altLang="en-US" sz="2800"/>
              <a:t>比标量机或向量机要复杂的多</a:t>
            </a:r>
          </a:p>
          <a:p>
            <a:pPr lvl="1" eaLnBrk="1" hangingPunct="1">
              <a:lnSpc>
                <a:spcPct val="90000"/>
              </a:lnSpc>
              <a:defRPr/>
            </a:pPr>
            <a:r>
              <a:rPr lang="zh-CN" altLang="en-US" sz="2400"/>
              <a:t>更大的执行调度灵活性</a:t>
            </a:r>
            <a:r>
              <a:rPr lang="en-US" altLang="zh-CN" sz="2400"/>
              <a:t>: Bernstein</a:t>
            </a:r>
            <a:r>
              <a:rPr lang="zh-CN" altLang="en-US" sz="2400"/>
              <a:t>条件</a:t>
            </a:r>
          </a:p>
          <a:p>
            <a:pPr lvl="1" eaLnBrk="1" hangingPunct="1">
              <a:lnSpc>
                <a:spcPct val="90000"/>
              </a:lnSpc>
              <a:defRPr/>
            </a:pPr>
            <a:r>
              <a:rPr lang="zh-CN" altLang="en-US" sz="2400"/>
              <a:t>并行粒度</a:t>
            </a:r>
          </a:p>
          <a:p>
            <a:pPr lvl="1" eaLnBrk="1" hangingPunct="1">
              <a:lnSpc>
                <a:spcPct val="90000"/>
              </a:lnSpc>
              <a:defRPr/>
            </a:pPr>
            <a:r>
              <a:rPr lang="zh-CN" altLang="en-US" sz="2400"/>
              <a:t>全局共享存储器的访问</a:t>
            </a:r>
          </a:p>
          <a:p>
            <a:pPr eaLnBrk="1" hangingPunct="1">
              <a:lnSpc>
                <a:spcPct val="90000"/>
              </a:lnSpc>
              <a:defRPr/>
            </a:pPr>
            <a:r>
              <a:rPr lang="zh-CN" altLang="en-US" sz="2800"/>
              <a:t>两次迭代</a:t>
            </a:r>
            <a:r>
              <a:rPr lang="en-US" altLang="zh-CN" sz="2800"/>
              <a:t>I</a:t>
            </a:r>
            <a:r>
              <a:rPr lang="en-US" altLang="zh-CN" sz="2800" baseline="-25000"/>
              <a:t>1</a:t>
            </a:r>
            <a:r>
              <a:rPr lang="zh-CN" altLang="en-US" sz="2800"/>
              <a:t>和</a:t>
            </a:r>
            <a:r>
              <a:rPr lang="en-US" altLang="zh-CN" sz="2800"/>
              <a:t>I</a:t>
            </a:r>
            <a:r>
              <a:rPr lang="en-US" altLang="zh-CN" sz="2800" baseline="-25000"/>
              <a:t>2</a:t>
            </a:r>
            <a:r>
              <a:rPr lang="en-US" altLang="zh-CN" sz="2800"/>
              <a:t> </a:t>
            </a:r>
            <a:r>
              <a:rPr lang="zh-CN" altLang="en-US" sz="2800"/>
              <a:t>能安全地并行执行的条件是</a:t>
            </a:r>
            <a:r>
              <a:rPr lang="en-US" altLang="zh-CN" sz="2800"/>
              <a:t>:</a:t>
            </a:r>
          </a:p>
          <a:p>
            <a:pPr lvl="1" eaLnBrk="1" hangingPunct="1">
              <a:lnSpc>
                <a:spcPct val="90000"/>
              </a:lnSpc>
              <a:defRPr/>
            </a:pPr>
            <a:r>
              <a:rPr lang="en-US" altLang="zh-CN" sz="2400"/>
              <a:t>I</a:t>
            </a:r>
            <a:r>
              <a:rPr lang="en-US" altLang="zh-CN" sz="2400" baseline="-25000"/>
              <a:t>1</a:t>
            </a:r>
            <a:r>
              <a:rPr lang="zh-CN" altLang="en-US" sz="2400"/>
              <a:t>不写入被</a:t>
            </a:r>
            <a:r>
              <a:rPr lang="en-US" altLang="zh-CN" sz="2400"/>
              <a:t>I</a:t>
            </a:r>
            <a:r>
              <a:rPr lang="en-US" altLang="zh-CN" sz="2400" baseline="-25000"/>
              <a:t>2</a:t>
            </a:r>
            <a:r>
              <a:rPr lang="zh-CN" altLang="en-US" sz="2400"/>
              <a:t>读取的单元</a:t>
            </a:r>
          </a:p>
          <a:p>
            <a:pPr lvl="1" eaLnBrk="1" hangingPunct="1">
              <a:lnSpc>
                <a:spcPct val="90000"/>
              </a:lnSpc>
              <a:defRPr/>
            </a:pPr>
            <a:r>
              <a:rPr lang="en-US" altLang="zh-CN" sz="2400"/>
              <a:t>I</a:t>
            </a:r>
            <a:r>
              <a:rPr lang="en-US" altLang="zh-CN" sz="2400" baseline="-25000"/>
              <a:t>2</a:t>
            </a:r>
            <a:r>
              <a:rPr lang="zh-CN" altLang="en-US" sz="2400"/>
              <a:t>不写入被</a:t>
            </a:r>
            <a:r>
              <a:rPr lang="en-US" altLang="zh-CN" sz="2400"/>
              <a:t>I</a:t>
            </a:r>
            <a:r>
              <a:rPr lang="en-US" altLang="zh-CN" sz="2400" baseline="-25000"/>
              <a:t>1</a:t>
            </a:r>
            <a:r>
              <a:rPr lang="zh-CN" altLang="en-US" sz="2400"/>
              <a:t>读取的单元</a:t>
            </a:r>
          </a:p>
          <a:p>
            <a:pPr lvl="1" eaLnBrk="1" hangingPunct="1">
              <a:lnSpc>
                <a:spcPct val="90000"/>
              </a:lnSpc>
              <a:defRPr/>
            </a:pPr>
            <a:r>
              <a:rPr lang="en-US" altLang="zh-CN" sz="2400"/>
              <a:t>I</a:t>
            </a:r>
            <a:r>
              <a:rPr lang="en-US" altLang="zh-CN" sz="2400" baseline="-25000"/>
              <a:t>1</a:t>
            </a:r>
            <a:r>
              <a:rPr lang="zh-CN" altLang="en-US" sz="2400"/>
              <a:t>不写入也要被</a:t>
            </a:r>
            <a:r>
              <a:rPr lang="en-US" altLang="zh-CN" sz="2400"/>
              <a:t>I</a:t>
            </a:r>
            <a:r>
              <a:rPr lang="en-US" altLang="zh-CN" sz="2400" baseline="-25000"/>
              <a:t>2</a:t>
            </a:r>
            <a:r>
              <a:rPr lang="zh-CN" altLang="en-US" sz="2400"/>
              <a:t>写入的单元</a:t>
            </a:r>
          </a:p>
        </p:txBody>
      </p:sp>
      <p:sp>
        <p:nvSpPr>
          <p:cNvPr id="28676" name="Rectangle 4"/>
          <p:cNvSpPr>
            <a:spLocks noGrp="1" noChangeArrowheads="1"/>
          </p:cNvSpPr>
          <p:nvPr>
            <p:ph type="title"/>
          </p:nvPr>
        </p:nvSpPr>
        <p:spPr/>
        <p:txBody>
          <a:bodyPr/>
          <a:lstStyle/>
          <a:p>
            <a:pPr eaLnBrk="1" hangingPunct="1"/>
            <a:r>
              <a:rPr lang="zh-CN" altLang="en-US" smtClean="0"/>
              <a:t>处理器并行</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142594E6-002D-4141-9503-C82C2478D441}" type="slidenum">
              <a:rPr lang="en-US" altLang="zh-CN" sz="1400" smtClean="0">
                <a:latin typeface="Times New Roman" pitchFamily="18" charset="0"/>
              </a:rPr>
              <a:pPr eaLnBrk="1" hangingPunct="1"/>
              <a:t>44</a:t>
            </a:fld>
            <a:endParaRPr lang="en-US" altLang="zh-CN" sz="1400" smtClean="0">
              <a:latin typeface="Times New Roman" pitchFamily="18" charset="0"/>
            </a:endParaRPr>
          </a:p>
        </p:txBody>
      </p:sp>
      <p:sp>
        <p:nvSpPr>
          <p:cNvPr id="1636355" name="Rectangle 3"/>
          <p:cNvSpPr>
            <a:spLocks noGrp="1" noChangeArrowheads="1"/>
          </p:cNvSpPr>
          <p:nvPr>
            <p:ph type="body" idx="1"/>
          </p:nvPr>
        </p:nvSpPr>
        <p:spPr>
          <a:xfrm>
            <a:off x="533400" y="1268413"/>
            <a:ext cx="8001000" cy="936625"/>
          </a:xfrm>
        </p:spPr>
        <p:txBody>
          <a:bodyPr/>
          <a:lstStyle/>
          <a:p>
            <a:pPr eaLnBrk="1" hangingPunct="1">
              <a:defRPr/>
            </a:pPr>
            <a:r>
              <a:rPr lang="zh-CN" altLang="en-US" sz="3200" dirty="0" smtClean="0"/>
              <a:t>违反的例子</a:t>
            </a:r>
            <a:r>
              <a:rPr lang="en-US" altLang="zh-CN" sz="3200" dirty="0"/>
              <a:t>:</a:t>
            </a:r>
          </a:p>
          <a:p>
            <a:pPr eaLnBrk="1" hangingPunct="1">
              <a:buFont typeface="Wingdings" pitchFamily="2" charset="2"/>
              <a:buNone/>
              <a:defRPr/>
            </a:pPr>
            <a:endParaRPr lang="en-US" altLang="zh-CN" sz="3200" dirty="0"/>
          </a:p>
        </p:txBody>
      </p:sp>
      <p:sp>
        <p:nvSpPr>
          <p:cNvPr id="1636356" name="Rectangle 4"/>
          <p:cNvSpPr>
            <a:spLocks noChangeArrowheads="1"/>
          </p:cNvSpPr>
          <p:nvPr/>
        </p:nvSpPr>
        <p:spPr bwMode="auto">
          <a:xfrm>
            <a:off x="1187450" y="2276475"/>
            <a:ext cx="7272338" cy="11525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PARALLEL DO I=1, N</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    A(I+1)=A(I) + B(I)</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ENDDO</a:t>
            </a:r>
          </a:p>
        </p:txBody>
      </p:sp>
      <p:sp>
        <p:nvSpPr>
          <p:cNvPr id="1636357" name="Rectangle 5"/>
          <p:cNvSpPr>
            <a:spLocks noChangeArrowheads="1"/>
          </p:cNvSpPr>
          <p:nvPr/>
        </p:nvSpPr>
        <p:spPr bwMode="auto">
          <a:xfrm>
            <a:off x="1187450" y="3644900"/>
            <a:ext cx="6840538" cy="125095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PARALLEL DO I=1, N</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    A(I-1)=A(I) + B(I)</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ENDDO</a:t>
            </a:r>
          </a:p>
        </p:txBody>
      </p:sp>
      <p:sp>
        <p:nvSpPr>
          <p:cNvPr id="1636358" name="Rectangle 6"/>
          <p:cNvSpPr>
            <a:spLocks noChangeArrowheads="1"/>
          </p:cNvSpPr>
          <p:nvPr/>
        </p:nvSpPr>
        <p:spPr bwMode="auto">
          <a:xfrm>
            <a:off x="1187450" y="5013325"/>
            <a:ext cx="7127875" cy="1179513"/>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PARALLEL DO I=1, N</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    S=A(I) + B(I)</a:t>
            </a:r>
          </a:p>
          <a:p>
            <a:pPr marL="444500" indent="-444500">
              <a:spcBef>
                <a:spcPct val="20000"/>
              </a:spcBef>
              <a:buFont typeface="Wingdings" pitchFamily="2" charset="2"/>
              <a:buNone/>
              <a:defRPr/>
            </a:pPr>
            <a:r>
              <a:rPr lang="en-US" altLang="zh-CN" sz="2000" b="0">
                <a:effectLst>
                  <a:outerShdw blurRad="38100" dist="38100" dir="2700000" algn="tl">
                    <a:srgbClr val="C0C0C0"/>
                  </a:outerShdw>
                </a:effectLst>
                <a:latin typeface="隶书" pitchFamily="49" charset="-122"/>
              </a:rPr>
              <a:t>ENDDO</a:t>
            </a:r>
          </a:p>
        </p:txBody>
      </p:sp>
      <p:sp>
        <p:nvSpPr>
          <p:cNvPr id="29703" name="Rectangle 7"/>
          <p:cNvSpPr>
            <a:spLocks noGrp="1" noChangeArrowheads="1"/>
          </p:cNvSpPr>
          <p:nvPr>
            <p:ph type="title"/>
          </p:nvPr>
        </p:nvSpPr>
        <p:spPr/>
        <p:txBody>
          <a:bodyPr/>
          <a:lstStyle/>
          <a:p>
            <a:pPr eaLnBrk="1" hangingPunct="1"/>
            <a:r>
              <a:rPr lang="zh-CN" altLang="en-US" smtClean="0"/>
              <a:t>处理器并行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6356">
                                            <p:txEl>
                                              <p:pRg st="0" end="0"/>
                                            </p:txEl>
                                          </p:spTgt>
                                        </p:tgtEl>
                                        <p:attrNameLst>
                                          <p:attrName>style.visibility</p:attrName>
                                        </p:attrNameLst>
                                      </p:cBhvr>
                                      <p:to>
                                        <p:strVal val="visible"/>
                                      </p:to>
                                    </p:set>
                                    <p:anim calcmode="lin" valueType="num">
                                      <p:cBhvr additive="base">
                                        <p:cTn id="7" dur="500" fill="hold"/>
                                        <p:tgtEl>
                                          <p:spTgt spid="1636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635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6356">
                                            <p:txEl>
                                              <p:pRg st="1" end="1"/>
                                            </p:txEl>
                                          </p:spTgt>
                                        </p:tgtEl>
                                        <p:attrNameLst>
                                          <p:attrName>style.visibility</p:attrName>
                                        </p:attrNameLst>
                                      </p:cBhvr>
                                      <p:to>
                                        <p:strVal val="visible"/>
                                      </p:to>
                                    </p:set>
                                    <p:anim calcmode="lin" valueType="num">
                                      <p:cBhvr additive="base">
                                        <p:cTn id="11" dur="500" fill="hold"/>
                                        <p:tgtEl>
                                          <p:spTgt spid="163635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635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6356">
                                            <p:txEl>
                                              <p:pRg st="2" end="2"/>
                                            </p:txEl>
                                          </p:spTgt>
                                        </p:tgtEl>
                                        <p:attrNameLst>
                                          <p:attrName>style.visibility</p:attrName>
                                        </p:attrNameLst>
                                      </p:cBhvr>
                                      <p:to>
                                        <p:strVal val="visible"/>
                                      </p:to>
                                    </p:set>
                                    <p:anim calcmode="lin" valueType="num">
                                      <p:cBhvr additive="base">
                                        <p:cTn id="15" dur="500" fill="hold"/>
                                        <p:tgtEl>
                                          <p:spTgt spid="163635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63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636357">
                                            <p:txEl>
                                              <p:pRg st="0" end="0"/>
                                            </p:txEl>
                                          </p:spTgt>
                                        </p:tgtEl>
                                        <p:attrNameLst>
                                          <p:attrName>style.visibility</p:attrName>
                                        </p:attrNameLst>
                                      </p:cBhvr>
                                      <p:to>
                                        <p:strVal val="visible"/>
                                      </p:to>
                                    </p:set>
                                    <p:anim calcmode="lin" valueType="num">
                                      <p:cBhvr additive="base">
                                        <p:cTn id="21" dur="500" fill="hold"/>
                                        <p:tgtEl>
                                          <p:spTgt spid="163635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635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6357">
                                            <p:txEl>
                                              <p:pRg st="1" end="1"/>
                                            </p:txEl>
                                          </p:spTgt>
                                        </p:tgtEl>
                                        <p:attrNameLst>
                                          <p:attrName>style.visibility</p:attrName>
                                        </p:attrNameLst>
                                      </p:cBhvr>
                                      <p:to>
                                        <p:strVal val="visible"/>
                                      </p:to>
                                    </p:set>
                                    <p:anim calcmode="lin" valueType="num">
                                      <p:cBhvr additive="base">
                                        <p:cTn id="25" dur="500" fill="hold"/>
                                        <p:tgtEl>
                                          <p:spTgt spid="163635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6357">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6357">
                                            <p:txEl>
                                              <p:pRg st="2" end="2"/>
                                            </p:txEl>
                                          </p:spTgt>
                                        </p:tgtEl>
                                        <p:attrNameLst>
                                          <p:attrName>style.visibility</p:attrName>
                                        </p:attrNameLst>
                                      </p:cBhvr>
                                      <p:to>
                                        <p:strVal val="visible"/>
                                      </p:to>
                                    </p:set>
                                    <p:anim calcmode="lin" valueType="num">
                                      <p:cBhvr additive="base">
                                        <p:cTn id="29" dur="500" fill="hold"/>
                                        <p:tgtEl>
                                          <p:spTgt spid="163635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63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36358">
                                            <p:txEl>
                                              <p:pRg st="0" end="0"/>
                                            </p:txEl>
                                          </p:spTgt>
                                        </p:tgtEl>
                                        <p:attrNameLst>
                                          <p:attrName>style.visibility</p:attrName>
                                        </p:attrNameLst>
                                      </p:cBhvr>
                                      <p:to>
                                        <p:strVal val="visible"/>
                                      </p:to>
                                    </p:set>
                                    <p:anim calcmode="lin" valueType="num">
                                      <p:cBhvr additive="base">
                                        <p:cTn id="35" dur="500" fill="hold"/>
                                        <p:tgtEl>
                                          <p:spTgt spid="1636358">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635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6358">
                                            <p:txEl>
                                              <p:pRg st="1" end="1"/>
                                            </p:txEl>
                                          </p:spTgt>
                                        </p:tgtEl>
                                        <p:attrNameLst>
                                          <p:attrName>style.visibility</p:attrName>
                                        </p:attrNameLst>
                                      </p:cBhvr>
                                      <p:to>
                                        <p:strVal val="visible"/>
                                      </p:to>
                                    </p:set>
                                    <p:anim calcmode="lin" valueType="num">
                                      <p:cBhvr additive="base">
                                        <p:cTn id="39" dur="500" fill="hold"/>
                                        <p:tgtEl>
                                          <p:spTgt spid="1636358">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6358">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6358">
                                            <p:txEl>
                                              <p:pRg st="2" end="2"/>
                                            </p:txEl>
                                          </p:spTgt>
                                        </p:tgtEl>
                                        <p:attrNameLst>
                                          <p:attrName>style.visibility</p:attrName>
                                        </p:attrNameLst>
                                      </p:cBhvr>
                                      <p:to>
                                        <p:strVal val="visible"/>
                                      </p:to>
                                    </p:set>
                                    <p:anim calcmode="lin" valueType="num">
                                      <p:cBhvr additive="base">
                                        <p:cTn id="43" dur="500" fill="hold"/>
                                        <p:tgtEl>
                                          <p:spTgt spid="163635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63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AF0DBF2-A018-4194-B709-E6ED9AD23ED4}" type="slidenum">
              <a:rPr lang="en-US" altLang="zh-CN" sz="1400" smtClean="0">
                <a:latin typeface="Times New Roman" pitchFamily="18" charset="0"/>
              </a:rPr>
              <a:pPr eaLnBrk="1" hangingPunct="1"/>
              <a:t>45</a:t>
            </a:fld>
            <a:endParaRPr lang="en-US" altLang="zh-CN" sz="1400" smtClean="0">
              <a:latin typeface="Times New Roman" pitchFamily="18" charset="0"/>
            </a:endParaRPr>
          </a:p>
        </p:txBody>
      </p:sp>
      <p:sp>
        <p:nvSpPr>
          <p:cNvPr id="1638403" name="Rectangle 3"/>
          <p:cNvSpPr>
            <a:spLocks noGrp="1" noChangeArrowheads="1"/>
          </p:cNvSpPr>
          <p:nvPr>
            <p:ph type="body" idx="1"/>
          </p:nvPr>
        </p:nvSpPr>
        <p:spPr>
          <a:xfrm>
            <a:off x="395288" y="1270000"/>
            <a:ext cx="8431212" cy="4751388"/>
          </a:xfrm>
        </p:spPr>
        <p:txBody>
          <a:bodyPr/>
          <a:lstStyle/>
          <a:p>
            <a:pPr eaLnBrk="1" hangingPunct="1">
              <a:defRPr/>
            </a:pPr>
            <a:r>
              <a:rPr lang="zh-CN" altLang="en-US" sz="3200" dirty="0"/>
              <a:t>如何弥补主存与处理器间巨大的速度落差</a:t>
            </a:r>
          </a:p>
          <a:p>
            <a:pPr lvl="1" eaLnBrk="1" hangingPunct="1">
              <a:defRPr/>
            </a:pPr>
            <a:r>
              <a:rPr lang="zh-CN" altLang="en-US" sz="2800" dirty="0"/>
              <a:t> 重复使用</a:t>
            </a:r>
            <a:r>
              <a:rPr lang="en-US" altLang="zh-CN" sz="2800" dirty="0"/>
              <a:t>Cache</a:t>
            </a:r>
            <a:r>
              <a:rPr lang="zh-CN" altLang="en-US" sz="2800" dirty="0"/>
              <a:t>和寄存器中的数据</a:t>
            </a:r>
          </a:p>
          <a:p>
            <a:pPr eaLnBrk="1" hangingPunct="1">
              <a:defRPr/>
            </a:pPr>
            <a:r>
              <a:rPr lang="zh-CN" altLang="en-US" sz="3200" dirty="0"/>
              <a:t>访问时延问题</a:t>
            </a:r>
          </a:p>
          <a:p>
            <a:pPr lvl="1" eaLnBrk="1" hangingPunct="1">
              <a:defRPr/>
            </a:pPr>
            <a:r>
              <a:rPr lang="zh-CN" altLang="en-US" sz="2800" dirty="0"/>
              <a:t>避免时延</a:t>
            </a:r>
            <a:r>
              <a:rPr lang="en-US" altLang="zh-CN" sz="2800" dirty="0"/>
              <a:t>: </a:t>
            </a:r>
            <a:r>
              <a:rPr lang="zh-CN" altLang="en-US" sz="2800" dirty="0"/>
              <a:t>例如通过分层存储结构减小时延</a:t>
            </a:r>
          </a:p>
          <a:p>
            <a:pPr lvl="1" eaLnBrk="1" hangingPunct="1">
              <a:defRPr/>
            </a:pPr>
            <a:r>
              <a:rPr lang="zh-CN" altLang="en-US" sz="2800" dirty="0"/>
              <a:t>容许时延</a:t>
            </a:r>
            <a:r>
              <a:rPr lang="en-US" altLang="zh-CN" sz="2800" dirty="0"/>
              <a:t>: </a:t>
            </a:r>
            <a:r>
              <a:rPr lang="zh-CN" altLang="en-US" sz="2800" dirty="0"/>
              <a:t>例如采用高速缓存预取容许时延</a:t>
            </a:r>
          </a:p>
          <a:p>
            <a:pPr eaLnBrk="1" hangingPunct="1">
              <a:defRPr/>
            </a:pPr>
            <a:r>
              <a:rPr lang="zh-CN" altLang="en-US" sz="3200" dirty="0"/>
              <a:t>带宽问题</a:t>
            </a:r>
            <a:r>
              <a:rPr lang="en-US" altLang="zh-CN" sz="3200" dirty="0"/>
              <a:t>: </a:t>
            </a:r>
            <a:r>
              <a:rPr lang="zh-CN" altLang="en-US" sz="3200" dirty="0"/>
              <a:t>每个周期能支持多少个存储操作</a:t>
            </a:r>
          </a:p>
        </p:txBody>
      </p:sp>
      <p:sp>
        <p:nvSpPr>
          <p:cNvPr id="31748" name="Rectangle 4"/>
          <p:cNvSpPr>
            <a:spLocks noGrp="1" noChangeArrowheads="1"/>
          </p:cNvSpPr>
          <p:nvPr>
            <p:ph type="title"/>
          </p:nvPr>
        </p:nvSpPr>
        <p:spPr/>
        <p:txBody>
          <a:bodyPr/>
          <a:lstStyle/>
          <a:p>
            <a:pPr eaLnBrk="1" hangingPunct="1"/>
            <a:r>
              <a:rPr lang="zh-CN" altLang="en-US" smtClean="0"/>
              <a:t>存储层次结构</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nvSpPr>
        <p:spPr bwMode="auto">
          <a:xfrm>
            <a:off x="35814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ctr" eaLnBrk="1" hangingPunct="1"/>
            <a:fld id="{C7113D38-9C4C-419A-A36E-F4BAD4DD4D60}" type="slidenum">
              <a:rPr kumimoji="1" lang="en-US" altLang="zh-CN" sz="1400">
                <a:latin typeface="Times New Roman" pitchFamily="18" charset="0"/>
              </a:rPr>
              <a:pPr algn="ctr" eaLnBrk="1" hangingPunct="1"/>
              <a:t>46</a:t>
            </a:fld>
            <a:endParaRPr kumimoji="1" lang="en-US" altLang="zh-CN" sz="1400">
              <a:latin typeface="Times New Roman" pitchFamily="18" charset="0"/>
            </a:endParaRPr>
          </a:p>
        </p:txBody>
      </p:sp>
      <p:graphicFrame>
        <p:nvGraphicFramePr>
          <p:cNvPr id="30723" name="Object 2"/>
          <p:cNvGraphicFramePr>
            <a:graphicFrameLocks noGrp="1" noChangeAspect="1"/>
          </p:cNvGraphicFramePr>
          <p:nvPr>
            <p:ph idx="4294967295"/>
          </p:nvPr>
        </p:nvGraphicFramePr>
        <p:xfrm>
          <a:off x="0" y="-26988"/>
          <a:ext cx="9144000" cy="6308726"/>
        </p:xfrm>
        <a:graphic>
          <a:graphicData uri="http://schemas.openxmlformats.org/presentationml/2006/ole">
            <mc:AlternateContent xmlns:mc="http://schemas.openxmlformats.org/markup-compatibility/2006">
              <mc:Choice xmlns:v="urn:schemas-microsoft-com:vml" Requires="v">
                <p:oleObj spid="_x0000_s30821" name="位图图像" r:id="rId4" imgW="5477640" imgH="4048690" progId="PBrush">
                  <p:embed/>
                </p:oleObj>
              </mc:Choice>
              <mc:Fallback>
                <p:oleObj name="位图图像" r:id="rId4" imgW="5477640" imgH="4048690"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988"/>
                        <a:ext cx="9144000" cy="630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8483" name="Line 3"/>
          <p:cNvSpPr>
            <a:spLocks noChangeShapeType="1"/>
          </p:cNvSpPr>
          <p:nvPr/>
        </p:nvSpPr>
        <p:spPr bwMode="auto">
          <a:xfrm flipV="1">
            <a:off x="6372225" y="2492375"/>
            <a:ext cx="0" cy="1944688"/>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8484" name="Text Box 4"/>
          <p:cNvSpPr txBox="1">
            <a:spLocks noChangeArrowheads="1"/>
          </p:cNvSpPr>
          <p:nvPr/>
        </p:nvSpPr>
        <p:spPr bwMode="auto">
          <a:xfrm>
            <a:off x="6443663" y="2997200"/>
            <a:ext cx="18002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spcBef>
                <a:spcPct val="50000"/>
              </a:spcBef>
            </a:pPr>
            <a:r>
              <a:rPr lang="en-US" altLang="zh-CN" sz="1800" b="0">
                <a:solidFill>
                  <a:srgbClr val="FF0000"/>
                </a:solidFill>
                <a:latin typeface="Times New Roman" pitchFamily="18" charset="0"/>
              </a:rPr>
              <a:t>Processor-Memory Performance Gap: (grows 50%/year)</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8483"/>
                                        </p:tgtEl>
                                        <p:attrNameLst>
                                          <p:attrName>style.visibility</p:attrName>
                                        </p:attrNameLst>
                                      </p:cBhvr>
                                      <p:to>
                                        <p:strVal val="visible"/>
                                      </p:to>
                                    </p:set>
                                    <p:anim calcmode="lin" valueType="num">
                                      <p:cBhvr additive="base">
                                        <p:cTn id="7" dur="500" fill="hold"/>
                                        <p:tgtEl>
                                          <p:spTgt spid="1428483"/>
                                        </p:tgtEl>
                                        <p:attrNameLst>
                                          <p:attrName>ppt_x</p:attrName>
                                        </p:attrNameLst>
                                      </p:cBhvr>
                                      <p:tavLst>
                                        <p:tav tm="0">
                                          <p:val>
                                            <p:strVal val="#ppt_x"/>
                                          </p:val>
                                        </p:tav>
                                        <p:tav tm="100000">
                                          <p:val>
                                            <p:strVal val="#ppt_x"/>
                                          </p:val>
                                        </p:tav>
                                      </p:tavLst>
                                    </p:anim>
                                    <p:anim calcmode="lin" valueType="num">
                                      <p:cBhvr additive="base">
                                        <p:cTn id="8" dur="500" fill="hold"/>
                                        <p:tgtEl>
                                          <p:spTgt spid="14284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28484"/>
                                        </p:tgtEl>
                                        <p:attrNameLst>
                                          <p:attrName>style.visibility</p:attrName>
                                        </p:attrNameLst>
                                      </p:cBhvr>
                                      <p:to>
                                        <p:strVal val="visible"/>
                                      </p:to>
                                    </p:set>
                                    <p:anim calcmode="lin" valueType="num">
                                      <p:cBhvr additive="base">
                                        <p:cTn id="11" dur="500" fill="hold"/>
                                        <p:tgtEl>
                                          <p:spTgt spid="1428484"/>
                                        </p:tgtEl>
                                        <p:attrNameLst>
                                          <p:attrName>ppt_x</p:attrName>
                                        </p:attrNameLst>
                                      </p:cBhvr>
                                      <p:tavLst>
                                        <p:tav tm="0">
                                          <p:val>
                                            <p:strVal val="#ppt_x"/>
                                          </p:val>
                                        </p:tav>
                                        <p:tav tm="100000">
                                          <p:val>
                                            <p:strVal val="#ppt_x"/>
                                          </p:val>
                                        </p:tav>
                                      </p:tavLst>
                                    </p:anim>
                                    <p:anim calcmode="lin" valueType="num">
                                      <p:cBhvr additive="base">
                                        <p:cTn id="12" dur="500" fill="hold"/>
                                        <p:tgtEl>
                                          <p:spTgt spid="142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3" grpId="0" animBg="1"/>
      <p:bldP spid="14284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body" idx="1"/>
          </p:nvPr>
        </p:nvSpPr>
        <p:spPr>
          <a:xfrm>
            <a:off x="381000" y="4754116"/>
            <a:ext cx="8382000" cy="1483196"/>
          </a:xfrm>
          <a:ln/>
        </p:spPr>
        <p:txBody>
          <a:bodyPr/>
          <a:lstStyle/>
          <a:p>
            <a:pPr eaLnBrk="1" hangingPunct="1">
              <a:defRPr/>
            </a:pPr>
            <a:r>
              <a:rPr lang="zh-CN" altLang="en-US" sz="3200" dirty="0" smtClean="0"/>
              <a:t>层次化内存结构</a:t>
            </a:r>
            <a:endParaRPr lang="en-US" sz="3200" dirty="0"/>
          </a:p>
          <a:p>
            <a:pPr eaLnBrk="1" hangingPunct="1">
              <a:defRPr/>
            </a:pPr>
            <a:r>
              <a:rPr lang="zh-CN" altLang="en-US" sz="3200" dirty="0" smtClean="0"/>
              <a:t>性能依赖于访问模式</a:t>
            </a:r>
            <a:endParaRPr lang="en-US" sz="3200" dirty="0"/>
          </a:p>
        </p:txBody>
      </p:sp>
      <p:sp>
        <p:nvSpPr>
          <p:cNvPr id="21509" name="Rectangle 5"/>
          <p:cNvSpPr>
            <a:spLocks/>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void copyji(int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21218A"/>
                </a:solidFill>
                <a:latin typeface="Monaco" charset="0"/>
                <a:ea typeface="Monaco" charset="0"/>
                <a:cs typeface="Monaco" charset="0"/>
                <a:sym typeface="Monaco" charset="0"/>
              </a:rPr>
              <a:t>for (j = 0; j &lt; 2048; j++)</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C00000"/>
                </a:solidFill>
                <a:latin typeface="Monaco" charset="0"/>
                <a:ea typeface="Monaco" charset="0"/>
                <a:cs typeface="Monaco" charset="0"/>
                <a:sym typeface="Monaco" charset="0"/>
              </a:rPr>
              <a:t>for (i = 0; i &lt; 2048; i++)</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dst[i][j] = src[i][j];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p:txBody>
      </p:sp>
      <p:sp>
        <p:nvSpPr>
          <p:cNvPr id="21510" name="Rectangle 6"/>
          <p:cNvSpPr>
            <a:spLocks/>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void copyij(int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int 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C00000"/>
                </a:solidFill>
                <a:latin typeface="Monaco" charset="0"/>
                <a:ea typeface="Monaco" charset="0"/>
                <a:cs typeface="Monaco" charset="0"/>
                <a:sym typeface="Monaco" charset="0"/>
              </a:rPr>
              <a:t>for (i = 0; i &lt; 2048; i++)</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a:t>
            </a:r>
            <a:r>
              <a:rPr lang="en-US" sz="1600">
                <a:solidFill>
                  <a:srgbClr val="21218A"/>
                </a:solidFill>
                <a:latin typeface="Monaco" charset="0"/>
                <a:ea typeface="Monaco" charset="0"/>
                <a:cs typeface="Monaco" charset="0"/>
                <a:sym typeface="Monaco" charset="0"/>
              </a:rPr>
              <a:t>for (j = 0; j &lt; 2048; j++)</a:t>
            </a:r>
            <a:endParaRPr lang="en-US" sz="1600">
              <a:solidFill>
                <a:schemeClr val="tx1"/>
              </a:solidFill>
              <a:latin typeface="Monaco" charset="0"/>
              <a:ea typeface="Monaco" charset="0"/>
              <a:cs typeface="Monaco" charset="0"/>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      dst[i][j] = src[i][j];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a:solidFill>
                  <a:schemeClr val="tx1"/>
                </a:solidFill>
                <a:latin typeface="Monaco" charset="0"/>
                <a:ea typeface="Monaco" charset="0"/>
                <a:cs typeface="Monaco" charset="0"/>
                <a:sym typeface="Monaco" charset="0"/>
              </a:rPr>
              <a:t>}</a:t>
            </a:r>
          </a:p>
        </p:txBody>
      </p:sp>
      <p:grpSp>
        <p:nvGrpSpPr>
          <p:cNvPr id="21511" name="Group 7"/>
          <p:cNvGrpSpPr>
            <a:grpSpLocks/>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grpSp>
      <p:sp>
        <p:nvSpPr>
          <p:cNvPr id="21514" name="Rectangle 10"/>
          <p:cNvSpPr>
            <a:spLocks/>
          </p:cNvSpPr>
          <p:nvPr/>
        </p:nvSpPr>
        <p:spPr bwMode="auto">
          <a:xfrm>
            <a:off x="5318125" y="3886200"/>
            <a:ext cx="3716338" cy="1371600"/>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a:solidFill>
                  <a:schemeClr val="tx1"/>
                </a:solidFill>
                <a:latin typeface="Calibri" charset="0"/>
                <a:ea typeface="Calibri" charset="0"/>
                <a:cs typeface="Calibri" charset="0"/>
                <a:sym typeface="Calibri" charset="0"/>
              </a:rPr>
              <a:t>21 times slower</a:t>
            </a:r>
            <a:br>
              <a:rPr lang="en-US">
                <a:solidFill>
                  <a:schemeClr val="tx1"/>
                </a:solidFill>
                <a:latin typeface="Calibri" charset="0"/>
                <a:ea typeface="Calibri" charset="0"/>
                <a:cs typeface="Calibri" charset="0"/>
                <a:sym typeface="Calibri" charset="0"/>
              </a:rPr>
            </a:br>
            <a:r>
              <a:rPr lang="en-US">
                <a:solidFill>
                  <a:schemeClr val="tx1"/>
                </a:solidFill>
                <a:latin typeface="Calibri" charset="0"/>
                <a:ea typeface="Calibri" charset="0"/>
                <a:cs typeface="Calibri" charset="0"/>
                <a:sym typeface="Calibri" charset="0"/>
              </a:rPr>
              <a:t>(Pentium 4)</a:t>
            </a:r>
          </a:p>
        </p:txBody>
      </p:sp>
      <p:sp>
        <p:nvSpPr>
          <p:cNvPr id="2" name="标题 1"/>
          <p:cNvSpPr>
            <a:spLocks noGrp="1"/>
          </p:cNvSpPr>
          <p:nvPr>
            <p:ph type="title"/>
          </p:nvPr>
        </p:nvSpPr>
        <p:spPr/>
        <p:txBody>
          <a:bodyPr/>
          <a:lstStyle/>
          <a:p>
            <a:r>
              <a:rPr lang="zh-CN" altLang="en-US" dirty="0" smtClean="0"/>
              <a:t>主存系统性能举例</a:t>
            </a:r>
            <a:endParaRPr lang="zh-CN" altLang="en-US" dirty="0"/>
          </a:p>
        </p:txBody>
      </p:sp>
      <p:sp>
        <p:nvSpPr>
          <p:cNvPr id="10"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47</a:t>
            </a:fld>
            <a:endParaRPr lang="en-US" altLang="zh-CN" sz="1400" smtClean="0">
              <a:latin typeface="Times New Roman" pitchFamily="18" charset="0"/>
            </a:endParaRPr>
          </a:p>
        </p:txBody>
      </p:sp>
    </p:spTree>
    <p:extLst>
      <p:ext uri="{BB962C8B-B14F-4D97-AF65-F5344CB8AC3E}">
        <p14:creationId xmlns:p14="http://schemas.microsoft.com/office/powerpoint/2010/main" val="15177672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1" name="Chart 1660"/>
          <p:cNvGraphicFramePr>
            <a:graphicFrameLocks noGrp="1"/>
          </p:cNvGraphicFramePr>
          <p:nvPr>
            <p:extLst>
              <p:ext uri="{D42A27DB-BD31-4B8C-83A1-F6EECF244321}">
                <p14:modId xmlns:p14="http://schemas.microsoft.com/office/powerpoint/2010/main" val="862056106"/>
              </p:ext>
            </p:extLst>
          </p:nvPr>
        </p:nvGraphicFramePr>
        <p:xfrm>
          <a:off x="0" y="1116892"/>
          <a:ext cx="8191500" cy="5741107"/>
        </p:xfrm>
        <a:graphic>
          <a:graphicData uri="http://schemas.openxmlformats.org/drawingml/2006/chart">
            <c:chart xmlns:c="http://schemas.openxmlformats.org/drawingml/2006/chart" xmlns:r="http://schemas.openxmlformats.org/officeDocument/2006/relationships" r:id="rId2"/>
          </a:graphicData>
        </a:graphic>
      </p:graphicFrame>
      <p:sp>
        <p:nvSpPr>
          <p:cNvPr id="1662" name="Rectangle 1661"/>
          <p:cNvSpPr>
            <a:spLocks noChangeArrowheads="1"/>
          </p:cNvSpPr>
          <p:nvPr/>
        </p:nvSpPr>
        <p:spPr bwMode="auto">
          <a:xfrm>
            <a:off x="7315200" y="533400"/>
            <a:ext cx="1752600" cy="1166986"/>
          </a:xfrm>
          <a:prstGeom prst="rect">
            <a:avLst/>
          </a:prstGeom>
          <a:noFill/>
          <a:ln w="12700">
            <a:noFill/>
            <a:miter lim="800000"/>
            <a:headEnd/>
            <a:tailEnd/>
          </a:ln>
          <a:effectLst/>
        </p:spPr>
        <p:txBody>
          <a:bodyPr wrap="square" lIns="90487" tIns="44450" rIns="90487" bIns="4445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400" b="0" i="0" strike="noStrike" dirty="0" smtClean="0">
                <a:solidFill>
                  <a:srgbClr val="000000"/>
                </a:solidFill>
                <a:latin typeface="Helvetica"/>
                <a:ea typeface="Helvetica"/>
                <a:cs typeface="Helvetica"/>
              </a:rPr>
              <a:t>Intel Core </a:t>
            </a:r>
            <a:r>
              <a:rPr lang="en-US" sz="1400" b="0" i="0" strike="noStrike" dirty="0">
                <a:solidFill>
                  <a:srgbClr val="000000"/>
                </a:solidFill>
                <a:latin typeface="Helvetica"/>
                <a:ea typeface="Helvetica"/>
                <a:cs typeface="Helvetica"/>
              </a:rPr>
              <a:t>i7</a:t>
            </a:r>
          </a:p>
          <a:p>
            <a:pPr algn="l" rtl="0">
              <a:defRPr sz="1000"/>
            </a:pPr>
            <a:r>
              <a:rPr lang="en-US" sz="1400" b="0" i="0" strike="noStrike" dirty="0">
                <a:solidFill>
                  <a:srgbClr val="000000"/>
                </a:solidFill>
                <a:latin typeface="Helvetica"/>
                <a:ea typeface="Helvetica"/>
                <a:cs typeface="Helvetica"/>
              </a:rPr>
              <a:t>2.67 GHz</a:t>
            </a:r>
          </a:p>
          <a:p>
            <a:pPr algn="l" rtl="0">
              <a:defRPr sz="1000"/>
            </a:pPr>
            <a:r>
              <a:rPr lang="en-US" sz="1400" b="0" i="0" strike="noStrike" dirty="0">
                <a:solidFill>
                  <a:srgbClr val="000000"/>
                </a:solidFill>
                <a:latin typeface="Helvetica"/>
                <a:ea typeface="Helvetica"/>
                <a:cs typeface="Helvetica"/>
              </a:rPr>
              <a:t>32 KB L1 </a:t>
            </a:r>
            <a:r>
              <a:rPr lang="en-US" sz="1400" b="0" i="0" strike="noStrike" dirty="0" err="1">
                <a:solidFill>
                  <a:srgbClr val="000000"/>
                </a:solidFill>
                <a:latin typeface="Helvetica"/>
                <a:ea typeface="Helvetica"/>
                <a:cs typeface="Helvetica"/>
              </a:rPr>
              <a:t>d</a:t>
            </a:r>
            <a:r>
              <a:rPr lang="en-US" sz="1400" b="0" i="0" strike="noStrike" dirty="0">
                <a:solidFill>
                  <a:srgbClr val="000000"/>
                </a:solidFill>
                <a:latin typeface="Helvetica"/>
                <a:ea typeface="Helvetica"/>
                <a:cs typeface="Helvetica"/>
              </a:rPr>
              <a:t>-cache</a:t>
            </a:r>
          </a:p>
          <a:p>
            <a:pPr algn="l" rtl="0">
              <a:defRPr sz="1000"/>
            </a:pPr>
            <a:r>
              <a:rPr lang="en-US" sz="1400" b="0" i="0" strike="noStrike" dirty="0">
                <a:solidFill>
                  <a:srgbClr val="000000"/>
                </a:solidFill>
                <a:latin typeface="Helvetica"/>
                <a:ea typeface="Helvetica"/>
                <a:cs typeface="Helvetica"/>
              </a:rPr>
              <a:t>256 </a:t>
            </a:r>
            <a:r>
              <a:rPr lang="en-US" sz="1400" b="0" i="0" strike="noStrike" dirty="0" smtClean="0">
                <a:solidFill>
                  <a:srgbClr val="000000"/>
                </a:solidFill>
                <a:latin typeface="Helvetica"/>
                <a:ea typeface="Helvetica"/>
                <a:cs typeface="Helvetica"/>
              </a:rPr>
              <a:t>KB </a:t>
            </a:r>
            <a:r>
              <a:rPr lang="en-US" sz="1400" b="0" i="0" strike="noStrike" dirty="0">
                <a:solidFill>
                  <a:srgbClr val="000000"/>
                </a:solidFill>
                <a:latin typeface="Helvetica"/>
                <a:ea typeface="Helvetica"/>
                <a:cs typeface="Helvetica"/>
              </a:rPr>
              <a:t>L2 cache</a:t>
            </a:r>
          </a:p>
          <a:p>
            <a:pPr algn="l" rtl="0">
              <a:defRPr sz="1000"/>
            </a:pPr>
            <a:r>
              <a:rPr lang="en-US" sz="1400" b="0" i="0" strike="noStrike" dirty="0">
                <a:solidFill>
                  <a:srgbClr val="000000"/>
                </a:solidFill>
                <a:latin typeface="Helvetica"/>
                <a:ea typeface="Helvetica"/>
                <a:cs typeface="Helvetica"/>
              </a:rPr>
              <a:t>8 MB L3 cache</a:t>
            </a:r>
          </a:p>
        </p:txBody>
      </p:sp>
      <p:sp>
        <p:nvSpPr>
          <p:cNvPr id="2" name="标题 1"/>
          <p:cNvSpPr>
            <a:spLocks noGrp="1"/>
          </p:cNvSpPr>
          <p:nvPr>
            <p:ph type="title"/>
          </p:nvPr>
        </p:nvSpPr>
        <p:spPr/>
        <p:txBody>
          <a:bodyPr/>
          <a:lstStyle/>
          <a:p>
            <a:r>
              <a:rPr lang="zh-CN" altLang="en-US" dirty="0" smtClean="0"/>
              <a:t>内存墙</a:t>
            </a:r>
            <a:endParaRPr lang="zh-CN" altLang="en-US" dirty="0"/>
          </a:p>
        </p:txBody>
      </p:sp>
      <p:sp>
        <p:nvSpPr>
          <p:cNvPr id="5"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48</a:t>
            </a:fld>
            <a:endParaRPr lang="en-US" altLang="zh-CN" sz="1400" smtClean="0">
              <a:latin typeface="Times New Roman" pitchFamily="18" charset="0"/>
            </a:endParaRPr>
          </a:p>
        </p:txBody>
      </p:sp>
    </p:spTree>
    <p:extLst>
      <p:ext uri="{BB962C8B-B14F-4D97-AF65-F5344CB8AC3E}">
        <p14:creationId xmlns:p14="http://schemas.microsoft.com/office/powerpoint/2010/main" val="447134351"/>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0AFC24C-E487-46DD-8AF0-899BE2385624}" type="slidenum">
              <a:rPr lang="en-US" altLang="zh-CN" sz="1400" smtClean="0">
                <a:latin typeface="Times New Roman" pitchFamily="18" charset="0"/>
              </a:rPr>
              <a:pPr eaLnBrk="1" hangingPunct="1"/>
              <a:t>49</a:t>
            </a:fld>
            <a:endParaRPr lang="en-US" altLang="zh-CN" sz="1400" smtClean="0">
              <a:latin typeface="Times New Roman" pitchFamily="18" charset="0"/>
            </a:endParaRPr>
          </a:p>
        </p:txBody>
      </p:sp>
      <p:sp>
        <p:nvSpPr>
          <p:cNvPr id="1873923" name="Rectangle 3"/>
          <p:cNvSpPr>
            <a:spLocks noGrp="1" noChangeArrowheads="1"/>
          </p:cNvSpPr>
          <p:nvPr>
            <p:ph type="body" idx="1"/>
          </p:nvPr>
        </p:nvSpPr>
        <p:spPr>
          <a:xfrm>
            <a:off x="400050" y="1143000"/>
            <a:ext cx="8582025" cy="4462463"/>
          </a:xfrm>
        </p:spPr>
        <p:txBody>
          <a:bodyPr/>
          <a:lstStyle/>
          <a:p>
            <a:pPr eaLnBrk="1" hangingPunct="1">
              <a:defRPr/>
            </a:pPr>
            <a:r>
              <a:rPr lang="zh-CN" altLang="en-US" sz="2800"/>
              <a:t>不同的处理器与内存结合方式</a:t>
            </a:r>
          </a:p>
          <a:p>
            <a:pPr lvl="1" eaLnBrk="1" hangingPunct="1">
              <a:defRPr/>
            </a:pPr>
            <a:r>
              <a:rPr lang="zh-CN" altLang="en-US" sz="2200"/>
              <a:t>消息传递</a:t>
            </a:r>
          </a:p>
          <a:p>
            <a:pPr lvl="1" eaLnBrk="1" hangingPunct="1">
              <a:defRPr/>
            </a:pPr>
            <a:r>
              <a:rPr lang="zh-CN" altLang="en-US" sz="2200"/>
              <a:t>分布式共享内存</a:t>
            </a:r>
          </a:p>
          <a:p>
            <a:pPr eaLnBrk="1" hangingPunct="1">
              <a:defRPr/>
            </a:pPr>
            <a:r>
              <a:rPr lang="en-US" altLang="zh-CN" sz="2800"/>
              <a:t>SMP</a:t>
            </a:r>
            <a:r>
              <a:rPr lang="zh-CN" altLang="en-US" sz="2800"/>
              <a:t>集群系统</a:t>
            </a:r>
          </a:p>
          <a:p>
            <a:pPr lvl="1" eaLnBrk="1" hangingPunct="1">
              <a:defRPr/>
            </a:pPr>
            <a:r>
              <a:rPr lang="zh-CN" altLang="en-US" sz="2200"/>
              <a:t>在节点内共享内存</a:t>
            </a:r>
            <a:r>
              <a:rPr lang="en-US" altLang="zh-CN" sz="2200"/>
              <a:t>, </a:t>
            </a:r>
            <a:r>
              <a:rPr lang="zh-CN" altLang="en-US" sz="2200"/>
              <a:t>节点间进行消息传递</a:t>
            </a:r>
          </a:p>
          <a:p>
            <a:pPr eaLnBrk="1" hangingPunct="1">
              <a:defRPr/>
            </a:pPr>
            <a:r>
              <a:rPr lang="zh-CN" altLang="en-US" sz="2800"/>
              <a:t>存在的问题</a:t>
            </a:r>
            <a:r>
              <a:rPr lang="en-US" altLang="zh-CN" sz="2800"/>
              <a:t>?</a:t>
            </a:r>
          </a:p>
          <a:p>
            <a:pPr lvl="1" eaLnBrk="1" hangingPunct="1">
              <a:defRPr/>
            </a:pPr>
            <a:r>
              <a:rPr lang="zh-CN" altLang="en-US" sz="2200"/>
              <a:t>最小化通讯开销</a:t>
            </a:r>
          </a:p>
          <a:p>
            <a:pPr lvl="2" eaLnBrk="1" hangingPunct="1">
              <a:defRPr/>
            </a:pPr>
            <a:r>
              <a:rPr lang="zh-CN" altLang="en-US" sz="2200"/>
              <a:t>数据放置策略</a:t>
            </a:r>
          </a:p>
          <a:p>
            <a:pPr lvl="1" eaLnBrk="1" hangingPunct="1">
              <a:defRPr/>
            </a:pPr>
            <a:r>
              <a:rPr lang="zh-CN" altLang="en-US" sz="2200"/>
              <a:t>优化通讯</a:t>
            </a:r>
          </a:p>
          <a:p>
            <a:pPr lvl="2" eaLnBrk="1" hangingPunct="1">
              <a:defRPr/>
            </a:pPr>
            <a:r>
              <a:rPr lang="zh-CN" altLang="en-US" sz="2200"/>
              <a:t>数据聚集</a:t>
            </a:r>
          </a:p>
          <a:p>
            <a:pPr lvl="2" eaLnBrk="1" hangingPunct="1">
              <a:defRPr/>
            </a:pPr>
            <a:r>
              <a:rPr lang="zh-CN" altLang="en-US" sz="2200"/>
              <a:t>通讯和计算如何结合</a:t>
            </a:r>
          </a:p>
        </p:txBody>
      </p:sp>
      <p:sp>
        <p:nvSpPr>
          <p:cNvPr id="32772" name="Rectangle 4"/>
          <p:cNvSpPr>
            <a:spLocks noGrp="1" noChangeArrowheads="1"/>
          </p:cNvSpPr>
          <p:nvPr>
            <p:ph type="title"/>
          </p:nvPr>
        </p:nvSpPr>
        <p:spPr/>
        <p:txBody>
          <a:bodyPr/>
          <a:lstStyle/>
          <a:p>
            <a:pPr eaLnBrk="1" hangingPunct="1"/>
            <a:r>
              <a:rPr lang="zh-CN" altLang="en-US" smtClean="0"/>
              <a:t>分布式内存</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txBox="1">
            <a:spLocks noGrp="1"/>
          </p:cNvSpPr>
          <p:nvPr/>
        </p:nvSpPr>
        <p:spPr bwMode="auto">
          <a:xfrm>
            <a:off x="35814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ctr" eaLnBrk="1" hangingPunct="1"/>
            <a:fld id="{0D7612D2-2517-41F2-A62E-68B7FF2F0C3B}" type="slidenum">
              <a:rPr kumimoji="1" lang="en-US" altLang="zh-CN" sz="1400">
                <a:latin typeface="Times New Roman" pitchFamily="18" charset="0"/>
              </a:rPr>
              <a:pPr algn="ctr" eaLnBrk="1" hangingPunct="1"/>
              <a:t>5</a:t>
            </a:fld>
            <a:endParaRPr kumimoji="1" lang="en-US" altLang="zh-CN" sz="1400">
              <a:latin typeface="Times New Roman" pitchFamily="18" charset="0"/>
            </a:endParaRPr>
          </a:p>
        </p:txBody>
      </p:sp>
      <p:graphicFrame>
        <p:nvGraphicFramePr>
          <p:cNvPr id="5123" name="Object 2"/>
          <p:cNvGraphicFramePr>
            <a:graphicFrameLocks noGrp="1" noChangeAspect="1"/>
          </p:cNvGraphicFramePr>
          <p:nvPr>
            <p:ph idx="4294967295"/>
            <p:extLst>
              <p:ext uri="{D42A27DB-BD31-4B8C-83A1-F6EECF244321}">
                <p14:modId xmlns:p14="http://schemas.microsoft.com/office/powerpoint/2010/main" val="2088860951"/>
              </p:ext>
            </p:extLst>
          </p:nvPr>
        </p:nvGraphicFramePr>
        <p:xfrm>
          <a:off x="720080" y="980728"/>
          <a:ext cx="7812360" cy="5855201"/>
        </p:xfrm>
        <a:graphic>
          <a:graphicData uri="http://schemas.openxmlformats.org/presentationml/2006/ole">
            <mc:AlternateContent xmlns:mc="http://schemas.openxmlformats.org/markup-compatibility/2006">
              <mc:Choice xmlns:v="urn:schemas-microsoft-com:vml" Requires="v">
                <p:oleObj spid="_x0000_s5219" name="位图图像" r:id="rId4" imgW="5285714" imgH="3962953" progId="PBrush">
                  <p:embed/>
                </p:oleObj>
              </mc:Choice>
              <mc:Fallback>
                <p:oleObj name="位图图像" r:id="rId4" imgW="5285714" imgH="3962953"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80" y="980728"/>
                        <a:ext cx="7812360" cy="5855201"/>
                      </a:xfrm>
                      <a:prstGeom prst="rect">
                        <a:avLst/>
                      </a:prstGeom>
                      <a:noFill/>
                      <a:ln>
                        <a:noFill/>
                      </a:ln>
                      <a:effectLst/>
                    </p:spPr>
                  </p:pic>
                </p:oleObj>
              </mc:Fallback>
            </mc:AlternateContent>
          </a:graphicData>
        </a:graphic>
      </p:graphicFrame>
      <p:sp>
        <p:nvSpPr>
          <p:cNvPr id="4" name="标题 1"/>
          <p:cNvSpPr txBox="1">
            <a:spLocks/>
          </p:cNvSpPr>
          <p:nvPr/>
        </p:nvSpPr>
        <p:spPr>
          <a:xfrm>
            <a:off x="171450" y="115888"/>
            <a:ext cx="6000750" cy="685800"/>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隶书" pitchFamily="49" charset="-122"/>
                <a:ea typeface="隶书" pitchFamily="49" charset="-122"/>
              </a:defRPr>
            </a:lvl2pPr>
            <a:lvl3pPr algn="l" rtl="0" eaLnBrk="0" fontAlgn="base" hangingPunct="0">
              <a:spcBef>
                <a:spcPct val="0"/>
              </a:spcBef>
              <a:spcAft>
                <a:spcPct val="0"/>
              </a:spcAft>
              <a:defRPr sz="3600">
                <a:solidFill>
                  <a:schemeClr val="bg1"/>
                </a:solidFill>
                <a:latin typeface="隶书" pitchFamily="49" charset="-122"/>
                <a:ea typeface="隶书" pitchFamily="49" charset="-122"/>
              </a:defRPr>
            </a:lvl3pPr>
            <a:lvl4pPr algn="l" rtl="0" eaLnBrk="0" fontAlgn="base" hangingPunct="0">
              <a:spcBef>
                <a:spcPct val="0"/>
              </a:spcBef>
              <a:spcAft>
                <a:spcPct val="0"/>
              </a:spcAft>
              <a:defRPr sz="3600">
                <a:solidFill>
                  <a:schemeClr val="bg1"/>
                </a:solidFill>
                <a:latin typeface="隶书" pitchFamily="49" charset="-122"/>
                <a:ea typeface="隶书" pitchFamily="49" charset="-122"/>
              </a:defRPr>
            </a:lvl4pPr>
            <a:lvl5pPr algn="l" rtl="0" eaLnBrk="0" fontAlgn="base" hangingPunct="0">
              <a:spcBef>
                <a:spcPct val="0"/>
              </a:spcBef>
              <a:spcAft>
                <a:spcPct val="0"/>
              </a:spcAft>
              <a:defRPr sz="3600">
                <a:solidFill>
                  <a:schemeClr val="bg1"/>
                </a:solidFill>
                <a:latin typeface="隶书" pitchFamily="49" charset="-122"/>
                <a:ea typeface="隶书" pitchFamily="49" charset="-122"/>
              </a:defRPr>
            </a:lvl5pPr>
            <a:lvl6pPr marL="457200" algn="l" rtl="0" fontAlgn="base">
              <a:spcBef>
                <a:spcPct val="0"/>
              </a:spcBef>
              <a:spcAft>
                <a:spcPct val="0"/>
              </a:spcAft>
              <a:defRPr sz="3600">
                <a:solidFill>
                  <a:schemeClr val="bg1"/>
                </a:solidFill>
                <a:latin typeface="隶书" pitchFamily="49" charset="-122"/>
                <a:ea typeface="隶书" pitchFamily="49" charset="-122"/>
              </a:defRPr>
            </a:lvl6pPr>
            <a:lvl7pPr marL="914400" algn="l" rtl="0" fontAlgn="base">
              <a:spcBef>
                <a:spcPct val="0"/>
              </a:spcBef>
              <a:spcAft>
                <a:spcPct val="0"/>
              </a:spcAft>
              <a:defRPr sz="3600">
                <a:solidFill>
                  <a:schemeClr val="bg1"/>
                </a:solidFill>
                <a:latin typeface="隶书" pitchFamily="49" charset="-122"/>
                <a:ea typeface="隶书" pitchFamily="49" charset="-122"/>
              </a:defRPr>
            </a:lvl7pPr>
            <a:lvl8pPr marL="1371600" algn="l" rtl="0" fontAlgn="base">
              <a:spcBef>
                <a:spcPct val="0"/>
              </a:spcBef>
              <a:spcAft>
                <a:spcPct val="0"/>
              </a:spcAft>
              <a:defRPr sz="3600">
                <a:solidFill>
                  <a:schemeClr val="bg1"/>
                </a:solidFill>
                <a:latin typeface="隶书" pitchFamily="49" charset="-122"/>
                <a:ea typeface="隶书" pitchFamily="49" charset="-122"/>
              </a:defRPr>
            </a:lvl8pPr>
            <a:lvl9pPr marL="1828800" algn="l" rtl="0" fontAlgn="base">
              <a:spcBef>
                <a:spcPct val="0"/>
              </a:spcBef>
              <a:spcAft>
                <a:spcPct val="0"/>
              </a:spcAft>
              <a:defRPr sz="3600">
                <a:solidFill>
                  <a:schemeClr val="bg1"/>
                </a:solidFill>
                <a:latin typeface="隶书" pitchFamily="49" charset="-122"/>
                <a:ea typeface="隶书" pitchFamily="49" charset="-122"/>
              </a:defRPr>
            </a:lvl9pPr>
          </a:lstStyle>
          <a:p>
            <a:r>
              <a:rPr lang="zh-CN" altLang="en-US" dirty="0" smtClean="0"/>
              <a:t>超级计算机性能的发展</a:t>
            </a:r>
            <a:endParaRPr lang="zh-CN" altLang="en-US" dirty="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5303C4D9-4B61-4781-8DD1-70CCB25AE8B9}" type="slidenum">
              <a:rPr lang="en-US" altLang="zh-CN" sz="1400" smtClean="0">
                <a:latin typeface="Times New Roman" pitchFamily="18" charset="0"/>
              </a:rPr>
              <a:pPr eaLnBrk="1" hangingPunct="1"/>
              <a:t>50</a:t>
            </a:fld>
            <a:endParaRPr lang="en-US" altLang="zh-CN" sz="1400" smtClean="0">
              <a:latin typeface="Times New Roman" pitchFamily="18" charset="0"/>
            </a:endParaRPr>
          </a:p>
        </p:txBody>
      </p:sp>
      <p:sp>
        <p:nvSpPr>
          <p:cNvPr id="1640451" name="Rectangle 3"/>
          <p:cNvSpPr>
            <a:spLocks noGrp="1" noChangeArrowheads="1"/>
          </p:cNvSpPr>
          <p:nvPr>
            <p:ph type="body" idx="1"/>
          </p:nvPr>
        </p:nvSpPr>
        <p:spPr>
          <a:xfrm>
            <a:off x="457200" y="1600200"/>
            <a:ext cx="8291513" cy="1108075"/>
          </a:xfrm>
        </p:spPr>
        <p:txBody>
          <a:bodyPr/>
          <a:lstStyle/>
          <a:p>
            <a:pPr eaLnBrk="1" hangingPunct="1">
              <a:defRPr/>
            </a:pPr>
            <a:r>
              <a:rPr lang="zh-CN" altLang="en-US" sz="3200"/>
              <a:t>例子</a:t>
            </a:r>
            <a:r>
              <a:rPr lang="en-US" altLang="zh-CN" sz="3200"/>
              <a:t>: </a:t>
            </a:r>
            <a:r>
              <a:rPr lang="zh-CN" altLang="en-US" sz="3200"/>
              <a:t>假设</a:t>
            </a:r>
            <a:r>
              <a:rPr lang="en-US" altLang="zh-CN" sz="3200"/>
              <a:t>Cache</a:t>
            </a:r>
            <a:r>
              <a:rPr lang="zh-CN" altLang="en-US" sz="3200"/>
              <a:t>替换算法为</a:t>
            </a:r>
            <a:r>
              <a:rPr lang="en-US" altLang="zh-CN" sz="3200"/>
              <a:t>LRU</a:t>
            </a:r>
          </a:p>
        </p:txBody>
      </p:sp>
      <p:sp>
        <p:nvSpPr>
          <p:cNvPr id="1640452" name="Rectangle 4"/>
          <p:cNvSpPr>
            <a:spLocks noChangeArrowheads="1"/>
          </p:cNvSpPr>
          <p:nvPr/>
        </p:nvSpPr>
        <p:spPr bwMode="auto">
          <a:xfrm>
            <a:off x="900113" y="2708275"/>
            <a:ext cx="3311525" cy="2016125"/>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DO I=1, N</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DO J=1, M</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A(I)=A(I)+B(J)</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ENDDO</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ENDDO</a:t>
            </a:r>
            <a:endParaRPr lang="en-US" altLang="zh-CN" sz="1800" b="0">
              <a:effectLst>
                <a:outerShdw blurRad="38100" dist="38100" dir="2700000" algn="tl">
                  <a:srgbClr val="C0C0C0"/>
                </a:outerShdw>
              </a:effectLst>
              <a:latin typeface="隶书" pitchFamily="49" charset="-122"/>
            </a:endParaRPr>
          </a:p>
        </p:txBody>
      </p:sp>
      <p:sp>
        <p:nvSpPr>
          <p:cNvPr id="1640453" name="Rectangle 5"/>
          <p:cNvSpPr>
            <a:spLocks noChangeArrowheads="1"/>
          </p:cNvSpPr>
          <p:nvPr/>
        </p:nvSpPr>
        <p:spPr bwMode="auto">
          <a:xfrm>
            <a:off x="4572000" y="2708275"/>
            <a:ext cx="3529013" cy="208915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DO JJ=1, M, L</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DO I=1, N</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DO J=JJ, JJ+L-1</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A(I)=A(I)+B(J)</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      ENDDO</a:t>
            </a:r>
          </a:p>
          <a:p>
            <a:pPr marL="444500" indent="-444500">
              <a:spcBef>
                <a:spcPct val="20000"/>
              </a:spcBef>
              <a:buFont typeface="Wingdings" pitchFamily="2" charset="2"/>
              <a:buNone/>
              <a:defRPr/>
            </a:pPr>
            <a:r>
              <a:rPr lang="pt-BR" altLang="zh-CN" sz="1800" b="0">
                <a:effectLst>
                  <a:outerShdw blurRad="38100" dist="38100" dir="2700000" algn="tl">
                    <a:srgbClr val="C0C0C0"/>
                  </a:outerShdw>
                </a:effectLst>
                <a:latin typeface="隶书" pitchFamily="49" charset="-122"/>
              </a:rPr>
              <a:t>ENDDO</a:t>
            </a:r>
            <a:endParaRPr lang="en-US" altLang="zh-CN" sz="1800" b="0">
              <a:effectLst>
                <a:outerShdw blurRad="38100" dist="38100" dir="2700000" algn="tl">
                  <a:srgbClr val="C0C0C0"/>
                </a:outerShdw>
              </a:effectLst>
              <a:latin typeface="隶书" pitchFamily="49" charset="-122"/>
            </a:endParaRPr>
          </a:p>
        </p:txBody>
      </p:sp>
      <p:sp>
        <p:nvSpPr>
          <p:cNvPr id="33798" name="Rectangle 7"/>
          <p:cNvSpPr>
            <a:spLocks noGrp="1" noChangeArrowheads="1"/>
          </p:cNvSpPr>
          <p:nvPr>
            <p:ph type="title"/>
          </p:nvPr>
        </p:nvSpPr>
        <p:spPr/>
        <p:txBody>
          <a:bodyPr/>
          <a:lstStyle/>
          <a:p>
            <a:pPr eaLnBrk="1" hangingPunct="1"/>
            <a:r>
              <a:rPr lang="zh-CN" altLang="en-US" smtClean="0"/>
              <a:t>存储层次结构的编译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40453">
                                            <p:txEl>
                                              <p:pRg st="0" end="0"/>
                                            </p:txEl>
                                          </p:spTgt>
                                        </p:tgtEl>
                                        <p:attrNameLst>
                                          <p:attrName>style.visibility</p:attrName>
                                        </p:attrNameLst>
                                      </p:cBhvr>
                                      <p:to>
                                        <p:strVal val="visible"/>
                                      </p:to>
                                    </p:set>
                                    <p:anim calcmode="lin" valueType="num">
                                      <p:cBhvr additive="base">
                                        <p:cTn id="7" dur="500" fill="hold"/>
                                        <p:tgtEl>
                                          <p:spTgt spid="16404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45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40453">
                                            <p:txEl>
                                              <p:pRg st="1" end="1"/>
                                            </p:txEl>
                                          </p:spTgt>
                                        </p:tgtEl>
                                        <p:attrNameLst>
                                          <p:attrName>style.visibility</p:attrName>
                                        </p:attrNameLst>
                                      </p:cBhvr>
                                      <p:to>
                                        <p:strVal val="visible"/>
                                      </p:to>
                                    </p:set>
                                    <p:anim calcmode="lin" valueType="num">
                                      <p:cBhvr additive="base">
                                        <p:cTn id="11" dur="500" fill="hold"/>
                                        <p:tgtEl>
                                          <p:spTgt spid="164045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4045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40453">
                                            <p:txEl>
                                              <p:pRg st="2" end="2"/>
                                            </p:txEl>
                                          </p:spTgt>
                                        </p:tgtEl>
                                        <p:attrNameLst>
                                          <p:attrName>style.visibility</p:attrName>
                                        </p:attrNameLst>
                                      </p:cBhvr>
                                      <p:to>
                                        <p:strVal val="visible"/>
                                      </p:to>
                                    </p:set>
                                    <p:anim calcmode="lin" valueType="num">
                                      <p:cBhvr additive="base">
                                        <p:cTn id="15" dur="500" fill="hold"/>
                                        <p:tgtEl>
                                          <p:spTgt spid="164045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4045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40453">
                                            <p:txEl>
                                              <p:pRg st="3" end="3"/>
                                            </p:txEl>
                                          </p:spTgt>
                                        </p:tgtEl>
                                        <p:attrNameLst>
                                          <p:attrName>style.visibility</p:attrName>
                                        </p:attrNameLst>
                                      </p:cBhvr>
                                      <p:to>
                                        <p:strVal val="visible"/>
                                      </p:to>
                                    </p:set>
                                    <p:anim calcmode="lin" valueType="num">
                                      <p:cBhvr additive="base">
                                        <p:cTn id="19" dur="500" fill="hold"/>
                                        <p:tgtEl>
                                          <p:spTgt spid="164045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045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40453">
                                            <p:txEl>
                                              <p:pRg st="4" end="4"/>
                                            </p:txEl>
                                          </p:spTgt>
                                        </p:tgtEl>
                                        <p:attrNameLst>
                                          <p:attrName>style.visibility</p:attrName>
                                        </p:attrNameLst>
                                      </p:cBhvr>
                                      <p:to>
                                        <p:strVal val="visible"/>
                                      </p:to>
                                    </p:set>
                                    <p:anim calcmode="lin" valueType="num">
                                      <p:cBhvr additive="base">
                                        <p:cTn id="23" dur="500" fill="hold"/>
                                        <p:tgtEl>
                                          <p:spTgt spid="164045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45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453">
                                            <p:txEl>
                                              <p:pRg st="5" end="5"/>
                                            </p:txEl>
                                          </p:spTgt>
                                        </p:tgtEl>
                                        <p:attrNameLst>
                                          <p:attrName>style.visibility</p:attrName>
                                        </p:attrNameLst>
                                      </p:cBhvr>
                                      <p:to>
                                        <p:strVal val="visible"/>
                                      </p:to>
                                    </p:set>
                                    <p:anim calcmode="lin" valueType="num">
                                      <p:cBhvr additive="base">
                                        <p:cTn id="27" dur="500" fill="hold"/>
                                        <p:tgtEl>
                                          <p:spTgt spid="164045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4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B7159C01-2FA0-4969-ADCB-2CF772A3EB0A}" type="slidenum">
              <a:rPr lang="en-US" altLang="zh-CN" sz="1400" smtClean="0">
                <a:latin typeface="Times New Roman" pitchFamily="18" charset="0"/>
              </a:rPr>
              <a:pPr eaLnBrk="1" hangingPunct="1"/>
              <a:t>51</a:t>
            </a:fld>
            <a:endParaRPr lang="en-US" altLang="zh-CN" sz="1400" smtClean="0">
              <a:latin typeface="Times New Roman" pitchFamily="18" charset="0"/>
            </a:endParaRPr>
          </a:p>
        </p:txBody>
      </p:sp>
      <p:sp>
        <p:nvSpPr>
          <p:cNvPr id="1642499" name="Rectangle 3"/>
          <p:cNvSpPr>
            <a:spLocks noGrp="1" noChangeArrowheads="1"/>
          </p:cNvSpPr>
          <p:nvPr>
            <p:ph type="body" idx="1"/>
          </p:nvPr>
        </p:nvSpPr>
        <p:spPr>
          <a:xfrm>
            <a:off x="533400" y="1268413"/>
            <a:ext cx="7780338" cy="3205162"/>
          </a:xfrm>
        </p:spPr>
        <p:txBody>
          <a:bodyPr/>
          <a:lstStyle/>
          <a:p>
            <a:pPr eaLnBrk="1" hangingPunct="1">
              <a:buFont typeface="Wingdings" pitchFamily="2" charset="2"/>
              <a:buNone/>
              <a:defRPr/>
            </a:pPr>
            <a:r>
              <a:rPr lang="en-US" altLang="zh-CN" sz="2000">
                <a:ea typeface="宋体" pitchFamily="2" charset="-122"/>
              </a:rPr>
              <a:t>DO I=1, N</a:t>
            </a:r>
          </a:p>
          <a:p>
            <a:pPr eaLnBrk="1" hangingPunct="1">
              <a:buFont typeface="Wingdings" pitchFamily="2" charset="2"/>
              <a:buNone/>
              <a:defRPr/>
            </a:pPr>
            <a:r>
              <a:rPr lang="en-US" altLang="zh-CN" sz="2000">
                <a:ea typeface="宋体" pitchFamily="2" charset="-122"/>
              </a:rPr>
              <a:t>      DO J=1, N</a:t>
            </a:r>
          </a:p>
          <a:p>
            <a:pPr eaLnBrk="1" hangingPunct="1">
              <a:buFont typeface="Wingdings" pitchFamily="2" charset="2"/>
              <a:buNone/>
              <a:defRPr/>
            </a:pPr>
            <a:r>
              <a:rPr lang="en-US" altLang="zh-CN" sz="2000">
                <a:ea typeface="宋体" pitchFamily="2" charset="-122"/>
              </a:rPr>
              <a:t>             C(J,I)=0.0</a:t>
            </a:r>
          </a:p>
          <a:p>
            <a:pPr eaLnBrk="1" hangingPunct="1">
              <a:buFont typeface="Wingdings" pitchFamily="2" charset="2"/>
              <a:buNone/>
              <a:defRPr/>
            </a:pPr>
            <a:r>
              <a:rPr lang="en-US" altLang="zh-CN" sz="2000">
                <a:ea typeface="宋体" pitchFamily="2" charset="-122"/>
              </a:rPr>
              <a:t>             DO K=1,N</a:t>
            </a:r>
          </a:p>
          <a:p>
            <a:pPr eaLnBrk="1" hangingPunct="1">
              <a:buFont typeface="Wingdings" pitchFamily="2" charset="2"/>
              <a:buNone/>
              <a:defRPr/>
            </a:pPr>
            <a:r>
              <a:rPr lang="en-US" altLang="zh-CN" sz="2000">
                <a:ea typeface="宋体" pitchFamily="2" charset="-122"/>
              </a:rPr>
              <a:t>                    C(J,I)=C(J,I)+A(J,K)*B(K,I)</a:t>
            </a:r>
          </a:p>
          <a:p>
            <a:pPr eaLnBrk="1" hangingPunct="1">
              <a:buFont typeface="Wingdings" pitchFamily="2" charset="2"/>
              <a:buNone/>
              <a:defRPr/>
            </a:pPr>
            <a:r>
              <a:rPr lang="en-US" altLang="zh-CN" sz="2000">
                <a:ea typeface="宋体" pitchFamily="2" charset="-122"/>
              </a:rPr>
              <a:t>             ENDDO</a:t>
            </a:r>
          </a:p>
          <a:p>
            <a:pPr eaLnBrk="1" hangingPunct="1">
              <a:buFont typeface="Wingdings" pitchFamily="2" charset="2"/>
              <a:buNone/>
              <a:defRPr/>
            </a:pPr>
            <a:r>
              <a:rPr lang="en-US" altLang="zh-CN" sz="2000">
                <a:ea typeface="宋体" pitchFamily="2" charset="-122"/>
              </a:rPr>
              <a:t>      ENDDO</a:t>
            </a:r>
          </a:p>
          <a:p>
            <a:pPr eaLnBrk="1" hangingPunct="1">
              <a:buFont typeface="Wingdings" pitchFamily="2" charset="2"/>
              <a:buNone/>
              <a:defRPr/>
            </a:pPr>
            <a:r>
              <a:rPr lang="en-US" altLang="zh-CN" sz="2000">
                <a:ea typeface="宋体" pitchFamily="2" charset="-122"/>
              </a:rPr>
              <a:t>ENDDO</a:t>
            </a:r>
          </a:p>
        </p:txBody>
      </p:sp>
      <p:sp>
        <p:nvSpPr>
          <p:cNvPr id="1642500" name="Rectangle 4"/>
          <p:cNvSpPr>
            <a:spLocks noChangeArrowheads="1"/>
          </p:cNvSpPr>
          <p:nvPr/>
        </p:nvSpPr>
        <p:spPr bwMode="auto">
          <a:xfrm>
            <a:off x="898525" y="4724400"/>
            <a:ext cx="7561907" cy="1009650"/>
          </a:xfrm>
          <a:prstGeom prst="rect">
            <a:avLst/>
          </a:prstGeom>
          <a:noFill/>
          <a:ln w="9525">
            <a:noFill/>
            <a:miter lim="800000"/>
            <a:headEnd/>
            <a:tailEnd/>
          </a:ln>
          <a:effectLst/>
        </p:spPr>
        <p:txBody>
          <a:bodyPr/>
          <a:lstStyle/>
          <a:p>
            <a:pPr marL="444500" indent="-444500">
              <a:spcBef>
                <a:spcPct val="20000"/>
              </a:spcBef>
              <a:buFont typeface="Wingdings" pitchFamily="2" charset="2"/>
              <a:buNone/>
              <a:defRPr/>
            </a:pPr>
            <a:r>
              <a:rPr lang="zh-CN" altLang="en-US" sz="2600" b="0" dirty="0">
                <a:effectLst>
                  <a:outerShdw blurRad="38100" dist="38100" dir="2700000" algn="tl">
                    <a:srgbClr val="C0C0C0"/>
                  </a:outerShdw>
                </a:effectLst>
                <a:latin typeface="隶书" pitchFamily="49" charset="-122"/>
                <a:ea typeface="隶书" pitchFamily="49" charset="-122"/>
              </a:rPr>
              <a:t>问题是在包括标量机、流水线标量机器、向量机、</a:t>
            </a:r>
          </a:p>
          <a:p>
            <a:pPr marL="444500" indent="-444500">
              <a:spcBef>
                <a:spcPct val="20000"/>
              </a:spcBef>
              <a:buFont typeface="Wingdings" pitchFamily="2" charset="2"/>
              <a:buNone/>
              <a:defRPr/>
            </a:pPr>
            <a:r>
              <a:rPr lang="en-US" altLang="zh-CN" sz="2600" b="0" dirty="0">
                <a:effectLst>
                  <a:outerShdw blurRad="38100" dist="38100" dir="2700000" algn="tl">
                    <a:srgbClr val="C0C0C0"/>
                  </a:outerShdw>
                </a:effectLst>
                <a:latin typeface="隶书" pitchFamily="49" charset="-122"/>
                <a:ea typeface="隶书" pitchFamily="49" charset="-122"/>
              </a:rPr>
              <a:t>VLIW</a:t>
            </a:r>
            <a:r>
              <a:rPr lang="zh-CN" altLang="en-US" sz="2600" b="0" dirty="0">
                <a:effectLst>
                  <a:outerShdw blurRad="38100" dist="38100" dir="2700000" algn="tl">
                    <a:srgbClr val="C0C0C0"/>
                  </a:outerShdw>
                </a:effectLst>
                <a:latin typeface="隶书" pitchFamily="49" charset="-122"/>
                <a:ea typeface="隶书" pitchFamily="49" charset="-122"/>
              </a:rPr>
              <a:t>机、</a:t>
            </a:r>
            <a:r>
              <a:rPr lang="en-US" altLang="zh-CN" sz="2600" b="0" dirty="0">
                <a:effectLst>
                  <a:outerShdw blurRad="38100" dist="38100" dir="2700000" algn="tl">
                    <a:srgbClr val="C0C0C0"/>
                  </a:outerShdw>
                </a:effectLst>
                <a:latin typeface="隶书" pitchFamily="49" charset="-122"/>
                <a:ea typeface="隶书" pitchFamily="49" charset="-122"/>
              </a:rPr>
              <a:t>SMP</a:t>
            </a:r>
            <a:r>
              <a:rPr lang="zh-CN" altLang="en-US" sz="2600" b="0" dirty="0">
                <a:effectLst>
                  <a:outerShdw blurRad="38100" dist="38100" dir="2700000" algn="tl">
                    <a:srgbClr val="C0C0C0"/>
                  </a:outerShdw>
                </a:effectLst>
                <a:latin typeface="隶书" pitchFamily="49" charset="-122"/>
                <a:ea typeface="隶书" pitchFamily="49" charset="-122"/>
              </a:rPr>
              <a:t>机中，优化策略有何不同</a:t>
            </a:r>
          </a:p>
        </p:txBody>
      </p:sp>
      <p:sp>
        <p:nvSpPr>
          <p:cNvPr id="35845" name="Rectangle 5"/>
          <p:cNvSpPr>
            <a:spLocks noGrp="1" noChangeArrowheads="1"/>
          </p:cNvSpPr>
          <p:nvPr>
            <p:ph type="title"/>
          </p:nvPr>
        </p:nvSpPr>
        <p:spPr/>
        <p:txBody>
          <a:bodyPr/>
          <a:lstStyle/>
          <a:p>
            <a:pPr eaLnBrk="1" hangingPunct="1"/>
            <a:r>
              <a:rPr lang="zh-CN" altLang="en-US" smtClean="0"/>
              <a:t>实例研究</a:t>
            </a:r>
            <a:r>
              <a:rPr lang="en-US" altLang="zh-CN" smtClean="0"/>
              <a:t>: </a:t>
            </a:r>
            <a:r>
              <a:rPr lang="zh-CN" altLang="en-US" smtClean="0"/>
              <a:t>矩阵乘法</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A529987C-6C85-4BFA-BEF0-2C21FB08C3B8}" type="slidenum">
              <a:rPr lang="en-US" altLang="zh-CN" sz="1400" smtClean="0">
                <a:latin typeface="Times New Roman" pitchFamily="18" charset="0"/>
              </a:rPr>
              <a:pPr eaLnBrk="1" hangingPunct="1"/>
              <a:t>52</a:t>
            </a:fld>
            <a:endParaRPr lang="en-US" altLang="zh-CN" sz="1400" smtClean="0">
              <a:latin typeface="Times New Roman" pitchFamily="18" charset="0"/>
            </a:endParaRPr>
          </a:p>
        </p:txBody>
      </p:sp>
      <p:sp>
        <p:nvSpPr>
          <p:cNvPr id="36867" name="Rectangle 2"/>
          <p:cNvSpPr>
            <a:spLocks noGrp="1" noChangeArrowheads="1"/>
          </p:cNvSpPr>
          <p:nvPr>
            <p:ph type="title"/>
          </p:nvPr>
        </p:nvSpPr>
        <p:spPr/>
        <p:txBody>
          <a:bodyPr/>
          <a:lstStyle/>
          <a:p>
            <a:pPr eaLnBrk="1" hangingPunct="1"/>
            <a:r>
              <a:rPr lang="zh-CN" altLang="en-US" smtClean="0"/>
              <a:t>流水线的问题</a:t>
            </a:r>
          </a:p>
        </p:txBody>
      </p:sp>
      <p:sp>
        <p:nvSpPr>
          <p:cNvPr id="1831939" name="Rectangle 3"/>
          <p:cNvSpPr>
            <a:spLocks noGrp="1" noChangeArrowheads="1"/>
          </p:cNvSpPr>
          <p:nvPr>
            <p:ph type="body" idx="1"/>
          </p:nvPr>
        </p:nvSpPr>
        <p:spPr>
          <a:xfrm>
            <a:off x="400050" y="1143000"/>
            <a:ext cx="8582025" cy="3275013"/>
          </a:xfrm>
        </p:spPr>
        <p:txBody>
          <a:bodyPr/>
          <a:lstStyle/>
          <a:p>
            <a:pPr eaLnBrk="1" hangingPunct="1">
              <a:defRPr/>
            </a:pPr>
            <a:r>
              <a:rPr lang="zh-CN" altLang="en-US" sz="2800"/>
              <a:t>内层循环存在等待</a:t>
            </a:r>
          </a:p>
          <a:p>
            <a:pPr eaLnBrk="1" hangingPunct="1">
              <a:defRPr/>
            </a:pPr>
            <a:endParaRPr lang="zh-CN" altLang="en-US">
              <a:ea typeface="宋体" pitchFamily="2" charset="-122"/>
            </a:endParaRPr>
          </a:p>
          <a:p>
            <a:pPr eaLnBrk="1" hangingPunct="1">
              <a:defRPr/>
            </a:pPr>
            <a:endParaRPr lang="zh-CN" altLang="en-US">
              <a:ea typeface="宋体" pitchFamily="2" charset="-122"/>
            </a:endParaRPr>
          </a:p>
          <a:p>
            <a:pPr eaLnBrk="1" hangingPunct="1">
              <a:defRPr/>
            </a:pPr>
            <a:endParaRPr lang="zh-CN" altLang="en-US">
              <a:ea typeface="宋体" pitchFamily="2" charset="-122"/>
            </a:endParaRPr>
          </a:p>
          <a:p>
            <a:pPr eaLnBrk="1" hangingPunct="1">
              <a:defRPr/>
            </a:pPr>
            <a:endParaRPr lang="zh-CN" altLang="en-US">
              <a:ea typeface="宋体" pitchFamily="2" charset="-122"/>
            </a:endParaRPr>
          </a:p>
          <a:p>
            <a:pPr eaLnBrk="1" hangingPunct="1">
              <a:defRPr/>
            </a:pPr>
            <a:r>
              <a:rPr lang="zh-CN" altLang="en-US" sz="2800"/>
              <a:t>解决办法</a:t>
            </a:r>
            <a:r>
              <a:rPr lang="en-US" altLang="zh-CN" sz="2800"/>
              <a:t>:</a:t>
            </a:r>
          </a:p>
          <a:p>
            <a:pPr lvl="1" eaLnBrk="1" hangingPunct="1">
              <a:defRPr/>
            </a:pPr>
            <a:r>
              <a:rPr lang="zh-CN" altLang="en-US" sz="2200"/>
              <a:t>同时做多个</a:t>
            </a:r>
            <a:r>
              <a:rPr lang="en-US" altLang="zh-CN" sz="2200"/>
              <a:t>J</a:t>
            </a:r>
            <a:r>
              <a:rPr lang="zh-CN" altLang="en-US" sz="2200"/>
              <a:t>循环运算</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006600"/>
            <a:ext cx="82264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68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748213"/>
            <a:ext cx="82629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8A1DDEC4-711E-4DB1-BB50-C8EBDB0F8AF2}" type="slidenum">
              <a:rPr lang="en-US" altLang="zh-CN" sz="1400" smtClean="0">
                <a:latin typeface="Times New Roman" pitchFamily="18" charset="0"/>
              </a:rPr>
              <a:pPr eaLnBrk="1" hangingPunct="1"/>
              <a:t>53</a:t>
            </a:fld>
            <a:endParaRPr lang="en-US" altLang="zh-CN" sz="1400" smtClean="0">
              <a:latin typeface="Times New Roman" pitchFamily="18" charset="0"/>
            </a:endParaRPr>
          </a:p>
        </p:txBody>
      </p:sp>
      <p:sp>
        <p:nvSpPr>
          <p:cNvPr id="37891" name="Text Box 3"/>
          <p:cNvSpPr txBox="1">
            <a:spLocks noChangeArrowheads="1"/>
          </p:cNvSpPr>
          <p:nvPr/>
        </p:nvSpPr>
        <p:spPr bwMode="auto">
          <a:xfrm>
            <a:off x="388938" y="1482725"/>
            <a:ext cx="83645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2000">
                <a:solidFill>
                  <a:srgbClr val="0000FF"/>
                </a:solidFill>
                <a:latin typeface="Courier New" pitchFamily="49" charset="0"/>
              </a:rPr>
              <a:t>DO I = 1, N, </a:t>
            </a:r>
          </a:p>
          <a:p>
            <a:r>
              <a:rPr lang="en-US" altLang="zh-CN" sz="2000">
                <a:solidFill>
                  <a:srgbClr val="0000FF"/>
                </a:solidFill>
                <a:latin typeface="Courier New" pitchFamily="49" charset="0"/>
              </a:rPr>
              <a:t>		DO J = 1, N, 4</a:t>
            </a:r>
          </a:p>
          <a:p>
            <a:r>
              <a:rPr lang="en-US" altLang="zh-CN" sz="2000">
                <a:solidFill>
                  <a:srgbClr val="0000FF"/>
                </a:solidFill>
                <a:latin typeface="Courier New" pitchFamily="49" charset="0"/>
              </a:rPr>
              <a:t>			C(J,I) = 0.0</a:t>
            </a:r>
            <a:r>
              <a:rPr lang="en-US" altLang="zh-CN" sz="2000">
                <a:solidFill>
                  <a:srgbClr val="0033CC"/>
                </a:solidFill>
                <a:latin typeface="Courier New" pitchFamily="49" charset="0"/>
              </a:rPr>
              <a:t> 		</a:t>
            </a:r>
            <a:r>
              <a:rPr lang="en-US" altLang="zh-CN" sz="2000">
                <a:solidFill>
                  <a:srgbClr val="99003C"/>
                </a:solidFill>
                <a:latin typeface="Courier New" pitchFamily="49" charset="0"/>
              </a:rPr>
              <a:t>!Register 1</a:t>
            </a:r>
            <a:endParaRPr lang="en-US" altLang="zh-CN" sz="2000">
              <a:solidFill>
                <a:srgbClr val="0033CC"/>
              </a:solidFill>
              <a:latin typeface="Courier New" pitchFamily="49" charset="0"/>
            </a:endParaRPr>
          </a:p>
          <a:p>
            <a:r>
              <a:rPr lang="en-US" altLang="zh-CN" sz="2000">
                <a:solidFill>
                  <a:srgbClr val="0033CC"/>
                </a:solidFill>
                <a:latin typeface="Courier New" pitchFamily="49" charset="0"/>
              </a:rPr>
              <a:t>			</a:t>
            </a:r>
            <a:r>
              <a:rPr lang="en-US" altLang="zh-CN" sz="2000">
                <a:solidFill>
                  <a:srgbClr val="0000FF"/>
                </a:solidFill>
                <a:latin typeface="Courier New" pitchFamily="49" charset="0"/>
              </a:rPr>
              <a:t>C(J+1,I) = 0.0</a:t>
            </a:r>
            <a:r>
              <a:rPr lang="en-US" altLang="zh-CN" sz="2000">
                <a:solidFill>
                  <a:srgbClr val="0033CC"/>
                </a:solidFill>
                <a:latin typeface="Courier New" pitchFamily="49" charset="0"/>
              </a:rPr>
              <a:t> 	</a:t>
            </a:r>
            <a:r>
              <a:rPr lang="en-US" altLang="zh-CN" sz="2000">
                <a:solidFill>
                  <a:srgbClr val="99003C"/>
                </a:solidFill>
                <a:latin typeface="Courier New" pitchFamily="49" charset="0"/>
              </a:rPr>
              <a:t>!Register 2</a:t>
            </a:r>
            <a:endParaRPr lang="en-US" altLang="zh-CN" sz="2000">
              <a:solidFill>
                <a:srgbClr val="0033CC"/>
              </a:solidFill>
              <a:latin typeface="Courier New" pitchFamily="49" charset="0"/>
            </a:endParaRPr>
          </a:p>
          <a:p>
            <a:r>
              <a:rPr lang="en-US" altLang="zh-CN" sz="2000">
                <a:solidFill>
                  <a:srgbClr val="0033CC"/>
                </a:solidFill>
                <a:latin typeface="Courier New" pitchFamily="49" charset="0"/>
              </a:rPr>
              <a:t>			</a:t>
            </a:r>
            <a:r>
              <a:rPr lang="en-US" altLang="zh-CN" sz="2000">
                <a:solidFill>
                  <a:srgbClr val="0000FF"/>
                </a:solidFill>
                <a:latin typeface="Courier New" pitchFamily="49" charset="0"/>
              </a:rPr>
              <a:t>C(J+2,I) = 0.0</a:t>
            </a:r>
            <a:r>
              <a:rPr lang="en-US" altLang="zh-CN" sz="2000">
                <a:solidFill>
                  <a:srgbClr val="0033CC"/>
                </a:solidFill>
                <a:latin typeface="Courier New" pitchFamily="49" charset="0"/>
              </a:rPr>
              <a:t>		</a:t>
            </a:r>
            <a:r>
              <a:rPr lang="en-US" altLang="zh-CN" sz="2000">
                <a:solidFill>
                  <a:srgbClr val="99003C"/>
                </a:solidFill>
                <a:latin typeface="Courier New" pitchFamily="49" charset="0"/>
              </a:rPr>
              <a:t>!Register 3</a:t>
            </a:r>
            <a:r>
              <a:rPr lang="en-US" altLang="zh-CN" sz="2000">
                <a:solidFill>
                  <a:srgbClr val="0033CC"/>
                </a:solidFill>
                <a:latin typeface="Courier New" pitchFamily="49" charset="0"/>
              </a:rPr>
              <a:t> </a:t>
            </a:r>
          </a:p>
          <a:p>
            <a:r>
              <a:rPr lang="en-US" altLang="zh-CN" sz="2000">
                <a:solidFill>
                  <a:srgbClr val="0033CC"/>
                </a:solidFill>
                <a:latin typeface="Courier New" pitchFamily="49" charset="0"/>
              </a:rPr>
              <a:t>			</a:t>
            </a:r>
            <a:r>
              <a:rPr lang="en-US" altLang="zh-CN" sz="2000">
                <a:solidFill>
                  <a:srgbClr val="0000FF"/>
                </a:solidFill>
                <a:latin typeface="Courier New" pitchFamily="49" charset="0"/>
              </a:rPr>
              <a:t>C(J+3,I) = 0.0</a:t>
            </a:r>
            <a:r>
              <a:rPr lang="en-US" altLang="zh-CN" sz="2000">
                <a:solidFill>
                  <a:srgbClr val="0033CC"/>
                </a:solidFill>
                <a:latin typeface="Courier New" pitchFamily="49" charset="0"/>
              </a:rPr>
              <a:t> 	</a:t>
            </a:r>
            <a:r>
              <a:rPr lang="en-US" altLang="zh-CN" sz="2000">
                <a:solidFill>
                  <a:srgbClr val="99003C"/>
                </a:solidFill>
                <a:latin typeface="Courier New" pitchFamily="49" charset="0"/>
              </a:rPr>
              <a:t>!Register 4</a:t>
            </a:r>
            <a:endParaRPr lang="en-US" altLang="zh-CN" sz="2000">
              <a:solidFill>
                <a:srgbClr val="0033CC"/>
              </a:solidFill>
              <a:latin typeface="Courier New" pitchFamily="49" charset="0"/>
            </a:endParaRPr>
          </a:p>
          <a:p>
            <a:r>
              <a:rPr lang="en-US" altLang="zh-CN" sz="2000">
                <a:solidFill>
                  <a:srgbClr val="0033CC"/>
                </a:solidFill>
                <a:latin typeface="Courier New" pitchFamily="49" charset="0"/>
              </a:rPr>
              <a:t>			</a:t>
            </a:r>
            <a:r>
              <a:rPr lang="en-US" altLang="zh-CN" sz="2000">
                <a:solidFill>
                  <a:srgbClr val="0000FF"/>
                </a:solidFill>
                <a:latin typeface="Courier New" pitchFamily="49" charset="0"/>
              </a:rPr>
              <a:t>DO K = 1, N</a:t>
            </a:r>
            <a:r>
              <a:rPr lang="en-US" altLang="zh-CN" sz="2000">
                <a:solidFill>
                  <a:srgbClr val="0033CC"/>
                </a:solidFill>
                <a:latin typeface="Courier New" pitchFamily="49" charset="0"/>
              </a:rPr>
              <a:t> </a:t>
            </a:r>
          </a:p>
          <a:p>
            <a:r>
              <a:rPr lang="en-US" altLang="zh-CN" sz="2000">
                <a:solidFill>
                  <a:srgbClr val="0033CC"/>
                </a:solidFill>
                <a:latin typeface="Courier New" pitchFamily="49" charset="0"/>
              </a:rPr>
              <a:t>				</a:t>
            </a:r>
            <a:r>
              <a:rPr lang="en-US" altLang="zh-CN" sz="2000">
                <a:solidFill>
                  <a:srgbClr val="006600"/>
                </a:solidFill>
                <a:latin typeface="Courier New" pitchFamily="49" charset="0"/>
              </a:rPr>
              <a:t>C(J,I)</a:t>
            </a:r>
            <a:r>
              <a:rPr lang="en-US" altLang="zh-CN" sz="2000">
                <a:solidFill>
                  <a:srgbClr val="0000FF"/>
                </a:solidFill>
                <a:latin typeface="Courier New" pitchFamily="49" charset="0"/>
              </a:rPr>
              <a:t> 	= </a:t>
            </a:r>
            <a:r>
              <a:rPr lang="en-US" altLang="zh-CN" sz="2000">
                <a:solidFill>
                  <a:srgbClr val="006600"/>
                </a:solidFill>
                <a:latin typeface="Courier New" pitchFamily="49" charset="0"/>
              </a:rPr>
              <a:t>C(J,I)</a:t>
            </a:r>
            <a:r>
              <a:rPr lang="en-US" altLang="zh-CN" sz="2000">
                <a:solidFill>
                  <a:srgbClr val="0000FF"/>
                </a:solidFill>
                <a:latin typeface="Courier New" pitchFamily="49" charset="0"/>
              </a:rPr>
              <a:t>   + A(J,K)   * B(K,I)</a:t>
            </a:r>
          </a:p>
          <a:p>
            <a:r>
              <a:rPr lang="en-US" altLang="zh-CN" sz="2000">
                <a:solidFill>
                  <a:srgbClr val="0000FF"/>
                </a:solidFill>
                <a:latin typeface="Courier New" pitchFamily="49" charset="0"/>
              </a:rPr>
              <a:t>				</a:t>
            </a:r>
            <a:r>
              <a:rPr lang="en-US" altLang="zh-CN" sz="2000">
                <a:solidFill>
                  <a:srgbClr val="006600"/>
                </a:solidFill>
                <a:latin typeface="Courier New" pitchFamily="49" charset="0"/>
              </a:rPr>
              <a:t>C(J+1,I)</a:t>
            </a:r>
            <a:r>
              <a:rPr lang="en-US" altLang="zh-CN" sz="2000">
                <a:solidFill>
                  <a:srgbClr val="0000FF"/>
                </a:solidFill>
                <a:latin typeface="Courier New" pitchFamily="49" charset="0"/>
              </a:rPr>
              <a:t> = </a:t>
            </a:r>
            <a:r>
              <a:rPr lang="en-US" altLang="zh-CN" sz="2000">
                <a:solidFill>
                  <a:srgbClr val="006600"/>
                </a:solidFill>
                <a:latin typeface="Courier New" pitchFamily="49" charset="0"/>
              </a:rPr>
              <a:t>C(J+1,I)</a:t>
            </a:r>
            <a:r>
              <a:rPr lang="en-US" altLang="zh-CN" sz="2000">
                <a:solidFill>
                  <a:srgbClr val="0000FF"/>
                </a:solidFill>
                <a:latin typeface="Courier New" pitchFamily="49" charset="0"/>
              </a:rPr>
              <a:t> + A(J+1,K) * </a:t>
            </a:r>
            <a:r>
              <a:rPr lang="en-US" altLang="zh-CN" sz="2000">
                <a:solidFill>
                  <a:srgbClr val="006600"/>
                </a:solidFill>
                <a:latin typeface="Courier New" pitchFamily="49" charset="0"/>
              </a:rPr>
              <a:t>B(K,I)</a:t>
            </a:r>
            <a:endParaRPr lang="en-US" altLang="zh-CN" sz="2000">
              <a:solidFill>
                <a:srgbClr val="0000FF"/>
              </a:solidFill>
              <a:latin typeface="Courier New" pitchFamily="49" charset="0"/>
            </a:endParaRPr>
          </a:p>
          <a:p>
            <a:r>
              <a:rPr lang="en-US" altLang="zh-CN" sz="2000">
                <a:solidFill>
                  <a:srgbClr val="0000FF"/>
                </a:solidFill>
                <a:latin typeface="Courier New" pitchFamily="49" charset="0"/>
              </a:rPr>
              <a:t>				</a:t>
            </a:r>
            <a:r>
              <a:rPr lang="en-US" altLang="zh-CN" sz="2000">
                <a:solidFill>
                  <a:srgbClr val="006600"/>
                </a:solidFill>
                <a:latin typeface="Courier New" pitchFamily="49" charset="0"/>
              </a:rPr>
              <a:t>C(J+2,I)</a:t>
            </a:r>
            <a:r>
              <a:rPr lang="en-US" altLang="zh-CN" sz="2000">
                <a:solidFill>
                  <a:srgbClr val="0000FF"/>
                </a:solidFill>
                <a:latin typeface="Courier New" pitchFamily="49" charset="0"/>
              </a:rPr>
              <a:t> = </a:t>
            </a:r>
            <a:r>
              <a:rPr lang="en-US" altLang="zh-CN" sz="2000">
                <a:solidFill>
                  <a:srgbClr val="006600"/>
                </a:solidFill>
                <a:latin typeface="Courier New" pitchFamily="49" charset="0"/>
              </a:rPr>
              <a:t>C(J+2,I)</a:t>
            </a:r>
            <a:r>
              <a:rPr lang="en-US" altLang="zh-CN" sz="2000">
                <a:solidFill>
                  <a:srgbClr val="0000FF"/>
                </a:solidFill>
                <a:latin typeface="Courier New" pitchFamily="49" charset="0"/>
              </a:rPr>
              <a:t> + A(J+2,K) * </a:t>
            </a:r>
            <a:r>
              <a:rPr lang="en-US" altLang="zh-CN" sz="2000">
                <a:solidFill>
                  <a:srgbClr val="006600"/>
                </a:solidFill>
                <a:latin typeface="Courier New" pitchFamily="49" charset="0"/>
              </a:rPr>
              <a:t>B(K,I)</a:t>
            </a:r>
            <a:endParaRPr lang="en-US" altLang="zh-CN" sz="2000">
              <a:solidFill>
                <a:srgbClr val="0000FF"/>
              </a:solidFill>
              <a:latin typeface="Courier New" pitchFamily="49" charset="0"/>
            </a:endParaRPr>
          </a:p>
          <a:p>
            <a:r>
              <a:rPr lang="en-US" altLang="zh-CN" sz="2000">
                <a:solidFill>
                  <a:srgbClr val="0000FF"/>
                </a:solidFill>
                <a:latin typeface="Courier New" pitchFamily="49" charset="0"/>
              </a:rPr>
              <a:t>				</a:t>
            </a:r>
            <a:r>
              <a:rPr lang="en-US" altLang="zh-CN" sz="2000">
                <a:solidFill>
                  <a:srgbClr val="006600"/>
                </a:solidFill>
                <a:latin typeface="Courier New" pitchFamily="49" charset="0"/>
              </a:rPr>
              <a:t>C(J+3,I)</a:t>
            </a:r>
            <a:r>
              <a:rPr lang="en-US" altLang="zh-CN" sz="2000">
                <a:solidFill>
                  <a:srgbClr val="0000FF"/>
                </a:solidFill>
                <a:latin typeface="Courier New" pitchFamily="49" charset="0"/>
              </a:rPr>
              <a:t> = </a:t>
            </a:r>
            <a:r>
              <a:rPr lang="en-US" altLang="zh-CN" sz="2000">
                <a:solidFill>
                  <a:srgbClr val="006600"/>
                </a:solidFill>
                <a:latin typeface="Courier New" pitchFamily="49" charset="0"/>
              </a:rPr>
              <a:t>C(J+3,I)</a:t>
            </a:r>
            <a:r>
              <a:rPr lang="en-US" altLang="zh-CN" sz="2000">
                <a:solidFill>
                  <a:srgbClr val="0000FF"/>
                </a:solidFill>
                <a:latin typeface="Courier New" pitchFamily="49" charset="0"/>
              </a:rPr>
              <a:t> + A(J+3,K) * </a:t>
            </a:r>
            <a:r>
              <a:rPr lang="en-US" altLang="zh-CN" sz="2000">
                <a:solidFill>
                  <a:srgbClr val="006600"/>
                </a:solidFill>
                <a:latin typeface="Courier New" pitchFamily="49" charset="0"/>
              </a:rPr>
              <a:t>B(K,I)</a:t>
            </a:r>
            <a:endParaRPr lang="en-US" altLang="zh-CN" sz="2000">
              <a:solidFill>
                <a:srgbClr val="0000FF"/>
              </a:solidFill>
              <a:latin typeface="Courier New" pitchFamily="49" charset="0"/>
            </a:endParaRPr>
          </a:p>
          <a:p>
            <a:r>
              <a:rPr lang="en-US" altLang="zh-CN" sz="2000">
                <a:solidFill>
                  <a:srgbClr val="0000FF"/>
                </a:solidFill>
                <a:latin typeface="Courier New" pitchFamily="49" charset="0"/>
              </a:rPr>
              <a:t>			ENDDO </a:t>
            </a:r>
          </a:p>
          <a:p>
            <a:r>
              <a:rPr lang="en-US" altLang="zh-CN" sz="2000">
                <a:solidFill>
                  <a:srgbClr val="0000FF"/>
                </a:solidFill>
                <a:latin typeface="Courier New" pitchFamily="49" charset="0"/>
              </a:rPr>
              <a:t>		ENDDO </a:t>
            </a:r>
          </a:p>
          <a:p>
            <a:r>
              <a:rPr lang="en-US" altLang="zh-CN" sz="2000">
                <a:solidFill>
                  <a:srgbClr val="0000FF"/>
                </a:solidFill>
                <a:latin typeface="Courier New" pitchFamily="49" charset="0"/>
              </a:rPr>
              <a:t>	ENDDO</a:t>
            </a:r>
            <a:endParaRPr lang="en-US" altLang="zh-CN" sz="2000">
              <a:solidFill>
                <a:srgbClr val="0033CC"/>
              </a:solidFill>
              <a:latin typeface="Courier New" pitchFamily="49" charset="0"/>
            </a:endParaRPr>
          </a:p>
        </p:txBody>
      </p:sp>
      <p:sp>
        <p:nvSpPr>
          <p:cNvPr id="37892" name="Rectangle 4"/>
          <p:cNvSpPr>
            <a:spLocks noGrp="1" noChangeArrowheads="1"/>
          </p:cNvSpPr>
          <p:nvPr>
            <p:ph type="title"/>
          </p:nvPr>
        </p:nvSpPr>
        <p:spPr/>
        <p:txBody>
          <a:bodyPr/>
          <a:lstStyle/>
          <a:p>
            <a:pPr eaLnBrk="1" hangingPunct="1"/>
            <a:r>
              <a:rPr lang="zh-CN" altLang="en-US" smtClean="0"/>
              <a:t>流水线标量机优化代码</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29772099-979A-4469-A871-8130376760CF}" type="slidenum">
              <a:rPr lang="en-US" altLang="zh-CN" sz="1400" smtClean="0">
                <a:latin typeface="Times New Roman" pitchFamily="18" charset="0"/>
              </a:rPr>
              <a:pPr eaLnBrk="1" hangingPunct="1"/>
              <a:t>54</a:t>
            </a:fld>
            <a:endParaRPr lang="en-US" altLang="zh-CN" sz="1400" smtClean="0">
              <a:latin typeface="Times New Roman" pitchFamily="18" charset="0"/>
            </a:endParaRPr>
          </a:p>
        </p:txBody>
      </p:sp>
      <p:sp>
        <p:nvSpPr>
          <p:cNvPr id="38915" name="Text Box 3"/>
          <p:cNvSpPr txBox="1">
            <a:spLocks noChangeArrowheads="1"/>
          </p:cNvSpPr>
          <p:nvPr/>
        </p:nvSpPr>
        <p:spPr bwMode="auto">
          <a:xfrm>
            <a:off x="779463" y="2028825"/>
            <a:ext cx="79295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2400">
                <a:solidFill>
                  <a:srgbClr val="0000FF"/>
                </a:solidFill>
                <a:latin typeface="Courier New" pitchFamily="49" charset="0"/>
              </a:rPr>
              <a:t>DO I = 1, N </a:t>
            </a:r>
          </a:p>
          <a:p>
            <a:r>
              <a:rPr lang="en-US" altLang="zh-CN" sz="2400">
                <a:solidFill>
                  <a:srgbClr val="0000FF"/>
                </a:solidFill>
                <a:latin typeface="Courier New" pitchFamily="49" charset="0"/>
              </a:rPr>
              <a:t>	DO J = 1, N </a:t>
            </a:r>
          </a:p>
          <a:p>
            <a:r>
              <a:rPr lang="en-US" altLang="zh-CN" sz="2400">
                <a:solidFill>
                  <a:srgbClr val="0000FF"/>
                </a:solidFill>
                <a:latin typeface="Courier New" pitchFamily="49" charset="0"/>
              </a:rPr>
              <a:t>		C(J,I) = 0.0 </a:t>
            </a:r>
          </a:p>
          <a:p>
            <a:r>
              <a:rPr lang="en-US" altLang="zh-CN" sz="2400">
                <a:solidFill>
                  <a:srgbClr val="0000FF"/>
                </a:solidFill>
                <a:latin typeface="Courier New" pitchFamily="49" charset="0"/>
              </a:rPr>
              <a:t>		DO K = 1, N </a:t>
            </a:r>
          </a:p>
          <a:p>
            <a:r>
              <a:rPr lang="en-US" altLang="zh-CN" sz="2400">
                <a:solidFill>
                  <a:srgbClr val="0000FF"/>
                </a:solidFill>
                <a:latin typeface="Courier New" pitchFamily="49" charset="0"/>
              </a:rPr>
              <a:t>			C(J,I) = C(J,I) + A(J,K) * B(K,I) </a:t>
            </a:r>
          </a:p>
          <a:p>
            <a:r>
              <a:rPr lang="en-US" altLang="zh-CN" sz="2400">
                <a:solidFill>
                  <a:srgbClr val="0000FF"/>
                </a:solidFill>
                <a:latin typeface="Courier New" pitchFamily="49" charset="0"/>
              </a:rPr>
              <a:t>		ENDDO </a:t>
            </a:r>
          </a:p>
          <a:p>
            <a:r>
              <a:rPr lang="en-US" altLang="zh-CN" sz="2400">
                <a:solidFill>
                  <a:srgbClr val="0000FF"/>
                </a:solidFill>
                <a:latin typeface="Courier New" pitchFamily="49" charset="0"/>
              </a:rPr>
              <a:t>	ENDDO </a:t>
            </a:r>
          </a:p>
          <a:p>
            <a:r>
              <a:rPr lang="en-US" altLang="zh-CN" sz="2400">
                <a:solidFill>
                  <a:srgbClr val="0000FF"/>
                </a:solidFill>
                <a:latin typeface="Courier New" pitchFamily="49" charset="0"/>
              </a:rPr>
              <a:t>ENDDO</a:t>
            </a:r>
            <a:endParaRPr lang="en-US" altLang="zh-CN" sz="2400">
              <a:solidFill>
                <a:srgbClr val="0033CC"/>
              </a:solidFill>
              <a:latin typeface="Courier New" pitchFamily="49" charset="0"/>
            </a:endParaRPr>
          </a:p>
        </p:txBody>
      </p:sp>
      <p:sp>
        <p:nvSpPr>
          <p:cNvPr id="38916" name="Rectangle 4"/>
          <p:cNvSpPr>
            <a:spLocks noGrp="1" noChangeArrowheads="1"/>
          </p:cNvSpPr>
          <p:nvPr>
            <p:ph type="title"/>
          </p:nvPr>
        </p:nvSpPr>
        <p:spPr/>
        <p:txBody>
          <a:bodyPr/>
          <a:lstStyle/>
          <a:p>
            <a:pPr eaLnBrk="1" hangingPunct="1"/>
            <a:r>
              <a:rPr lang="zh-CN" altLang="en-US" smtClean="0"/>
              <a:t>向量机上的优化</a:t>
            </a: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D603DF1-23B3-4291-9D6A-CFC7E6416803}" type="slidenum">
              <a:rPr lang="en-US" altLang="zh-CN" sz="1400" smtClean="0">
                <a:latin typeface="Times New Roman" pitchFamily="18" charset="0"/>
              </a:rPr>
              <a:pPr eaLnBrk="1" hangingPunct="1"/>
              <a:t>55</a:t>
            </a:fld>
            <a:endParaRPr lang="en-US" altLang="zh-CN" sz="1400" smtClean="0">
              <a:latin typeface="Times New Roman" pitchFamily="18" charset="0"/>
            </a:endParaRPr>
          </a:p>
        </p:txBody>
      </p:sp>
      <p:sp>
        <p:nvSpPr>
          <p:cNvPr id="39939" name="Rectangle 2"/>
          <p:cNvSpPr>
            <a:spLocks noGrp="1" noChangeArrowheads="1"/>
          </p:cNvSpPr>
          <p:nvPr>
            <p:ph type="title"/>
          </p:nvPr>
        </p:nvSpPr>
        <p:spPr/>
        <p:txBody>
          <a:bodyPr/>
          <a:lstStyle/>
          <a:p>
            <a:pPr eaLnBrk="1" hangingPunct="1"/>
            <a:r>
              <a:rPr lang="zh-CN" altLang="en-US" smtClean="0"/>
              <a:t>向量机的问题</a:t>
            </a:r>
          </a:p>
        </p:txBody>
      </p:sp>
      <p:sp>
        <p:nvSpPr>
          <p:cNvPr id="1838083" name="Rectangle 3"/>
          <p:cNvSpPr>
            <a:spLocks noGrp="1" noChangeArrowheads="1"/>
          </p:cNvSpPr>
          <p:nvPr>
            <p:ph type="body" idx="1"/>
          </p:nvPr>
        </p:nvSpPr>
        <p:spPr>
          <a:xfrm>
            <a:off x="400050" y="1143000"/>
            <a:ext cx="8582025" cy="3314700"/>
          </a:xfrm>
        </p:spPr>
        <p:txBody>
          <a:bodyPr/>
          <a:lstStyle/>
          <a:p>
            <a:pPr eaLnBrk="1" hangingPunct="1">
              <a:defRPr/>
            </a:pPr>
            <a:r>
              <a:rPr lang="zh-CN" altLang="en-US" sz="2800"/>
              <a:t>内层循环必须是向量</a:t>
            </a:r>
          </a:p>
          <a:p>
            <a:pPr eaLnBrk="1" hangingPunct="1">
              <a:defRPr/>
            </a:pPr>
            <a:r>
              <a:rPr lang="zh-CN" altLang="en-US" sz="2800"/>
              <a:t>向量寄存器长度是有限的 </a:t>
            </a:r>
            <a:r>
              <a:rPr lang="en-US" altLang="zh-CN" sz="2800"/>
              <a:t>(Cray: 64</a:t>
            </a:r>
            <a:r>
              <a:rPr lang="zh-CN" altLang="en-US" sz="2800"/>
              <a:t>个元素</a:t>
            </a:r>
            <a:r>
              <a:rPr lang="en-US" altLang="zh-CN" sz="2800"/>
              <a:t>)</a:t>
            </a:r>
          </a:p>
          <a:p>
            <a:pPr lvl="1" eaLnBrk="1" hangingPunct="1">
              <a:defRPr/>
            </a:pPr>
            <a:r>
              <a:rPr lang="zh-CN" altLang="en-US" sz="2600"/>
              <a:t>如何在循环中复用向量寄存器</a:t>
            </a:r>
          </a:p>
          <a:p>
            <a:pPr eaLnBrk="1" hangingPunct="1">
              <a:defRPr/>
            </a:pPr>
            <a:r>
              <a:rPr lang="zh-CN" altLang="en-US" sz="2800"/>
              <a:t>解决办法</a:t>
            </a:r>
          </a:p>
          <a:p>
            <a:pPr lvl="1" eaLnBrk="1" hangingPunct="1">
              <a:defRPr/>
            </a:pPr>
            <a:r>
              <a:rPr lang="zh-CN" altLang="en-US" sz="2600"/>
              <a:t>将循环分解为多个以</a:t>
            </a:r>
            <a:r>
              <a:rPr lang="en-US" altLang="zh-CN" sz="2600"/>
              <a:t>64</a:t>
            </a:r>
            <a:r>
              <a:rPr lang="zh-CN" altLang="en-US" sz="2600"/>
              <a:t>为单位的组</a:t>
            </a:r>
          </a:p>
          <a:p>
            <a:pPr lvl="1" eaLnBrk="1" hangingPunct="1">
              <a:defRPr/>
            </a:pPr>
            <a:r>
              <a:rPr lang="zh-CN" altLang="en-US" sz="2600"/>
              <a:t>将分组后的循环移到最内层循环的位置</a:t>
            </a:r>
          </a:p>
          <a:p>
            <a:pPr lvl="2" eaLnBrk="1" hangingPunct="1">
              <a:defRPr/>
            </a:pPr>
            <a:r>
              <a:rPr lang="zh-CN" altLang="en-US" sz="2200"/>
              <a:t>在最内层做向量化</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050D59B5-5F2C-4D24-9723-95DA3D7E482F}" type="slidenum">
              <a:rPr lang="en-US" altLang="zh-CN" sz="1400" smtClean="0">
                <a:latin typeface="Times New Roman" pitchFamily="18" charset="0"/>
              </a:rPr>
              <a:pPr eaLnBrk="1" hangingPunct="1"/>
              <a:t>56</a:t>
            </a:fld>
            <a:endParaRPr lang="en-US" altLang="zh-CN" sz="1400" smtClean="0">
              <a:latin typeface="Times New Roman" pitchFamily="18" charset="0"/>
            </a:endParaRPr>
          </a:p>
        </p:txBody>
      </p:sp>
      <p:sp>
        <p:nvSpPr>
          <p:cNvPr id="40963" name="Text Box 3"/>
          <p:cNvSpPr txBox="1">
            <a:spLocks noChangeArrowheads="1"/>
          </p:cNvSpPr>
          <p:nvPr/>
        </p:nvSpPr>
        <p:spPr bwMode="auto">
          <a:xfrm>
            <a:off x="779463" y="1824038"/>
            <a:ext cx="804100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800" dirty="0">
                <a:solidFill>
                  <a:srgbClr val="0000FF"/>
                </a:solidFill>
                <a:latin typeface="Courier New" pitchFamily="49" charset="0"/>
              </a:rPr>
              <a:t>DO I = 1, N </a:t>
            </a:r>
          </a:p>
          <a:p>
            <a:r>
              <a:rPr lang="en-US" altLang="zh-CN" sz="1800" dirty="0">
                <a:solidFill>
                  <a:srgbClr val="0000FF"/>
                </a:solidFill>
                <a:latin typeface="Courier New" pitchFamily="49" charset="0"/>
              </a:rPr>
              <a:t>	DO J = 1, N, 64</a:t>
            </a:r>
          </a:p>
          <a:p>
            <a:r>
              <a:rPr lang="en-US" altLang="zh-CN" sz="1800" dirty="0">
                <a:solidFill>
                  <a:srgbClr val="0000FF"/>
                </a:solidFill>
                <a:latin typeface="Courier New" pitchFamily="49" charset="0"/>
              </a:rPr>
              <a:t>		DO JJ = 0,63</a:t>
            </a:r>
          </a:p>
          <a:p>
            <a:r>
              <a:rPr lang="en-US" altLang="zh-CN" sz="1800" dirty="0">
                <a:solidFill>
                  <a:srgbClr val="0000FF"/>
                </a:solidFill>
                <a:latin typeface="Courier New" pitchFamily="49" charset="0"/>
              </a:rPr>
              <a:t>			</a:t>
            </a:r>
            <a:r>
              <a:rPr lang="en-US" altLang="zh-CN" sz="1800" dirty="0" smtClean="0">
                <a:solidFill>
                  <a:srgbClr val="0000FF"/>
                </a:solidFill>
                <a:latin typeface="Courier New" pitchFamily="49" charset="0"/>
              </a:rPr>
              <a:t>C(J+JJ,I</a:t>
            </a:r>
            <a:r>
              <a:rPr lang="en-US" altLang="zh-CN" sz="1800" dirty="0">
                <a:solidFill>
                  <a:srgbClr val="0000FF"/>
                </a:solidFill>
                <a:latin typeface="Courier New" pitchFamily="49" charset="0"/>
              </a:rPr>
              <a:t>) = 0.0</a:t>
            </a:r>
          </a:p>
          <a:p>
            <a:r>
              <a:rPr lang="en-US" altLang="zh-CN" sz="1800" dirty="0">
                <a:solidFill>
                  <a:srgbClr val="0000FF"/>
                </a:solidFill>
                <a:latin typeface="Courier New" pitchFamily="49" charset="0"/>
              </a:rPr>
              <a:t> 		</a:t>
            </a:r>
          </a:p>
          <a:p>
            <a:r>
              <a:rPr lang="en-US" altLang="zh-CN" sz="1800" dirty="0">
                <a:solidFill>
                  <a:srgbClr val="0000FF"/>
                </a:solidFill>
                <a:latin typeface="Courier New" pitchFamily="49" charset="0"/>
              </a:rPr>
              <a:t>			DO K = 1, N</a:t>
            </a:r>
          </a:p>
          <a:p>
            <a:r>
              <a:rPr lang="en-US" altLang="zh-CN" sz="1800" dirty="0">
                <a:solidFill>
                  <a:srgbClr val="0000FF"/>
                </a:solidFill>
                <a:latin typeface="Courier New" pitchFamily="49" charset="0"/>
              </a:rPr>
              <a:t> 			</a:t>
            </a:r>
          </a:p>
          <a:p>
            <a:r>
              <a:rPr lang="en-US" altLang="zh-CN" sz="1800" dirty="0">
                <a:solidFill>
                  <a:srgbClr val="0000FF"/>
                </a:solidFill>
                <a:latin typeface="Courier New" pitchFamily="49" charset="0"/>
              </a:rPr>
              <a:t>				</a:t>
            </a:r>
            <a:r>
              <a:rPr lang="en-US" altLang="zh-CN" sz="1800" dirty="0" smtClean="0">
                <a:solidFill>
                  <a:srgbClr val="0000FF"/>
                </a:solidFill>
                <a:latin typeface="Courier New" pitchFamily="49" charset="0"/>
              </a:rPr>
              <a:t>C(J+JJ,I</a:t>
            </a:r>
            <a:r>
              <a:rPr lang="en-US" altLang="zh-CN" sz="1800" dirty="0">
                <a:solidFill>
                  <a:srgbClr val="0000FF"/>
                </a:solidFill>
                <a:latin typeface="Courier New" pitchFamily="49" charset="0"/>
              </a:rPr>
              <a:t>) = </a:t>
            </a:r>
            <a:r>
              <a:rPr lang="en-US" altLang="zh-CN" sz="1800" dirty="0" smtClean="0">
                <a:solidFill>
                  <a:srgbClr val="0000FF"/>
                </a:solidFill>
                <a:latin typeface="Courier New" pitchFamily="49" charset="0"/>
              </a:rPr>
              <a:t>C(J+JJ,I</a:t>
            </a:r>
            <a:r>
              <a:rPr lang="en-US" altLang="zh-CN" sz="1800" dirty="0">
                <a:solidFill>
                  <a:srgbClr val="0000FF"/>
                </a:solidFill>
                <a:latin typeface="Courier New" pitchFamily="49" charset="0"/>
              </a:rPr>
              <a:t>) + </a:t>
            </a:r>
            <a:r>
              <a:rPr lang="en-US" altLang="zh-CN" sz="1800" dirty="0" smtClean="0">
                <a:solidFill>
                  <a:srgbClr val="0000FF"/>
                </a:solidFill>
                <a:latin typeface="Courier New" pitchFamily="49" charset="0"/>
              </a:rPr>
              <a:t>A(J+JJ,K</a:t>
            </a:r>
            <a:r>
              <a:rPr lang="en-US" altLang="zh-CN" sz="1800" dirty="0">
                <a:solidFill>
                  <a:srgbClr val="0000FF"/>
                </a:solidFill>
                <a:latin typeface="Courier New" pitchFamily="49" charset="0"/>
              </a:rPr>
              <a:t>) * B(K,I)</a:t>
            </a:r>
          </a:p>
          <a:p>
            <a:r>
              <a:rPr lang="en-US" altLang="zh-CN" sz="1800" dirty="0">
                <a:solidFill>
                  <a:srgbClr val="0000FF"/>
                </a:solidFill>
                <a:latin typeface="Courier New" pitchFamily="49" charset="0"/>
              </a:rPr>
              <a:t>			ENDDO </a:t>
            </a:r>
          </a:p>
          <a:p>
            <a:r>
              <a:rPr lang="en-US" altLang="zh-CN" sz="1800" dirty="0">
                <a:solidFill>
                  <a:srgbClr val="0000FF"/>
                </a:solidFill>
                <a:latin typeface="Courier New" pitchFamily="49" charset="0"/>
              </a:rPr>
              <a:t>		ENDDO </a:t>
            </a:r>
          </a:p>
          <a:p>
            <a:r>
              <a:rPr lang="en-US" altLang="zh-CN" sz="1800" dirty="0">
                <a:solidFill>
                  <a:srgbClr val="0000FF"/>
                </a:solidFill>
                <a:latin typeface="Courier New" pitchFamily="49" charset="0"/>
              </a:rPr>
              <a:t>	ENDDO </a:t>
            </a:r>
          </a:p>
          <a:p>
            <a:r>
              <a:rPr lang="en-US" altLang="zh-CN" sz="1800" dirty="0">
                <a:solidFill>
                  <a:srgbClr val="0000FF"/>
                </a:solidFill>
                <a:latin typeface="Courier New" pitchFamily="49" charset="0"/>
              </a:rPr>
              <a:t>ENDDO</a:t>
            </a:r>
            <a:endParaRPr lang="en-US" altLang="zh-CN" sz="1800" dirty="0">
              <a:solidFill>
                <a:srgbClr val="0033CC"/>
              </a:solidFill>
              <a:latin typeface="Courier New" pitchFamily="49" charset="0"/>
            </a:endParaRPr>
          </a:p>
        </p:txBody>
      </p:sp>
      <p:sp>
        <p:nvSpPr>
          <p:cNvPr id="40964" name="Rectangle 4"/>
          <p:cNvSpPr>
            <a:spLocks noGrp="1" noChangeArrowheads="1"/>
          </p:cNvSpPr>
          <p:nvPr>
            <p:ph type="title"/>
          </p:nvPr>
        </p:nvSpPr>
        <p:spPr/>
        <p:txBody>
          <a:bodyPr/>
          <a:lstStyle/>
          <a:p>
            <a:pPr eaLnBrk="1" hangingPunct="1"/>
            <a:r>
              <a:rPr lang="zh-CN" altLang="en-US" smtClean="0"/>
              <a:t>矩阵乘法向量化</a:t>
            </a: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3FF12701-AC6C-42C9-8BD6-723D658054E1}" type="slidenum">
              <a:rPr lang="en-US" altLang="zh-CN" sz="1400" smtClean="0">
                <a:latin typeface="Times New Roman" pitchFamily="18" charset="0"/>
              </a:rPr>
              <a:pPr eaLnBrk="1" hangingPunct="1"/>
              <a:t>57</a:t>
            </a:fld>
            <a:endParaRPr lang="en-US" altLang="zh-CN" sz="1400" smtClean="0">
              <a:latin typeface="Times New Roman" pitchFamily="18" charset="0"/>
            </a:endParaRPr>
          </a:p>
        </p:txBody>
      </p:sp>
      <p:sp>
        <p:nvSpPr>
          <p:cNvPr id="41987" name="Text Box 3"/>
          <p:cNvSpPr txBox="1">
            <a:spLocks noChangeArrowheads="1"/>
          </p:cNvSpPr>
          <p:nvPr/>
        </p:nvSpPr>
        <p:spPr bwMode="auto">
          <a:xfrm>
            <a:off x="779463" y="1824038"/>
            <a:ext cx="79690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800" dirty="0">
                <a:solidFill>
                  <a:srgbClr val="0000FF"/>
                </a:solidFill>
                <a:latin typeface="Courier New" pitchFamily="49" charset="0"/>
              </a:rPr>
              <a:t>DO I = 1, N </a:t>
            </a:r>
          </a:p>
          <a:p>
            <a:r>
              <a:rPr lang="en-US" altLang="zh-CN" sz="1800" dirty="0">
                <a:solidFill>
                  <a:srgbClr val="0000FF"/>
                </a:solidFill>
                <a:latin typeface="Courier New" pitchFamily="49" charset="0"/>
              </a:rPr>
              <a:t>	DO J = 1, N, 64</a:t>
            </a:r>
          </a:p>
          <a:p>
            <a:r>
              <a:rPr lang="en-US" altLang="zh-CN" sz="1800" dirty="0">
                <a:solidFill>
                  <a:srgbClr val="0000FF"/>
                </a:solidFill>
                <a:latin typeface="Courier New" pitchFamily="49" charset="0"/>
              </a:rPr>
              <a:t>		</a:t>
            </a:r>
            <a:endParaRPr lang="en-US" altLang="zh-CN" sz="1800" dirty="0">
              <a:solidFill>
                <a:srgbClr val="006600"/>
              </a:solidFill>
              <a:latin typeface="Courier New" pitchFamily="49" charset="0"/>
            </a:endParaRPr>
          </a:p>
          <a:p>
            <a:r>
              <a:rPr lang="en-US" altLang="zh-CN" sz="1800" dirty="0">
                <a:solidFill>
                  <a:srgbClr val="0000FF"/>
                </a:solidFill>
                <a:latin typeface="Courier New" pitchFamily="49" charset="0"/>
              </a:rPr>
              <a:t>		DO K = 1, N</a:t>
            </a:r>
          </a:p>
          <a:p>
            <a:r>
              <a:rPr lang="en-US" altLang="zh-CN" sz="1800" dirty="0">
                <a:solidFill>
                  <a:srgbClr val="0000FF"/>
                </a:solidFill>
                <a:latin typeface="Courier New" pitchFamily="49" charset="0"/>
              </a:rPr>
              <a:t> 			</a:t>
            </a:r>
            <a:r>
              <a:rPr lang="en-US" altLang="zh-CN" sz="1800" dirty="0">
                <a:solidFill>
                  <a:srgbClr val="006600"/>
                </a:solidFill>
                <a:latin typeface="Courier New" pitchFamily="49" charset="0"/>
              </a:rPr>
              <a:t>DO JJ = 0,63</a:t>
            </a:r>
          </a:p>
          <a:p>
            <a:r>
              <a:rPr lang="en-US" altLang="zh-CN" sz="1800" dirty="0">
                <a:solidFill>
                  <a:srgbClr val="0000FF"/>
                </a:solidFill>
                <a:latin typeface="Courier New" pitchFamily="49" charset="0"/>
              </a:rPr>
              <a:t>				</a:t>
            </a:r>
            <a:r>
              <a:rPr lang="en-US" altLang="zh-CN" sz="1800" dirty="0" smtClean="0">
                <a:solidFill>
                  <a:srgbClr val="0000FF"/>
                </a:solidFill>
                <a:latin typeface="Courier New" pitchFamily="49" charset="0"/>
              </a:rPr>
              <a:t>C(J+JJ,I</a:t>
            </a:r>
            <a:r>
              <a:rPr lang="en-US" altLang="zh-CN" sz="1800" dirty="0">
                <a:solidFill>
                  <a:srgbClr val="0000FF"/>
                </a:solidFill>
                <a:latin typeface="Courier New" pitchFamily="49" charset="0"/>
              </a:rPr>
              <a:t>) = </a:t>
            </a:r>
            <a:r>
              <a:rPr lang="en-US" altLang="zh-CN" sz="1800" dirty="0" smtClean="0">
                <a:solidFill>
                  <a:srgbClr val="0000FF"/>
                </a:solidFill>
                <a:latin typeface="Courier New" pitchFamily="49" charset="0"/>
              </a:rPr>
              <a:t>C(J+JJ,I</a:t>
            </a:r>
            <a:r>
              <a:rPr lang="en-US" altLang="zh-CN" sz="1800" dirty="0">
                <a:solidFill>
                  <a:srgbClr val="0000FF"/>
                </a:solidFill>
                <a:latin typeface="Courier New" pitchFamily="49" charset="0"/>
              </a:rPr>
              <a:t>) + </a:t>
            </a:r>
            <a:r>
              <a:rPr lang="en-US" altLang="zh-CN" sz="1800" dirty="0" smtClean="0">
                <a:solidFill>
                  <a:srgbClr val="0000FF"/>
                </a:solidFill>
                <a:latin typeface="Courier New" pitchFamily="49" charset="0"/>
              </a:rPr>
              <a:t>A(J+JJ,K</a:t>
            </a:r>
            <a:r>
              <a:rPr lang="en-US" altLang="zh-CN" sz="1800" dirty="0">
                <a:solidFill>
                  <a:srgbClr val="0000FF"/>
                </a:solidFill>
                <a:latin typeface="Courier New" pitchFamily="49" charset="0"/>
              </a:rPr>
              <a:t>) * B(K,I)</a:t>
            </a:r>
          </a:p>
          <a:p>
            <a:r>
              <a:rPr lang="en-US" altLang="zh-CN" sz="1800" dirty="0">
                <a:solidFill>
                  <a:srgbClr val="0000FF"/>
                </a:solidFill>
                <a:latin typeface="Courier New" pitchFamily="49" charset="0"/>
              </a:rPr>
              <a:t>			</a:t>
            </a:r>
            <a:r>
              <a:rPr lang="en-US" altLang="zh-CN" sz="1800" dirty="0">
                <a:solidFill>
                  <a:srgbClr val="006600"/>
                </a:solidFill>
                <a:latin typeface="Courier New" pitchFamily="49" charset="0"/>
              </a:rPr>
              <a:t>ENDDO</a:t>
            </a:r>
            <a:r>
              <a:rPr lang="en-US" altLang="zh-CN" sz="1800" dirty="0">
                <a:solidFill>
                  <a:srgbClr val="0000FF"/>
                </a:solidFill>
                <a:latin typeface="Courier New" pitchFamily="49" charset="0"/>
              </a:rPr>
              <a:t> </a:t>
            </a:r>
          </a:p>
          <a:p>
            <a:r>
              <a:rPr lang="en-US" altLang="zh-CN" sz="1800" dirty="0">
                <a:solidFill>
                  <a:srgbClr val="0000FF"/>
                </a:solidFill>
                <a:latin typeface="Courier New" pitchFamily="49" charset="0"/>
              </a:rPr>
              <a:t>		ENDDO </a:t>
            </a:r>
          </a:p>
          <a:p>
            <a:r>
              <a:rPr lang="en-US" altLang="zh-CN" sz="1800" dirty="0">
                <a:solidFill>
                  <a:srgbClr val="0000FF"/>
                </a:solidFill>
                <a:latin typeface="Courier New" pitchFamily="49" charset="0"/>
              </a:rPr>
              <a:t>	ENDDO </a:t>
            </a:r>
          </a:p>
          <a:p>
            <a:r>
              <a:rPr lang="en-US" altLang="zh-CN" sz="1800" dirty="0">
                <a:solidFill>
                  <a:srgbClr val="0000FF"/>
                </a:solidFill>
                <a:latin typeface="Courier New" pitchFamily="49" charset="0"/>
              </a:rPr>
              <a:t>ENDDO</a:t>
            </a:r>
            <a:endParaRPr lang="en-US" altLang="zh-CN" sz="1800" dirty="0">
              <a:solidFill>
                <a:srgbClr val="0033CC"/>
              </a:solidFill>
              <a:latin typeface="Courier New" pitchFamily="49" charset="0"/>
            </a:endParaRPr>
          </a:p>
        </p:txBody>
      </p:sp>
      <p:sp>
        <p:nvSpPr>
          <p:cNvPr id="41988" name="Rectangle 4"/>
          <p:cNvSpPr>
            <a:spLocks noGrp="1" noChangeArrowheads="1"/>
          </p:cNvSpPr>
          <p:nvPr>
            <p:ph type="title"/>
          </p:nvPr>
        </p:nvSpPr>
        <p:spPr/>
        <p:txBody>
          <a:bodyPr/>
          <a:lstStyle/>
          <a:p>
            <a:pPr eaLnBrk="1" hangingPunct="1"/>
            <a:r>
              <a:rPr lang="zh-CN" altLang="en-US" smtClean="0"/>
              <a:t>矩阵乘法向量化</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BE40380A-7024-47A3-B8C0-903F377DB7DC}" type="slidenum">
              <a:rPr lang="en-US" altLang="zh-CN" sz="1400" smtClean="0">
                <a:latin typeface="Times New Roman" pitchFamily="18" charset="0"/>
              </a:rPr>
              <a:pPr eaLnBrk="1" hangingPunct="1"/>
              <a:t>58</a:t>
            </a:fld>
            <a:endParaRPr lang="en-US" altLang="zh-CN" sz="1400" smtClean="0">
              <a:latin typeface="Times New Roman" pitchFamily="18" charset="0"/>
            </a:endParaRPr>
          </a:p>
        </p:txBody>
      </p:sp>
      <p:sp>
        <p:nvSpPr>
          <p:cNvPr id="43011" name="Text Box 3"/>
          <p:cNvSpPr txBox="1">
            <a:spLocks noChangeArrowheads="1"/>
          </p:cNvSpPr>
          <p:nvPr/>
        </p:nvSpPr>
        <p:spPr bwMode="auto">
          <a:xfrm>
            <a:off x="595313" y="2098675"/>
            <a:ext cx="7951787"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800">
                <a:solidFill>
                  <a:srgbClr val="0000FF"/>
                </a:solidFill>
                <a:latin typeface="Courier New" pitchFamily="49" charset="0"/>
              </a:rPr>
              <a:t>DO I = 1, N </a:t>
            </a:r>
          </a:p>
          <a:p>
            <a:r>
              <a:rPr lang="en-US" altLang="zh-CN" sz="1800">
                <a:solidFill>
                  <a:srgbClr val="0000FF"/>
                </a:solidFill>
                <a:latin typeface="Courier New" pitchFamily="49" charset="0"/>
              </a:rPr>
              <a:t>	DO J = 1, N, 64</a:t>
            </a:r>
          </a:p>
          <a:p>
            <a:r>
              <a:rPr lang="en-US" altLang="zh-CN" sz="1800">
                <a:solidFill>
                  <a:srgbClr val="0000FF"/>
                </a:solidFill>
                <a:latin typeface="Courier New" pitchFamily="49" charset="0"/>
              </a:rPr>
              <a:t>		C(J:J+63,I) = 0.0 </a:t>
            </a:r>
          </a:p>
          <a:p>
            <a:r>
              <a:rPr lang="en-US" altLang="zh-CN" sz="1800">
                <a:solidFill>
                  <a:srgbClr val="0000FF"/>
                </a:solidFill>
                <a:latin typeface="Courier New" pitchFamily="49" charset="0"/>
              </a:rPr>
              <a:t>		DO K = 1, N </a:t>
            </a:r>
          </a:p>
          <a:p>
            <a:r>
              <a:rPr lang="en-US" altLang="zh-CN" sz="1800">
                <a:solidFill>
                  <a:srgbClr val="0000FF"/>
                </a:solidFill>
                <a:latin typeface="Courier New" pitchFamily="49" charset="0"/>
              </a:rPr>
              <a:t>			C(J:J+63,I) = C(J:J+63,I) + A(J:J+63,K)*B(K,I) </a:t>
            </a:r>
          </a:p>
          <a:p>
            <a:r>
              <a:rPr lang="en-US" altLang="zh-CN" sz="1800">
                <a:solidFill>
                  <a:srgbClr val="0000FF"/>
                </a:solidFill>
                <a:latin typeface="Courier New" pitchFamily="49" charset="0"/>
              </a:rPr>
              <a:t>		ENDDO </a:t>
            </a:r>
          </a:p>
          <a:p>
            <a:r>
              <a:rPr lang="en-US" altLang="zh-CN" sz="1800">
                <a:solidFill>
                  <a:srgbClr val="0000FF"/>
                </a:solidFill>
                <a:latin typeface="Courier New" pitchFamily="49" charset="0"/>
              </a:rPr>
              <a:t>	ENDDO</a:t>
            </a:r>
          </a:p>
          <a:p>
            <a:r>
              <a:rPr lang="en-US" altLang="zh-CN" sz="1800">
                <a:solidFill>
                  <a:srgbClr val="0000FF"/>
                </a:solidFill>
                <a:latin typeface="Courier New" pitchFamily="49" charset="0"/>
              </a:rPr>
              <a:t>ENDDO</a:t>
            </a:r>
          </a:p>
        </p:txBody>
      </p:sp>
      <p:sp>
        <p:nvSpPr>
          <p:cNvPr id="43012" name="Rectangle 4"/>
          <p:cNvSpPr>
            <a:spLocks noGrp="1" noChangeArrowheads="1"/>
          </p:cNvSpPr>
          <p:nvPr>
            <p:ph type="title"/>
          </p:nvPr>
        </p:nvSpPr>
        <p:spPr/>
        <p:txBody>
          <a:bodyPr/>
          <a:lstStyle/>
          <a:p>
            <a:pPr eaLnBrk="1" hangingPunct="1"/>
            <a:r>
              <a:rPr lang="zh-CN" altLang="en-US" smtClean="0"/>
              <a:t>矩阵乘法向量化</a:t>
            </a: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68EAA4AA-FC43-4B06-9E15-AAE72942C0F2}" type="slidenum">
              <a:rPr lang="en-US" altLang="zh-CN" sz="1400" smtClean="0">
                <a:latin typeface="Times New Roman" pitchFamily="18" charset="0"/>
              </a:rPr>
              <a:pPr eaLnBrk="1" hangingPunct="1"/>
              <a:t>59</a:t>
            </a:fld>
            <a:endParaRPr lang="en-US" altLang="zh-CN" sz="1400" smtClean="0">
              <a:latin typeface="Times New Roman" pitchFamily="18" charset="0"/>
            </a:endParaRPr>
          </a:p>
        </p:txBody>
      </p:sp>
      <p:sp>
        <p:nvSpPr>
          <p:cNvPr id="44035" name="Text Box 3"/>
          <p:cNvSpPr txBox="1">
            <a:spLocks noChangeArrowheads="1"/>
          </p:cNvSpPr>
          <p:nvPr/>
        </p:nvSpPr>
        <p:spPr bwMode="auto">
          <a:xfrm>
            <a:off x="779463" y="2028825"/>
            <a:ext cx="7878762"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2400">
                <a:solidFill>
                  <a:srgbClr val="0000FF"/>
                </a:solidFill>
                <a:latin typeface="Courier New" pitchFamily="49" charset="0"/>
              </a:rPr>
              <a:t>DO I = 1, N </a:t>
            </a:r>
          </a:p>
          <a:p>
            <a:r>
              <a:rPr lang="en-US" altLang="zh-CN" sz="2400">
                <a:solidFill>
                  <a:srgbClr val="0000FF"/>
                </a:solidFill>
                <a:latin typeface="Courier New" pitchFamily="49" charset="0"/>
              </a:rPr>
              <a:t>	DO J = 1, N </a:t>
            </a:r>
          </a:p>
          <a:p>
            <a:r>
              <a:rPr lang="en-US" altLang="zh-CN" sz="2400">
                <a:solidFill>
                  <a:srgbClr val="0000FF"/>
                </a:solidFill>
                <a:latin typeface="Courier New" pitchFamily="49" charset="0"/>
              </a:rPr>
              <a:t>		C(J,I) = 0.0 </a:t>
            </a:r>
          </a:p>
          <a:p>
            <a:r>
              <a:rPr lang="en-US" altLang="zh-CN" sz="2400">
                <a:solidFill>
                  <a:srgbClr val="0000FF"/>
                </a:solidFill>
                <a:latin typeface="Courier New" pitchFamily="49" charset="0"/>
              </a:rPr>
              <a:t>		DO K = 1, N </a:t>
            </a:r>
          </a:p>
          <a:p>
            <a:r>
              <a:rPr lang="en-US" altLang="zh-CN" sz="2400">
                <a:solidFill>
                  <a:srgbClr val="0000FF"/>
                </a:solidFill>
                <a:latin typeface="Courier New" pitchFamily="49" charset="0"/>
              </a:rPr>
              <a:t>			C(J,I) = C(J,I) + A(J,K) * B(K,I) </a:t>
            </a:r>
          </a:p>
          <a:p>
            <a:r>
              <a:rPr lang="en-US" altLang="zh-CN" sz="2400">
                <a:solidFill>
                  <a:srgbClr val="0000FF"/>
                </a:solidFill>
                <a:latin typeface="Courier New" pitchFamily="49" charset="0"/>
              </a:rPr>
              <a:t>		ENDDO </a:t>
            </a:r>
          </a:p>
          <a:p>
            <a:r>
              <a:rPr lang="en-US" altLang="zh-CN" sz="2400">
                <a:solidFill>
                  <a:srgbClr val="0000FF"/>
                </a:solidFill>
                <a:latin typeface="Courier New" pitchFamily="49" charset="0"/>
              </a:rPr>
              <a:t>	ENDDO </a:t>
            </a:r>
          </a:p>
          <a:p>
            <a:r>
              <a:rPr lang="en-US" altLang="zh-CN" sz="2400">
                <a:solidFill>
                  <a:srgbClr val="0000FF"/>
                </a:solidFill>
                <a:latin typeface="Courier New" pitchFamily="49" charset="0"/>
              </a:rPr>
              <a:t>ENDDO</a:t>
            </a:r>
            <a:endParaRPr lang="en-US" altLang="zh-CN" sz="2400">
              <a:solidFill>
                <a:srgbClr val="0033CC"/>
              </a:solidFill>
              <a:latin typeface="Courier New" pitchFamily="49" charset="0"/>
            </a:endParaRPr>
          </a:p>
        </p:txBody>
      </p:sp>
      <p:sp>
        <p:nvSpPr>
          <p:cNvPr id="44036" name="Rectangle 4"/>
          <p:cNvSpPr>
            <a:spLocks noGrp="1" noChangeArrowheads="1"/>
          </p:cNvSpPr>
          <p:nvPr>
            <p:ph type="title"/>
          </p:nvPr>
        </p:nvSpPr>
        <p:spPr/>
        <p:txBody>
          <a:bodyPr/>
          <a:lstStyle/>
          <a:p>
            <a:pPr eaLnBrk="1" hangingPunct="1"/>
            <a:r>
              <a:rPr lang="zh-CN" altLang="en-US" smtClean="0"/>
              <a:t>矩阵乘法</a:t>
            </a:r>
            <a:r>
              <a:rPr lang="en-US" altLang="zh-CN" smtClean="0"/>
              <a:t>: Cache</a:t>
            </a:r>
            <a:r>
              <a:rPr lang="zh-CN" altLang="en-US" smtClean="0"/>
              <a:t>复用</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p:cNvSpPr>
          <p:nvPr/>
        </p:nvSpPr>
        <p:spPr bwMode="auto">
          <a:xfrm>
            <a:off x="35814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algn="ctr" eaLnBrk="1" hangingPunct="1"/>
            <a:fld id="{244F24DC-8125-414C-9DAB-D3C6044979B7}" type="slidenum">
              <a:rPr kumimoji="1" lang="en-US" altLang="zh-CN" sz="1400">
                <a:latin typeface="Times New Roman" pitchFamily="18" charset="0"/>
              </a:rPr>
              <a:pPr algn="ctr" eaLnBrk="1" hangingPunct="1"/>
              <a:t>6</a:t>
            </a:fld>
            <a:endParaRPr kumimoji="1" lang="en-US" altLang="zh-CN" sz="1400">
              <a:latin typeface="Times New Roman" pitchFamily="18" charset="0"/>
            </a:endParaRPr>
          </a:p>
        </p:txBody>
      </p:sp>
      <p:sp>
        <p:nvSpPr>
          <p:cNvPr id="6147" name="Rectangle 2"/>
          <p:cNvSpPr>
            <a:spLocks noGrp="1" noChangeArrowheads="1"/>
          </p:cNvSpPr>
          <p:nvPr>
            <p:ph type="title" idx="4294967295"/>
          </p:nvPr>
        </p:nvSpPr>
        <p:spPr/>
        <p:txBody>
          <a:bodyPr/>
          <a:lstStyle/>
          <a:p>
            <a:pPr eaLnBrk="1" hangingPunct="1"/>
            <a:r>
              <a:rPr lang="zh-CN" altLang="en-US" dirty="0" smtClean="0"/>
              <a:t>面临的问题</a:t>
            </a:r>
          </a:p>
        </p:txBody>
      </p:sp>
      <p:sp>
        <p:nvSpPr>
          <p:cNvPr id="1434627" name="Rectangle 3"/>
          <p:cNvSpPr>
            <a:spLocks noGrp="1" noChangeArrowheads="1"/>
          </p:cNvSpPr>
          <p:nvPr>
            <p:ph type="body" idx="4294967295"/>
          </p:nvPr>
        </p:nvSpPr>
        <p:spPr>
          <a:xfrm>
            <a:off x="533400" y="1268413"/>
            <a:ext cx="8142288" cy="4897437"/>
          </a:xfrm>
        </p:spPr>
        <p:txBody>
          <a:bodyPr/>
          <a:lstStyle/>
          <a:p>
            <a:pPr eaLnBrk="1" hangingPunct="1">
              <a:lnSpc>
                <a:spcPct val="90000"/>
              </a:lnSpc>
              <a:defRPr/>
            </a:pPr>
            <a:r>
              <a:rPr lang="zh-CN" altLang="en-US" sz="2800" dirty="0" smtClean="0"/>
              <a:t>在现代计算机体系结构下，编程复杂度很容易被低估</a:t>
            </a:r>
          </a:p>
          <a:p>
            <a:pPr eaLnBrk="1" hangingPunct="1">
              <a:lnSpc>
                <a:spcPct val="90000"/>
              </a:lnSpc>
              <a:defRPr/>
            </a:pPr>
            <a:r>
              <a:rPr lang="zh-CN" altLang="en-US" sz="2800" dirty="0" smtClean="0"/>
              <a:t>由于软硬件的复杂性所带来的系统可靠性问题日益严重，而却很少人对此有所准备</a:t>
            </a:r>
          </a:p>
          <a:p>
            <a:pPr eaLnBrk="1" hangingPunct="1">
              <a:lnSpc>
                <a:spcPct val="90000"/>
              </a:lnSpc>
              <a:defRPr/>
            </a:pPr>
            <a:r>
              <a:rPr lang="zh-CN" altLang="en-US" sz="2800" dirty="0" smtClean="0"/>
              <a:t>在系统的实际性能和其理论性能之间存在的差距也日益增大</a:t>
            </a:r>
          </a:p>
          <a:p>
            <a:pPr lvl="1" eaLnBrk="1" hangingPunct="1">
              <a:lnSpc>
                <a:spcPct val="90000"/>
              </a:lnSpc>
              <a:defRPr/>
            </a:pPr>
            <a:r>
              <a:rPr lang="zh-CN" altLang="en-US" sz="2400" dirty="0" smtClean="0"/>
              <a:t>只有在数据流和控制流配合理想情况下，才能获得最佳的性能</a:t>
            </a:r>
          </a:p>
          <a:p>
            <a:pPr lvl="1" eaLnBrk="1" hangingPunct="1">
              <a:lnSpc>
                <a:spcPct val="90000"/>
              </a:lnSpc>
              <a:defRPr/>
            </a:pPr>
            <a:r>
              <a:rPr lang="zh-CN" altLang="en-US" sz="2400" dirty="0" smtClean="0"/>
              <a:t>否则，当系统变得更复杂时，与期望性能间的差距将更大</a:t>
            </a:r>
          </a:p>
          <a:p>
            <a:pPr eaLnBrk="1" hangingPunct="1">
              <a:lnSpc>
                <a:spcPct val="90000"/>
              </a:lnSpc>
              <a:defRPr/>
            </a:pPr>
            <a:r>
              <a:rPr lang="zh-CN" altLang="en-US" sz="2800" dirty="0" smtClean="0"/>
              <a:t>趋势：软件取代硬件逐渐成为影响性能最大的部分。</a:t>
            </a:r>
          </a:p>
          <a:p>
            <a:pPr lvl="1" eaLnBrk="1" hangingPunct="1">
              <a:lnSpc>
                <a:spcPct val="90000"/>
              </a:lnSpc>
              <a:defRPr/>
            </a:pPr>
            <a:endParaRPr lang="zh-CN" altLang="en-US" sz="2400" dirty="0" smtClean="0"/>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9A2EFCF1-B626-4C2D-B1A3-52B864EF90E7}" type="slidenum">
              <a:rPr lang="en-US" altLang="zh-CN" sz="1400" smtClean="0">
                <a:latin typeface="Times New Roman" pitchFamily="18" charset="0"/>
              </a:rPr>
              <a:pPr eaLnBrk="1" hangingPunct="1"/>
              <a:t>60</a:t>
            </a:fld>
            <a:endParaRPr lang="en-US" altLang="zh-CN" sz="1400" smtClean="0">
              <a:latin typeface="Times New Roman" pitchFamily="18" charset="0"/>
            </a:endParaRPr>
          </a:p>
        </p:txBody>
      </p:sp>
      <p:sp>
        <p:nvSpPr>
          <p:cNvPr id="1858563" name="Rectangle 3"/>
          <p:cNvSpPr>
            <a:spLocks noGrp="1" noChangeArrowheads="1"/>
          </p:cNvSpPr>
          <p:nvPr>
            <p:ph type="body" idx="1"/>
          </p:nvPr>
        </p:nvSpPr>
        <p:spPr>
          <a:xfrm>
            <a:off x="400050" y="1143000"/>
            <a:ext cx="8582025" cy="2339975"/>
          </a:xfrm>
        </p:spPr>
        <p:txBody>
          <a:bodyPr/>
          <a:lstStyle/>
          <a:p>
            <a:pPr eaLnBrk="1" hangingPunct="1">
              <a:defRPr/>
            </a:pPr>
            <a:r>
              <a:rPr lang="zh-CN" altLang="en-US" sz="3200"/>
              <a:t>数据 </a:t>
            </a:r>
            <a:r>
              <a:rPr lang="en-US" altLang="zh-CN" sz="3200"/>
              <a:t>C </a:t>
            </a:r>
            <a:r>
              <a:rPr lang="zh-CN" altLang="en-US" sz="3200"/>
              <a:t>存在复用</a:t>
            </a:r>
            <a:r>
              <a:rPr lang="en-US" altLang="zh-CN" sz="3200"/>
              <a:t>,A</a:t>
            </a:r>
            <a:r>
              <a:rPr lang="zh-CN" altLang="en-US" sz="3200"/>
              <a:t>和</a:t>
            </a:r>
            <a:r>
              <a:rPr lang="en-US" altLang="zh-CN" sz="3200"/>
              <a:t>B</a:t>
            </a:r>
            <a:r>
              <a:rPr lang="zh-CN" altLang="en-US" sz="3200"/>
              <a:t>则没有</a:t>
            </a:r>
          </a:p>
          <a:p>
            <a:pPr eaLnBrk="1" hangingPunct="1">
              <a:defRPr/>
            </a:pPr>
            <a:r>
              <a:rPr lang="zh-CN" altLang="en-US" sz="3200"/>
              <a:t>解决方法</a:t>
            </a:r>
          </a:p>
          <a:p>
            <a:pPr lvl="1" eaLnBrk="1" hangingPunct="1">
              <a:defRPr/>
            </a:pPr>
            <a:r>
              <a:rPr lang="zh-CN" altLang="en-US" sz="2800"/>
              <a:t>循环分块以便重用</a:t>
            </a:r>
            <a:r>
              <a:rPr lang="en-US" altLang="zh-CN" sz="2800"/>
              <a:t>A</a:t>
            </a:r>
            <a:r>
              <a:rPr lang="zh-CN" altLang="en-US" sz="2800"/>
              <a:t>和</a:t>
            </a:r>
            <a:r>
              <a:rPr lang="en-US" altLang="zh-CN" sz="2800"/>
              <a:t>B</a:t>
            </a:r>
          </a:p>
          <a:p>
            <a:pPr lvl="2" eaLnBrk="1" hangingPunct="1">
              <a:defRPr/>
            </a:pPr>
            <a:r>
              <a:rPr lang="zh-CN" altLang="en-US" sz="2800"/>
              <a:t>将</a:t>
            </a:r>
            <a:r>
              <a:rPr lang="en-US" altLang="zh-CN" sz="2800"/>
              <a:t>A</a:t>
            </a:r>
            <a:r>
              <a:rPr lang="zh-CN" altLang="en-US" sz="2800"/>
              <a:t>的一块乘以</a:t>
            </a:r>
            <a:r>
              <a:rPr lang="en-US" altLang="zh-CN" sz="2800"/>
              <a:t>B</a:t>
            </a:r>
            <a:r>
              <a:rPr lang="zh-CN" altLang="en-US" sz="2800"/>
              <a:t>的一块</a:t>
            </a:r>
            <a:r>
              <a:rPr lang="en-US" altLang="zh-CN" sz="2800"/>
              <a:t>,</a:t>
            </a:r>
            <a:r>
              <a:rPr lang="zh-CN" altLang="en-US" sz="2800"/>
              <a:t>再与</a:t>
            </a:r>
            <a:r>
              <a:rPr lang="en-US" altLang="zh-CN" sz="2800"/>
              <a:t>C</a:t>
            </a:r>
            <a:r>
              <a:rPr lang="zh-CN" altLang="en-US" sz="2800"/>
              <a:t>相加</a:t>
            </a:r>
          </a:p>
          <a:p>
            <a:pPr lvl="1" eaLnBrk="1" hangingPunct="1">
              <a:defRPr/>
            </a:pPr>
            <a:r>
              <a:rPr lang="zh-CN" altLang="en-US" sz="2800"/>
              <a:t>将块循环交换到内层循环是否合法</a:t>
            </a:r>
            <a:r>
              <a:rPr lang="en-US" altLang="zh-CN" sz="2800"/>
              <a:t>?</a:t>
            </a:r>
          </a:p>
        </p:txBody>
      </p:sp>
      <p:sp>
        <p:nvSpPr>
          <p:cNvPr id="45060" name="Rectangle 4"/>
          <p:cNvSpPr>
            <a:spLocks noGrp="1" noChangeArrowheads="1"/>
          </p:cNvSpPr>
          <p:nvPr>
            <p:ph type="title"/>
          </p:nvPr>
        </p:nvSpPr>
        <p:spPr/>
        <p:txBody>
          <a:bodyPr/>
          <a:lstStyle/>
          <a:p>
            <a:pPr eaLnBrk="1" hangingPunct="1"/>
            <a:r>
              <a:rPr lang="zh-CN" altLang="en-US" smtClean="0"/>
              <a:t>矩阵乘法</a:t>
            </a:r>
            <a:r>
              <a:rPr lang="en-US" altLang="zh-CN" smtClean="0"/>
              <a:t>: Cache</a:t>
            </a:r>
            <a:r>
              <a:rPr lang="zh-CN" altLang="en-US" smtClean="0"/>
              <a:t>复用</a:t>
            </a: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60C184F3-D613-4EF0-8E1D-0565D1407D65}" type="slidenum">
              <a:rPr lang="en-US" altLang="zh-CN" sz="1400" smtClean="0">
                <a:latin typeface="Times New Roman" pitchFamily="18" charset="0"/>
              </a:rPr>
              <a:pPr eaLnBrk="1" hangingPunct="1"/>
              <a:t>61</a:t>
            </a:fld>
            <a:endParaRPr lang="en-US" altLang="zh-CN" sz="1400" smtClean="0">
              <a:latin typeface="Times New Roman" pitchFamily="18" charset="0"/>
            </a:endParaRPr>
          </a:p>
        </p:txBody>
      </p:sp>
      <p:sp>
        <p:nvSpPr>
          <p:cNvPr id="46083" name="Text Box 3"/>
          <p:cNvSpPr txBox="1">
            <a:spLocks noChangeArrowheads="1"/>
          </p:cNvSpPr>
          <p:nvPr/>
        </p:nvSpPr>
        <p:spPr bwMode="auto">
          <a:xfrm>
            <a:off x="823913" y="1174750"/>
            <a:ext cx="74961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800" dirty="0">
                <a:solidFill>
                  <a:srgbClr val="0033CC"/>
                </a:solidFill>
                <a:latin typeface="Courier New" pitchFamily="49" charset="0"/>
              </a:rPr>
              <a:t>DO I = 1, N, S</a:t>
            </a:r>
          </a:p>
          <a:p>
            <a:r>
              <a:rPr lang="en-US" altLang="zh-CN" sz="1800" dirty="0">
                <a:solidFill>
                  <a:srgbClr val="0033CC"/>
                </a:solidFill>
                <a:latin typeface="Courier New" pitchFamily="49" charset="0"/>
              </a:rPr>
              <a:t>	DO J = 1, N, S</a:t>
            </a:r>
          </a:p>
          <a:p>
            <a:r>
              <a:rPr lang="en-US" altLang="zh-CN" sz="1800" dirty="0">
                <a:solidFill>
                  <a:srgbClr val="0033CC"/>
                </a:solidFill>
                <a:latin typeface="Courier New" pitchFamily="49" charset="0"/>
              </a:rPr>
              <a:t>		DO p = I, I+S-1</a:t>
            </a:r>
          </a:p>
          <a:p>
            <a:r>
              <a:rPr lang="en-US" altLang="zh-CN" sz="1800" dirty="0">
                <a:solidFill>
                  <a:srgbClr val="0033CC"/>
                </a:solidFill>
                <a:latin typeface="Courier New" pitchFamily="49" charset="0"/>
              </a:rPr>
              <a:t>			DO q = J, J+S-1</a:t>
            </a:r>
          </a:p>
          <a:p>
            <a:r>
              <a:rPr lang="en-US" altLang="zh-CN" sz="1800" dirty="0">
                <a:solidFill>
                  <a:srgbClr val="0033CC"/>
                </a:solidFill>
                <a:latin typeface="Courier New" pitchFamily="49" charset="0"/>
              </a:rPr>
              <a:t>      			C(</a:t>
            </a:r>
            <a:r>
              <a:rPr lang="en-US" altLang="zh-CN" sz="1800" dirty="0" err="1">
                <a:solidFill>
                  <a:srgbClr val="0033CC"/>
                </a:solidFill>
                <a:latin typeface="Courier New" pitchFamily="49" charset="0"/>
              </a:rPr>
              <a:t>q,p</a:t>
            </a:r>
            <a:r>
              <a:rPr lang="en-US" altLang="zh-CN" sz="1800" dirty="0">
                <a:solidFill>
                  <a:srgbClr val="0033CC"/>
                </a:solidFill>
                <a:latin typeface="Courier New" pitchFamily="49" charset="0"/>
              </a:rPr>
              <a:t>) = 0.0</a:t>
            </a: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		DO K = 1, N, T</a:t>
            </a:r>
          </a:p>
          <a:p>
            <a:r>
              <a:rPr lang="en-US" altLang="zh-CN" sz="1800" dirty="0">
                <a:solidFill>
                  <a:srgbClr val="0033CC"/>
                </a:solidFill>
                <a:latin typeface="Courier New" pitchFamily="49" charset="0"/>
              </a:rPr>
              <a:t>			DO p = I, I+S-1</a:t>
            </a:r>
          </a:p>
          <a:p>
            <a:r>
              <a:rPr lang="en-US" altLang="zh-CN" sz="1800" dirty="0">
                <a:solidFill>
                  <a:srgbClr val="0033CC"/>
                </a:solidFill>
                <a:latin typeface="Courier New" pitchFamily="49" charset="0"/>
              </a:rPr>
              <a:t>				DO q = J, J+S-1</a:t>
            </a:r>
          </a:p>
          <a:p>
            <a:r>
              <a:rPr lang="en-US" altLang="zh-CN" sz="1800" dirty="0">
                <a:solidFill>
                  <a:srgbClr val="0033CC"/>
                </a:solidFill>
                <a:latin typeface="Courier New" pitchFamily="49" charset="0"/>
              </a:rPr>
              <a:t>					DO r = K, K+T-1</a:t>
            </a:r>
          </a:p>
          <a:p>
            <a:r>
              <a:rPr lang="en-US" altLang="zh-CN" sz="1800" dirty="0">
                <a:solidFill>
                  <a:srgbClr val="0033CC"/>
                </a:solidFill>
                <a:latin typeface="Courier New" pitchFamily="49" charset="0"/>
              </a:rPr>
              <a:t>      					</a:t>
            </a:r>
            <a:r>
              <a:rPr lang="en-US" altLang="zh-CN" sz="1800" dirty="0">
                <a:solidFill>
                  <a:srgbClr val="6600CC"/>
                </a:solidFill>
                <a:latin typeface="Courier New" pitchFamily="49" charset="0"/>
              </a:rPr>
              <a:t>C(</a:t>
            </a:r>
            <a:r>
              <a:rPr lang="en-US" altLang="zh-CN" sz="1800" dirty="0" err="1">
                <a:solidFill>
                  <a:srgbClr val="6600CC"/>
                </a:solidFill>
                <a:latin typeface="Courier New" pitchFamily="49" charset="0"/>
              </a:rPr>
              <a:t>q,p</a:t>
            </a:r>
            <a:r>
              <a:rPr lang="en-US" altLang="zh-CN" sz="1800" dirty="0">
                <a:solidFill>
                  <a:srgbClr val="6600CC"/>
                </a:solidFill>
                <a:latin typeface="Courier New" pitchFamily="49" charset="0"/>
              </a:rPr>
              <a:t>)</a:t>
            </a:r>
            <a:r>
              <a:rPr lang="en-US" altLang="zh-CN" sz="1800" dirty="0">
                <a:solidFill>
                  <a:srgbClr val="0033CC"/>
                </a:solidFill>
                <a:latin typeface="Courier New" pitchFamily="49" charset="0"/>
              </a:rPr>
              <a:t> = </a:t>
            </a:r>
            <a:r>
              <a:rPr lang="en-US" altLang="zh-CN" sz="1800" dirty="0">
                <a:solidFill>
                  <a:srgbClr val="6600CC"/>
                </a:solidFill>
                <a:latin typeface="Courier New" pitchFamily="49" charset="0"/>
              </a:rPr>
              <a:t>C(</a:t>
            </a:r>
            <a:r>
              <a:rPr lang="en-US" altLang="zh-CN" sz="1800" dirty="0" err="1">
                <a:solidFill>
                  <a:srgbClr val="6600CC"/>
                </a:solidFill>
                <a:latin typeface="Courier New" pitchFamily="49" charset="0"/>
              </a:rPr>
              <a:t>q,p</a:t>
            </a:r>
            <a:r>
              <a:rPr lang="en-US" altLang="zh-CN" sz="1800" dirty="0">
                <a:solidFill>
                  <a:srgbClr val="6600CC"/>
                </a:solidFill>
                <a:latin typeface="Courier New" pitchFamily="49" charset="0"/>
              </a:rPr>
              <a:t>)</a:t>
            </a:r>
            <a:r>
              <a:rPr lang="en-US" altLang="zh-CN" sz="1800" dirty="0">
                <a:solidFill>
                  <a:srgbClr val="0033CC"/>
                </a:solidFill>
                <a:latin typeface="Courier New" pitchFamily="49" charset="0"/>
              </a:rPr>
              <a:t> + </a:t>
            </a:r>
            <a:r>
              <a:rPr lang="en-US" altLang="zh-CN" sz="1800" dirty="0">
                <a:solidFill>
                  <a:srgbClr val="99003C"/>
                </a:solidFill>
                <a:latin typeface="Courier New" pitchFamily="49" charset="0"/>
              </a:rPr>
              <a:t>A(</a:t>
            </a:r>
            <a:r>
              <a:rPr lang="en-US" altLang="zh-CN" sz="1800" dirty="0" err="1">
                <a:solidFill>
                  <a:srgbClr val="99003C"/>
                </a:solidFill>
                <a:latin typeface="Courier New" pitchFamily="49" charset="0"/>
              </a:rPr>
              <a:t>q,r</a:t>
            </a:r>
            <a:r>
              <a:rPr lang="en-US" altLang="zh-CN" sz="1800" dirty="0">
                <a:solidFill>
                  <a:srgbClr val="99003C"/>
                </a:solidFill>
                <a:latin typeface="Courier New" pitchFamily="49" charset="0"/>
              </a:rPr>
              <a:t>)</a:t>
            </a:r>
            <a:r>
              <a:rPr lang="en-US" altLang="zh-CN" sz="1800" dirty="0">
                <a:solidFill>
                  <a:srgbClr val="0033CC"/>
                </a:solidFill>
                <a:latin typeface="Courier New" pitchFamily="49" charset="0"/>
              </a:rPr>
              <a:t> * </a:t>
            </a:r>
            <a:r>
              <a:rPr lang="en-US" altLang="zh-CN" sz="1800" dirty="0">
                <a:solidFill>
                  <a:srgbClr val="006600"/>
                </a:solidFill>
                <a:latin typeface="Courier New" pitchFamily="49" charset="0"/>
              </a:rPr>
              <a:t>B(</a:t>
            </a:r>
            <a:r>
              <a:rPr lang="en-US" altLang="zh-CN" sz="1800" dirty="0" err="1">
                <a:solidFill>
                  <a:srgbClr val="006600"/>
                </a:solidFill>
                <a:latin typeface="Courier New" pitchFamily="49" charset="0"/>
              </a:rPr>
              <a:t>r,p</a:t>
            </a:r>
            <a:r>
              <a:rPr lang="en-US" altLang="zh-CN" sz="1800" dirty="0">
                <a:solidFill>
                  <a:srgbClr val="006600"/>
                </a:solidFill>
                <a:latin typeface="Courier New" pitchFamily="49" charset="0"/>
              </a:rPr>
              <a:t>)</a:t>
            </a:r>
            <a:endParaRPr lang="en-US" altLang="zh-CN" sz="1800" dirty="0">
              <a:solidFill>
                <a:srgbClr val="0033CC"/>
              </a:solidFill>
              <a:latin typeface="Courier New" pitchFamily="49" charset="0"/>
            </a:endParaRP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ENDDO</a:t>
            </a:r>
          </a:p>
        </p:txBody>
      </p:sp>
      <p:sp>
        <p:nvSpPr>
          <p:cNvPr id="46084" name="Text Box 4"/>
          <p:cNvSpPr txBox="1">
            <a:spLocks noChangeArrowheads="1"/>
          </p:cNvSpPr>
          <p:nvPr/>
        </p:nvSpPr>
        <p:spPr bwMode="auto">
          <a:xfrm>
            <a:off x="5584825" y="3248025"/>
            <a:ext cx="13731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600" b="0">
                <a:solidFill>
                  <a:srgbClr val="99003C"/>
                </a:solidFill>
                <a:latin typeface="Comic Sans MS" pitchFamily="66" charset="0"/>
              </a:rPr>
              <a:t>ST elements</a:t>
            </a:r>
          </a:p>
        </p:txBody>
      </p:sp>
      <p:sp>
        <p:nvSpPr>
          <p:cNvPr id="46085" name="Text Box 5"/>
          <p:cNvSpPr txBox="1">
            <a:spLocks noChangeArrowheads="1"/>
          </p:cNvSpPr>
          <p:nvPr/>
        </p:nvSpPr>
        <p:spPr bwMode="auto">
          <a:xfrm>
            <a:off x="7324725" y="3243263"/>
            <a:ext cx="13731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600" b="0">
                <a:solidFill>
                  <a:srgbClr val="006600"/>
                </a:solidFill>
                <a:latin typeface="Comic Sans MS" pitchFamily="66" charset="0"/>
              </a:rPr>
              <a:t>ST elements</a:t>
            </a:r>
          </a:p>
        </p:txBody>
      </p:sp>
      <p:sp>
        <p:nvSpPr>
          <p:cNvPr id="46086" name="Text Box 6"/>
          <p:cNvSpPr txBox="1">
            <a:spLocks noChangeArrowheads="1"/>
          </p:cNvSpPr>
          <p:nvPr/>
        </p:nvSpPr>
        <p:spPr bwMode="auto">
          <a:xfrm>
            <a:off x="4289425" y="5114925"/>
            <a:ext cx="1320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600" b="0">
                <a:solidFill>
                  <a:srgbClr val="6600CC"/>
                </a:solidFill>
                <a:latin typeface="Comic Sans MS" pitchFamily="66" charset="0"/>
              </a:rPr>
              <a:t>S</a:t>
            </a:r>
            <a:r>
              <a:rPr lang="en-US" altLang="zh-CN" sz="1600" baseline="30000">
                <a:solidFill>
                  <a:srgbClr val="6600CC"/>
                </a:solidFill>
                <a:latin typeface="Comic Sans MS" pitchFamily="66" charset="0"/>
              </a:rPr>
              <a:t>2</a:t>
            </a:r>
            <a:r>
              <a:rPr lang="en-US" altLang="zh-CN" sz="1600" b="0">
                <a:solidFill>
                  <a:srgbClr val="6600CC"/>
                </a:solidFill>
                <a:latin typeface="Comic Sans MS" pitchFamily="66" charset="0"/>
              </a:rPr>
              <a:t> elements</a:t>
            </a:r>
          </a:p>
        </p:txBody>
      </p:sp>
      <p:sp>
        <p:nvSpPr>
          <p:cNvPr id="46087" name="Line 7"/>
          <p:cNvSpPr>
            <a:spLocks noChangeShapeType="1"/>
          </p:cNvSpPr>
          <p:nvPr/>
        </p:nvSpPr>
        <p:spPr bwMode="auto">
          <a:xfrm>
            <a:off x="6324600" y="3657600"/>
            <a:ext cx="127000" cy="571500"/>
          </a:xfrm>
          <a:prstGeom prst="line">
            <a:avLst/>
          </a:prstGeom>
          <a:noFill/>
          <a:ln w="25400">
            <a:solidFill>
              <a:srgbClr val="99003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8" name="Line 8"/>
          <p:cNvSpPr>
            <a:spLocks noChangeShapeType="1"/>
          </p:cNvSpPr>
          <p:nvPr/>
        </p:nvSpPr>
        <p:spPr bwMode="auto">
          <a:xfrm flipH="1">
            <a:off x="7696200" y="3619500"/>
            <a:ext cx="177800" cy="635000"/>
          </a:xfrm>
          <a:prstGeom prst="line">
            <a:avLst/>
          </a:prstGeom>
          <a:noFill/>
          <a:ln w="254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9" name="Line 9"/>
          <p:cNvSpPr>
            <a:spLocks noChangeShapeType="1"/>
          </p:cNvSpPr>
          <p:nvPr/>
        </p:nvSpPr>
        <p:spPr bwMode="auto">
          <a:xfrm flipV="1">
            <a:off x="4978400" y="4546600"/>
            <a:ext cx="203200" cy="584200"/>
          </a:xfrm>
          <a:prstGeom prst="line">
            <a:avLst/>
          </a:prstGeom>
          <a:noFill/>
          <a:ln w="25400">
            <a:solidFill>
              <a:srgbClr val="66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0" name="Line 10"/>
          <p:cNvSpPr>
            <a:spLocks noChangeShapeType="1"/>
          </p:cNvSpPr>
          <p:nvPr/>
        </p:nvSpPr>
        <p:spPr bwMode="auto">
          <a:xfrm flipH="1" flipV="1">
            <a:off x="4267200" y="4546600"/>
            <a:ext cx="711200" cy="596900"/>
          </a:xfrm>
          <a:prstGeom prst="line">
            <a:avLst/>
          </a:prstGeom>
          <a:noFill/>
          <a:ln w="25400">
            <a:solidFill>
              <a:srgbClr val="66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Rectangle 11"/>
          <p:cNvSpPr>
            <a:spLocks noGrp="1" noChangeArrowheads="1"/>
          </p:cNvSpPr>
          <p:nvPr>
            <p:ph type="title"/>
          </p:nvPr>
        </p:nvSpPr>
        <p:spPr>
          <a:xfrm>
            <a:off x="171450" y="115888"/>
            <a:ext cx="6488113" cy="685800"/>
          </a:xfrm>
        </p:spPr>
        <p:txBody>
          <a:bodyPr/>
          <a:lstStyle/>
          <a:p>
            <a:pPr eaLnBrk="1" hangingPunct="1"/>
            <a:r>
              <a:rPr lang="zh-CN" altLang="en-US" smtClean="0"/>
              <a:t>在带</a:t>
            </a:r>
            <a:r>
              <a:rPr lang="en-US" altLang="zh-CN" smtClean="0"/>
              <a:t>Cache</a:t>
            </a:r>
            <a:r>
              <a:rPr lang="zh-CN" altLang="en-US" smtClean="0"/>
              <a:t>的单处理器上的优化</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56CF3037-E20B-40C1-A7F7-EEFF155BFB59}" type="slidenum">
              <a:rPr lang="en-US" altLang="zh-CN" sz="1400" smtClean="0">
                <a:latin typeface="Times New Roman" pitchFamily="18" charset="0"/>
              </a:rPr>
              <a:pPr eaLnBrk="1" hangingPunct="1"/>
              <a:t>62</a:t>
            </a:fld>
            <a:endParaRPr lang="en-US" altLang="zh-CN" sz="1400" smtClean="0">
              <a:latin typeface="Times New Roman" pitchFamily="18" charset="0"/>
            </a:endParaRPr>
          </a:p>
        </p:txBody>
      </p:sp>
      <p:sp>
        <p:nvSpPr>
          <p:cNvPr id="47107" name="Text Box 3"/>
          <p:cNvSpPr txBox="1">
            <a:spLocks noChangeArrowheads="1"/>
          </p:cNvSpPr>
          <p:nvPr/>
        </p:nvSpPr>
        <p:spPr bwMode="auto">
          <a:xfrm>
            <a:off x="823913" y="1196752"/>
            <a:ext cx="749617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defTabSz="457200" eaLnBrk="0" hangingPunct="0">
              <a:defRPr sz="3200" b="1">
                <a:solidFill>
                  <a:schemeClr val="tx1"/>
                </a:solidFill>
                <a:latin typeface="Arial" charset="0"/>
                <a:ea typeface="宋体" pitchFamily="2" charset="-122"/>
              </a:defRPr>
            </a:lvl1pPr>
            <a:lvl2pPr marL="742950" indent="-285750" defTabSz="457200" eaLnBrk="0" hangingPunct="0">
              <a:defRPr sz="3200" b="1">
                <a:solidFill>
                  <a:schemeClr val="tx1"/>
                </a:solidFill>
                <a:latin typeface="Arial" charset="0"/>
                <a:ea typeface="宋体" pitchFamily="2" charset="-122"/>
              </a:defRPr>
            </a:lvl2pPr>
            <a:lvl3pPr marL="1143000" indent="-228600" defTabSz="457200" eaLnBrk="0" hangingPunct="0">
              <a:defRPr sz="3200" b="1">
                <a:solidFill>
                  <a:schemeClr val="tx1"/>
                </a:solidFill>
                <a:latin typeface="Arial" charset="0"/>
                <a:ea typeface="宋体" pitchFamily="2" charset="-122"/>
              </a:defRPr>
            </a:lvl3pPr>
            <a:lvl4pPr marL="1600200" indent="-228600" defTabSz="457200" eaLnBrk="0" hangingPunct="0">
              <a:defRPr sz="3200" b="1">
                <a:solidFill>
                  <a:schemeClr val="tx1"/>
                </a:solidFill>
                <a:latin typeface="Arial" charset="0"/>
                <a:ea typeface="宋体" pitchFamily="2" charset="-122"/>
              </a:defRPr>
            </a:lvl4pPr>
            <a:lvl5pPr marL="2057400" indent="-228600" defTabSz="457200" eaLnBrk="0" hangingPunct="0">
              <a:defRPr sz="3200" b="1">
                <a:solidFill>
                  <a:schemeClr val="tx1"/>
                </a:solidFill>
                <a:latin typeface="Arial" charset="0"/>
                <a:ea typeface="宋体" pitchFamily="2" charset="-122"/>
              </a:defRPr>
            </a:lvl5pPr>
            <a:lvl6pPr marL="2514600" indent="-228600" defTabSz="457200" eaLnBrk="0" fontAlgn="base" hangingPunct="0">
              <a:spcBef>
                <a:spcPct val="0"/>
              </a:spcBef>
              <a:spcAft>
                <a:spcPct val="0"/>
              </a:spcAft>
              <a:defRPr sz="3200" b="1">
                <a:solidFill>
                  <a:schemeClr val="tx1"/>
                </a:solidFill>
                <a:latin typeface="Arial" charset="0"/>
                <a:ea typeface="宋体" pitchFamily="2" charset="-122"/>
              </a:defRPr>
            </a:lvl6pPr>
            <a:lvl7pPr marL="2971800" indent="-228600" defTabSz="457200" eaLnBrk="0" fontAlgn="base" hangingPunct="0">
              <a:spcBef>
                <a:spcPct val="0"/>
              </a:spcBef>
              <a:spcAft>
                <a:spcPct val="0"/>
              </a:spcAft>
              <a:defRPr sz="3200" b="1">
                <a:solidFill>
                  <a:schemeClr val="tx1"/>
                </a:solidFill>
                <a:latin typeface="Arial" charset="0"/>
                <a:ea typeface="宋体" pitchFamily="2" charset="-122"/>
              </a:defRPr>
            </a:lvl7pPr>
            <a:lvl8pPr marL="3429000" indent="-228600" defTabSz="457200" eaLnBrk="0" fontAlgn="base" hangingPunct="0">
              <a:spcBef>
                <a:spcPct val="0"/>
              </a:spcBef>
              <a:spcAft>
                <a:spcPct val="0"/>
              </a:spcAft>
              <a:defRPr sz="3200" b="1">
                <a:solidFill>
                  <a:schemeClr val="tx1"/>
                </a:solidFill>
                <a:latin typeface="Arial" charset="0"/>
                <a:ea typeface="宋体" pitchFamily="2" charset="-122"/>
              </a:defRPr>
            </a:lvl8pPr>
            <a:lvl9pPr marL="3886200" indent="-228600" defTabSz="457200" eaLnBrk="0" fontAlgn="base" hangingPunct="0">
              <a:spcBef>
                <a:spcPct val="0"/>
              </a:spcBef>
              <a:spcAft>
                <a:spcPct val="0"/>
              </a:spcAft>
              <a:defRPr sz="3200" b="1">
                <a:solidFill>
                  <a:schemeClr val="tx1"/>
                </a:solidFill>
                <a:latin typeface="Arial" charset="0"/>
                <a:ea typeface="宋体" pitchFamily="2" charset="-122"/>
              </a:defRPr>
            </a:lvl9pPr>
          </a:lstStyle>
          <a:p>
            <a:r>
              <a:rPr lang="en-US" altLang="zh-CN" sz="1800" dirty="0">
                <a:solidFill>
                  <a:srgbClr val="0033CC"/>
                </a:solidFill>
                <a:latin typeface="Courier New" pitchFamily="49" charset="0"/>
              </a:rPr>
              <a:t>PARALLEL DO I = 1, N</a:t>
            </a:r>
          </a:p>
          <a:p>
            <a:r>
              <a:rPr lang="en-US" altLang="zh-CN" sz="1800" dirty="0">
                <a:solidFill>
                  <a:srgbClr val="0033CC"/>
                </a:solidFill>
                <a:latin typeface="Courier New" pitchFamily="49" charset="0"/>
              </a:rPr>
              <a:t>	PARALLEL DO J = 1, N</a:t>
            </a:r>
          </a:p>
          <a:p>
            <a:r>
              <a:rPr lang="en-US" altLang="zh-CN" sz="1800" dirty="0">
                <a:solidFill>
                  <a:srgbClr val="0033CC"/>
                </a:solidFill>
                <a:latin typeface="Courier New" pitchFamily="49" charset="0"/>
              </a:rPr>
              <a:t>		C(J,I) = 0.0</a:t>
            </a: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ENDDO</a:t>
            </a:r>
          </a:p>
          <a:p>
            <a:r>
              <a:rPr lang="en-US" altLang="zh-CN" sz="1800" dirty="0">
                <a:solidFill>
                  <a:srgbClr val="0033CC"/>
                </a:solidFill>
                <a:latin typeface="Courier New" pitchFamily="49" charset="0"/>
              </a:rPr>
              <a:t>PARALLEL DO I = 1, N, S</a:t>
            </a:r>
          </a:p>
          <a:p>
            <a:r>
              <a:rPr lang="en-US" altLang="zh-CN" sz="1800" dirty="0">
                <a:solidFill>
                  <a:srgbClr val="0033CC"/>
                </a:solidFill>
                <a:latin typeface="Courier New" pitchFamily="49" charset="0"/>
              </a:rPr>
              <a:t>	PARALLEL DO J = 1, N, S</a:t>
            </a:r>
          </a:p>
          <a:p>
            <a:r>
              <a:rPr lang="en-US" altLang="zh-CN" sz="1800" dirty="0">
                <a:solidFill>
                  <a:srgbClr val="0033CC"/>
                </a:solidFill>
                <a:latin typeface="Courier New" pitchFamily="49" charset="0"/>
              </a:rPr>
              <a:t>			DO p = I, I+S-1</a:t>
            </a:r>
          </a:p>
          <a:p>
            <a:r>
              <a:rPr lang="en-US" altLang="zh-CN" sz="1800" dirty="0">
                <a:solidFill>
                  <a:srgbClr val="0033CC"/>
                </a:solidFill>
                <a:latin typeface="Courier New" pitchFamily="49" charset="0"/>
              </a:rPr>
              <a:t>				DO q = J, J+S-1</a:t>
            </a:r>
          </a:p>
          <a:p>
            <a:r>
              <a:rPr lang="en-US" altLang="zh-CN" sz="1800" dirty="0">
                <a:solidFill>
                  <a:srgbClr val="0033CC"/>
                </a:solidFill>
                <a:latin typeface="Courier New" pitchFamily="49" charset="0"/>
              </a:rPr>
              <a:t>		DO K = 1, N, T</a:t>
            </a:r>
          </a:p>
          <a:p>
            <a:r>
              <a:rPr lang="en-US" altLang="zh-CN" sz="1800" dirty="0">
                <a:solidFill>
                  <a:srgbClr val="0033CC"/>
                </a:solidFill>
                <a:latin typeface="Courier New" pitchFamily="49" charset="0"/>
              </a:rPr>
              <a:t>					DO r = K, K+T-1</a:t>
            </a:r>
          </a:p>
          <a:p>
            <a:r>
              <a:rPr lang="en-US" altLang="zh-CN" sz="1800" dirty="0">
                <a:solidFill>
                  <a:srgbClr val="0033CC"/>
                </a:solidFill>
                <a:latin typeface="Courier New" pitchFamily="49" charset="0"/>
              </a:rPr>
              <a:t>      					C(</a:t>
            </a:r>
            <a:r>
              <a:rPr lang="en-US" altLang="zh-CN" sz="1800" dirty="0" err="1">
                <a:solidFill>
                  <a:srgbClr val="0033CC"/>
                </a:solidFill>
                <a:latin typeface="Courier New" pitchFamily="49" charset="0"/>
              </a:rPr>
              <a:t>q,p</a:t>
            </a:r>
            <a:r>
              <a:rPr lang="en-US" altLang="zh-CN" sz="1800" dirty="0">
                <a:solidFill>
                  <a:srgbClr val="0033CC"/>
                </a:solidFill>
                <a:latin typeface="Courier New" pitchFamily="49" charset="0"/>
              </a:rPr>
              <a:t>) = C(</a:t>
            </a:r>
            <a:r>
              <a:rPr lang="en-US" altLang="zh-CN" sz="1800" dirty="0" err="1">
                <a:solidFill>
                  <a:srgbClr val="0033CC"/>
                </a:solidFill>
                <a:latin typeface="Courier New" pitchFamily="49" charset="0"/>
              </a:rPr>
              <a:t>q,p</a:t>
            </a:r>
            <a:r>
              <a:rPr lang="en-US" altLang="zh-CN" sz="1800" dirty="0">
                <a:solidFill>
                  <a:srgbClr val="0033CC"/>
                </a:solidFill>
                <a:latin typeface="Courier New" pitchFamily="49" charset="0"/>
              </a:rPr>
              <a:t>) + </a:t>
            </a:r>
            <a:r>
              <a:rPr lang="en-US" altLang="zh-CN" sz="1800" dirty="0">
                <a:solidFill>
                  <a:srgbClr val="FF3300"/>
                </a:solidFill>
                <a:latin typeface="Courier New" pitchFamily="49" charset="0"/>
              </a:rPr>
              <a:t>A(</a:t>
            </a:r>
            <a:r>
              <a:rPr lang="en-US" altLang="zh-CN" sz="1800" dirty="0" err="1">
                <a:solidFill>
                  <a:srgbClr val="FF3300"/>
                </a:solidFill>
                <a:latin typeface="Courier New" pitchFamily="49" charset="0"/>
              </a:rPr>
              <a:t>q,r</a:t>
            </a:r>
            <a:r>
              <a:rPr lang="en-US" altLang="zh-CN" sz="1800" dirty="0">
                <a:solidFill>
                  <a:srgbClr val="FF3300"/>
                </a:solidFill>
                <a:latin typeface="Courier New" pitchFamily="49" charset="0"/>
              </a:rPr>
              <a:t>) * B(</a:t>
            </a:r>
            <a:r>
              <a:rPr lang="en-US" altLang="zh-CN" sz="1800" dirty="0" err="1">
                <a:solidFill>
                  <a:srgbClr val="FF3300"/>
                </a:solidFill>
                <a:latin typeface="Courier New" pitchFamily="49" charset="0"/>
              </a:rPr>
              <a:t>r,p</a:t>
            </a:r>
            <a:r>
              <a:rPr lang="en-US" altLang="zh-CN" sz="1800" dirty="0">
                <a:solidFill>
                  <a:srgbClr val="FF3300"/>
                </a:solidFill>
                <a:latin typeface="Courier New" pitchFamily="49" charset="0"/>
              </a:rPr>
              <a:t>)</a:t>
            </a: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				ENDDO</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	ENDDO </a:t>
            </a:r>
          </a:p>
          <a:p>
            <a:r>
              <a:rPr lang="en-US" altLang="zh-CN" sz="1800" dirty="0">
                <a:solidFill>
                  <a:srgbClr val="0033CC"/>
                </a:solidFill>
                <a:latin typeface="Courier New" pitchFamily="49" charset="0"/>
              </a:rPr>
              <a:t>ENDDO</a:t>
            </a:r>
          </a:p>
        </p:txBody>
      </p:sp>
      <p:sp>
        <p:nvSpPr>
          <p:cNvPr id="47108" name="Rectangle 4"/>
          <p:cNvSpPr>
            <a:spLocks noGrp="1" noChangeArrowheads="1"/>
          </p:cNvSpPr>
          <p:nvPr>
            <p:ph type="title"/>
          </p:nvPr>
        </p:nvSpPr>
        <p:spPr>
          <a:xfrm>
            <a:off x="171450" y="115888"/>
            <a:ext cx="6777038" cy="685800"/>
          </a:xfrm>
        </p:spPr>
        <p:txBody>
          <a:bodyPr/>
          <a:lstStyle/>
          <a:p>
            <a:pPr eaLnBrk="1" hangingPunct="1"/>
            <a:r>
              <a:rPr lang="zh-CN" altLang="en-US" sz="3200" smtClean="0"/>
              <a:t>在分布式共享内存多处理机上的优化</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F1918D2D-7123-4E69-993D-0811408DAC6D}" type="slidenum">
              <a:rPr lang="en-US" altLang="zh-CN" sz="1400">
                <a:latin typeface="Times New Roman" panose="02020603050405020304" pitchFamily="18" charset="0"/>
                <a:ea typeface="宋体" panose="02010600030101010101" pitchFamily="2" charset="-122"/>
              </a:rPr>
              <a:pPr>
                <a:spcBef>
                  <a:spcPct val="0"/>
                </a:spcBef>
                <a:buFontTx/>
                <a:buNone/>
              </a:pPr>
              <a:t>63</a:t>
            </a:fld>
            <a:endParaRPr lang="en-US" altLang="zh-CN" sz="1400">
              <a:latin typeface="Times New Roman" panose="02020603050405020304" pitchFamily="18" charset="0"/>
              <a:ea typeface="宋体" panose="02010600030101010101" pitchFamily="2" charset="-122"/>
            </a:endParaRPr>
          </a:p>
        </p:txBody>
      </p:sp>
      <p:sp>
        <p:nvSpPr>
          <p:cNvPr id="9219" name="Rectangle 2"/>
          <p:cNvSpPr>
            <a:spLocks noGrp="1" noChangeArrowheads="1"/>
          </p:cNvSpPr>
          <p:nvPr>
            <p:ph type="title"/>
          </p:nvPr>
        </p:nvSpPr>
        <p:spPr/>
        <p:txBody>
          <a:bodyPr/>
          <a:lstStyle/>
          <a:p>
            <a:r>
              <a:rPr lang="zh-CN" altLang="en-US" sz="4000" smtClean="0"/>
              <a:t>依赖关系</a:t>
            </a:r>
          </a:p>
        </p:txBody>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smtClean="0">
                <a:effectLst/>
              </a:rPr>
              <a:t>提高性能的关键是并行化，数据依赖关系分析是并行化的基础</a:t>
            </a:r>
            <a:endParaRPr lang="en-US" altLang="zh-CN" sz="2800" dirty="0" smtClean="0">
              <a:effectLst/>
            </a:endParaRPr>
          </a:p>
          <a:p>
            <a:r>
              <a:rPr lang="zh-CN" altLang="en-US" sz="2800" dirty="0" smtClean="0">
                <a:effectLst/>
              </a:rPr>
              <a:t>数据依赖关系的例子</a:t>
            </a:r>
            <a:r>
              <a:rPr lang="en-US" altLang="zh-CN" sz="2800" dirty="0" smtClean="0">
                <a:effectLst/>
              </a:rPr>
              <a:t>:</a:t>
            </a:r>
          </a:p>
          <a:p>
            <a:pPr>
              <a:buFont typeface="Wingdings" panose="05000000000000000000" pitchFamily="2" charset="2"/>
              <a:buNone/>
            </a:pPr>
            <a:r>
              <a:rPr lang="en-US" altLang="zh-CN" dirty="0" smtClean="0">
                <a:effectLst/>
              </a:rPr>
              <a:t>    S1	 PI = 3.14</a:t>
            </a:r>
          </a:p>
          <a:p>
            <a:pPr>
              <a:buFont typeface="Wingdings" panose="05000000000000000000" pitchFamily="2" charset="2"/>
              <a:buNone/>
            </a:pPr>
            <a:r>
              <a:rPr lang="en-US" altLang="zh-CN" dirty="0" smtClean="0">
                <a:effectLst/>
              </a:rPr>
              <a:t>    S2    R = 5.0</a:t>
            </a:r>
          </a:p>
          <a:p>
            <a:pPr>
              <a:buFont typeface="Wingdings" panose="05000000000000000000" pitchFamily="2" charset="2"/>
              <a:buNone/>
            </a:pPr>
            <a:r>
              <a:rPr lang="en-US" altLang="zh-CN" dirty="0" smtClean="0">
                <a:effectLst/>
              </a:rPr>
              <a:t>    S3    AREA = PI * R ** 2</a:t>
            </a:r>
          </a:p>
          <a:p>
            <a:r>
              <a:rPr lang="en-US" altLang="zh-CN" sz="2800" dirty="0" smtClean="0">
                <a:effectLst/>
              </a:rPr>
              <a:t>S3</a:t>
            </a:r>
            <a:r>
              <a:rPr lang="zh-CN" altLang="en-US" sz="2800" dirty="0" smtClean="0">
                <a:effectLst/>
              </a:rPr>
              <a:t>语句不能移到</a:t>
            </a:r>
            <a:r>
              <a:rPr lang="en-US" altLang="zh-CN" sz="2800" dirty="0" smtClean="0">
                <a:effectLst/>
              </a:rPr>
              <a:t>S1</a:t>
            </a:r>
            <a:r>
              <a:rPr lang="zh-CN" altLang="en-US" sz="2800" dirty="0" smtClean="0">
                <a:effectLst/>
              </a:rPr>
              <a:t>或</a:t>
            </a:r>
            <a:r>
              <a:rPr lang="en-US" altLang="zh-CN" sz="2800" dirty="0" smtClean="0">
                <a:effectLst/>
              </a:rPr>
              <a:t>S2</a:t>
            </a:r>
            <a:r>
              <a:rPr lang="zh-CN" altLang="en-US" sz="2800" dirty="0" smtClean="0">
                <a:effectLst/>
              </a:rPr>
              <a:t>语句之前，否则无法获得正确结果</a:t>
            </a:r>
            <a:endParaRPr lang="en-US" altLang="zh-CN" sz="2800" dirty="0" smtClean="0">
              <a:effectLst/>
            </a:endParaRPr>
          </a:p>
          <a:p>
            <a:endParaRPr lang="zh-CN" altLang="en-US" dirty="0" smtClean="0">
              <a:effectLst/>
            </a:endParaRPr>
          </a:p>
        </p:txBody>
      </p:sp>
    </p:spTree>
    <p:extLst>
      <p:ext uri="{BB962C8B-B14F-4D97-AF65-F5344CB8AC3E}">
        <p14:creationId xmlns:p14="http://schemas.microsoft.com/office/powerpoint/2010/main" val="1824367975"/>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2E7CA18D-9A43-4668-A081-600B13497AF1}" type="slidenum">
              <a:rPr lang="en-US" altLang="zh-CN" sz="1400">
                <a:latin typeface="Times New Roman" panose="02020603050405020304" pitchFamily="18" charset="0"/>
                <a:ea typeface="宋体" panose="02010600030101010101" pitchFamily="2" charset="-122"/>
              </a:rPr>
              <a:pPr>
                <a:spcBef>
                  <a:spcPct val="0"/>
                </a:spcBef>
                <a:buFontTx/>
                <a:buNone/>
              </a:pPr>
              <a:t>64</a:t>
            </a:fld>
            <a:endParaRPr lang="en-US" altLang="zh-CN" sz="1400">
              <a:latin typeface="Times New Roman" panose="02020603050405020304" pitchFamily="18" charset="0"/>
              <a:ea typeface="宋体" panose="02010600030101010101" pitchFamily="2" charset="-122"/>
            </a:endParaRPr>
          </a:p>
        </p:txBody>
      </p:sp>
      <p:sp>
        <p:nvSpPr>
          <p:cNvPr id="10243" name="Rectangle 2"/>
          <p:cNvSpPr>
            <a:spLocks noGrp="1" noChangeArrowheads="1"/>
          </p:cNvSpPr>
          <p:nvPr>
            <p:ph type="title"/>
          </p:nvPr>
        </p:nvSpPr>
        <p:spPr/>
        <p:txBody>
          <a:bodyPr/>
          <a:lstStyle/>
          <a:p>
            <a:r>
              <a:rPr lang="zh-CN" altLang="en-US" smtClean="0"/>
              <a:t>依赖关系的定义</a:t>
            </a:r>
          </a:p>
        </p:txBody>
      </p:sp>
      <p:sp>
        <p:nvSpPr>
          <p:cNvPr id="10244" name="Rectangle 3"/>
          <p:cNvSpPr>
            <a:spLocks noGrp="1" noChangeArrowheads="1"/>
          </p:cNvSpPr>
          <p:nvPr>
            <p:ph type="body" idx="1"/>
          </p:nvPr>
        </p:nvSpPr>
        <p:spPr>
          <a:xfrm>
            <a:off x="107950" y="1522413"/>
            <a:ext cx="8493125" cy="4714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Font typeface="Wingdings" panose="05000000000000000000" pitchFamily="2" charset="2"/>
              <a:buNone/>
            </a:pPr>
            <a:r>
              <a:rPr lang="zh-CN" altLang="en-US" sz="3200" smtClean="0">
                <a:effectLst/>
              </a:rPr>
              <a:t>下列情况下，我们说，</a:t>
            </a:r>
            <a:r>
              <a:rPr lang="en-US" altLang="zh-CN" sz="3200" smtClean="0">
                <a:effectLst/>
              </a:rPr>
              <a:t>S</a:t>
            </a:r>
            <a:r>
              <a:rPr lang="en-US" altLang="zh-CN" sz="3200" baseline="-25000" smtClean="0">
                <a:effectLst/>
              </a:rPr>
              <a:t>1</a:t>
            </a:r>
            <a:r>
              <a:rPr lang="en-US" altLang="zh-CN" sz="3200" smtClean="0">
                <a:effectLst/>
              </a:rPr>
              <a:t> </a:t>
            </a:r>
            <a:r>
              <a:rPr lang="zh-CN" altLang="en-US" sz="3200" smtClean="0">
                <a:effectLst/>
              </a:rPr>
              <a:t>到 </a:t>
            </a:r>
            <a:r>
              <a:rPr lang="en-US" altLang="zh-CN" sz="3200" smtClean="0">
                <a:effectLst/>
              </a:rPr>
              <a:t>S</a:t>
            </a:r>
            <a:r>
              <a:rPr lang="en-US" altLang="zh-CN" sz="3200" baseline="-25000" smtClean="0">
                <a:effectLst/>
              </a:rPr>
              <a:t>2</a:t>
            </a:r>
            <a:r>
              <a:rPr lang="en-US" altLang="zh-CN" sz="3200" smtClean="0">
                <a:effectLst/>
              </a:rPr>
              <a:t> </a:t>
            </a:r>
            <a:r>
              <a:rPr lang="zh-CN" altLang="en-US" sz="3200" smtClean="0">
                <a:effectLst/>
              </a:rPr>
              <a:t>有数据依赖关系</a:t>
            </a:r>
            <a:r>
              <a:rPr lang="en-US" altLang="zh-CN" sz="3200" smtClean="0">
                <a:effectLst/>
              </a:rPr>
              <a:t>(S</a:t>
            </a:r>
            <a:r>
              <a:rPr lang="en-US" altLang="zh-CN" sz="3200" baseline="-25000" smtClean="0">
                <a:effectLst/>
              </a:rPr>
              <a:t>2</a:t>
            </a:r>
            <a:r>
              <a:rPr lang="en-US" altLang="zh-CN" sz="3200" smtClean="0">
                <a:effectLst/>
              </a:rPr>
              <a:t> </a:t>
            </a:r>
            <a:r>
              <a:rPr lang="zh-CN" altLang="en-US" sz="3200" smtClean="0">
                <a:effectLst/>
              </a:rPr>
              <a:t>依赖于 </a:t>
            </a:r>
            <a:r>
              <a:rPr lang="en-US" altLang="zh-CN" sz="3200" smtClean="0">
                <a:effectLst/>
              </a:rPr>
              <a:t>S</a:t>
            </a:r>
            <a:r>
              <a:rPr lang="en-US" altLang="zh-CN" sz="3200" baseline="-25000" smtClean="0">
                <a:effectLst/>
              </a:rPr>
              <a:t>1</a:t>
            </a:r>
            <a:r>
              <a:rPr lang="en-US" altLang="zh-CN" sz="3200" smtClean="0">
                <a:effectLst/>
              </a:rPr>
              <a:t>):  </a:t>
            </a:r>
          </a:p>
          <a:p>
            <a:pPr lvl="1">
              <a:buFont typeface="Wingdings" panose="05000000000000000000" pitchFamily="2" charset="2"/>
              <a:buNone/>
            </a:pPr>
            <a:r>
              <a:rPr lang="en-US" altLang="zh-CN" sz="3200" smtClean="0">
                <a:effectLst/>
              </a:rPr>
              <a:t>1. </a:t>
            </a:r>
            <a:r>
              <a:rPr lang="zh-CN" altLang="en-US" sz="3200" smtClean="0">
                <a:effectLst/>
              </a:rPr>
              <a:t>两个语句都访问同一主存位置，并且至少其中一条语句包含一个写操作。</a:t>
            </a:r>
            <a:endParaRPr lang="en-US" altLang="zh-CN" sz="3200" smtClean="0">
              <a:effectLst/>
            </a:endParaRPr>
          </a:p>
          <a:p>
            <a:pPr lvl="1">
              <a:buFont typeface="Wingdings" panose="05000000000000000000" pitchFamily="2" charset="2"/>
              <a:buNone/>
            </a:pPr>
            <a:r>
              <a:rPr lang="en-US" altLang="zh-CN" sz="3200" smtClean="0">
                <a:effectLst/>
              </a:rPr>
              <a:t>2. S</a:t>
            </a:r>
            <a:r>
              <a:rPr lang="en-US" altLang="zh-CN" sz="3200" baseline="-25000" smtClean="0">
                <a:effectLst/>
              </a:rPr>
              <a:t>1</a:t>
            </a:r>
            <a:r>
              <a:rPr lang="en-US" altLang="zh-CN" sz="3200" smtClean="0">
                <a:effectLst/>
              </a:rPr>
              <a:t> </a:t>
            </a:r>
            <a:r>
              <a:rPr lang="zh-CN" altLang="en-US" sz="3200" smtClean="0">
                <a:effectLst/>
              </a:rPr>
              <a:t>到 </a:t>
            </a:r>
            <a:r>
              <a:rPr lang="en-US" altLang="zh-CN" sz="3200" smtClean="0">
                <a:effectLst/>
              </a:rPr>
              <a:t>S</a:t>
            </a:r>
            <a:r>
              <a:rPr lang="en-US" altLang="zh-CN" sz="3200" baseline="-25000" smtClean="0">
                <a:effectLst/>
              </a:rPr>
              <a:t>2 </a:t>
            </a:r>
            <a:r>
              <a:rPr lang="zh-CN" altLang="en-US" sz="3200" smtClean="0">
                <a:effectLst/>
              </a:rPr>
              <a:t>至少有一条可能的执行路径</a:t>
            </a:r>
          </a:p>
          <a:p>
            <a:pPr>
              <a:buFont typeface="Wingdings" panose="05000000000000000000" pitchFamily="2" charset="2"/>
              <a:buNone/>
            </a:pPr>
            <a:endParaRPr lang="en-US" altLang="zh-CN" smtClean="0">
              <a:effectLst/>
            </a:endParaRPr>
          </a:p>
        </p:txBody>
      </p:sp>
    </p:spTree>
    <p:extLst>
      <p:ext uri="{BB962C8B-B14F-4D97-AF65-F5344CB8AC3E}">
        <p14:creationId xmlns:p14="http://schemas.microsoft.com/office/powerpoint/2010/main" val="2636385929"/>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603BF641-D340-4DEA-A8BF-F39441910156}" type="slidenum">
              <a:rPr lang="en-US" altLang="zh-CN" sz="1400">
                <a:latin typeface="Times New Roman" panose="02020603050405020304" pitchFamily="18" charset="0"/>
                <a:ea typeface="宋体" panose="02010600030101010101" pitchFamily="2" charset="-122"/>
              </a:rPr>
              <a:pPr>
                <a:spcBef>
                  <a:spcPct val="0"/>
                </a:spcBef>
                <a:buFontTx/>
                <a:buNone/>
              </a:pPr>
              <a:t>65</a:t>
            </a:fld>
            <a:endParaRPr lang="en-US" altLang="zh-CN" sz="1400">
              <a:latin typeface="Times New Roman" panose="02020603050405020304" pitchFamily="18" charset="0"/>
              <a:ea typeface="宋体" panose="02010600030101010101" pitchFamily="2" charset="-122"/>
            </a:endParaRPr>
          </a:p>
        </p:txBody>
      </p:sp>
      <p:sp>
        <p:nvSpPr>
          <p:cNvPr id="12291" name="Rectangle 2"/>
          <p:cNvSpPr>
            <a:spLocks noGrp="1" noChangeArrowheads="1"/>
          </p:cNvSpPr>
          <p:nvPr>
            <p:ph type="title"/>
          </p:nvPr>
        </p:nvSpPr>
        <p:spPr/>
        <p:txBody>
          <a:bodyPr/>
          <a:lstStyle/>
          <a:p>
            <a:r>
              <a:rPr lang="zh-CN" altLang="en-US" smtClean="0"/>
              <a:t>存取分类</a:t>
            </a:r>
          </a:p>
        </p:txBody>
      </p:sp>
      <p:sp>
        <p:nvSpPr>
          <p:cNvPr id="12292" name="Rectangle 3"/>
          <p:cNvSpPr>
            <a:spLocks noGrp="1" noChangeArrowheads="1"/>
          </p:cNvSpPr>
          <p:nvPr>
            <p:ph type="body" idx="1"/>
          </p:nvPr>
        </p:nvSpPr>
        <p:spPr>
          <a:xfrm>
            <a:off x="400050" y="1449388"/>
            <a:ext cx="8582025" cy="428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以存取顺序分类的三种依赖关系</a:t>
            </a:r>
            <a:r>
              <a:rPr lang="en-US" altLang="zh-CN" smtClean="0">
                <a:effectLst/>
              </a:rPr>
              <a:t>:</a:t>
            </a:r>
          </a:p>
          <a:p>
            <a:pPr lvl="1">
              <a:buFont typeface="Wingdings" panose="05000000000000000000" pitchFamily="2" charset="2"/>
              <a:buNone/>
            </a:pPr>
            <a:r>
              <a:rPr lang="en-US" altLang="zh-CN" sz="3200" smtClean="0">
                <a:effectLst/>
              </a:rPr>
              <a:t>1. </a:t>
            </a:r>
            <a:r>
              <a:rPr lang="zh-CN" altLang="en-US" sz="3200" smtClean="0">
                <a:effectLst/>
              </a:rPr>
              <a:t>真依赖 </a:t>
            </a:r>
            <a:r>
              <a:rPr lang="en-US" altLang="zh-CN" sz="3200" smtClean="0">
                <a:effectLst/>
              </a:rPr>
              <a:t>(RAW hazard) </a:t>
            </a:r>
          </a:p>
          <a:p>
            <a:pPr lvl="2"/>
            <a:r>
              <a:rPr lang="en-US" altLang="zh-CN" sz="2800" smtClean="0">
                <a:effectLst/>
                <a:sym typeface="Symbol" panose="05050102010706020507" pitchFamily="18" charset="2"/>
              </a:rPr>
              <a:t>S</a:t>
            </a:r>
            <a:r>
              <a:rPr lang="en-US" altLang="zh-CN" sz="2800" baseline="-25000" smtClean="0">
                <a:effectLst/>
                <a:sym typeface="Symbol" panose="05050102010706020507" pitchFamily="18" charset="2"/>
              </a:rPr>
              <a:t>2</a:t>
            </a:r>
            <a:r>
              <a:rPr lang="en-US" altLang="zh-CN" sz="2800" smtClean="0">
                <a:effectLst/>
              </a:rPr>
              <a:t> </a:t>
            </a:r>
            <a:r>
              <a:rPr lang="zh-CN" altLang="en-US" sz="2800" smtClean="0">
                <a:effectLst/>
              </a:rPr>
              <a:t>依赖于 </a:t>
            </a:r>
            <a:r>
              <a:rPr lang="en-US" altLang="zh-CN" sz="2800" smtClean="0">
                <a:effectLst/>
              </a:rPr>
              <a:t>S</a:t>
            </a:r>
            <a:r>
              <a:rPr lang="en-US" altLang="zh-CN" sz="2800" baseline="-25000" smtClean="0">
                <a:effectLst/>
              </a:rPr>
              <a:t>1 </a:t>
            </a:r>
            <a:r>
              <a:rPr lang="zh-CN" altLang="en-US" sz="2800" smtClean="0">
                <a:effectLst/>
              </a:rPr>
              <a:t>可记为 </a:t>
            </a:r>
            <a:r>
              <a:rPr lang="en-US" altLang="zh-CN" sz="2800" smtClean="0">
                <a:effectLst/>
              </a:rPr>
              <a:t>S</a:t>
            </a:r>
            <a:r>
              <a:rPr lang="en-US" altLang="zh-CN" sz="2800" baseline="-25000" smtClean="0">
                <a:effectLst/>
              </a:rPr>
              <a:t>1</a:t>
            </a:r>
            <a:r>
              <a:rPr lang="en-US" altLang="zh-CN" sz="2800" smtClean="0">
                <a:effectLst/>
              </a:rPr>
              <a:t> </a:t>
            </a:r>
            <a:r>
              <a:rPr lang="en-US" altLang="zh-CN" sz="2800" smtClean="0">
                <a:effectLst/>
                <a:sym typeface="Symbol" panose="05050102010706020507" pitchFamily="18" charset="2"/>
              </a:rPr>
              <a:t> S</a:t>
            </a:r>
            <a:r>
              <a:rPr lang="en-US" altLang="zh-CN" sz="2800" baseline="-25000" smtClean="0">
                <a:effectLst/>
                <a:sym typeface="Symbol" panose="05050102010706020507" pitchFamily="18" charset="2"/>
              </a:rPr>
              <a:t>2</a:t>
            </a:r>
          </a:p>
          <a:p>
            <a:pPr lvl="1">
              <a:buFont typeface="Wingdings" panose="05000000000000000000" pitchFamily="2" charset="2"/>
              <a:buNone/>
            </a:pPr>
            <a:r>
              <a:rPr lang="en-US" altLang="zh-CN" sz="3200" smtClean="0">
                <a:effectLst/>
              </a:rPr>
              <a:t>2. </a:t>
            </a:r>
            <a:r>
              <a:rPr lang="zh-CN" altLang="en-US" sz="3200" smtClean="0">
                <a:effectLst/>
              </a:rPr>
              <a:t>反依赖 </a:t>
            </a:r>
            <a:r>
              <a:rPr lang="en-US" altLang="zh-CN" sz="3200" smtClean="0">
                <a:effectLst/>
              </a:rPr>
              <a:t>(WAR hazard)</a:t>
            </a:r>
          </a:p>
          <a:p>
            <a:pPr lvl="2"/>
            <a:r>
              <a:rPr lang="en-US" altLang="zh-CN" sz="2800" smtClean="0">
                <a:effectLst/>
                <a:sym typeface="Symbol" panose="05050102010706020507" pitchFamily="18" charset="2"/>
              </a:rPr>
              <a:t>S</a:t>
            </a:r>
            <a:r>
              <a:rPr lang="en-US" altLang="zh-CN" sz="2800" baseline="-25000" smtClean="0">
                <a:effectLst/>
                <a:sym typeface="Symbol" panose="05050102010706020507" pitchFamily="18" charset="2"/>
              </a:rPr>
              <a:t>2</a:t>
            </a:r>
            <a:r>
              <a:rPr lang="en-US" altLang="zh-CN" sz="2800" smtClean="0">
                <a:effectLst/>
              </a:rPr>
              <a:t> </a:t>
            </a:r>
            <a:r>
              <a:rPr lang="zh-CN" altLang="en-US" sz="2800" smtClean="0">
                <a:effectLst/>
              </a:rPr>
              <a:t>依赖于 </a:t>
            </a:r>
            <a:r>
              <a:rPr lang="en-US" altLang="zh-CN" sz="2800" smtClean="0">
                <a:effectLst/>
              </a:rPr>
              <a:t>S</a:t>
            </a:r>
            <a:r>
              <a:rPr lang="en-US" altLang="zh-CN" sz="2800" baseline="-25000" smtClean="0">
                <a:effectLst/>
              </a:rPr>
              <a:t>1 </a:t>
            </a:r>
            <a:r>
              <a:rPr lang="zh-CN" altLang="en-US" sz="2800" smtClean="0">
                <a:effectLst/>
              </a:rPr>
              <a:t>可记为 </a:t>
            </a:r>
            <a:r>
              <a:rPr lang="en-US" altLang="zh-CN" sz="2800" smtClean="0">
                <a:effectLst/>
              </a:rPr>
              <a:t>S</a:t>
            </a:r>
            <a:r>
              <a:rPr lang="en-US" altLang="zh-CN" sz="2800" baseline="-25000" smtClean="0">
                <a:effectLst/>
              </a:rPr>
              <a:t>1</a:t>
            </a:r>
            <a:r>
              <a:rPr lang="en-US" altLang="zh-CN" sz="2800" smtClean="0">
                <a:effectLst/>
              </a:rPr>
              <a:t> </a:t>
            </a:r>
            <a:r>
              <a:rPr lang="en-US" altLang="zh-CN" sz="2800" smtClean="0">
                <a:effectLst/>
                <a:sym typeface="Symbol" panose="05050102010706020507" pitchFamily="18" charset="2"/>
              </a:rPr>
              <a:t></a:t>
            </a:r>
            <a:r>
              <a:rPr lang="en-US" altLang="zh-CN" sz="2800" baseline="30000" smtClean="0">
                <a:effectLst/>
                <a:sym typeface="Symbol" panose="05050102010706020507" pitchFamily="18" charset="2"/>
              </a:rPr>
              <a:t>-1</a:t>
            </a:r>
            <a:r>
              <a:rPr lang="en-US" altLang="zh-CN" sz="2800" smtClean="0">
                <a:effectLst/>
                <a:sym typeface="Symbol" panose="05050102010706020507" pitchFamily="18" charset="2"/>
              </a:rPr>
              <a:t> S</a:t>
            </a:r>
            <a:r>
              <a:rPr lang="en-US" altLang="zh-CN" sz="2800" baseline="-25000" smtClean="0">
                <a:effectLst/>
                <a:sym typeface="Symbol" panose="05050102010706020507" pitchFamily="18" charset="2"/>
              </a:rPr>
              <a:t>2</a:t>
            </a:r>
            <a:endParaRPr lang="en-US" altLang="zh-CN" sz="2800" smtClean="0">
              <a:effectLst/>
            </a:endParaRPr>
          </a:p>
          <a:p>
            <a:pPr lvl="1">
              <a:buFont typeface="Wingdings" panose="05000000000000000000" pitchFamily="2" charset="2"/>
              <a:buNone/>
            </a:pPr>
            <a:r>
              <a:rPr lang="en-US" altLang="zh-CN" sz="3200" smtClean="0">
                <a:effectLst/>
              </a:rPr>
              <a:t>3. </a:t>
            </a:r>
            <a:r>
              <a:rPr lang="zh-CN" altLang="en-US" sz="3200" smtClean="0">
                <a:effectLst/>
              </a:rPr>
              <a:t>输出依赖 </a:t>
            </a:r>
            <a:r>
              <a:rPr lang="en-US" altLang="zh-CN" sz="3200" smtClean="0">
                <a:effectLst/>
              </a:rPr>
              <a:t>(WAW hazard)</a:t>
            </a:r>
          </a:p>
          <a:p>
            <a:pPr lvl="2"/>
            <a:r>
              <a:rPr lang="en-US" altLang="zh-CN" sz="2800" smtClean="0">
                <a:effectLst/>
                <a:sym typeface="Symbol" panose="05050102010706020507" pitchFamily="18" charset="2"/>
              </a:rPr>
              <a:t>S</a:t>
            </a:r>
            <a:r>
              <a:rPr lang="en-US" altLang="zh-CN" sz="2800" baseline="-25000" smtClean="0">
                <a:effectLst/>
                <a:sym typeface="Symbol" panose="05050102010706020507" pitchFamily="18" charset="2"/>
              </a:rPr>
              <a:t>2</a:t>
            </a:r>
            <a:r>
              <a:rPr lang="en-US" altLang="zh-CN" sz="2800" smtClean="0">
                <a:effectLst/>
              </a:rPr>
              <a:t> </a:t>
            </a:r>
            <a:r>
              <a:rPr lang="zh-CN" altLang="en-US" sz="2800" smtClean="0">
                <a:effectLst/>
              </a:rPr>
              <a:t>依赖于 </a:t>
            </a:r>
            <a:r>
              <a:rPr lang="en-US" altLang="zh-CN" sz="2800" smtClean="0">
                <a:effectLst/>
              </a:rPr>
              <a:t>S</a:t>
            </a:r>
            <a:r>
              <a:rPr lang="en-US" altLang="zh-CN" sz="2800" baseline="-25000" smtClean="0">
                <a:effectLst/>
              </a:rPr>
              <a:t>1 </a:t>
            </a:r>
            <a:r>
              <a:rPr lang="zh-CN" altLang="en-US" sz="2800" smtClean="0">
                <a:effectLst/>
              </a:rPr>
              <a:t>可记为 </a:t>
            </a:r>
            <a:r>
              <a:rPr lang="en-US" altLang="zh-CN" sz="2800" smtClean="0">
                <a:effectLst/>
              </a:rPr>
              <a:t>S</a:t>
            </a:r>
            <a:r>
              <a:rPr lang="en-US" altLang="zh-CN" sz="2800" baseline="-25000" smtClean="0">
                <a:effectLst/>
              </a:rPr>
              <a:t>1</a:t>
            </a:r>
            <a:r>
              <a:rPr lang="en-US" altLang="zh-CN" sz="2800" smtClean="0">
                <a:effectLst/>
              </a:rPr>
              <a:t> </a:t>
            </a:r>
            <a:r>
              <a:rPr lang="en-US" altLang="zh-CN" sz="2800" smtClean="0">
                <a:effectLst/>
                <a:sym typeface="Symbol" panose="05050102010706020507" pitchFamily="18" charset="2"/>
              </a:rPr>
              <a:t></a:t>
            </a:r>
            <a:r>
              <a:rPr lang="en-US" altLang="zh-CN" sz="2800" baseline="30000" smtClean="0">
                <a:effectLst/>
                <a:sym typeface="Symbol" panose="05050102010706020507" pitchFamily="18" charset="2"/>
              </a:rPr>
              <a:t>0</a:t>
            </a:r>
            <a:r>
              <a:rPr lang="en-US" altLang="zh-CN" sz="2800" smtClean="0">
                <a:effectLst/>
                <a:sym typeface="Symbol" panose="05050102010706020507" pitchFamily="18" charset="2"/>
              </a:rPr>
              <a:t> S</a:t>
            </a:r>
            <a:r>
              <a:rPr lang="en-US" altLang="zh-CN" sz="2800" baseline="-25000" smtClean="0">
                <a:effectLst/>
                <a:sym typeface="Symbol" panose="05050102010706020507" pitchFamily="18" charset="2"/>
              </a:rPr>
              <a:t>2</a:t>
            </a:r>
            <a:endParaRPr lang="zh-CN" altLang="en-US" sz="2800" smtClean="0">
              <a:effectLst/>
            </a:endParaRPr>
          </a:p>
        </p:txBody>
      </p:sp>
    </p:spTree>
    <p:extLst>
      <p:ext uri="{BB962C8B-B14F-4D97-AF65-F5344CB8AC3E}">
        <p14:creationId xmlns:p14="http://schemas.microsoft.com/office/powerpoint/2010/main" val="1536611032"/>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46D4D945-58F6-4518-BD35-BD00EB337524}" type="slidenum">
              <a:rPr lang="en-US" altLang="zh-CN" sz="1400">
                <a:latin typeface="Times New Roman" panose="02020603050405020304" pitchFamily="18" charset="0"/>
                <a:ea typeface="宋体" panose="02010600030101010101" pitchFamily="2" charset="-122"/>
              </a:rPr>
              <a:pPr>
                <a:spcBef>
                  <a:spcPct val="0"/>
                </a:spcBef>
                <a:buFontTx/>
                <a:buNone/>
              </a:pPr>
              <a:t>66</a:t>
            </a:fld>
            <a:endParaRPr lang="en-US" altLang="zh-CN" sz="1400">
              <a:latin typeface="Times New Roman" panose="02020603050405020304" pitchFamily="18" charset="0"/>
              <a:ea typeface="宋体" panose="02010600030101010101" pitchFamily="2" charset="-122"/>
            </a:endParaRPr>
          </a:p>
        </p:txBody>
      </p:sp>
      <p:sp>
        <p:nvSpPr>
          <p:cNvPr id="14339" name="Rectangle 2"/>
          <p:cNvSpPr>
            <a:spLocks noGrp="1" noChangeArrowheads="1"/>
          </p:cNvSpPr>
          <p:nvPr>
            <p:ph type="title"/>
          </p:nvPr>
        </p:nvSpPr>
        <p:spPr/>
        <p:txBody>
          <a:bodyPr/>
          <a:lstStyle/>
          <a:p>
            <a:r>
              <a:rPr lang="zh-CN" altLang="en-US" smtClean="0"/>
              <a:t>循环内依赖</a:t>
            </a:r>
          </a:p>
        </p:txBody>
      </p:sp>
      <p:sp>
        <p:nvSpPr>
          <p:cNvPr id="14340" name="Rectangle 3"/>
          <p:cNvSpPr>
            <a:spLocks noGrp="1" noChangeArrowheads="1"/>
          </p:cNvSpPr>
          <p:nvPr>
            <p:ph type="body" idx="1"/>
          </p:nvPr>
        </p:nvSpPr>
        <p:spPr>
          <a:xfrm>
            <a:off x="533400" y="1268413"/>
            <a:ext cx="8001000" cy="100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600" smtClean="0">
                <a:effectLst/>
              </a:rPr>
              <a:t>观察两个不同的循环</a:t>
            </a:r>
            <a:r>
              <a:rPr lang="en-US" altLang="zh-CN" sz="3600" smtClean="0">
                <a:effectLst/>
              </a:rPr>
              <a:t>:</a:t>
            </a:r>
          </a:p>
        </p:txBody>
      </p:sp>
      <p:sp>
        <p:nvSpPr>
          <p:cNvPr id="14341" name="Text Box 4"/>
          <p:cNvSpPr txBox="1">
            <a:spLocks noChangeArrowheads="1"/>
          </p:cNvSpPr>
          <p:nvPr/>
        </p:nvSpPr>
        <p:spPr bwMode="auto">
          <a:xfrm>
            <a:off x="685800" y="2514600"/>
            <a:ext cx="3657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defTabSz="45720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defTabSz="4572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defTabSz="4572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defTabSz="4572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r>
              <a:rPr lang="zh-CN" altLang="en-US" sz="1800">
                <a:latin typeface="Courier New" panose="02070309020205020404" pitchFamily="49" charset="0"/>
                <a:ea typeface="宋体" panose="02010600030101010101" pitchFamily="2" charset="-122"/>
              </a:rPr>
              <a:t>	</a:t>
            </a:r>
            <a:r>
              <a:rPr lang="en-US" altLang="zh-CN" sz="1800">
                <a:latin typeface="Courier New" panose="02070309020205020404" pitchFamily="49" charset="0"/>
                <a:ea typeface="宋体" panose="02010600030101010101" pitchFamily="2" charset="-122"/>
              </a:rPr>
              <a:t>DO I = 1, N</a:t>
            </a:r>
          </a:p>
          <a:p>
            <a:pPr>
              <a:spcBef>
                <a:spcPct val="0"/>
              </a:spcBef>
              <a:buFontTx/>
              <a:buNone/>
            </a:pPr>
            <a:r>
              <a:rPr lang="en-US" altLang="zh-CN" sz="1800">
                <a:latin typeface="Courier New" panose="02070309020205020404" pitchFamily="49" charset="0"/>
                <a:ea typeface="宋体" panose="02010600030101010101" pitchFamily="2" charset="-122"/>
              </a:rPr>
              <a:t>S</a:t>
            </a:r>
            <a:r>
              <a:rPr lang="en-US" altLang="zh-CN" sz="1800" baseline="-25000">
                <a:latin typeface="Courier New" panose="02070309020205020404" pitchFamily="49" charset="0"/>
                <a:ea typeface="宋体" panose="02010600030101010101" pitchFamily="2" charset="-122"/>
              </a:rPr>
              <a:t>1</a:t>
            </a:r>
            <a:r>
              <a:rPr lang="en-US" altLang="zh-CN" sz="1800">
                <a:latin typeface="Courier New" panose="02070309020205020404" pitchFamily="49" charset="0"/>
                <a:ea typeface="宋体" panose="02010600030101010101" pitchFamily="2" charset="-122"/>
              </a:rPr>
              <a:t>   A(I+1) = A(I) + B(I)</a:t>
            </a:r>
          </a:p>
          <a:p>
            <a:pPr>
              <a:spcBef>
                <a:spcPct val="0"/>
              </a:spcBef>
              <a:buFontTx/>
              <a:buNone/>
            </a:pPr>
            <a:r>
              <a:rPr lang="en-US" altLang="zh-CN" sz="1800">
                <a:latin typeface="Courier New" panose="02070309020205020404" pitchFamily="49" charset="0"/>
                <a:ea typeface="宋体" panose="02010600030101010101" pitchFamily="2" charset="-122"/>
              </a:rPr>
              <a:t>	ENDDO</a:t>
            </a:r>
            <a:endParaRPr lang="en-US" altLang="zh-CN" sz="2400" b="0">
              <a:latin typeface="Courier New" panose="02070309020205020404" pitchFamily="49" charset="0"/>
              <a:ea typeface="宋体" panose="02010600030101010101" pitchFamily="2" charset="-122"/>
            </a:endParaRPr>
          </a:p>
        </p:txBody>
      </p:sp>
      <p:sp>
        <p:nvSpPr>
          <p:cNvPr id="14342" name="Text Box 5"/>
          <p:cNvSpPr txBox="1">
            <a:spLocks noChangeArrowheads="1"/>
          </p:cNvSpPr>
          <p:nvPr/>
        </p:nvSpPr>
        <p:spPr bwMode="auto">
          <a:xfrm>
            <a:off x="4572000" y="2514600"/>
            <a:ext cx="3733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defTabSz="45720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defTabSz="4572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defTabSz="4572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defTabSz="4572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defTabSz="4572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r>
              <a:rPr lang="zh-CN" altLang="en-US" sz="1800">
                <a:latin typeface="Courier New" panose="02070309020205020404" pitchFamily="49" charset="0"/>
                <a:ea typeface="宋体" panose="02010600030101010101" pitchFamily="2" charset="-122"/>
              </a:rPr>
              <a:t>	</a:t>
            </a:r>
            <a:r>
              <a:rPr lang="en-US" altLang="zh-CN" sz="1800">
                <a:latin typeface="Courier New" panose="02070309020205020404" pitchFamily="49" charset="0"/>
                <a:ea typeface="宋体" panose="02010600030101010101" pitchFamily="2" charset="-122"/>
              </a:rPr>
              <a:t>DO I = 1, N</a:t>
            </a:r>
          </a:p>
          <a:p>
            <a:pPr>
              <a:spcBef>
                <a:spcPct val="0"/>
              </a:spcBef>
              <a:buFontTx/>
              <a:buNone/>
            </a:pPr>
            <a:r>
              <a:rPr lang="en-US" altLang="zh-CN" sz="1800">
                <a:latin typeface="Courier New" panose="02070309020205020404" pitchFamily="49" charset="0"/>
                <a:ea typeface="宋体" panose="02010600030101010101" pitchFamily="2" charset="-122"/>
              </a:rPr>
              <a:t>S</a:t>
            </a:r>
            <a:r>
              <a:rPr lang="en-US" altLang="zh-CN" sz="1800" baseline="-25000">
                <a:latin typeface="Courier New" panose="02070309020205020404" pitchFamily="49" charset="0"/>
                <a:ea typeface="宋体" panose="02010600030101010101" pitchFamily="2" charset="-122"/>
              </a:rPr>
              <a:t>1</a:t>
            </a:r>
            <a:r>
              <a:rPr lang="en-US" altLang="zh-CN" sz="1800">
                <a:latin typeface="Courier New" panose="02070309020205020404" pitchFamily="49" charset="0"/>
                <a:ea typeface="宋体" panose="02010600030101010101" pitchFamily="2" charset="-122"/>
              </a:rPr>
              <a:t>	  A(I+2) = A(I) + B(I)</a:t>
            </a:r>
          </a:p>
          <a:p>
            <a:pPr>
              <a:spcBef>
                <a:spcPct val="0"/>
              </a:spcBef>
              <a:buFontTx/>
              <a:buNone/>
            </a:pPr>
            <a:r>
              <a:rPr lang="en-US" altLang="zh-CN" sz="1800">
                <a:latin typeface="Courier New" panose="02070309020205020404" pitchFamily="49" charset="0"/>
                <a:ea typeface="宋体" panose="02010600030101010101" pitchFamily="2" charset="-122"/>
              </a:rPr>
              <a:t>	ENDDO</a:t>
            </a:r>
          </a:p>
        </p:txBody>
      </p:sp>
      <p:sp>
        <p:nvSpPr>
          <p:cNvPr id="14343" name="Rectangle 6"/>
          <p:cNvSpPr>
            <a:spLocks noChangeArrowheads="1"/>
          </p:cNvSpPr>
          <p:nvPr/>
        </p:nvSpPr>
        <p:spPr bwMode="auto">
          <a:xfrm>
            <a:off x="685800" y="2286000"/>
            <a:ext cx="37338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eaLnBrk="1" hangingPunct="1">
              <a:spcBef>
                <a:spcPct val="0"/>
              </a:spcBef>
              <a:buFontTx/>
              <a:buNone/>
            </a:pPr>
            <a:endParaRPr lang="zh-CN" altLang="en-US">
              <a:latin typeface="Arial" panose="020B0604020202020204" pitchFamily="34" charset="0"/>
              <a:ea typeface="宋体" panose="02010600030101010101" pitchFamily="2" charset="-122"/>
            </a:endParaRPr>
          </a:p>
        </p:txBody>
      </p:sp>
      <p:sp>
        <p:nvSpPr>
          <p:cNvPr id="14344" name="Rectangle 7"/>
          <p:cNvSpPr>
            <a:spLocks noChangeArrowheads="1"/>
          </p:cNvSpPr>
          <p:nvPr/>
        </p:nvSpPr>
        <p:spPr bwMode="auto">
          <a:xfrm>
            <a:off x="4572000" y="2286000"/>
            <a:ext cx="37338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eaLnBrk="1" hangingPunct="1">
              <a:spcBef>
                <a:spcPct val="0"/>
              </a:spcBef>
              <a:buFontTx/>
              <a:buNone/>
            </a:pPr>
            <a:endParaRPr lang="zh-CN" altLang="en-US">
              <a:latin typeface="Arial" panose="020B0604020202020204" pitchFamily="34" charset="0"/>
              <a:ea typeface="宋体" panose="02010600030101010101" pitchFamily="2" charset="-122"/>
            </a:endParaRPr>
          </a:p>
        </p:txBody>
      </p:sp>
      <p:sp>
        <p:nvSpPr>
          <p:cNvPr id="14345" name="Rectangle 9"/>
          <p:cNvSpPr>
            <a:spLocks noChangeArrowheads="1"/>
          </p:cNvSpPr>
          <p:nvPr/>
        </p:nvSpPr>
        <p:spPr bwMode="auto">
          <a:xfrm>
            <a:off x="539750" y="4084638"/>
            <a:ext cx="8001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r>
              <a:rPr lang="zh-CN" altLang="zh-CN" b="0"/>
              <a:t>两种情况下，S1 都自依赖</a:t>
            </a:r>
          </a:p>
          <a:p>
            <a:r>
              <a:rPr lang="zh-CN" altLang="zh-CN" b="0"/>
              <a:t>然而, 二者有</a:t>
            </a:r>
            <a:r>
              <a:rPr lang="zh-CN" altLang="en-US" b="0"/>
              <a:t>明显</a:t>
            </a:r>
            <a:r>
              <a:rPr lang="zh-CN" altLang="zh-CN" b="0"/>
              <a:t>的区别</a:t>
            </a:r>
          </a:p>
          <a:p>
            <a:r>
              <a:rPr lang="zh-CN" altLang="zh-CN" b="0"/>
              <a:t>我们需要一</a:t>
            </a:r>
            <a:r>
              <a:rPr lang="zh-CN" altLang="en-US" b="0"/>
              <a:t>种</a:t>
            </a:r>
            <a:r>
              <a:rPr lang="zh-CN" altLang="zh-CN" b="0"/>
              <a:t>描述这种不同依赖关系的</a:t>
            </a:r>
            <a:r>
              <a:rPr lang="zh-CN" altLang="en-US" b="0"/>
              <a:t>形式化</a:t>
            </a:r>
            <a:r>
              <a:rPr lang="zh-CN" altLang="zh-CN" b="0"/>
              <a:t>方法</a:t>
            </a:r>
            <a:endParaRPr lang="en-US" altLang="zh-CN" sz="3600" b="0"/>
          </a:p>
        </p:txBody>
      </p:sp>
    </p:spTree>
    <p:extLst>
      <p:ext uri="{BB962C8B-B14F-4D97-AF65-F5344CB8AC3E}">
        <p14:creationId xmlns:p14="http://schemas.microsoft.com/office/powerpoint/2010/main" val="2811933176"/>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7F1A8681-5EFA-4782-85C3-DFFC75493687}" type="slidenum">
              <a:rPr lang="en-US" altLang="zh-CN" sz="1400">
                <a:latin typeface="Times New Roman" panose="02020603050405020304" pitchFamily="18" charset="0"/>
                <a:ea typeface="宋体" panose="02010600030101010101" pitchFamily="2" charset="-122"/>
              </a:rPr>
              <a:pPr>
                <a:spcBef>
                  <a:spcPct val="0"/>
                </a:spcBef>
                <a:buFontTx/>
                <a:buNone/>
              </a:pPr>
              <a:t>67</a:t>
            </a:fld>
            <a:endParaRPr lang="en-US" altLang="zh-CN" sz="1400">
              <a:latin typeface="Times New Roman" panose="02020603050405020304" pitchFamily="18" charset="0"/>
              <a:ea typeface="宋体" panose="02010600030101010101" pitchFamily="2" charset="-122"/>
            </a:endParaRPr>
          </a:p>
        </p:txBody>
      </p:sp>
      <p:sp>
        <p:nvSpPr>
          <p:cNvPr id="16387" name="Rectangle 2"/>
          <p:cNvSpPr>
            <a:spLocks noGrp="1" noChangeArrowheads="1"/>
          </p:cNvSpPr>
          <p:nvPr>
            <p:ph type="title"/>
          </p:nvPr>
        </p:nvSpPr>
        <p:spPr/>
        <p:txBody>
          <a:bodyPr/>
          <a:lstStyle/>
          <a:p>
            <a:r>
              <a:rPr lang="zh-CN" altLang="en-US" smtClean="0"/>
              <a:t>迭代编号</a:t>
            </a:r>
          </a:p>
        </p:txBody>
      </p:sp>
      <p:sp>
        <p:nvSpPr>
          <p:cNvPr id="16388" name="Rectangle 3"/>
          <p:cNvSpPr>
            <a:spLocks noGrp="1" noChangeArrowheads="1"/>
          </p:cNvSpPr>
          <p:nvPr>
            <p:ph type="body" idx="1"/>
          </p:nvPr>
        </p:nvSpPr>
        <p:spPr>
          <a:xfrm>
            <a:off x="280988" y="1219200"/>
            <a:ext cx="8863012" cy="5233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循环的迭代编号等于循环索引的值</a:t>
            </a:r>
            <a:endParaRPr lang="en-US" altLang="zh-CN" smtClean="0">
              <a:effectLst/>
            </a:endParaRPr>
          </a:p>
          <a:p>
            <a:r>
              <a:rPr lang="zh-CN" altLang="en-US" smtClean="0">
                <a:effectLst/>
              </a:rPr>
              <a:t>定义：对任一个循环，其中循环索引</a:t>
            </a:r>
            <a:r>
              <a:rPr lang="en-US" altLang="zh-CN" smtClean="0">
                <a:effectLst/>
              </a:rPr>
              <a:t>I</a:t>
            </a:r>
            <a:r>
              <a:rPr lang="zh-CN" altLang="en-US" smtClean="0">
                <a:effectLst/>
              </a:rPr>
              <a:t>以步长</a:t>
            </a:r>
            <a:r>
              <a:rPr lang="en-US" altLang="zh-CN" smtClean="0">
                <a:effectLst/>
              </a:rPr>
              <a:t>S</a:t>
            </a:r>
            <a:r>
              <a:rPr lang="zh-CN" altLang="en-US" smtClean="0">
                <a:effectLst/>
              </a:rPr>
              <a:t>从</a:t>
            </a:r>
            <a:r>
              <a:rPr lang="en-US" altLang="zh-CN" smtClean="0">
                <a:effectLst/>
              </a:rPr>
              <a:t>L</a:t>
            </a:r>
            <a:r>
              <a:rPr lang="zh-CN" altLang="en-US" smtClean="0">
                <a:effectLst/>
              </a:rPr>
              <a:t>步进到</a:t>
            </a:r>
            <a:r>
              <a:rPr lang="en-US" altLang="zh-CN" smtClean="0">
                <a:effectLst/>
              </a:rPr>
              <a:t>U</a:t>
            </a:r>
            <a:r>
              <a:rPr lang="zh-CN" altLang="en-US" smtClean="0">
                <a:effectLst/>
              </a:rPr>
              <a:t>，一个特定迭代的迭代号</a:t>
            </a:r>
            <a:r>
              <a:rPr lang="en-US" altLang="zh-CN" smtClean="0">
                <a:effectLst/>
              </a:rPr>
              <a:t>i</a:t>
            </a:r>
            <a:r>
              <a:rPr lang="zh-CN" altLang="en-US" smtClean="0">
                <a:effectLst/>
              </a:rPr>
              <a:t>等于值</a:t>
            </a:r>
            <a:r>
              <a:rPr lang="en-US" altLang="zh-CN" smtClean="0">
                <a:effectLst/>
              </a:rPr>
              <a:t>(I-L+S)/S</a:t>
            </a:r>
            <a:r>
              <a:rPr lang="zh-CN" altLang="en-US" smtClean="0">
                <a:effectLst/>
              </a:rPr>
              <a:t>，其中</a:t>
            </a:r>
            <a:r>
              <a:rPr lang="en-US" altLang="zh-CN" smtClean="0">
                <a:effectLst/>
              </a:rPr>
              <a:t>I</a:t>
            </a:r>
            <a:r>
              <a:rPr lang="zh-CN" altLang="en-US" smtClean="0">
                <a:effectLst/>
              </a:rPr>
              <a:t>是该迭代中索引变量的值。</a:t>
            </a:r>
            <a:endParaRPr lang="en-US" altLang="zh-CN" smtClean="0">
              <a:effectLst/>
            </a:endParaRPr>
          </a:p>
          <a:p>
            <a:r>
              <a:rPr lang="zh-CN" altLang="en-US" smtClean="0">
                <a:effectLst/>
              </a:rPr>
              <a:t>举例</a:t>
            </a:r>
            <a:r>
              <a:rPr lang="en-US" altLang="zh-CN" smtClean="0">
                <a:effectLst/>
              </a:rPr>
              <a:t>:</a:t>
            </a:r>
          </a:p>
          <a:p>
            <a:pPr>
              <a:buFont typeface="Wingdings" panose="05000000000000000000" pitchFamily="2" charset="2"/>
              <a:buNone/>
            </a:pPr>
            <a:r>
              <a:rPr lang="en-US" altLang="zh-CN" sz="2500" smtClean="0">
                <a:effectLst/>
                <a:ea typeface="宋体" panose="02010600030101010101" pitchFamily="2" charset="-122"/>
              </a:rPr>
              <a:t>		DO I = 0, 10, 2</a:t>
            </a:r>
          </a:p>
          <a:p>
            <a:pPr>
              <a:buFont typeface="Wingdings" panose="05000000000000000000" pitchFamily="2" charset="2"/>
              <a:buNone/>
            </a:pPr>
            <a:r>
              <a:rPr lang="en-US" altLang="zh-CN" sz="2500" smtClean="0">
                <a:effectLst/>
                <a:ea typeface="宋体" panose="02010600030101010101" pitchFamily="2" charset="-122"/>
              </a:rPr>
              <a:t>			S1      &lt;some statement&gt;</a:t>
            </a:r>
          </a:p>
          <a:p>
            <a:pPr>
              <a:buFont typeface="Wingdings" panose="05000000000000000000" pitchFamily="2" charset="2"/>
              <a:buNone/>
            </a:pPr>
            <a:r>
              <a:rPr lang="en-US" altLang="zh-CN" sz="2500" smtClean="0">
                <a:effectLst/>
                <a:ea typeface="宋体" panose="02010600030101010101" pitchFamily="2" charset="-122"/>
              </a:rPr>
              <a:t>		ENDDO</a:t>
            </a:r>
          </a:p>
        </p:txBody>
      </p:sp>
    </p:spTree>
    <p:extLst>
      <p:ext uri="{BB962C8B-B14F-4D97-AF65-F5344CB8AC3E}">
        <p14:creationId xmlns:p14="http://schemas.microsoft.com/office/powerpoint/2010/main" val="4242385342"/>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24A4D354-11D8-42C4-9EC3-7EA8314F9AC2}" type="slidenum">
              <a:rPr lang="en-US" altLang="zh-CN" sz="1400">
                <a:latin typeface="Times New Roman" panose="02020603050405020304" pitchFamily="18" charset="0"/>
                <a:ea typeface="宋体" panose="02010600030101010101" pitchFamily="2" charset="-122"/>
              </a:rPr>
              <a:pPr>
                <a:spcBef>
                  <a:spcPct val="0"/>
                </a:spcBef>
                <a:buFontTx/>
                <a:buNone/>
              </a:pPr>
              <a:t>68</a:t>
            </a:fld>
            <a:endParaRPr lang="en-US" altLang="zh-CN" sz="1400">
              <a:latin typeface="Times New Roman" panose="02020603050405020304" pitchFamily="18" charset="0"/>
              <a:ea typeface="宋体" panose="02010600030101010101" pitchFamily="2" charset="-122"/>
            </a:endParaRPr>
          </a:p>
        </p:txBody>
      </p:sp>
      <p:sp>
        <p:nvSpPr>
          <p:cNvPr id="18435" name="Rectangle 2"/>
          <p:cNvSpPr>
            <a:spLocks noGrp="1" noChangeArrowheads="1"/>
          </p:cNvSpPr>
          <p:nvPr>
            <p:ph type="title"/>
          </p:nvPr>
        </p:nvSpPr>
        <p:spPr/>
        <p:txBody>
          <a:bodyPr/>
          <a:lstStyle/>
          <a:p>
            <a:r>
              <a:rPr lang="zh-CN" altLang="en-US" smtClean="0"/>
              <a:t>迭代向量</a:t>
            </a:r>
          </a:p>
        </p:txBody>
      </p:sp>
      <p:sp>
        <p:nvSpPr>
          <p:cNvPr id="18436" name="Rectangle 3"/>
          <p:cNvSpPr>
            <a:spLocks noGrp="1" noChangeArrowheads="1"/>
          </p:cNvSpPr>
          <p:nvPr>
            <p:ph type="body" idx="1"/>
          </p:nvPr>
        </p:nvSpPr>
        <p:spPr>
          <a:xfrm>
            <a:off x="280988" y="1341438"/>
            <a:ext cx="8582025"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buFont typeface="Wingdings" panose="05000000000000000000" pitchFamily="2" charset="2"/>
              <a:buNone/>
            </a:pPr>
            <a:r>
              <a:rPr lang="zh-CN" altLang="en-US" sz="2800" dirty="0" smtClean="0">
                <a:effectLst/>
              </a:rPr>
              <a:t>对于多层嵌套循环，如何定义迭代关系</a:t>
            </a:r>
            <a:r>
              <a:rPr lang="en-US" altLang="zh-CN" sz="2800" dirty="0" smtClean="0">
                <a:effectLst/>
              </a:rPr>
              <a:t>?</a:t>
            </a:r>
          </a:p>
          <a:p>
            <a:pPr>
              <a:lnSpc>
                <a:spcPct val="90000"/>
              </a:lnSpc>
            </a:pPr>
            <a:r>
              <a:rPr lang="zh-CN" altLang="en-US" sz="2800" dirty="0" smtClean="0">
                <a:effectLst/>
              </a:rPr>
              <a:t>需要考虑一个循环的嵌套级别</a:t>
            </a:r>
            <a:endParaRPr lang="en-US" altLang="zh-CN" sz="2800" dirty="0" smtClean="0">
              <a:effectLst/>
            </a:endParaRPr>
          </a:p>
          <a:p>
            <a:pPr>
              <a:lnSpc>
                <a:spcPct val="90000"/>
              </a:lnSpc>
            </a:pPr>
            <a:r>
              <a:rPr lang="zh-CN" altLang="en-US" sz="2800" dirty="0" smtClean="0">
                <a:effectLst/>
              </a:rPr>
              <a:t>一个循环的嵌套级别等于包含它的循环数目加一</a:t>
            </a:r>
            <a:endParaRPr lang="en-US" altLang="zh-CN" sz="2800" dirty="0" smtClean="0">
              <a:effectLst/>
            </a:endParaRPr>
          </a:p>
          <a:p>
            <a:pPr>
              <a:lnSpc>
                <a:spcPct val="90000"/>
              </a:lnSpc>
            </a:pPr>
            <a:r>
              <a:rPr lang="zh-CN" altLang="en-US" sz="2800" dirty="0" smtClean="0">
                <a:effectLst/>
              </a:rPr>
              <a:t>给定一个</a:t>
            </a:r>
            <a:r>
              <a:rPr lang="en-US" altLang="zh-CN" sz="2800" dirty="0" smtClean="0">
                <a:effectLst/>
              </a:rPr>
              <a:t>n</a:t>
            </a:r>
            <a:r>
              <a:rPr lang="zh-CN" altLang="en-US" sz="2800" dirty="0" smtClean="0">
                <a:effectLst/>
              </a:rPr>
              <a:t>级的嵌套循环，一个最内层循环的特定迭代的迭代向量</a:t>
            </a:r>
            <a:r>
              <a:rPr lang="en-US" altLang="zh-CN" sz="2800" i="1" dirty="0" err="1" smtClean="0">
                <a:effectLst/>
              </a:rPr>
              <a:t>i</a:t>
            </a:r>
            <a:r>
              <a:rPr lang="en-US" altLang="zh-CN" sz="2800" dirty="0" smtClean="0">
                <a:effectLst/>
              </a:rPr>
              <a:t> </a:t>
            </a:r>
            <a:r>
              <a:rPr lang="zh-CN" altLang="en-US" sz="2800" dirty="0" smtClean="0">
                <a:effectLst/>
              </a:rPr>
              <a:t>是一个整数向量，它以嵌套顺序包含了每个循环的迭代号</a:t>
            </a:r>
            <a:endParaRPr lang="en-US" altLang="zh-CN" sz="2800" dirty="0" smtClean="0">
              <a:effectLst/>
            </a:endParaRPr>
          </a:p>
          <a:p>
            <a:pPr>
              <a:lnSpc>
                <a:spcPct val="90000"/>
              </a:lnSpc>
            </a:pPr>
            <a:r>
              <a:rPr lang="zh-CN" altLang="en-US" sz="2800" dirty="0" smtClean="0">
                <a:effectLst/>
              </a:rPr>
              <a:t>因此，迭代向量为：</a:t>
            </a:r>
            <a:r>
              <a:rPr lang="en-US" altLang="zh-CN" sz="2800" dirty="0" smtClean="0">
                <a:effectLst/>
              </a:rPr>
              <a:t>{i</a:t>
            </a:r>
            <a:r>
              <a:rPr lang="en-US" altLang="zh-CN" sz="2800" baseline="-25000" dirty="0" smtClean="0">
                <a:effectLst/>
              </a:rPr>
              <a:t>1</a:t>
            </a:r>
            <a:r>
              <a:rPr lang="en-US" altLang="zh-CN" sz="2800" dirty="0" smtClean="0">
                <a:effectLst/>
              </a:rPr>
              <a:t>, i</a:t>
            </a:r>
            <a:r>
              <a:rPr lang="en-US" altLang="zh-CN" sz="2800" baseline="-25000" dirty="0" smtClean="0">
                <a:effectLst/>
              </a:rPr>
              <a:t>2</a:t>
            </a:r>
            <a:r>
              <a:rPr lang="en-US" altLang="zh-CN" sz="2800" dirty="0" smtClean="0">
                <a:effectLst/>
              </a:rPr>
              <a:t>, ..., i</a:t>
            </a:r>
            <a:r>
              <a:rPr lang="en-US" altLang="zh-CN" sz="2800" baseline="-25000" dirty="0" smtClean="0">
                <a:effectLst/>
              </a:rPr>
              <a:t>n</a:t>
            </a:r>
            <a:r>
              <a:rPr lang="en-US" altLang="zh-CN" sz="2800" dirty="0" smtClean="0">
                <a:effectLst/>
              </a:rPr>
              <a:t> }</a:t>
            </a:r>
            <a:br>
              <a:rPr lang="en-US" altLang="zh-CN" sz="2800" dirty="0" smtClean="0">
                <a:effectLst/>
              </a:rPr>
            </a:br>
            <a:r>
              <a:rPr lang="en-US" altLang="zh-CN" sz="2800" dirty="0" err="1" smtClean="0">
                <a:effectLst/>
              </a:rPr>
              <a:t>i</a:t>
            </a:r>
            <a:r>
              <a:rPr lang="en-US" altLang="zh-CN" sz="2800" baseline="-25000" dirty="0" err="1" smtClean="0">
                <a:effectLst/>
              </a:rPr>
              <a:t>k</a:t>
            </a:r>
            <a:r>
              <a:rPr lang="en-US" altLang="zh-CN" sz="2800" dirty="0" smtClean="0">
                <a:effectLst/>
              </a:rPr>
              <a:t>, 1 </a:t>
            </a:r>
            <a:r>
              <a:rPr lang="en-US" altLang="zh-CN" sz="2800" dirty="0" smtClean="0">
                <a:effectLst/>
                <a:sym typeface="Symbol" panose="05050102010706020507" pitchFamily="18" charset="2"/>
              </a:rPr>
              <a:t> </a:t>
            </a:r>
            <a:r>
              <a:rPr lang="en-US" altLang="zh-CN" sz="2800" dirty="0" smtClean="0">
                <a:effectLst/>
              </a:rPr>
              <a:t>k </a:t>
            </a:r>
            <a:r>
              <a:rPr lang="en-US" altLang="zh-CN" sz="2800" dirty="0" smtClean="0">
                <a:effectLst/>
                <a:sym typeface="Symbol" panose="05050102010706020507" pitchFamily="18" charset="2"/>
              </a:rPr>
              <a:t></a:t>
            </a:r>
            <a:r>
              <a:rPr lang="en-US" altLang="zh-CN" sz="2800" dirty="0" smtClean="0">
                <a:effectLst/>
              </a:rPr>
              <a:t> m </a:t>
            </a:r>
            <a:r>
              <a:rPr lang="zh-CN" altLang="en-US" sz="2800" dirty="0" smtClean="0">
                <a:effectLst/>
              </a:rPr>
              <a:t>表示在嵌套级为</a:t>
            </a:r>
            <a:r>
              <a:rPr lang="en-US" altLang="zh-CN" sz="2800" dirty="0" smtClean="0">
                <a:effectLst/>
              </a:rPr>
              <a:t>k</a:t>
            </a:r>
            <a:r>
              <a:rPr lang="zh-CN" altLang="en-US" sz="2800" dirty="0" smtClean="0">
                <a:effectLst/>
              </a:rPr>
              <a:t>的循环的迭代号</a:t>
            </a:r>
            <a:endParaRPr lang="en-US" altLang="zh-CN" sz="2800" dirty="0" smtClean="0">
              <a:effectLst/>
            </a:endParaRPr>
          </a:p>
        </p:txBody>
      </p:sp>
    </p:spTree>
    <p:extLst>
      <p:ext uri="{BB962C8B-B14F-4D97-AF65-F5344CB8AC3E}">
        <p14:creationId xmlns:p14="http://schemas.microsoft.com/office/powerpoint/2010/main" val="2268049209"/>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6F5D5DA7-6939-46FB-AD95-2C695DB0266F}" type="slidenum">
              <a:rPr lang="en-US" altLang="zh-CN" sz="1400">
                <a:latin typeface="Times New Roman" panose="02020603050405020304" pitchFamily="18" charset="0"/>
                <a:ea typeface="宋体" panose="02010600030101010101" pitchFamily="2" charset="-122"/>
              </a:rPr>
              <a:pPr>
                <a:spcBef>
                  <a:spcPct val="0"/>
                </a:spcBef>
                <a:buFontTx/>
                <a:buNone/>
              </a:pPr>
              <a:t>69</a:t>
            </a:fld>
            <a:endParaRPr lang="en-US" altLang="zh-CN" sz="1400">
              <a:latin typeface="Times New Roman" panose="02020603050405020304" pitchFamily="18" charset="0"/>
              <a:ea typeface="宋体" panose="02010600030101010101" pitchFamily="2" charset="-122"/>
            </a:endParaRPr>
          </a:p>
        </p:txBody>
      </p:sp>
      <p:sp>
        <p:nvSpPr>
          <p:cNvPr id="20483" name="Rectangle 2"/>
          <p:cNvSpPr>
            <a:spLocks noGrp="1" noChangeArrowheads="1"/>
          </p:cNvSpPr>
          <p:nvPr>
            <p:ph type="title"/>
          </p:nvPr>
        </p:nvSpPr>
        <p:spPr/>
        <p:txBody>
          <a:bodyPr/>
          <a:lstStyle/>
          <a:p>
            <a:r>
              <a:rPr lang="zh-CN" altLang="en-US" smtClean="0"/>
              <a:t>迭代向量</a:t>
            </a:r>
            <a:endParaRPr lang="en-US" altLang="zh-CN" smtClean="0"/>
          </a:p>
        </p:txBody>
      </p:sp>
      <p:sp>
        <p:nvSpPr>
          <p:cNvPr id="20484" name="Rectangle 3"/>
          <p:cNvSpPr>
            <a:spLocks noGrp="1" noChangeArrowheads="1"/>
          </p:cNvSpPr>
          <p:nvPr>
            <p:ph type="body" idx="1"/>
          </p:nvPr>
        </p:nvSpPr>
        <p:spPr>
          <a:xfrm>
            <a:off x="400050" y="1143000"/>
            <a:ext cx="8493125" cy="5165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mtClean="0">
                <a:effectLst/>
              </a:rPr>
              <a:t>例子</a:t>
            </a:r>
            <a:r>
              <a:rPr lang="en-US" altLang="zh-CN" smtClean="0">
                <a:effectLst/>
              </a:rPr>
              <a:t>:</a:t>
            </a:r>
          </a:p>
          <a:p>
            <a:pPr lvl="1">
              <a:buFont typeface="Wingdings" panose="05000000000000000000" pitchFamily="2" charset="2"/>
              <a:buNone/>
            </a:pPr>
            <a:r>
              <a:rPr lang="en-US" altLang="zh-CN" smtClean="0">
                <a:effectLst/>
                <a:latin typeface="Courier New" panose="02070309020205020404" pitchFamily="49" charset="0"/>
                <a:ea typeface="宋体" panose="02010600030101010101" pitchFamily="2" charset="-122"/>
              </a:rPr>
              <a:t>DO I = 1, 2</a:t>
            </a:r>
          </a:p>
          <a:p>
            <a:pPr lvl="1">
              <a:buFont typeface="Wingdings" panose="05000000000000000000" pitchFamily="2" charset="2"/>
              <a:buNone/>
            </a:pPr>
            <a:r>
              <a:rPr lang="en-US" altLang="zh-CN" smtClean="0">
                <a:effectLst/>
                <a:latin typeface="Courier New" panose="02070309020205020404" pitchFamily="49" charset="0"/>
                <a:ea typeface="宋体" panose="02010600030101010101" pitchFamily="2" charset="-122"/>
              </a:rPr>
              <a:t>   DO J = 1, 2</a:t>
            </a:r>
          </a:p>
          <a:p>
            <a:pPr lvl="1">
              <a:buFont typeface="Wingdings" panose="05000000000000000000" pitchFamily="2" charset="2"/>
              <a:buNone/>
            </a:pPr>
            <a:r>
              <a:rPr lang="en-US" altLang="zh-CN" smtClean="0">
                <a:effectLst/>
                <a:latin typeface="Courier New" panose="02070309020205020404" pitchFamily="49" charset="0"/>
                <a:ea typeface="宋体" panose="02010600030101010101" pitchFamily="2" charset="-122"/>
              </a:rPr>
              <a:t>S</a:t>
            </a:r>
            <a:r>
              <a:rPr lang="en-US" altLang="zh-CN" baseline="-25000" smtClean="0">
                <a:effectLst/>
                <a:latin typeface="Courier New" panose="02070309020205020404" pitchFamily="49" charset="0"/>
                <a:ea typeface="宋体" panose="02010600030101010101" pitchFamily="2" charset="-122"/>
              </a:rPr>
              <a:t>1</a:t>
            </a:r>
            <a:r>
              <a:rPr lang="en-US" altLang="zh-CN" smtClean="0">
                <a:effectLst/>
                <a:latin typeface="Courier New" panose="02070309020205020404" pitchFamily="49" charset="0"/>
                <a:ea typeface="宋体" panose="02010600030101010101" pitchFamily="2" charset="-122"/>
              </a:rPr>
              <a:t>   &lt;some statement&gt;</a:t>
            </a:r>
          </a:p>
          <a:p>
            <a:pPr lvl="1">
              <a:buFont typeface="Wingdings" panose="05000000000000000000" pitchFamily="2" charset="2"/>
              <a:buNone/>
            </a:pPr>
            <a:r>
              <a:rPr lang="en-US" altLang="zh-CN" smtClean="0">
                <a:effectLst/>
                <a:latin typeface="Courier New" panose="02070309020205020404" pitchFamily="49" charset="0"/>
                <a:ea typeface="宋体" panose="02010600030101010101" pitchFamily="2" charset="-122"/>
              </a:rPr>
              <a:t>   ENDDO</a:t>
            </a:r>
          </a:p>
          <a:p>
            <a:pPr lvl="1">
              <a:buFont typeface="Wingdings" panose="05000000000000000000" pitchFamily="2" charset="2"/>
              <a:buNone/>
            </a:pPr>
            <a:r>
              <a:rPr lang="en-US" altLang="zh-CN" smtClean="0">
                <a:effectLst/>
                <a:latin typeface="Courier New" panose="02070309020205020404" pitchFamily="49" charset="0"/>
                <a:ea typeface="宋体" panose="02010600030101010101" pitchFamily="2" charset="-122"/>
              </a:rPr>
              <a:t>ENDDO</a:t>
            </a:r>
          </a:p>
          <a:p>
            <a:r>
              <a:rPr lang="zh-CN" altLang="en-US" smtClean="0">
                <a:effectLst/>
              </a:rPr>
              <a:t>迭代向量 </a:t>
            </a:r>
            <a:r>
              <a:rPr lang="en-US" altLang="zh-CN" smtClean="0">
                <a:effectLst/>
              </a:rPr>
              <a:t>S1[(2, 1)] </a:t>
            </a:r>
            <a:r>
              <a:rPr lang="zh-CN" altLang="en-US" smtClean="0">
                <a:effectLst/>
              </a:rPr>
              <a:t>表示 </a:t>
            </a:r>
            <a:r>
              <a:rPr lang="en-US" altLang="zh-CN" smtClean="0">
                <a:effectLst/>
              </a:rPr>
              <a:t>S1</a:t>
            </a:r>
            <a:r>
              <a:rPr lang="zh-CN" altLang="en-US" smtClean="0">
                <a:effectLst/>
              </a:rPr>
              <a:t>在第</a:t>
            </a:r>
            <a:r>
              <a:rPr lang="en-US" altLang="zh-CN" smtClean="0">
                <a:effectLst/>
              </a:rPr>
              <a:t>2</a:t>
            </a:r>
            <a:r>
              <a:rPr lang="zh-CN" altLang="en-US" smtClean="0">
                <a:effectLst/>
              </a:rPr>
              <a:t>层</a:t>
            </a:r>
            <a:r>
              <a:rPr lang="en-US" altLang="zh-CN" smtClean="0">
                <a:effectLst/>
              </a:rPr>
              <a:t>I</a:t>
            </a:r>
            <a:r>
              <a:rPr lang="zh-CN" altLang="en-US" smtClean="0">
                <a:effectLst/>
              </a:rPr>
              <a:t>循环迭代以及第</a:t>
            </a:r>
            <a:r>
              <a:rPr lang="en-US" altLang="zh-CN" smtClean="0">
                <a:effectLst/>
              </a:rPr>
              <a:t>1</a:t>
            </a:r>
            <a:r>
              <a:rPr lang="zh-CN" altLang="en-US" smtClean="0">
                <a:effectLst/>
              </a:rPr>
              <a:t>层</a:t>
            </a:r>
            <a:r>
              <a:rPr lang="en-US" altLang="zh-CN" smtClean="0">
                <a:effectLst/>
              </a:rPr>
              <a:t>J</a:t>
            </a:r>
            <a:r>
              <a:rPr lang="zh-CN" altLang="en-US" smtClean="0">
                <a:effectLst/>
              </a:rPr>
              <a:t>循环迭代中运行</a:t>
            </a:r>
            <a:endParaRPr lang="en-US" altLang="zh-CN" smtClean="0">
              <a:effectLst/>
            </a:endParaRPr>
          </a:p>
        </p:txBody>
      </p:sp>
    </p:spTree>
    <p:extLst>
      <p:ext uri="{BB962C8B-B14F-4D97-AF65-F5344CB8AC3E}">
        <p14:creationId xmlns:p14="http://schemas.microsoft.com/office/powerpoint/2010/main" val="1125707502"/>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type="body" idx="1"/>
          </p:nvPr>
        </p:nvSpPr>
        <p:spPr>
          <a:xfrm>
            <a:off x="290513" y="1124744"/>
            <a:ext cx="8701087" cy="5544616"/>
          </a:xfrm>
        </p:spPr>
        <p:txBody>
          <a:bodyPr/>
          <a:lstStyle/>
          <a:p>
            <a:pPr eaLnBrk="1" hangingPunct="1">
              <a:lnSpc>
                <a:spcPct val="90000"/>
              </a:lnSpc>
              <a:defRPr/>
            </a:pPr>
            <a:r>
              <a:rPr lang="en-US" altLang="zh-CN" dirty="0" smtClean="0"/>
              <a:t>CPU</a:t>
            </a:r>
            <a:r>
              <a:rPr lang="zh-CN" altLang="en-US" dirty="0" smtClean="0"/>
              <a:t>，</a:t>
            </a:r>
            <a:r>
              <a:rPr lang="en-US" altLang="zh-CN" dirty="0" smtClean="0"/>
              <a:t>IO</a:t>
            </a:r>
            <a:r>
              <a:rPr lang="zh-CN" altLang="en-US" dirty="0" smtClean="0"/>
              <a:t>，网络</a:t>
            </a:r>
            <a:endParaRPr lang="en-US" altLang="zh-CN" dirty="0" smtClean="0"/>
          </a:p>
          <a:p>
            <a:pPr eaLnBrk="1" hangingPunct="1">
              <a:lnSpc>
                <a:spcPct val="90000"/>
              </a:lnSpc>
              <a:defRPr/>
            </a:pPr>
            <a:r>
              <a:rPr lang="zh-CN" altLang="en-US" dirty="0" smtClean="0"/>
              <a:t>算法的渐进时间复杂度</a:t>
            </a:r>
            <a:r>
              <a:rPr lang="en-US" altLang="zh-CN" dirty="0" smtClean="0"/>
              <a:t>(Asymptotic Time Complexity): </a:t>
            </a:r>
            <a:r>
              <a:rPr lang="en-US" altLang="zh-CN" i="1" dirty="0" smtClean="0"/>
              <a:t>T(n)=O(f(n))</a:t>
            </a:r>
            <a:endParaRPr lang="en-US" i="1" dirty="0"/>
          </a:p>
          <a:p>
            <a:pPr eaLnBrk="1" hangingPunct="1">
              <a:lnSpc>
                <a:spcPct val="90000"/>
              </a:lnSpc>
              <a:defRPr/>
            </a:pPr>
            <a:r>
              <a:rPr lang="zh-CN" altLang="en-US" dirty="0" smtClean="0"/>
              <a:t>时间复杂度常数也很重要</a:t>
            </a:r>
            <a:endParaRPr lang="en-US" dirty="0"/>
          </a:p>
          <a:p>
            <a:pPr lvl="1" eaLnBrk="1" hangingPunct="1">
              <a:defRPr/>
            </a:pPr>
            <a:r>
              <a:rPr lang="zh-CN" altLang="en-US" sz="2400" dirty="0" smtClean="0"/>
              <a:t>代码的书写方式不同，性能可能差</a:t>
            </a:r>
            <a:r>
              <a:rPr lang="en-US" altLang="zh-CN" sz="2400" dirty="0" smtClean="0"/>
              <a:t>10</a:t>
            </a:r>
            <a:r>
              <a:rPr lang="zh-CN" altLang="en-US" sz="2400" dirty="0" smtClean="0"/>
              <a:t>倍</a:t>
            </a:r>
            <a:endParaRPr lang="en-US" sz="2400" dirty="0" smtClean="0"/>
          </a:p>
          <a:p>
            <a:pPr lvl="1" eaLnBrk="1" hangingPunct="1">
              <a:defRPr/>
            </a:pPr>
            <a:r>
              <a:rPr lang="zh-CN" altLang="en-US" sz="2400" dirty="0" smtClean="0"/>
              <a:t>必须从多个层次进行优化：</a:t>
            </a:r>
            <a:r>
              <a:rPr lang="en-US" sz="2400" dirty="0" smtClean="0"/>
              <a:t>algorithm, data representations, procedures, and loops</a:t>
            </a:r>
          </a:p>
          <a:p>
            <a:pPr eaLnBrk="1" hangingPunct="1">
              <a:defRPr/>
            </a:pPr>
            <a:r>
              <a:rPr lang="zh-CN" altLang="en-US" dirty="0" smtClean="0"/>
              <a:t>充分理解系统是进行性能优化的基础</a:t>
            </a:r>
            <a:endParaRPr lang="en-US" dirty="0" smtClean="0"/>
          </a:p>
          <a:p>
            <a:pPr lvl="1" eaLnBrk="1" hangingPunct="1">
              <a:defRPr/>
            </a:pPr>
            <a:r>
              <a:rPr lang="zh-CN" altLang="en-US" sz="2400" dirty="0" smtClean="0"/>
              <a:t>程序是如何编译和运行的</a:t>
            </a:r>
            <a:endParaRPr lang="en-US" sz="2400" dirty="0" smtClean="0"/>
          </a:p>
          <a:p>
            <a:pPr lvl="1" eaLnBrk="1" hangingPunct="1">
              <a:defRPr/>
            </a:pPr>
            <a:r>
              <a:rPr lang="zh-CN" altLang="en-US" sz="2400" dirty="0" smtClean="0"/>
              <a:t>程序性能如何测量，性能瓶颈如何定位</a:t>
            </a:r>
            <a:endParaRPr lang="en-US" sz="2400" dirty="0" smtClean="0"/>
          </a:p>
          <a:p>
            <a:pPr lvl="1" eaLnBrk="1" hangingPunct="1">
              <a:defRPr/>
            </a:pPr>
            <a:r>
              <a:rPr lang="zh-CN" altLang="en-US" sz="2400" dirty="0" smtClean="0"/>
              <a:t>在尽可能不破坏代码的结构和影响代码通用性的情况下如何提高性能</a:t>
            </a:r>
            <a:endParaRPr lang="en-US" sz="2400" dirty="0" smtClean="0"/>
          </a:p>
          <a:p>
            <a:pPr eaLnBrk="1" hangingPunct="1">
              <a:defRPr/>
            </a:pPr>
            <a:endParaRPr lang="en-US" dirty="0" smtClean="0"/>
          </a:p>
        </p:txBody>
      </p:sp>
      <p:sp>
        <p:nvSpPr>
          <p:cNvPr id="2" name="标题 1"/>
          <p:cNvSpPr>
            <a:spLocks noGrp="1"/>
          </p:cNvSpPr>
          <p:nvPr>
            <p:ph type="title"/>
          </p:nvPr>
        </p:nvSpPr>
        <p:spPr/>
        <p:txBody>
          <a:bodyPr/>
          <a:lstStyle/>
          <a:p>
            <a:r>
              <a:rPr lang="zh-CN" altLang="en-US" dirty="0" smtClean="0"/>
              <a:t>影响性能的要素</a:t>
            </a:r>
            <a:endParaRPr lang="zh-CN" altLang="en-US" dirty="0"/>
          </a:p>
        </p:txBody>
      </p:sp>
      <p:sp>
        <p:nvSpPr>
          <p:cNvPr id="4"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7</a:t>
            </a:fld>
            <a:endParaRPr lang="en-US" altLang="zh-CN" sz="1400" smtClean="0">
              <a:latin typeface="Times New Roman" pitchFamily="18" charset="0"/>
            </a:endParaRPr>
          </a:p>
        </p:txBody>
      </p:sp>
    </p:spTree>
    <p:extLst>
      <p:ext uri="{BB962C8B-B14F-4D97-AF65-F5344CB8AC3E}">
        <p14:creationId xmlns:p14="http://schemas.microsoft.com/office/powerpoint/2010/main" val="2207697395"/>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24DC518E-F92B-42D4-8064-78F0D382F6D4}" type="slidenum">
              <a:rPr lang="en-US" altLang="zh-CN" sz="1400">
                <a:latin typeface="Times New Roman" panose="02020603050405020304" pitchFamily="18" charset="0"/>
                <a:ea typeface="宋体" panose="02010600030101010101" pitchFamily="2" charset="-122"/>
              </a:rPr>
              <a:pPr>
                <a:spcBef>
                  <a:spcPct val="0"/>
                </a:spcBef>
                <a:buFontTx/>
                <a:buNone/>
              </a:pPr>
              <a:t>70</a:t>
            </a:fld>
            <a:endParaRPr lang="en-US" altLang="zh-CN" sz="1400">
              <a:latin typeface="Times New Roman" panose="02020603050405020304" pitchFamily="18" charset="0"/>
              <a:ea typeface="宋体" panose="02010600030101010101" pitchFamily="2" charset="-122"/>
            </a:endParaRPr>
          </a:p>
        </p:txBody>
      </p:sp>
      <p:sp>
        <p:nvSpPr>
          <p:cNvPr id="22531" name="Rectangle 2"/>
          <p:cNvSpPr>
            <a:spLocks noGrp="1" noChangeArrowheads="1"/>
          </p:cNvSpPr>
          <p:nvPr>
            <p:ph type="title"/>
          </p:nvPr>
        </p:nvSpPr>
        <p:spPr/>
        <p:txBody>
          <a:bodyPr/>
          <a:lstStyle/>
          <a:p>
            <a:r>
              <a:rPr lang="zh-CN" altLang="en-US" smtClean="0"/>
              <a:t>循环向量排序</a:t>
            </a:r>
            <a:endParaRPr lang="en-US" altLang="zh-CN" smtClean="0"/>
          </a:p>
        </p:txBody>
      </p:sp>
      <p:sp>
        <p:nvSpPr>
          <p:cNvPr id="22532" name="Rectangle 3"/>
          <p:cNvSpPr>
            <a:spLocks noGrp="1" noChangeArrowheads="1"/>
          </p:cNvSpPr>
          <p:nvPr>
            <p:ph type="body" idx="1"/>
          </p:nvPr>
        </p:nvSpPr>
        <p:spPr>
          <a:xfrm>
            <a:off x="400050" y="1493838"/>
            <a:ext cx="8582025" cy="4743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迭代空间</a:t>
            </a:r>
            <a:r>
              <a:rPr lang="en-US" altLang="zh-CN" smtClean="0">
                <a:effectLst/>
              </a:rPr>
              <a:t>: </a:t>
            </a:r>
            <a:r>
              <a:rPr lang="zh-CN" altLang="en-US" smtClean="0">
                <a:effectLst/>
              </a:rPr>
              <a:t>对某语句来说，所有可能迭代向量的集合</a:t>
            </a:r>
          </a:p>
          <a:p>
            <a:pPr>
              <a:buFont typeface="Wingdings" panose="05000000000000000000" pitchFamily="2" charset="2"/>
              <a:buNone/>
            </a:pPr>
            <a:r>
              <a:rPr lang="en-US" altLang="zh-CN" smtClean="0">
                <a:effectLst/>
              </a:rPr>
              <a:t>     </a:t>
            </a:r>
            <a:r>
              <a:rPr lang="zh-CN" altLang="en-US" smtClean="0">
                <a:effectLst/>
              </a:rPr>
              <a:t>举例</a:t>
            </a:r>
            <a:r>
              <a:rPr lang="en-US" altLang="zh-CN" smtClean="0">
                <a:effectLst/>
              </a:rPr>
              <a:t>:</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     DO I = 1, 2</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        DO J = 1, 2</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     S</a:t>
            </a:r>
            <a:r>
              <a:rPr lang="en-US" altLang="zh-CN" sz="2400" baseline="-25000" smtClean="0">
                <a:effectLst/>
                <a:latin typeface="Courier New" panose="02070309020205020404" pitchFamily="49" charset="0"/>
                <a:ea typeface="宋体" panose="02010600030101010101" pitchFamily="2" charset="-122"/>
              </a:rPr>
              <a:t>1</a:t>
            </a:r>
            <a:r>
              <a:rPr lang="en-US" altLang="zh-CN" sz="2400" smtClean="0">
                <a:effectLst/>
                <a:latin typeface="Courier New" panose="02070309020205020404" pitchFamily="49" charset="0"/>
                <a:ea typeface="宋体" panose="02010600030101010101" pitchFamily="2" charset="-122"/>
              </a:rPr>
              <a:t>    &lt;some statement&gt;</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        ENDDO</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     ENDDO</a:t>
            </a:r>
          </a:p>
          <a:p>
            <a:r>
              <a:rPr lang="en-US" altLang="zh-CN" smtClean="0">
                <a:effectLst/>
              </a:rPr>
              <a:t>S</a:t>
            </a:r>
            <a:r>
              <a:rPr lang="en-US" altLang="zh-CN" baseline="-25000" smtClean="0">
                <a:effectLst/>
              </a:rPr>
              <a:t>1</a:t>
            </a:r>
            <a:r>
              <a:rPr lang="en-US" altLang="zh-CN" smtClean="0">
                <a:effectLst/>
              </a:rPr>
              <a:t> </a:t>
            </a:r>
            <a:r>
              <a:rPr lang="zh-CN" altLang="en-US" smtClean="0">
                <a:effectLst/>
              </a:rPr>
              <a:t>的迭代空间为：</a:t>
            </a:r>
            <a:r>
              <a:rPr lang="en-US" altLang="zh-CN" smtClean="0">
                <a:effectLst/>
              </a:rPr>
              <a:t>{ (1,1), (1,2), (2,1), (2,2) }</a:t>
            </a:r>
            <a:endParaRPr lang="zh-CN" altLang="en-US" smtClean="0">
              <a:effectLst/>
            </a:endParaRPr>
          </a:p>
        </p:txBody>
      </p:sp>
    </p:spTree>
    <p:extLst>
      <p:ext uri="{BB962C8B-B14F-4D97-AF65-F5344CB8AC3E}">
        <p14:creationId xmlns:p14="http://schemas.microsoft.com/office/powerpoint/2010/main" val="3127111547"/>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AB41A1BA-5547-4FE3-951E-41DF9555FB3D}" type="slidenum">
              <a:rPr lang="en-US" altLang="zh-CN" sz="1400">
                <a:latin typeface="Times New Roman" panose="02020603050405020304" pitchFamily="18" charset="0"/>
                <a:ea typeface="宋体" panose="02010600030101010101" pitchFamily="2" charset="-122"/>
              </a:rPr>
              <a:pPr>
                <a:spcBef>
                  <a:spcPct val="0"/>
                </a:spcBef>
                <a:buFontTx/>
                <a:buNone/>
              </a:pPr>
              <a:t>71</a:t>
            </a:fld>
            <a:endParaRPr lang="en-US" altLang="zh-CN" sz="1400">
              <a:latin typeface="Times New Roman" panose="02020603050405020304" pitchFamily="18" charset="0"/>
              <a:ea typeface="宋体" panose="02010600030101010101" pitchFamily="2" charset="-122"/>
            </a:endParaRPr>
          </a:p>
        </p:txBody>
      </p:sp>
      <p:sp>
        <p:nvSpPr>
          <p:cNvPr id="24579" name="Rectangle 2"/>
          <p:cNvSpPr>
            <a:spLocks noGrp="1" noChangeArrowheads="1"/>
          </p:cNvSpPr>
          <p:nvPr>
            <p:ph type="title"/>
          </p:nvPr>
        </p:nvSpPr>
        <p:spPr/>
        <p:txBody>
          <a:bodyPr/>
          <a:lstStyle/>
          <a:p>
            <a:r>
              <a:rPr lang="zh-CN" altLang="en-US" smtClean="0"/>
              <a:t>循环向量排序</a:t>
            </a:r>
            <a:endParaRPr lang="en-US" altLang="zh-CN" smtClean="0"/>
          </a:p>
        </p:txBody>
      </p:sp>
      <p:sp>
        <p:nvSpPr>
          <p:cNvPr id="24580" name="Rectangle 3"/>
          <p:cNvSpPr>
            <a:spLocks noGrp="1" noChangeArrowheads="1"/>
          </p:cNvSpPr>
          <p:nvPr>
            <p:ph type="body" idx="1"/>
          </p:nvPr>
        </p:nvSpPr>
        <p:spPr>
          <a:xfrm>
            <a:off x="395288" y="1703388"/>
            <a:ext cx="8582025"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为迭代向量定义顺序是十分有用的</a:t>
            </a:r>
            <a:endParaRPr lang="en-US" altLang="zh-CN" smtClean="0">
              <a:effectLst/>
            </a:endParaRPr>
          </a:p>
          <a:p>
            <a:r>
              <a:rPr lang="zh-CN" altLang="en-US" smtClean="0">
                <a:effectLst/>
              </a:rPr>
              <a:t>定义一种直观的词典顺序</a:t>
            </a:r>
            <a:endParaRPr lang="en-US" altLang="zh-CN" smtClean="0">
              <a:effectLst/>
            </a:endParaRPr>
          </a:p>
          <a:p>
            <a:r>
              <a:rPr lang="zh-CN" altLang="en-US" smtClean="0">
                <a:effectLst/>
              </a:rPr>
              <a:t>迭代 </a:t>
            </a:r>
            <a:r>
              <a:rPr lang="en-US" altLang="zh-CN" smtClean="0">
                <a:effectLst/>
              </a:rPr>
              <a:t>i </a:t>
            </a:r>
            <a:r>
              <a:rPr lang="zh-CN" altLang="en-US" smtClean="0">
                <a:effectLst/>
              </a:rPr>
              <a:t>先于迭代 </a:t>
            </a:r>
            <a:r>
              <a:rPr lang="en-US" altLang="zh-CN" smtClean="0">
                <a:effectLst/>
              </a:rPr>
              <a:t>j, </a:t>
            </a:r>
            <a:r>
              <a:rPr lang="zh-CN" altLang="en-US" smtClean="0">
                <a:effectLst/>
              </a:rPr>
              <a:t>记做 </a:t>
            </a:r>
            <a:r>
              <a:rPr lang="en-US" altLang="zh-CN" smtClean="0">
                <a:effectLst/>
              </a:rPr>
              <a:t>i</a:t>
            </a:r>
            <a:r>
              <a:rPr lang="en-US" altLang="zh-CN" i="1" smtClean="0">
                <a:effectLst/>
              </a:rPr>
              <a:t> </a:t>
            </a:r>
            <a:r>
              <a:rPr lang="en-US" altLang="zh-CN" smtClean="0">
                <a:effectLst/>
              </a:rPr>
              <a:t>&lt; j,  </a:t>
            </a:r>
            <a:r>
              <a:rPr lang="zh-CN" altLang="en-US" smtClean="0">
                <a:effectLst/>
              </a:rPr>
              <a:t>假如</a:t>
            </a:r>
            <a:r>
              <a:rPr lang="en-US" altLang="zh-CN" smtClean="0">
                <a:effectLst/>
              </a:rPr>
              <a:t>:</a:t>
            </a:r>
          </a:p>
          <a:p>
            <a:pPr>
              <a:buFont typeface="Wingdings" panose="05000000000000000000" pitchFamily="2" charset="2"/>
              <a:buNone/>
            </a:pPr>
            <a:r>
              <a:rPr lang="en-US" altLang="zh-CN" smtClean="0">
                <a:effectLst/>
                <a:ea typeface="宋体" panose="02010600030101010101" pitchFamily="2" charset="-122"/>
              </a:rPr>
              <a:t>    1. i[i:n-1] &lt; j[1:n-1], </a:t>
            </a:r>
            <a:r>
              <a:rPr lang="zh-CN" altLang="en-US" smtClean="0">
                <a:effectLst/>
              </a:rPr>
              <a:t>或者</a:t>
            </a:r>
          </a:p>
          <a:p>
            <a:pPr>
              <a:buFont typeface="Wingdings" panose="05000000000000000000" pitchFamily="2" charset="2"/>
              <a:buNone/>
            </a:pPr>
            <a:r>
              <a:rPr lang="en-US" altLang="zh-CN" smtClean="0">
                <a:effectLst/>
                <a:ea typeface="宋体" panose="02010600030101010101" pitchFamily="2" charset="-122"/>
              </a:rPr>
              <a:t>    2. i[1:n-1] = j[1:n-1] </a:t>
            </a:r>
            <a:r>
              <a:rPr lang="zh-CN" altLang="en-US" smtClean="0">
                <a:effectLst/>
              </a:rPr>
              <a:t>且</a:t>
            </a:r>
            <a:r>
              <a:rPr lang="zh-CN" altLang="en-US" smtClean="0">
                <a:effectLst/>
                <a:ea typeface="宋体" panose="02010600030101010101" pitchFamily="2" charset="-122"/>
              </a:rPr>
              <a:t> </a:t>
            </a:r>
            <a:r>
              <a:rPr lang="en-US" altLang="zh-CN" smtClean="0">
                <a:effectLst/>
                <a:ea typeface="宋体" panose="02010600030101010101" pitchFamily="2" charset="-122"/>
              </a:rPr>
              <a:t>i</a:t>
            </a:r>
            <a:r>
              <a:rPr lang="en-US" altLang="zh-CN" baseline="-25000" smtClean="0">
                <a:effectLst/>
                <a:ea typeface="宋体" panose="02010600030101010101" pitchFamily="2" charset="-122"/>
              </a:rPr>
              <a:t>n</a:t>
            </a:r>
            <a:r>
              <a:rPr lang="en-US" altLang="zh-CN" smtClean="0">
                <a:effectLst/>
                <a:ea typeface="宋体" panose="02010600030101010101" pitchFamily="2" charset="-122"/>
              </a:rPr>
              <a:t> &lt; j</a:t>
            </a:r>
            <a:r>
              <a:rPr lang="en-US" altLang="zh-CN" baseline="-25000" smtClean="0">
                <a:effectLst/>
                <a:ea typeface="宋体" panose="02010600030101010101" pitchFamily="2" charset="-122"/>
              </a:rPr>
              <a:t>n</a:t>
            </a:r>
            <a:endParaRPr lang="zh-CN" altLang="en-US" smtClean="0">
              <a:effectLst/>
              <a:ea typeface="宋体" panose="02010600030101010101" pitchFamily="2" charset="-122"/>
            </a:endParaRPr>
          </a:p>
        </p:txBody>
      </p:sp>
    </p:spTree>
    <p:extLst>
      <p:ext uri="{BB962C8B-B14F-4D97-AF65-F5344CB8AC3E}">
        <p14:creationId xmlns:p14="http://schemas.microsoft.com/office/powerpoint/2010/main" val="3321938496"/>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E362F9D5-7D3C-4FFA-8566-C0E8322CEC44}" type="slidenum">
              <a:rPr lang="en-US" altLang="zh-CN" sz="1400">
                <a:latin typeface="Times New Roman" panose="02020603050405020304" pitchFamily="18" charset="0"/>
                <a:ea typeface="宋体" panose="02010600030101010101" pitchFamily="2" charset="-122"/>
              </a:rPr>
              <a:pPr>
                <a:spcBef>
                  <a:spcPct val="0"/>
                </a:spcBef>
                <a:buFontTx/>
                <a:buNone/>
              </a:pPr>
              <a:t>72</a:t>
            </a:fld>
            <a:endParaRPr lang="en-US" altLang="zh-CN" sz="1400">
              <a:latin typeface="Times New Roman" panose="02020603050405020304" pitchFamily="18" charset="0"/>
              <a:ea typeface="宋体" panose="02010600030101010101" pitchFamily="2" charset="-122"/>
            </a:endParaRPr>
          </a:p>
        </p:txBody>
      </p:sp>
      <p:sp>
        <p:nvSpPr>
          <p:cNvPr id="26627" name="Rectangle 2"/>
          <p:cNvSpPr>
            <a:spLocks noGrp="1" noChangeArrowheads="1"/>
          </p:cNvSpPr>
          <p:nvPr>
            <p:ph type="title"/>
          </p:nvPr>
        </p:nvSpPr>
        <p:spPr/>
        <p:txBody>
          <a:bodyPr/>
          <a:lstStyle/>
          <a:p>
            <a:r>
              <a:rPr lang="zh-CN" altLang="en-US" smtClean="0"/>
              <a:t>循环依赖的定义</a:t>
            </a:r>
          </a:p>
        </p:txBody>
      </p:sp>
      <p:sp>
        <p:nvSpPr>
          <p:cNvPr id="26628" name="Rectangle 3"/>
          <p:cNvSpPr>
            <a:spLocks noGrp="1" noChangeArrowheads="1"/>
          </p:cNvSpPr>
          <p:nvPr>
            <p:ph type="body" idx="1"/>
          </p:nvPr>
        </p:nvSpPr>
        <p:spPr>
          <a:xfrm>
            <a:off x="400050" y="1412875"/>
            <a:ext cx="8493125"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定理 </a:t>
            </a:r>
            <a:r>
              <a:rPr lang="en-US" altLang="zh-CN" smtClean="0">
                <a:effectLst/>
              </a:rPr>
              <a:t>2.1 </a:t>
            </a:r>
            <a:r>
              <a:rPr lang="zh-CN" altLang="en-US" smtClean="0">
                <a:effectLst/>
              </a:rPr>
              <a:t>循环依赖</a:t>
            </a:r>
            <a:r>
              <a:rPr lang="zh-CN" altLang="zh-CN" noProof="1" smtClean="0">
                <a:effectLst/>
              </a:rPr>
              <a:t>:</a:t>
            </a:r>
            <a:r>
              <a:rPr lang="en-US" altLang="zh-CN" smtClean="0">
                <a:effectLst/>
              </a:rPr>
              <a:t> </a:t>
            </a:r>
            <a:r>
              <a:rPr lang="zh-CN" altLang="en-US" smtClean="0">
                <a:effectLst/>
              </a:rPr>
              <a:t>在公共嵌套循环中存在从语句</a:t>
            </a:r>
            <a:r>
              <a:rPr lang="en-US" altLang="zh-CN" smtClean="0">
                <a:effectLst/>
              </a:rPr>
              <a:t>S1</a:t>
            </a:r>
            <a:r>
              <a:rPr lang="zh-CN" altLang="en-US" smtClean="0">
                <a:effectLst/>
              </a:rPr>
              <a:t>到</a:t>
            </a:r>
            <a:r>
              <a:rPr lang="en-US" altLang="zh-CN" smtClean="0">
                <a:effectLst/>
              </a:rPr>
              <a:t>S2</a:t>
            </a:r>
            <a:r>
              <a:rPr lang="zh-CN" altLang="en-US" smtClean="0">
                <a:effectLst/>
              </a:rPr>
              <a:t>的依赖，当且仅当此嵌套循环存在两个迭代向量</a:t>
            </a:r>
            <a:r>
              <a:rPr lang="en-US" altLang="zh-CN" smtClean="0">
                <a:effectLst/>
              </a:rPr>
              <a:t>i</a:t>
            </a:r>
            <a:r>
              <a:rPr lang="zh-CN" altLang="en-US" smtClean="0">
                <a:effectLst/>
              </a:rPr>
              <a:t>和</a:t>
            </a:r>
            <a:r>
              <a:rPr lang="en-US" altLang="zh-CN" smtClean="0">
                <a:effectLst/>
              </a:rPr>
              <a:t>j</a:t>
            </a:r>
            <a:r>
              <a:rPr lang="zh-CN" altLang="en-US" smtClean="0">
                <a:effectLst/>
              </a:rPr>
              <a:t>，使得</a:t>
            </a:r>
            <a:r>
              <a:rPr lang="zh-CN" altLang="en-US" sz="2900" noProof="1" smtClean="0">
                <a:effectLst/>
              </a:rPr>
              <a:t/>
            </a:r>
            <a:br>
              <a:rPr lang="zh-CN" altLang="en-US" sz="2900" noProof="1" smtClean="0">
                <a:effectLst/>
              </a:rPr>
            </a:br>
            <a:r>
              <a:rPr lang="zh-CN" altLang="zh-CN" sz="2900" noProof="1" smtClean="0">
                <a:effectLst/>
              </a:rPr>
              <a:t>(1) </a:t>
            </a:r>
            <a:r>
              <a:rPr lang="en-US" altLang="zh-CN" sz="2900" b="1" i="1" noProof="1" smtClean="0">
                <a:effectLst/>
              </a:rPr>
              <a:t>i</a:t>
            </a:r>
            <a:r>
              <a:rPr lang="en-US" altLang="zh-CN" sz="2900" noProof="1" smtClean="0">
                <a:effectLst/>
              </a:rPr>
              <a:t> &lt; </a:t>
            </a:r>
            <a:r>
              <a:rPr lang="en-US" altLang="zh-CN" sz="2900" b="1" i="1" noProof="1" smtClean="0">
                <a:effectLst/>
              </a:rPr>
              <a:t>j</a:t>
            </a:r>
            <a:r>
              <a:rPr lang="en-US" altLang="zh-CN" sz="2900" noProof="1" smtClean="0">
                <a:effectLst/>
              </a:rPr>
              <a:t> </a:t>
            </a:r>
            <a:r>
              <a:rPr lang="zh-CN" altLang="en-US" sz="2900" smtClean="0">
                <a:effectLst/>
              </a:rPr>
              <a:t>或 </a:t>
            </a:r>
            <a:r>
              <a:rPr lang="en-US" altLang="zh-CN" sz="2900" b="1" i="1" noProof="1" smtClean="0">
                <a:effectLst/>
              </a:rPr>
              <a:t>i</a:t>
            </a:r>
            <a:r>
              <a:rPr lang="en-US" altLang="zh-CN" sz="2900" noProof="1" smtClean="0">
                <a:effectLst/>
              </a:rPr>
              <a:t> = </a:t>
            </a:r>
            <a:r>
              <a:rPr lang="en-US" altLang="zh-CN" sz="2900" b="1" i="1" noProof="1" smtClean="0">
                <a:effectLst/>
              </a:rPr>
              <a:t>j</a:t>
            </a:r>
            <a:r>
              <a:rPr lang="en-US" altLang="zh-CN" sz="2900" noProof="1" smtClean="0">
                <a:effectLst/>
              </a:rPr>
              <a:t> </a:t>
            </a:r>
            <a:r>
              <a:rPr lang="zh-CN" altLang="en-US" sz="2900" smtClean="0">
                <a:effectLst/>
              </a:rPr>
              <a:t>并且在循环体中有一条从</a:t>
            </a:r>
            <a:r>
              <a:rPr lang="en-US" altLang="zh-CN" sz="2900" smtClean="0">
                <a:effectLst/>
              </a:rPr>
              <a:t>S1</a:t>
            </a:r>
            <a:r>
              <a:rPr lang="zh-CN" altLang="en-US" sz="2900" smtClean="0">
                <a:effectLst/>
              </a:rPr>
              <a:t>到</a:t>
            </a:r>
            <a:r>
              <a:rPr lang="en-US" altLang="zh-CN" sz="2900" smtClean="0">
                <a:effectLst/>
              </a:rPr>
              <a:t>S2</a:t>
            </a:r>
            <a:r>
              <a:rPr lang="zh-CN" altLang="en-US" sz="2900" smtClean="0">
                <a:effectLst/>
              </a:rPr>
              <a:t>的路径</a:t>
            </a:r>
            <a:br>
              <a:rPr lang="zh-CN" altLang="en-US" sz="2900" smtClean="0">
                <a:effectLst/>
              </a:rPr>
            </a:br>
            <a:r>
              <a:rPr lang="zh-CN" altLang="zh-CN" sz="2900" noProof="1" smtClean="0">
                <a:effectLst/>
              </a:rPr>
              <a:t>(2) </a:t>
            </a:r>
            <a:r>
              <a:rPr lang="zh-CN" altLang="en-US" sz="2900" smtClean="0">
                <a:effectLst/>
              </a:rPr>
              <a:t>在迭代</a:t>
            </a:r>
            <a:r>
              <a:rPr lang="en-US" altLang="zh-CN" sz="2900" smtClean="0">
                <a:effectLst/>
              </a:rPr>
              <a:t>i</a:t>
            </a:r>
            <a:r>
              <a:rPr lang="zh-CN" altLang="en-US" sz="2900" smtClean="0">
                <a:effectLst/>
              </a:rPr>
              <a:t>中语句</a:t>
            </a:r>
            <a:r>
              <a:rPr lang="en-US" altLang="zh-CN" sz="2900" smtClean="0">
                <a:effectLst/>
              </a:rPr>
              <a:t>S1</a:t>
            </a:r>
            <a:r>
              <a:rPr lang="zh-CN" altLang="en-US" sz="2900" smtClean="0">
                <a:effectLst/>
              </a:rPr>
              <a:t>访问存储单元</a:t>
            </a:r>
            <a:r>
              <a:rPr lang="en-US" altLang="zh-CN" sz="2900" smtClean="0">
                <a:effectLst/>
              </a:rPr>
              <a:t>M</a:t>
            </a:r>
            <a:r>
              <a:rPr lang="zh-CN" altLang="en-US" sz="2900" smtClean="0">
                <a:effectLst/>
              </a:rPr>
              <a:t>，而在迭代</a:t>
            </a:r>
            <a:r>
              <a:rPr lang="en-US" altLang="zh-CN" sz="2900" smtClean="0">
                <a:effectLst/>
              </a:rPr>
              <a:t>j</a:t>
            </a:r>
            <a:r>
              <a:rPr lang="zh-CN" altLang="en-US" sz="2900" smtClean="0">
                <a:effectLst/>
              </a:rPr>
              <a:t>中语句</a:t>
            </a:r>
            <a:r>
              <a:rPr lang="en-US" altLang="zh-CN" sz="2900" smtClean="0">
                <a:effectLst/>
              </a:rPr>
              <a:t>S2</a:t>
            </a:r>
            <a:r>
              <a:rPr lang="zh-CN" altLang="en-US" sz="2900" smtClean="0">
                <a:effectLst/>
              </a:rPr>
              <a:t>访问存储单元</a:t>
            </a:r>
            <a:r>
              <a:rPr lang="en-US" altLang="zh-CN" sz="2900" smtClean="0">
                <a:effectLst/>
              </a:rPr>
              <a:t>M</a:t>
            </a:r>
            <a:r>
              <a:rPr lang="zh-CN" altLang="zh-CN" sz="2900" smtClean="0">
                <a:effectLst/>
              </a:rPr>
              <a:t/>
            </a:r>
            <a:br>
              <a:rPr lang="zh-CN" altLang="zh-CN" sz="2900" smtClean="0">
                <a:effectLst/>
              </a:rPr>
            </a:br>
            <a:r>
              <a:rPr lang="zh-CN" altLang="zh-CN" sz="2900" noProof="1" smtClean="0">
                <a:effectLst/>
              </a:rPr>
              <a:t>(3) </a:t>
            </a:r>
            <a:r>
              <a:rPr lang="zh-CN" altLang="en-US" sz="2900" smtClean="0">
                <a:effectLst/>
              </a:rPr>
              <a:t>上述两个访问中至少一个是写入操作</a:t>
            </a:r>
          </a:p>
          <a:p>
            <a:r>
              <a:rPr lang="zh-CN" altLang="en-US" smtClean="0">
                <a:effectLst/>
              </a:rPr>
              <a:t>由依赖的定义直接得到的</a:t>
            </a:r>
          </a:p>
        </p:txBody>
      </p:sp>
    </p:spTree>
    <p:extLst>
      <p:ext uri="{BB962C8B-B14F-4D97-AF65-F5344CB8AC3E}">
        <p14:creationId xmlns:p14="http://schemas.microsoft.com/office/powerpoint/2010/main" val="93378648"/>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8F1D0902-9DAA-4F94-BF30-2DAABBFEFDA6}" type="slidenum">
              <a:rPr lang="en-US" altLang="zh-CN" sz="1400">
                <a:latin typeface="Times New Roman" panose="02020603050405020304" pitchFamily="18" charset="0"/>
                <a:ea typeface="宋体" panose="02010600030101010101" pitchFamily="2" charset="-122"/>
              </a:rPr>
              <a:pPr>
                <a:spcBef>
                  <a:spcPct val="0"/>
                </a:spcBef>
                <a:buFontTx/>
                <a:buNone/>
              </a:pPr>
              <a:t>73</a:t>
            </a:fld>
            <a:endParaRPr lang="en-US" altLang="zh-CN" sz="1400">
              <a:latin typeface="Times New Roman" panose="02020603050405020304" pitchFamily="18" charset="0"/>
              <a:ea typeface="宋体" panose="02010600030101010101" pitchFamily="2" charset="-122"/>
            </a:endParaRPr>
          </a:p>
        </p:txBody>
      </p:sp>
      <p:sp>
        <p:nvSpPr>
          <p:cNvPr id="28675" name="Rectangle 2"/>
          <p:cNvSpPr>
            <a:spLocks noGrp="1" noChangeArrowheads="1"/>
          </p:cNvSpPr>
          <p:nvPr>
            <p:ph type="title"/>
          </p:nvPr>
        </p:nvSpPr>
        <p:spPr/>
        <p:txBody>
          <a:bodyPr/>
          <a:lstStyle/>
          <a:p>
            <a:r>
              <a:rPr lang="zh-CN" altLang="en-US" smtClean="0"/>
              <a:t>变换</a:t>
            </a:r>
          </a:p>
        </p:txBody>
      </p:sp>
      <p:sp>
        <p:nvSpPr>
          <p:cNvPr id="28676" name="Rectangle 3"/>
          <p:cNvSpPr>
            <a:spLocks noGrp="1" noChangeArrowheads="1"/>
          </p:cNvSpPr>
          <p:nvPr>
            <p:ph type="body" idx="1"/>
          </p:nvPr>
        </p:nvSpPr>
        <p:spPr>
          <a:xfrm>
            <a:off x="400050" y="1419225"/>
            <a:ext cx="8564563" cy="5033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如果一个变化过的程序与原程序具有相同</a:t>
            </a:r>
            <a:r>
              <a:rPr lang="zh-CN" altLang="en-US" smtClean="0">
                <a:effectLst/>
                <a:latin typeface="Arial Narrow" panose="020B0606020202030204" pitchFamily="34" charset="0"/>
              </a:rPr>
              <a:t>“</a:t>
            </a:r>
            <a:r>
              <a:rPr lang="zh-CN" altLang="en-US" smtClean="0">
                <a:effectLst/>
              </a:rPr>
              <a:t>含义</a:t>
            </a:r>
            <a:r>
              <a:rPr lang="zh-CN" altLang="en-US" smtClean="0">
                <a:effectLst/>
                <a:latin typeface="Arial Narrow" panose="020B0606020202030204" pitchFamily="34" charset="0"/>
              </a:rPr>
              <a:t>”</a:t>
            </a:r>
            <a:r>
              <a:rPr lang="zh-CN" altLang="en-US" smtClean="0">
                <a:effectLst/>
              </a:rPr>
              <a:t>，我们称该变换是安全的</a:t>
            </a:r>
            <a:endParaRPr lang="en-US" altLang="zh-CN" smtClean="0">
              <a:effectLst/>
            </a:endParaRPr>
          </a:p>
          <a:p>
            <a:r>
              <a:rPr lang="zh-CN" altLang="en-US" smtClean="0">
                <a:effectLst/>
              </a:rPr>
              <a:t>然而，程序的</a:t>
            </a:r>
            <a:r>
              <a:rPr lang="zh-CN" altLang="en-US" smtClean="0">
                <a:effectLst/>
                <a:latin typeface="Arial Narrow" panose="020B0606020202030204" pitchFamily="34" charset="0"/>
              </a:rPr>
              <a:t>“</a:t>
            </a:r>
            <a:r>
              <a:rPr lang="zh-CN" altLang="en-US" smtClean="0">
                <a:effectLst/>
              </a:rPr>
              <a:t>含义</a:t>
            </a:r>
            <a:r>
              <a:rPr lang="zh-CN" altLang="en-US" smtClean="0">
                <a:effectLst/>
                <a:latin typeface="Arial Narrow" panose="020B0606020202030204" pitchFamily="34" charset="0"/>
              </a:rPr>
              <a:t>”</a:t>
            </a:r>
            <a:r>
              <a:rPr lang="zh-CN" altLang="en-US" smtClean="0">
                <a:effectLst/>
              </a:rPr>
              <a:t>如何定义呢？</a:t>
            </a:r>
            <a:endParaRPr lang="en-US" altLang="zh-CN" smtClean="0">
              <a:effectLst/>
            </a:endParaRPr>
          </a:p>
          <a:p>
            <a:endParaRPr lang="en-US" altLang="zh-CN" smtClean="0">
              <a:effectLst/>
            </a:endParaRPr>
          </a:p>
          <a:p>
            <a:pPr>
              <a:buFont typeface="Wingdings" panose="05000000000000000000" pitchFamily="2" charset="2"/>
              <a:buNone/>
            </a:pPr>
            <a:r>
              <a:rPr lang="zh-CN" altLang="en-US" smtClean="0">
                <a:effectLst/>
              </a:rPr>
              <a:t>对于优化来说</a:t>
            </a:r>
            <a:r>
              <a:rPr lang="en-US" altLang="zh-CN" smtClean="0">
                <a:effectLst/>
              </a:rPr>
              <a:t>:</a:t>
            </a:r>
          </a:p>
          <a:p>
            <a:r>
              <a:rPr lang="zh-CN" altLang="en-US" smtClean="0">
                <a:effectLst/>
              </a:rPr>
              <a:t>两个计算是相等的，假如在相同的输入下</a:t>
            </a:r>
            <a:r>
              <a:rPr lang="en-US" altLang="zh-CN" smtClean="0">
                <a:effectLst/>
              </a:rPr>
              <a:t>:</a:t>
            </a:r>
          </a:p>
          <a:p>
            <a:pPr lvl="1"/>
            <a:r>
              <a:rPr lang="zh-CN" altLang="en-US" smtClean="0">
                <a:effectLst/>
              </a:rPr>
              <a:t>它们以同样的顺序产生相同的输出</a:t>
            </a:r>
            <a:endParaRPr lang="en-US" altLang="zh-CN" smtClean="0">
              <a:effectLst/>
            </a:endParaRPr>
          </a:p>
        </p:txBody>
      </p:sp>
    </p:spTree>
    <p:extLst>
      <p:ext uri="{BB962C8B-B14F-4D97-AF65-F5344CB8AC3E}">
        <p14:creationId xmlns:p14="http://schemas.microsoft.com/office/powerpoint/2010/main" val="2094690570"/>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F29A82B5-EE39-4DA1-8701-E5B740692E30}" type="slidenum">
              <a:rPr lang="en-US" altLang="zh-CN" sz="1400">
                <a:latin typeface="Times New Roman" panose="02020603050405020304" pitchFamily="18" charset="0"/>
                <a:ea typeface="宋体" panose="02010600030101010101" pitchFamily="2" charset="-122"/>
              </a:rPr>
              <a:pPr>
                <a:spcBef>
                  <a:spcPct val="0"/>
                </a:spcBef>
                <a:buFontTx/>
                <a:buNone/>
              </a:pPr>
              <a:t>74</a:t>
            </a:fld>
            <a:endParaRPr lang="en-US" altLang="zh-CN" sz="1400">
              <a:latin typeface="Times New Roman" panose="02020603050405020304" pitchFamily="18" charset="0"/>
              <a:ea typeface="宋体" panose="02010600030101010101" pitchFamily="2" charset="-122"/>
            </a:endParaRPr>
          </a:p>
        </p:txBody>
      </p:sp>
      <p:sp>
        <p:nvSpPr>
          <p:cNvPr id="30723" name="Rectangle 2"/>
          <p:cNvSpPr>
            <a:spLocks noGrp="1" noChangeArrowheads="1"/>
          </p:cNvSpPr>
          <p:nvPr>
            <p:ph type="title"/>
          </p:nvPr>
        </p:nvSpPr>
        <p:spPr/>
        <p:txBody>
          <a:bodyPr/>
          <a:lstStyle/>
          <a:p>
            <a:r>
              <a:rPr lang="zh-CN" altLang="en-US" smtClean="0"/>
              <a:t>重排序变换</a:t>
            </a:r>
            <a:endParaRPr lang="en-US" altLang="zh-CN" smtClean="0"/>
          </a:p>
        </p:txBody>
      </p:sp>
      <p:sp>
        <p:nvSpPr>
          <p:cNvPr id="30724" name="Rectangle 3"/>
          <p:cNvSpPr>
            <a:spLocks noGrp="1" noChangeArrowheads="1"/>
          </p:cNvSpPr>
          <p:nvPr>
            <p:ph type="body" idx="1"/>
          </p:nvPr>
        </p:nvSpPr>
        <p:spPr>
          <a:xfrm>
            <a:off x="533400" y="1268413"/>
            <a:ext cx="8001000" cy="3783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一个重排序变换是指任何这样的程序变换：它仅改变代码的执行顺序，而不增加或删除任何的执行语句</a:t>
            </a:r>
          </a:p>
        </p:txBody>
      </p:sp>
    </p:spTree>
    <p:extLst>
      <p:ext uri="{BB962C8B-B14F-4D97-AF65-F5344CB8AC3E}">
        <p14:creationId xmlns:p14="http://schemas.microsoft.com/office/powerpoint/2010/main" val="2487661235"/>
      </p:ext>
    </p:extLst>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605A86D1-E9A1-430B-8A4D-E50B6C3D5748}" type="slidenum">
              <a:rPr lang="en-US" altLang="zh-CN" sz="1400">
                <a:latin typeface="Times New Roman" panose="02020603050405020304" pitchFamily="18" charset="0"/>
                <a:ea typeface="宋体" panose="02010600030101010101" pitchFamily="2" charset="-122"/>
              </a:rPr>
              <a:pPr>
                <a:spcBef>
                  <a:spcPct val="0"/>
                </a:spcBef>
                <a:buFontTx/>
                <a:buNone/>
              </a:pPr>
              <a:t>75</a:t>
            </a:fld>
            <a:endParaRPr lang="en-US" altLang="zh-CN" sz="1400">
              <a:latin typeface="Times New Roman" panose="02020603050405020304" pitchFamily="18" charset="0"/>
              <a:ea typeface="宋体" panose="02010600030101010101" pitchFamily="2" charset="-122"/>
            </a:endParaRPr>
          </a:p>
        </p:txBody>
      </p:sp>
      <p:sp>
        <p:nvSpPr>
          <p:cNvPr id="32771" name="Rectangle 2"/>
          <p:cNvSpPr>
            <a:spLocks noGrp="1" noChangeArrowheads="1"/>
          </p:cNvSpPr>
          <p:nvPr>
            <p:ph type="title"/>
          </p:nvPr>
        </p:nvSpPr>
        <p:spPr>
          <a:xfrm>
            <a:off x="242888" y="161925"/>
            <a:ext cx="7412037" cy="550863"/>
          </a:xfrm>
        </p:spPr>
        <p:txBody>
          <a:bodyPr/>
          <a:lstStyle/>
          <a:p>
            <a:r>
              <a:rPr lang="zh-CN" altLang="en-US" smtClean="0"/>
              <a:t>重排序变换的特性</a:t>
            </a:r>
          </a:p>
        </p:txBody>
      </p:sp>
      <p:sp>
        <p:nvSpPr>
          <p:cNvPr id="32772" name="Rectangle 3"/>
          <p:cNvSpPr>
            <a:spLocks noGrp="1" noChangeArrowheads="1"/>
          </p:cNvSpPr>
          <p:nvPr>
            <p:ph type="body" idx="1"/>
          </p:nvPr>
        </p:nvSpPr>
        <p:spPr>
          <a:xfrm>
            <a:off x="400050" y="1412875"/>
            <a:ext cx="8493125"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一个重排序变换不会去除任何的依赖关系</a:t>
            </a:r>
            <a:endParaRPr lang="en-US" altLang="zh-CN" smtClean="0">
              <a:effectLst/>
            </a:endParaRPr>
          </a:p>
          <a:p>
            <a:r>
              <a:rPr lang="zh-CN" altLang="en-US" smtClean="0">
                <a:effectLst/>
              </a:rPr>
              <a:t>然而</a:t>
            </a:r>
            <a:r>
              <a:rPr lang="en-US" altLang="zh-CN" smtClean="0">
                <a:effectLst/>
              </a:rPr>
              <a:t>, </a:t>
            </a:r>
            <a:r>
              <a:rPr lang="zh-CN" altLang="en-US" smtClean="0">
                <a:effectLst/>
              </a:rPr>
              <a:t>重排序变换可能改变依赖关系的顺序，这或许导致不正确的运行行为</a:t>
            </a:r>
            <a:endParaRPr lang="en-US" altLang="zh-CN" smtClean="0">
              <a:effectLst/>
            </a:endParaRPr>
          </a:p>
          <a:p>
            <a:r>
              <a:rPr lang="zh-CN" altLang="en-US" smtClean="0">
                <a:effectLst/>
              </a:rPr>
              <a:t>一个重排序变换维持一个依赖关系，当它维持了该依赖关系的源语句与目的语句的相对执行次序</a:t>
            </a:r>
            <a:endParaRPr lang="en-US" altLang="zh-CN" smtClean="0">
              <a:effectLst/>
            </a:endParaRPr>
          </a:p>
        </p:txBody>
      </p:sp>
    </p:spTree>
    <p:extLst>
      <p:ext uri="{BB962C8B-B14F-4D97-AF65-F5344CB8AC3E}">
        <p14:creationId xmlns:p14="http://schemas.microsoft.com/office/powerpoint/2010/main" val="82609933"/>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62366179-AB4D-42E6-8BE2-9F386BBCE6F8}" type="slidenum">
              <a:rPr lang="en-US" altLang="zh-CN" sz="1400">
                <a:latin typeface="Times New Roman" panose="02020603050405020304" pitchFamily="18" charset="0"/>
                <a:ea typeface="宋体" panose="02010600030101010101" pitchFamily="2" charset="-122"/>
              </a:rPr>
              <a:pPr>
                <a:spcBef>
                  <a:spcPct val="0"/>
                </a:spcBef>
                <a:buFontTx/>
                <a:buNone/>
              </a:pPr>
              <a:t>76</a:t>
            </a:fld>
            <a:endParaRPr lang="en-US" altLang="zh-CN" sz="1400">
              <a:latin typeface="Times New Roman" panose="02020603050405020304" pitchFamily="18" charset="0"/>
              <a:ea typeface="宋体" panose="02010600030101010101" pitchFamily="2" charset="-122"/>
            </a:endParaRPr>
          </a:p>
        </p:txBody>
      </p:sp>
      <p:sp>
        <p:nvSpPr>
          <p:cNvPr id="34819" name="Rectangle 2"/>
          <p:cNvSpPr>
            <a:spLocks noGrp="1" noChangeArrowheads="1"/>
          </p:cNvSpPr>
          <p:nvPr>
            <p:ph type="title"/>
          </p:nvPr>
        </p:nvSpPr>
        <p:spPr/>
        <p:txBody>
          <a:bodyPr/>
          <a:lstStyle/>
          <a:p>
            <a:r>
              <a:rPr lang="zh-CN" altLang="en-US" smtClean="0"/>
              <a:t>依赖性的基本定理</a:t>
            </a:r>
          </a:p>
        </p:txBody>
      </p:sp>
      <p:sp>
        <p:nvSpPr>
          <p:cNvPr id="34820" name="Rectangle 3"/>
          <p:cNvSpPr>
            <a:spLocks noGrp="1" noChangeArrowheads="1"/>
          </p:cNvSpPr>
          <p:nvPr>
            <p:ph type="body" idx="1"/>
          </p:nvPr>
        </p:nvSpPr>
        <p:spPr>
          <a:xfrm>
            <a:off x="400050" y="1868488"/>
            <a:ext cx="8582025" cy="256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依赖的基本定理：</a:t>
            </a:r>
          </a:p>
          <a:p>
            <a:pPr lvl="1"/>
            <a:r>
              <a:rPr lang="zh-CN" altLang="en-US" smtClean="0">
                <a:effectLst/>
              </a:rPr>
              <a:t> 维持程序中每一个依赖的任何一种重排序变换，都可保持程序原意</a:t>
            </a:r>
            <a:endParaRPr lang="en-US" altLang="zh-CN" smtClean="0">
              <a:effectLst/>
            </a:endParaRPr>
          </a:p>
          <a:p>
            <a:r>
              <a:rPr lang="zh-CN" altLang="en-US" smtClean="0">
                <a:effectLst/>
              </a:rPr>
              <a:t>一个变换被称为合法，假如它保持在程序中的所有依赖关系。</a:t>
            </a:r>
            <a:endParaRPr lang="en-US" altLang="zh-CN" smtClean="0">
              <a:effectLst/>
            </a:endParaRPr>
          </a:p>
          <a:p>
            <a:endParaRPr lang="en-US" altLang="zh-CN" smtClean="0">
              <a:effectLst/>
            </a:endParaRPr>
          </a:p>
        </p:txBody>
      </p:sp>
    </p:spTree>
    <p:extLst>
      <p:ext uri="{BB962C8B-B14F-4D97-AF65-F5344CB8AC3E}">
        <p14:creationId xmlns:p14="http://schemas.microsoft.com/office/powerpoint/2010/main" val="371559974"/>
      </p:ext>
    </p:extLst>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5CA0675A-BDD8-4384-89F5-6B665AEA768F}" type="slidenum">
              <a:rPr lang="en-US" altLang="zh-CN" sz="1400">
                <a:latin typeface="Times New Roman" panose="02020603050405020304" pitchFamily="18" charset="0"/>
                <a:ea typeface="宋体" panose="02010600030101010101" pitchFamily="2" charset="-122"/>
              </a:rPr>
              <a:pPr>
                <a:spcBef>
                  <a:spcPct val="0"/>
                </a:spcBef>
                <a:buFontTx/>
                <a:buNone/>
              </a:pPr>
              <a:t>77</a:t>
            </a:fld>
            <a:endParaRPr lang="en-US" altLang="zh-CN" sz="1400">
              <a:latin typeface="Times New Roman" panose="02020603050405020304" pitchFamily="18" charset="0"/>
              <a:ea typeface="宋体" panose="02010600030101010101" pitchFamily="2" charset="-122"/>
            </a:endParaRPr>
          </a:p>
        </p:txBody>
      </p:sp>
      <p:sp>
        <p:nvSpPr>
          <p:cNvPr id="36867" name="Rectangle 2"/>
          <p:cNvSpPr>
            <a:spLocks noGrp="1" noChangeArrowheads="1"/>
          </p:cNvSpPr>
          <p:nvPr>
            <p:ph type="title"/>
          </p:nvPr>
        </p:nvSpPr>
        <p:spPr/>
        <p:txBody>
          <a:bodyPr/>
          <a:lstStyle/>
          <a:p>
            <a:r>
              <a:rPr lang="zh-CN" altLang="en-US" smtClean="0"/>
              <a:t>距离和方向向量</a:t>
            </a:r>
            <a:endParaRPr lang="en-US" altLang="zh-CN" smtClean="0"/>
          </a:p>
        </p:txBody>
      </p:sp>
      <p:sp>
        <p:nvSpPr>
          <p:cNvPr id="36868" name="Rectangle 3"/>
          <p:cNvSpPr>
            <a:spLocks noGrp="1" noChangeArrowheads="1"/>
          </p:cNvSpPr>
          <p:nvPr>
            <p:ph type="body" idx="1"/>
          </p:nvPr>
        </p:nvSpPr>
        <p:spPr>
          <a:xfrm>
            <a:off x="400050" y="1509713"/>
            <a:ext cx="8582025" cy="4295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考虑在一个包含</a:t>
            </a:r>
            <a:r>
              <a:rPr lang="en-US" altLang="zh-CN" smtClean="0">
                <a:effectLst/>
              </a:rPr>
              <a:t>n</a:t>
            </a:r>
            <a:r>
              <a:rPr lang="zh-CN" altLang="en-US" smtClean="0">
                <a:effectLst/>
              </a:rPr>
              <a:t>级嵌套循环中的一个依赖</a:t>
            </a:r>
            <a:endParaRPr lang="en-US" altLang="zh-CN" smtClean="0">
              <a:effectLst/>
            </a:endParaRPr>
          </a:p>
          <a:p>
            <a:pPr lvl="1"/>
            <a:r>
              <a:rPr lang="zh-CN" altLang="en-US" smtClean="0">
                <a:effectLst/>
              </a:rPr>
              <a:t>迭代</a:t>
            </a:r>
            <a:r>
              <a:rPr lang="en-US" altLang="zh-CN" smtClean="0">
                <a:effectLst/>
              </a:rPr>
              <a:t>i</a:t>
            </a:r>
            <a:r>
              <a:rPr lang="zh-CN" altLang="en-US" smtClean="0">
                <a:effectLst/>
              </a:rPr>
              <a:t>上的语句</a:t>
            </a:r>
            <a:r>
              <a:rPr lang="en-US" altLang="zh-CN" smtClean="0">
                <a:effectLst/>
              </a:rPr>
              <a:t>S</a:t>
            </a:r>
            <a:r>
              <a:rPr lang="en-US" altLang="zh-CN" baseline="-25000" smtClean="0">
                <a:effectLst/>
              </a:rPr>
              <a:t>1</a:t>
            </a:r>
            <a:r>
              <a:rPr lang="zh-CN" altLang="en-US" smtClean="0">
                <a:effectLst/>
              </a:rPr>
              <a:t>是依赖的源点</a:t>
            </a:r>
            <a:endParaRPr lang="en-US" altLang="zh-CN" smtClean="0">
              <a:effectLst/>
            </a:endParaRPr>
          </a:p>
          <a:p>
            <a:pPr lvl="1"/>
            <a:r>
              <a:rPr lang="zh-CN" altLang="en-US" smtClean="0">
                <a:effectLst/>
              </a:rPr>
              <a:t>迭代</a:t>
            </a:r>
            <a:r>
              <a:rPr lang="en-US" altLang="zh-CN" smtClean="0">
                <a:effectLst/>
              </a:rPr>
              <a:t>j</a:t>
            </a:r>
            <a:r>
              <a:rPr lang="zh-CN" altLang="en-US" smtClean="0">
                <a:effectLst/>
              </a:rPr>
              <a:t>上的语句</a:t>
            </a:r>
            <a:r>
              <a:rPr lang="en-US" altLang="zh-CN" smtClean="0">
                <a:effectLst/>
              </a:rPr>
              <a:t>S</a:t>
            </a:r>
            <a:r>
              <a:rPr lang="en-US" altLang="zh-CN" baseline="-25000" smtClean="0">
                <a:effectLst/>
              </a:rPr>
              <a:t>2</a:t>
            </a:r>
            <a:r>
              <a:rPr lang="zh-CN" altLang="en-US" smtClean="0">
                <a:effectLst/>
              </a:rPr>
              <a:t>是依赖的汇点</a:t>
            </a:r>
          </a:p>
          <a:p>
            <a:r>
              <a:rPr lang="zh-CN" altLang="en-US" smtClean="0">
                <a:effectLst/>
              </a:rPr>
              <a:t>距离向量</a:t>
            </a:r>
            <a:r>
              <a:rPr lang="en-US" altLang="zh-CN" smtClean="0">
                <a:effectLst/>
              </a:rPr>
              <a:t>d(i,j)</a:t>
            </a:r>
            <a:r>
              <a:rPr lang="zh-CN" altLang="en-US" smtClean="0">
                <a:effectLst/>
              </a:rPr>
              <a:t>是一个长度为</a:t>
            </a:r>
            <a:r>
              <a:rPr lang="en-US" altLang="zh-CN" smtClean="0">
                <a:effectLst/>
              </a:rPr>
              <a:t>n</a:t>
            </a:r>
            <a:r>
              <a:rPr lang="zh-CN" altLang="en-US" smtClean="0">
                <a:effectLst/>
              </a:rPr>
              <a:t>的向量</a:t>
            </a:r>
            <a:r>
              <a:rPr lang="en-US" altLang="zh-CN" smtClean="0">
                <a:effectLst/>
              </a:rPr>
              <a:t>: d(i,j)</a:t>
            </a:r>
            <a:r>
              <a:rPr lang="en-US" altLang="zh-CN" baseline="-25000" smtClean="0">
                <a:effectLst/>
              </a:rPr>
              <a:t>k</a:t>
            </a:r>
            <a:r>
              <a:rPr lang="en-US" altLang="zh-CN" smtClean="0">
                <a:effectLst/>
              </a:rPr>
              <a:t> = j</a:t>
            </a:r>
            <a:r>
              <a:rPr lang="en-US" altLang="zh-CN" baseline="-25000" smtClean="0">
                <a:effectLst/>
              </a:rPr>
              <a:t>k</a:t>
            </a:r>
            <a:r>
              <a:rPr lang="en-US" altLang="zh-CN" smtClean="0">
                <a:effectLst/>
              </a:rPr>
              <a:t> - i</a:t>
            </a:r>
            <a:r>
              <a:rPr lang="en-US" altLang="zh-CN" baseline="-25000" smtClean="0">
                <a:effectLst/>
              </a:rPr>
              <a:t>k</a:t>
            </a:r>
            <a:endParaRPr lang="en-US" altLang="zh-CN" smtClean="0">
              <a:effectLst/>
            </a:endParaRPr>
          </a:p>
          <a:p>
            <a:r>
              <a:rPr lang="zh-CN" altLang="en-US" smtClean="0">
                <a:effectLst/>
              </a:rPr>
              <a:t>对于循环步长不是</a:t>
            </a:r>
            <a:r>
              <a:rPr lang="en-US" altLang="zh-CN" smtClean="0">
                <a:effectLst/>
              </a:rPr>
              <a:t>1</a:t>
            </a:r>
            <a:r>
              <a:rPr lang="zh-CN" altLang="en-US" smtClean="0">
                <a:effectLst/>
              </a:rPr>
              <a:t>的循环，将对其进行规格化</a:t>
            </a:r>
            <a:endParaRPr lang="en-US" altLang="zh-CN" smtClean="0">
              <a:effectLst/>
            </a:endParaRPr>
          </a:p>
        </p:txBody>
      </p:sp>
    </p:spTree>
    <p:extLst>
      <p:ext uri="{BB962C8B-B14F-4D97-AF65-F5344CB8AC3E}">
        <p14:creationId xmlns:p14="http://schemas.microsoft.com/office/powerpoint/2010/main" val="2333988556"/>
      </p:ext>
    </p:extLst>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7241FFCE-F206-47DD-BA86-B302BA95B65E}" type="slidenum">
              <a:rPr lang="en-US" altLang="zh-CN" sz="1400">
                <a:latin typeface="Times New Roman" panose="02020603050405020304" pitchFamily="18" charset="0"/>
                <a:ea typeface="宋体" panose="02010600030101010101" pitchFamily="2" charset="-122"/>
              </a:rPr>
              <a:pPr>
                <a:spcBef>
                  <a:spcPct val="0"/>
                </a:spcBef>
                <a:buFontTx/>
                <a:buNone/>
              </a:pPr>
              <a:t>78</a:t>
            </a:fld>
            <a:endParaRPr lang="en-US" altLang="zh-CN" sz="1400">
              <a:latin typeface="Times New Roman" panose="02020603050405020304" pitchFamily="18" charset="0"/>
              <a:ea typeface="宋体" panose="02010600030101010101" pitchFamily="2" charset="-122"/>
            </a:endParaRPr>
          </a:p>
        </p:txBody>
      </p:sp>
      <p:sp>
        <p:nvSpPr>
          <p:cNvPr id="38915" name="Rectangle 2"/>
          <p:cNvSpPr>
            <a:spLocks noGrp="1" noChangeArrowheads="1"/>
          </p:cNvSpPr>
          <p:nvPr>
            <p:ph type="title"/>
          </p:nvPr>
        </p:nvSpPr>
        <p:spPr/>
        <p:txBody>
          <a:bodyPr/>
          <a:lstStyle/>
          <a:p>
            <a:r>
              <a:rPr lang="zh-CN" altLang="en-US" smtClean="0"/>
              <a:t>方向向量</a:t>
            </a:r>
            <a:endParaRPr lang="en-US" altLang="zh-CN" smtClean="0"/>
          </a:p>
        </p:txBody>
      </p:sp>
      <p:sp>
        <p:nvSpPr>
          <p:cNvPr id="38916" name="Rectangle 3"/>
          <p:cNvSpPr>
            <a:spLocks noGrp="1" noChangeArrowheads="1"/>
          </p:cNvSpPr>
          <p:nvPr>
            <p:ph type="body" idx="1"/>
          </p:nvPr>
        </p:nvSpPr>
        <p:spPr>
          <a:xfrm>
            <a:off x="400050" y="1435100"/>
            <a:ext cx="8564563" cy="5162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spcBef>
                <a:spcPts val="100"/>
              </a:spcBef>
              <a:buFont typeface="Wingdings" panose="05000000000000000000" pitchFamily="2" charset="2"/>
              <a:buNone/>
            </a:pPr>
            <a:r>
              <a:rPr lang="zh-CN" altLang="en-US" smtClean="0">
                <a:effectLst/>
              </a:rPr>
              <a:t>假设有一个从</a:t>
            </a:r>
            <a:r>
              <a:rPr lang="en-US" altLang="zh-CN" smtClean="0">
                <a:effectLst/>
              </a:rPr>
              <a:t>n</a:t>
            </a:r>
            <a:r>
              <a:rPr lang="zh-CN" altLang="en-US" smtClean="0">
                <a:effectLst/>
              </a:rPr>
              <a:t>层循环的迭代</a:t>
            </a:r>
            <a:r>
              <a:rPr lang="en-US" altLang="zh-CN" smtClean="0">
                <a:effectLst/>
              </a:rPr>
              <a:t>i</a:t>
            </a:r>
            <a:r>
              <a:rPr lang="zh-CN" altLang="en-US" smtClean="0">
                <a:effectLst/>
              </a:rPr>
              <a:t>中</a:t>
            </a:r>
            <a:r>
              <a:rPr lang="en-US" altLang="zh-CN" noProof="1" smtClean="0">
                <a:effectLst/>
              </a:rPr>
              <a:t>S</a:t>
            </a:r>
            <a:r>
              <a:rPr lang="en-US" altLang="zh-CN" baseline="-25000" noProof="1" smtClean="0">
                <a:effectLst/>
              </a:rPr>
              <a:t>1</a:t>
            </a:r>
            <a:r>
              <a:rPr lang="zh-CN" altLang="en-US" smtClean="0">
                <a:effectLst/>
              </a:rPr>
              <a:t>到迭代</a:t>
            </a:r>
            <a:r>
              <a:rPr lang="en-US" altLang="zh-CN" smtClean="0">
                <a:effectLst/>
              </a:rPr>
              <a:t>j</a:t>
            </a:r>
            <a:r>
              <a:rPr lang="zh-CN" altLang="en-US" smtClean="0">
                <a:effectLst/>
              </a:rPr>
              <a:t>中语 句</a:t>
            </a:r>
            <a:r>
              <a:rPr lang="en-US" altLang="zh-CN" noProof="1" smtClean="0">
                <a:effectLst/>
              </a:rPr>
              <a:t>S</a:t>
            </a:r>
            <a:r>
              <a:rPr lang="en-US" altLang="zh-CN" baseline="-25000" noProof="1" smtClean="0">
                <a:effectLst/>
              </a:rPr>
              <a:t>2</a:t>
            </a:r>
            <a:r>
              <a:rPr lang="zh-CN" altLang="en-US" smtClean="0">
                <a:effectLst/>
              </a:rPr>
              <a:t>的依赖，那么依赖方向向量</a:t>
            </a:r>
            <a:r>
              <a:rPr lang="en-US" altLang="zh-CN" smtClean="0">
                <a:effectLst/>
              </a:rPr>
              <a:t>D(i,j)</a:t>
            </a:r>
            <a:r>
              <a:rPr lang="zh-CN" altLang="en-US" smtClean="0">
                <a:effectLst/>
              </a:rPr>
              <a:t>定义为长度为</a:t>
            </a:r>
            <a:r>
              <a:rPr lang="en-US" altLang="zh-CN" smtClean="0">
                <a:effectLst/>
              </a:rPr>
              <a:t>n</a:t>
            </a:r>
            <a:r>
              <a:rPr lang="zh-CN" altLang="en-US" smtClean="0">
                <a:effectLst/>
              </a:rPr>
              <a:t>的向量，使得</a:t>
            </a:r>
          </a:p>
          <a:p>
            <a:pPr lvl="2">
              <a:lnSpc>
                <a:spcPct val="96000"/>
              </a:lnSpc>
              <a:spcBef>
                <a:spcPts val="700"/>
              </a:spcBef>
              <a:buFont typeface="Wingdings" panose="05000000000000000000" pitchFamily="2" charset="2"/>
              <a:buNone/>
            </a:pPr>
            <a:endParaRPr lang="zh-CN" altLang="en-US" noProof="1" smtClean="0">
              <a:effectLst/>
            </a:endParaRPr>
          </a:p>
          <a:p>
            <a:pPr lvl="2">
              <a:lnSpc>
                <a:spcPct val="96000"/>
              </a:lnSpc>
              <a:spcBef>
                <a:spcPts val="700"/>
              </a:spcBef>
              <a:buFont typeface="Wingdings" panose="05000000000000000000" pitchFamily="2" charset="2"/>
              <a:buNone/>
            </a:pPr>
            <a:r>
              <a:rPr lang="zh-CN" altLang="en-US" noProof="1" smtClean="0">
                <a:effectLst/>
              </a:rPr>
              <a:t>		</a:t>
            </a:r>
            <a:r>
              <a:rPr lang="en-US" altLang="zh-CN" smtClean="0">
                <a:effectLst/>
                <a:ea typeface="宋体" panose="02010600030101010101" pitchFamily="2" charset="-122"/>
              </a:rPr>
              <a:t>      </a:t>
            </a:r>
            <a:r>
              <a:rPr lang="en-US" altLang="en-US" noProof="1" smtClean="0">
                <a:effectLst/>
                <a:latin typeface="Arial Narrow" panose="020B0606020202030204" pitchFamily="34" charset="0"/>
              </a:rPr>
              <a:t>“</a:t>
            </a:r>
            <a:r>
              <a:rPr lang="en-US" altLang="zh-CN" noProof="1" smtClean="0">
                <a:effectLst/>
              </a:rPr>
              <a:t>&lt;</a:t>
            </a:r>
            <a:r>
              <a:rPr lang="en-US" altLang="zh-CN" noProof="1" smtClean="0">
                <a:effectLst/>
                <a:latin typeface="Arial Narrow" panose="020B0606020202030204" pitchFamily="34" charset="0"/>
              </a:rPr>
              <a:t>”</a:t>
            </a:r>
            <a:r>
              <a:rPr lang="en-US" altLang="zh-CN" noProof="1" smtClean="0">
                <a:effectLst/>
              </a:rPr>
              <a:t> </a:t>
            </a:r>
            <a:r>
              <a:rPr lang="en-US" altLang="zh-CN" smtClean="0">
                <a:effectLst/>
                <a:ea typeface="宋体" panose="02010600030101010101" pitchFamily="2" charset="-122"/>
              </a:rPr>
              <a:t>		</a:t>
            </a:r>
            <a:r>
              <a:rPr lang="zh-CN" altLang="en-US" smtClean="0">
                <a:effectLst/>
              </a:rPr>
              <a:t>如果 </a:t>
            </a:r>
            <a:r>
              <a:rPr lang="en-US" altLang="zh-CN" b="1" i="1" noProof="1" smtClean="0">
                <a:effectLst/>
              </a:rPr>
              <a:t>d</a:t>
            </a:r>
            <a:r>
              <a:rPr lang="en-US" altLang="zh-CN" noProof="1" smtClean="0">
                <a:effectLst/>
              </a:rPr>
              <a:t>(</a:t>
            </a:r>
            <a:r>
              <a:rPr lang="en-US" altLang="zh-CN" b="1" i="1" noProof="1" smtClean="0">
                <a:effectLst/>
              </a:rPr>
              <a:t>i</a:t>
            </a:r>
            <a:r>
              <a:rPr lang="en-US" altLang="zh-CN" noProof="1" smtClean="0">
                <a:effectLst/>
              </a:rPr>
              <a:t>,</a:t>
            </a:r>
            <a:r>
              <a:rPr lang="en-US" altLang="zh-CN" b="1" i="1" noProof="1" smtClean="0">
                <a:effectLst/>
              </a:rPr>
              <a:t>j</a:t>
            </a:r>
            <a:r>
              <a:rPr lang="en-US" altLang="zh-CN" noProof="1" smtClean="0">
                <a:effectLst/>
              </a:rPr>
              <a:t>)</a:t>
            </a:r>
            <a:r>
              <a:rPr lang="en-US" altLang="zh-CN" i="1" baseline="-25000" noProof="1" smtClean="0">
                <a:effectLst/>
              </a:rPr>
              <a:t>k</a:t>
            </a:r>
            <a:r>
              <a:rPr lang="en-US" altLang="zh-CN" noProof="1" smtClean="0">
                <a:effectLst/>
              </a:rPr>
              <a:t> &gt; 0</a:t>
            </a:r>
          </a:p>
          <a:p>
            <a:pPr lvl="2">
              <a:lnSpc>
                <a:spcPct val="96000"/>
              </a:lnSpc>
              <a:spcBef>
                <a:spcPts val="700"/>
              </a:spcBef>
              <a:buFont typeface="Wingdings" panose="05000000000000000000" pitchFamily="2" charset="2"/>
              <a:buNone/>
            </a:pPr>
            <a:r>
              <a:rPr lang="en-US" altLang="zh-CN" b="1" i="1" noProof="1" smtClean="0">
                <a:effectLst/>
              </a:rPr>
              <a:t>D</a:t>
            </a:r>
            <a:r>
              <a:rPr lang="en-US" altLang="zh-CN" noProof="1" smtClean="0">
                <a:effectLst/>
              </a:rPr>
              <a:t>(</a:t>
            </a:r>
            <a:r>
              <a:rPr lang="en-US" altLang="zh-CN" b="1" i="1" noProof="1" smtClean="0">
                <a:effectLst/>
              </a:rPr>
              <a:t>i</a:t>
            </a:r>
            <a:r>
              <a:rPr lang="en-US" altLang="zh-CN" i="1" noProof="1" smtClean="0">
                <a:effectLst/>
              </a:rPr>
              <a:t>,</a:t>
            </a:r>
            <a:r>
              <a:rPr lang="en-US" altLang="zh-CN" b="1" i="1" noProof="1" smtClean="0">
                <a:effectLst/>
              </a:rPr>
              <a:t>j</a:t>
            </a:r>
            <a:r>
              <a:rPr lang="en-US" altLang="zh-CN" noProof="1" smtClean="0">
                <a:effectLst/>
              </a:rPr>
              <a:t>)</a:t>
            </a:r>
            <a:r>
              <a:rPr lang="en-US" altLang="zh-CN" i="1" baseline="-25000" noProof="1" smtClean="0">
                <a:effectLst/>
              </a:rPr>
              <a:t>k</a:t>
            </a:r>
            <a:r>
              <a:rPr lang="en-US" altLang="zh-CN" noProof="1" smtClean="0">
                <a:effectLst/>
              </a:rPr>
              <a:t> =</a:t>
            </a:r>
            <a:r>
              <a:rPr lang="en-US" altLang="zh-CN" smtClean="0">
                <a:effectLst/>
                <a:ea typeface="宋体" panose="02010600030101010101" pitchFamily="2" charset="-122"/>
              </a:rPr>
              <a:t>  </a:t>
            </a:r>
            <a:r>
              <a:rPr lang="en-US" altLang="zh-CN" noProof="1" smtClean="0">
                <a:effectLst/>
                <a:latin typeface="Arial Narrow" panose="020B0606020202030204" pitchFamily="34" charset="0"/>
              </a:rPr>
              <a:t>“</a:t>
            </a:r>
            <a:r>
              <a:rPr lang="en-US" altLang="zh-CN" noProof="1" smtClean="0">
                <a:effectLst/>
              </a:rPr>
              <a:t>=</a:t>
            </a:r>
            <a:r>
              <a:rPr lang="en-US" altLang="zh-CN" noProof="1" smtClean="0">
                <a:effectLst/>
                <a:latin typeface="Arial Narrow" panose="020B0606020202030204" pitchFamily="34" charset="0"/>
              </a:rPr>
              <a:t>”</a:t>
            </a:r>
            <a:r>
              <a:rPr lang="en-US" altLang="zh-CN" noProof="1" smtClean="0">
                <a:effectLst/>
              </a:rPr>
              <a:t> </a:t>
            </a:r>
            <a:r>
              <a:rPr lang="en-US" altLang="zh-CN" smtClean="0">
                <a:effectLst/>
                <a:ea typeface="宋体" panose="02010600030101010101" pitchFamily="2" charset="-122"/>
              </a:rPr>
              <a:t>		</a:t>
            </a:r>
            <a:r>
              <a:rPr lang="zh-CN" altLang="en-US" smtClean="0">
                <a:effectLst/>
              </a:rPr>
              <a:t>如果 </a:t>
            </a:r>
            <a:r>
              <a:rPr lang="en-US" altLang="zh-CN" b="1" i="1" noProof="1" smtClean="0">
                <a:effectLst/>
              </a:rPr>
              <a:t>d</a:t>
            </a:r>
            <a:r>
              <a:rPr lang="en-US" altLang="zh-CN" noProof="1" smtClean="0">
                <a:effectLst/>
              </a:rPr>
              <a:t>(</a:t>
            </a:r>
            <a:r>
              <a:rPr lang="en-US" altLang="zh-CN" b="1" i="1" noProof="1" smtClean="0">
                <a:effectLst/>
              </a:rPr>
              <a:t>i</a:t>
            </a:r>
            <a:r>
              <a:rPr lang="en-US" altLang="zh-CN" noProof="1" smtClean="0">
                <a:effectLst/>
              </a:rPr>
              <a:t>,</a:t>
            </a:r>
            <a:r>
              <a:rPr lang="en-US" altLang="zh-CN" b="1" i="1" noProof="1" smtClean="0">
                <a:effectLst/>
              </a:rPr>
              <a:t>j</a:t>
            </a:r>
            <a:r>
              <a:rPr lang="en-US" altLang="zh-CN" noProof="1" smtClean="0">
                <a:effectLst/>
              </a:rPr>
              <a:t>)</a:t>
            </a:r>
            <a:r>
              <a:rPr lang="en-US" altLang="zh-CN" i="1" baseline="-25000" noProof="1" smtClean="0">
                <a:effectLst/>
              </a:rPr>
              <a:t>k</a:t>
            </a:r>
            <a:r>
              <a:rPr lang="en-US" altLang="zh-CN" noProof="1" smtClean="0">
                <a:effectLst/>
              </a:rPr>
              <a:t> = 0</a:t>
            </a:r>
          </a:p>
          <a:p>
            <a:pPr lvl="2">
              <a:lnSpc>
                <a:spcPct val="96000"/>
              </a:lnSpc>
              <a:spcBef>
                <a:spcPts val="700"/>
              </a:spcBef>
              <a:buFont typeface="Wingdings" panose="05000000000000000000" pitchFamily="2" charset="2"/>
              <a:buNone/>
            </a:pPr>
            <a:r>
              <a:rPr lang="en-US" altLang="zh-CN" noProof="1" smtClean="0">
                <a:effectLst/>
              </a:rPr>
              <a:t>		</a:t>
            </a:r>
            <a:r>
              <a:rPr lang="en-US" altLang="zh-CN" smtClean="0">
                <a:effectLst/>
                <a:ea typeface="宋体" panose="02010600030101010101" pitchFamily="2" charset="-122"/>
              </a:rPr>
              <a:t>      </a:t>
            </a:r>
            <a:r>
              <a:rPr lang="en-US" altLang="zh-CN" noProof="1" smtClean="0">
                <a:effectLst/>
                <a:latin typeface="Arial Narrow" panose="020B0606020202030204" pitchFamily="34" charset="0"/>
              </a:rPr>
              <a:t>“</a:t>
            </a:r>
            <a:r>
              <a:rPr lang="en-US" altLang="zh-CN" noProof="1" smtClean="0">
                <a:effectLst/>
              </a:rPr>
              <a:t>&gt;</a:t>
            </a:r>
            <a:r>
              <a:rPr lang="en-US" altLang="zh-CN" noProof="1" smtClean="0">
                <a:effectLst/>
                <a:latin typeface="Arial Narrow" panose="020B0606020202030204" pitchFamily="34" charset="0"/>
              </a:rPr>
              <a:t>”</a:t>
            </a:r>
            <a:r>
              <a:rPr lang="en-US" altLang="zh-CN" noProof="1" smtClean="0">
                <a:effectLst/>
              </a:rPr>
              <a:t> </a:t>
            </a:r>
            <a:r>
              <a:rPr lang="en-US" altLang="zh-CN" smtClean="0">
                <a:effectLst/>
                <a:ea typeface="宋体" panose="02010600030101010101" pitchFamily="2" charset="-122"/>
              </a:rPr>
              <a:t>		</a:t>
            </a:r>
            <a:r>
              <a:rPr lang="zh-CN" altLang="en-US" smtClean="0">
                <a:effectLst/>
              </a:rPr>
              <a:t>如果 </a:t>
            </a:r>
            <a:r>
              <a:rPr lang="en-US" altLang="zh-CN" b="1" i="1" noProof="1" smtClean="0">
                <a:effectLst/>
              </a:rPr>
              <a:t>d</a:t>
            </a:r>
            <a:r>
              <a:rPr lang="en-US" altLang="zh-CN" noProof="1" smtClean="0">
                <a:effectLst/>
              </a:rPr>
              <a:t>(</a:t>
            </a:r>
            <a:r>
              <a:rPr lang="en-US" altLang="zh-CN" b="1" i="1" noProof="1" smtClean="0">
                <a:effectLst/>
              </a:rPr>
              <a:t>i</a:t>
            </a:r>
            <a:r>
              <a:rPr lang="en-US" altLang="zh-CN" noProof="1" smtClean="0">
                <a:effectLst/>
              </a:rPr>
              <a:t>,</a:t>
            </a:r>
            <a:r>
              <a:rPr lang="en-US" altLang="zh-CN" b="1" i="1" noProof="1" smtClean="0">
                <a:effectLst/>
              </a:rPr>
              <a:t>j</a:t>
            </a:r>
            <a:r>
              <a:rPr lang="en-US" altLang="zh-CN" noProof="1" smtClean="0">
                <a:effectLst/>
              </a:rPr>
              <a:t>)</a:t>
            </a:r>
            <a:r>
              <a:rPr lang="en-US" altLang="zh-CN" i="1" baseline="-25000" noProof="1" smtClean="0">
                <a:effectLst/>
              </a:rPr>
              <a:t>k</a:t>
            </a:r>
            <a:r>
              <a:rPr lang="en-US" altLang="zh-CN" noProof="1" smtClean="0">
                <a:effectLst/>
              </a:rPr>
              <a:t> &lt; 0</a:t>
            </a:r>
            <a:endParaRPr lang="zh-CN" altLang="en-US" smtClean="0">
              <a:effectLst/>
              <a:ea typeface="宋体" panose="02010600030101010101" pitchFamily="2" charset="-122"/>
            </a:endParaRPr>
          </a:p>
        </p:txBody>
      </p:sp>
    </p:spTree>
    <p:extLst>
      <p:ext uri="{BB962C8B-B14F-4D97-AF65-F5344CB8AC3E}">
        <p14:creationId xmlns:p14="http://schemas.microsoft.com/office/powerpoint/2010/main" val="1674844470"/>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7D661CC4-7FD1-472D-AD4B-CB1181A0D78E}" type="slidenum">
              <a:rPr lang="en-US" altLang="zh-CN" sz="1400">
                <a:latin typeface="Times New Roman" panose="02020603050405020304" pitchFamily="18" charset="0"/>
                <a:ea typeface="宋体" panose="02010600030101010101" pitchFamily="2" charset="-122"/>
              </a:rPr>
              <a:pPr>
                <a:spcBef>
                  <a:spcPct val="0"/>
                </a:spcBef>
                <a:buFontTx/>
                <a:buNone/>
              </a:pPr>
              <a:t>79</a:t>
            </a:fld>
            <a:endParaRPr lang="en-US" altLang="zh-CN" sz="1400">
              <a:latin typeface="Times New Roman" panose="02020603050405020304" pitchFamily="18" charset="0"/>
              <a:ea typeface="宋体" panose="02010600030101010101" pitchFamily="2" charset="-122"/>
            </a:endParaRPr>
          </a:p>
        </p:txBody>
      </p:sp>
      <p:sp>
        <p:nvSpPr>
          <p:cNvPr id="40963" name="Rectangle 2"/>
          <p:cNvSpPr>
            <a:spLocks noGrp="1" noChangeArrowheads="1"/>
          </p:cNvSpPr>
          <p:nvPr>
            <p:ph type="title"/>
          </p:nvPr>
        </p:nvSpPr>
        <p:spPr/>
        <p:txBody>
          <a:bodyPr/>
          <a:lstStyle/>
          <a:p>
            <a:r>
              <a:rPr lang="zh-CN" altLang="en-US" smtClean="0"/>
              <a:t>方向向量</a:t>
            </a:r>
          </a:p>
        </p:txBody>
      </p:sp>
      <p:sp>
        <p:nvSpPr>
          <p:cNvPr id="40964" name="Rectangle 3"/>
          <p:cNvSpPr>
            <a:spLocks noGrp="1" noChangeArrowheads="1"/>
          </p:cNvSpPr>
          <p:nvPr>
            <p:ph type="body" idx="1"/>
          </p:nvPr>
        </p:nvSpPr>
        <p:spPr>
          <a:xfrm>
            <a:off x="400050" y="1196975"/>
            <a:ext cx="8582025" cy="5441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3500" smtClean="0">
                <a:effectLst/>
              </a:rPr>
              <a:t>例子</a:t>
            </a:r>
            <a:r>
              <a:rPr lang="en-US" altLang="zh-CN" sz="3500" smtClean="0">
                <a:effectLst/>
              </a:rPr>
              <a:t>:</a:t>
            </a:r>
          </a:p>
          <a:p>
            <a:pPr lvl="1">
              <a:buFont typeface="Wingdings" panose="05000000000000000000" pitchFamily="2" charset="2"/>
              <a:buNone/>
            </a:pPr>
            <a:r>
              <a:rPr lang="en-US" altLang="zh-CN" sz="2000" smtClean="0">
                <a:effectLst/>
              </a:rPr>
              <a:t>DO I = 1, N</a:t>
            </a:r>
          </a:p>
          <a:p>
            <a:pPr lvl="1">
              <a:buFont typeface="Wingdings" panose="05000000000000000000" pitchFamily="2" charset="2"/>
              <a:buNone/>
            </a:pPr>
            <a:r>
              <a:rPr lang="en-US" altLang="zh-CN" sz="2000" smtClean="0">
                <a:effectLst/>
              </a:rPr>
              <a:t>   DO J = 1, M</a:t>
            </a:r>
          </a:p>
          <a:p>
            <a:pPr lvl="1">
              <a:buFont typeface="Wingdings" panose="05000000000000000000" pitchFamily="2" charset="2"/>
              <a:buNone/>
            </a:pPr>
            <a:r>
              <a:rPr lang="en-US" altLang="zh-CN" sz="2000" smtClean="0">
                <a:effectLst/>
              </a:rPr>
              <a:t>      DO K = 1, L</a:t>
            </a:r>
          </a:p>
          <a:p>
            <a:pPr lvl="1">
              <a:buFont typeface="Wingdings" panose="05000000000000000000" pitchFamily="2" charset="2"/>
              <a:buNone/>
            </a:pPr>
            <a:r>
              <a:rPr lang="en-US" altLang="zh-CN" sz="2000" smtClean="0">
                <a:effectLst/>
              </a:rPr>
              <a:t>S</a:t>
            </a:r>
            <a:r>
              <a:rPr lang="en-US" altLang="zh-CN" sz="2000" baseline="-25000" smtClean="0">
                <a:effectLst/>
              </a:rPr>
              <a:t>1</a:t>
            </a:r>
            <a:r>
              <a:rPr lang="en-US" altLang="zh-CN" sz="2000" smtClean="0">
                <a:effectLst/>
              </a:rPr>
              <a:t>       A(I+1, J, K-1) = A(I, J, K) + 10</a:t>
            </a:r>
          </a:p>
          <a:p>
            <a:pPr lvl="1">
              <a:buFont typeface="Wingdings" panose="05000000000000000000" pitchFamily="2" charset="2"/>
              <a:buNone/>
            </a:pPr>
            <a:r>
              <a:rPr lang="en-US" altLang="zh-CN" sz="2000" smtClean="0">
                <a:effectLst/>
              </a:rPr>
              <a:t>		    ENDDO</a:t>
            </a:r>
          </a:p>
          <a:p>
            <a:pPr lvl="1">
              <a:buFont typeface="Wingdings" panose="05000000000000000000" pitchFamily="2" charset="2"/>
              <a:buNone/>
            </a:pPr>
            <a:r>
              <a:rPr lang="en-US" altLang="zh-CN" sz="2000" smtClean="0">
                <a:effectLst/>
              </a:rPr>
              <a:t>   ENDDO</a:t>
            </a:r>
          </a:p>
          <a:p>
            <a:pPr lvl="1">
              <a:buFont typeface="Wingdings" panose="05000000000000000000" pitchFamily="2" charset="2"/>
              <a:buNone/>
            </a:pPr>
            <a:r>
              <a:rPr lang="en-US" altLang="zh-CN" sz="2000" smtClean="0">
                <a:effectLst/>
              </a:rPr>
              <a:t>ENDDO</a:t>
            </a:r>
          </a:p>
          <a:p>
            <a:r>
              <a:rPr lang="en-US" altLang="zh-CN" sz="3500" smtClean="0">
                <a:effectLst/>
              </a:rPr>
              <a:t>S</a:t>
            </a:r>
            <a:r>
              <a:rPr lang="en-US" altLang="zh-CN" sz="3500" baseline="-25000" smtClean="0">
                <a:effectLst/>
              </a:rPr>
              <a:t>1</a:t>
            </a:r>
            <a:r>
              <a:rPr lang="en-US" altLang="zh-CN" sz="3500" smtClean="0">
                <a:effectLst/>
              </a:rPr>
              <a:t> </a:t>
            </a:r>
            <a:r>
              <a:rPr lang="zh-CN" altLang="en-US" sz="3500" smtClean="0">
                <a:effectLst/>
              </a:rPr>
              <a:t>对自身有一个真依赖</a:t>
            </a:r>
            <a:r>
              <a:rPr lang="en-US" altLang="zh-CN" sz="3500" smtClean="0">
                <a:effectLst/>
              </a:rPr>
              <a:t>(RAW)</a:t>
            </a:r>
          </a:p>
          <a:p>
            <a:r>
              <a:rPr lang="zh-CN" altLang="en-US" sz="3500" smtClean="0">
                <a:effectLst/>
              </a:rPr>
              <a:t>距离向量</a:t>
            </a:r>
            <a:r>
              <a:rPr lang="en-US" altLang="zh-CN" sz="3500" smtClean="0">
                <a:effectLst/>
              </a:rPr>
              <a:t>: (1, 0, -1)</a:t>
            </a:r>
          </a:p>
          <a:p>
            <a:r>
              <a:rPr lang="zh-CN" altLang="en-US" sz="3500" smtClean="0">
                <a:effectLst/>
              </a:rPr>
              <a:t>方向向量</a:t>
            </a:r>
            <a:r>
              <a:rPr lang="en-US" altLang="zh-CN" sz="3500" smtClean="0">
                <a:effectLst/>
              </a:rPr>
              <a:t>: (&lt;, =, &gt;)</a:t>
            </a:r>
            <a:endParaRPr lang="zh-CN" altLang="en-US" sz="3500" smtClean="0">
              <a:effectLst/>
            </a:endParaRPr>
          </a:p>
        </p:txBody>
      </p:sp>
    </p:spTree>
    <p:extLst>
      <p:ext uri="{BB962C8B-B14F-4D97-AF65-F5344CB8AC3E}">
        <p14:creationId xmlns:p14="http://schemas.microsoft.com/office/powerpoint/2010/main" val="1299053477"/>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type="body" idx="1"/>
          </p:nvPr>
        </p:nvSpPr>
        <p:spPr>
          <a:xfrm>
            <a:off x="304800" y="1170384"/>
            <a:ext cx="8686800" cy="5154216"/>
          </a:xfrm>
        </p:spPr>
        <p:txBody>
          <a:bodyPr lIns="90487" tIns="44450" rIns="90487" bIns="44450"/>
          <a:lstStyle/>
          <a:p>
            <a:pPr eaLnBrk="1" hangingPunct="1">
              <a:defRPr/>
            </a:pPr>
            <a:r>
              <a:rPr lang="zh-CN" altLang="en-US" sz="3200" dirty="0" smtClean="0"/>
              <a:t>提供程序到机器语言的有效映射</a:t>
            </a:r>
            <a:endParaRPr lang="en-US" sz="3200" dirty="0" smtClean="0"/>
          </a:p>
          <a:p>
            <a:pPr lvl="1" eaLnBrk="1" hangingPunct="1">
              <a:defRPr/>
            </a:pPr>
            <a:r>
              <a:rPr lang="zh-CN" altLang="en-US" dirty="0" smtClean="0"/>
              <a:t>寄存器分配</a:t>
            </a:r>
            <a:endParaRPr lang="en-US" dirty="0" smtClean="0"/>
          </a:p>
          <a:p>
            <a:pPr lvl="1" eaLnBrk="1" hangingPunct="1">
              <a:defRPr/>
            </a:pPr>
            <a:r>
              <a:rPr lang="zh-CN" altLang="en-US" dirty="0" smtClean="0"/>
              <a:t>代码选择和调度</a:t>
            </a:r>
            <a:endParaRPr lang="en-US" dirty="0" smtClean="0"/>
          </a:p>
          <a:p>
            <a:pPr lvl="1" eaLnBrk="1" hangingPunct="1">
              <a:defRPr/>
            </a:pPr>
            <a:r>
              <a:rPr lang="zh-CN" altLang="en-US" dirty="0" smtClean="0"/>
              <a:t>死代码去除</a:t>
            </a:r>
            <a:endParaRPr lang="en-US" dirty="0" smtClean="0"/>
          </a:p>
          <a:p>
            <a:pPr lvl="1" eaLnBrk="1" hangingPunct="1">
              <a:defRPr/>
            </a:pPr>
            <a:r>
              <a:rPr lang="zh-CN" altLang="en-US" dirty="0" smtClean="0"/>
              <a:t>简单的低效代码去除</a:t>
            </a:r>
            <a:endParaRPr lang="en-US" dirty="0" smtClean="0"/>
          </a:p>
          <a:p>
            <a:pPr eaLnBrk="1" hangingPunct="1">
              <a:defRPr/>
            </a:pPr>
            <a:r>
              <a:rPr lang="zh-CN" altLang="en-US" sz="3200" dirty="0" smtClean="0"/>
              <a:t>通常不会改进算法的时间复杂度</a:t>
            </a:r>
            <a:endParaRPr lang="en-US" sz="3200" dirty="0" smtClean="0"/>
          </a:p>
          <a:p>
            <a:pPr lvl="1" eaLnBrk="1" hangingPunct="1">
              <a:defRPr/>
            </a:pPr>
            <a:r>
              <a:rPr lang="zh-CN" altLang="en-US" dirty="0" smtClean="0"/>
              <a:t>程序员应该自行选择最适合的高效算法</a:t>
            </a:r>
            <a:endParaRPr lang="en-US" dirty="0" smtClean="0"/>
          </a:p>
          <a:p>
            <a:pPr lvl="1" eaLnBrk="1" hangingPunct="1">
              <a:defRPr/>
            </a:pPr>
            <a:r>
              <a:rPr lang="en-US" dirty="0" smtClean="0"/>
              <a:t>big-O </a:t>
            </a:r>
            <a:r>
              <a:rPr lang="zh-CN" altLang="en-US" dirty="0" smtClean="0"/>
              <a:t>复杂度通常更重要，但同一复杂度下的常数复杂度也同样重要</a:t>
            </a:r>
            <a:endParaRPr lang="en-US" dirty="0" smtClean="0"/>
          </a:p>
          <a:p>
            <a:pPr eaLnBrk="1" hangingPunct="1">
              <a:defRPr/>
            </a:pPr>
            <a:r>
              <a:rPr lang="zh-CN" altLang="en-US" sz="3200" dirty="0" smtClean="0"/>
              <a:t>编译器很难克服</a:t>
            </a:r>
            <a:r>
              <a:rPr lang="en-US" sz="3200" dirty="0" smtClean="0"/>
              <a:t>“</a:t>
            </a:r>
            <a:r>
              <a:rPr lang="zh-CN" altLang="en-US" sz="3200" dirty="0" smtClean="0"/>
              <a:t>优化阻断因素</a:t>
            </a:r>
            <a:r>
              <a:rPr lang="en-US" sz="3200" dirty="0" smtClean="0"/>
              <a:t>”</a:t>
            </a:r>
          </a:p>
          <a:p>
            <a:pPr lvl="1" eaLnBrk="1" hangingPunct="1">
              <a:defRPr/>
            </a:pPr>
            <a:r>
              <a:rPr lang="zh-CN" altLang="en-US" dirty="0" smtClean="0"/>
              <a:t>潜在的内存别名</a:t>
            </a:r>
            <a:endParaRPr lang="en-US" dirty="0" smtClean="0"/>
          </a:p>
          <a:p>
            <a:pPr lvl="1" eaLnBrk="1" hangingPunct="1">
              <a:defRPr/>
            </a:pPr>
            <a:r>
              <a:rPr lang="zh-CN" altLang="en-US" dirty="0" smtClean="0"/>
              <a:t>潜在的过程调用引发的副作用</a:t>
            </a:r>
            <a:endParaRPr lang="en-US" dirty="0" smtClean="0"/>
          </a:p>
        </p:txBody>
      </p:sp>
      <p:sp>
        <p:nvSpPr>
          <p:cNvPr id="2" name="标题 1"/>
          <p:cNvSpPr>
            <a:spLocks noGrp="1"/>
          </p:cNvSpPr>
          <p:nvPr>
            <p:ph type="title"/>
          </p:nvPr>
        </p:nvSpPr>
        <p:spPr/>
        <p:txBody>
          <a:bodyPr/>
          <a:lstStyle/>
          <a:p>
            <a:r>
              <a:rPr lang="zh-CN" altLang="en-US" dirty="0" smtClean="0"/>
              <a:t>优化编译器</a:t>
            </a:r>
            <a:endParaRPr lang="zh-CN" altLang="en-US" dirty="0"/>
          </a:p>
        </p:txBody>
      </p:sp>
      <p:sp>
        <p:nvSpPr>
          <p:cNvPr id="4" name="灯片编号占位符 4"/>
          <p:cNvSpPr>
            <a:spLocks noGrp="1"/>
          </p:cNvSpPr>
          <p:nvPr>
            <p:ph type="sldNum" sz="quarter" idx="11"/>
          </p:nvPr>
        </p:nvSpPr>
        <p:spPr>
          <a:xfrm>
            <a:off x="35814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8</a:t>
            </a:fld>
            <a:endParaRPr lang="en-US" altLang="zh-CN" sz="1400" smtClean="0">
              <a:latin typeface="Times New Roman" pitchFamily="18" charset="0"/>
            </a:endParaRPr>
          </a:p>
        </p:txBody>
      </p:sp>
    </p:spTree>
    <p:extLst>
      <p:ext uri="{BB962C8B-B14F-4D97-AF65-F5344CB8AC3E}">
        <p14:creationId xmlns:p14="http://schemas.microsoft.com/office/powerpoint/2010/main" val="1614148538"/>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B1961445-B296-42A3-8174-CD39336037B0}" type="slidenum">
              <a:rPr lang="en-US" altLang="zh-CN" sz="1400">
                <a:latin typeface="Times New Roman" panose="02020603050405020304" pitchFamily="18" charset="0"/>
                <a:ea typeface="宋体" panose="02010600030101010101" pitchFamily="2" charset="-122"/>
              </a:rPr>
              <a:pPr>
                <a:spcBef>
                  <a:spcPct val="0"/>
                </a:spcBef>
                <a:buFontTx/>
                <a:buNone/>
              </a:pPr>
              <a:t>80</a:t>
            </a:fld>
            <a:endParaRPr lang="en-US" altLang="zh-CN" sz="1400">
              <a:latin typeface="Times New Roman" panose="02020603050405020304" pitchFamily="18" charset="0"/>
              <a:ea typeface="宋体" panose="02010600030101010101" pitchFamily="2" charset="-122"/>
            </a:endParaRPr>
          </a:p>
        </p:txBody>
      </p:sp>
      <p:sp>
        <p:nvSpPr>
          <p:cNvPr id="43011" name="Rectangle 2"/>
          <p:cNvSpPr>
            <a:spLocks noGrp="1" noChangeArrowheads="1"/>
          </p:cNvSpPr>
          <p:nvPr>
            <p:ph type="title"/>
          </p:nvPr>
        </p:nvSpPr>
        <p:spPr/>
        <p:txBody>
          <a:bodyPr/>
          <a:lstStyle/>
          <a:p>
            <a:r>
              <a:rPr lang="zh-CN" altLang="en-US" smtClean="0"/>
              <a:t>方向向量</a:t>
            </a:r>
          </a:p>
        </p:txBody>
      </p:sp>
      <p:sp>
        <p:nvSpPr>
          <p:cNvPr id="43012" name="Rectangle 3"/>
          <p:cNvSpPr>
            <a:spLocks noGrp="1" noChangeArrowheads="1"/>
          </p:cNvSpPr>
          <p:nvPr>
            <p:ph type="body" idx="1"/>
          </p:nvPr>
        </p:nvSpPr>
        <p:spPr>
          <a:xfrm>
            <a:off x="673100" y="1485900"/>
            <a:ext cx="7683500" cy="2674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一个依赖不存在，如果它含有一个方向向量，其最左的非</a:t>
            </a:r>
            <a:r>
              <a:rPr lang="en-US" altLang="zh-CN" smtClean="0">
                <a:effectLst/>
                <a:latin typeface="Arial Narrow" panose="020B0606020202030204" pitchFamily="34" charset="0"/>
              </a:rPr>
              <a:t>“</a:t>
            </a:r>
            <a:r>
              <a:rPr lang="en-US" altLang="zh-CN" smtClean="0">
                <a:effectLst/>
              </a:rPr>
              <a:t>=</a:t>
            </a:r>
            <a:r>
              <a:rPr lang="en-US" altLang="zh-CN" smtClean="0">
                <a:effectLst/>
                <a:latin typeface="Arial Narrow" panose="020B0606020202030204" pitchFamily="34" charset="0"/>
              </a:rPr>
              <a:t>”</a:t>
            </a:r>
            <a:r>
              <a:rPr lang="zh-CN" altLang="en-US" smtClean="0">
                <a:effectLst/>
              </a:rPr>
              <a:t>成员不是 </a:t>
            </a:r>
            <a:r>
              <a:rPr lang="en-US" altLang="zh-CN" smtClean="0">
                <a:effectLst/>
                <a:latin typeface="Arial Narrow" panose="020B0606020202030204" pitchFamily="34" charset="0"/>
              </a:rPr>
              <a:t>“</a:t>
            </a:r>
            <a:r>
              <a:rPr lang="en-US" altLang="zh-CN" smtClean="0">
                <a:effectLst/>
              </a:rPr>
              <a:t>&lt;</a:t>
            </a:r>
            <a:r>
              <a:rPr lang="en-US" altLang="zh-CN" smtClean="0">
                <a:effectLst/>
                <a:latin typeface="Arial Narrow" panose="020B0606020202030204" pitchFamily="34" charset="0"/>
              </a:rPr>
              <a:t>“</a:t>
            </a:r>
            <a:r>
              <a:rPr lang="zh-CN" altLang="en-US" smtClean="0">
                <a:effectLst/>
              </a:rPr>
              <a:t>。因为这预示着依赖的汇点在源点前发生</a:t>
            </a:r>
          </a:p>
        </p:txBody>
      </p:sp>
    </p:spTree>
    <p:extLst>
      <p:ext uri="{BB962C8B-B14F-4D97-AF65-F5344CB8AC3E}">
        <p14:creationId xmlns:p14="http://schemas.microsoft.com/office/powerpoint/2010/main" val="3984808104"/>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DBF68366-B217-4C58-A59B-F84B9F62A8F5}" type="slidenum">
              <a:rPr lang="en-US" altLang="zh-CN" sz="1400">
                <a:latin typeface="Times New Roman" panose="02020603050405020304" pitchFamily="18" charset="0"/>
                <a:ea typeface="宋体" panose="02010600030101010101" pitchFamily="2" charset="-122"/>
              </a:rPr>
              <a:pPr>
                <a:spcBef>
                  <a:spcPct val="0"/>
                </a:spcBef>
                <a:buFontTx/>
                <a:buNone/>
              </a:pPr>
              <a:t>81</a:t>
            </a:fld>
            <a:endParaRPr lang="en-US" altLang="zh-CN" sz="1400">
              <a:latin typeface="Times New Roman" panose="02020603050405020304" pitchFamily="18" charset="0"/>
              <a:ea typeface="宋体" panose="02010600030101010101" pitchFamily="2" charset="-122"/>
            </a:endParaRPr>
          </a:p>
        </p:txBody>
      </p:sp>
      <p:sp>
        <p:nvSpPr>
          <p:cNvPr id="45059" name="Rectangle 2"/>
          <p:cNvSpPr>
            <a:spLocks noGrp="1" noChangeArrowheads="1"/>
          </p:cNvSpPr>
          <p:nvPr>
            <p:ph type="title"/>
          </p:nvPr>
        </p:nvSpPr>
        <p:spPr/>
        <p:txBody>
          <a:bodyPr/>
          <a:lstStyle/>
          <a:p>
            <a:r>
              <a:rPr lang="zh-CN" altLang="en-US" smtClean="0"/>
              <a:t>方向向量变换</a:t>
            </a:r>
            <a:endParaRPr lang="en-US" altLang="zh-CN" smtClean="0"/>
          </a:p>
        </p:txBody>
      </p:sp>
      <p:sp>
        <p:nvSpPr>
          <p:cNvPr id="45060" name="Rectangle 3"/>
          <p:cNvSpPr>
            <a:spLocks noGrp="1" noChangeArrowheads="1"/>
          </p:cNvSpPr>
          <p:nvPr>
            <p:ph type="body" idx="1"/>
          </p:nvPr>
        </p:nvSpPr>
        <p:spPr>
          <a:xfrm>
            <a:off x="400050" y="1322388"/>
            <a:ext cx="8493125" cy="5202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900" smtClean="0">
                <a:effectLst/>
              </a:rPr>
              <a:t>定理</a:t>
            </a:r>
            <a:r>
              <a:rPr lang="zh-CN" altLang="zh-CN" sz="2900" noProof="1" smtClean="0">
                <a:effectLst/>
              </a:rPr>
              <a:t>2.3. </a:t>
            </a:r>
            <a:r>
              <a:rPr lang="zh-CN" altLang="en-US" sz="2900" smtClean="0">
                <a:effectLst/>
              </a:rPr>
              <a:t>方向向量变换。令</a:t>
            </a:r>
            <a:r>
              <a:rPr lang="en-US" altLang="zh-CN" sz="2900" i="1" noProof="1" smtClean="0">
                <a:effectLst/>
              </a:rPr>
              <a:t>T</a:t>
            </a:r>
            <a:r>
              <a:rPr lang="en-US" altLang="zh-CN" sz="2900" noProof="1" smtClean="0">
                <a:effectLst/>
              </a:rPr>
              <a:t> </a:t>
            </a:r>
            <a:r>
              <a:rPr lang="zh-CN" altLang="en-US" sz="2900" smtClean="0">
                <a:effectLst/>
              </a:rPr>
              <a:t>是一个应用到循环嵌套上的变换，它不重排循环体中的语句。在应用变换后，如果循环嵌套中源点和汇点的依赖方向向量中没有一个最左非</a:t>
            </a:r>
            <a:r>
              <a:rPr lang="zh-CN" altLang="en-US" sz="2900" noProof="1" smtClean="0">
                <a:effectLst/>
              </a:rPr>
              <a:t> </a:t>
            </a:r>
            <a:r>
              <a:rPr lang="zh-CN" altLang="en-US" sz="2900" noProof="1" smtClean="0">
                <a:effectLst/>
                <a:latin typeface="Arial Narrow" panose="020B0606020202030204" pitchFamily="34" charset="0"/>
              </a:rPr>
              <a:t>“</a:t>
            </a:r>
            <a:r>
              <a:rPr lang="zh-CN" altLang="zh-CN" sz="2900" noProof="1" smtClean="0">
                <a:effectLst/>
              </a:rPr>
              <a:t>=</a:t>
            </a:r>
            <a:r>
              <a:rPr lang="zh-CN" altLang="zh-CN" sz="2900" noProof="1" smtClean="0">
                <a:effectLst/>
                <a:latin typeface="Arial Narrow" panose="020B0606020202030204" pitchFamily="34" charset="0"/>
              </a:rPr>
              <a:t>”</a:t>
            </a:r>
            <a:r>
              <a:rPr lang="zh-CN" altLang="zh-CN" sz="2900" noProof="1" smtClean="0">
                <a:effectLst/>
              </a:rPr>
              <a:t> </a:t>
            </a:r>
            <a:r>
              <a:rPr lang="zh-CN" altLang="en-US" sz="2900" smtClean="0">
                <a:effectLst/>
              </a:rPr>
              <a:t>分量是 </a:t>
            </a:r>
            <a:r>
              <a:rPr lang="zh-CN" altLang="en-US" sz="2900" noProof="1" smtClean="0">
                <a:effectLst/>
                <a:latin typeface="Arial Narrow" panose="020B0606020202030204" pitchFamily="34" charset="0"/>
              </a:rPr>
              <a:t>“</a:t>
            </a:r>
            <a:r>
              <a:rPr lang="zh-CN" altLang="zh-CN" sz="2900" noProof="1" smtClean="0">
                <a:effectLst/>
              </a:rPr>
              <a:t>&gt;</a:t>
            </a:r>
            <a:r>
              <a:rPr lang="zh-CN" altLang="zh-CN" sz="2900" noProof="1" smtClean="0">
                <a:effectLst/>
                <a:latin typeface="Arial Narrow" panose="020B0606020202030204" pitchFamily="34" charset="0"/>
              </a:rPr>
              <a:t>”</a:t>
            </a:r>
            <a:r>
              <a:rPr lang="zh-CN" altLang="zh-CN" sz="2900" noProof="1" smtClean="0">
                <a:effectLst/>
              </a:rPr>
              <a:t>.</a:t>
            </a:r>
            <a:r>
              <a:rPr lang="zh-CN" altLang="en-US" sz="2900" smtClean="0">
                <a:effectLst/>
              </a:rPr>
              <a:t>那么此变换是有效的。</a:t>
            </a:r>
          </a:p>
          <a:p>
            <a:r>
              <a:rPr lang="zh-CN" altLang="en-US" smtClean="0">
                <a:effectLst/>
              </a:rPr>
              <a:t>上述定理从依赖的基本定理得到：</a:t>
            </a:r>
            <a:endParaRPr lang="en-US" altLang="zh-CN" smtClean="0">
              <a:effectLst/>
            </a:endParaRPr>
          </a:p>
          <a:p>
            <a:pPr lvl="1"/>
            <a:r>
              <a:rPr lang="zh-CN" altLang="en-US" smtClean="0">
                <a:effectLst/>
              </a:rPr>
              <a:t>所有依赖存在</a:t>
            </a:r>
          </a:p>
          <a:p>
            <a:pPr lvl="1"/>
            <a:r>
              <a:rPr lang="zh-CN" altLang="en-US" smtClean="0">
                <a:effectLst/>
              </a:rPr>
              <a:t>没有任何一个依赖被反序</a:t>
            </a:r>
            <a:endParaRPr lang="en-US" altLang="zh-CN" smtClean="0">
              <a:effectLst/>
            </a:endParaRPr>
          </a:p>
        </p:txBody>
      </p:sp>
    </p:spTree>
    <p:extLst>
      <p:ext uri="{BB962C8B-B14F-4D97-AF65-F5344CB8AC3E}">
        <p14:creationId xmlns:p14="http://schemas.microsoft.com/office/powerpoint/2010/main" val="3577200015"/>
      </p:ext>
    </p:extLst>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6C5F0387-A26B-40B6-A530-A67180C6F169}" type="slidenum">
              <a:rPr lang="en-US" altLang="zh-CN" sz="1400">
                <a:latin typeface="Times New Roman" panose="02020603050405020304" pitchFamily="18" charset="0"/>
                <a:ea typeface="宋体" panose="02010600030101010101" pitchFamily="2" charset="-122"/>
              </a:rPr>
              <a:pPr>
                <a:spcBef>
                  <a:spcPct val="0"/>
                </a:spcBef>
                <a:buFontTx/>
                <a:buNone/>
              </a:pPr>
              <a:t>82</a:t>
            </a:fld>
            <a:endParaRPr lang="en-US" altLang="zh-CN" sz="1400">
              <a:latin typeface="Times New Roman" panose="02020603050405020304" pitchFamily="18" charset="0"/>
              <a:ea typeface="宋体" panose="02010600030101010101" pitchFamily="2" charset="-122"/>
            </a:endParaRPr>
          </a:p>
        </p:txBody>
      </p:sp>
      <p:sp>
        <p:nvSpPr>
          <p:cNvPr id="47107" name="Rectangle 2"/>
          <p:cNvSpPr>
            <a:spLocks noGrp="1" noChangeArrowheads="1"/>
          </p:cNvSpPr>
          <p:nvPr>
            <p:ph type="title"/>
          </p:nvPr>
        </p:nvSpPr>
        <p:spPr>
          <a:xfrm>
            <a:off x="242888" y="161925"/>
            <a:ext cx="7412037" cy="550863"/>
          </a:xfrm>
        </p:spPr>
        <p:txBody>
          <a:bodyPr/>
          <a:lstStyle/>
          <a:p>
            <a:r>
              <a:rPr lang="zh-CN" altLang="en-US" smtClean="0"/>
              <a:t>循环携带及循环无关依赖</a:t>
            </a:r>
          </a:p>
        </p:txBody>
      </p:sp>
      <p:sp>
        <p:nvSpPr>
          <p:cNvPr id="47108" name="Rectangle 3"/>
          <p:cNvSpPr>
            <a:spLocks noGrp="1" noChangeArrowheads="1"/>
          </p:cNvSpPr>
          <p:nvPr>
            <p:ph type="body" idx="1"/>
          </p:nvPr>
        </p:nvSpPr>
        <p:spPr>
          <a:xfrm>
            <a:off x="400050" y="1558925"/>
            <a:ext cx="8493125" cy="5038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循环中如果</a:t>
            </a:r>
            <a:r>
              <a:rPr lang="en-US" altLang="zh-CN" smtClean="0">
                <a:effectLst/>
              </a:rPr>
              <a:t>S</a:t>
            </a:r>
            <a:r>
              <a:rPr lang="en-US" altLang="zh-CN" baseline="-25000" smtClean="0">
                <a:effectLst/>
              </a:rPr>
              <a:t>2</a:t>
            </a:r>
            <a:r>
              <a:rPr lang="en-US" altLang="zh-CN" smtClean="0">
                <a:effectLst/>
              </a:rPr>
              <a:t> </a:t>
            </a:r>
            <a:r>
              <a:rPr lang="zh-CN" altLang="en-US" smtClean="0">
                <a:effectLst/>
              </a:rPr>
              <a:t>依赖于 </a:t>
            </a:r>
            <a:r>
              <a:rPr lang="en-US" altLang="zh-CN" smtClean="0">
                <a:effectLst/>
              </a:rPr>
              <a:t>S</a:t>
            </a:r>
            <a:r>
              <a:rPr lang="en-US" altLang="zh-CN" baseline="-25000" smtClean="0">
                <a:effectLst/>
              </a:rPr>
              <a:t>1</a:t>
            </a:r>
            <a:r>
              <a:rPr lang="en-US" altLang="zh-CN" smtClean="0">
                <a:effectLst/>
              </a:rPr>
              <a:t>, </a:t>
            </a:r>
            <a:r>
              <a:rPr lang="zh-CN" altLang="en-US" smtClean="0">
                <a:effectLst/>
              </a:rPr>
              <a:t>则有两种可能的依赖发生</a:t>
            </a:r>
            <a:r>
              <a:rPr lang="en-US" altLang="zh-CN" smtClean="0">
                <a:effectLst/>
              </a:rPr>
              <a:t>:</a:t>
            </a:r>
          </a:p>
          <a:p>
            <a:endParaRPr lang="en-US" altLang="zh-CN" smtClean="0">
              <a:effectLst/>
            </a:endParaRPr>
          </a:p>
          <a:p>
            <a:pPr>
              <a:buFont typeface="Wingdings" panose="05000000000000000000" pitchFamily="2" charset="2"/>
              <a:buNone/>
            </a:pPr>
            <a:r>
              <a:rPr lang="en-US" altLang="zh-CN" smtClean="0">
                <a:effectLst/>
              </a:rPr>
              <a:t>1</a:t>
            </a:r>
            <a:r>
              <a:rPr lang="en-US" altLang="zh-CN" sz="3500" smtClean="0">
                <a:effectLst/>
              </a:rPr>
              <a:t>. </a:t>
            </a:r>
            <a:r>
              <a:rPr lang="en-US" altLang="zh-CN" sz="3300" smtClean="0">
                <a:effectLst/>
              </a:rPr>
              <a:t>S</a:t>
            </a:r>
            <a:r>
              <a:rPr lang="en-US" altLang="zh-CN" sz="3300" baseline="-25000" smtClean="0">
                <a:effectLst/>
              </a:rPr>
              <a:t>1</a:t>
            </a:r>
            <a:r>
              <a:rPr lang="en-US" altLang="zh-CN" sz="3300" smtClean="0">
                <a:effectLst/>
              </a:rPr>
              <a:t> </a:t>
            </a:r>
            <a:r>
              <a:rPr lang="zh-CN" altLang="en-US" sz="3300" smtClean="0">
                <a:effectLst/>
              </a:rPr>
              <a:t>和  </a:t>
            </a:r>
            <a:r>
              <a:rPr lang="en-US" altLang="zh-CN" sz="3300" smtClean="0">
                <a:effectLst/>
              </a:rPr>
              <a:t>S</a:t>
            </a:r>
            <a:r>
              <a:rPr lang="en-US" altLang="zh-CN" sz="3300" baseline="-25000" smtClean="0">
                <a:effectLst/>
              </a:rPr>
              <a:t>2</a:t>
            </a:r>
            <a:r>
              <a:rPr lang="en-US" altLang="zh-CN" sz="3300" smtClean="0">
                <a:effectLst/>
              </a:rPr>
              <a:t> </a:t>
            </a:r>
            <a:r>
              <a:rPr lang="zh-CN" altLang="en-US" sz="3300" smtClean="0">
                <a:effectLst/>
              </a:rPr>
              <a:t>在不同迭代中执行</a:t>
            </a:r>
            <a:endParaRPr lang="en-US" altLang="zh-CN" sz="3300" smtClean="0">
              <a:effectLst/>
            </a:endParaRPr>
          </a:p>
          <a:p>
            <a:pPr lvl="1"/>
            <a:r>
              <a:rPr lang="zh-CN" altLang="en-US" sz="3200" smtClean="0">
                <a:effectLst/>
              </a:rPr>
              <a:t>称为循环携带依赖</a:t>
            </a:r>
          </a:p>
          <a:p>
            <a:pPr lvl="1">
              <a:buFont typeface="Wingdings" panose="05000000000000000000" pitchFamily="2" charset="2"/>
              <a:buNone/>
            </a:pPr>
            <a:endParaRPr lang="en-US" altLang="zh-CN" smtClean="0">
              <a:effectLst/>
            </a:endParaRPr>
          </a:p>
          <a:p>
            <a:pPr>
              <a:buFont typeface="Wingdings" panose="05000000000000000000" pitchFamily="2" charset="2"/>
              <a:buNone/>
            </a:pPr>
            <a:r>
              <a:rPr lang="en-US" altLang="zh-CN" smtClean="0">
                <a:effectLst/>
              </a:rPr>
              <a:t>2. </a:t>
            </a:r>
            <a:r>
              <a:rPr lang="en-US" altLang="zh-CN" sz="3300" smtClean="0">
                <a:effectLst/>
              </a:rPr>
              <a:t>S</a:t>
            </a:r>
            <a:r>
              <a:rPr lang="en-US" altLang="zh-CN" sz="3300" baseline="-25000" smtClean="0">
                <a:effectLst/>
              </a:rPr>
              <a:t>1</a:t>
            </a:r>
            <a:r>
              <a:rPr lang="en-US" altLang="zh-CN" sz="3300" smtClean="0">
                <a:effectLst/>
              </a:rPr>
              <a:t> </a:t>
            </a:r>
            <a:r>
              <a:rPr lang="zh-CN" altLang="en-US" sz="3300" smtClean="0">
                <a:effectLst/>
              </a:rPr>
              <a:t>和 </a:t>
            </a:r>
            <a:r>
              <a:rPr lang="en-US" altLang="zh-CN" sz="3300" smtClean="0">
                <a:effectLst/>
              </a:rPr>
              <a:t>S</a:t>
            </a:r>
            <a:r>
              <a:rPr lang="en-US" altLang="zh-CN" sz="3300" baseline="-25000" smtClean="0">
                <a:effectLst/>
              </a:rPr>
              <a:t>2 </a:t>
            </a:r>
            <a:r>
              <a:rPr lang="zh-CN" altLang="en-US" sz="3300" smtClean="0">
                <a:effectLst/>
              </a:rPr>
              <a:t>在同一迭代中执行</a:t>
            </a:r>
          </a:p>
          <a:p>
            <a:pPr lvl="1"/>
            <a:r>
              <a:rPr lang="zh-CN" altLang="en-US" sz="3200" smtClean="0">
                <a:effectLst/>
              </a:rPr>
              <a:t>称为循环无关依赖</a:t>
            </a:r>
            <a:endParaRPr lang="zh-CN" altLang="en-US" smtClean="0">
              <a:effectLst/>
            </a:endParaRPr>
          </a:p>
        </p:txBody>
      </p:sp>
    </p:spTree>
    <p:extLst>
      <p:ext uri="{BB962C8B-B14F-4D97-AF65-F5344CB8AC3E}">
        <p14:creationId xmlns:p14="http://schemas.microsoft.com/office/powerpoint/2010/main" val="2706544821"/>
      </p:ext>
    </p:extLst>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045790D2-2EBE-462F-BFE7-90CFEBC030DC}" type="slidenum">
              <a:rPr lang="en-US" altLang="zh-CN" sz="1400">
                <a:latin typeface="Times New Roman" panose="02020603050405020304" pitchFamily="18" charset="0"/>
                <a:ea typeface="宋体" panose="02010600030101010101" pitchFamily="2" charset="-122"/>
              </a:rPr>
              <a:pPr>
                <a:spcBef>
                  <a:spcPct val="0"/>
                </a:spcBef>
                <a:buFontTx/>
                <a:buNone/>
              </a:pPr>
              <a:t>83</a:t>
            </a:fld>
            <a:endParaRPr lang="en-US" altLang="zh-CN" sz="1400">
              <a:latin typeface="Times New Roman" panose="02020603050405020304" pitchFamily="18" charset="0"/>
              <a:ea typeface="宋体" panose="02010600030101010101" pitchFamily="2" charset="-122"/>
            </a:endParaRPr>
          </a:p>
        </p:txBody>
      </p:sp>
      <p:sp>
        <p:nvSpPr>
          <p:cNvPr id="49155" name="Rectangle 2"/>
          <p:cNvSpPr>
            <a:spLocks noGrp="1" noChangeArrowheads="1"/>
          </p:cNvSpPr>
          <p:nvPr>
            <p:ph type="title"/>
          </p:nvPr>
        </p:nvSpPr>
        <p:spPr/>
        <p:txBody>
          <a:bodyPr/>
          <a:lstStyle/>
          <a:p>
            <a:r>
              <a:rPr lang="zh-CN" altLang="en-US" smtClean="0"/>
              <a:t>循环携带依赖</a:t>
            </a:r>
          </a:p>
        </p:txBody>
      </p:sp>
      <p:sp>
        <p:nvSpPr>
          <p:cNvPr id="49156" name="Rectangle 3"/>
          <p:cNvSpPr>
            <a:spLocks noGrp="1" noChangeArrowheads="1"/>
          </p:cNvSpPr>
          <p:nvPr>
            <p:ph type="body" idx="1"/>
          </p:nvPr>
        </p:nvSpPr>
        <p:spPr>
          <a:xfrm>
            <a:off x="400050" y="1336675"/>
            <a:ext cx="8582025" cy="454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zh-CN" altLang="en-US" smtClean="0">
                <a:effectLst/>
              </a:rPr>
              <a:t>定义</a:t>
            </a:r>
            <a:r>
              <a:rPr lang="en-US" altLang="zh-CN" smtClean="0">
                <a:effectLst/>
              </a:rPr>
              <a:t>2.11</a:t>
            </a:r>
            <a:r>
              <a:rPr lang="zh-CN" altLang="en-US" smtClean="0">
                <a:effectLst/>
              </a:rPr>
              <a:t>：语句</a:t>
            </a:r>
            <a:r>
              <a:rPr lang="en-US" altLang="zh-CN" noProof="1" smtClean="0">
                <a:effectLst/>
              </a:rPr>
              <a:t>S</a:t>
            </a:r>
            <a:r>
              <a:rPr lang="en-US" altLang="zh-CN" baseline="-25000" noProof="1" smtClean="0">
                <a:effectLst/>
              </a:rPr>
              <a:t>2</a:t>
            </a:r>
            <a:r>
              <a:rPr lang="en-US" altLang="zh-CN" noProof="1" smtClean="0">
                <a:effectLst/>
              </a:rPr>
              <a:t> </a:t>
            </a:r>
            <a:r>
              <a:rPr lang="zh-CN" altLang="en-US" smtClean="0">
                <a:effectLst/>
              </a:rPr>
              <a:t>对语句</a:t>
            </a:r>
            <a:r>
              <a:rPr lang="en-US" altLang="zh-CN" noProof="1" smtClean="0">
                <a:effectLst/>
              </a:rPr>
              <a:t>S</a:t>
            </a:r>
            <a:r>
              <a:rPr lang="en-US" altLang="zh-CN" baseline="-25000" noProof="1" smtClean="0">
                <a:effectLst/>
              </a:rPr>
              <a:t>1</a:t>
            </a:r>
            <a:r>
              <a:rPr lang="en-US" altLang="zh-CN" noProof="1" smtClean="0">
                <a:effectLst/>
              </a:rPr>
              <a:t> </a:t>
            </a:r>
            <a:r>
              <a:rPr lang="zh-CN" altLang="en-US" smtClean="0">
                <a:effectLst/>
              </a:rPr>
              <a:t>有一个循环携带依赖，当且仅当</a:t>
            </a:r>
            <a:r>
              <a:rPr lang="en-US" altLang="zh-CN" noProof="1" smtClean="0">
                <a:effectLst/>
              </a:rPr>
              <a:t>S</a:t>
            </a:r>
            <a:r>
              <a:rPr lang="en-US" altLang="zh-CN" baseline="-25000" noProof="1" smtClean="0">
                <a:effectLst/>
              </a:rPr>
              <a:t>1</a:t>
            </a:r>
            <a:r>
              <a:rPr lang="en-US" altLang="zh-CN" noProof="1" smtClean="0">
                <a:effectLst/>
              </a:rPr>
              <a:t> </a:t>
            </a:r>
            <a:r>
              <a:rPr lang="zh-CN" altLang="en-US" smtClean="0">
                <a:effectLst/>
              </a:rPr>
              <a:t>在迭代</a:t>
            </a:r>
            <a:r>
              <a:rPr lang="en-US" altLang="zh-CN" smtClean="0">
                <a:effectLst/>
              </a:rPr>
              <a:t>i</a:t>
            </a:r>
            <a:r>
              <a:rPr lang="zh-CN" altLang="en-US" smtClean="0">
                <a:effectLst/>
              </a:rPr>
              <a:t>中引用了单元</a:t>
            </a:r>
            <a:r>
              <a:rPr lang="en-US" altLang="zh-CN" i="1" noProof="1" smtClean="0">
                <a:effectLst/>
              </a:rPr>
              <a:t>M</a:t>
            </a:r>
            <a:r>
              <a:rPr lang="en-US" altLang="zh-CN" noProof="1" smtClean="0">
                <a:effectLst/>
              </a:rPr>
              <a:t>, S</a:t>
            </a:r>
            <a:r>
              <a:rPr lang="en-US" altLang="zh-CN" baseline="-25000" noProof="1" smtClean="0">
                <a:effectLst/>
              </a:rPr>
              <a:t>2</a:t>
            </a:r>
            <a:r>
              <a:rPr lang="en-US" altLang="zh-CN" noProof="1" smtClean="0">
                <a:effectLst/>
              </a:rPr>
              <a:t> </a:t>
            </a:r>
            <a:r>
              <a:rPr lang="zh-CN" altLang="en-US" smtClean="0">
                <a:effectLst/>
              </a:rPr>
              <a:t>在迭代</a:t>
            </a:r>
            <a:r>
              <a:rPr lang="en-US" altLang="zh-CN" b="1" i="1" noProof="1" smtClean="0">
                <a:effectLst/>
              </a:rPr>
              <a:t>j</a:t>
            </a:r>
            <a:r>
              <a:rPr lang="en-US" altLang="zh-CN" noProof="1" smtClean="0">
                <a:effectLst/>
              </a:rPr>
              <a:t> </a:t>
            </a:r>
            <a:r>
              <a:rPr lang="zh-CN" altLang="en-US" smtClean="0">
                <a:effectLst/>
              </a:rPr>
              <a:t>中引用了</a:t>
            </a:r>
            <a:r>
              <a:rPr lang="en-US" altLang="zh-CN" i="1" noProof="1" smtClean="0">
                <a:effectLst/>
              </a:rPr>
              <a:t>M</a:t>
            </a:r>
            <a:r>
              <a:rPr lang="en-US" altLang="zh-CN" smtClean="0">
                <a:effectLst/>
              </a:rPr>
              <a:t> </a:t>
            </a:r>
            <a:r>
              <a:rPr lang="zh-CN" altLang="en-US" smtClean="0">
                <a:effectLst/>
              </a:rPr>
              <a:t>，且</a:t>
            </a:r>
            <a:r>
              <a:rPr lang="en-US" altLang="zh-CN" b="1" i="1" noProof="1" smtClean="0">
                <a:effectLst/>
              </a:rPr>
              <a:t>d</a:t>
            </a:r>
            <a:r>
              <a:rPr lang="en-US" altLang="zh-CN" noProof="1" smtClean="0">
                <a:effectLst/>
              </a:rPr>
              <a:t>(</a:t>
            </a:r>
            <a:r>
              <a:rPr lang="en-US" altLang="zh-CN" b="1" i="1" noProof="1" smtClean="0">
                <a:effectLst/>
              </a:rPr>
              <a:t>i</a:t>
            </a:r>
            <a:r>
              <a:rPr lang="en-US" altLang="zh-CN" i="1" noProof="1" smtClean="0">
                <a:effectLst/>
              </a:rPr>
              <a:t>,</a:t>
            </a:r>
            <a:r>
              <a:rPr lang="en-US" altLang="zh-CN" b="1" i="1" noProof="1" smtClean="0">
                <a:effectLst/>
              </a:rPr>
              <a:t>j</a:t>
            </a:r>
            <a:r>
              <a:rPr lang="en-US" altLang="zh-CN" noProof="1" smtClean="0">
                <a:effectLst/>
              </a:rPr>
              <a:t>) &gt; </a:t>
            </a:r>
            <a:r>
              <a:rPr lang="en-US" altLang="zh-CN" b="1" noProof="1" smtClean="0">
                <a:effectLst/>
              </a:rPr>
              <a:t>0</a:t>
            </a:r>
            <a:r>
              <a:rPr lang="en-US" altLang="zh-CN" noProof="1" smtClean="0">
                <a:effectLst/>
              </a:rPr>
              <a:t> (</a:t>
            </a:r>
            <a:r>
              <a:rPr lang="zh-CN" altLang="en-US" smtClean="0">
                <a:effectLst/>
              </a:rPr>
              <a:t>即</a:t>
            </a:r>
            <a:r>
              <a:rPr lang="en-US" altLang="zh-CN" b="1" i="1" noProof="1" smtClean="0">
                <a:effectLst/>
              </a:rPr>
              <a:t>D</a:t>
            </a:r>
            <a:r>
              <a:rPr lang="en-US" altLang="zh-CN" noProof="1" smtClean="0">
                <a:effectLst/>
              </a:rPr>
              <a:t>(</a:t>
            </a:r>
            <a:r>
              <a:rPr lang="en-US" altLang="zh-CN" b="1" i="1" noProof="1" smtClean="0">
                <a:effectLst/>
              </a:rPr>
              <a:t>i</a:t>
            </a:r>
            <a:r>
              <a:rPr lang="en-US" altLang="zh-CN" i="1" noProof="1" smtClean="0">
                <a:effectLst/>
              </a:rPr>
              <a:t>,</a:t>
            </a:r>
            <a:r>
              <a:rPr lang="en-US" altLang="zh-CN" b="1" i="1" noProof="1" smtClean="0">
                <a:effectLst/>
              </a:rPr>
              <a:t>j</a:t>
            </a:r>
            <a:r>
              <a:rPr lang="en-US" altLang="zh-CN" noProof="1" smtClean="0">
                <a:effectLst/>
              </a:rPr>
              <a:t>) </a:t>
            </a:r>
            <a:r>
              <a:rPr lang="zh-CN" altLang="en-US" smtClean="0">
                <a:effectLst/>
              </a:rPr>
              <a:t>包含一个 “</a:t>
            </a:r>
            <a:r>
              <a:rPr lang="zh-CN" altLang="zh-CN" noProof="1" smtClean="0">
                <a:effectLst/>
              </a:rPr>
              <a:t>&lt;” </a:t>
            </a:r>
            <a:r>
              <a:rPr lang="zh-CN" altLang="en-US" smtClean="0">
                <a:effectLst/>
              </a:rPr>
              <a:t>作为其最左非</a:t>
            </a:r>
            <a:r>
              <a:rPr lang="zh-CN" altLang="en-US" noProof="1" smtClean="0">
                <a:effectLst/>
              </a:rPr>
              <a:t> “</a:t>
            </a:r>
            <a:r>
              <a:rPr lang="zh-CN" altLang="zh-CN" noProof="1" smtClean="0">
                <a:effectLst/>
              </a:rPr>
              <a:t>=” </a:t>
            </a:r>
            <a:r>
              <a:rPr lang="zh-CN" altLang="en-US" smtClean="0">
                <a:effectLst/>
              </a:rPr>
              <a:t>分量</a:t>
            </a:r>
            <a:r>
              <a:rPr lang="zh-CN" altLang="zh-CN" noProof="1" smtClean="0">
                <a:effectLst/>
              </a:rPr>
              <a:t>).</a:t>
            </a:r>
          </a:p>
          <a:p>
            <a:pPr>
              <a:lnSpc>
                <a:spcPct val="80000"/>
              </a:lnSpc>
              <a:buFont typeface="Wingdings" panose="05000000000000000000" pitchFamily="2" charset="2"/>
              <a:buNone/>
            </a:pPr>
            <a:endParaRPr lang="en-US" altLang="zh-CN" smtClean="0">
              <a:effectLst/>
            </a:endParaRPr>
          </a:p>
          <a:p>
            <a:pPr>
              <a:lnSpc>
                <a:spcPct val="80000"/>
              </a:lnSpc>
              <a:buFont typeface="Wingdings" panose="05000000000000000000" pitchFamily="2" charset="2"/>
              <a:buNone/>
            </a:pPr>
            <a:r>
              <a:rPr lang="zh-CN" altLang="en-US" sz="2900" smtClean="0">
                <a:effectLst/>
              </a:rPr>
              <a:t>举例</a:t>
            </a:r>
            <a:r>
              <a:rPr lang="en-US" altLang="zh-CN" sz="2900" smtClean="0">
                <a:effectLst/>
              </a:rPr>
              <a:t>:</a:t>
            </a:r>
            <a:endParaRPr lang="en-US" altLang="zh-CN" smtClean="0">
              <a:effectLst/>
            </a:endParaRPr>
          </a:p>
          <a:p>
            <a:pPr lvl="1">
              <a:lnSpc>
                <a:spcPct val="8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DO I = 1, N</a:t>
            </a:r>
          </a:p>
          <a:p>
            <a:pPr lvl="1">
              <a:lnSpc>
                <a:spcPct val="8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1</a:t>
            </a:r>
            <a:r>
              <a:rPr lang="en-US" altLang="zh-CN" sz="2400" smtClean="0">
                <a:effectLst/>
                <a:latin typeface="Courier New" panose="02070309020205020404" pitchFamily="49" charset="0"/>
                <a:ea typeface="宋体" panose="02010600030101010101" pitchFamily="2" charset="-122"/>
              </a:rPr>
              <a:t>      A(I+1) = F(I)</a:t>
            </a:r>
          </a:p>
          <a:p>
            <a:pPr lvl="1">
              <a:lnSpc>
                <a:spcPct val="8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2</a:t>
            </a:r>
            <a:r>
              <a:rPr lang="en-US" altLang="zh-CN" sz="2400" smtClean="0">
                <a:effectLst/>
                <a:latin typeface="Courier New" panose="02070309020205020404" pitchFamily="49" charset="0"/>
                <a:ea typeface="宋体" panose="02010600030101010101" pitchFamily="2" charset="-122"/>
              </a:rPr>
              <a:t>      F(I+1) = A(I)</a:t>
            </a:r>
          </a:p>
          <a:p>
            <a:pPr lvl="1">
              <a:lnSpc>
                <a:spcPct val="8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ENDDO</a:t>
            </a:r>
            <a:endParaRPr lang="zh-CN" altLang="en-US" sz="2400" smtClean="0">
              <a:effectLst/>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248191625"/>
      </p:ext>
    </p:extLst>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1D3B9089-1E61-47AB-A346-3C97275017CF}" type="slidenum">
              <a:rPr lang="en-US" altLang="zh-CN" sz="1400">
                <a:latin typeface="Times New Roman" panose="02020603050405020304" pitchFamily="18" charset="0"/>
                <a:ea typeface="宋体" panose="02010600030101010101" pitchFamily="2" charset="-122"/>
              </a:rPr>
              <a:pPr>
                <a:spcBef>
                  <a:spcPct val="0"/>
                </a:spcBef>
                <a:buFontTx/>
                <a:buNone/>
              </a:pPr>
              <a:t>84</a:t>
            </a:fld>
            <a:endParaRPr lang="en-US" altLang="zh-CN" sz="1400">
              <a:latin typeface="Times New Roman" panose="02020603050405020304" pitchFamily="18" charset="0"/>
              <a:ea typeface="宋体" panose="02010600030101010101" pitchFamily="2" charset="-122"/>
            </a:endParaRPr>
          </a:p>
        </p:txBody>
      </p:sp>
      <p:sp>
        <p:nvSpPr>
          <p:cNvPr id="51203" name="Rectangle 2"/>
          <p:cNvSpPr>
            <a:spLocks noGrp="1" noChangeArrowheads="1"/>
          </p:cNvSpPr>
          <p:nvPr>
            <p:ph type="title"/>
          </p:nvPr>
        </p:nvSpPr>
        <p:spPr/>
        <p:txBody>
          <a:bodyPr/>
          <a:lstStyle/>
          <a:p>
            <a:r>
              <a:rPr lang="zh-CN" altLang="en-US" smtClean="0"/>
              <a:t>循环携带依赖</a:t>
            </a:r>
            <a:endParaRPr lang="en-US" altLang="zh-CN" smtClean="0"/>
          </a:p>
        </p:txBody>
      </p:sp>
      <p:sp>
        <p:nvSpPr>
          <p:cNvPr id="51204" name="Rectangle 3"/>
          <p:cNvSpPr>
            <a:spLocks noGrp="1" noChangeArrowheads="1"/>
          </p:cNvSpPr>
          <p:nvPr>
            <p:ph type="body" idx="1"/>
          </p:nvPr>
        </p:nvSpPr>
        <p:spPr>
          <a:xfrm>
            <a:off x="609600" y="1228725"/>
            <a:ext cx="7848600" cy="529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z="3600" smtClean="0">
                <a:effectLst/>
              </a:rPr>
              <a:t>一个循环携带依赖的层是该依赖的方向向量中中最左非</a:t>
            </a:r>
            <a:r>
              <a:rPr lang="zh-CN" altLang="en-US" sz="3600" smtClean="0">
                <a:effectLst/>
                <a:latin typeface="Comic Sans MS" panose="030F0702030302020204" pitchFamily="66" charset="0"/>
              </a:rPr>
              <a:t>“</a:t>
            </a:r>
            <a:r>
              <a:rPr lang="en-US" altLang="zh-CN" sz="3600" smtClean="0">
                <a:effectLst/>
              </a:rPr>
              <a:t>=</a:t>
            </a:r>
            <a:r>
              <a:rPr lang="en-US" altLang="zh-CN" sz="3600" smtClean="0">
                <a:effectLst/>
                <a:latin typeface="Comic Sans MS" panose="030F0702030302020204" pitchFamily="66" charset="0"/>
              </a:rPr>
              <a:t>”</a:t>
            </a:r>
            <a:r>
              <a:rPr lang="zh-CN" altLang="en-US" sz="3600" smtClean="0">
                <a:effectLst/>
              </a:rPr>
              <a:t>的索引</a:t>
            </a:r>
            <a:r>
              <a:rPr lang="en-US" altLang="zh-CN" sz="3600" smtClean="0">
                <a:effectLst/>
              </a:rPr>
              <a:t>. </a:t>
            </a:r>
          </a:p>
          <a:p>
            <a:pPr>
              <a:lnSpc>
                <a:spcPct val="90000"/>
              </a:lnSpc>
              <a:buFont typeface="Wingdings" panose="05000000000000000000" pitchFamily="2" charset="2"/>
              <a:buNone/>
            </a:pPr>
            <a:r>
              <a:rPr lang="zh-CN" altLang="en-US" sz="3000" smtClean="0">
                <a:effectLst/>
              </a:rPr>
              <a:t>举例</a:t>
            </a:r>
            <a:r>
              <a:rPr lang="en-US" altLang="zh-CN" sz="3000" smtClean="0">
                <a:effectLst/>
              </a:rPr>
              <a:t>:</a:t>
            </a:r>
          </a:p>
          <a:p>
            <a:pPr lvl="1">
              <a:lnSpc>
                <a:spcPct val="90000"/>
              </a:lnSpc>
              <a:buFont typeface="Wingdings" panose="05000000000000000000" pitchFamily="2" charset="2"/>
              <a:buNone/>
            </a:pPr>
            <a:r>
              <a:rPr lang="en-US" altLang="zh-CN" sz="1800" smtClean="0">
                <a:effectLst/>
              </a:rPr>
              <a:t>DO I = 1, 10</a:t>
            </a:r>
          </a:p>
          <a:p>
            <a:pPr lvl="1">
              <a:lnSpc>
                <a:spcPct val="90000"/>
              </a:lnSpc>
              <a:buFont typeface="Wingdings" panose="05000000000000000000" pitchFamily="2" charset="2"/>
              <a:buNone/>
            </a:pPr>
            <a:r>
              <a:rPr lang="en-US" altLang="zh-CN" sz="1800" smtClean="0">
                <a:effectLst/>
              </a:rPr>
              <a:t>   DO J = 1, 10</a:t>
            </a:r>
          </a:p>
          <a:p>
            <a:pPr lvl="1">
              <a:lnSpc>
                <a:spcPct val="90000"/>
              </a:lnSpc>
              <a:buFont typeface="Wingdings" panose="05000000000000000000" pitchFamily="2" charset="2"/>
              <a:buNone/>
            </a:pPr>
            <a:r>
              <a:rPr lang="en-US" altLang="zh-CN" sz="1800" smtClean="0">
                <a:effectLst/>
              </a:rPr>
              <a:t>      DO K = 1, 10</a:t>
            </a:r>
          </a:p>
          <a:p>
            <a:pPr lvl="1">
              <a:lnSpc>
                <a:spcPct val="90000"/>
              </a:lnSpc>
              <a:buFont typeface="Wingdings" panose="05000000000000000000" pitchFamily="2" charset="2"/>
              <a:buNone/>
            </a:pPr>
            <a:r>
              <a:rPr lang="en-US" altLang="zh-CN" sz="1800" smtClean="0">
                <a:effectLst/>
              </a:rPr>
              <a:t>S</a:t>
            </a:r>
            <a:r>
              <a:rPr lang="en-US" altLang="zh-CN" sz="1800" baseline="-25000" smtClean="0">
                <a:effectLst/>
              </a:rPr>
              <a:t>1</a:t>
            </a:r>
            <a:r>
              <a:rPr lang="en-US" altLang="zh-CN" sz="1800" smtClean="0">
                <a:effectLst/>
              </a:rPr>
              <a:t>      A(I, J, K+1) = A(I, J, K)</a:t>
            </a:r>
          </a:p>
          <a:p>
            <a:pPr lvl="1">
              <a:lnSpc>
                <a:spcPct val="90000"/>
              </a:lnSpc>
              <a:buFont typeface="Wingdings" panose="05000000000000000000" pitchFamily="2" charset="2"/>
              <a:buNone/>
            </a:pPr>
            <a:r>
              <a:rPr lang="en-US" altLang="zh-CN" sz="1800" smtClean="0">
                <a:effectLst/>
              </a:rPr>
              <a:t>      ENDDO</a:t>
            </a:r>
          </a:p>
          <a:p>
            <a:pPr lvl="1">
              <a:lnSpc>
                <a:spcPct val="90000"/>
              </a:lnSpc>
              <a:buFont typeface="Wingdings" panose="05000000000000000000" pitchFamily="2" charset="2"/>
              <a:buNone/>
            </a:pPr>
            <a:r>
              <a:rPr lang="en-US" altLang="zh-CN" sz="1800" smtClean="0">
                <a:effectLst/>
              </a:rPr>
              <a:t>   ENDDO</a:t>
            </a:r>
          </a:p>
          <a:p>
            <a:pPr lvl="1">
              <a:lnSpc>
                <a:spcPct val="90000"/>
              </a:lnSpc>
              <a:buFont typeface="Wingdings" panose="05000000000000000000" pitchFamily="2" charset="2"/>
              <a:buNone/>
            </a:pPr>
            <a:r>
              <a:rPr lang="en-US" altLang="zh-CN" sz="1800" smtClean="0">
                <a:effectLst/>
              </a:rPr>
              <a:t>ENDDO</a:t>
            </a:r>
          </a:p>
          <a:p>
            <a:pPr>
              <a:lnSpc>
                <a:spcPct val="90000"/>
              </a:lnSpc>
            </a:pPr>
            <a:r>
              <a:rPr lang="en-US" altLang="zh-CN" sz="3000" smtClean="0">
                <a:effectLst/>
              </a:rPr>
              <a:t>S1 </a:t>
            </a:r>
            <a:r>
              <a:rPr lang="zh-CN" altLang="en-US" sz="3000" smtClean="0">
                <a:effectLst/>
              </a:rPr>
              <a:t>的方向向量是</a:t>
            </a:r>
            <a:r>
              <a:rPr lang="en-US" altLang="zh-CN" sz="3000" smtClean="0">
                <a:effectLst/>
              </a:rPr>
              <a:t>(=, =, &lt;)</a:t>
            </a:r>
          </a:p>
          <a:p>
            <a:pPr>
              <a:lnSpc>
                <a:spcPct val="90000"/>
              </a:lnSpc>
            </a:pPr>
            <a:r>
              <a:rPr lang="zh-CN" altLang="en-US" sz="3000" smtClean="0">
                <a:effectLst/>
              </a:rPr>
              <a:t>依赖层是</a:t>
            </a:r>
            <a:r>
              <a:rPr lang="en-US" altLang="zh-CN" sz="3000" smtClean="0">
                <a:effectLst/>
              </a:rPr>
              <a:t>3</a:t>
            </a:r>
          </a:p>
          <a:p>
            <a:pPr>
              <a:lnSpc>
                <a:spcPct val="90000"/>
              </a:lnSpc>
            </a:pPr>
            <a:r>
              <a:rPr lang="en-US" altLang="zh-CN" sz="3000" smtClean="0">
                <a:effectLst/>
              </a:rPr>
              <a:t>S</a:t>
            </a:r>
            <a:r>
              <a:rPr lang="en-US" altLang="zh-CN" sz="3000" baseline="-25000" smtClean="0">
                <a:effectLst/>
              </a:rPr>
              <a:t>1</a:t>
            </a:r>
            <a:r>
              <a:rPr lang="en-US" altLang="zh-CN" sz="3000" smtClean="0">
                <a:effectLst/>
              </a:rPr>
              <a:t> and S</a:t>
            </a:r>
            <a:r>
              <a:rPr lang="en-US" altLang="zh-CN" sz="3000" baseline="-25000" smtClean="0">
                <a:effectLst/>
              </a:rPr>
              <a:t>2 </a:t>
            </a:r>
            <a:r>
              <a:rPr lang="zh-CN" altLang="en-US" sz="3000" smtClean="0">
                <a:effectLst/>
              </a:rPr>
              <a:t>之间一个</a:t>
            </a:r>
            <a:r>
              <a:rPr lang="en-US" altLang="zh-CN" sz="3000" smtClean="0">
                <a:effectLst/>
              </a:rPr>
              <a:t>k</a:t>
            </a:r>
            <a:r>
              <a:rPr lang="zh-CN" altLang="en-US" sz="3000" smtClean="0">
                <a:effectLst/>
              </a:rPr>
              <a:t>层依赖</a:t>
            </a:r>
            <a:r>
              <a:rPr lang="en-US" altLang="zh-CN" sz="3000" smtClean="0">
                <a:effectLst/>
              </a:rPr>
              <a:t> </a:t>
            </a:r>
            <a:r>
              <a:rPr lang="zh-CN" altLang="en-US" sz="3000" smtClean="0">
                <a:effectLst/>
              </a:rPr>
              <a:t>记做</a:t>
            </a:r>
            <a:r>
              <a:rPr lang="en-US" altLang="zh-CN" sz="3000" smtClean="0">
                <a:effectLst/>
              </a:rPr>
              <a:t>S</a:t>
            </a:r>
            <a:r>
              <a:rPr lang="en-US" altLang="zh-CN" sz="3000" baseline="-25000" smtClean="0">
                <a:effectLst/>
              </a:rPr>
              <a:t>1 </a:t>
            </a:r>
            <a:r>
              <a:rPr lang="en-US" altLang="zh-CN" sz="3000" smtClean="0">
                <a:effectLst/>
                <a:sym typeface="Symbol" panose="05050102010706020507" pitchFamily="18" charset="2"/>
              </a:rPr>
              <a:t></a:t>
            </a:r>
            <a:r>
              <a:rPr lang="en-US" altLang="zh-CN" sz="3000" baseline="-25000" smtClean="0">
                <a:effectLst/>
              </a:rPr>
              <a:t>k</a:t>
            </a:r>
            <a:r>
              <a:rPr lang="en-US" altLang="zh-CN" sz="3000" smtClean="0">
                <a:effectLst/>
              </a:rPr>
              <a:t> S</a:t>
            </a:r>
            <a:r>
              <a:rPr lang="en-US" altLang="zh-CN" sz="3000" baseline="-25000" smtClean="0">
                <a:effectLst/>
              </a:rPr>
              <a:t>2</a:t>
            </a:r>
          </a:p>
        </p:txBody>
      </p:sp>
    </p:spTree>
    <p:extLst>
      <p:ext uri="{BB962C8B-B14F-4D97-AF65-F5344CB8AC3E}">
        <p14:creationId xmlns:p14="http://schemas.microsoft.com/office/powerpoint/2010/main" val="3108798862"/>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2E8D25B3-C4FD-4E68-AE30-910BC1EEB633}" type="slidenum">
              <a:rPr lang="en-US" altLang="zh-CN" sz="1400">
                <a:latin typeface="Times New Roman" panose="02020603050405020304" pitchFamily="18" charset="0"/>
                <a:ea typeface="宋体" panose="02010600030101010101" pitchFamily="2" charset="-122"/>
              </a:rPr>
              <a:pPr>
                <a:spcBef>
                  <a:spcPct val="0"/>
                </a:spcBef>
                <a:buFontTx/>
                <a:buNone/>
              </a:pPr>
              <a:t>85</a:t>
            </a:fld>
            <a:endParaRPr lang="en-US" altLang="zh-CN" sz="1400">
              <a:latin typeface="Times New Roman" panose="02020603050405020304" pitchFamily="18" charset="0"/>
              <a:ea typeface="宋体" panose="02010600030101010101" pitchFamily="2" charset="-122"/>
            </a:endParaRPr>
          </a:p>
        </p:txBody>
      </p:sp>
      <p:sp>
        <p:nvSpPr>
          <p:cNvPr id="53251" name="Rectangle 2"/>
          <p:cNvSpPr>
            <a:spLocks noGrp="1" noChangeArrowheads="1"/>
          </p:cNvSpPr>
          <p:nvPr>
            <p:ph type="title"/>
          </p:nvPr>
        </p:nvSpPr>
        <p:spPr/>
        <p:txBody>
          <a:bodyPr/>
          <a:lstStyle/>
          <a:p>
            <a:r>
              <a:rPr lang="zh-CN" altLang="en-US" smtClean="0"/>
              <a:t>循环携带变换</a:t>
            </a:r>
          </a:p>
        </p:txBody>
      </p:sp>
      <p:sp>
        <p:nvSpPr>
          <p:cNvPr id="53252" name="Rectangle 3"/>
          <p:cNvSpPr>
            <a:spLocks noGrp="1" noChangeArrowheads="1"/>
          </p:cNvSpPr>
          <p:nvPr>
            <p:ph type="body" idx="1"/>
          </p:nvPr>
        </p:nvSpPr>
        <p:spPr>
          <a:xfrm>
            <a:off x="647700" y="1246188"/>
            <a:ext cx="7848600" cy="513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smtClean="0">
                <a:effectLst/>
              </a:rPr>
              <a:t>定理 </a:t>
            </a:r>
            <a:r>
              <a:rPr lang="en-US" altLang="zh-CN" sz="2800" smtClean="0">
                <a:effectLst/>
              </a:rPr>
              <a:t>2.4. </a:t>
            </a:r>
            <a:r>
              <a:rPr lang="zh-CN" altLang="en-US" sz="2800" smtClean="0">
                <a:effectLst/>
              </a:rPr>
              <a:t>任何重排序变换如果满足 （</a:t>
            </a:r>
            <a:r>
              <a:rPr lang="en-US" altLang="zh-CN" sz="2800" smtClean="0">
                <a:effectLst/>
              </a:rPr>
              <a:t>1</a:t>
            </a:r>
            <a:r>
              <a:rPr lang="zh-CN" altLang="en-US" sz="2800" smtClean="0">
                <a:effectLst/>
              </a:rPr>
              <a:t>）维持</a:t>
            </a:r>
            <a:r>
              <a:rPr lang="en-US" altLang="zh-CN" sz="2800" smtClean="0">
                <a:effectLst/>
              </a:rPr>
              <a:t>k</a:t>
            </a:r>
            <a:r>
              <a:rPr lang="zh-CN" altLang="en-US" sz="2800" smtClean="0">
                <a:effectLst/>
              </a:rPr>
              <a:t>层循环的迭代顺序，（</a:t>
            </a:r>
            <a:r>
              <a:rPr lang="en-US" altLang="zh-CN" sz="2800" smtClean="0">
                <a:effectLst/>
              </a:rPr>
              <a:t>2</a:t>
            </a:r>
            <a:r>
              <a:rPr lang="zh-CN" altLang="en-US" sz="2800" smtClean="0">
                <a:effectLst/>
              </a:rPr>
              <a:t>）在小于</a:t>
            </a:r>
            <a:r>
              <a:rPr lang="en-US" altLang="zh-CN" sz="2800" smtClean="0">
                <a:effectLst/>
              </a:rPr>
              <a:t>k</a:t>
            </a:r>
            <a:r>
              <a:rPr lang="zh-CN" altLang="en-US" sz="2800" smtClean="0">
                <a:effectLst/>
              </a:rPr>
              <a:t>的层上，不与</a:t>
            </a:r>
            <a:r>
              <a:rPr lang="en-US" altLang="zh-CN" sz="2800" smtClean="0">
                <a:effectLst/>
              </a:rPr>
              <a:t>k</a:t>
            </a:r>
            <a:r>
              <a:rPr lang="zh-CN" altLang="en-US" sz="2800" smtClean="0">
                <a:effectLst/>
              </a:rPr>
              <a:t>层循环内的任一位置交换循环，（</a:t>
            </a:r>
            <a:r>
              <a:rPr lang="en-US" altLang="zh-CN" sz="2800" smtClean="0">
                <a:effectLst/>
              </a:rPr>
              <a:t>3</a:t>
            </a:r>
            <a:r>
              <a:rPr lang="zh-CN" altLang="en-US" sz="2800" smtClean="0">
                <a:effectLst/>
              </a:rPr>
              <a:t>）在大于</a:t>
            </a:r>
            <a:r>
              <a:rPr lang="en-US" altLang="zh-CN" sz="2800" smtClean="0">
                <a:effectLst/>
              </a:rPr>
              <a:t>k</a:t>
            </a:r>
            <a:r>
              <a:rPr lang="zh-CN" altLang="en-US" sz="2800" smtClean="0">
                <a:effectLst/>
              </a:rPr>
              <a:t>的层上，不与</a:t>
            </a:r>
            <a:r>
              <a:rPr lang="en-US" altLang="zh-CN" sz="2800" smtClean="0">
                <a:effectLst/>
              </a:rPr>
              <a:t>k</a:t>
            </a:r>
            <a:r>
              <a:rPr lang="zh-CN" altLang="en-US" sz="2800" smtClean="0">
                <a:effectLst/>
              </a:rPr>
              <a:t>层循环外的任何位置交换循环，那么这样的变换维持所有</a:t>
            </a:r>
            <a:r>
              <a:rPr lang="en-US" altLang="zh-CN" sz="2800" smtClean="0">
                <a:effectLst/>
              </a:rPr>
              <a:t>k</a:t>
            </a:r>
            <a:r>
              <a:rPr lang="zh-CN" altLang="en-US" sz="2800" smtClean="0">
                <a:effectLst/>
              </a:rPr>
              <a:t>层依赖</a:t>
            </a:r>
          </a:p>
          <a:p>
            <a:r>
              <a:rPr lang="zh-CN" altLang="en-US" sz="2500" smtClean="0">
                <a:effectLst/>
              </a:rPr>
              <a:t>证明</a:t>
            </a:r>
            <a:r>
              <a:rPr lang="en-US" altLang="zh-CN" sz="2500" smtClean="0">
                <a:effectLst/>
              </a:rPr>
              <a:t>:</a:t>
            </a:r>
          </a:p>
          <a:p>
            <a:pPr lvl="1"/>
            <a:r>
              <a:rPr lang="en-US" altLang="zh-CN" sz="2400" smtClean="0">
                <a:effectLst/>
              </a:rPr>
              <a:t>D(i, j) </a:t>
            </a:r>
            <a:r>
              <a:rPr lang="zh-CN" altLang="en-US" sz="2400" smtClean="0">
                <a:effectLst/>
              </a:rPr>
              <a:t>在第</a:t>
            </a:r>
            <a:r>
              <a:rPr lang="en-US" altLang="zh-CN" sz="2400" smtClean="0">
                <a:effectLst/>
              </a:rPr>
              <a:t>k</a:t>
            </a:r>
            <a:r>
              <a:rPr lang="zh-CN" altLang="en-US" sz="2400" smtClean="0">
                <a:effectLst/>
              </a:rPr>
              <a:t>的位置有一个</a:t>
            </a:r>
            <a:r>
              <a:rPr lang="en-US" altLang="zh-CN" sz="2400" smtClean="0">
                <a:effectLst/>
              </a:rPr>
              <a:t> </a:t>
            </a:r>
            <a:r>
              <a:rPr lang="en-US" altLang="zh-CN" sz="2400" smtClean="0">
                <a:effectLst/>
                <a:latin typeface="Arial Narrow" panose="020B0606020202030204" pitchFamily="34" charset="0"/>
              </a:rPr>
              <a:t>“</a:t>
            </a:r>
            <a:r>
              <a:rPr lang="en-US" altLang="zh-CN" sz="2400" smtClean="0">
                <a:effectLst/>
              </a:rPr>
              <a:t>&lt;</a:t>
            </a:r>
            <a:r>
              <a:rPr lang="en-US" altLang="zh-CN" sz="2400" smtClean="0">
                <a:effectLst/>
                <a:latin typeface="Arial Narrow" panose="020B0606020202030204" pitchFamily="34" charset="0"/>
              </a:rPr>
              <a:t>”</a:t>
            </a:r>
            <a:r>
              <a:rPr lang="en-US" altLang="zh-CN" sz="2400" smtClean="0">
                <a:effectLst/>
              </a:rPr>
              <a:t> </a:t>
            </a:r>
            <a:r>
              <a:rPr lang="zh-CN" altLang="en-US" sz="2400" smtClean="0">
                <a:effectLst/>
              </a:rPr>
              <a:t>，</a:t>
            </a:r>
            <a:r>
              <a:rPr lang="en-US" altLang="zh-CN" sz="2400" smtClean="0">
                <a:effectLst/>
              </a:rPr>
              <a:t>1 </a:t>
            </a:r>
            <a:r>
              <a:rPr lang="zh-CN" altLang="en-US" sz="2400" smtClean="0">
                <a:effectLst/>
              </a:rPr>
              <a:t>到</a:t>
            </a:r>
            <a:r>
              <a:rPr lang="en-US" altLang="zh-CN" sz="2400" smtClean="0">
                <a:effectLst/>
              </a:rPr>
              <a:t>k-1</a:t>
            </a:r>
            <a:r>
              <a:rPr lang="zh-CN" altLang="en-US" sz="2400" smtClean="0">
                <a:effectLst/>
              </a:rPr>
              <a:t>都是</a:t>
            </a:r>
            <a:r>
              <a:rPr lang="zh-CN" altLang="en-US" sz="2400" smtClean="0">
                <a:effectLst/>
                <a:latin typeface="Arial Narrow" panose="020B0606020202030204" pitchFamily="34" charset="0"/>
              </a:rPr>
              <a:t>“</a:t>
            </a:r>
            <a:r>
              <a:rPr lang="en-US" altLang="zh-CN" sz="2400" smtClean="0">
                <a:effectLst/>
              </a:rPr>
              <a:t>=</a:t>
            </a:r>
            <a:r>
              <a:rPr lang="en-US" altLang="zh-CN" sz="2400" smtClean="0">
                <a:effectLst/>
                <a:latin typeface="Arial Narrow" panose="020B0606020202030204" pitchFamily="34" charset="0"/>
              </a:rPr>
              <a:t>”</a:t>
            </a:r>
            <a:endParaRPr lang="en-US" altLang="zh-CN" sz="2400" smtClean="0">
              <a:effectLst/>
            </a:endParaRPr>
          </a:p>
          <a:p>
            <a:pPr lvl="1">
              <a:buFont typeface="Wingdings" panose="05000000000000000000" pitchFamily="2" charset="2"/>
              <a:buNone/>
            </a:pPr>
            <a:r>
              <a:rPr lang="en-US" altLang="zh-CN" sz="2400" smtClean="0">
                <a:effectLst/>
                <a:sym typeface="Symbol" panose="05050102010706020507" pitchFamily="18" charset="2"/>
              </a:rPr>
              <a:t></a:t>
            </a:r>
            <a:r>
              <a:rPr lang="en-US" altLang="zh-CN" sz="2400" smtClean="0">
                <a:effectLst/>
              </a:rPr>
              <a:t> </a:t>
            </a:r>
            <a:r>
              <a:rPr lang="zh-CN" altLang="en-US" sz="2400" smtClean="0">
                <a:effectLst/>
              </a:rPr>
              <a:t>循环</a:t>
            </a:r>
            <a:r>
              <a:rPr lang="en-US" altLang="zh-CN" sz="2400" smtClean="0">
                <a:effectLst/>
              </a:rPr>
              <a:t>1</a:t>
            </a:r>
            <a:r>
              <a:rPr lang="zh-CN" altLang="en-US" sz="2400" smtClean="0">
                <a:effectLst/>
              </a:rPr>
              <a:t>到</a:t>
            </a:r>
            <a:r>
              <a:rPr lang="en-US" altLang="zh-CN" sz="2400" smtClean="0">
                <a:effectLst/>
              </a:rPr>
              <a:t>k-1</a:t>
            </a:r>
            <a:r>
              <a:rPr lang="zh-CN" altLang="en-US" sz="2400" smtClean="0">
                <a:effectLst/>
              </a:rPr>
              <a:t>中，依赖源点和汇点在同一迭代中</a:t>
            </a:r>
            <a:endParaRPr lang="en-US" altLang="zh-CN" sz="2400" smtClean="0">
              <a:effectLst/>
            </a:endParaRPr>
          </a:p>
          <a:p>
            <a:pPr lvl="1">
              <a:buFont typeface="Wingdings" panose="05000000000000000000" pitchFamily="2" charset="2"/>
              <a:buNone/>
            </a:pPr>
            <a:r>
              <a:rPr lang="en-US" altLang="zh-CN" sz="2400" smtClean="0">
                <a:effectLst/>
                <a:sym typeface="Symbol" panose="05050102010706020507" pitchFamily="18" charset="2"/>
              </a:rPr>
              <a:t></a:t>
            </a:r>
            <a:r>
              <a:rPr lang="en-US" altLang="zh-CN" sz="2400" smtClean="0">
                <a:effectLst/>
              </a:rPr>
              <a:t> </a:t>
            </a:r>
            <a:r>
              <a:rPr lang="zh-CN" altLang="en-US" sz="2400" smtClean="0">
                <a:effectLst/>
              </a:rPr>
              <a:t>这些循环迭代的重排序不会改变依赖关系</a:t>
            </a:r>
            <a:endParaRPr lang="en-US" altLang="zh-CN" sz="2400" smtClean="0">
              <a:effectLst/>
            </a:endParaRPr>
          </a:p>
          <a:p>
            <a:endParaRPr lang="en-US" altLang="zh-CN" sz="2500" smtClean="0">
              <a:effectLst/>
            </a:endParaRPr>
          </a:p>
          <a:p>
            <a:r>
              <a:rPr lang="zh-CN" altLang="en-US" sz="2500" smtClean="0">
                <a:effectLst/>
              </a:rPr>
              <a:t>通过该定理，可进行复杂有效的变换</a:t>
            </a:r>
            <a:endParaRPr lang="en-US" altLang="zh-CN" sz="2500" smtClean="0">
              <a:effectLst/>
            </a:endParaRPr>
          </a:p>
        </p:txBody>
      </p:sp>
    </p:spTree>
    <p:extLst>
      <p:ext uri="{BB962C8B-B14F-4D97-AF65-F5344CB8AC3E}">
        <p14:creationId xmlns:p14="http://schemas.microsoft.com/office/powerpoint/2010/main" val="1482232008"/>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5F983D2A-2837-4936-AEB6-CFD0D8494DC3}" type="slidenum">
              <a:rPr lang="en-US" altLang="zh-CN" sz="1400">
                <a:latin typeface="Times New Roman" panose="02020603050405020304" pitchFamily="18" charset="0"/>
                <a:ea typeface="宋体" panose="02010600030101010101" pitchFamily="2" charset="-122"/>
              </a:rPr>
              <a:pPr>
                <a:spcBef>
                  <a:spcPct val="0"/>
                </a:spcBef>
                <a:buFontTx/>
                <a:buNone/>
              </a:pPr>
              <a:t>86</a:t>
            </a:fld>
            <a:endParaRPr lang="en-US" altLang="zh-CN" sz="1400">
              <a:latin typeface="Times New Roman" panose="02020603050405020304" pitchFamily="18" charset="0"/>
              <a:ea typeface="宋体" panose="02010600030101010101" pitchFamily="2" charset="-122"/>
            </a:endParaRPr>
          </a:p>
        </p:txBody>
      </p:sp>
      <p:sp>
        <p:nvSpPr>
          <p:cNvPr id="55299" name="Rectangle 2"/>
          <p:cNvSpPr>
            <a:spLocks noGrp="1" noChangeArrowheads="1"/>
          </p:cNvSpPr>
          <p:nvPr>
            <p:ph type="title"/>
          </p:nvPr>
        </p:nvSpPr>
        <p:spPr/>
        <p:txBody>
          <a:bodyPr/>
          <a:lstStyle/>
          <a:p>
            <a:r>
              <a:rPr lang="zh-CN" altLang="en-US" smtClean="0"/>
              <a:t>循环携带变换</a:t>
            </a:r>
          </a:p>
        </p:txBody>
      </p:sp>
      <p:sp>
        <p:nvSpPr>
          <p:cNvPr id="55300" name="Rectangle 3"/>
          <p:cNvSpPr>
            <a:spLocks noGrp="1" noChangeArrowheads="1"/>
          </p:cNvSpPr>
          <p:nvPr>
            <p:ph type="body" idx="1"/>
          </p:nvPr>
        </p:nvSpPr>
        <p:spPr>
          <a:xfrm>
            <a:off x="400050" y="1444625"/>
            <a:ext cx="8582025"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buFont typeface="Wingdings" panose="05000000000000000000" pitchFamily="2" charset="2"/>
              <a:buNone/>
            </a:pPr>
            <a:r>
              <a:rPr lang="zh-CN" altLang="en-US" sz="2500" smtClean="0">
                <a:effectLst/>
              </a:rPr>
              <a:t>举例：</a:t>
            </a:r>
          </a:p>
          <a:p>
            <a:pPr marL="685800" lvl="1" indent="-228600" defTabSz="457200">
              <a:buFont typeface="Wingdings" panose="05000000000000000000" pitchFamily="2" charset="2"/>
              <a:buNone/>
            </a:pPr>
            <a:r>
              <a:rPr lang="en-US" altLang="zh-CN" sz="2400" smtClean="0">
                <a:effectLst/>
              </a:rPr>
              <a:t>		DO I = 1, 10</a:t>
            </a:r>
          </a:p>
          <a:p>
            <a:pPr marL="685800" lvl="1" indent="-228600" defTabSz="457200">
              <a:buFont typeface="Wingdings" panose="05000000000000000000" pitchFamily="2" charset="2"/>
              <a:buNone/>
            </a:pPr>
            <a:r>
              <a:rPr lang="en-US" altLang="zh-CN" sz="2400" smtClean="0">
                <a:effectLst/>
              </a:rPr>
              <a:t>S</a:t>
            </a:r>
            <a:r>
              <a:rPr lang="en-US" altLang="zh-CN" sz="2400" baseline="-25000" smtClean="0">
                <a:effectLst/>
              </a:rPr>
              <a:t>1 		</a:t>
            </a:r>
            <a:r>
              <a:rPr lang="en-US" altLang="zh-CN" sz="2400" smtClean="0">
                <a:effectLst/>
              </a:rPr>
              <a:t>A(I+1) = F(I)</a:t>
            </a:r>
          </a:p>
          <a:p>
            <a:pPr marL="685800" lvl="1" indent="-228600" defTabSz="457200">
              <a:buFont typeface="Wingdings" panose="05000000000000000000" pitchFamily="2" charset="2"/>
              <a:buNone/>
            </a:pPr>
            <a:r>
              <a:rPr lang="en-US" altLang="zh-CN" sz="2400" smtClean="0">
                <a:effectLst/>
              </a:rPr>
              <a:t>S</a:t>
            </a:r>
            <a:r>
              <a:rPr lang="en-US" altLang="zh-CN" sz="2400" baseline="-25000" smtClean="0">
                <a:effectLst/>
              </a:rPr>
              <a:t>2</a:t>
            </a:r>
            <a:r>
              <a:rPr lang="en-US" altLang="zh-CN" sz="2400" smtClean="0">
                <a:effectLst/>
              </a:rPr>
              <a:t> 		F(I+1) = A(I)</a:t>
            </a:r>
          </a:p>
          <a:p>
            <a:pPr marL="685800" lvl="1" indent="-228600" defTabSz="457200">
              <a:buFont typeface="Wingdings" panose="05000000000000000000" pitchFamily="2" charset="2"/>
              <a:buNone/>
            </a:pPr>
            <a:r>
              <a:rPr lang="en-US" altLang="zh-CN" sz="2400" smtClean="0">
                <a:effectLst/>
              </a:rPr>
              <a:t>		ENDDO</a:t>
            </a:r>
          </a:p>
          <a:p>
            <a:pPr marL="342900" indent="-342900" defTabSz="457200">
              <a:buFont typeface="Wingdings" panose="05000000000000000000" pitchFamily="2" charset="2"/>
              <a:buNone/>
            </a:pPr>
            <a:r>
              <a:rPr lang="zh-CN" altLang="en-US" sz="2500" smtClean="0">
                <a:effectLst/>
              </a:rPr>
              <a:t>变换为：</a:t>
            </a:r>
            <a:br>
              <a:rPr lang="zh-CN" altLang="en-US" sz="2500" smtClean="0">
                <a:effectLst/>
              </a:rPr>
            </a:br>
            <a:endParaRPr lang="zh-CN" altLang="en-US" sz="2500" smtClean="0">
              <a:effectLst/>
            </a:endParaRPr>
          </a:p>
          <a:p>
            <a:pPr marL="685800" lvl="1" indent="-228600" defTabSz="457200">
              <a:buFont typeface="Wingdings" panose="05000000000000000000" pitchFamily="2" charset="2"/>
              <a:buNone/>
            </a:pPr>
            <a:r>
              <a:rPr lang="en-US" altLang="zh-CN" sz="2400" smtClean="0">
                <a:effectLst/>
              </a:rPr>
              <a:t>		DO I = 1, 10</a:t>
            </a:r>
          </a:p>
          <a:p>
            <a:pPr marL="685800" lvl="1" indent="-228600" defTabSz="457200">
              <a:buFont typeface="Wingdings" panose="05000000000000000000" pitchFamily="2" charset="2"/>
              <a:buNone/>
            </a:pPr>
            <a:r>
              <a:rPr lang="en-US" altLang="zh-CN" sz="2400" smtClean="0">
                <a:effectLst/>
              </a:rPr>
              <a:t>S</a:t>
            </a:r>
            <a:r>
              <a:rPr lang="en-US" altLang="zh-CN" sz="2400" baseline="-25000" smtClean="0">
                <a:effectLst/>
              </a:rPr>
              <a:t>1</a:t>
            </a:r>
            <a:r>
              <a:rPr lang="en-US" altLang="zh-CN" sz="2400" smtClean="0">
                <a:effectLst/>
              </a:rPr>
              <a:t>		F(I+1) = A(I)</a:t>
            </a:r>
          </a:p>
          <a:p>
            <a:pPr marL="685800" lvl="1" indent="-228600" defTabSz="457200">
              <a:buFont typeface="Wingdings" panose="05000000000000000000" pitchFamily="2" charset="2"/>
              <a:buNone/>
            </a:pPr>
            <a:r>
              <a:rPr lang="en-US" altLang="zh-CN" sz="2400" smtClean="0">
                <a:effectLst/>
              </a:rPr>
              <a:t>S</a:t>
            </a:r>
            <a:r>
              <a:rPr lang="en-US" altLang="zh-CN" sz="2400" baseline="-25000" smtClean="0">
                <a:effectLst/>
              </a:rPr>
              <a:t>2</a:t>
            </a:r>
            <a:r>
              <a:rPr lang="en-US" altLang="zh-CN" sz="2400" smtClean="0">
                <a:effectLst/>
              </a:rPr>
              <a:t> 		A(I+1) = F(I)</a:t>
            </a:r>
          </a:p>
          <a:p>
            <a:pPr marL="685800" lvl="1" indent="-228600" defTabSz="457200">
              <a:buFont typeface="Wingdings" panose="05000000000000000000" pitchFamily="2" charset="2"/>
              <a:buNone/>
            </a:pPr>
            <a:r>
              <a:rPr lang="en-US" altLang="zh-CN" sz="2400" smtClean="0">
                <a:effectLst/>
              </a:rPr>
              <a:t>		ENDDO</a:t>
            </a:r>
          </a:p>
        </p:txBody>
      </p:sp>
    </p:spTree>
    <p:extLst>
      <p:ext uri="{BB962C8B-B14F-4D97-AF65-F5344CB8AC3E}">
        <p14:creationId xmlns:p14="http://schemas.microsoft.com/office/powerpoint/2010/main" val="330365794"/>
      </p:ext>
    </p:extLst>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94262C16-DBA7-442C-95FE-97DB85824EBD}" type="slidenum">
              <a:rPr lang="en-US" altLang="zh-CN" sz="1400">
                <a:latin typeface="Times New Roman" panose="02020603050405020304" pitchFamily="18" charset="0"/>
                <a:ea typeface="宋体" panose="02010600030101010101" pitchFamily="2" charset="-122"/>
              </a:rPr>
              <a:pPr>
                <a:spcBef>
                  <a:spcPct val="0"/>
                </a:spcBef>
                <a:buFontTx/>
                <a:buNone/>
              </a:pPr>
              <a:t>87</a:t>
            </a:fld>
            <a:endParaRPr lang="en-US" altLang="zh-CN" sz="1400">
              <a:latin typeface="Times New Roman" panose="02020603050405020304" pitchFamily="18" charset="0"/>
              <a:ea typeface="宋体" panose="02010600030101010101" pitchFamily="2" charset="-122"/>
            </a:endParaRPr>
          </a:p>
        </p:txBody>
      </p:sp>
      <p:sp>
        <p:nvSpPr>
          <p:cNvPr id="57347" name="Rectangle 2"/>
          <p:cNvSpPr>
            <a:spLocks noGrp="1" noChangeArrowheads="1"/>
          </p:cNvSpPr>
          <p:nvPr>
            <p:ph type="title"/>
          </p:nvPr>
        </p:nvSpPr>
        <p:spPr/>
        <p:txBody>
          <a:bodyPr/>
          <a:lstStyle/>
          <a:p>
            <a:r>
              <a:rPr lang="zh-CN" altLang="en-US" smtClean="0"/>
              <a:t>循环携带变换</a:t>
            </a:r>
          </a:p>
        </p:txBody>
      </p:sp>
      <p:sp>
        <p:nvSpPr>
          <p:cNvPr id="57348" name="Rectangle 3"/>
          <p:cNvSpPr>
            <a:spLocks noGrp="1" noChangeArrowheads="1"/>
          </p:cNvSpPr>
          <p:nvPr>
            <p:ph type="body" idx="1"/>
          </p:nvPr>
        </p:nvSpPr>
        <p:spPr>
          <a:xfrm>
            <a:off x="400050" y="1444625"/>
            <a:ext cx="8582025"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lnSpc>
                <a:spcPct val="80000"/>
              </a:lnSpc>
              <a:buFont typeface="Wingdings" panose="05000000000000000000" pitchFamily="2" charset="2"/>
              <a:buNone/>
            </a:pPr>
            <a:r>
              <a:rPr lang="zh-CN" altLang="en-US" sz="2500" smtClean="0">
                <a:effectLst/>
              </a:rPr>
              <a:t>举例：</a:t>
            </a:r>
          </a:p>
          <a:p>
            <a:pPr marL="685800" lvl="1" indent="-228600" defTabSz="457200">
              <a:lnSpc>
                <a:spcPct val="80000"/>
              </a:lnSpc>
              <a:buFont typeface="Wingdings" panose="05000000000000000000" pitchFamily="2" charset="2"/>
              <a:buNone/>
            </a:pPr>
            <a:r>
              <a:rPr lang="en-US" altLang="zh-CN" sz="2400" smtClean="0">
                <a:effectLst/>
              </a:rPr>
              <a:t>		DO I = 1, 10</a:t>
            </a:r>
          </a:p>
          <a:p>
            <a:pPr marL="685800" lvl="1" indent="-228600" defTabSz="457200">
              <a:lnSpc>
                <a:spcPct val="80000"/>
              </a:lnSpc>
              <a:buFont typeface="Wingdings" panose="05000000000000000000" pitchFamily="2" charset="2"/>
              <a:buNone/>
            </a:pPr>
            <a:r>
              <a:rPr lang="en-US" altLang="zh-CN" sz="2400" smtClean="0">
                <a:effectLst/>
              </a:rPr>
              <a:t>     DO J = 1, 10</a:t>
            </a:r>
          </a:p>
          <a:p>
            <a:pPr marL="685800" lvl="1" indent="-228600" defTabSz="457200">
              <a:lnSpc>
                <a:spcPct val="80000"/>
              </a:lnSpc>
              <a:buFont typeface="Wingdings" panose="05000000000000000000" pitchFamily="2" charset="2"/>
              <a:buNone/>
            </a:pPr>
            <a:r>
              <a:rPr lang="en-US" altLang="zh-CN" sz="2400" smtClean="0">
                <a:effectLst/>
              </a:rPr>
              <a:t>        DO K= 1, 10</a:t>
            </a:r>
          </a:p>
          <a:p>
            <a:pPr marL="685800" lvl="1" indent="-228600" defTabSz="457200">
              <a:lnSpc>
                <a:spcPct val="80000"/>
              </a:lnSpc>
              <a:buFont typeface="Wingdings" panose="05000000000000000000" pitchFamily="2" charset="2"/>
              <a:buNone/>
            </a:pPr>
            <a:r>
              <a:rPr lang="en-US" altLang="zh-CN" sz="2400" smtClean="0">
                <a:effectLst/>
              </a:rPr>
              <a:t>S</a:t>
            </a:r>
            <a:r>
              <a:rPr lang="en-US" altLang="zh-CN" sz="2400" baseline="-25000" smtClean="0">
                <a:effectLst/>
              </a:rPr>
              <a:t>1 		</a:t>
            </a:r>
            <a:r>
              <a:rPr lang="en-US" altLang="zh-CN" sz="2400" smtClean="0">
                <a:effectLst/>
              </a:rPr>
              <a:t>A(I+1, J+2, K+3) = A(I, J, K) + B</a:t>
            </a:r>
          </a:p>
          <a:p>
            <a:pPr marL="685800" lvl="1" indent="-228600" defTabSz="457200">
              <a:lnSpc>
                <a:spcPct val="80000"/>
              </a:lnSpc>
              <a:buFont typeface="Wingdings" panose="05000000000000000000" pitchFamily="2" charset="2"/>
              <a:buNone/>
            </a:pPr>
            <a:r>
              <a:rPr lang="en-US" altLang="zh-CN" sz="2400" smtClean="0">
                <a:effectLst/>
              </a:rPr>
              <a:t>		ENDDO</a:t>
            </a:r>
          </a:p>
          <a:p>
            <a:pPr marL="342900" indent="-342900" defTabSz="457200">
              <a:lnSpc>
                <a:spcPct val="80000"/>
              </a:lnSpc>
              <a:buFont typeface="Wingdings" panose="05000000000000000000" pitchFamily="2" charset="2"/>
              <a:buNone/>
            </a:pPr>
            <a:r>
              <a:rPr lang="zh-CN" altLang="en-US" sz="2500" smtClean="0">
                <a:effectLst/>
              </a:rPr>
              <a:t>变换为：</a:t>
            </a:r>
            <a:br>
              <a:rPr lang="zh-CN" altLang="en-US" sz="2500" smtClean="0">
                <a:effectLst/>
              </a:rPr>
            </a:br>
            <a:r>
              <a:rPr lang="en-US" altLang="zh-CN" sz="2800" smtClean="0">
                <a:effectLst/>
              </a:rPr>
              <a:t>		DO I = 1, 10</a:t>
            </a:r>
          </a:p>
          <a:p>
            <a:pPr marL="685800" lvl="1" indent="-228600" defTabSz="457200">
              <a:lnSpc>
                <a:spcPct val="80000"/>
              </a:lnSpc>
              <a:buFont typeface="Wingdings" panose="05000000000000000000" pitchFamily="2" charset="2"/>
              <a:buNone/>
            </a:pPr>
            <a:r>
              <a:rPr lang="en-US" altLang="zh-CN" sz="2400" smtClean="0">
                <a:effectLst/>
              </a:rPr>
              <a:t>     DO K = 10, 1, -1</a:t>
            </a:r>
          </a:p>
          <a:p>
            <a:pPr marL="685800" lvl="1" indent="-228600" defTabSz="457200">
              <a:lnSpc>
                <a:spcPct val="80000"/>
              </a:lnSpc>
              <a:buFont typeface="Wingdings" panose="05000000000000000000" pitchFamily="2" charset="2"/>
              <a:buNone/>
            </a:pPr>
            <a:r>
              <a:rPr lang="en-US" altLang="zh-CN" sz="2400" smtClean="0">
                <a:effectLst/>
              </a:rPr>
              <a:t>        DO J= 1, 10</a:t>
            </a:r>
          </a:p>
          <a:p>
            <a:pPr marL="685800" lvl="1" indent="-228600" defTabSz="457200">
              <a:lnSpc>
                <a:spcPct val="80000"/>
              </a:lnSpc>
              <a:buFont typeface="Wingdings" panose="05000000000000000000" pitchFamily="2" charset="2"/>
              <a:buNone/>
            </a:pPr>
            <a:r>
              <a:rPr lang="en-US" altLang="zh-CN" sz="2400" smtClean="0">
                <a:effectLst/>
              </a:rPr>
              <a:t>S</a:t>
            </a:r>
            <a:r>
              <a:rPr lang="en-US" altLang="zh-CN" sz="2400" baseline="-25000" smtClean="0">
                <a:effectLst/>
              </a:rPr>
              <a:t>1 		</a:t>
            </a:r>
            <a:r>
              <a:rPr lang="en-US" altLang="zh-CN" sz="2400" smtClean="0">
                <a:effectLst/>
              </a:rPr>
              <a:t>A(I+1, J+2, K+3) = A(I, J, K) + B</a:t>
            </a:r>
          </a:p>
          <a:p>
            <a:pPr marL="685800" lvl="1" indent="-228600" defTabSz="457200">
              <a:lnSpc>
                <a:spcPct val="80000"/>
              </a:lnSpc>
              <a:buFont typeface="Wingdings" panose="05000000000000000000" pitchFamily="2" charset="2"/>
              <a:buNone/>
            </a:pPr>
            <a:r>
              <a:rPr lang="en-US" altLang="zh-CN" sz="2400" smtClean="0">
                <a:effectLst/>
              </a:rPr>
              <a:t>		ENDDO</a:t>
            </a:r>
            <a:endParaRPr lang="zh-CN" altLang="en-US" sz="2100" smtClean="0">
              <a:effectLst/>
            </a:endParaRPr>
          </a:p>
        </p:txBody>
      </p:sp>
    </p:spTree>
    <p:extLst>
      <p:ext uri="{BB962C8B-B14F-4D97-AF65-F5344CB8AC3E}">
        <p14:creationId xmlns:p14="http://schemas.microsoft.com/office/powerpoint/2010/main" val="4017710291"/>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F3585447-80FB-4EE4-B42A-4173F396B467}" type="slidenum">
              <a:rPr lang="en-US" altLang="zh-CN" sz="1400">
                <a:latin typeface="Times New Roman" panose="02020603050405020304" pitchFamily="18" charset="0"/>
                <a:ea typeface="宋体" panose="02010600030101010101" pitchFamily="2" charset="-122"/>
              </a:rPr>
              <a:pPr>
                <a:spcBef>
                  <a:spcPct val="0"/>
                </a:spcBef>
                <a:buFontTx/>
                <a:buNone/>
              </a:pPr>
              <a:t>88</a:t>
            </a:fld>
            <a:endParaRPr lang="en-US" altLang="zh-CN" sz="1400">
              <a:latin typeface="Times New Roman" panose="02020603050405020304" pitchFamily="18" charset="0"/>
              <a:ea typeface="宋体" panose="02010600030101010101" pitchFamily="2" charset="-122"/>
            </a:endParaRPr>
          </a:p>
        </p:txBody>
      </p:sp>
      <p:sp>
        <p:nvSpPr>
          <p:cNvPr id="59395" name="Rectangle 2"/>
          <p:cNvSpPr>
            <a:spLocks noGrp="1" noChangeArrowheads="1"/>
          </p:cNvSpPr>
          <p:nvPr>
            <p:ph type="title"/>
          </p:nvPr>
        </p:nvSpPr>
        <p:spPr/>
        <p:txBody>
          <a:bodyPr/>
          <a:lstStyle/>
          <a:p>
            <a:r>
              <a:rPr lang="zh-CN" altLang="en-US" smtClean="0"/>
              <a:t>循环无关依赖</a:t>
            </a:r>
          </a:p>
        </p:txBody>
      </p:sp>
      <p:sp>
        <p:nvSpPr>
          <p:cNvPr id="59396" name="Rectangle 3"/>
          <p:cNvSpPr>
            <a:spLocks noGrp="1" noChangeArrowheads="1"/>
          </p:cNvSpPr>
          <p:nvPr>
            <p:ph type="body" idx="1"/>
          </p:nvPr>
        </p:nvSpPr>
        <p:spPr>
          <a:xfrm>
            <a:off x="400050" y="1550988"/>
            <a:ext cx="8582025" cy="447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spcBef>
                <a:spcPts val="100"/>
              </a:spcBef>
            </a:pPr>
            <a:r>
              <a:rPr lang="zh-CN" altLang="en-US" sz="2500" smtClean="0">
                <a:effectLst/>
              </a:rPr>
              <a:t>定义</a:t>
            </a:r>
            <a:r>
              <a:rPr lang="zh-CN" altLang="zh-CN" sz="2500" noProof="1" smtClean="0">
                <a:effectLst/>
              </a:rPr>
              <a:t>2.1</a:t>
            </a:r>
            <a:r>
              <a:rPr lang="en-US" altLang="zh-CN" sz="2500" smtClean="0">
                <a:effectLst/>
              </a:rPr>
              <a:t>5</a:t>
            </a:r>
            <a:r>
              <a:rPr lang="en-US" altLang="zh-CN" sz="2500" noProof="1" smtClean="0">
                <a:effectLst/>
              </a:rPr>
              <a:t>.</a:t>
            </a:r>
            <a:r>
              <a:rPr lang="en-US" altLang="zh-CN" sz="2500" b="1" noProof="1" smtClean="0">
                <a:effectLst/>
              </a:rPr>
              <a:t> </a:t>
            </a:r>
            <a:r>
              <a:rPr lang="zh-CN" altLang="en-US" sz="2500" b="1" smtClean="0">
                <a:effectLst/>
              </a:rPr>
              <a:t>语句</a:t>
            </a:r>
            <a:r>
              <a:rPr lang="en-US" altLang="zh-CN" sz="2500" noProof="1" smtClean="0">
                <a:effectLst/>
              </a:rPr>
              <a:t>S</a:t>
            </a:r>
            <a:r>
              <a:rPr lang="en-US" altLang="zh-CN" sz="2500" baseline="-25000" noProof="1" smtClean="0">
                <a:effectLst/>
              </a:rPr>
              <a:t>2</a:t>
            </a:r>
            <a:r>
              <a:rPr lang="en-US" altLang="zh-CN" sz="2500" noProof="1" smtClean="0">
                <a:effectLst/>
              </a:rPr>
              <a:t> </a:t>
            </a:r>
            <a:r>
              <a:rPr lang="zh-CN" altLang="en-US" sz="2500" smtClean="0">
                <a:effectLst/>
              </a:rPr>
              <a:t>有一个对语句</a:t>
            </a:r>
            <a:r>
              <a:rPr lang="en-US" altLang="zh-CN" sz="2500" noProof="1" smtClean="0">
                <a:effectLst/>
              </a:rPr>
              <a:t>S</a:t>
            </a:r>
            <a:r>
              <a:rPr lang="en-US" altLang="zh-CN" sz="2500" baseline="-25000" noProof="1" smtClean="0">
                <a:effectLst/>
              </a:rPr>
              <a:t>1</a:t>
            </a:r>
            <a:r>
              <a:rPr lang="en-US" altLang="zh-CN" sz="2500" noProof="1" smtClean="0">
                <a:effectLst/>
              </a:rPr>
              <a:t> </a:t>
            </a:r>
            <a:r>
              <a:rPr lang="zh-CN" altLang="en-US" sz="2500" smtClean="0">
                <a:effectLst/>
              </a:rPr>
              <a:t>的循环无关依赖，当且仅当存在两个迭代向量</a:t>
            </a:r>
            <a:r>
              <a:rPr lang="en-US" altLang="zh-CN" sz="2500" smtClean="0">
                <a:effectLst/>
              </a:rPr>
              <a:t>i</a:t>
            </a:r>
            <a:r>
              <a:rPr lang="zh-CN" altLang="en-US" sz="2500" smtClean="0">
                <a:effectLst/>
              </a:rPr>
              <a:t>和</a:t>
            </a:r>
            <a:r>
              <a:rPr lang="en-US" altLang="zh-CN" sz="2500" smtClean="0">
                <a:effectLst/>
              </a:rPr>
              <a:t>j</a:t>
            </a:r>
            <a:r>
              <a:rPr lang="zh-CN" altLang="en-US" sz="2500" smtClean="0">
                <a:effectLst/>
              </a:rPr>
              <a:t>，使得</a:t>
            </a:r>
            <a:r>
              <a:rPr lang="zh-CN" altLang="zh-CN" sz="2500" noProof="1" smtClean="0">
                <a:effectLst/>
              </a:rPr>
              <a:t>:</a:t>
            </a:r>
          </a:p>
          <a:p>
            <a:pPr lvl="1">
              <a:lnSpc>
                <a:spcPct val="96000"/>
              </a:lnSpc>
              <a:spcBef>
                <a:spcPts val="700"/>
              </a:spcBef>
              <a:buFont typeface="Wingdings" panose="05000000000000000000" pitchFamily="2" charset="2"/>
              <a:buNone/>
            </a:pPr>
            <a:r>
              <a:rPr lang="zh-CN" altLang="zh-CN" sz="2400" noProof="1" smtClean="0">
                <a:effectLst/>
              </a:rPr>
              <a:t>1) </a:t>
            </a:r>
            <a:r>
              <a:rPr lang="zh-CN" altLang="en-US" sz="2400" smtClean="0">
                <a:effectLst/>
              </a:rPr>
              <a:t>语句</a:t>
            </a:r>
            <a:r>
              <a:rPr lang="zh-CN" altLang="en-US" sz="2400" noProof="1" smtClean="0">
                <a:effectLst/>
              </a:rPr>
              <a:t> </a:t>
            </a:r>
            <a:r>
              <a:rPr lang="en-US" altLang="zh-CN" sz="2400" noProof="1" smtClean="0">
                <a:effectLst/>
              </a:rPr>
              <a:t>S</a:t>
            </a:r>
            <a:r>
              <a:rPr lang="en-US" altLang="zh-CN" sz="2400" baseline="-25000" noProof="1" smtClean="0">
                <a:effectLst/>
              </a:rPr>
              <a:t>1</a:t>
            </a:r>
            <a:r>
              <a:rPr lang="en-US" altLang="zh-CN" sz="2400" noProof="1" smtClean="0">
                <a:effectLst/>
              </a:rPr>
              <a:t> </a:t>
            </a:r>
            <a:r>
              <a:rPr lang="zh-CN" altLang="en-US" sz="2400" smtClean="0">
                <a:effectLst/>
              </a:rPr>
              <a:t>在迭代</a:t>
            </a:r>
            <a:r>
              <a:rPr lang="en-US" altLang="zh-CN" sz="2400" smtClean="0">
                <a:effectLst/>
              </a:rPr>
              <a:t>i</a:t>
            </a:r>
            <a:r>
              <a:rPr lang="zh-CN" altLang="en-US" sz="2400" smtClean="0">
                <a:effectLst/>
              </a:rPr>
              <a:t>中引用存储单元</a:t>
            </a:r>
            <a:r>
              <a:rPr lang="en-US" altLang="zh-CN" sz="2400" i="1" noProof="1" smtClean="0">
                <a:effectLst/>
              </a:rPr>
              <a:t>M</a:t>
            </a:r>
            <a:r>
              <a:rPr lang="en-US" altLang="zh-CN" sz="2400" noProof="1" smtClean="0">
                <a:effectLst/>
              </a:rPr>
              <a:t>, </a:t>
            </a:r>
            <a:r>
              <a:rPr lang="zh-CN" altLang="en-US" sz="2400" smtClean="0">
                <a:effectLst/>
              </a:rPr>
              <a:t>语句</a:t>
            </a:r>
            <a:r>
              <a:rPr lang="en-US" altLang="zh-CN" sz="2400" noProof="1" smtClean="0">
                <a:effectLst/>
              </a:rPr>
              <a:t>S</a:t>
            </a:r>
            <a:r>
              <a:rPr lang="en-US" altLang="zh-CN" sz="2400" baseline="-25000" noProof="1" smtClean="0">
                <a:effectLst/>
              </a:rPr>
              <a:t>2</a:t>
            </a:r>
            <a:r>
              <a:rPr lang="en-US" altLang="zh-CN" sz="2400" noProof="1" smtClean="0">
                <a:effectLst/>
              </a:rPr>
              <a:t> </a:t>
            </a:r>
            <a:r>
              <a:rPr lang="zh-CN" altLang="en-US" sz="2400" smtClean="0">
                <a:effectLst/>
              </a:rPr>
              <a:t>在</a:t>
            </a:r>
            <a:r>
              <a:rPr lang="en-US" altLang="zh-CN" sz="2400" smtClean="0">
                <a:effectLst/>
              </a:rPr>
              <a:t>j</a:t>
            </a:r>
            <a:r>
              <a:rPr lang="zh-CN" altLang="en-US" sz="2400" smtClean="0">
                <a:effectLst/>
              </a:rPr>
              <a:t>中引用</a:t>
            </a:r>
            <a:r>
              <a:rPr lang="en-US" altLang="zh-CN" sz="2400" i="1" noProof="1" smtClean="0">
                <a:effectLst/>
              </a:rPr>
              <a:t>M</a:t>
            </a:r>
            <a:r>
              <a:rPr lang="en-US" altLang="zh-CN" sz="2400" noProof="1" smtClean="0">
                <a:effectLst/>
              </a:rPr>
              <a:t>, </a:t>
            </a:r>
            <a:r>
              <a:rPr lang="zh-CN" altLang="en-US" sz="2400" smtClean="0">
                <a:effectLst/>
              </a:rPr>
              <a:t>且 </a:t>
            </a:r>
            <a:r>
              <a:rPr lang="en-US" altLang="zh-CN" sz="2400" b="1" i="1" noProof="1" smtClean="0">
                <a:effectLst/>
              </a:rPr>
              <a:t>i = j</a:t>
            </a:r>
            <a:r>
              <a:rPr lang="en-US" altLang="zh-CN" sz="2400" noProof="1" smtClean="0">
                <a:effectLst/>
              </a:rPr>
              <a:t>.</a:t>
            </a:r>
          </a:p>
          <a:p>
            <a:pPr lvl="1">
              <a:lnSpc>
                <a:spcPct val="96000"/>
              </a:lnSpc>
              <a:spcBef>
                <a:spcPts val="700"/>
              </a:spcBef>
              <a:buFont typeface="Wingdings" panose="05000000000000000000" pitchFamily="2" charset="2"/>
              <a:buNone/>
            </a:pPr>
            <a:r>
              <a:rPr lang="en-US" altLang="zh-CN" sz="2400" noProof="1" smtClean="0">
                <a:effectLst/>
              </a:rPr>
              <a:t>2) </a:t>
            </a:r>
            <a:r>
              <a:rPr lang="zh-CN" altLang="en-US" sz="2400" smtClean="0">
                <a:effectLst/>
              </a:rPr>
              <a:t>迭代中有一条从</a:t>
            </a:r>
            <a:r>
              <a:rPr lang="en-US" altLang="zh-CN" sz="2400" noProof="1" smtClean="0">
                <a:effectLst/>
              </a:rPr>
              <a:t>S</a:t>
            </a:r>
            <a:r>
              <a:rPr lang="en-US" altLang="zh-CN" sz="2400" baseline="-25000" noProof="1" smtClean="0">
                <a:effectLst/>
              </a:rPr>
              <a:t>1</a:t>
            </a:r>
            <a:r>
              <a:rPr lang="en-US" altLang="zh-CN" sz="2400" noProof="1" smtClean="0">
                <a:effectLst/>
              </a:rPr>
              <a:t> </a:t>
            </a:r>
            <a:r>
              <a:rPr lang="zh-CN" altLang="en-US" sz="2400" smtClean="0">
                <a:effectLst/>
              </a:rPr>
              <a:t>到 </a:t>
            </a:r>
            <a:r>
              <a:rPr lang="en-US" altLang="zh-CN" sz="2400" noProof="1" smtClean="0">
                <a:effectLst/>
              </a:rPr>
              <a:t>S</a:t>
            </a:r>
            <a:r>
              <a:rPr lang="en-US" altLang="zh-CN" sz="2400" baseline="-25000" noProof="1" smtClean="0">
                <a:effectLst/>
              </a:rPr>
              <a:t>2</a:t>
            </a:r>
            <a:r>
              <a:rPr lang="en-US" altLang="zh-CN" sz="2400" noProof="1" smtClean="0">
                <a:effectLst/>
              </a:rPr>
              <a:t> </a:t>
            </a:r>
            <a:r>
              <a:rPr lang="zh-CN" altLang="en-US" sz="2400" smtClean="0">
                <a:effectLst/>
              </a:rPr>
              <a:t>的控制流路径</a:t>
            </a:r>
            <a:r>
              <a:rPr lang="zh-CN" altLang="zh-CN" sz="2400" noProof="1" smtClean="0">
                <a:effectLst/>
              </a:rPr>
              <a:t>.</a:t>
            </a:r>
          </a:p>
          <a:p>
            <a:endParaRPr lang="en-US" altLang="zh-CN" sz="2500" smtClean="0">
              <a:effectLst/>
              <a:ea typeface="宋体" panose="02010600030101010101" pitchFamily="2" charset="-122"/>
            </a:endParaRPr>
          </a:p>
          <a:p>
            <a:pPr>
              <a:buFont typeface="Wingdings" panose="05000000000000000000" pitchFamily="2" charset="2"/>
              <a:buNone/>
            </a:pPr>
            <a:r>
              <a:rPr lang="zh-CN" altLang="en-US" sz="2500" smtClean="0">
                <a:effectLst/>
              </a:rPr>
              <a:t>例子</a:t>
            </a:r>
            <a:r>
              <a:rPr lang="en-US" altLang="zh-CN" sz="2500" smtClean="0">
                <a:effectLst/>
              </a:rPr>
              <a:t>:</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DO I = 1, 10</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1</a:t>
            </a:r>
            <a:r>
              <a:rPr lang="en-US" altLang="zh-CN" sz="2400" smtClean="0">
                <a:effectLst/>
                <a:latin typeface="Courier New" panose="02070309020205020404" pitchFamily="49" charset="0"/>
                <a:ea typeface="宋体" panose="02010600030101010101" pitchFamily="2" charset="-122"/>
              </a:rPr>
              <a:t>     A(I) = ...</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2</a:t>
            </a:r>
            <a:r>
              <a:rPr lang="en-US" altLang="zh-CN" sz="2400" smtClean="0">
                <a:effectLst/>
                <a:latin typeface="Courier New" panose="02070309020205020404" pitchFamily="49" charset="0"/>
                <a:ea typeface="宋体" panose="02010600030101010101" pitchFamily="2" charset="-122"/>
              </a:rPr>
              <a:t>     ... = A(I)</a:t>
            </a:r>
          </a:p>
          <a:p>
            <a:pPr lvl="1">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ENDDO</a:t>
            </a:r>
          </a:p>
        </p:txBody>
      </p:sp>
    </p:spTree>
    <p:extLst>
      <p:ext uri="{BB962C8B-B14F-4D97-AF65-F5344CB8AC3E}">
        <p14:creationId xmlns:p14="http://schemas.microsoft.com/office/powerpoint/2010/main" val="670006262"/>
      </p:ext>
    </p:extLst>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82EE6323-6F98-47DE-8A72-1644D88C372A}" type="slidenum">
              <a:rPr lang="en-US" altLang="zh-CN" sz="1400">
                <a:latin typeface="Times New Roman" panose="02020603050405020304" pitchFamily="18" charset="0"/>
                <a:ea typeface="宋体" panose="02010600030101010101" pitchFamily="2" charset="-122"/>
              </a:rPr>
              <a:pPr>
                <a:spcBef>
                  <a:spcPct val="0"/>
                </a:spcBef>
                <a:buFontTx/>
                <a:buNone/>
              </a:pPr>
              <a:t>89</a:t>
            </a:fld>
            <a:endParaRPr lang="en-US" altLang="zh-CN" sz="1400">
              <a:latin typeface="Times New Roman" panose="02020603050405020304" pitchFamily="18" charset="0"/>
              <a:ea typeface="宋体" panose="02010600030101010101" pitchFamily="2" charset="-122"/>
            </a:endParaRPr>
          </a:p>
        </p:txBody>
      </p:sp>
      <p:sp>
        <p:nvSpPr>
          <p:cNvPr id="61443" name="Rectangle 2"/>
          <p:cNvSpPr>
            <a:spLocks noGrp="1" noChangeArrowheads="1"/>
          </p:cNvSpPr>
          <p:nvPr>
            <p:ph type="title"/>
          </p:nvPr>
        </p:nvSpPr>
        <p:spPr/>
        <p:txBody>
          <a:bodyPr/>
          <a:lstStyle/>
          <a:p>
            <a:r>
              <a:rPr lang="zh-CN" altLang="en-US" smtClean="0"/>
              <a:t>循环无关依赖</a:t>
            </a:r>
          </a:p>
        </p:txBody>
      </p:sp>
      <p:sp>
        <p:nvSpPr>
          <p:cNvPr id="61444" name="Rectangle 3"/>
          <p:cNvSpPr>
            <a:spLocks noGrp="1" noChangeArrowheads="1"/>
          </p:cNvSpPr>
          <p:nvPr>
            <p:ph type="body" idx="1"/>
          </p:nvPr>
        </p:nvSpPr>
        <p:spPr>
          <a:xfrm>
            <a:off x="400050" y="1196975"/>
            <a:ext cx="8582025"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mtClean="0">
                <a:effectLst/>
              </a:rPr>
              <a:t>更复杂的例子</a:t>
            </a:r>
            <a:r>
              <a:rPr lang="en-US" altLang="zh-CN" smtClean="0">
                <a:effectLst/>
              </a:rPr>
              <a:t>:</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DO I = 1, 9</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1</a:t>
            </a:r>
            <a:r>
              <a:rPr lang="en-US" altLang="zh-CN" sz="2400" smtClean="0">
                <a:effectLst/>
                <a:latin typeface="Courier New" panose="02070309020205020404" pitchFamily="49" charset="0"/>
                <a:ea typeface="宋体" panose="02010600030101010101" pitchFamily="2" charset="-122"/>
              </a:rPr>
              <a:t>      A(I) = ...</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2</a:t>
            </a:r>
            <a:r>
              <a:rPr lang="en-US" altLang="zh-CN" sz="2400" smtClean="0">
                <a:effectLst/>
                <a:latin typeface="Courier New" panose="02070309020205020404" pitchFamily="49" charset="0"/>
                <a:ea typeface="宋体" panose="02010600030101010101" pitchFamily="2" charset="-122"/>
              </a:rPr>
              <a:t>     ...  = A(10-I)</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ENDDO</a:t>
            </a:r>
            <a:endParaRPr lang="en-US" altLang="zh-CN" sz="2000" smtClean="0">
              <a:effectLst/>
              <a:ea typeface="宋体" panose="02010600030101010101" pitchFamily="2" charset="-122"/>
            </a:endParaRPr>
          </a:p>
          <a:p>
            <a:pPr>
              <a:lnSpc>
                <a:spcPct val="90000"/>
              </a:lnSpc>
            </a:pPr>
            <a:r>
              <a:rPr lang="zh-CN" altLang="en-US" smtClean="0">
                <a:effectLst/>
              </a:rPr>
              <a:t>公共循环不是必需的，语句位置决定</a:t>
            </a:r>
            <a:r>
              <a:rPr lang="en-US" altLang="zh-CN" smtClean="0">
                <a:effectLst/>
              </a:rPr>
              <a:t>:</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DO I = 1, 10</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1</a:t>
            </a:r>
            <a:r>
              <a:rPr lang="en-US" altLang="zh-CN" sz="2400" smtClean="0">
                <a:effectLst/>
                <a:latin typeface="Courier New" panose="02070309020205020404" pitchFamily="49" charset="0"/>
                <a:ea typeface="宋体" panose="02010600030101010101" pitchFamily="2" charset="-122"/>
              </a:rPr>
              <a:t>     A(I) = ...</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ENDDO</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DO I = 1, 10</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S</a:t>
            </a:r>
            <a:r>
              <a:rPr lang="en-US" altLang="zh-CN" sz="2400" baseline="-25000" smtClean="0">
                <a:effectLst/>
                <a:latin typeface="Courier New" panose="02070309020205020404" pitchFamily="49" charset="0"/>
                <a:ea typeface="宋体" panose="02010600030101010101" pitchFamily="2" charset="-122"/>
              </a:rPr>
              <a:t>2</a:t>
            </a:r>
            <a:r>
              <a:rPr lang="en-US" altLang="zh-CN" sz="2400" smtClean="0">
                <a:effectLst/>
                <a:latin typeface="Courier New" panose="02070309020205020404" pitchFamily="49" charset="0"/>
                <a:ea typeface="宋体" panose="02010600030101010101" pitchFamily="2" charset="-122"/>
              </a:rPr>
              <a:t>     ...  = A(20-I)</a:t>
            </a:r>
          </a:p>
          <a:p>
            <a:pPr lvl="1">
              <a:lnSpc>
                <a:spcPct val="90000"/>
              </a:lnSpc>
              <a:buFont typeface="Wingdings" panose="05000000000000000000" pitchFamily="2" charset="2"/>
              <a:buNone/>
            </a:pPr>
            <a:r>
              <a:rPr lang="en-US" altLang="zh-CN" sz="2400" smtClean="0">
                <a:effectLst/>
                <a:latin typeface="Courier New" panose="02070309020205020404" pitchFamily="49" charset="0"/>
                <a:ea typeface="宋体" panose="02010600030101010101" pitchFamily="2" charset="-122"/>
              </a:rPr>
              <a:t>ENDDO</a:t>
            </a:r>
            <a:endParaRPr lang="zh-CN" altLang="en-US" sz="2400" smtClean="0">
              <a:effectLst/>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084342766"/>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charset="0"/>
                <a:ea typeface="宋体" pitchFamily="2" charset="-122"/>
              </a:defRPr>
            </a:lvl1pPr>
            <a:lvl2pPr marL="742950" indent="-285750" eaLnBrk="0" hangingPunct="0">
              <a:defRPr sz="3200" b="1">
                <a:solidFill>
                  <a:schemeClr val="tx1"/>
                </a:solidFill>
                <a:latin typeface="Arial" charset="0"/>
                <a:ea typeface="宋体" pitchFamily="2" charset="-122"/>
              </a:defRPr>
            </a:lvl2pPr>
            <a:lvl3pPr marL="1143000" indent="-228600" eaLnBrk="0" hangingPunct="0">
              <a:defRPr sz="3200" b="1">
                <a:solidFill>
                  <a:schemeClr val="tx1"/>
                </a:solidFill>
                <a:latin typeface="Arial" charset="0"/>
                <a:ea typeface="宋体" pitchFamily="2" charset="-122"/>
              </a:defRPr>
            </a:lvl3pPr>
            <a:lvl4pPr marL="1600200" indent="-228600" eaLnBrk="0" hangingPunct="0">
              <a:defRPr sz="3200" b="1">
                <a:solidFill>
                  <a:schemeClr val="tx1"/>
                </a:solidFill>
                <a:latin typeface="Arial" charset="0"/>
                <a:ea typeface="宋体" pitchFamily="2" charset="-122"/>
              </a:defRPr>
            </a:lvl4pPr>
            <a:lvl5pPr marL="2057400" indent="-228600" eaLnBrk="0" hangingPunct="0">
              <a:defRPr sz="3200" b="1">
                <a:solidFill>
                  <a:schemeClr val="tx1"/>
                </a:solidFill>
                <a:latin typeface="Arial" charset="0"/>
                <a:ea typeface="宋体" pitchFamily="2" charset="-122"/>
              </a:defRPr>
            </a:lvl5pPr>
            <a:lvl6pPr marL="2514600" indent="-228600" eaLnBrk="0" fontAlgn="base" hangingPunct="0">
              <a:spcBef>
                <a:spcPct val="0"/>
              </a:spcBef>
              <a:spcAft>
                <a:spcPct val="0"/>
              </a:spcAft>
              <a:defRPr sz="3200" b="1">
                <a:solidFill>
                  <a:schemeClr val="tx1"/>
                </a:solidFill>
                <a:latin typeface="Arial" charset="0"/>
                <a:ea typeface="宋体" pitchFamily="2" charset="-122"/>
              </a:defRPr>
            </a:lvl6pPr>
            <a:lvl7pPr marL="2971800" indent="-228600" eaLnBrk="0" fontAlgn="base" hangingPunct="0">
              <a:spcBef>
                <a:spcPct val="0"/>
              </a:spcBef>
              <a:spcAft>
                <a:spcPct val="0"/>
              </a:spcAft>
              <a:defRPr sz="3200" b="1">
                <a:solidFill>
                  <a:schemeClr val="tx1"/>
                </a:solidFill>
                <a:latin typeface="Arial" charset="0"/>
                <a:ea typeface="宋体" pitchFamily="2" charset="-122"/>
              </a:defRPr>
            </a:lvl7pPr>
            <a:lvl8pPr marL="3429000" indent="-228600" eaLnBrk="0" fontAlgn="base" hangingPunct="0">
              <a:spcBef>
                <a:spcPct val="0"/>
              </a:spcBef>
              <a:spcAft>
                <a:spcPct val="0"/>
              </a:spcAft>
              <a:defRPr sz="3200" b="1">
                <a:solidFill>
                  <a:schemeClr val="tx1"/>
                </a:solidFill>
                <a:latin typeface="Arial" charset="0"/>
                <a:ea typeface="宋体" pitchFamily="2" charset="-122"/>
              </a:defRPr>
            </a:lvl8pPr>
            <a:lvl9pPr marL="3886200" indent="-228600" eaLnBrk="0" fontAlgn="base" hangingPunct="0">
              <a:spcBef>
                <a:spcPct val="0"/>
              </a:spcBef>
              <a:spcAft>
                <a:spcPct val="0"/>
              </a:spcAft>
              <a:defRPr sz="3200" b="1">
                <a:solidFill>
                  <a:schemeClr val="tx1"/>
                </a:solidFill>
                <a:latin typeface="Arial" charset="0"/>
                <a:ea typeface="宋体" pitchFamily="2" charset="-122"/>
              </a:defRPr>
            </a:lvl9pPr>
          </a:lstStyle>
          <a:p>
            <a:pPr eaLnBrk="1" hangingPunct="1"/>
            <a:fld id="{E5E0C012-25A6-4579-82F6-C6AB48BCB89C}" type="slidenum">
              <a:rPr lang="en-US" altLang="zh-CN" sz="1400" smtClean="0">
                <a:latin typeface="Times New Roman" pitchFamily="18" charset="0"/>
              </a:rPr>
              <a:pPr eaLnBrk="1" hangingPunct="1"/>
              <a:t>9</a:t>
            </a:fld>
            <a:endParaRPr lang="en-US" altLang="zh-CN" sz="1400" dirty="0" smtClean="0">
              <a:latin typeface="Times New Roman" pitchFamily="18" charset="0"/>
            </a:endParaRPr>
          </a:p>
        </p:txBody>
      </p:sp>
      <p:sp>
        <p:nvSpPr>
          <p:cNvPr id="1826819" name="Rectangle 3"/>
          <p:cNvSpPr>
            <a:spLocks noGrp="1" noChangeArrowheads="1"/>
          </p:cNvSpPr>
          <p:nvPr>
            <p:ph type="body" idx="1"/>
          </p:nvPr>
        </p:nvSpPr>
        <p:spPr>
          <a:xfrm>
            <a:off x="400050" y="1143000"/>
            <a:ext cx="8582025" cy="5068888"/>
          </a:xfrm>
        </p:spPr>
        <p:txBody>
          <a:bodyPr/>
          <a:lstStyle/>
          <a:p>
            <a:pPr eaLnBrk="1" hangingPunct="1">
              <a:defRPr/>
            </a:pPr>
            <a:r>
              <a:rPr lang="zh-CN" altLang="en-US" sz="2800"/>
              <a:t>程序变换</a:t>
            </a:r>
          </a:p>
          <a:p>
            <a:pPr lvl="1" eaLnBrk="1" hangingPunct="1">
              <a:defRPr/>
            </a:pPr>
            <a:r>
              <a:rPr lang="zh-CN" altLang="en-US" sz="2200"/>
              <a:t>大多数体系结构的问题可以通过对代码中进行变换来解决</a:t>
            </a:r>
          </a:p>
          <a:p>
            <a:pPr lvl="2" eaLnBrk="1" hangingPunct="1">
              <a:defRPr/>
            </a:pPr>
            <a:r>
              <a:rPr lang="en-US" altLang="zh-CN" sz="2200"/>
              <a:t>Vectorization, parallelization, cache reuse enhancement</a:t>
            </a:r>
          </a:p>
          <a:p>
            <a:pPr lvl="1" eaLnBrk="1" hangingPunct="1">
              <a:defRPr/>
            </a:pPr>
            <a:r>
              <a:rPr lang="zh-CN" altLang="en-US" sz="2200"/>
              <a:t>挑战</a:t>
            </a:r>
            <a:r>
              <a:rPr lang="en-US" altLang="zh-CN" sz="2200"/>
              <a:t>:</a:t>
            </a:r>
          </a:p>
          <a:p>
            <a:pPr lvl="2" eaLnBrk="1" hangingPunct="1">
              <a:defRPr/>
            </a:pPr>
            <a:r>
              <a:rPr lang="zh-CN" altLang="en-US" sz="2200"/>
              <a:t>如何确定这种转换时合法有效的</a:t>
            </a:r>
          </a:p>
          <a:p>
            <a:pPr lvl="2" eaLnBrk="1" hangingPunct="1">
              <a:defRPr/>
            </a:pPr>
            <a:r>
              <a:rPr lang="zh-CN" altLang="en-US" sz="2200"/>
              <a:t>如何给予收益来选择合适的转换方法</a:t>
            </a:r>
          </a:p>
          <a:p>
            <a:pPr eaLnBrk="1" hangingPunct="1">
              <a:defRPr/>
            </a:pPr>
            <a:r>
              <a:rPr lang="zh-CN" altLang="en-US" sz="2800"/>
              <a:t>低级别代码生成</a:t>
            </a:r>
          </a:p>
          <a:p>
            <a:pPr lvl="1" eaLnBrk="1" hangingPunct="1">
              <a:defRPr/>
            </a:pPr>
            <a:r>
              <a:rPr lang="zh-CN" altLang="en-US" sz="2200"/>
              <a:t>一些问题必须在底层解决</a:t>
            </a:r>
          </a:p>
          <a:p>
            <a:pPr lvl="2" eaLnBrk="1" hangingPunct="1">
              <a:defRPr/>
            </a:pPr>
            <a:r>
              <a:rPr lang="en-US" altLang="zh-CN" sz="2200"/>
              <a:t>Prefetch insertion</a:t>
            </a:r>
          </a:p>
          <a:p>
            <a:pPr lvl="2" eaLnBrk="1" hangingPunct="1">
              <a:defRPr/>
            </a:pPr>
            <a:r>
              <a:rPr lang="en-US" altLang="zh-CN" sz="2200"/>
              <a:t>Instruction scheduling</a:t>
            </a:r>
          </a:p>
          <a:p>
            <a:pPr eaLnBrk="1" hangingPunct="1">
              <a:defRPr/>
            </a:pPr>
            <a:r>
              <a:rPr lang="zh-CN" altLang="en-US" sz="2800"/>
              <a:t>需要对指令之间的依赖关系有所了解</a:t>
            </a:r>
            <a:r>
              <a:rPr lang="en-US" altLang="zh-CN" sz="2800"/>
              <a:t>(</a:t>
            </a:r>
            <a:r>
              <a:rPr lang="zh-CN" altLang="en-US" sz="2800"/>
              <a:t>数据共享</a:t>
            </a:r>
            <a:r>
              <a:rPr lang="en-US" altLang="zh-CN" sz="2800"/>
              <a:t>)</a:t>
            </a:r>
          </a:p>
        </p:txBody>
      </p:sp>
      <p:sp>
        <p:nvSpPr>
          <p:cNvPr id="34820" name="Rectangle 4"/>
          <p:cNvSpPr>
            <a:spLocks noGrp="1" noChangeArrowheads="1"/>
          </p:cNvSpPr>
          <p:nvPr>
            <p:ph type="title"/>
          </p:nvPr>
        </p:nvSpPr>
        <p:spPr/>
        <p:txBody>
          <a:bodyPr/>
          <a:lstStyle/>
          <a:p>
            <a:pPr eaLnBrk="1" hangingPunct="1"/>
            <a:r>
              <a:rPr lang="zh-CN" altLang="en-US" smtClean="0"/>
              <a:t>编译优化技术</a:t>
            </a:r>
          </a:p>
        </p:txBody>
      </p:sp>
    </p:spTree>
    <p:extLst>
      <p:ext uri="{BB962C8B-B14F-4D97-AF65-F5344CB8AC3E}">
        <p14:creationId xmlns:p14="http://schemas.microsoft.com/office/powerpoint/2010/main" val="3131346806"/>
      </p:ext>
    </p:extLst>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E8BF6426-3CAE-4A59-B9FE-B188E98B6163}" type="slidenum">
              <a:rPr lang="en-US" altLang="zh-CN" sz="1400">
                <a:latin typeface="Times New Roman" panose="02020603050405020304" pitchFamily="18" charset="0"/>
                <a:ea typeface="宋体" panose="02010600030101010101" pitchFamily="2" charset="-122"/>
              </a:rPr>
              <a:pPr>
                <a:spcBef>
                  <a:spcPct val="0"/>
                </a:spcBef>
                <a:buFontTx/>
                <a:buNone/>
              </a:pPr>
              <a:t>90</a:t>
            </a:fld>
            <a:endParaRPr lang="en-US" altLang="zh-CN" sz="1400">
              <a:latin typeface="Times New Roman" panose="02020603050405020304" pitchFamily="18" charset="0"/>
              <a:ea typeface="宋体" panose="02010600030101010101" pitchFamily="2" charset="-122"/>
            </a:endParaRPr>
          </a:p>
        </p:txBody>
      </p:sp>
      <p:sp>
        <p:nvSpPr>
          <p:cNvPr id="63491" name="Rectangle 2"/>
          <p:cNvSpPr>
            <a:spLocks noGrp="1" noChangeArrowheads="1"/>
          </p:cNvSpPr>
          <p:nvPr>
            <p:ph type="title"/>
          </p:nvPr>
        </p:nvSpPr>
        <p:spPr/>
        <p:txBody>
          <a:bodyPr/>
          <a:lstStyle/>
          <a:p>
            <a:r>
              <a:rPr lang="zh-CN" altLang="en-US" smtClean="0"/>
              <a:t>循环无关依赖</a:t>
            </a:r>
          </a:p>
        </p:txBody>
      </p:sp>
      <p:sp>
        <p:nvSpPr>
          <p:cNvPr id="63492" name="Rectangle 3"/>
          <p:cNvSpPr>
            <a:spLocks noGrp="1" noChangeArrowheads="1"/>
          </p:cNvSpPr>
          <p:nvPr>
            <p:ph type="body" idx="1"/>
          </p:nvPr>
        </p:nvSpPr>
        <p:spPr>
          <a:xfrm>
            <a:off x="400050" y="1423988"/>
            <a:ext cx="8582025" cy="431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定理 </a:t>
            </a:r>
            <a:r>
              <a:rPr lang="zh-CN" altLang="zh-CN" noProof="1" smtClean="0">
                <a:effectLst/>
              </a:rPr>
              <a:t>2.5.</a:t>
            </a:r>
            <a:r>
              <a:rPr lang="zh-CN" altLang="zh-CN" b="1" noProof="1" smtClean="0">
                <a:effectLst/>
              </a:rPr>
              <a:t> </a:t>
            </a:r>
            <a:r>
              <a:rPr lang="zh-CN" altLang="en-US" b="1" smtClean="0">
                <a:effectLst/>
              </a:rPr>
              <a:t>如果</a:t>
            </a:r>
            <a:r>
              <a:rPr lang="en-US" altLang="zh-CN" noProof="1" smtClean="0">
                <a:effectLst/>
              </a:rPr>
              <a:t>S</a:t>
            </a:r>
            <a:r>
              <a:rPr lang="en-US" altLang="zh-CN" baseline="-25000" noProof="1" smtClean="0">
                <a:effectLst/>
              </a:rPr>
              <a:t>1</a:t>
            </a:r>
            <a:r>
              <a:rPr lang="en-US" altLang="zh-CN" noProof="1" smtClean="0">
                <a:effectLst/>
              </a:rPr>
              <a:t> </a:t>
            </a:r>
            <a:r>
              <a:rPr lang="zh-CN" altLang="en-US" smtClean="0">
                <a:effectLst/>
              </a:rPr>
              <a:t>到 </a:t>
            </a:r>
            <a:r>
              <a:rPr lang="en-US" altLang="zh-CN" noProof="1" smtClean="0">
                <a:effectLst/>
              </a:rPr>
              <a:t>S</a:t>
            </a:r>
            <a:r>
              <a:rPr lang="en-US" altLang="zh-CN" baseline="-25000" noProof="1" smtClean="0">
                <a:effectLst/>
              </a:rPr>
              <a:t>2</a:t>
            </a:r>
            <a:r>
              <a:rPr lang="zh-CN" altLang="en-US" smtClean="0">
                <a:effectLst/>
              </a:rPr>
              <a:t>存在循环无关依赖，任何不在迭代之间移动语句实例并且维持循环体中 </a:t>
            </a:r>
            <a:r>
              <a:rPr lang="en-US" altLang="zh-CN" noProof="1" smtClean="0">
                <a:effectLst/>
              </a:rPr>
              <a:t>S</a:t>
            </a:r>
            <a:r>
              <a:rPr lang="en-US" altLang="zh-CN" baseline="-25000" noProof="1" smtClean="0">
                <a:effectLst/>
              </a:rPr>
              <a:t>1</a:t>
            </a:r>
            <a:r>
              <a:rPr lang="en-US" altLang="zh-CN" noProof="1" smtClean="0">
                <a:effectLst/>
              </a:rPr>
              <a:t> </a:t>
            </a:r>
            <a:r>
              <a:rPr lang="zh-CN" altLang="en-US" smtClean="0">
                <a:effectLst/>
              </a:rPr>
              <a:t>和</a:t>
            </a:r>
            <a:r>
              <a:rPr lang="zh-CN" altLang="en-US" noProof="1" smtClean="0">
                <a:effectLst/>
              </a:rPr>
              <a:t> </a:t>
            </a:r>
            <a:r>
              <a:rPr lang="en-US" altLang="zh-CN" noProof="1" smtClean="0">
                <a:effectLst/>
              </a:rPr>
              <a:t>S</a:t>
            </a:r>
            <a:r>
              <a:rPr lang="en-US" altLang="zh-CN" baseline="-25000" noProof="1" smtClean="0">
                <a:effectLst/>
              </a:rPr>
              <a:t>2</a:t>
            </a:r>
            <a:r>
              <a:rPr lang="en-US" altLang="zh-CN" noProof="1" smtClean="0">
                <a:effectLst/>
              </a:rPr>
              <a:t> </a:t>
            </a:r>
            <a:r>
              <a:rPr lang="zh-CN" altLang="en-US" smtClean="0">
                <a:effectLst/>
              </a:rPr>
              <a:t>相对顺序的重排序变换，将维持该依赖</a:t>
            </a:r>
            <a:endParaRPr lang="en-US" altLang="zh-CN" smtClean="0">
              <a:effectLst/>
              <a:ea typeface="宋体" panose="02010600030101010101" pitchFamily="2" charset="-122"/>
            </a:endParaRPr>
          </a:p>
          <a:p>
            <a:r>
              <a:rPr lang="zh-CN" altLang="en-US" smtClean="0">
                <a:effectLst/>
              </a:rPr>
              <a:t>一个循环无关依赖中，</a:t>
            </a:r>
            <a:r>
              <a:rPr lang="en-US" altLang="zh-CN" smtClean="0">
                <a:effectLst/>
              </a:rPr>
              <a:t>S</a:t>
            </a:r>
            <a:r>
              <a:rPr lang="en-US" altLang="zh-CN" baseline="-25000" smtClean="0">
                <a:effectLst/>
              </a:rPr>
              <a:t>2</a:t>
            </a:r>
            <a:r>
              <a:rPr lang="en-US" altLang="zh-CN" smtClean="0">
                <a:effectLst/>
              </a:rPr>
              <a:t> </a:t>
            </a:r>
            <a:r>
              <a:rPr lang="zh-CN" altLang="en-US" smtClean="0">
                <a:effectLst/>
              </a:rPr>
              <a:t>依赖于 </a:t>
            </a:r>
            <a:r>
              <a:rPr lang="en-US" altLang="zh-CN" smtClean="0">
                <a:effectLst/>
              </a:rPr>
              <a:t>S</a:t>
            </a:r>
            <a:r>
              <a:rPr lang="en-US" altLang="zh-CN" baseline="-25000" smtClean="0">
                <a:effectLst/>
              </a:rPr>
              <a:t>1</a:t>
            </a:r>
            <a:r>
              <a:rPr lang="en-US" altLang="zh-CN" smtClean="0">
                <a:effectLst/>
              </a:rPr>
              <a:t> </a:t>
            </a:r>
            <a:r>
              <a:rPr lang="zh-CN" altLang="en-US" smtClean="0">
                <a:effectLst/>
              </a:rPr>
              <a:t>可记做</a:t>
            </a:r>
            <a:r>
              <a:rPr lang="en-US" altLang="zh-CN" smtClean="0">
                <a:effectLst/>
              </a:rPr>
              <a:t>S</a:t>
            </a:r>
            <a:r>
              <a:rPr lang="en-US" altLang="zh-CN" baseline="-25000" smtClean="0">
                <a:effectLst/>
              </a:rPr>
              <a:t>1</a:t>
            </a:r>
            <a:r>
              <a:rPr lang="en-US" altLang="zh-CN" smtClean="0">
                <a:effectLst/>
              </a:rPr>
              <a:t> </a:t>
            </a:r>
            <a:r>
              <a:rPr lang="en-US" altLang="zh-CN" smtClean="0">
                <a:effectLst/>
                <a:sym typeface="Symbol" panose="05050102010706020507" pitchFamily="18" charset="2"/>
              </a:rPr>
              <a:t></a:t>
            </a:r>
            <a:r>
              <a:rPr lang="en-US" altLang="zh-CN" baseline="-25000" smtClean="0">
                <a:effectLst/>
                <a:sym typeface="Symbol" panose="05050102010706020507" pitchFamily="18" charset="2"/>
              </a:rPr>
              <a:t> </a:t>
            </a:r>
            <a:r>
              <a:rPr lang="en-US" altLang="zh-CN" smtClean="0">
                <a:effectLst/>
              </a:rPr>
              <a:t>S</a:t>
            </a:r>
            <a:r>
              <a:rPr lang="en-US" altLang="zh-CN" baseline="-25000" smtClean="0">
                <a:effectLst/>
              </a:rPr>
              <a:t>2</a:t>
            </a:r>
            <a:endParaRPr lang="en-US" altLang="zh-CN" smtClean="0">
              <a:effectLst/>
            </a:endParaRPr>
          </a:p>
          <a:p>
            <a:r>
              <a:rPr lang="zh-CN" altLang="en-US" smtClean="0">
                <a:effectLst/>
              </a:rPr>
              <a:t>方向向量对于循环无关依赖来说，所有分量都是</a:t>
            </a:r>
            <a:r>
              <a:rPr lang="zh-CN" altLang="en-US" smtClean="0">
                <a:effectLst/>
                <a:latin typeface="Arial Narrow" panose="020B0606020202030204" pitchFamily="34" charset="0"/>
              </a:rPr>
              <a:t>“</a:t>
            </a:r>
            <a:r>
              <a:rPr lang="en-US" altLang="zh-CN" smtClean="0">
                <a:effectLst/>
              </a:rPr>
              <a:t>=</a:t>
            </a:r>
            <a:r>
              <a:rPr lang="en-US" altLang="zh-CN" smtClean="0">
                <a:effectLst/>
                <a:latin typeface="Arial Narrow" panose="020B0606020202030204" pitchFamily="34" charset="0"/>
              </a:rPr>
              <a:t>”</a:t>
            </a:r>
            <a:endParaRPr lang="en-US" altLang="zh-CN" smtClean="0">
              <a:effectLst/>
            </a:endParaRPr>
          </a:p>
        </p:txBody>
      </p:sp>
    </p:spTree>
    <p:extLst>
      <p:ext uri="{BB962C8B-B14F-4D97-AF65-F5344CB8AC3E}">
        <p14:creationId xmlns:p14="http://schemas.microsoft.com/office/powerpoint/2010/main" val="191046797"/>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30623E15-12E1-48FF-BC6A-12A645F07A77}" type="slidenum">
              <a:rPr lang="en-US" altLang="zh-CN" sz="1400">
                <a:latin typeface="Times New Roman" panose="02020603050405020304" pitchFamily="18" charset="0"/>
                <a:ea typeface="宋体" panose="02010600030101010101" pitchFamily="2" charset="-122"/>
              </a:rPr>
              <a:pPr>
                <a:spcBef>
                  <a:spcPct val="0"/>
                </a:spcBef>
                <a:buFontTx/>
                <a:buNone/>
              </a:pPr>
              <a:t>91</a:t>
            </a:fld>
            <a:endParaRPr lang="en-US" altLang="zh-CN" sz="1400">
              <a:latin typeface="Times New Roman" panose="02020603050405020304" pitchFamily="18" charset="0"/>
              <a:ea typeface="宋体" panose="02010600030101010101" pitchFamily="2" charset="-122"/>
            </a:endParaRPr>
          </a:p>
        </p:txBody>
      </p:sp>
      <p:sp>
        <p:nvSpPr>
          <p:cNvPr id="65539" name="Rectangle 2"/>
          <p:cNvSpPr>
            <a:spLocks noGrp="1" noChangeArrowheads="1"/>
          </p:cNvSpPr>
          <p:nvPr>
            <p:ph type="title"/>
          </p:nvPr>
        </p:nvSpPr>
        <p:spPr>
          <a:xfrm>
            <a:off x="242888" y="161925"/>
            <a:ext cx="7412037" cy="550863"/>
          </a:xfrm>
        </p:spPr>
        <p:txBody>
          <a:bodyPr/>
          <a:lstStyle/>
          <a:p>
            <a:r>
              <a:rPr lang="zh-CN" altLang="en-US" smtClean="0"/>
              <a:t>循环携带和循环无关依赖</a:t>
            </a:r>
            <a:endParaRPr lang="en-US" altLang="zh-CN" smtClean="0"/>
          </a:p>
        </p:txBody>
      </p:sp>
      <p:sp>
        <p:nvSpPr>
          <p:cNvPr id="65540" name="Rectangle 3"/>
          <p:cNvSpPr>
            <a:spLocks noGrp="1" noChangeArrowheads="1"/>
          </p:cNvSpPr>
          <p:nvPr>
            <p:ph type="body" idx="1"/>
          </p:nvPr>
        </p:nvSpPr>
        <p:spPr>
          <a:xfrm>
            <a:off x="400050" y="1585913"/>
            <a:ext cx="8582025" cy="400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rPr>
              <a:t>循环无关和循环携带依赖囊括了所有可能的数据依赖关系</a:t>
            </a:r>
            <a:r>
              <a:rPr lang="en-US" altLang="zh-CN" smtClean="0">
                <a:effectLst/>
              </a:rPr>
              <a:t>!</a:t>
            </a:r>
          </a:p>
          <a:p>
            <a:r>
              <a:rPr lang="zh-CN" altLang="en-US" smtClean="0">
                <a:effectLst/>
              </a:rPr>
              <a:t>如果 </a:t>
            </a:r>
            <a:r>
              <a:rPr lang="en-US" altLang="zh-CN" smtClean="0">
                <a:effectLst/>
              </a:rPr>
              <a:t>S</a:t>
            </a:r>
            <a:r>
              <a:rPr lang="en-US" altLang="zh-CN" baseline="-25000" smtClean="0">
                <a:effectLst/>
              </a:rPr>
              <a:t>1</a:t>
            </a:r>
            <a:r>
              <a:rPr lang="en-US" altLang="zh-CN" smtClean="0">
                <a:effectLst/>
              </a:rPr>
              <a:t> </a:t>
            </a:r>
            <a:r>
              <a:rPr lang="en-US" altLang="zh-CN" smtClean="0">
                <a:effectLst/>
                <a:sym typeface="Symbol" panose="05050102010706020507" pitchFamily="18" charset="2"/>
              </a:rPr>
              <a:t> </a:t>
            </a:r>
            <a:r>
              <a:rPr lang="en-US" altLang="zh-CN" smtClean="0">
                <a:effectLst/>
              </a:rPr>
              <a:t>S</a:t>
            </a:r>
            <a:r>
              <a:rPr lang="en-US" altLang="zh-CN" baseline="-25000" smtClean="0">
                <a:effectLst/>
              </a:rPr>
              <a:t>2</a:t>
            </a:r>
            <a:r>
              <a:rPr lang="en-US" altLang="zh-CN" smtClean="0">
                <a:effectLst/>
              </a:rPr>
              <a:t>, </a:t>
            </a:r>
            <a:r>
              <a:rPr lang="zh-CN" altLang="en-US" smtClean="0">
                <a:effectLst/>
              </a:rPr>
              <a:t>则</a:t>
            </a:r>
            <a:r>
              <a:rPr lang="en-US" altLang="zh-CN" smtClean="0">
                <a:effectLst/>
              </a:rPr>
              <a:t>S</a:t>
            </a:r>
            <a:r>
              <a:rPr lang="en-US" altLang="zh-CN" baseline="-25000" smtClean="0">
                <a:effectLst/>
              </a:rPr>
              <a:t>1</a:t>
            </a:r>
            <a:r>
              <a:rPr lang="en-US" altLang="zh-CN" smtClean="0">
                <a:effectLst/>
              </a:rPr>
              <a:t> </a:t>
            </a:r>
            <a:r>
              <a:rPr lang="zh-CN" altLang="en-US" smtClean="0">
                <a:effectLst/>
              </a:rPr>
              <a:t>必须先于 </a:t>
            </a:r>
            <a:r>
              <a:rPr lang="en-US" altLang="zh-CN" smtClean="0">
                <a:effectLst/>
              </a:rPr>
              <a:t>S</a:t>
            </a:r>
            <a:r>
              <a:rPr lang="en-US" altLang="zh-CN" baseline="-25000" smtClean="0">
                <a:effectLst/>
              </a:rPr>
              <a:t>2</a:t>
            </a:r>
            <a:r>
              <a:rPr lang="zh-CN" altLang="en-US" smtClean="0">
                <a:effectLst/>
              </a:rPr>
              <a:t>执行，这仅在如下情况发生</a:t>
            </a:r>
            <a:r>
              <a:rPr lang="en-US" altLang="zh-CN" smtClean="0">
                <a:effectLst/>
              </a:rPr>
              <a:t>:</a:t>
            </a:r>
          </a:p>
          <a:p>
            <a:pPr lvl="1"/>
            <a:r>
              <a:rPr lang="zh-CN" altLang="en-US" smtClean="0">
                <a:effectLst/>
              </a:rPr>
              <a:t>依赖的差向量小于</a:t>
            </a:r>
            <a:r>
              <a:rPr lang="en-US" altLang="zh-CN" smtClean="0">
                <a:effectLst/>
              </a:rPr>
              <a:t>0, </a:t>
            </a:r>
            <a:r>
              <a:rPr lang="zh-CN" altLang="en-US" smtClean="0">
                <a:effectLst/>
              </a:rPr>
              <a:t>或者</a:t>
            </a:r>
          </a:p>
          <a:p>
            <a:pPr lvl="1"/>
            <a:r>
              <a:rPr lang="zh-CN" altLang="en-US" smtClean="0">
                <a:effectLst/>
              </a:rPr>
              <a:t>差向量等于</a:t>
            </a:r>
            <a:r>
              <a:rPr lang="en-US" altLang="zh-CN" smtClean="0">
                <a:effectLst/>
              </a:rPr>
              <a:t> 0 </a:t>
            </a:r>
            <a:r>
              <a:rPr lang="zh-CN" altLang="en-US" smtClean="0">
                <a:effectLst/>
              </a:rPr>
              <a:t>且 </a:t>
            </a:r>
            <a:r>
              <a:rPr lang="en-US" altLang="zh-CN" smtClean="0">
                <a:effectLst/>
              </a:rPr>
              <a:t>S</a:t>
            </a:r>
            <a:r>
              <a:rPr lang="en-US" altLang="zh-CN" baseline="-25000" smtClean="0">
                <a:effectLst/>
              </a:rPr>
              <a:t>1</a:t>
            </a:r>
            <a:r>
              <a:rPr lang="en-US" altLang="zh-CN" smtClean="0">
                <a:effectLst/>
              </a:rPr>
              <a:t> </a:t>
            </a:r>
            <a:r>
              <a:rPr lang="zh-CN" altLang="en-US" smtClean="0">
                <a:effectLst/>
              </a:rPr>
              <a:t>在原文中先于</a:t>
            </a:r>
            <a:r>
              <a:rPr lang="en-US" altLang="zh-CN" smtClean="0">
                <a:effectLst/>
              </a:rPr>
              <a:t>S</a:t>
            </a:r>
            <a:r>
              <a:rPr lang="en-US" altLang="zh-CN" baseline="-25000" smtClean="0">
                <a:effectLst/>
              </a:rPr>
              <a:t>2</a:t>
            </a:r>
            <a:endParaRPr lang="en-US" altLang="zh-CN" smtClean="0">
              <a:effectLst/>
            </a:endParaRPr>
          </a:p>
          <a:p>
            <a:pPr lvl="1"/>
            <a:endParaRPr lang="en-US" altLang="zh-CN" smtClean="0">
              <a:effectLst/>
            </a:endParaRPr>
          </a:p>
          <a:p>
            <a:pPr>
              <a:buFont typeface="Wingdings" panose="05000000000000000000" pitchFamily="2" charset="2"/>
              <a:buNone/>
            </a:pPr>
            <a:r>
              <a:rPr lang="en-US" altLang="zh-CN" sz="2900" smtClean="0">
                <a:effectLst/>
              </a:rPr>
              <a:t>     </a:t>
            </a:r>
          </a:p>
        </p:txBody>
      </p:sp>
    </p:spTree>
    <p:extLst>
      <p:ext uri="{BB962C8B-B14F-4D97-AF65-F5344CB8AC3E}">
        <p14:creationId xmlns:p14="http://schemas.microsoft.com/office/powerpoint/2010/main" val="524851128"/>
      </p:ext>
    </p:extLst>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1FCD85D8-0510-4095-958F-A31E4786F707}" type="slidenum">
              <a:rPr lang="en-US" altLang="zh-CN" sz="1400">
                <a:latin typeface="Times New Roman" panose="02020603050405020304" pitchFamily="18" charset="0"/>
                <a:ea typeface="宋体" panose="02010600030101010101" pitchFamily="2" charset="-122"/>
              </a:rPr>
              <a:pPr>
                <a:spcBef>
                  <a:spcPct val="0"/>
                </a:spcBef>
                <a:buFontTx/>
                <a:buNone/>
              </a:pPr>
              <a:t>92</a:t>
            </a:fld>
            <a:endParaRPr lang="en-US" altLang="zh-CN" sz="1400">
              <a:latin typeface="Times New Roman" panose="02020603050405020304" pitchFamily="18" charset="0"/>
              <a:ea typeface="宋体" panose="02010600030101010101" pitchFamily="2" charset="-122"/>
            </a:endParaRPr>
          </a:p>
        </p:txBody>
      </p:sp>
      <p:sp>
        <p:nvSpPr>
          <p:cNvPr id="67587" name="Rectangle 3"/>
          <p:cNvSpPr>
            <a:spLocks noGrp="1" noChangeArrowheads="1"/>
          </p:cNvSpPr>
          <p:nvPr>
            <p:ph type="body" idx="1"/>
          </p:nvPr>
        </p:nvSpPr>
        <p:spPr>
          <a:xfrm>
            <a:off x="400050" y="1143000"/>
            <a:ext cx="8582025" cy="5121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pPr>
            <a:r>
              <a:rPr lang="zh-CN" altLang="en-US" sz="2800" smtClean="0">
                <a:effectLst/>
              </a:rPr>
              <a:t>定理 </a:t>
            </a:r>
            <a:r>
              <a:rPr lang="en-US" altLang="zh-CN" sz="2800" noProof="1" smtClean="0">
                <a:effectLst/>
              </a:rPr>
              <a:t>2.7: a </a:t>
            </a:r>
            <a:r>
              <a:rPr lang="zh-CN" altLang="en-US" sz="2800" noProof="1" smtClean="0">
                <a:effectLst/>
              </a:rPr>
              <a:t>和</a:t>
            </a:r>
            <a:r>
              <a:rPr lang="en-US" altLang="zh-CN" sz="2800" noProof="1" smtClean="0">
                <a:effectLst/>
              </a:rPr>
              <a:t> b </a:t>
            </a:r>
            <a:r>
              <a:rPr lang="zh-CN" altLang="en-US" sz="2800" noProof="1" smtClean="0">
                <a:effectLst/>
              </a:rPr>
              <a:t>是下列循环迭代空间内的迭代向量</a:t>
            </a:r>
            <a:r>
              <a:rPr lang="zh-CN" altLang="zh-CN" sz="2800" noProof="1" smtClean="0">
                <a:effectLst/>
              </a:rPr>
              <a:t>:</a:t>
            </a:r>
          </a:p>
          <a:p>
            <a:pPr>
              <a:lnSpc>
                <a:spcPct val="96000"/>
              </a:lnSpc>
            </a:pPr>
            <a:endParaRPr lang="zh-CN" altLang="en-US" sz="2800" noProof="1" smtClean="0">
              <a:effectLst/>
              <a:latin typeface="Times" panose="02020603050405020304" pitchFamily="18"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DO 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1</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DO i</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2</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a:t>
            </a: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DO 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n</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A(f</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),...,f</a:t>
            </a:r>
            <a:r>
              <a:rPr lang="en-US" altLang="zh-CN" sz="1800" baseline="-25000" noProof="1" smtClean="0">
                <a:effectLst/>
                <a:latin typeface="Courier New" panose="02070309020205020404" pitchFamily="49" charset="0"/>
              </a:rPr>
              <a:t>m</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 ...</a:t>
            </a: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 = A(g</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),...,g</a:t>
            </a:r>
            <a:r>
              <a:rPr lang="en-US" altLang="zh-CN" sz="1800" baseline="-25000" noProof="1" smtClean="0">
                <a:effectLst/>
                <a:latin typeface="Courier New" panose="02070309020205020404" pitchFamily="49" charset="0"/>
              </a:rPr>
              <a:t>m</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a:t>
            </a:r>
          </a:p>
          <a:p>
            <a:pPr>
              <a:lnSpc>
                <a:spcPct val="96000"/>
              </a:lnSpc>
              <a:buFont typeface="Wingdings" panose="05000000000000000000" pitchFamily="2" charset="2"/>
              <a:buNone/>
            </a:pPr>
            <a:r>
              <a:rPr lang="en-US" altLang="zh-CN" sz="1700"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1700" noProof="1" smtClean="0">
                <a:effectLst/>
                <a:latin typeface="Courier New" panose="02070309020205020404" pitchFamily="49" charset="0"/>
              </a:rPr>
              <a:t>		 ...</a:t>
            </a:r>
          </a:p>
          <a:p>
            <a:pPr>
              <a:lnSpc>
                <a:spcPct val="96000"/>
              </a:lnSpc>
              <a:buFont typeface="Wingdings" panose="05000000000000000000" pitchFamily="2" charset="2"/>
              <a:buNone/>
            </a:pPr>
            <a:r>
              <a:rPr lang="en-US" altLang="zh-CN" sz="1700"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1700" noProof="1" smtClean="0">
                <a:effectLst/>
                <a:latin typeface="Courier New" panose="02070309020205020404" pitchFamily="49" charset="0"/>
              </a:rPr>
              <a:t>	 ENDDO</a:t>
            </a:r>
            <a:endParaRPr lang="en-US" altLang="zh-CN" sz="1700" smtClean="0">
              <a:effectLst/>
              <a:ea typeface="宋体" panose="02010600030101010101" pitchFamily="2" charset="-122"/>
            </a:endParaRPr>
          </a:p>
        </p:txBody>
      </p:sp>
      <p:sp>
        <p:nvSpPr>
          <p:cNvPr id="67588" name="Rectangle 5"/>
          <p:cNvSpPr>
            <a:spLocks noGrp="1" noChangeArrowheads="1"/>
          </p:cNvSpPr>
          <p:nvPr>
            <p:ph type="title"/>
          </p:nvPr>
        </p:nvSpPr>
        <p:spPr>
          <a:noFill/>
        </p:spPr>
        <p:txBody>
          <a:bodyPr/>
          <a:lstStyle/>
          <a:p>
            <a:r>
              <a:rPr lang="zh-CN" altLang="en-US" smtClean="0"/>
              <a:t>简单依赖性测试</a:t>
            </a:r>
            <a:endParaRPr lang="en-US" altLang="zh-CN" smtClean="0"/>
          </a:p>
        </p:txBody>
      </p:sp>
    </p:spTree>
    <p:extLst>
      <p:ext uri="{BB962C8B-B14F-4D97-AF65-F5344CB8AC3E}">
        <p14:creationId xmlns:p14="http://schemas.microsoft.com/office/powerpoint/2010/main" val="3640712436"/>
      </p:ext>
    </p:extLst>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37B42A97-2665-47E3-AF7A-AA1E216B1E59}" type="slidenum">
              <a:rPr lang="en-US" altLang="zh-CN" sz="1400">
                <a:latin typeface="Times New Roman" panose="02020603050405020304" pitchFamily="18" charset="0"/>
                <a:ea typeface="宋体" panose="02010600030101010101" pitchFamily="2" charset="-122"/>
              </a:rPr>
              <a:pPr>
                <a:spcBef>
                  <a:spcPct val="0"/>
                </a:spcBef>
                <a:buFontTx/>
                <a:buNone/>
              </a:pPr>
              <a:t>93</a:t>
            </a:fld>
            <a:endParaRPr lang="en-US" altLang="zh-CN" sz="1400">
              <a:latin typeface="Times New Roman" panose="02020603050405020304" pitchFamily="18" charset="0"/>
              <a:ea typeface="宋体" panose="02010600030101010101" pitchFamily="2" charset="-122"/>
            </a:endParaRPr>
          </a:p>
        </p:txBody>
      </p:sp>
      <p:sp>
        <p:nvSpPr>
          <p:cNvPr id="69635" name="Rectangle 3"/>
          <p:cNvSpPr>
            <a:spLocks noGrp="1" noChangeArrowheads="1"/>
          </p:cNvSpPr>
          <p:nvPr>
            <p:ph type="body" idx="1"/>
          </p:nvPr>
        </p:nvSpPr>
        <p:spPr>
          <a:xfrm>
            <a:off x="685800" y="1152525"/>
            <a:ext cx="7848600" cy="537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buFont typeface="Wingdings" panose="05000000000000000000" pitchFamily="2" charset="2"/>
              <a:buNone/>
            </a:pPr>
            <a:r>
              <a:rPr lang="en-US" altLang="zh-CN" sz="1800" noProof="1" smtClean="0">
                <a:effectLst/>
                <a:latin typeface="Courier New" panose="02070309020205020404" pitchFamily="49" charset="0"/>
              </a:rPr>
              <a:t>DO 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1</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DO i</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2</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a:t>
            </a: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		DO 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 L</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U</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S</a:t>
            </a:r>
            <a:r>
              <a:rPr lang="en-US" altLang="zh-CN" sz="1800" baseline="-25000" noProof="1" smtClean="0">
                <a:effectLst/>
                <a:latin typeface="Courier New" panose="02070309020205020404" pitchFamily="49" charset="0"/>
              </a:rPr>
              <a:t>n</a:t>
            </a:r>
            <a:endParaRPr lang="en-US" altLang="zh-CN" sz="1800" noProof="1" smtClean="0">
              <a:effectLst/>
              <a:latin typeface="Courier New" panose="02070309020205020404" pitchFamily="49" charset="0"/>
            </a:endParaRP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S</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 	   A(f</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),...,f</a:t>
            </a:r>
            <a:r>
              <a:rPr lang="en-US" altLang="zh-CN" sz="1800" baseline="-25000" noProof="1" smtClean="0">
                <a:effectLst/>
                <a:latin typeface="Courier New" panose="02070309020205020404" pitchFamily="49" charset="0"/>
              </a:rPr>
              <a:t>m</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 = ...</a:t>
            </a:r>
          </a:p>
          <a:p>
            <a:pPr lvl="1">
              <a:lnSpc>
                <a:spcPct val="96000"/>
              </a:lnSpc>
              <a:buFont typeface="Wingdings" panose="05000000000000000000" pitchFamily="2" charset="2"/>
              <a:buNone/>
            </a:pPr>
            <a:r>
              <a:rPr lang="en-US" altLang="zh-CN" sz="1800" noProof="1" smtClean="0">
                <a:effectLst/>
                <a:latin typeface="Courier New" panose="02070309020205020404" pitchFamily="49" charset="0"/>
              </a:rPr>
              <a:t>S</a:t>
            </a:r>
            <a:r>
              <a:rPr lang="en-US" altLang="zh-CN" sz="1800" baseline="-25000" noProof="1" smtClean="0">
                <a:effectLst/>
                <a:latin typeface="Courier New" panose="02070309020205020404" pitchFamily="49" charset="0"/>
              </a:rPr>
              <a:t>2</a:t>
            </a:r>
            <a:r>
              <a:rPr lang="en-US" altLang="zh-CN" sz="1800" noProof="1" smtClean="0">
                <a:effectLst/>
                <a:latin typeface="Courier New" panose="02070309020205020404" pitchFamily="49" charset="0"/>
              </a:rPr>
              <a:t>     ... = A(g</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),...,g</a:t>
            </a:r>
            <a:r>
              <a:rPr lang="en-US" altLang="zh-CN" sz="1800" baseline="-25000" noProof="1" smtClean="0">
                <a:effectLst/>
                <a:latin typeface="Courier New" panose="02070309020205020404" pitchFamily="49" charset="0"/>
              </a:rPr>
              <a:t>m</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1</a:t>
            </a:r>
            <a:r>
              <a:rPr lang="en-US" altLang="zh-CN" sz="1800" noProof="1" smtClean="0">
                <a:effectLst/>
                <a:latin typeface="Courier New" panose="02070309020205020404" pitchFamily="49" charset="0"/>
              </a:rPr>
              <a:t>,...,i</a:t>
            </a:r>
            <a:r>
              <a:rPr lang="en-US" altLang="zh-CN" sz="1800" baseline="-25000" noProof="1" smtClean="0">
                <a:effectLst/>
                <a:latin typeface="Courier New" panose="02070309020205020404" pitchFamily="49" charset="0"/>
              </a:rPr>
              <a:t>n</a:t>
            </a:r>
            <a:r>
              <a:rPr lang="en-US" altLang="zh-CN" sz="1800" noProof="1" smtClean="0">
                <a:effectLst/>
                <a:latin typeface="Courier New" panose="02070309020205020404" pitchFamily="49" charset="0"/>
              </a:rPr>
              <a:t>))</a:t>
            </a:r>
          </a:p>
          <a:p>
            <a:pPr>
              <a:lnSpc>
                <a:spcPct val="96000"/>
              </a:lnSpc>
              <a:buFont typeface="Wingdings" panose="05000000000000000000" pitchFamily="2" charset="2"/>
              <a:buNone/>
            </a:pPr>
            <a:r>
              <a:rPr lang="en-US" altLang="zh-CN" sz="1800"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1800" noProof="1" smtClean="0">
                <a:effectLst/>
                <a:latin typeface="Courier New" panose="02070309020205020404" pitchFamily="49" charset="0"/>
              </a:rPr>
              <a:t>	   ...</a:t>
            </a:r>
          </a:p>
          <a:p>
            <a:pPr>
              <a:lnSpc>
                <a:spcPct val="96000"/>
              </a:lnSpc>
              <a:buFont typeface="Wingdings" panose="05000000000000000000" pitchFamily="2" charset="2"/>
              <a:buNone/>
            </a:pPr>
            <a:r>
              <a:rPr lang="en-US" altLang="zh-CN" sz="1800" noProof="1" smtClean="0">
                <a:effectLst/>
                <a:latin typeface="Courier New" panose="02070309020205020404" pitchFamily="49" charset="0"/>
              </a:rPr>
              <a:t>	 ENDDO</a:t>
            </a:r>
          </a:p>
          <a:p>
            <a:pPr>
              <a:lnSpc>
                <a:spcPct val="96000"/>
              </a:lnSpc>
              <a:buFont typeface="Wingdings" panose="05000000000000000000" pitchFamily="2" charset="2"/>
              <a:buNone/>
            </a:pPr>
            <a:r>
              <a:rPr lang="en-US" altLang="zh-CN" sz="1800" noProof="1" smtClean="0">
                <a:effectLst/>
                <a:latin typeface="Courier New" panose="02070309020205020404" pitchFamily="49" charset="0"/>
              </a:rPr>
              <a:t>ENDDO</a:t>
            </a:r>
            <a:endParaRPr lang="en-US" altLang="zh-CN" sz="1800" smtClean="0">
              <a:effectLst/>
              <a:ea typeface="宋体" panose="02010600030101010101" pitchFamily="2" charset="-122"/>
            </a:endParaRPr>
          </a:p>
          <a:p>
            <a:pPr>
              <a:lnSpc>
                <a:spcPct val="96000"/>
              </a:lnSpc>
              <a:spcBef>
                <a:spcPts val="300"/>
              </a:spcBef>
            </a:pPr>
            <a:r>
              <a:rPr lang="en-US" altLang="zh-CN" sz="2800" noProof="1" smtClean="0">
                <a:effectLst/>
              </a:rPr>
              <a:t>S</a:t>
            </a:r>
            <a:r>
              <a:rPr lang="en-US" altLang="zh-CN" sz="2800" baseline="-25000" noProof="1" smtClean="0">
                <a:effectLst/>
              </a:rPr>
              <a:t>1</a:t>
            </a:r>
            <a:r>
              <a:rPr lang="en-US" altLang="zh-CN" sz="2800" noProof="1" smtClean="0">
                <a:effectLst/>
              </a:rPr>
              <a:t> </a:t>
            </a:r>
            <a:r>
              <a:rPr lang="zh-CN" altLang="en-US" sz="2800" smtClean="0">
                <a:effectLst/>
              </a:rPr>
              <a:t>到 </a:t>
            </a:r>
            <a:r>
              <a:rPr lang="en-US" altLang="zh-CN" sz="2800" noProof="1" smtClean="0">
                <a:effectLst/>
              </a:rPr>
              <a:t>S</a:t>
            </a:r>
            <a:r>
              <a:rPr lang="en-US" altLang="zh-CN" sz="2800" baseline="-25000" noProof="1" smtClean="0">
                <a:effectLst/>
              </a:rPr>
              <a:t>2</a:t>
            </a:r>
            <a:r>
              <a:rPr lang="en-US" altLang="zh-CN" sz="2800" noProof="1" smtClean="0">
                <a:effectLst/>
              </a:rPr>
              <a:t> </a:t>
            </a:r>
            <a:r>
              <a:rPr lang="zh-CN" altLang="en-US" sz="2800" smtClean="0">
                <a:effectLst/>
              </a:rPr>
              <a:t>存在一个依赖，当且仅当存在值</a:t>
            </a:r>
            <a:r>
              <a:rPr lang="en-US" altLang="zh-CN" sz="2800" noProof="1" smtClean="0">
                <a:effectLst/>
                <a:latin typeface="Symbol" panose="05050102010706020507" pitchFamily="18" charset="2"/>
              </a:rPr>
              <a:t>a</a:t>
            </a:r>
            <a:r>
              <a:rPr lang="en-US" altLang="zh-CN" sz="2800" noProof="1" smtClean="0">
                <a:effectLst/>
              </a:rPr>
              <a:t> </a:t>
            </a:r>
            <a:r>
              <a:rPr lang="zh-CN" altLang="en-US" sz="2800" smtClean="0">
                <a:effectLst/>
              </a:rPr>
              <a:t>和 </a:t>
            </a:r>
            <a:r>
              <a:rPr lang="en-US" altLang="zh-CN" sz="2800" noProof="1" smtClean="0">
                <a:effectLst/>
                <a:latin typeface="Symbol" panose="05050102010706020507" pitchFamily="18" charset="2"/>
              </a:rPr>
              <a:t>b</a:t>
            </a:r>
            <a:r>
              <a:rPr lang="zh-CN" altLang="en-US" sz="2800" smtClean="0">
                <a:effectLst/>
                <a:latin typeface="Symbol" panose="05050102010706020507" pitchFamily="18" charset="2"/>
              </a:rPr>
              <a:t>，使得</a:t>
            </a:r>
            <a:r>
              <a:rPr lang="zh-CN" altLang="zh-CN" sz="2800" noProof="1" smtClean="0">
                <a:effectLst/>
              </a:rPr>
              <a:t> (1) </a:t>
            </a:r>
            <a:r>
              <a:rPr lang="en-US" altLang="zh-CN" sz="2800" noProof="1" smtClean="0">
                <a:effectLst/>
                <a:latin typeface="Symbol" panose="05050102010706020507" pitchFamily="18" charset="2"/>
              </a:rPr>
              <a:t>a</a:t>
            </a:r>
            <a:r>
              <a:rPr lang="en-US" altLang="zh-CN" sz="2800" noProof="1" smtClean="0">
                <a:effectLst/>
              </a:rPr>
              <a:t> </a:t>
            </a:r>
            <a:r>
              <a:rPr lang="zh-CN" altLang="en-US" sz="2800" smtClean="0">
                <a:effectLst/>
              </a:rPr>
              <a:t>按词典序小于或等于</a:t>
            </a:r>
            <a:r>
              <a:rPr lang="en-US" altLang="zh-CN" sz="2800" noProof="1" smtClean="0">
                <a:effectLst/>
                <a:latin typeface="Symbol" panose="05050102010706020507" pitchFamily="18" charset="2"/>
              </a:rPr>
              <a:t>b</a:t>
            </a:r>
            <a:r>
              <a:rPr lang="en-US" altLang="zh-CN" sz="2800" noProof="1" smtClean="0">
                <a:effectLst/>
              </a:rPr>
              <a:t> </a:t>
            </a:r>
            <a:r>
              <a:rPr lang="zh-CN" altLang="en-US" sz="2800" smtClean="0">
                <a:effectLst/>
              </a:rPr>
              <a:t>且 </a:t>
            </a:r>
            <a:r>
              <a:rPr lang="zh-CN" altLang="zh-CN" sz="2800" noProof="1" smtClean="0">
                <a:effectLst/>
              </a:rPr>
              <a:t>(2) </a:t>
            </a:r>
            <a:r>
              <a:rPr lang="zh-CN" altLang="en-US" sz="2800" smtClean="0">
                <a:effectLst/>
              </a:rPr>
              <a:t>下列依赖方程组得到满足</a:t>
            </a:r>
            <a:r>
              <a:rPr lang="zh-CN" altLang="zh-CN" sz="2800" noProof="1" smtClean="0">
                <a:effectLst/>
              </a:rPr>
              <a:t>:</a:t>
            </a:r>
            <a:br>
              <a:rPr lang="zh-CN" altLang="zh-CN" sz="2800" noProof="1" smtClean="0">
                <a:effectLst/>
              </a:rPr>
            </a:br>
            <a:r>
              <a:rPr lang="zh-CN" altLang="zh-CN" sz="2800" noProof="1" smtClean="0">
                <a:effectLst/>
              </a:rPr>
              <a:t>	</a:t>
            </a:r>
            <a:r>
              <a:rPr lang="en-US" altLang="zh-CN" sz="2800" i="1" noProof="1" smtClean="0">
                <a:effectLst/>
              </a:rPr>
              <a:t>f</a:t>
            </a:r>
            <a:r>
              <a:rPr lang="en-US" altLang="zh-CN" sz="2800" i="1" baseline="-25000" noProof="1" smtClean="0">
                <a:effectLst/>
              </a:rPr>
              <a:t>i</a:t>
            </a:r>
            <a:r>
              <a:rPr lang="en-US" altLang="zh-CN" sz="2800" noProof="1" smtClean="0">
                <a:effectLst/>
              </a:rPr>
              <a:t>(</a:t>
            </a:r>
            <a:r>
              <a:rPr lang="en-US" altLang="zh-CN" sz="2800" noProof="1" smtClean="0">
                <a:effectLst/>
                <a:latin typeface="Symbol" panose="05050102010706020507" pitchFamily="18" charset="2"/>
              </a:rPr>
              <a:t>a</a:t>
            </a:r>
            <a:r>
              <a:rPr lang="en-US" altLang="zh-CN" sz="2800" noProof="1" smtClean="0">
                <a:effectLst/>
              </a:rPr>
              <a:t>) =</a:t>
            </a:r>
            <a:r>
              <a:rPr lang="en-US" altLang="zh-CN" sz="2800" i="1" noProof="1" smtClean="0">
                <a:effectLst/>
              </a:rPr>
              <a:t> g</a:t>
            </a:r>
            <a:r>
              <a:rPr lang="en-US" altLang="zh-CN" sz="2800" i="1" baseline="-25000" noProof="1" smtClean="0">
                <a:effectLst/>
              </a:rPr>
              <a:t>i</a:t>
            </a:r>
            <a:r>
              <a:rPr lang="en-US" altLang="zh-CN" sz="2800" noProof="1" smtClean="0">
                <a:effectLst/>
              </a:rPr>
              <a:t>(</a:t>
            </a:r>
            <a:r>
              <a:rPr lang="en-US" altLang="zh-CN" sz="2800" noProof="1" smtClean="0">
                <a:effectLst/>
                <a:latin typeface="Symbol" panose="05050102010706020507" pitchFamily="18" charset="2"/>
              </a:rPr>
              <a:t>b</a:t>
            </a:r>
            <a:r>
              <a:rPr lang="en-US" altLang="zh-CN" sz="2800" noProof="1" smtClean="0">
                <a:effectLst/>
              </a:rPr>
              <a:t>) for all </a:t>
            </a:r>
            <a:r>
              <a:rPr lang="en-US" altLang="zh-CN" sz="2800" i="1" noProof="1" smtClean="0">
                <a:effectLst/>
              </a:rPr>
              <a:t>i</a:t>
            </a:r>
            <a:r>
              <a:rPr lang="en-US" altLang="zh-CN" sz="2800" noProof="1" smtClean="0">
                <a:effectLst/>
              </a:rPr>
              <a:t>, 1 </a:t>
            </a:r>
            <a:r>
              <a:rPr lang="en-US" altLang="zh-CN" sz="2800" noProof="1" smtClean="0">
                <a:effectLst/>
                <a:sym typeface="Symbol" panose="05050102010706020507" pitchFamily="18" charset="2"/>
              </a:rPr>
              <a:t> </a:t>
            </a:r>
            <a:r>
              <a:rPr lang="en-US" altLang="zh-CN" sz="2800" i="1" noProof="1" smtClean="0">
                <a:effectLst/>
              </a:rPr>
              <a:t>i</a:t>
            </a:r>
            <a:r>
              <a:rPr lang="en-US" altLang="zh-CN" sz="2800" noProof="1" smtClean="0">
                <a:effectLst/>
              </a:rPr>
              <a:t> </a:t>
            </a:r>
            <a:r>
              <a:rPr lang="en-US" altLang="zh-CN" sz="2800" noProof="1" smtClean="0">
                <a:effectLst/>
                <a:sym typeface="Symbol" panose="05050102010706020507" pitchFamily="18" charset="2"/>
              </a:rPr>
              <a:t> </a:t>
            </a:r>
            <a:r>
              <a:rPr lang="en-US" altLang="zh-CN" sz="2800" i="1" noProof="1" smtClean="0">
                <a:effectLst/>
              </a:rPr>
              <a:t>m</a:t>
            </a:r>
          </a:p>
          <a:p>
            <a:pPr>
              <a:lnSpc>
                <a:spcPct val="96000"/>
              </a:lnSpc>
              <a:spcBef>
                <a:spcPts val="300"/>
              </a:spcBef>
            </a:pPr>
            <a:endParaRPr lang="en-US" altLang="zh-CN" sz="2800" i="1" noProof="1" smtClean="0">
              <a:effectLst/>
            </a:endParaRPr>
          </a:p>
        </p:txBody>
      </p:sp>
      <p:sp>
        <p:nvSpPr>
          <p:cNvPr id="69636" name="Rectangle 5"/>
          <p:cNvSpPr>
            <a:spLocks noGrp="1" noChangeArrowheads="1"/>
          </p:cNvSpPr>
          <p:nvPr>
            <p:ph type="title"/>
          </p:nvPr>
        </p:nvSpPr>
        <p:spPr>
          <a:noFill/>
        </p:spPr>
        <p:txBody>
          <a:bodyPr/>
          <a:lstStyle/>
          <a:p>
            <a:r>
              <a:rPr lang="zh-CN" altLang="en-US" smtClean="0"/>
              <a:t>简单依赖性测试</a:t>
            </a:r>
            <a:endParaRPr lang="en-US" altLang="zh-CN" smtClean="0"/>
          </a:p>
        </p:txBody>
      </p:sp>
    </p:spTree>
    <p:extLst>
      <p:ext uri="{BB962C8B-B14F-4D97-AF65-F5344CB8AC3E}">
        <p14:creationId xmlns:p14="http://schemas.microsoft.com/office/powerpoint/2010/main" val="3054403790"/>
      </p:ext>
    </p:extLst>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BDCD7A83-2F48-4A38-BB95-97959B603D5A}" type="slidenum">
              <a:rPr lang="en-US" altLang="zh-CN" sz="1400">
                <a:latin typeface="Times New Roman" panose="02020603050405020304" pitchFamily="18" charset="0"/>
                <a:ea typeface="宋体" panose="02010600030101010101" pitchFamily="2" charset="-122"/>
              </a:rPr>
              <a:pPr>
                <a:spcBef>
                  <a:spcPct val="0"/>
                </a:spcBef>
                <a:buFontTx/>
                <a:buNone/>
              </a:pPr>
              <a:t>94</a:t>
            </a:fld>
            <a:endParaRPr lang="en-US" altLang="zh-CN" sz="1400">
              <a:latin typeface="Times New Roman" panose="02020603050405020304" pitchFamily="18" charset="0"/>
              <a:ea typeface="宋体" panose="02010600030101010101" pitchFamily="2" charset="-122"/>
            </a:endParaRPr>
          </a:p>
        </p:txBody>
      </p:sp>
      <p:sp>
        <p:nvSpPr>
          <p:cNvPr id="71683" name="Rectangle 3"/>
          <p:cNvSpPr>
            <a:spLocks noGrp="1" noChangeArrowheads="1"/>
          </p:cNvSpPr>
          <p:nvPr>
            <p:ph type="body" idx="1"/>
          </p:nvPr>
        </p:nvSpPr>
        <p:spPr>
          <a:xfrm>
            <a:off x="684213" y="1484313"/>
            <a:ext cx="8216900" cy="4306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sz="2800" smtClean="0">
                <a:effectLst/>
              </a:rPr>
              <a:t>Notation</a:t>
            </a:r>
            <a:r>
              <a:rPr lang="zh-CN" altLang="en-US" sz="2800" smtClean="0">
                <a:effectLst/>
              </a:rPr>
              <a:t>表示在源点和汇点的索引值</a:t>
            </a:r>
            <a:endParaRPr lang="en-US" altLang="zh-CN" sz="2800" smtClean="0">
              <a:effectLst/>
            </a:endParaRPr>
          </a:p>
          <a:p>
            <a:pPr>
              <a:lnSpc>
                <a:spcPct val="90000"/>
              </a:lnSpc>
              <a:buFont typeface="Wingdings" panose="05000000000000000000" pitchFamily="2" charset="2"/>
              <a:buNone/>
            </a:pPr>
            <a:r>
              <a:rPr lang="en-US" altLang="zh-CN" sz="2800" smtClean="0">
                <a:effectLst/>
              </a:rPr>
              <a:t>	</a:t>
            </a:r>
            <a:r>
              <a:rPr lang="zh-CN" altLang="en-US" sz="2800" smtClean="0">
                <a:effectLst/>
              </a:rPr>
              <a:t>例子</a:t>
            </a:r>
            <a:r>
              <a:rPr lang="en-US" altLang="zh-CN" sz="2800" smtClean="0">
                <a:effectLst/>
              </a:rPr>
              <a:t>:</a:t>
            </a:r>
          </a:p>
          <a:p>
            <a:pPr lvl="1">
              <a:lnSpc>
                <a:spcPct val="90000"/>
              </a:lnSpc>
              <a:buFont typeface="Wingdings" panose="05000000000000000000" pitchFamily="2" charset="2"/>
              <a:buNone/>
            </a:pPr>
            <a:r>
              <a:rPr lang="en-US" altLang="zh-CN" b="1" smtClean="0">
                <a:effectLst/>
              </a:rPr>
              <a:t>	</a:t>
            </a:r>
            <a:r>
              <a:rPr lang="en-US" altLang="zh-CN" smtClean="0">
                <a:effectLst/>
              </a:rPr>
              <a:t>DO I = 1, N</a:t>
            </a:r>
          </a:p>
          <a:p>
            <a:pPr lvl="1">
              <a:lnSpc>
                <a:spcPct val="90000"/>
              </a:lnSpc>
              <a:buFont typeface="Wingdings" panose="05000000000000000000" pitchFamily="2" charset="2"/>
              <a:buNone/>
            </a:pPr>
            <a:r>
              <a:rPr lang="en-US" altLang="zh-CN" smtClean="0">
                <a:effectLst/>
              </a:rPr>
              <a:t>S		A(I + 1) = A(I) + B</a:t>
            </a:r>
          </a:p>
          <a:p>
            <a:pPr lvl="1">
              <a:lnSpc>
                <a:spcPct val="90000"/>
              </a:lnSpc>
              <a:buFont typeface="Wingdings" panose="05000000000000000000" pitchFamily="2" charset="2"/>
              <a:buNone/>
            </a:pPr>
            <a:r>
              <a:rPr lang="en-US" altLang="zh-CN" smtClean="0">
                <a:effectLst/>
              </a:rPr>
              <a:t>	ENDDO</a:t>
            </a:r>
          </a:p>
          <a:p>
            <a:pPr>
              <a:lnSpc>
                <a:spcPct val="90000"/>
              </a:lnSpc>
            </a:pPr>
            <a:r>
              <a:rPr lang="zh-CN" altLang="en-US" sz="2800" smtClean="0">
                <a:effectLst/>
              </a:rPr>
              <a:t>源点的迭代记为</a:t>
            </a:r>
            <a:r>
              <a:rPr lang="en-US" altLang="zh-CN" sz="2800" smtClean="0">
                <a:effectLst/>
              </a:rPr>
              <a:t>: I</a:t>
            </a:r>
            <a:r>
              <a:rPr lang="en-US" altLang="zh-CN" sz="2800" baseline="-25000" smtClean="0">
                <a:effectLst/>
              </a:rPr>
              <a:t>0</a:t>
            </a:r>
            <a:endParaRPr lang="en-US" altLang="zh-CN" sz="2800" smtClean="0">
              <a:effectLst/>
            </a:endParaRPr>
          </a:p>
          <a:p>
            <a:pPr>
              <a:lnSpc>
                <a:spcPct val="90000"/>
              </a:lnSpc>
            </a:pPr>
            <a:r>
              <a:rPr lang="zh-CN" altLang="en-US" sz="2800" smtClean="0">
                <a:effectLst/>
              </a:rPr>
              <a:t>汇点的迭代记为</a:t>
            </a:r>
            <a:r>
              <a:rPr lang="en-US" altLang="zh-CN" sz="2800" smtClean="0">
                <a:effectLst/>
              </a:rPr>
              <a:t>: I</a:t>
            </a:r>
            <a:r>
              <a:rPr lang="en-US" altLang="zh-CN" sz="2800" baseline="-25000" smtClean="0">
                <a:effectLst/>
              </a:rPr>
              <a:t>0</a:t>
            </a:r>
            <a:r>
              <a:rPr lang="en-US" altLang="zh-CN" sz="2800" smtClean="0">
                <a:effectLst/>
              </a:rPr>
              <a:t> + </a:t>
            </a:r>
            <a:r>
              <a:rPr lang="en-US" altLang="zh-CN" sz="2800" smtClean="0">
                <a:effectLst/>
                <a:sym typeface="Symbol" panose="05050102010706020507" pitchFamily="18" charset="2"/>
              </a:rPr>
              <a:t>I</a:t>
            </a:r>
            <a:endParaRPr lang="en-US" altLang="zh-CN" sz="2800" smtClean="0">
              <a:effectLst/>
            </a:endParaRPr>
          </a:p>
          <a:p>
            <a:pPr>
              <a:lnSpc>
                <a:spcPct val="90000"/>
              </a:lnSpc>
            </a:pPr>
            <a:r>
              <a:rPr lang="zh-CN" altLang="en-US" sz="2800" smtClean="0">
                <a:effectLst/>
              </a:rPr>
              <a:t>为了满足依赖关系</a:t>
            </a:r>
            <a:r>
              <a:rPr lang="en-US" altLang="zh-CN" sz="2800" smtClean="0">
                <a:effectLst/>
              </a:rPr>
              <a:t>:  I</a:t>
            </a:r>
            <a:r>
              <a:rPr lang="en-US" altLang="zh-CN" sz="2800" baseline="-25000" smtClean="0">
                <a:effectLst/>
              </a:rPr>
              <a:t>0 </a:t>
            </a:r>
            <a:r>
              <a:rPr lang="en-US" altLang="zh-CN" sz="2800" smtClean="0">
                <a:effectLst/>
              </a:rPr>
              <a:t>+ 1 = I</a:t>
            </a:r>
            <a:r>
              <a:rPr lang="en-US" altLang="zh-CN" sz="2800" baseline="-25000" smtClean="0">
                <a:effectLst/>
              </a:rPr>
              <a:t>0</a:t>
            </a:r>
            <a:r>
              <a:rPr lang="en-US" altLang="zh-CN" sz="2800" smtClean="0">
                <a:effectLst/>
              </a:rPr>
              <a:t> + </a:t>
            </a:r>
            <a:r>
              <a:rPr lang="en-US" altLang="zh-CN" sz="2800" smtClean="0">
                <a:effectLst/>
                <a:sym typeface="Symbol" panose="05050102010706020507" pitchFamily="18" charset="2"/>
              </a:rPr>
              <a:t>I</a:t>
            </a:r>
          </a:p>
          <a:p>
            <a:pPr>
              <a:lnSpc>
                <a:spcPct val="90000"/>
              </a:lnSpc>
            </a:pPr>
            <a:r>
              <a:rPr lang="zh-CN" altLang="en-US" sz="2800" smtClean="0">
                <a:effectLst/>
                <a:sym typeface="Symbol" panose="05050102010706020507" pitchFamily="18" charset="2"/>
              </a:rPr>
              <a:t>可求解为</a:t>
            </a:r>
            <a:r>
              <a:rPr lang="en-US" altLang="zh-CN" sz="2800" smtClean="0">
                <a:effectLst/>
                <a:sym typeface="Symbol" panose="05050102010706020507" pitchFamily="18" charset="2"/>
              </a:rPr>
              <a:t>: I = 1</a:t>
            </a:r>
          </a:p>
          <a:p>
            <a:pPr lvl="1">
              <a:lnSpc>
                <a:spcPct val="90000"/>
              </a:lnSpc>
              <a:buFont typeface="Wingdings" panose="05000000000000000000" pitchFamily="2" charset="2"/>
              <a:buNone/>
            </a:pPr>
            <a:r>
              <a:rPr lang="en-US" altLang="zh-CN" smtClean="0">
                <a:effectLst/>
                <a:sym typeface="Symbol" panose="05050102010706020507" pitchFamily="18" charset="2"/>
              </a:rPr>
              <a:t> </a:t>
            </a:r>
            <a:r>
              <a:rPr lang="zh-CN" altLang="en-US" smtClean="0">
                <a:effectLst/>
                <a:sym typeface="Symbol" panose="05050102010706020507" pitchFamily="18" charset="2"/>
              </a:rPr>
              <a:t>循环携带依赖，距离向量</a:t>
            </a:r>
            <a:r>
              <a:rPr lang="en-US" altLang="zh-CN" smtClean="0">
                <a:effectLst/>
                <a:sym typeface="Symbol" panose="05050102010706020507" pitchFamily="18" charset="2"/>
              </a:rPr>
              <a:t>(1) </a:t>
            </a:r>
            <a:r>
              <a:rPr lang="zh-CN" altLang="en-US" smtClean="0">
                <a:effectLst/>
                <a:sym typeface="Symbol" panose="05050102010706020507" pitchFamily="18" charset="2"/>
              </a:rPr>
              <a:t>方向向量</a:t>
            </a:r>
            <a:r>
              <a:rPr lang="en-US" altLang="zh-CN" smtClean="0">
                <a:effectLst/>
                <a:sym typeface="Symbol" panose="05050102010706020507" pitchFamily="18" charset="2"/>
              </a:rPr>
              <a:t> (&lt;)</a:t>
            </a:r>
          </a:p>
        </p:txBody>
      </p:sp>
      <p:sp>
        <p:nvSpPr>
          <p:cNvPr id="71684" name="Rectangle 5"/>
          <p:cNvSpPr>
            <a:spLocks noGrp="1" noChangeArrowheads="1"/>
          </p:cNvSpPr>
          <p:nvPr>
            <p:ph type="title"/>
          </p:nvPr>
        </p:nvSpPr>
        <p:spPr>
          <a:xfrm>
            <a:off x="171450" y="115888"/>
            <a:ext cx="8577263" cy="685800"/>
          </a:xfrm>
          <a:noFill/>
        </p:spPr>
        <p:txBody>
          <a:bodyPr/>
          <a:lstStyle/>
          <a:p>
            <a:r>
              <a:rPr lang="zh-CN" altLang="en-US" smtClean="0"/>
              <a:t>简单依赖性测试：</a:t>
            </a:r>
            <a:r>
              <a:rPr lang="en-US" altLang="zh-CN" smtClean="0"/>
              <a:t>Delta Notation</a:t>
            </a:r>
          </a:p>
        </p:txBody>
      </p:sp>
    </p:spTree>
    <p:extLst>
      <p:ext uri="{BB962C8B-B14F-4D97-AF65-F5344CB8AC3E}">
        <p14:creationId xmlns:p14="http://schemas.microsoft.com/office/powerpoint/2010/main" val="2468014967"/>
      </p:ext>
    </p:extLst>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E6F83C9D-9AFA-4DA0-BD11-95F6332B51A1}" type="slidenum">
              <a:rPr lang="en-US" altLang="zh-CN" sz="1400">
                <a:latin typeface="Times New Roman" panose="02020603050405020304" pitchFamily="18" charset="0"/>
                <a:ea typeface="宋体" panose="02010600030101010101" pitchFamily="2" charset="-122"/>
              </a:rPr>
              <a:pPr>
                <a:spcBef>
                  <a:spcPct val="0"/>
                </a:spcBef>
                <a:buFontTx/>
                <a:buNone/>
              </a:pPr>
              <a:t>95</a:t>
            </a:fld>
            <a:endParaRPr lang="en-US" altLang="zh-CN" sz="1400">
              <a:latin typeface="Times New Roman" panose="02020603050405020304" pitchFamily="18" charset="0"/>
              <a:ea typeface="宋体" panose="02010600030101010101" pitchFamily="2" charset="-122"/>
            </a:endParaRPr>
          </a:p>
        </p:txBody>
      </p:sp>
      <p:sp>
        <p:nvSpPr>
          <p:cNvPr id="73731" name="Rectangle 3"/>
          <p:cNvSpPr>
            <a:spLocks noGrp="1" noChangeArrowheads="1"/>
          </p:cNvSpPr>
          <p:nvPr>
            <p:ph type="body" idx="1"/>
          </p:nvPr>
        </p:nvSpPr>
        <p:spPr>
          <a:xfrm>
            <a:off x="400050" y="1484313"/>
            <a:ext cx="8582025" cy="428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 typeface="Wingdings" panose="05000000000000000000" pitchFamily="2" charset="2"/>
              <a:buNone/>
            </a:pPr>
            <a:r>
              <a:rPr lang="zh-CN" altLang="en-US" smtClean="0">
                <a:effectLst/>
              </a:rPr>
              <a:t>例子</a:t>
            </a:r>
            <a:r>
              <a:rPr lang="en-US" altLang="zh-CN" smtClean="0">
                <a:effectLst/>
              </a:rPr>
              <a:t>:</a:t>
            </a:r>
          </a:p>
          <a:p>
            <a:pPr lvl="1">
              <a:lnSpc>
                <a:spcPct val="96000"/>
              </a:lnSpc>
              <a:buFont typeface="Wingdings" panose="05000000000000000000" pitchFamily="2" charset="2"/>
              <a:buNone/>
            </a:pPr>
            <a:r>
              <a:rPr lang="en-US" altLang="zh-CN" sz="2000" noProof="1" smtClean="0">
                <a:effectLst/>
                <a:latin typeface="Courier New" panose="02070309020205020404" pitchFamily="49" charset="0"/>
              </a:rPr>
              <a:t>DO I = 1, 100</a:t>
            </a:r>
          </a:p>
          <a:p>
            <a:pPr lvl="1">
              <a:lnSpc>
                <a:spcPct val="96000"/>
              </a:lnSpc>
              <a:buFont typeface="Wingdings" panose="05000000000000000000" pitchFamily="2" charset="2"/>
              <a:buNone/>
            </a:pPr>
            <a:r>
              <a:rPr lang="en-US" altLang="en-US" sz="2000" noProof="1" smtClean="0">
                <a:effectLst/>
                <a:latin typeface="Courier New" panose="02070309020205020404" pitchFamily="49" charset="0"/>
              </a:rPr>
              <a:t>		</a:t>
            </a:r>
            <a:r>
              <a:rPr lang="en-US" altLang="zh-CN" sz="2000" noProof="1" smtClean="0">
                <a:effectLst/>
                <a:latin typeface="Courier New" panose="02070309020205020404" pitchFamily="49" charset="0"/>
              </a:rPr>
              <a:t>DO J = 1, 100</a:t>
            </a:r>
          </a:p>
          <a:p>
            <a:pPr lvl="1">
              <a:lnSpc>
                <a:spcPct val="96000"/>
              </a:lnSpc>
              <a:buFont typeface="Wingdings" panose="05000000000000000000" pitchFamily="2" charset="2"/>
              <a:buNone/>
            </a:pPr>
            <a:r>
              <a:rPr lang="en-US" altLang="en-US" sz="2000" noProof="1" smtClean="0">
                <a:effectLst/>
                <a:latin typeface="Courier New" panose="02070309020205020404" pitchFamily="49" charset="0"/>
              </a:rPr>
              <a:t>			</a:t>
            </a:r>
            <a:r>
              <a:rPr lang="en-US" altLang="zh-CN" sz="2000" noProof="1" smtClean="0">
                <a:effectLst/>
                <a:latin typeface="Courier New" panose="02070309020205020404" pitchFamily="49" charset="0"/>
              </a:rPr>
              <a:t>DO K = 1, 100</a:t>
            </a:r>
          </a:p>
          <a:p>
            <a:pPr lvl="1">
              <a:lnSpc>
                <a:spcPct val="96000"/>
              </a:lnSpc>
              <a:buFont typeface="Wingdings" panose="05000000000000000000" pitchFamily="2" charset="2"/>
              <a:buNone/>
            </a:pPr>
            <a:r>
              <a:rPr lang="en-US" altLang="en-US" sz="2000" noProof="1" smtClean="0">
                <a:effectLst/>
                <a:latin typeface="Courier New" panose="02070309020205020404" pitchFamily="49" charset="0"/>
              </a:rPr>
              <a:t>				</a:t>
            </a:r>
            <a:r>
              <a:rPr lang="en-US" altLang="zh-CN" sz="2000" noProof="1" smtClean="0">
                <a:effectLst/>
                <a:latin typeface="Courier New" panose="02070309020205020404" pitchFamily="49" charset="0"/>
              </a:rPr>
              <a:t>A(I+1,J,K) = A(I,J,K+1) + B</a:t>
            </a:r>
          </a:p>
          <a:p>
            <a:pPr lvl="1">
              <a:lnSpc>
                <a:spcPct val="96000"/>
              </a:lnSpc>
              <a:buFont typeface="Wingdings" panose="05000000000000000000" pitchFamily="2" charset="2"/>
              <a:buNone/>
            </a:pPr>
            <a:r>
              <a:rPr lang="en-US" altLang="en-US" sz="2000" noProof="1" smtClean="0">
                <a:effectLst/>
                <a:latin typeface="Courier New" panose="02070309020205020404" pitchFamily="49" charset="0"/>
              </a:rPr>
              <a:t>			</a:t>
            </a:r>
            <a:r>
              <a:rPr lang="en-US" altLang="zh-CN" sz="2000" noProof="1" smtClean="0">
                <a:effectLst/>
                <a:latin typeface="Courier New" panose="02070309020205020404" pitchFamily="49" charset="0"/>
              </a:rPr>
              <a:t>ENDDO</a:t>
            </a:r>
          </a:p>
          <a:p>
            <a:pPr lvl="1">
              <a:lnSpc>
                <a:spcPct val="96000"/>
              </a:lnSpc>
              <a:buFont typeface="Wingdings" panose="05000000000000000000" pitchFamily="2" charset="2"/>
              <a:buNone/>
            </a:pPr>
            <a:r>
              <a:rPr lang="en-US" altLang="en-US" sz="2000" noProof="1" smtClean="0">
                <a:effectLst/>
                <a:latin typeface="Courier New" panose="02070309020205020404" pitchFamily="49" charset="0"/>
              </a:rPr>
              <a:t>		</a:t>
            </a:r>
            <a:r>
              <a:rPr lang="en-US" altLang="zh-CN" sz="2000" noProof="1" smtClean="0">
                <a:effectLst/>
                <a:latin typeface="Courier New" panose="02070309020205020404" pitchFamily="49" charset="0"/>
              </a:rPr>
              <a:t>ENDDO</a:t>
            </a:r>
          </a:p>
          <a:p>
            <a:pPr lvl="1">
              <a:lnSpc>
                <a:spcPct val="96000"/>
              </a:lnSpc>
              <a:buFont typeface="Wingdings" panose="05000000000000000000" pitchFamily="2" charset="2"/>
              <a:buNone/>
            </a:pPr>
            <a:r>
              <a:rPr lang="en-US" altLang="zh-CN" sz="2000" noProof="1" smtClean="0">
                <a:effectLst/>
                <a:latin typeface="Courier New" panose="02070309020205020404" pitchFamily="49" charset="0"/>
              </a:rPr>
              <a:t>ENDDO</a:t>
            </a:r>
            <a:endParaRPr lang="en-US" altLang="zh-CN" sz="2000" noProof="1" smtClean="0">
              <a:effectLst/>
              <a:latin typeface="Courier" pitchFamily="49" charset="0"/>
            </a:endParaRPr>
          </a:p>
          <a:p>
            <a:pPr>
              <a:lnSpc>
                <a:spcPct val="80000"/>
              </a:lnSpc>
            </a:pPr>
            <a:r>
              <a:rPr lang="en-US" altLang="zh-CN" sz="2200" smtClean="0">
                <a:effectLst/>
              </a:rPr>
              <a:t>I</a:t>
            </a:r>
            <a:r>
              <a:rPr lang="en-US" altLang="zh-CN" sz="2200" baseline="-25000" smtClean="0">
                <a:effectLst/>
              </a:rPr>
              <a:t>0</a:t>
            </a:r>
            <a:r>
              <a:rPr lang="en-US" altLang="zh-CN" sz="2200" smtClean="0">
                <a:effectLst/>
              </a:rPr>
              <a:t> + 1 = I</a:t>
            </a:r>
            <a:r>
              <a:rPr lang="en-US" altLang="zh-CN" sz="2200" baseline="-25000" smtClean="0">
                <a:effectLst/>
              </a:rPr>
              <a:t>0</a:t>
            </a:r>
            <a:r>
              <a:rPr lang="en-US" altLang="zh-CN" sz="2200" smtClean="0">
                <a:effectLst/>
              </a:rPr>
              <a:t> + </a:t>
            </a:r>
            <a:r>
              <a:rPr lang="en-US" altLang="zh-CN" sz="2200" smtClean="0">
                <a:effectLst/>
                <a:sym typeface="Symbol" panose="05050102010706020507" pitchFamily="18" charset="2"/>
              </a:rPr>
              <a:t>I;         </a:t>
            </a:r>
            <a:r>
              <a:rPr lang="en-US" altLang="zh-CN" sz="2200" smtClean="0">
                <a:effectLst/>
              </a:rPr>
              <a:t>J</a:t>
            </a:r>
            <a:r>
              <a:rPr lang="en-US" altLang="zh-CN" sz="2200" baseline="-25000" smtClean="0">
                <a:effectLst/>
              </a:rPr>
              <a:t>0</a:t>
            </a:r>
            <a:r>
              <a:rPr lang="en-US" altLang="zh-CN" sz="2200" smtClean="0">
                <a:effectLst/>
              </a:rPr>
              <a:t> = J</a:t>
            </a:r>
            <a:r>
              <a:rPr lang="en-US" altLang="zh-CN" sz="2200" baseline="-25000" smtClean="0">
                <a:effectLst/>
              </a:rPr>
              <a:t>0</a:t>
            </a:r>
            <a:r>
              <a:rPr lang="en-US" altLang="zh-CN" sz="2200" smtClean="0">
                <a:effectLst/>
              </a:rPr>
              <a:t> + </a:t>
            </a:r>
            <a:r>
              <a:rPr lang="en-US" altLang="zh-CN" sz="2200" smtClean="0">
                <a:effectLst/>
                <a:sym typeface="Symbol" panose="05050102010706020507" pitchFamily="18" charset="2"/>
              </a:rPr>
              <a:t>J;   K</a:t>
            </a:r>
            <a:r>
              <a:rPr lang="en-US" altLang="zh-CN" sz="2200" baseline="-25000" smtClean="0">
                <a:effectLst/>
                <a:sym typeface="Symbol" panose="05050102010706020507" pitchFamily="18" charset="2"/>
              </a:rPr>
              <a:t>0</a:t>
            </a:r>
            <a:r>
              <a:rPr lang="en-US" altLang="zh-CN" sz="2200" smtClean="0">
                <a:effectLst/>
                <a:sym typeface="Symbol" panose="05050102010706020507" pitchFamily="18" charset="2"/>
              </a:rPr>
              <a:t> = K</a:t>
            </a:r>
            <a:r>
              <a:rPr lang="en-US" altLang="zh-CN" sz="2200" baseline="-25000" smtClean="0">
                <a:effectLst/>
                <a:sym typeface="Symbol" panose="05050102010706020507" pitchFamily="18" charset="2"/>
              </a:rPr>
              <a:t>0</a:t>
            </a:r>
            <a:r>
              <a:rPr lang="en-US" altLang="zh-CN" sz="2200" smtClean="0">
                <a:effectLst/>
                <a:sym typeface="Symbol" panose="05050102010706020507" pitchFamily="18" charset="2"/>
              </a:rPr>
              <a:t> + K + 1</a:t>
            </a:r>
          </a:p>
          <a:p>
            <a:pPr>
              <a:lnSpc>
                <a:spcPct val="80000"/>
              </a:lnSpc>
            </a:pPr>
            <a:r>
              <a:rPr lang="zh-CN" altLang="en-US" sz="2200" smtClean="0">
                <a:effectLst/>
                <a:sym typeface="Symbol" panose="05050102010706020507" pitchFamily="18" charset="2"/>
              </a:rPr>
              <a:t>结果</a:t>
            </a:r>
            <a:r>
              <a:rPr lang="en-US" altLang="zh-CN" sz="2200" smtClean="0">
                <a:effectLst/>
                <a:sym typeface="Symbol" panose="05050102010706020507" pitchFamily="18" charset="2"/>
              </a:rPr>
              <a:t>: I = 1;    J = 0;      K = -1</a:t>
            </a:r>
          </a:p>
          <a:p>
            <a:pPr>
              <a:lnSpc>
                <a:spcPct val="80000"/>
              </a:lnSpc>
            </a:pPr>
            <a:r>
              <a:rPr lang="zh-CN" altLang="en-US" sz="2200" smtClean="0">
                <a:effectLst/>
                <a:sym typeface="Symbol" panose="05050102010706020507" pitchFamily="18" charset="2"/>
              </a:rPr>
              <a:t>对应的方向向量</a:t>
            </a:r>
            <a:r>
              <a:rPr lang="en-US" altLang="zh-CN" sz="2200" smtClean="0">
                <a:effectLst/>
                <a:sym typeface="Symbol" panose="05050102010706020507" pitchFamily="18" charset="2"/>
              </a:rPr>
              <a:t>: (&lt;, =, &gt;)</a:t>
            </a:r>
          </a:p>
        </p:txBody>
      </p:sp>
      <p:sp>
        <p:nvSpPr>
          <p:cNvPr id="73732" name="Rectangle 5"/>
          <p:cNvSpPr>
            <a:spLocks noGrp="1" noChangeArrowheads="1"/>
          </p:cNvSpPr>
          <p:nvPr>
            <p:ph type="title"/>
          </p:nvPr>
        </p:nvSpPr>
        <p:spPr>
          <a:xfrm>
            <a:off x="171450" y="115888"/>
            <a:ext cx="8577263" cy="685800"/>
          </a:xfrm>
          <a:noFill/>
        </p:spPr>
        <p:txBody>
          <a:bodyPr/>
          <a:lstStyle/>
          <a:p>
            <a:r>
              <a:rPr lang="zh-CN" altLang="en-US" smtClean="0"/>
              <a:t>简单依赖性测试：</a:t>
            </a:r>
            <a:r>
              <a:rPr lang="en-US" altLang="zh-CN" smtClean="0"/>
              <a:t>Delta Notation</a:t>
            </a:r>
          </a:p>
        </p:txBody>
      </p:sp>
    </p:spTree>
    <p:extLst>
      <p:ext uri="{BB962C8B-B14F-4D97-AF65-F5344CB8AC3E}">
        <p14:creationId xmlns:p14="http://schemas.microsoft.com/office/powerpoint/2010/main" val="1750131042"/>
      </p:ext>
    </p:extLst>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9318CFC4-ECAD-4863-969D-4F95FCAA3922}" type="slidenum">
              <a:rPr lang="en-US" altLang="zh-CN" sz="1400">
                <a:latin typeface="Times New Roman" panose="02020603050405020304" pitchFamily="18" charset="0"/>
                <a:ea typeface="宋体" panose="02010600030101010101" pitchFamily="2" charset="-122"/>
              </a:rPr>
              <a:pPr>
                <a:spcBef>
                  <a:spcPct val="0"/>
                </a:spcBef>
                <a:buFontTx/>
                <a:buNone/>
              </a:pPr>
              <a:t>96</a:t>
            </a:fld>
            <a:endParaRPr lang="en-US" altLang="zh-CN" sz="1400">
              <a:latin typeface="Times New Roman" panose="02020603050405020304" pitchFamily="18" charset="0"/>
              <a:ea typeface="宋体" panose="02010600030101010101" pitchFamily="2" charset="-122"/>
            </a:endParaRPr>
          </a:p>
        </p:txBody>
      </p:sp>
      <p:sp>
        <p:nvSpPr>
          <p:cNvPr id="75779" name="Rectangle 3"/>
          <p:cNvSpPr>
            <a:spLocks noGrp="1" noChangeArrowheads="1"/>
          </p:cNvSpPr>
          <p:nvPr>
            <p:ph type="body" idx="1"/>
          </p:nvPr>
        </p:nvSpPr>
        <p:spPr>
          <a:xfrm>
            <a:off x="400050" y="1484313"/>
            <a:ext cx="8582025" cy="4154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smtClean="0">
                <a:effectLst/>
              </a:rPr>
              <a:t>假设一个循环索引不出现，其距离是无约束的，方向为</a:t>
            </a:r>
            <a:r>
              <a:rPr lang="en-US" altLang="zh-CN" sz="2800" smtClean="0">
                <a:effectLst/>
              </a:rPr>
              <a:t> </a:t>
            </a:r>
            <a:r>
              <a:rPr lang="en-US" altLang="zh-CN" sz="2800" smtClean="0">
                <a:effectLst/>
                <a:latin typeface="Comic Sans MS" panose="030F0702030302020204" pitchFamily="66" charset="0"/>
              </a:rPr>
              <a:t>“</a:t>
            </a:r>
            <a:r>
              <a:rPr lang="en-US" altLang="zh-CN" sz="2800" smtClean="0">
                <a:effectLst/>
              </a:rPr>
              <a:t>*</a:t>
            </a:r>
            <a:r>
              <a:rPr lang="en-US" altLang="zh-CN" sz="2800" smtClean="0">
                <a:effectLst/>
                <a:latin typeface="Comic Sans MS" panose="030F0702030302020204" pitchFamily="66" charset="0"/>
              </a:rPr>
              <a:t>”</a:t>
            </a:r>
            <a:endParaRPr lang="en-US" altLang="zh-CN" sz="2800" smtClean="0">
              <a:effectLst/>
            </a:endParaRPr>
          </a:p>
          <a:p>
            <a:pPr>
              <a:buFont typeface="Wingdings" panose="05000000000000000000" pitchFamily="2" charset="2"/>
              <a:buNone/>
            </a:pPr>
            <a:r>
              <a:rPr lang="en-US" altLang="zh-CN" sz="2500" smtClean="0">
                <a:effectLst/>
              </a:rPr>
              <a:t>	</a:t>
            </a:r>
            <a:r>
              <a:rPr lang="zh-CN" altLang="en-US" sz="2500" smtClean="0">
                <a:effectLst/>
              </a:rPr>
              <a:t>例子</a:t>
            </a:r>
            <a:r>
              <a:rPr lang="en-US" altLang="zh-CN" sz="2500" smtClean="0">
                <a:effectLst/>
              </a:rPr>
              <a:t>:</a:t>
            </a:r>
          </a:p>
          <a:p>
            <a:pPr>
              <a:buFont typeface="Wingdings" panose="05000000000000000000" pitchFamily="2" charset="2"/>
              <a:buNone/>
            </a:pPr>
            <a:r>
              <a:rPr lang="en-US" altLang="en-US" sz="2500" b="1" noProof="1" smtClean="0">
                <a:effectLst/>
                <a:latin typeface="Courier New" panose="02070309020205020404" pitchFamily="49" charset="0"/>
              </a:rPr>
              <a:t>		</a:t>
            </a:r>
            <a:r>
              <a:rPr lang="en-US" altLang="zh-CN" sz="2500" noProof="1" smtClean="0">
                <a:effectLst/>
                <a:latin typeface="Courier New" panose="02070309020205020404" pitchFamily="49" charset="0"/>
              </a:rPr>
              <a:t>DO I = 1, 100</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DO J = 1, 100</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A(I+1) = A(I) + B(J)</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ENDDO</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ENDDO</a:t>
            </a:r>
          </a:p>
          <a:p>
            <a:pPr lvl="1">
              <a:lnSpc>
                <a:spcPct val="96000"/>
              </a:lnSpc>
              <a:buFont typeface="Wingdings" panose="05000000000000000000" pitchFamily="2" charset="2"/>
              <a:buNone/>
            </a:pPr>
            <a:endParaRPr lang="en-US" altLang="en-US" sz="2400" b="1" noProof="1" smtClean="0">
              <a:effectLst/>
              <a:latin typeface="Courier New" panose="02070309020205020404" pitchFamily="49" charset="0"/>
            </a:endParaRPr>
          </a:p>
          <a:p>
            <a:pPr>
              <a:lnSpc>
                <a:spcPct val="96000"/>
              </a:lnSpc>
            </a:pPr>
            <a:r>
              <a:rPr lang="zh-CN" altLang="en-US" sz="2800" smtClean="0">
                <a:effectLst/>
              </a:rPr>
              <a:t>该依赖的方向向量为 </a:t>
            </a:r>
            <a:r>
              <a:rPr lang="zh-CN" altLang="zh-CN" sz="2800" noProof="1" smtClean="0">
                <a:effectLst/>
              </a:rPr>
              <a:t>(&lt;, *)</a:t>
            </a:r>
          </a:p>
          <a:p>
            <a:pPr lvl="1">
              <a:lnSpc>
                <a:spcPct val="96000"/>
              </a:lnSpc>
              <a:buFont typeface="Wingdings" panose="05000000000000000000" pitchFamily="2" charset="2"/>
              <a:buNone/>
            </a:pPr>
            <a:endParaRPr lang="zh-CN" altLang="en-US" b="1" smtClean="0">
              <a:effectLst/>
              <a:latin typeface="Courier New" panose="02070309020205020404" pitchFamily="49" charset="0"/>
              <a:ea typeface="宋体" panose="02010600030101010101" pitchFamily="2" charset="-122"/>
            </a:endParaRPr>
          </a:p>
        </p:txBody>
      </p:sp>
      <p:sp>
        <p:nvSpPr>
          <p:cNvPr id="75780" name="Rectangle 5"/>
          <p:cNvSpPr>
            <a:spLocks noGrp="1" noChangeArrowheads="1"/>
          </p:cNvSpPr>
          <p:nvPr>
            <p:ph type="title"/>
          </p:nvPr>
        </p:nvSpPr>
        <p:spPr>
          <a:xfrm>
            <a:off x="171450" y="115888"/>
            <a:ext cx="8577263" cy="685800"/>
          </a:xfrm>
          <a:noFill/>
        </p:spPr>
        <p:txBody>
          <a:bodyPr/>
          <a:lstStyle/>
          <a:p>
            <a:r>
              <a:rPr lang="zh-CN" altLang="en-US" smtClean="0"/>
              <a:t>简单依赖性测试：</a:t>
            </a:r>
            <a:r>
              <a:rPr lang="en-US" altLang="zh-CN" smtClean="0"/>
              <a:t>Delta Notation</a:t>
            </a:r>
          </a:p>
        </p:txBody>
      </p:sp>
    </p:spTree>
    <p:extLst>
      <p:ext uri="{BB962C8B-B14F-4D97-AF65-F5344CB8AC3E}">
        <p14:creationId xmlns:p14="http://schemas.microsoft.com/office/powerpoint/2010/main" val="2637985590"/>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5E5710AF-FA6E-49E1-9396-389DB2FB9BE2}" type="slidenum">
              <a:rPr lang="en-US" altLang="zh-CN" sz="1400">
                <a:latin typeface="Times New Roman" panose="02020603050405020304" pitchFamily="18" charset="0"/>
                <a:ea typeface="宋体" panose="02010600030101010101" pitchFamily="2" charset="-122"/>
              </a:rPr>
              <a:pPr>
                <a:spcBef>
                  <a:spcPct val="0"/>
                </a:spcBef>
                <a:buFontTx/>
                <a:buNone/>
              </a:pPr>
              <a:t>97</a:t>
            </a:fld>
            <a:endParaRPr lang="en-US" altLang="zh-CN" sz="1400">
              <a:latin typeface="Times New Roman" panose="02020603050405020304" pitchFamily="18" charset="0"/>
              <a:ea typeface="宋体" panose="02010600030101010101" pitchFamily="2" charset="-122"/>
            </a:endParaRPr>
          </a:p>
        </p:txBody>
      </p:sp>
      <p:sp>
        <p:nvSpPr>
          <p:cNvPr id="77827" name="Rectangle 3"/>
          <p:cNvSpPr>
            <a:spLocks noGrp="1" noChangeArrowheads="1"/>
          </p:cNvSpPr>
          <p:nvPr>
            <p:ph type="body" idx="1"/>
          </p:nvPr>
        </p:nvSpPr>
        <p:spPr>
          <a:xfrm>
            <a:off x="400050" y="1609725"/>
            <a:ext cx="8582025" cy="4843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smtClean="0">
                <a:effectLst/>
              </a:rPr>
              <a:t>* 表示所有的三种方向的集合</a:t>
            </a:r>
            <a:endParaRPr lang="en-US" altLang="zh-CN" sz="2800" smtClean="0">
              <a:effectLst/>
            </a:endParaRPr>
          </a:p>
          <a:p>
            <a:pPr>
              <a:buFont typeface="Wingdings" panose="05000000000000000000" pitchFamily="2" charset="2"/>
              <a:buNone/>
            </a:pPr>
            <a:endParaRPr lang="en-US" altLang="zh-CN" sz="2800" smtClean="0">
              <a:effectLst/>
            </a:endParaRPr>
          </a:p>
          <a:p>
            <a:pPr>
              <a:buFont typeface="Wingdings" panose="05000000000000000000" pitchFamily="2" charset="2"/>
              <a:buNone/>
            </a:pPr>
            <a:r>
              <a:rPr lang="zh-CN" altLang="en-US" sz="2500" smtClean="0">
                <a:effectLst/>
              </a:rPr>
              <a:t>例子</a:t>
            </a:r>
            <a:r>
              <a:rPr lang="en-US" altLang="zh-CN" sz="2500" smtClean="0">
                <a:effectLst/>
              </a:rPr>
              <a:t>:</a:t>
            </a:r>
          </a:p>
          <a:p>
            <a:pPr lvl="1">
              <a:lnSpc>
                <a:spcPct val="96000"/>
              </a:lnSpc>
              <a:buFont typeface="Wingdings" panose="05000000000000000000" pitchFamily="2" charset="2"/>
              <a:buNone/>
            </a:pPr>
            <a:r>
              <a:rPr lang="en-US" altLang="zh-CN" sz="2400" noProof="1" smtClean="0">
                <a:effectLst/>
                <a:latin typeface="Courier New" panose="02070309020205020404" pitchFamily="49" charset="0"/>
              </a:rPr>
              <a:t>DO J = 1, 100</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DO I = 1, 100</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A(I+1) = A(I) + B(J)</a:t>
            </a:r>
          </a:p>
          <a:p>
            <a:pPr lvl="1">
              <a:lnSpc>
                <a:spcPct val="96000"/>
              </a:lnSpc>
              <a:buFont typeface="Wingdings" panose="05000000000000000000" pitchFamily="2" charset="2"/>
              <a:buNone/>
            </a:pPr>
            <a:r>
              <a:rPr lang="en-US" altLang="en-US" sz="2400" noProof="1" smtClean="0">
                <a:effectLst/>
                <a:latin typeface="Courier New" panose="02070309020205020404" pitchFamily="49" charset="0"/>
              </a:rPr>
              <a:t>		</a:t>
            </a:r>
            <a:r>
              <a:rPr lang="en-US" altLang="zh-CN" sz="2400" noProof="1" smtClean="0">
                <a:effectLst/>
                <a:latin typeface="Courier New" panose="02070309020205020404" pitchFamily="49" charset="0"/>
              </a:rPr>
              <a:t>ENDDO</a:t>
            </a:r>
          </a:p>
          <a:p>
            <a:pPr lvl="1">
              <a:lnSpc>
                <a:spcPct val="96000"/>
              </a:lnSpc>
              <a:buFont typeface="Wingdings" panose="05000000000000000000" pitchFamily="2" charset="2"/>
              <a:buNone/>
            </a:pPr>
            <a:r>
              <a:rPr lang="en-US" altLang="zh-CN" sz="2400" noProof="1" smtClean="0">
                <a:effectLst/>
                <a:latin typeface="Courier New" panose="02070309020205020404" pitchFamily="49" charset="0"/>
              </a:rPr>
              <a:t>ENDDO</a:t>
            </a:r>
            <a:endParaRPr lang="en-US" altLang="zh-CN" sz="2400" noProof="1" smtClean="0">
              <a:effectLst/>
              <a:latin typeface="Courier" pitchFamily="49" charset="0"/>
            </a:endParaRPr>
          </a:p>
          <a:p>
            <a:r>
              <a:rPr lang="en-US" altLang="zh-CN" sz="2500" smtClean="0">
                <a:effectLst/>
                <a:ea typeface="宋体" panose="02010600030101010101" pitchFamily="2" charset="-122"/>
              </a:rPr>
              <a:t>(*, &lt;) </a:t>
            </a:r>
            <a:r>
              <a:rPr lang="zh-CN" altLang="en-US" sz="2500" smtClean="0">
                <a:effectLst/>
                <a:ea typeface="宋体" panose="02010600030101010101" pitchFamily="2" charset="-122"/>
              </a:rPr>
              <a:t>表示 </a:t>
            </a:r>
            <a:r>
              <a:rPr lang="en-US" altLang="zh-CN" sz="2500" smtClean="0">
                <a:effectLst/>
                <a:ea typeface="宋体" panose="02010600030101010101" pitchFamily="2" charset="-122"/>
              </a:rPr>
              <a:t>{ (&lt;, &lt;), (=, &lt;), (&gt;, &lt;) }</a:t>
            </a:r>
          </a:p>
          <a:p>
            <a:r>
              <a:rPr lang="en-US" altLang="zh-CN" sz="2500" smtClean="0">
                <a:effectLst/>
                <a:ea typeface="宋体" panose="02010600030101010101" pitchFamily="2" charset="-122"/>
              </a:rPr>
              <a:t>(&gt;, &lt;) </a:t>
            </a:r>
            <a:r>
              <a:rPr lang="zh-CN" altLang="en-US" sz="2500" smtClean="0">
                <a:effectLst/>
                <a:ea typeface="宋体" panose="02010600030101010101" pitchFamily="2" charset="-122"/>
              </a:rPr>
              <a:t>表示</a:t>
            </a:r>
            <a:r>
              <a:rPr lang="en-US" altLang="zh-CN" sz="2500" smtClean="0">
                <a:effectLst/>
                <a:ea typeface="宋体" panose="02010600030101010101" pitchFamily="2" charset="-122"/>
              </a:rPr>
              <a:t>1</a:t>
            </a:r>
            <a:r>
              <a:rPr lang="zh-CN" altLang="en-US" sz="2500" smtClean="0">
                <a:effectLst/>
                <a:ea typeface="宋体" panose="02010600030101010101" pitchFamily="2" charset="-122"/>
              </a:rPr>
              <a:t>级的反相关性</a:t>
            </a:r>
            <a:r>
              <a:rPr lang="en-US" altLang="zh-CN" sz="2500" smtClean="0">
                <a:effectLst/>
                <a:ea typeface="宋体" panose="02010600030101010101" pitchFamily="2" charset="-122"/>
              </a:rPr>
              <a:t>(&lt;, &gt;)</a:t>
            </a:r>
          </a:p>
        </p:txBody>
      </p:sp>
      <p:sp>
        <p:nvSpPr>
          <p:cNvPr id="77828" name="Rectangle 7"/>
          <p:cNvSpPr>
            <a:spLocks noGrp="1" noChangeArrowheads="1"/>
          </p:cNvSpPr>
          <p:nvPr>
            <p:ph type="title"/>
          </p:nvPr>
        </p:nvSpPr>
        <p:spPr>
          <a:xfrm>
            <a:off x="171450" y="115888"/>
            <a:ext cx="8577263" cy="685800"/>
          </a:xfrm>
          <a:noFill/>
        </p:spPr>
        <p:txBody>
          <a:bodyPr/>
          <a:lstStyle/>
          <a:p>
            <a:r>
              <a:rPr lang="zh-CN" altLang="en-US" smtClean="0"/>
              <a:t>简单依赖性测试：</a:t>
            </a:r>
            <a:r>
              <a:rPr lang="en-US" altLang="zh-CN" smtClean="0"/>
              <a:t>Delta Notation</a:t>
            </a:r>
          </a:p>
        </p:txBody>
      </p:sp>
    </p:spTree>
    <p:extLst>
      <p:ext uri="{BB962C8B-B14F-4D97-AF65-F5344CB8AC3E}">
        <p14:creationId xmlns:p14="http://schemas.microsoft.com/office/powerpoint/2010/main" val="1752248757"/>
      </p:ext>
    </p:extLst>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1B5C9EDE-8350-4120-ACB9-1965BE2FD24A}" type="slidenum">
              <a:rPr lang="en-US" altLang="zh-CN" sz="1400">
                <a:latin typeface="Times New Roman" panose="02020603050405020304" pitchFamily="18" charset="0"/>
                <a:ea typeface="宋体" panose="02010600030101010101" pitchFamily="2" charset="-122"/>
              </a:rPr>
              <a:pPr>
                <a:spcBef>
                  <a:spcPct val="0"/>
                </a:spcBef>
                <a:buFontTx/>
                <a:buNone/>
              </a:pPr>
              <a:t>98</a:t>
            </a:fld>
            <a:endParaRPr lang="en-US" altLang="zh-CN" sz="1400">
              <a:latin typeface="Times New Roman" panose="02020603050405020304" pitchFamily="18" charset="0"/>
              <a:ea typeface="宋体" panose="02010600030101010101" pitchFamily="2" charset="-122"/>
            </a:endParaRPr>
          </a:p>
        </p:txBody>
      </p:sp>
      <p:sp>
        <p:nvSpPr>
          <p:cNvPr id="79875" name="Rectangle 2"/>
          <p:cNvSpPr>
            <a:spLocks noGrp="1" noChangeArrowheads="1"/>
          </p:cNvSpPr>
          <p:nvPr>
            <p:ph type="title"/>
          </p:nvPr>
        </p:nvSpPr>
        <p:spPr/>
        <p:txBody>
          <a:bodyPr/>
          <a:lstStyle/>
          <a:p>
            <a:r>
              <a:rPr lang="zh-CN" altLang="en-US" smtClean="0"/>
              <a:t>并行化与向量化</a:t>
            </a:r>
          </a:p>
        </p:txBody>
      </p:sp>
      <p:sp>
        <p:nvSpPr>
          <p:cNvPr id="79876" name="Rectangle 3"/>
          <p:cNvSpPr>
            <a:spLocks noGrp="1" noChangeArrowheads="1"/>
          </p:cNvSpPr>
          <p:nvPr>
            <p:ph type="body" idx="1"/>
          </p:nvPr>
        </p:nvSpPr>
        <p:spPr>
          <a:xfrm>
            <a:off x="360363" y="1285875"/>
            <a:ext cx="8532812" cy="5095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6000"/>
              </a:lnSpc>
              <a:spcBef>
                <a:spcPts val="100"/>
              </a:spcBef>
            </a:pPr>
            <a:r>
              <a:rPr lang="zh-CN" altLang="en-US" smtClean="0">
                <a:effectLst/>
              </a:rPr>
              <a:t>定理 </a:t>
            </a:r>
            <a:r>
              <a:rPr lang="zh-CN" altLang="zh-CN" noProof="1" smtClean="0">
                <a:effectLst/>
              </a:rPr>
              <a:t>2.8.</a:t>
            </a:r>
            <a:r>
              <a:rPr lang="zh-CN" altLang="zh-CN" b="1" noProof="1" smtClean="0">
                <a:effectLst/>
              </a:rPr>
              <a:t> </a:t>
            </a:r>
            <a:r>
              <a:rPr lang="zh-CN" altLang="en-US" b="1" smtClean="0">
                <a:effectLst/>
              </a:rPr>
              <a:t>如果循环不携带任何依赖，将一个串行循环转换为一个并行循环是合法的。</a:t>
            </a:r>
            <a:endParaRPr lang="zh-CN" altLang="en-US" noProof="1" smtClean="0">
              <a:effectLst/>
            </a:endParaRPr>
          </a:p>
          <a:p>
            <a:pPr>
              <a:lnSpc>
                <a:spcPct val="96000"/>
              </a:lnSpc>
              <a:spcBef>
                <a:spcPts val="100"/>
              </a:spcBef>
              <a:buFont typeface="Wingdings" panose="05000000000000000000" pitchFamily="2" charset="2"/>
              <a:buNone/>
            </a:pPr>
            <a:r>
              <a:rPr lang="en-US" altLang="zh-CN" sz="2200" smtClean="0">
                <a:effectLst/>
              </a:rPr>
              <a:t>   </a:t>
            </a:r>
            <a:br>
              <a:rPr lang="en-US" altLang="zh-CN" sz="2200" smtClean="0">
                <a:effectLst/>
              </a:rPr>
            </a:br>
            <a:r>
              <a:rPr lang="en-US" altLang="zh-CN" sz="2200" smtClean="0">
                <a:effectLst/>
              </a:rPr>
              <a:t> </a:t>
            </a:r>
            <a:r>
              <a:rPr lang="en-US" altLang="zh-CN" sz="2200" noProof="1" smtClean="0">
                <a:effectLst/>
              </a:rPr>
              <a:t>DO I=1,N</a:t>
            </a:r>
          </a:p>
          <a:p>
            <a:pPr lvl="1">
              <a:lnSpc>
                <a:spcPct val="96000"/>
              </a:lnSpc>
              <a:buFont typeface="Wingdings" panose="05000000000000000000" pitchFamily="2" charset="2"/>
              <a:buNone/>
            </a:pPr>
            <a:r>
              <a:rPr lang="en-US" altLang="en-US" sz="2200" noProof="1" smtClean="0">
                <a:effectLst/>
              </a:rPr>
              <a:t>		</a:t>
            </a:r>
            <a:r>
              <a:rPr lang="en-US" altLang="zh-CN" sz="2200" noProof="1" smtClean="0">
                <a:effectLst/>
              </a:rPr>
              <a:t>X(I) = X(I) + C</a:t>
            </a:r>
          </a:p>
          <a:p>
            <a:pPr lvl="1">
              <a:lnSpc>
                <a:spcPct val="96000"/>
              </a:lnSpc>
              <a:buFont typeface="Wingdings" panose="05000000000000000000" pitchFamily="2" charset="2"/>
              <a:buNone/>
            </a:pPr>
            <a:r>
              <a:rPr lang="en-US" altLang="zh-CN" sz="2200" noProof="1" smtClean="0">
                <a:effectLst/>
              </a:rPr>
              <a:t>ENDDO</a:t>
            </a:r>
          </a:p>
          <a:p>
            <a:pPr>
              <a:lnSpc>
                <a:spcPct val="96000"/>
              </a:lnSpc>
              <a:spcBef>
                <a:spcPts val="100"/>
              </a:spcBef>
              <a:buFont typeface="Wingdings" panose="05000000000000000000" pitchFamily="2" charset="2"/>
              <a:buNone/>
            </a:pPr>
            <a:r>
              <a:rPr lang="zh-CN" altLang="en-US" sz="2200" smtClean="0">
                <a:effectLst/>
              </a:rPr>
              <a:t>    转换为 </a:t>
            </a:r>
            <a:r>
              <a:rPr lang="en-US" altLang="zh-CN" sz="2200" noProof="1" smtClean="0">
                <a:effectLst/>
              </a:rPr>
              <a:t>X(1:N) = X(1:N) + C</a:t>
            </a:r>
            <a:endParaRPr lang="en-US" altLang="zh-CN" sz="2200" b="1" noProof="1" smtClean="0">
              <a:effectLst/>
            </a:endParaRPr>
          </a:p>
          <a:p>
            <a:pPr>
              <a:lnSpc>
                <a:spcPct val="96000"/>
              </a:lnSpc>
              <a:spcBef>
                <a:spcPts val="100"/>
              </a:spcBef>
            </a:pPr>
            <a:endParaRPr lang="en-US" altLang="zh-CN" sz="2200" noProof="1" smtClean="0">
              <a:effectLst/>
            </a:endParaRPr>
          </a:p>
          <a:p>
            <a:pPr>
              <a:lnSpc>
                <a:spcPct val="96000"/>
              </a:lnSpc>
              <a:spcBef>
                <a:spcPts val="100"/>
              </a:spcBef>
              <a:buFont typeface="Wingdings" panose="05000000000000000000" pitchFamily="2" charset="2"/>
              <a:buNone/>
            </a:pPr>
            <a:r>
              <a:rPr lang="en-US" altLang="zh-CN" sz="2200" smtClean="0">
                <a:effectLst/>
              </a:rPr>
              <a:t>    </a:t>
            </a:r>
            <a:r>
              <a:rPr lang="en-US" altLang="zh-CN" sz="2200" noProof="1" smtClean="0">
                <a:effectLst/>
              </a:rPr>
              <a:t>DO I=1,N</a:t>
            </a:r>
          </a:p>
          <a:p>
            <a:pPr lvl="1">
              <a:lnSpc>
                <a:spcPct val="96000"/>
              </a:lnSpc>
              <a:buFont typeface="Wingdings" panose="05000000000000000000" pitchFamily="2" charset="2"/>
              <a:buNone/>
            </a:pPr>
            <a:r>
              <a:rPr lang="en-US" altLang="zh-CN" sz="2200" noProof="1" smtClean="0">
                <a:effectLst/>
              </a:rPr>
              <a:t>		X(I+1) = X(I) + C</a:t>
            </a:r>
          </a:p>
          <a:p>
            <a:pPr lvl="1">
              <a:lnSpc>
                <a:spcPct val="96000"/>
              </a:lnSpc>
              <a:buFont typeface="Wingdings" panose="05000000000000000000" pitchFamily="2" charset="2"/>
              <a:buNone/>
            </a:pPr>
            <a:r>
              <a:rPr lang="en-US" altLang="zh-CN" sz="2200" noProof="1" smtClean="0">
                <a:effectLst/>
              </a:rPr>
              <a:t>ENDDO</a:t>
            </a:r>
          </a:p>
          <a:p>
            <a:pPr>
              <a:lnSpc>
                <a:spcPct val="96000"/>
              </a:lnSpc>
              <a:buFont typeface="Wingdings" panose="05000000000000000000" pitchFamily="2" charset="2"/>
              <a:buNone/>
            </a:pPr>
            <a:r>
              <a:rPr lang="en-US" altLang="zh-CN" sz="2200" smtClean="0">
                <a:effectLst/>
              </a:rPr>
              <a:t>    </a:t>
            </a:r>
            <a:r>
              <a:rPr lang="zh-CN" altLang="en-US" sz="2200" smtClean="0">
                <a:effectLst/>
              </a:rPr>
              <a:t>不可转换为</a:t>
            </a:r>
            <a:r>
              <a:rPr lang="en-US" altLang="zh-CN" sz="2200" noProof="1" smtClean="0">
                <a:effectLst/>
              </a:rPr>
              <a:t>X(2:N+1) = X(1:N) + C</a:t>
            </a:r>
          </a:p>
        </p:txBody>
      </p:sp>
    </p:spTree>
    <p:extLst>
      <p:ext uri="{BB962C8B-B14F-4D97-AF65-F5344CB8AC3E}">
        <p14:creationId xmlns:p14="http://schemas.microsoft.com/office/powerpoint/2010/main" val="1113440470"/>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隶书" panose="02010509060101010101" pitchFamily="49" charset="-122"/>
                <a:ea typeface="隶书" panose="02010509060101010101" pitchFamily="49" charset="-122"/>
                <a:cs typeface="Times New Roman" panose="02020603050405020304" pitchFamily="18" charset="0"/>
              </a:defRPr>
            </a:lvl1pPr>
            <a:lvl2pPr marL="742950" indent="-285750">
              <a:spcBef>
                <a:spcPct val="20000"/>
              </a:spcBef>
              <a:buFont typeface="Wingdings" panose="05000000000000000000" pitchFamily="2" charset="2"/>
              <a:buChar char=""/>
              <a:defRPr sz="2800">
                <a:solidFill>
                  <a:schemeClr val="tx1"/>
                </a:solidFill>
                <a:latin typeface="隶书" panose="02010509060101010101" pitchFamily="49" charset="-122"/>
                <a:ea typeface="隶书" panose="02010509060101010101" pitchFamily="49" charset="-122"/>
              </a:defRPr>
            </a:lvl2pPr>
            <a:lvl3pPr marL="1143000" indent="-228600">
              <a:spcBef>
                <a:spcPct val="20000"/>
              </a:spcBef>
              <a:buFont typeface="Wingdings" panose="05000000000000000000" pitchFamily="2" charset="2"/>
              <a:buChar char=""/>
              <a:defRPr sz="2400">
                <a:solidFill>
                  <a:schemeClr val="tx1"/>
                </a:solidFill>
                <a:latin typeface="隶书" panose="02010509060101010101" pitchFamily="49" charset="-122"/>
                <a:ea typeface="隶书" panose="02010509060101010101" pitchFamily="49" charset="-122"/>
              </a:defRPr>
            </a:lvl3pPr>
            <a:lvl4pPr marL="16002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1600">
                <a:solidFill>
                  <a:schemeClr val="tx1"/>
                </a:solidFill>
                <a:latin typeface="隶书" panose="02010509060101010101" pitchFamily="49" charset="-122"/>
                <a:ea typeface="隶书" panose="02010509060101010101" pitchFamily="49" charset="-122"/>
              </a:defRPr>
            </a:lvl9pPr>
          </a:lstStyle>
          <a:p>
            <a:pPr>
              <a:spcBef>
                <a:spcPct val="0"/>
              </a:spcBef>
              <a:buFontTx/>
              <a:buNone/>
            </a:pPr>
            <a:fld id="{CBAEA129-8FE6-48D8-A385-DE2C96EF1A04}" type="slidenum">
              <a:rPr lang="en-US" altLang="zh-CN" sz="1400">
                <a:latin typeface="Times New Roman" panose="02020603050405020304" pitchFamily="18" charset="0"/>
                <a:ea typeface="宋体" panose="02010600030101010101" pitchFamily="2" charset="-122"/>
              </a:rPr>
              <a:pPr>
                <a:spcBef>
                  <a:spcPct val="0"/>
                </a:spcBef>
                <a:buFontTx/>
                <a:buNone/>
              </a:pPr>
              <a:t>99</a:t>
            </a:fld>
            <a:endParaRPr lang="en-US" altLang="zh-CN" sz="1400">
              <a:latin typeface="Times New Roman" panose="02020603050405020304" pitchFamily="18" charset="0"/>
              <a:ea typeface="宋体" panose="02010600030101010101" pitchFamily="2" charset="-122"/>
            </a:endParaRPr>
          </a:p>
        </p:txBody>
      </p:sp>
      <p:sp>
        <p:nvSpPr>
          <p:cNvPr id="81923" name="Rectangle 2"/>
          <p:cNvSpPr>
            <a:spLocks noGrp="1" noChangeArrowheads="1"/>
          </p:cNvSpPr>
          <p:nvPr>
            <p:ph type="title"/>
          </p:nvPr>
        </p:nvSpPr>
        <p:spPr/>
        <p:txBody>
          <a:bodyPr/>
          <a:lstStyle/>
          <a:p>
            <a:r>
              <a:rPr lang="zh-CN" altLang="en-US" smtClean="0"/>
              <a:t>循环分布</a:t>
            </a:r>
          </a:p>
        </p:txBody>
      </p:sp>
      <p:sp>
        <p:nvSpPr>
          <p:cNvPr id="81924" name="Rectangle 3"/>
          <p:cNvSpPr>
            <a:spLocks noGrp="1" noChangeArrowheads="1"/>
          </p:cNvSpPr>
          <p:nvPr>
            <p:ph type="body" idx="1"/>
          </p:nvPr>
        </p:nvSpPr>
        <p:spPr>
          <a:xfrm>
            <a:off x="395288" y="1341438"/>
            <a:ext cx="8582025" cy="4633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mtClean="0">
                <a:effectLst/>
              </a:rPr>
              <a:t>循环中携带依赖的语句能否被向量化</a:t>
            </a:r>
            <a:r>
              <a:rPr lang="en-US" altLang="zh-CN" smtClean="0">
                <a:effectLst/>
              </a:rPr>
              <a:t>?</a:t>
            </a:r>
          </a:p>
          <a:p>
            <a:pPr lvl="1">
              <a:lnSpc>
                <a:spcPct val="120000"/>
              </a:lnSpc>
              <a:buFont typeface="Wingdings" panose="05000000000000000000" pitchFamily="2" charset="2"/>
              <a:buNone/>
            </a:pPr>
            <a:r>
              <a:rPr lang="en-US" altLang="en-US" b="1" noProof="1" smtClean="0">
                <a:effectLst/>
              </a:rPr>
              <a:t>  </a:t>
            </a:r>
            <a:r>
              <a:rPr lang="en-US" altLang="zh-CN" noProof="1" smtClean="0">
                <a:effectLst/>
              </a:rPr>
              <a:t>D0 I = 1, N</a:t>
            </a:r>
          </a:p>
          <a:p>
            <a:pPr>
              <a:lnSpc>
                <a:spcPct val="96000"/>
              </a:lnSpc>
              <a:buFont typeface="Wingdings" panose="05000000000000000000" pitchFamily="2" charset="2"/>
              <a:buNone/>
            </a:pPr>
            <a:r>
              <a:rPr lang="en-US" altLang="zh-CN" sz="2900" noProof="1" smtClean="0">
                <a:effectLst/>
              </a:rPr>
              <a:t>S</a:t>
            </a:r>
            <a:r>
              <a:rPr lang="en-US" altLang="zh-CN" sz="2900" baseline="-25000" noProof="1" smtClean="0">
                <a:effectLst/>
              </a:rPr>
              <a:t>1</a:t>
            </a:r>
            <a:r>
              <a:rPr lang="en-US" altLang="zh-CN" sz="2900" noProof="1" smtClean="0">
                <a:effectLst/>
              </a:rPr>
              <a:t>		 A(I+1) = B(I) + C</a:t>
            </a:r>
          </a:p>
          <a:p>
            <a:pPr>
              <a:lnSpc>
                <a:spcPct val="96000"/>
              </a:lnSpc>
              <a:buFont typeface="Wingdings" panose="05000000000000000000" pitchFamily="2" charset="2"/>
              <a:buNone/>
            </a:pPr>
            <a:r>
              <a:rPr lang="en-US" altLang="zh-CN" sz="2900" noProof="1" smtClean="0">
                <a:effectLst/>
              </a:rPr>
              <a:t>S</a:t>
            </a:r>
            <a:r>
              <a:rPr lang="en-US" altLang="zh-CN" sz="2900" baseline="-25000" noProof="1" smtClean="0">
                <a:effectLst/>
              </a:rPr>
              <a:t>2</a:t>
            </a:r>
            <a:r>
              <a:rPr lang="en-US" altLang="zh-CN" sz="2900" noProof="1" smtClean="0">
                <a:effectLst/>
              </a:rPr>
              <a:t>		 D(I) = A(I) + E</a:t>
            </a:r>
          </a:p>
          <a:p>
            <a:pPr lvl="1">
              <a:lnSpc>
                <a:spcPct val="116000"/>
              </a:lnSpc>
              <a:buFont typeface="Wingdings" panose="05000000000000000000" pitchFamily="2" charset="2"/>
              <a:buNone/>
            </a:pPr>
            <a:r>
              <a:rPr lang="en-US" altLang="zh-CN" noProof="1" smtClean="0">
                <a:effectLst/>
              </a:rPr>
              <a:t>	ENDDO</a:t>
            </a:r>
          </a:p>
          <a:p>
            <a:pPr>
              <a:lnSpc>
                <a:spcPct val="116000"/>
              </a:lnSpc>
            </a:pPr>
            <a:r>
              <a:rPr lang="zh-CN" altLang="en-US" smtClean="0">
                <a:effectLst/>
              </a:rPr>
              <a:t>依赖</a:t>
            </a:r>
            <a:r>
              <a:rPr lang="en-US" altLang="zh-CN" noProof="1" smtClean="0">
                <a:effectLst/>
              </a:rPr>
              <a:t>: S</a:t>
            </a:r>
            <a:r>
              <a:rPr lang="en-US" altLang="zh-CN" baseline="-25000" noProof="1" smtClean="0">
                <a:effectLst/>
              </a:rPr>
              <a:t>1 </a:t>
            </a:r>
            <a:r>
              <a:rPr lang="en-US" altLang="zh-CN" noProof="1" smtClean="0">
                <a:effectLst/>
                <a:sym typeface="Symbol" panose="05050102010706020507" pitchFamily="18" charset="2"/>
              </a:rPr>
              <a:t></a:t>
            </a:r>
            <a:r>
              <a:rPr lang="en-US" altLang="zh-CN" baseline="-25000" noProof="1" smtClean="0">
                <a:effectLst/>
                <a:sym typeface="Symbol" panose="05050102010706020507" pitchFamily="18" charset="2"/>
              </a:rPr>
              <a:t>1</a:t>
            </a:r>
            <a:r>
              <a:rPr lang="en-US" altLang="zh-CN" baseline="-25000" noProof="1" smtClean="0">
                <a:effectLst/>
              </a:rPr>
              <a:t> </a:t>
            </a:r>
            <a:r>
              <a:rPr lang="en-US" altLang="zh-CN" noProof="1" smtClean="0">
                <a:effectLst/>
              </a:rPr>
              <a:t>S</a:t>
            </a:r>
            <a:r>
              <a:rPr lang="en-US" altLang="zh-CN" baseline="-25000" noProof="1" smtClean="0">
                <a:effectLst/>
              </a:rPr>
              <a:t>2</a:t>
            </a:r>
            <a:r>
              <a:rPr lang="en-US" altLang="zh-CN" b="1" noProof="1" smtClean="0">
                <a:effectLst/>
              </a:rPr>
              <a:t> </a:t>
            </a:r>
            <a:r>
              <a:rPr lang="zh-CN" altLang="en-US" smtClean="0">
                <a:effectLst/>
              </a:rPr>
              <a:t>可转换为</a:t>
            </a:r>
            <a:r>
              <a:rPr lang="zh-CN" altLang="zh-CN" noProof="1" smtClean="0">
                <a:effectLst/>
              </a:rPr>
              <a:t>:</a:t>
            </a:r>
            <a:endParaRPr lang="zh-CN" altLang="zh-CN" b="1" noProof="1" smtClean="0">
              <a:effectLst/>
            </a:endParaRPr>
          </a:p>
          <a:p>
            <a:pPr>
              <a:buFont typeface="Wingdings" panose="05000000000000000000" pitchFamily="2" charset="2"/>
              <a:buNone/>
            </a:pPr>
            <a:r>
              <a:rPr lang="en-US" altLang="zh-CN" sz="2900" noProof="1" smtClean="0">
                <a:effectLst/>
              </a:rPr>
              <a:t>S</a:t>
            </a:r>
            <a:r>
              <a:rPr lang="en-US" altLang="zh-CN" sz="2900" baseline="-25000" noProof="1" smtClean="0">
                <a:effectLst/>
              </a:rPr>
              <a:t>1</a:t>
            </a:r>
            <a:r>
              <a:rPr lang="en-US" altLang="zh-CN" sz="2900" noProof="1" smtClean="0">
                <a:effectLst/>
              </a:rPr>
              <a:t>	   A(2:N+1) = B(1:N) + C</a:t>
            </a:r>
          </a:p>
          <a:p>
            <a:pPr>
              <a:buFont typeface="Wingdings" panose="05000000000000000000" pitchFamily="2" charset="2"/>
              <a:buNone/>
            </a:pPr>
            <a:r>
              <a:rPr lang="en-US" altLang="zh-CN" sz="2900" noProof="1" smtClean="0">
                <a:effectLst/>
              </a:rPr>
              <a:t>S</a:t>
            </a:r>
            <a:r>
              <a:rPr lang="en-US" altLang="zh-CN" sz="2900" baseline="-25000" noProof="1" smtClean="0">
                <a:effectLst/>
              </a:rPr>
              <a:t>2</a:t>
            </a:r>
            <a:r>
              <a:rPr lang="en-US" altLang="zh-CN" sz="2900" noProof="1" smtClean="0">
                <a:effectLst/>
              </a:rPr>
              <a:t>	   D(1:N) = A(1:N) + E</a:t>
            </a:r>
            <a:endParaRPr lang="en-US" altLang="zh-CN" sz="2900" smtClean="0">
              <a:effectLst/>
            </a:endParaRPr>
          </a:p>
        </p:txBody>
      </p:sp>
    </p:spTree>
    <p:extLst>
      <p:ext uri="{BB962C8B-B14F-4D97-AF65-F5344CB8AC3E}">
        <p14:creationId xmlns:p14="http://schemas.microsoft.com/office/powerpoint/2010/main" val="548240700"/>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PPT模版">
  <a:themeElements>
    <a:clrScheme name="PPT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模版">
      <a:majorFont>
        <a:latin typeface="隶书"/>
        <a:ea typeface="隶书"/>
        <a:cs typeface=""/>
      </a:majorFont>
      <a:minorFont>
        <a:latin typeface="隶书"/>
        <a:ea typeface="隶书"/>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PT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J:\公安部内容管理\PPT模版.pot</Template>
  <TotalTime>11338</TotalTime>
  <Words>6151</Words>
  <Application>Microsoft Office PowerPoint</Application>
  <PresentationFormat>全屏显示(4:3)</PresentationFormat>
  <Paragraphs>1540</Paragraphs>
  <Slides>112</Slides>
  <Notes>109</Notes>
  <HiddenSlides>1</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112</vt:i4>
      </vt:variant>
    </vt:vector>
  </HeadingPairs>
  <TitlesOfParts>
    <vt:vector size="132" baseType="lpstr">
      <vt:lpstr>Courier</vt:lpstr>
      <vt:lpstr>Monaco</vt:lpstr>
      <vt:lpstr>方正姚体</vt:lpstr>
      <vt:lpstr>隶书</vt:lpstr>
      <vt:lpstr>宋体</vt:lpstr>
      <vt:lpstr>Arial</vt:lpstr>
      <vt:lpstr>Arial Narrow</vt:lpstr>
      <vt:lpstr>Calibri</vt:lpstr>
      <vt:lpstr>Comic Sans MS</vt:lpstr>
      <vt:lpstr>Courier New</vt:lpstr>
      <vt:lpstr>Helvetica</vt:lpstr>
      <vt:lpstr>Symbol</vt:lpstr>
      <vt:lpstr>Tahoma</vt:lpstr>
      <vt:lpstr>Times</vt:lpstr>
      <vt:lpstr>Times New Roman</vt:lpstr>
      <vt:lpstr>Wingdings</vt:lpstr>
      <vt:lpstr>PPT模版</vt:lpstr>
      <vt:lpstr>Chart</vt:lpstr>
      <vt:lpstr>位图图像</vt:lpstr>
      <vt:lpstr>Bitmap Image</vt:lpstr>
      <vt:lpstr>优化程序性能(1)</vt:lpstr>
      <vt:lpstr>微处理器发展历程</vt:lpstr>
      <vt:lpstr>集成电路技术的发展</vt:lpstr>
      <vt:lpstr>单处理器性能的发展</vt:lpstr>
      <vt:lpstr>PowerPoint 演示文稿</vt:lpstr>
      <vt:lpstr>面临的问题</vt:lpstr>
      <vt:lpstr>影响性能的要素</vt:lpstr>
      <vt:lpstr>优化编译器</vt:lpstr>
      <vt:lpstr>编译优化技术</vt:lpstr>
      <vt:lpstr>优化编译器的限制</vt:lpstr>
      <vt:lpstr>常见的优化分析</vt:lpstr>
      <vt:lpstr>编译器产生的代码变换</vt:lpstr>
      <vt:lpstr>降低运算强度</vt:lpstr>
      <vt:lpstr>共享常用的运算</vt:lpstr>
      <vt:lpstr>影响编译优化的因素：过程调用</vt:lpstr>
      <vt:lpstr>转换性能</vt:lpstr>
      <vt:lpstr>Strlen调用</vt:lpstr>
      <vt:lpstr>性能改进</vt:lpstr>
      <vt:lpstr>改进后的性能</vt:lpstr>
      <vt:lpstr>阻碍优化的因素：过程调用</vt:lpstr>
      <vt:lpstr>内存的问题</vt:lpstr>
      <vt:lpstr>内存别名</vt:lpstr>
      <vt:lpstr>去除别名</vt:lpstr>
      <vt:lpstr>阻碍优化的因素：内存别名</vt:lpstr>
      <vt:lpstr>编译优化技术</vt:lpstr>
      <vt:lpstr>相关体系结构特征</vt:lpstr>
      <vt:lpstr>流水线</vt:lpstr>
      <vt:lpstr>指令流水</vt:lpstr>
      <vt:lpstr>复制的执行逻辑</vt:lpstr>
      <vt:lpstr>流水执行单元</vt:lpstr>
      <vt:lpstr>并行功能单元</vt:lpstr>
      <vt:lpstr>针对标量流水线的编译</vt:lpstr>
      <vt:lpstr>结构相关性</vt:lpstr>
      <vt:lpstr>数据相关性</vt:lpstr>
      <vt:lpstr>数据相关性</vt:lpstr>
      <vt:lpstr>控制相关性</vt:lpstr>
      <vt:lpstr>向量指令</vt:lpstr>
      <vt:lpstr>向量化实例</vt:lpstr>
      <vt:lpstr>多发射指令单元</vt:lpstr>
      <vt:lpstr>多发射指令单元</vt:lpstr>
      <vt:lpstr>多发射指令单元</vt:lpstr>
      <vt:lpstr>处理器并行</vt:lpstr>
      <vt:lpstr>处理器并行</vt:lpstr>
      <vt:lpstr>处理器并行</vt:lpstr>
      <vt:lpstr>存储层次结构</vt:lpstr>
      <vt:lpstr>PowerPoint 演示文稿</vt:lpstr>
      <vt:lpstr>主存系统性能举例</vt:lpstr>
      <vt:lpstr>内存墙</vt:lpstr>
      <vt:lpstr>分布式内存</vt:lpstr>
      <vt:lpstr>存储层次结构的编译</vt:lpstr>
      <vt:lpstr>实例研究: 矩阵乘法</vt:lpstr>
      <vt:lpstr>流水线的问题</vt:lpstr>
      <vt:lpstr>流水线标量机优化代码</vt:lpstr>
      <vt:lpstr>向量机上的优化</vt:lpstr>
      <vt:lpstr>向量机的问题</vt:lpstr>
      <vt:lpstr>矩阵乘法向量化</vt:lpstr>
      <vt:lpstr>矩阵乘法向量化</vt:lpstr>
      <vt:lpstr>矩阵乘法向量化</vt:lpstr>
      <vt:lpstr>矩阵乘法: Cache复用</vt:lpstr>
      <vt:lpstr>矩阵乘法: Cache复用</vt:lpstr>
      <vt:lpstr>在带Cache的单处理器上的优化</vt:lpstr>
      <vt:lpstr>在分布式共享内存多处理机上的优化</vt:lpstr>
      <vt:lpstr>依赖关系</vt:lpstr>
      <vt:lpstr>依赖关系的定义</vt:lpstr>
      <vt:lpstr>存取分类</vt:lpstr>
      <vt:lpstr>循环内依赖</vt:lpstr>
      <vt:lpstr>迭代编号</vt:lpstr>
      <vt:lpstr>迭代向量</vt:lpstr>
      <vt:lpstr>迭代向量</vt:lpstr>
      <vt:lpstr>循环向量排序</vt:lpstr>
      <vt:lpstr>循环向量排序</vt:lpstr>
      <vt:lpstr>循环依赖的定义</vt:lpstr>
      <vt:lpstr>变换</vt:lpstr>
      <vt:lpstr>重排序变换</vt:lpstr>
      <vt:lpstr>重排序变换的特性</vt:lpstr>
      <vt:lpstr>依赖性的基本定理</vt:lpstr>
      <vt:lpstr>距离和方向向量</vt:lpstr>
      <vt:lpstr>方向向量</vt:lpstr>
      <vt:lpstr>方向向量</vt:lpstr>
      <vt:lpstr>方向向量</vt:lpstr>
      <vt:lpstr>方向向量变换</vt:lpstr>
      <vt:lpstr>循环携带及循环无关依赖</vt:lpstr>
      <vt:lpstr>循环携带依赖</vt:lpstr>
      <vt:lpstr>循环携带依赖</vt:lpstr>
      <vt:lpstr>循环携带变换</vt:lpstr>
      <vt:lpstr>循环携带变换</vt:lpstr>
      <vt:lpstr>循环携带变换</vt:lpstr>
      <vt:lpstr>循环无关依赖</vt:lpstr>
      <vt:lpstr>循环无关依赖</vt:lpstr>
      <vt:lpstr>循环无关依赖</vt:lpstr>
      <vt:lpstr>循环携带和循环无关依赖</vt:lpstr>
      <vt:lpstr>简单依赖性测试</vt:lpstr>
      <vt:lpstr>简单依赖性测试</vt:lpstr>
      <vt:lpstr>简单依赖性测试：Delta Notation</vt:lpstr>
      <vt:lpstr>简单依赖性测试：Delta Notation</vt:lpstr>
      <vt:lpstr>简单依赖性测试：Delta Notation</vt:lpstr>
      <vt:lpstr>简单依赖性测试：Delta Notation</vt:lpstr>
      <vt:lpstr>并行化与向量化</vt:lpstr>
      <vt:lpstr>循环分布</vt:lpstr>
      <vt:lpstr>循环分布</vt:lpstr>
      <vt:lpstr>循环分布</vt:lpstr>
      <vt:lpstr>简单向量化算法</vt:lpstr>
      <vt:lpstr>简单向量化的问题</vt:lpstr>
      <vt:lpstr>一种先进的向量化算法</vt:lpstr>
      <vt:lpstr>一种先进的向量化算法</vt:lpstr>
      <vt:lpstr>一种先进的向量化算法</vt:lpstr>
      <vt:lpstr>一种先进的向量化算法</vt:lpstr>
      <vt:lpstr>一种先进的向量化算法</vt:lpstr>
      <vt:lpstr>一种先进的向量化算法</vt:lpstr>
      <vt:lpstr>一种先进的向量化算法</vt:lpstr>
      <vt:lpstr>总结</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面向大规模网络环境的P2P协议模拟仿真工具</dc:title>
  <dc:creator>hlyu</dc:creator>
  <cp:lastModifiedBy>Hongliang Yu</cp:lastModifiedBy>
  <cp:revision>1301</cp:revision>
  <cp:lastPrinted>1601-01-01T00:00:00Z</cp:lastPrinted>
  <dcterms:created xsi:type="dcterms:W3CDTF">2005-10-24T06:13:12Z</dcterms:created>
  <dcterms:modified xsi:type="dcterms:W3CDTF">2016-09-12T02:56:42Z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