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handoutMasterIdLst>
    <p:handoutMasterId r:id="rId22"/>
  </p:handoutMasterIdLst>
  <p:sldIdLst>
    <p:sldId id="256" r:id="rId2"/>
    <p:sldId id="257" r:id="rId3"/>
    <p:sldId id="260" r:id="rId4"/>
    <p:sldId id="261" r:id="rId5"/>
    <p:sldId id="262" r:id="rId6"/>
    <p:sldId id="263" r:id="rId7"/>
    <p:sldId id="264" r:id="rId8"/>
    <p:sldId id="265" r:id="rId9"/>
    <p:sldId id="266" r:id="rId10"/>
    <p:sldId id="267" r:id="rId11"/>
    <p:sldId id="271" r:id="rId12"/>
    <p:sldId id="269" r:id="rId13"/>
    <p:sldId id="270" r:id="rId14"/>
    <p:sldId id="268"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105BE3-506C-434D-BB17-9A73D84AD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18C2C87F-139C-419F-A6FA-70DD80E1FA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9E1FE7-D842-43C7-9A3D-65B48C6B0608}" type="datetimeFigureOut">
              <a:rPr lang="zh-CN" altLang="en-US" smtClean="0"/>
              <a:t>2018/12/19</a:t>
            </a:fld>
            <a:endParaRPr lang="zh-CN" altLang="en-US"/>
          </a:p>
        </p:txBody>
      </p:sp>
      <p:sp>
        <p:nvSpPr>
          <p:cNvPr id="4" name="Footer Placeholder 3">
            <a:extLst>
              <a:ext uri="{FF2B5EF4-FFF2-40B4-BE49-F238E27FC236}">
                <a16:creationId xmlns:a16="http://schemas.microsoft.com/office/drawing/2014/main" id="{8B418543-4131-4ACA-97B5-B8C94A9988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CC9C87CD-4C68-4A99-B6B6-3A42716F64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54CD6-FDB1-455A-82E3-6F508344B821}" type="slidenum">
              <a:rPr lang="zh-CN" altLang="en-US" smtClean="0"/>
              <a:t>‹#›</a:t>
            </a:fld>
            <a:endParaRPr lang="zh-CN" altLang="en-US"/>
          </a:p>
        </p:txBody>
      </p:sp>
    </p:spTree>
    <p:extLst>
      <p:ext uri="{BB962C8B-B14F-4D97-AF65-F5344CB8AC3E}">
        <p14:creationId xmlns:p14="http://schemas.microsoft.com/office/powerpoint/2010/main" val="405442540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zh-CN" alt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37EE6CF-0117-4348-AA5B-C34DC90150AA}" type="slidenum">
              <a:rPr lang="zh-CN" altLang="en-US" smtClean="0"/>
              <a:t>‹#›</a:t>
            </a:fld>
            <a:endParaRPr lang="zh-CN" alt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242289580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336291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11"/>
          </p:nvPr>
        </p:nvSpPr>
        <p:spPr>
          <a:xfrm>
            <a:off x="2933699" y="6296615"/>
            <a:ext cx="5959577" cy="365125"/>
          </a:xfrm>
        </p:spPr>
        <p:txBody>
          <a:bodyPr/>
          <a:lstStyle/>
          <a:p>
            <a:endParaRPr lang="zh-CN" alt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37EE6CF-0117-4348-AA5B-C34DC90150AA}" type="slidenum">
              <a:rPr lang="zh-CN" altLang="en-US" smtClean="0"/>
              <a:t>‹#›</a:t>
            </a:fld>
            <a:endParaRPr lang="zh-CN" alt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153932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zh-CN" alt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37EE6CF-0117-4348-AA5B-C34DC90150AA}" type="slidenum">
              <a:rPr lang="zh-CN" altLang="en-US" smtClean="0"/>
              <a:t>‹#›</a:t>
            </a:fld>
            <a:endParaRPr lang="zh-CN" alt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Tree>
    <p:extLst>
      <p:ext uri="{BB962C8B-B14F-4D97-AF65-F5344CB8AC3E}">
        <p14:creationId xmlns:p14="http://schemas.microsoft.com/office/powerpoint/2010/main" val="314855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2053062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30789418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426853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8AD40C1-D6FB-45C2-9194-93B0EB714658}" type="datetimeFigureOut">
              <a:rPr lang="zh-CN" altLang="en-US" smtClean="0"/>
              <a:t>2018/12/19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10719263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ltLang="zh-CN"/>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8AD40C1-D6FB-45C2-9194-93B0EB714658}" type="datetimeFigureOut">
              <a:rPr lang="zh-CN" altLang="en-US" smtClean="0"/>
              <a:t>2018/12/19</a:t>
            </a:fld>
            <a:endParaRPr lang="zh-CN" alt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zh-CN" alt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427346616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8AD40C1-D6FB-45C2-9194-93B0EB714658}" type="datetimeFigureOut">
              <a:rPr lang="zh-CN" altLang="en-US" smtClean="0"/>
              <a:t>2018/12/19</a:t>
            </a:fld>
            <a:endParaRPr lang="zh-CN" alt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zh-CN" alt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37EE6CF-0117-4348-AA5B-C34DC90150AA}" type="slidenum">
              <a:rPr lang="zh-CN" altLang="en-US" smtClean="0"/>
              <a:t>‹#›</a:t>
            </a:fld>
            <a:endParaRPr lang="zh-CN" altLang="en-US"/>
          </a:p>
        </p:txBody>
      </p:sp>
    </p:spTree>
    <p:extLst>
      <p:ext uri="{BB962C8B-B14F-4D97-AF65-F5344CB8AC3E}">
        <p14:creationId xmlns:p14="http://schemas.microsoft.com/office/powerpoint/2010/main" val="5352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8AD40C1-D6FB-45C2-9194-93B0EB714658}" type="datetimeFigureOut">
              <a:rPr lang="zh-CN" altLang="en-US" smtClean="0"/>
              <a:t>2018/12/19</a:t>
            </a:fld>
            <a:endParaRPr lang="zh-CN" alt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37EE6CF-0117-4348-AA5B-C34DC90150AA}" type="slidenum">
              <a:rPr lang="zh-CN" altLang="en-US" smtClean="0"/>
              <a:t>‹#›</a:t>
            </a:fld>
            <a:endParaRPr lang="zh-CN" alt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78990"/>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works.com/help/stats/data-with-missing-values.html" TargetMode="External"/><Relationship Id="rId7" Type="http://schemas.openxmlformats.org/officeDocument/2006/relationships/hyperlink" Target="https://www.mathworks.com/help/stats/grouping-variables.html" TargetMode="External"/><Relationship Id="rId2" Type="http://schemas.openxmlformats.org/officeDocument/2006/relationships/hyperlink" Target="https://www.mathworks.com/help/stats/example.html" TargetMode="External"/><Relationship Id="rId1" Type="http://schemas.openxmlformats.org/officeDocument/2006/relationships/slideLayout" Target="../slideLayouts/slideLayout2.xml"/><Relationship Id="rId6" Type="http://schemas.openxmlformats.org/officeDocument/2006/relationships/hyperlink" Target="https://www.mathworks.com/help/stats/quantiles-and-percentiles.html" TargetMode="External"/><Relationship Id="rId5" Type="http://schemas.openxmlformats.org/officeDocument/2006/relationships/hyperlink" Target="https://www.mathworks.com/help/stats/measures-of-dispersion.html" TargetMode="External"/><Relationship Id="rId4" Type="http://schemas.openxmlformats.org/officeDocument/2006/relationships/hyperlink" Target="https://www.mathworks.com/help/stats/measures-of-central-tendency.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works.com/help/stats/scatter-plots.html" TargetMode="External"/><Relationship Id="rId2" Type="http://schemas.openxmlformats.org/officeDocument/2006/relationships/hyperlink" Target="https://www.mathworks.com/help/stats/box-plots.html" TargetMode="External"/><Relationship Id="rId1" Type="http://schemas.openxmlformats.org/officeDocument/2006/relationships/slideLayout" Target="../slideLayouts/slideLayout2.xml"/><Relationship Id="rId4" Type="http://schemas.openxmlformats.org/officeDocument/2006/relationships/hyperlink" Target="https://www.mathworks.com/help/stats/examples/visualizing-multivariate-data.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help/stats/probability-distributions-1.html" TargetMode="External"/><Relationship Id="rId2" Type="http://schemas.openxmlformats.org/officeDocument/2006/relationships/hyperlink" Target="https://www.mathworks.com/help/stats/exploratory-data-analysis.html" TargetMode="External"/><Relationship Id="rId1" Type="http://schemas.openxmlformats.org/officeDocument/2006/relationships/slideLayout" Target="../slideLayouts/slideLayout2.xml"/><Relationship Id="rId5" Type="http://schemas.openxmlformats.org/officeDocument/2006/relationships/hyperlink" Target="https://www.mathworks.com/help/stats/cluster-analysis.html" TargetMode="External"/><Relationship Id="rId4" Type="http://schemas.openxmlformats.org/officeDocument/2006/relationships/hyperlink" Target="https://www.mathworks.com/help/stats/hypothesis-tests-1.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athworks.com/help/stats/speed-up-statistical-computations.html" TargetMode="External"/><Relationship Id="rId3" Type="http://schemas.openxmlformats.org/officeDocument/2006/relationships/hyperlink" Target="https://www.mathworks.com/help/stats/regression-and-anova.html" TargetMode="External"/><Relationship Id="rId7" Type="http://schemas.openxmlformats.org/officeDocument/2006/relationships/hyperlink" Target="https://www.mathworks.com/help/stats/analysis-of-big-data-with-tall-arrays.html" TargetMode="External"/><Relationship Id="rId2" Type="http://schemas.openxmlformats.org/officeDocument/2006/relationships/hyperlink" Target="https://www.mathworks.com/help/stats/analysis-of-variance-anova-1.html" TargetMode="External"/><Relationship Id="rId1" Type="http://schemas.openxmlformats.org/officeDocument/2006/relationships/slideLayout" Target="../slideLayouts/slideLayout2.xml"/><Relationship Id="rId6" Type="http://schemas.openxmlformats.org/officeDocument/2006/relationships/hyperlink" Target="https://www.mathworks.com/help/stats/industrial-statistics.html" TargetMode="External"/><Relationship Id="rId5" Type="http://schemas.openxmlformats.org/officeDocument/2006/relationships/hyperlink" Target="https://www.mathworks.com/help/stats/dimensionality-reduction.html" TargetMode="External"/><Relationship Id="rId4" Type="http://schemas.openxmlformats.org/officeDocument/2006/relationships/hyperlink" Target="https://www.mathworks.com/help/stats/classification.html" TargetMode="External"/><Relationship Id="rId9" Type="http://schemas.openxmlformats.org/officeDocument/2006/relationships/hyperlink" Target="https://www.mathworks.com/help/stats/code-generation.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athworks.com/help/stats/descriptive-statistics.html" TargetMode="External"/><Relationship Id="rId2" Type="http://schemas.openxmlformats.org/officeDocument/2006/relationships/hyperlink" Target="https://www.mathworks.com/help/stats/data-import-and-export-1.html" TargetMode="External"/><Relationship Id="rId1" Type="http://schemas.openxmlformats.org/officeDocument/2006/relationships/slideLayout" Target="../slideLayouts/slideLayout2.xml"/><Relationship Id="rId4" Type="http://schemas.openxmlformats.org/officeDocument/2006/relationships/hyperlink" Target="https://www.mathworks.com/help/stats/statistical-visualization.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help/stats/data-with-missing-values.html" TargetMode="External"/><Relationship Id="rId2" Type="http://schemas.openxmlformats.org/officeDocument/2006/relationships/hyperlink" Target="https://www.mathworks.com/help/stats/distribution-plots.html" TargetMode="External"/><Relationship Id="rId1" Type="http://schemas.openxmlformats.org/officeDocument/2006/relationships/slideLayout" Target="../slideLayouts/slideLayout2.xml"/><Relationship Id="rId5" Type="http://schemas.openxmlformats.org/officeDocument/2006/relationships/hyperlink" Target="https://www.mathworks.com/help/stats/supported-data-types.html" TargetMode="External"/><Relationship Id="rId4" Type="http://schemas.openxmlformats.org/officeDocument/2006/relationships/hyperlink" Target="https://www.mathworks.com/help/stats/grouping-variable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thworks.com/help/stats/examp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mathworks.com/help/stats/tblread.html" TargetMode="External"/><Relationship Id="rId13" Type="http://schemas.openxmlformats.org/officeDocument/2006/relationships/image" Target="../media/image2.png"/><Relationship Id="rId3" Type="http://schemas.openxmlformats.org/officeDocument/2006/relationships/hyperlink" Target="https://www.mathworks.com/help/stats/data-import-and-export.html" TargetMode="External"/><Relationship Id="rId7" Type="http://schemas.openxmlformats.org/officeDocument/2006/relationships/hyperlink" Target="https://www.mathworks.com/help/stats/dataset.export.html" TargetMode="External"/><Relationship Id="rId12" Type="http://schemas.openxmlformats.org/officeDocument/2006/relationships/hyperlink" Target="https://www.mathworks.com/help/stats/xptread.html" TargetMode="External"/><Relationship Id="rId2" Type="http://schemas.openxmlformats.org/officeDocument/2006/relationships/hyperlink" Target="https://www.mathworks.com/help/stats/data-import-and-export-1.html" TargetMode="External"/><Relationship Id="rId1" Type="http://schemas.openxmlformats.org/officeDocument/2006/relationships/slideLayout" Target="../slideLayouts/slideLayout2.xml"/><Relationship Id="rId6" Type="http://schemas.openxmlformats.org/officeDocument/2006/relationships/hyperlink" Target="https://www.mathworks.com/help/stats/casewrite.html" TargetMode="External"/><Relationship Id="rId11" Type="http://schemas.openxmlformats.org/officeDocument/2006/relationships/hyperlink" Target="https://www.mathworks.com/help/matlab/ref/xlsread.html" TargetMode="External"/><Relationship Id="rId5" Type="http://schemas.openxmlformats.org/officeDocument/2006/relationships/hyperlink" Target="https://www.mathworks.com/help/stats/caseread.html" TargetMode="External"/><Relationship Id="rId10" Type="http://schemas.openxmlformats.org/officeDocument/2006/relationships/hyperlink" Target="https://www.mathworks.com/help/stats/tdfread.html" TargetMode="External"/><Relationship Id="rId4" Type="http://schemas.openxmlformats.org/officeDocument/2006/relationships/hyperlink" Target="https://www.mathworks.com/help/stats/data-types-1.html" TargetMode="External"/><Relationship Id="rId9" Type="http://schemas.openxmlformats.org/officeDocument/2006/relationships/hyperlink" Target="https://www.mathworks.com/help/stats/tblwrit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B532-786F-4F6F-86F5-27FA3DEC0645}"/>
              </a:ext>
            </a:extLst>
          </p:cNvPr>
          <p:cNvSpPr>
            <a:spLocks noGrp="1"/>
          </p:cNvSpPr>
          <p:nvPr>
            <p:ph type="ctrTitle"/>
          </p:nvPr>
        </p:nvSpPr>
        <p:spPr>
          <a:xfrm>
            <a:off x="0" y="293298"/>
            <a:ext cx="12192000" cy="3216665"/>
          </a:xfrm>
        </p:spPr>
        <p:txBody>
          <a:bodyPr/>
          <a:lstStyle/>
          <a:p>
            <a:r>
              <a:rPr lang="en-US" altLang="zh-CN" dirty="0">
                <a:solidFill>
                  <a:srgbClr val="FF0000"/>
                </a:solidFill>
                <a:latin typeface="Times New Roman" panose="02020603050405020304" pitchFamily="18" charset="0"/>
                <a:cs typeface="Times New Roman" panose="02020603050405020304" pitchFamily="18" charset="0"/>
              </a:rPr>
              <a:t>Statistics and Machine Learning Toolbox</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21D36D-E8A6-485A-8BD3-1F3A35BCC1DB}"/>
              </a:ext>
            </a:extLst>
          </p:cNvPr>
          <p:cNvSpPr>
            <a:spLocks noGrp="1"/>
          </p:cNvSpPr>
          <p:nvPr>
            <p:ph type="subTitle" idx="1"/>
          </p:nvPr>
        </p:nvSpPr>
        <p:spPr/>
        <p:txBody>
          <a:bodyPr/>
          <a:lstStyle/>
          <a:p>
            <a:r>
              <a:rPr lang="en-US" altLang="zh-CN" dirty="0"/>
              <a:t>BY KAFLE SUJAN </a:t>
            </a:r>
            <a:endParaRPr lang="zh-CN" altLang="en-US" dirty="0"/>
          </a:p>
        </p:txBody>
      </p:sp>
    </p:spTree>
    <p:extLst>
      <p:ext uri="{BB962C8B-B14F-4D97-AF65-F5344CB8AC3E}">
        <p14:creationId xmlns:p14="http://schemas.microsoft.com/office/powerpoint/2010/main" val="734423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E353-7447-4BC1-B467-EF4872807BCA}"/>
              </a:ext>
            </a:extLst>
          </p:cNvPr>
          <p:cNvSpPr>
            <a:spLocks noGrp="1"/>
          </p:cNvSpPr>
          <p:nvPr>
            <p:ph type="title"/>
          </p:nvPr>
        </p:nvSpPr>
        <p:spPr>
          <a:xfrm>
            <a:off x="0" y="18255"/>
            <a:ext cx="10515600" cy="1325563"/>
          </a:xfrm>
        </p:spPr>
        <p:txBody>
          <a:bodyPr/>
          <a:lstStyle/>
          <a:p>
            <a:r>
              <a:rPr lang="en-US" altLang="zh-CN" dirty="0"/>
              <a:t>Descriptive Statistics</a:t>
            </a:r>
            <a:endParaRPr lang="zh-CN" altLang="en-US" dirty="0"/>
          </a:p>
        </p:txBody>
      </p:sp>
      <p:sp>
        <p:nvSpPr>
          <p:cNvPr id="3" name="Content Placeholder 2">
            <a:extLst>
              <a:ext uri="{FF2B5EF4-FFF2-40B4-BE49-F238E27FC236}">
                <a16:creationId xmlns:a16="http://schemas.microsoft.com/office/drawing/2014/main" id="{19847617-F507-4D7F-BA79-426B017EA844}"/>
              </a:ext>
            </a:extLst>
          </p:cNvPr>
          <p:cNvSpPr>
            <a:spLocks noGrp="1"/>
          </p:cNvSpPr>
          <p:nvPr>
            <p:ph idx="1"/>
          </p:nvPr>
        </p:nvSpPr>
        <p:spPr>
          <a:xfrm>
            <a:off x="0" y="1052423"/>
            <a:ext cx="11353800" cy="5787322"/>
          </a:xfrm>
        </p:spPr>
        <p:txBody>
          <a:bodyPr>
            <a:normAutofit/>
          </a:bodyPr>
          <a:lstStyle/>
          <a:p>
            <a:r>
              <a:rPr lang="en-US" altLang="zh-CN" b="1" dirty="0">
                <a:hlinkClick r:id="rId2">
                  <a:extLst>
                    <a:ext uri="{A12FA001-AC4F-418D-AE19-62706E023703}">
                      <ahyp:hlinkClr xmlns:ahyp="http://schemas.microsoft.com/office/drawing/2018/hyperlinkcolor" val="tx"/>
                    </a:ext>
                  </a:extLst>
                </a:hlinkClick>
              </a:rPr>
              <a:t>Exploratory Analysis of Data</a:t>
            </a:r>
            <a:endParaRPr lang="en-US" altLang="zh-CN" dirty="0"/>
          </a:p>
          <a:p>
            <a:pPr marL="0" indent="0">
              <a:buNone/>
            </a:pPr>
            <a:r>
              <a:rPr lang="en-US" altLang="zh-CN" dirty="0"/>
              <a:t>Explore the distribution of data using descriptive statistics.</a:t>
            </a:r>
          </a:p>
          <a:p>
            <a:r>
              <a:rPr lang="en-US" altLang="zh-CN" b="1" dirty="0">
                <a:hlinkClick r:id="rId3">
                  <a:extLst>
                    <a:ext uri="{A12FA001-AC4F-418D-AE19-62706E023703}">
                      <ahyp:hlinkClr xmlns:ahyp="http://schemas.microsoft.com/office/drawing/2018/hyperlinkcolor" val="tx"/>
                    </a:ext>
                  </a:extLst>
                </a:hlinkClick>
              </a:rPr>
              <a:t>Data with Missing Values</a:t>
            </a:r>
            <a:endParaRPr lang="en-US" altLang="zh-CN" dirty="0"/>
          </a:p>
          <a:p>
            <a:pPr marL="0" indent="0">
              <a:buNone/>
            </a:pPr>
            <a:r>
              <a:rPr lang="en-US" altLang="zh-CN" dirty="0"/>
              <a:t>Compute descriptive statistics while ignoring missing values.</a:t>
            </a:r>
          </a:p>
          <a:p>
            <a:r>
              <a:rPr lang="en-US" altLang="zh-CN" b="1" dirty="0">
                <a:hlinkClick r:id="rId4">
                  <a:extLst>
                    <a:ext uri="{A12FA001-AC4F-418D-AE19-62706E023703}">
                      <ahyp:hlinkClr xmlns:ahyp="http://schemas.microsoft.com/office/drawing/2018/hyperlinkcolor" val="tx"/>
                    </a:ext>
                  </a:extLst>
                </a:hlinkClick>
              </a:rPr>
              <a:t>Measures of Central Tendency</a:t>
            </a:r>
            <a:endParaRPr lang="en-US" altLang="zh-CN" dirty="0"/>
          </a:p>
          <a:p>
            <a:pPr marL="0" indent="0">
              <a:buNone/>
            </a:pPr>
            <a:r>
              <a:rPr lang="en-US" altLang="zh-CN" dirty="0"/>
              <a:t>Locate a distribution of data along an appropriate scale.</a:t>
            </a:r>
          </a:p>
          <a:p>
            <a:r>
              <a:rPr lang="en-US" altLang="zh-CN" b="1" dirty="0">
                <a:hlinkClick r:id="rId5">
                  <a:extLst>
                    <a:ext uri="{A12FA001-AC4F-418D-AE19-62706E023703}">
                      <ahyp:hlinkClr xmlns:ahyp="http://schemas.microsoft.com/office/drawing/2018/hyperlinkcolor" val="tx"/>
                    </a:ext>
                  </a:extLst>
                </a:hlinkClick>
              </a:rPr>
              <a:t>Measures of Dispersion</a:t>
            </a:r>
            <a:endParaRPr lang="en-US" altLang="zh-CN" dirty="0"/>
          </a:p>
          <a:p>
            <a:pPr marL="0" indent="0">
              <a:buNone/>
            </a:pPr>
            <a:r>
              <a:rPr lang="en-US" altLang="zh-CN" dirty="0"/>
              <a:t>Find out how spread out the data values are on the number line. </a:t>
            </a:r>
          </a:p>
          <a:p>
            <a:r>
              <a:rPr lang="en-US" altLang="zh-CN" b="1" dirty="0">
                <a:hlinkClick r:id="rId6">
                  <a:extLst>
                    <a:ext uri="{A12FA001-AC4F-418D-AE19-62706E023703}">
                      <ahyp:hlinkClr xmlns:ahyp="http://schemas.microsoft.com/office/drawing/2018/hyperlinkcolor" val="tx"/>
                    </a:ext>
                  </a:extLst>
                </a:hlinkClick>
              </a:rPr>
              <a:t>Quantiles and Percentiles</a:t>
            </a:r>
            <a:endParaRPr lang="en-US" altLang="zh-CN" dirty="0"/>
          </a:p>
          <a:p>
            <a:pPr marL="0" indent="0">
              <a:buNone/>
            </a:pPr>
            <a:r>
              <a:rPr lang="en-US" altLang="zh-CN" dirty="0"/>
              <a:t>Learn how the Statistics and Machine Learning Toolbox computes quantiles and percentiles.</a:t>
            </a:r>
          </a:p>
          <a:p>
            <a:r>
              <a:rPr lang="en-US" altLang="zh-CN" b="1" dirty="0">
                <a:hlinkClick r:id="rId7">
                  <a:extLst>
                    <a:ext uri="{A12FA001-AC4F-418D-AE19-62706E023703}">
                      <ahyp:hlinkClr xmlns:ahyp="http://schemas.microsoft.com/office/drawing/2018/hyperlinkcolor" val="tx"/>
                    </a:ext>
                  </a:extLst>
                </a:hlinkClick>
              </a:rPr>
              <a:t>Grouping Variables</a:t>
            </a:r>
            <a:endParaRPr lang="en-US" altLang="zh-CN" dirty="0"/>
          </a:p>
          <a:p>
            <a:pPr marL="0" indent="0">
              <a:buNone/>
            </a:pPr>
            <a:r>
              <a:rPr lang="en-US" altLang="zh-CN" dirty="0"/>
              <a:t>Grouping variables are utility variables used to group or categorize observations.</a:t>
            </a:r>
          </a:p>
          <a:p>
            <a:endParaRPr lang="zh-CN" altLang="en-US" dirty="0"/>
          </a:p>
        </p:txBody>
      </p:sp>
    </p:spTree>
    <p:extLst>
      <p:ext uri="{BB962C8B-B14F-4D97-AF65-F5344CB8AC3E}">
        <p14:creationId xmlns:p14="http://schemas.microsoft.com/office/powerpoint/2010/main" val="239273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1FAE10-09ED-465A-A354-84DC1F72D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52755"/>
            <a:ext cx="6625087" cy="5305245"/>
          </a:xfrm>
        </p:spPr>
      </p:pic>
      <p:sp>
        <p:nvSpPr>
          <p:cNvPr id="6" name="Rectangle 5">
            <a:extLst>
              <a:ext uri="{FF2B5EF4-FFF2-40B4-BE49-F238E27FC236}">
                <a16:creationId xmlns:a16="http://schemas.microsoft.com/office/drawing/2014/main" id="{1D73AA3B-7CA5-45EB-B436-943152016BCD}"/>
              </a:ext>
            </a:extLst>
          </p:cNvPr>
          <p:cNvSpPr/>
          <p:nvPr/>
        </p:nvSpPr>
        <p:spPr>
          <a:xfrm>
            <a:off x="138620" y="138825"/>
            <a:ext cx="3736920" cy="369332"/>
          </a:xfrm>
          <a:prstGeom prst="rect">
            <a:avLst/>
          </a:prstGeom>
        </p:spPr>
        <p:txBody>
          <a:bodyPr wrap="none">
            <a:spAutoFit/>
          </a:bodyPr>
          <a:lstStyle/>
          <a:p>
            <a:r>
              <a:rPr lang="en-US" altLang="zh-CN" b="1" i="0" u="none" strike="noStrike" dirty="0">
                <a:solidFill>
                  <a:srgbClr val="C45400"/>
                </a:solidFill>
                <a:effectLst/>
                <a:latin typeface="Arial" panose="020B0604020202020204" pitchFamily="34" charset="0"/>
              </a:rPr>
              <a:t>Obtain a normal probability plot.</a:t>
            </a:r>
            <a:endParaRPr lang="zh-CN" altLang="en-US" dirty="0"/>
          </a:p>
        </p:txBody>
      </p:sp>
      <p:sp>
        <p:nvSpPr>
          <p:cNvPr id="7" name="Rectangle 6">
            <a:extLst>
              <a:ext uri="{FF2B5EF4-FFF2-40B4-BE49-F238E27FC236}">
                <a16:creationId xmlns:a16="http://schemas.microsoft.com/office/drawing/2014/main" id="{06F6CAFE-D452-4A9C-833D-9A0482312C66}"/>
              </a:ext>
            </a:extLst>
          </p:cNvPr>
          <p:cNvSpPr/>
          <p:nvPr/>
        </p:nvSpPr>
        <p:spPr>
          <a:xfrm>
            <a:off x="5032075" y="508157"/>
            <a:ext cx="6096000" cy="923330"/>
          </a:xfrm>
          <a:prstGeom prst="rect">
            <a:avLst/>
          </a:prstGeom>
        </p:spPr>
        <p:txBody>
          <a:bodyPr>
            <a:spAutoFit/>
          </a:bodyPr>
          <a:lstStyle/>
          <a:p>
            <a:r>
              <a:rPr lang="en-US" altLang="zh-CN" b="0" i="0" u="none" strike="noStrike" dirty="0">
                <a:solidFill>
                  <a:srgbClr val="404040"/>
                </a:solidFill>
                <a:effectLst/>
                <a:latin typeface="Arial" panose="020B0604020202020204" pitchFamily="34" charset="0"/>
              </a:rPr>
              <a:t>Obtain a normal probability plot. This plot provides another way to visually compare the sample data to a normal distribution fitted to the data.</a:t>
            </a:r>
            <a:endParaRPr lang="zh-CN" altLang="en-US" dirty="0"/>
          </a:p>
        </p:txBody>
      </p:sp>
    </p:spTree>
    <p:extLst>
      <p:ext uri="{BB962C8B-B14F-4D97-AF65-F5344CB8AC3E}">
        <p14:creationId xmlns:p14="http://schemas.microsoft.com/office/powerpoint/2010/main" val="78618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E1062E-92F9-4C35-A05B-BBA8556FA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007"/>
            <a:ext cx="5334000" cy="5504667"/>
          </a:xfrm>
        </p:spPr>
      </p:pic>
      <p:sp>
        <p:nvSpPr>
          <p:cNvPr id="9" name="Rectangle 8">
            <a:extLst>
              <a:ext uri="{FF2B5EF4-FFF2-40B4-BE49-F238E27FC236}">
                <a16:creationId xmlns:a16="http://schemas.microsoft.com/office/drawing/2014/main" id="{09A9FFF6-2CC8-4DAD-B1CC-77E2BD134582}"/>
              </a:ext>
            </a:extLst>
          </p:cNvPr>
          <p:cNvSpPr/>
          <p:nvPr/>
        </p:nvSpPr>
        <p:spPr>
          <a:xfrm>
            <a:off x="9144000" y="149090"/>
            <a:ext cx="2736647" cy="369332"/>
          </a:xfrm>
          <a:prstGeom prst="rect">
            <a:avLst/>
          </a:prstGeom>
        </p:spPr>
        <p:txBody>
          <a:bodyPr wrap="none">
            <a:spAutoFit/>
          </a:bodyPr>
          <a:lstStyle/>
          <a:p>
            <a:r>
              <a:rPr lang="en-US" altLang="zh-CN" b="1" i="0" u="none" strike="noStrike" dirty="0">
                <a:solidFill>
                  <a:srgbClr val="C45400"/>
                </a:solidFill>
                <a:effectLst/>
                <a:latin typeface="Arial" panose="020B0604020202020204" pitchFamily="34" charset="0"/>
              </a:rPr>
              <a:t>Compute the quantiles.</a:t>
            </a:r>
            <a:endParaRPr lang="zh-CN" altLang="en-US" dirty="0"/>
          </a:p>
        </p:txBody>
      </p:sp>
      <p:sp>
        <p:nvSpPr>
          <p:cNvPr id="10" name="Rectangle 9">
            <a:extLst>
              <a:ext uri="{FF2B5EF4-FFF2-40B4-BE49-F238E27FC236}">
                <a16:creationId xmlns:a16="http://schemas.microsoft.com/office/drawing/2014/main" id="{C1A1EF91-3F0D-4321-9BB7-DDDA93950190}"/>
              </a:ext>
            </a:extLst>
          </p:cNvPr>
          <p:cNvSpPr/>
          <p:nvPr/>
        </p:nvSpPr>
        <p:spPr>
          <a:xfrm>
            <a:off x="5784647" y="2285193"/>
            <a:ext cx="6096000" cy="923330"/>
          </a:xfrm>
          <a:prstGeom prst="rect">
            <a:avLst/>
          </a:prstGeom>
        </p:spPr>
        <p:txBody>
          <a:bodyPr>
            <a:spAutoFit/>
          </a:bodyPr>
          <a:lstStyle/>
          <a:p>
            <a:r>
              <a:rPr lang="en-US" altLang="zh-CN" b="0" i="0" u="none" strike="noStrike" dirty="0">
                <a:solidFill>
                  <a:srgbClr val="404040"/>
                </a:solidFill>
                <a:effectLst/>
                <a:latin typeface="Arial" panose="020B0604020202020204" pitchFamily="34" charset="0"/>
              </a:rPr>
              <a:t>The box plot shows the 0.25, 0.5, and 0.75 quantiles. The long lower tail and plus signs show the lack of symmetry in the sample data values.</a:t>
            </a:r>
            <a:endParaRPr lang="zh-CN" altLang="en-US" dirty="0"/>
          </a:p>
        </p:txBody>
      </p:sp>
    </p:spTree>
    <p:extLst>
      <p:ext uri="{BB962C8B-B14F-4D97-AF65-F5344CB8AC3E}">
        <p14:creationId xmlns:p14="http://schemas.microsoft.com/office/powerpoint/2010/main" val="171884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BF4C88-21B6-47EF-9521-978369584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58000"/>
            <a:ext cx="5333333" cy="4000000"/>
          </a:xfrm>
        </p:spPr>
      </p:pic>
      <p:sp>
        <p:nvSpPr>
          <p:cNvPr id="6" name="Rectangle 5">
            <a:extLst>
              <a:ext uri="{FF2B5EF4-FFF2-40B4-BE49-F238E27FC236}">
                <a16:creationId xmlns:a16="http://schemas.microsoft.com/office/drawing/2014/main" id="{AEBA8D0D-29D2-4E3F-8B04-84545420BAD9}"/>
              </a:ext>
            </a:extLst>
          </p:cNvPr>
          <p:cNvSpPr/>
          <p:nvPr/>
        </p:nvSpPr>
        <p:spPr>
          <a:xfrm>
            <a:off x="0" y="2488668"/>
            <a:ext cx="4237057" cy="369332"/>
          </a:xfrm>
          <a:prstGeom prst="rect">
            <a:avLst/>
          </a:prstGeom>
        </p:spPr>
        <p:txBody>
          <a:bodyPr wrap="none">
            <a:spAutoFit/>
          </a:bodyPr>
          <a:lstStyle/>
          <a:p>
            <a:r>
              <a:rPr lang="en-US" altLang="zh-CN" b="1" i="0" u="none" strike="noStrike" dirty="0">
                <a:solidFill>
                  <a:srgbClr val="404040"/>
                </a:solidFill>
                <a:effectLst/>
                <a:latin typeface="Arial" panose="020B0604020202020204" pitchFamily="34" charset="0"/>
              </a:rPr>
              <a:t>Assigning Observations to Quantiles</a:t>
            </a:r>
            <a:endParaRPr lang="zh-CN" altLang="en-US" dirty="0"/>
          </a:p>
        </p:txBody>
      </p:sp>
      <p:sp>
        <p:nvSpPr>
          <p:cNvPr id="7" name="Rectangle 1">
            <a:extLst>
              <a:ext uri="{FF2B5EF4-FFF2-40B4-BE49-F238E27FC236}">
                <a16:creationId xmlns:a16="http://schemas.microsoft.com/office/drawing/2014/main" id="{660C8E47-1F8B-422D-9476-5447E17F7873}"/>
              </a:ext>
            </a:extLst>
          </p:cNvPr>
          <p:cNvSpPr>
            <a:spLocks noChangeArrowheads="1"/>
          </p:cNvSpPr>
          <p:nvPr/>
        </p:nvSpPr>
        <p:spPr bwMode="auto">
          <a:xfrm>
            <a:off x="5089585" y="5473005"/>
            <a:ext cx="67803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By switching the axes, as the next figure, you can see the values of the variable </a:t>
            </a:r>
            <a:r>
              <a:rPr kumimoji="0" lang="zh-CN" altLang="zh-CN" sz="2800" b="0" i="1" u="none" strike="noStrike" cap="none" normalizeH="0" baseline="0" dirty="0">
                <a:ln>
                  <a:noFill/>
                </a:ln>
                <a:solidFill>
                  <a:srgbClr val="404040"/>
                </a:solidFill>
                <a:effectLst/>
                <a:latin typeface="Times New Roman" panose="02020603050405020304" pitchFamily="18" charset="0"/>
                <a:ea typeface="&amp;quot"/>
                <a:cs typeface="Times New Roman" panose="02020603050405020304" pitchFamily="18" charset="0"/>
              </a:rPr>
              <a:t>X</a:t>
            </a: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that correspond to the </a:t>
            </a:r>
            <a:r>
              <a:rPr kumimoji="0" lang="zh-CN" altLang="zh-CN" sz="28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p</a:t>
            </a: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q</a:t>
            </a:r>
            <a:r>
              <a:rPr kumimoji="0" lang="en-US"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a:t>
            </a: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uantiles. </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F393458-DAB9-4253-B80E-C556CC12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669" y="0"/>
            <a:ext cx="5171429" cy="4000000"/>
          </a:xfrm>
          <a:prstGeom prst="rect">
            <a:avLst/>
          </a:prstGeom>
        </p:spPr>
      </p:pic>
      <p:sp>
        <p:nvSpPr>
          <p:cNvPr id="9" name="Rectangle 8">
            <a:extLst>
              <a:ext uri="{FF2B5EF4-FFF2-40B4-BE49-F238E27FC236}">
                <a16:creationId xmlns:a16="http://schemas.microsoft.com/office/drawing/2014/main" id="{B317D816-4145-4C17-A389-39138C71F4C6}"/>
              </a:ext>
            </a:extLst>
          </p:cNvPr>
          <p:cNvSpPr/>
          <p:nvPr/>
        </p:nvSpPr>
        <p:spPr>
          <a:xfrm>
            <a:off x="4693302" y="165221"/>
            <a:ext cx="1709122" cy="369332"/>
          </a:xfrm>
          <a:prstGeom prst="rect">
            <a:avLst/>
          </a:prstGeom>
        </p:spPr>
        <p:txBody>
          <a:bodyPr wrap="none">
            <a:spAutoFit/>
          </a:bodyPr>
          <a:lstStyle/>
          <a:p>
            <a:r>
              <a:rPr lang="en-US" altLang="zh-CN" b="1" i="0" u="none" strike="noStrike" dirty="0">
                <a:solidFill>
                  <a:srgbClr val="404040"/>
                </a:solidFill>
                <a:effectLst/>
                <a:latin typeface="Arial" panose="020B0604020202020204" pitchFamily="34" charset="0"/>
              </a:rPr>
              <a:t>Quantiles of </a:t>
            </a:r>
            <a:r>
              <a:rPr lang="en-US" altLang="zh-CN" b="1" i="1" u="none" strike="noStrike" dirty="0">
                <a:solidFill>
                  <a:srgbClr val="404040"/>
                </a:solidFill>
                <a:effectLst/>
                <a:latin typeface="&amp;quot"/>
              </a:rPr>
              <a:t>X</a:t>
            </a:r>
            <a:endParaRPr lang="zh-CN" altLang="en-US" dirty="0"/>
          </a:p>
        </p:txBody>
      </p:sp>
    </p:spTree>
    <p:extLst>
      <p:ext uri="{BB962C8B-B14F-4D97-AF65-F5344CB8AC3E}">
        <p14:creationId xmlns:p14="http://schemas.microsoft.com/office/powerpoint/2010/main" val="369424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25CB-88C3-4561-BCD5-1FC4B77ECB57}"/>
              </a:ext>
            </a:extLst>
          </p:cNvPr>
          <p:cNvSpPr>
            <a:spLocks noGrp="1"/>
          </p:cNvSpPr>
          <p:nvPr>
            <p:ph type="title"/>
          </p:nvPr>
        </p:nvSpPr>
        <p:spPr/>
        <p:txBody>
          <a:bodyPr/>
          <a:lstStyle/>
          <a:p>
            <a:r>
              <a:rPr lang="en-US" altLang="zh-CN" dirty="0"/>
              <a:t>Statistical Visualization</a:t>
            </a:r>
            <a:endParaRPr lang="zh-CN" altLang="en-US" dirty="0"/>
          </a:p>
        </p:txBody>
      </p:sp>
      <p:sp>
        <p:nvSpPr>
          <p:cNvPr id="3" name="Content Placeholder 2">
            <a:extLst>
              <a:ext uri="{FF2B5EF4-FFF2-40B4-BE49-F238E27FC236}">
                <a16:creationId xmlns:a16="http://schemas.microsoft.com/office/drawing/2014/main" id="{392345C7-335B-4A90-8DFC-843B44D3F6B0}"/>
              </a:ext>
            </a:extLst>
          </p:cNvPr>
          <p:cNvSpPr>
            <a:spLocks noGrp="1"/>
          </p:cNvSpPr>
          <p:nvPr>
            <p:ph idx="1"/>
          </p:nvPr>
        </p:nvSpPr>
        <p:spPr/>
        <p:txBody>
          <a:bodyPr/>
          <a:lstStyle/>
          <a:p>
            <a:r>
              <a:rPr lang="en-US" altLang="zh-CN" b="1" u="sng" dirty="0">
                <a:hlinkClick r:id="rId2">
                  <a:extLst>
                    <a:ext uri="{A12FA001-AC4F-418D-AE19-62706E023703}">
                      <ahyp:hlinkClr xmlns:ahyp="http://schemas.microsoft.com/office/drawing/2018/hyperlinkcolor" val="tx"/>
                    </a:ext>
                  </a:extLst>
                </a:hlinkClick>
              </a:rPr>
              <a:t>Box Plots</a:t>
            </a:r>
            <a:endParaRPr lang="en-US" altLang="zh-CN" dirty="0"/>
          </a:p>
          <a:p>
            <a:pPr marL="0" indent="0">
              <a:buNone/>
            </a:pPr>
            <a:r>
              <a:rPr lang="en-US" altLang="zh-CN" dirty="0"/>
              <a:t>Compare data distributions using median, interquartile range, and percentiles.</a:t>
            </a:r>
          </a:p>
          <a:p>
            <a:r>
              <a:rPr lang="en-US" altLang="zh-CN" b="1" dirty="0">
                <a:hlinkClick r:id="rId3">
                  <a:extLst>
                    <a:ext uri="{A12FA001-AC4F-418D-AE19-62706E023703}">
                      <ahyp:hlinkClr xmlns:ahyp="http://schemas.microsoft.com/office/drawing/2018/hyperlinkcolor" val="tx"/>
                    </a:ext>
                  </a:extLst>
                </a:hlinkClick>
              </a:rPr>
              <a:t>Create Scatter Plots Using Grouped Data</a:t>
            </a:r>
            <a:endParaRPr lang="en-US" altLang="zh-CN" dirty="0"/>
          </a:p>
          <a:p>
            <a:pPr marL="0" indent="0">
              <a:buNone/>
            </a:pPr>
            <a:r>
              <a:rPr lang="en-US" altLang="zh-CN" dirty="0"/>
              <a:t>Compare data distributions and relationships between groups.</a:t>
            </a:r>
          </a:p>
          <a:p>
            <a:r>
              <a:rPr lang="en-US" altLang="zh-CN" b="1" dirty="0">
                <a:hlinkClick r:id="rId4">
                  <a:extLst>
                    <a:ext uri="{A12FA001-AC4F-418D-AE19-62706E023703}">
                      <ahyp:hlinkClr xmlns:ahyp="http://schemas.microsoft.com/office/drawing/2018/hyperlinkcolor" val="tx"/>
                    </a:ext>
                  </a:extLst>
                </a:hlinkClick>
              </a:rPr>
              <a:t>Visualizing Multivariate Data</a:t>
            </a:r>
            <a:endParaRPr lang="en-US" altLang="zh-CN" dirty="0"/>
          </a:p>
          <a:p>
            <a:pPr marL="0" indent="0">
              <a:buNone/>
            </a:pPr>
            <a:r>
              <a:rPr lang="en-US" altLang="zh-CN" dirty="0"/>
              <a:t>This example shows how to visualize multivariate data using various statistical plots. </a:t>
            </a:r>
          </a:p>
          <a:p>
            <a:endParaRPr lang="zh-CN" altLang="en-US" dirty="0"/>
          </a:p>
        </p:txBody>
      </p:sp>
    </p:spTree>
    <p:extLst>
      <p:ext uri="{BB962C8B-B14F-4D97-AF65-F5344CB8AC3E}">
        <p14:creationId xmlns:p14="http://schemas.microsoft.com/office/powerpoint/2010/main" val="292160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A0E5-F690-4658-AF08-D47BE82E91A7}"/>
              </a:ext>
            </a:extLst>
          </p:cNvPr>
          <p:cNvSpPr>
            <a:spLocks noGrp="1"/>
          </p:cNvSpPr>
          <p:nvPr>
            <p:ph type="title"/>
          </p:nvPr>
        </p:nvSpPr>
        <p:spPr/>
        <p:txBody>
          <a:bodyPr/>
          <a:lstStyle/>
          <a:p>
            <a:r>
              <a:rPr lang="en-US" altLang="zh-CN" dirty="0"/>
              <a:t>Create Scatter Plots Using Grouped Data</a:t>
            </a:r>
            <a:endParaRPr lang="zh-CN" altLang="en-US" dirty="0"/>
          </a:p>
        </p:txBody>
      </p:sp>
      <p:pic>
        <p:nvPicPr>
          <p:cNvPr id="5" name="Content Placeholder 4">
            <a:extLst>
              <a:ext uri="{FF2B5EF4-FFF2-40B4-BE49-F238E27FC236}">
                <a16:creationId xmlns:a16="http://schemas.microsoft.com/office/drawing/2014/main" id="{1F9DFB95-2DA9-445A-B19A-BAD7404C0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35200"/>
            <a:ext cx="5334000" cy="4622800"/>
          </a:xfrm>
        </p:spPr>
      </p:pic>
      <p:sp>
        <p:nvSpPr>
          <p:cNvPr id="6" name="Rectangle 5">
            <a:extLst>
              <a:ext uri="{FF2B5EF4-FFF2-40B4-BE49-F238E27FC236}">
                <a16:creationId xmlns:a16="http://schemas.microsoft.com/office/drawing/2014/main" id="{4EE75453-DC86-40CB-9074-4AD5F29AC442}"/>
              </a:ext>
            </a:extLst>
          </p:cNvPr>
          <p:cNvSpPr/>
          <p:nvPr/>
        </p:nvSpPr>
        <p:spPr>
          <a:xfrm>
            <a:off x="5704936" y="3429000"/>
            <a:ext cx="6096000" cy="1200329"/>
          </a:xfrm>
          <a:prstGeom prst="rect">
            <a:avLst/>
          </a:prstGeom>
        </p:spPr>
        <p:txBody>
          <a:bodyPr>
            <a:spAutoFit/>
          </a:bodyPr>
          <a:lstStyle/>
          <a:p>
            <a:r>
              <a:rPr lang="en-US" altLang="zh-CN" b="0" i="0" u="none" strike="noStrike" dirty="0">
                <a:solidFill>
                  <a:srgbClr val="404040"/>
                </a:solidFill>
                <a:effectLst/>
                <a:latin typeface="Arial" panose="020B0604020202020204" pitchFamily="34" charset="0"/>
              </a:rPr>
              <a:t>This shows that not only is there a strong relationship between the weight of a car and its mileage, but also that newer cars tend to be lighter and have better gas mileage than older cars.</a:t>
            </a:r>
            <a:endParaRPr lang="zh-CN" altLang="en-US" dirty="0"/>
          </a:p>
        </p:txBody>
      </p:sp>
    </p:spTree>
    <p:extLst>
      <p:ext uri="{BB962C8B-B14F-4D97-AF65-F5344CB8AC3E}">
        <p14:creationId xmlns:p14="http://schemas.microsoft.com/office/powerpoint/2010/main" val="334245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9C27B0-AA2F-4066-A9E0-70446D290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8" y="423020"/>
            <a:ext cx="5334000" cy="5477212"/>
          </a:xfrm>
        </p:spPr>
      </p:pic>
      <p:sp>
        <p:nvSpPr>
          <p:cNvPr id="6" name="Rectangle 1">
            <a:extLst>
              <a:ext uri="{FF2B5EF4-FFF2-40B4-BE49-F238E27FC236}">
                <a16:creationId xmlns:a16="http://schemas.microsoft.com/office/drawing/2014/main" id="{D004C68C-968F-4F60-A213-1E4FB73E7705}"/>
              </a:ext>
            </a:extLst>
          </p:cNvPr>
          <p:cNvSpPr>
            <a:spLocks noChangeArrowheads="1"/>
          </p:cNvSpPr>
          <p:nvPr/>
        </p:nvSpPr>
        <p:spPr bwMode="auto">
          <a:xfrm>
            <a:off x="0" y="5477212"/>
            <a:ext cx="74532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upper right subplot displays </a:t>
            </a:r>
            <a:r>
              <a:rPr kumimoji="0" lang="zh-CN" altLang="zh-CN" sz="20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MPG</a:t>
            </a:r>
            <a:r>
              <a:rPr kumimoji="0" lang="zh-CN" altLang="zh-CN" sz="20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against </a:t>
            </a:r>
            <a:r>
              <a:rPr kumimoji="0" lang="zh-CN" altLang="zh-CN" sz="20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Horsepower</a:t>
            </a:r>
            <a:r>
              <a:rPr kumimoji="0" lang="zh-CN" altLang="zh-CN" sz="20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and shows that over the years the horsepower of the cars has decreased but the gas mileage has improved</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7FFEBFF-B6CF-4FAD-8372-18F3D290AEB6}"/>
              </a:ext>
            </a:extLst>
          </p:cNvPr>
          <p:cNvSpPr/>
          <p:nvPr/>
        </p:nvSpPr>
        <p:spPr>
          <a:xfrm>
            <a:off x="5704936" y="224612"/>
            <a:ext cx="6096000" cy="923330"/>
          </a:xfrm>
          <a:prstGeom prst="rect">
            <a:avLst/>
          </a:prstGeom>
        </p:spPr>
        <p:txBody>
          <a:bodyPr>
            <a:spAutoFit/>
          </a:bodyPr>
          <a:lstStyle/>
          <a:p>
            <a:r>
              <a:rPr lang="en-US" altLang="zh-CN" b="0" i="0" u="none" strike="noStrike" dirty="0" err="1">
                <a:solidFill>
                  <a:srgbClr val="404040"/>
                </a:solidFill>
                <a:effectLst/>
                <a:latin typeface="Menlo"/>
              </a:rPr>
              <a:t>xvars</a:t>
            </a:r>
            <a:r>
              <a:rPr lang="en-US" altLang="zh-CN" b="0" i="0" u="none" strike="noStrike" dirty="0">
                <a:solidFill>
                  <a:srgbClr val="404040"/>
                </a:solidFill>
                <a:effectLst/>
                <a:latin typeface="Menlo"/>
              </a:rPr>
              <a:t> = [Weight Displacement Horsepower]; </a:t>
            </a:r>
          </a:p>
          <a:p>
            <a:r>
              <a:rPr lang="en-US" altLang="zh-CN" b="0" i="0" u="none" strike="noStrike" dirty="0" err="1">
                <a:solidFill>
                  <a:srgbClr val="404040"/>
                </a:solidFill>
                <a:effectLst/>
                <a:latin typeface="Menlo"/>
              </a:rPr>
              <a:t>yvars</a:t>
            </a:r>
            <a:r>
              <a:rPr lang="en-US" altLang="zh-CN" b="0" i="0" u="none" strike="noStrike" dirty="0">
                <a:solidFill>
                  <a:srgbClr val="404040"/>
                </a:solidFill>
                <a:effectLst/>
                <a:latin typeface="Menlo"/>
              </a:rPr>
              <a:t> = [MPG Acceleration]; </a:t>
            </a:r>
            <a:r>
              <a:rPr lang="en-US" altLang="zh-CN" b="0" i="0" u="none" strike="noStrike" dirty="0" err="1">
                <a:solidFill>
                  <a:srgbClr val="404040"/>
                </a:solidFill>
                <a:effectLst/>
                <a:latin typeface="Menlo"/>
              </a:rPr>
              <a:t>gplotmatrix</a:t>
            </a:r>
            <a:r>
              <a:rPr lang="en-US" altLang="zh-CN" b="0" i="0" u="none" strike="noStrike" dirty="0">
                <a:solidFill>
                  <a:srgbClr val="404040"/>
                </a:solidFill>
                <a:effectLst/>
                <a:latin typeface="Menlo"/>
              </a:rPr>
              <a:t>(xvars,yvars,Model_Year,</a:t>
            </a:r>
            <a:r>
              <a:rPr lang="en-US" altLang="zh-CN" b="0" i="0" u="none" strike="noStrike" dirty="0">
                <a:solidFill>
                  <a:srgbClr val="A020F0"/>
                </a:solidFill>
                <a:effectLst/>
                <a:latin typeface="Menlo"/>
              </a:rPr>
              <a:t>''</a:t>
            </a:r>
            <a:r>
              <a:rPr lang="en-US" altLang="zh-CN" b="0" i="0" u="none" strike="noStrike" dirty="0">
                <a:solidFill>
                  <a:srgbClr val="404040"/>
                </a:solidFill>
                <a:effectLst/>
                <a:latin typeface="Menlo"/>
              </a:rPr>
              <a:t>,</a:t>
            </a:r>
            <a:r>
              <a:rPr lang="en-US" altLang="zh-CN" b="0" i="0" u="none" strike="noStrike" dirty="0">
                <a:solidFill>
                  <a:srgbClr val="A020F0"/>
                </a:solidFill>
                <a:effectLst/>
                <a:latin typeface="Menlo"/>
              </a:rPr>
              <a:t>'</a:t>
            </a:r>
            <a:r>
              <a:rPr lang="en-US" altLang="zh-CN" b="0" i="0" u="none" strike="noStrike" dirty="0" err="1">
                <a:solidFill>
                  <a:srgbClr val="A020F0"/>
                </a:solidFill>
                <a:effectLst/>
                <a:latin typeface="Menlo"/>
              </a:rPr>
              <a:t>xos</a:t>
            </a:r>
            <a:r>
              <a:rPr lang="en-US" altLang="zh-CN" b="0" i="0" u="none" strike="noStrike" dirty="0">
                <a:solidFill>
                  <a:srgbClr val="A020F0"/>
                </a:solidFill>
                <a:effectLst/>
                <a:latin typeface="Menlo"/>
              </a:rPr>
              <a:t>'</a:t>
            </a:r>
            <a:r>
              <a:rPr lang="en-US" altLang="zh-CN" b="0" i="0" u="none" strike="noStrike" dirty="0">
                <a:solidFill>
                  <a:srgbClr val="404040"/>
                </a:solidFill>
                <a:effectLst/>
                <a:latin typeface="Menlo"/>
              </a:rPr>
              <a:t>)</a:t>
            </a:r>
            <a:endParaRPr lang="zh-CN" altLang="en-US" dirty="0"/>
          </a:p>
        </p:txBody>
      </p:sp>
      <p:sp>
        <p:nvSpPr>
          <p:cNvPr id="8" name="Rectangle 2">
            <a:extLst>
              <a:ext uri="{FF2B5EF4-FFF2-40B4-BE49-F238E27FC236}">
                <a16:creationId xmlns:a16="http://schemas.microsoft.com/office/drawing/2014/main" id="{C3E3256F-6C96-4FBB-9F66-4CB837B670DF}"/>
              </a:ext>
            </a:extLst>
          </p:cNvPr>
          <p:cNvSpPr>
            <a:spLocks noChangeArrowheads="1"/>
          </p:cNvSpPr>
          <p:nvPr/>
        </p:nvSpPr>
        <p:spPr bwMode="auto">
          <a:xfrm>
            <a:off x="7815532" y="1602012"/>
            <a:ext cx="41234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gscatter</a:t>
            </a: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and </a:t>
            </a:r>
            <a:r>
              <a:rPr kumimoji="0" lang="zh-CN" altLang="zh-CN" sz="28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gplotmatrix</a:t>
            </a:r>
            <a:r>
              <a:rPr kumimoji="0" lang="zh-CN" altLang="zh-CN" sz="28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produce grouped versions of these plots</a:t>
            </a:r>
            <a:endPar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7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9E13-9B4D-4F09-A3CA-87052A6F8A40}"/>
              </a:ext>
            </a:extLst>
          </p:cNvPr>
          <p:cNvSpPr>
            <a:spLocks noGrp="1"/>
          </p:cNvSpPr>
          <p:nvPr>
            <p:ph type="title"/>
          </p:nvPr>
        </p:nvSpPr>
        <p:spPr/>
        <p:txBody>
          <a:bodyPr/>
          <a:lstStyle/>
          <a:p>
            <a:r>
              <a:rPr lang="en-US" altLang="zh-CN" dirty="0"/>
              <a:t>Visualizing Multivariate Data</a:t>
            </a:r>
            <a:endParaRPr lang="zh-CN" altLang="en-US" dirty="0"/>
          </a:p>
        </p:txBody>
      </p:sp>
      <p:sp>
        <p:nvSpPr>
          <p:cNvPr id="3" name="Content Placeholder 2">
            <a:extLst>
              <a:ext uri="{FF2B5EF4-FFF2-40B4-BE49-F238E27FC236}">
                <a16:creationId xmlns:a16="http://schemas.microsoft.com/office/drawing/2014/main" id="{45B8C102-9F49-44AC-BBED-946500A7A30E}"/>
              </a:ext>
            </a:extLst>
          </p:cNvPr>
          <p:cNvSpPr>
            <a:spLocks noGrp="1"/>
          </p:cNvSpPr>
          <p:nvPr>
            <p:ph idx="1"/>
          </p:nvPr>
        </p:nvSpPr>
        <p:spPr/>
        <p:txBody>
          <a:bodyPr/>
          <a:lstStyle/>
          <a:p>
            <a:r>
              <a:rPr lang="en-US" altLang="zh-CN" b="1" dirty="0"/>
              <a:t>Scatterplot Matrices</a:t>
            </a:r>
            <a:endParaRPr lang="zh-CN" altLang="en-US" dirty="0"/>
          </a:p>
        </p:txBody>
      </p:sp>
      <p:pic>
        <p:nvPicPr>
          <p:cNvPr id="5" name="Picture 4">
            <a:extLst>
              <a:ext uri="{FF2B5EF4-FFF2-40B4-BE49-F238E27FC236}">
                <a16:creationId xmlns:a16="http://schemas.microsoft.com/office/drawing/2014/main" id="{8E22DE63-1888-429A-A2D0-062FBCEFD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5334000" cy="3817620"/>
          </a:xfrm>
          <a:prstGeom prst="rect">
            <a:avLst/>
          </a:prstGeom>
        </p:spPr>
      </p:pic>
    </p:spTree>
    <p:extLst>
      <p:ext uri="{BB962C8B-B14F-4D97-AF65-F5344CB8AC3E}">
        <p14:creationId xmlns:p14="http://schemas.microsoft.com/office/powerpoint/2010/main" val="38540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A367-5FAE-44FB-9732-A6144756ACBD}"/>
              </a:ext>
            </a:extLst>
          </p:cNvPr>
          <p:cNvSpPr>
            <a:spLocks noGrp="1"/>
          </p:cNvSpPr>
          <p:nvPr>
            <p:ph type="title"/>
          </p:nvPr>
        </p:nvSpPr>
        <p:spPr/>
        <p:txBody>
          <a:bodyPr/>
          <a:lstStyle/>
          <a:p>
            <a:r>
              <a:rPr lang="en-US" altLang="zh-CN" b="1" dirty="0"/>
              <a:t>Parallel Coordinates Plots</a:t>
            </a:r>
            <a:endParaRPr lang="zh-CN" altLang="en-US" dirty="0"/>
          </a:p>
        </p:txBody>
      </p:sp>
      <p:pic>
        <p:nvPicPr>
          <p:cNvPr id="5" name="Content Placeholder 4">
            <a:extLst>
              <a:ext uri="{FF2B5EF4-FFF2-40B4-BE49-F238E27FC236}">
                <a16:creationId xmlns:a16="http://schemas.microsoft.com/office/drawing/2014/main" id="{760D2921-4478-49F0-BAA0-F47561816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57500"/>
            <a:ext cx="5334000" cy="4000500"/>
          </a:xfrm>
        </p:spPr>
      </p:pic>
      <p:pic>
        <p:nvPicPr>
          <p:cNvPr id="7" name="Picture 6">
            <a:extLst>
              <a:ext uri="{FF2B5EF4-FFF2-40B4-BE49-F238E27FC236}">
                <a16:creationId xmlns:a16="http://schemas.microsoft.com/office/drawing/2014/main" id="{0912A246-FFA5-45C6-A4BD-315166393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857500"/>
            <a:ext cx="5334000" cy="4000500"/>
          </a:xfrm>
          <a:prstGeom prst="rect">
            <a:avLst/>
          </a:prstGeom>
        </p:spPr>
      </p:pic>
      <p:sp>
        <p:nvSpPr>
          <p:cNvPr id="8" name="Rectangle 7">
            <a:extLst>
              <a:ext uri="{FF2B5EF4-FFF2-40B4-BE49-F238E27FC236}">
                <a16:creationId xmlns:a16="http://schemas.microsoft.com/office/drawing/2014/main" id="{0BC5256B-13C9-40A5-A2F0-2E4DD4E6ADF7}"/>
              </a:ext>
            </a:extLst>
          </p:cNvPr>
          <p:cNvSpPr/>
          <p:nvPr/>
        </p:nvSpPr>
        <p:spPr>
          <a:xfrm>
            <a:off x="3048000" y="1523784"/>
            <a:ext cx="6096000" cy="646331"/>
          </a:xfrm>
          <a:prstGeom prst="rect">
            <a:avLst/>
          </a:prstGeom>
        </p:spPr>
        <p:txBody>
          <a:bodyPr>
            <a:spAutoFit/>
          </a:bodyPr>
          <a:lstStyle/>
          <a:p>
            <a:r>
              <a:rPr lang="en-US" altLang="zh-CN" b="0" i="0" u="none" strike="noStrike" dirty="0">
                <a:solidFill>
                  <a:srgbClr val="404040"/>
                </a:solidFill>
                <a:effectLst/>
                <a:latin typeface="Arial" panose="020B0604020202020204" pitchFamily="34" charset="0"/>
              </a:rPr>
              <a:t>plot of all the cars with 4, 6, or 8 cylinders, and color observations by group.</a:t>
            </a:r>
            <a:endParaRPr lang="zh-CN" altLang="en-US" dirty="0"/>
          </a:p>
        </p:txBody>
      </p:sp>
    </p:spTree>
    <p:extLst>
      <p:ext uri="{BB962C8B-B14F-4D97-AF65-F5344CB8AC3E}">
        <p14:creationId xmlns:p14="http://schemas.microsoft.com/office/powerpoint/2010/main" val="275438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3459-CF05-4DAD-B882-76918C3A53C4}"/>
              </a:ext>
            </a:extLst>
          </p:cNvPr>
          <p:cNvSpPr>
            <a:spLocks noGrp="1"/>
          </p:cNvSpPr>
          <p:nvPr>
            <p:ph type="title"/>
          </p:nvPr>
        </p:nvSpPr>
        <p:spPr/>
        <p:txBody>
          <a:bodyPr/>
          <a:lstStyle/>
          <a:p>
            <a:r>
              <a:rPr lang="en-US" altLang="zh-CN" b="1" dirty="0"/>
              <a:t>Andrews Plots</a:t>
            </a:r>
            <a:endParaRPr lang="zh-CN" altLang="en-US" dirty="0"/>
          </a:p>
        </p:txBody>
      </p:sp>
      <p:pic>
        <p:nvPicPr>
          <p:cNvPr id="5" name="Content Placeholder 4">
            <a:extLst>
              <a:ext uri="{FF2B5EF4-FFF2-40B4-BE49-F238E27FC236}">
                <a16:creationId xmlns:a16="http://schemas.microsoft.com/office/drawing/2014/main" id="{6A480E20-B3F2-4B67-A9F7-6618F0660A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57500"/>
            <a:ext cx="5334000" cy="4000500"/>
          </a:xfrm>
        </p:spPr>
      </p:pic>
      <p:sp>
        <p:nvSpPr>
          <p:cNvPr id="6" name="Rectangle 5">
            <a:extLst>
              <a:ext uri="{FF2B5EF4-FFF2-40B4-BE49-F238E27FC236}">
                <a16:creationId xmlns:a16="http://schemas.microsoft.com/office/drawing/2014/main" id="{90A6B760-0B44-492F-8496-F69E0B904803}"/>
              </a:ext>
            </a:extLst>
          </p:cNvPr>
          <p:cNvSpPr/>
          <p:nvPr/>
        </p:nvSpPr>
        <p:spPr>
          <a:xfrm>
            <a:off x="5227320" y="1523784"/>
            <a:ext cx="6096000" cy="646331"/>
          </a:xfrm>
          <a:prstGeom prst="rect">
            <a:avLst/>
          </a:prstGeom>
        </p:spPr>
        <p:txBody>
          <a:bodyPr>
            <a:spAutoFit/>
          </a:bodyPr>
          <a:lstStyle/>
          <a:p>
            <a:r>
              <a:rPr lang="en-US" altLang="zh-CN" b="0" i="0" u="none" strike="noStrike" dirty="0">
                <a:solidFill>
                  <a:srgbClr val="404040"/>
                </a:solidFill>
                <a:effectLst/>
                <a:latin typeface="Arial" panose="020B0604020202020204" pitchFamily="34" charset="0"/>
              </a:rPr>
              <a:t>This plot represents each observation as a smooth function over the interval [0,1].</a:t>
            </a:r>
            <a:endParaRPr lang="zh-CN" altLang="en-US" dirty="0"/>
          </a:p>
        </p:txBody>
      </p:sp>
    </p:spTree>
    <p:extLst>
      <p:ext uri="{BB962C8B-B14F-4D97-AF65-F5344CB8AC3E}">
        <p14:creationId xmlns:p14="http://schemas.microsoft.com/office/powerpoint/2010/main" val="296847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2EB0-6170-4A80-81AC-749EFBB8B9F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Statistics and Machine Learning Toolbox</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5753C0-F73D-4A3B-807E-9D4C4001553B}"/>
              </a:ext>
            </a:extLst>
          </p:cNvPr>
          <p:cNvSpPr>
            <a:spLocks noGrp="1"/>
          </p:cNvSpPr>
          <p:nvPr>
            <p:ph idx="1"/>
          </p:nvPr>
        </p:nvSpPr>
        <p:spPr/>
        <p:txBody>
          <a:bodyPr>
            <a:normAutofit fontScale="85000" lnSpcReduction="20000"/>
          </a:bodyPr>
          <a:lstStyle/>
          <a:p>
            <a:r>
              <a:rPr lang="en-US" altLang="zh-CN" dirty="0"/>
              <a:t>Statistics and Machine Learning Toolbox provides functions and apps to describe, analyze, and model data. You can use descriptive statistics and plots for exploratory data analysis, fit probability distributions to data, generate random numbers for Monte Carlo simulations, and perform hypothesis tests. Regression and classification algorithms let you draw inferences from data and build predictive models.</a:t>
            </a:r>
          </a:p>
          <a:p>
            <a:r>
              <a:rPr lang="en-US" altLang="zh-CN" dirty="0"/>
              <a:t>For multidimensional data analysis, Statistics and Machine Learning Toolbox provides feature selection, stepwise regression, principal component analysis (PCA), regularization, and other dimensionality reduction methods that let you identify variables or features that impact your model.</a:t>
            </a:r>
          </a:p>
          <a:p>
            <a:r>
              <a:rPr lang="en-US" altLang="zh-CN" dirty="0"/>
              <a:t>The toolbox provides supervised and unsupervised machine learning algorithms, including support vector machines (SVMs), boosted and bagged decision trees, </a:t>
            </a:r>
            <a:r>
              <a:rPr lang="en-US" altLang="zh-CN" i="1" dirty="0"/>
              <a:t>k</a:t>
            </a:r>
            <a:r>
              <a:rPr lang="en-US" altLang="zh-CN" dirty="0"/>
              <a:t>-nearest neighbor, </a:t>
            </a:r>
            <a:r>
              <a:rPr lang="en-US" altLang="zh-CN" i="1" dirty="0"/>
              <a:t>k</a:t>
            </a:r>
            <a:r>
              <a:rPr lang="en-US" altLang="zh-CN" dirty="0"/>
              <a:t>-means, </a:t>
            </a:r>
            <a:r>
              <a:rPr lang="en-US" altLang="zh-CN" i="1" dirty="0"/>
              <a:t>k</a:t>
            </a:r>
            <a:r>
              <a:rPr lang="en-US" altLang="zh-CN" dirty="0"/>
              <a:t>-medoids, hierarchical clustering, Gaussian mixture models, and hidden Markov models. Many of the statistics and machine learning algorithms can be used for computations on data sets that are too big to be stored in memory.</a:t>
            </a:r>
          </a:p>
        </p:txBody>
      </p:sp>
    </p:spTree>
    <p:extLst>
      <p:ext uri="{BB962C8B-B14F-4D97-AF65-F5344CB8AC3E}">
        <p14:creationId xmlns:p14="http://schemas.microsoft.com/office/powerpoint/2010/main" val="1186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17EA-5D18-456F-9695-5811FB3D8246}"/>
              </a:ext>
            </a:extLst>
          </p:cNvPr>
          <p:cNvSpPr>
            <a:spLocks noGrp="1"/>
          </p:cNvSpPr>
          <p:nvPr>
            <p:ph type="title"/>
          </p:nvPr>
        </p:nvSpPr>
        <p:spPr>
          <a:xfrm>
            <a:off x="2486660" y="2648642"/>
            <a:ext cx="8770571" cy="1560716"/>
          </a:xfrm>
        </p:spPr>
        <p:txBody>
          <a:bodyPr/>
          <a:lstStyle/>
          <a:p>
            <a:r>
              <a:rPr lang="en-US" altLang="zh-CN" dirty="0"/>
              <a:t>THANKS ALL</a:t>
            </a:r>
            <a:endParaRPr lang="zh-CN" altLang="en-US" dirty="0"/>
          </a:p>
        </p:txBody>
      </p:sp>
    </p:spTree>
    <p:extLst>
      <p:ext uri="{BB962C8B-B14F-4D97-AF65-F5344CB8AC3E}">
        <p14:creationId xmlns:p14="http://schemas.microsoft.com/office/powerpoint/2010/main" val="33000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D918-6454-4066-96AB-CF31A8F87516}"/>
              </a:ext>
            </a:extLst>
          </p:cNvPr>
          <p:cNvSpPr>
            <a:spLocks noGrp="1"/>
          </p:cNvSpPr>
          <p:nvPr>
            <p:ph type="title"/>
          </p:nvPr>
        </p:nvSpPr>
        <p:spPr>
          <a:xfrm>
            <a:off x="0" y="1"/>
            <a:ext cx="12192000" cy="1690688"/>
          </a:xfrm>
        </p:spPr>
        <p:txBody>
          <a:bodyPr/>
          <a:lstStyle/>
          <a:p>
            <a:r>
              <a:rPr lang="en-US" altLang="zh-CN" dirty="0">
                <a:latin typeface="Times New Roman" panose="02020603050405020304" pitchFamily="18" charset="0"/>
                <a:cs typeface="Times New Roman" panose="02020603050405020304" pitchFamily="18" charset="0"/>
              </a:rPr>
              <a:t>Basics of Statistics and Machine Learning Toolbox</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B5BC9D-ED8D-4AA6-8A4B-D19E0CBD1530}"/>
              </a:ext>
            </a:extLst>
          </p:cNvPr>
          <p:cNvSpPr>
            <a:spLocks noGrp="1"/>
          </p:cNvSpPr>
          <p:nvPr>
            <p:ph idx="1"/>
          </p:nvPr>
        </p:nvSpPr>
        <p:spPr>
          <a:xfrm>
            <a:off x="1" y="988778"/>
            <a:ext cx="12191999" cy="5684807"/>
          </a:xfrm>
        </p:spPr>
        <p:txBody>
          <a:bodyPr>
            <a:noAutofit/>
          </a:bodyPr>
          <a:lstStyle/>
          <a:p>
            <a:r>
              <a:rPr lang="en-US" altLang="zh-CN" sz="32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Descriptive Statistics and Visualization</a:t>
            </a:r>
            <a:endParaRPr lang="en-US" altLang="zh-CN" sz="3200" b="1"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Data import and export, descriptive statistics, visualization</a:t>
            </a:r>
          </a:p>
          <a:p>
            <a:r>
              <a:rPr lang="en-US" altLang="zh-CN" sz="32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Probability Distributions</a:t>
            </a:r>
            <a:endParaRPr lang="en-US" altLang="zh-CN" sz="3200" b="1"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Data frequency models, random sample generation, parameter estimation</a:t>
            </a:r>
          </a:p>
          <a:p>
            <a:r>
              <a:rPr lang="en-US" altLang="zh-CN" sz="32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Hypothesis Tests</a:t>
            </a:r>
            <a:endParaRPr lang="en-US" altLang="zh-CN" sz="3200" b="1"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t-test, F-test, chi-square goodness-of-fit test, and more</a:t>
            </a:r>
          </a:p>
          <a:p>
            <a:r>
              <a:rPr lang="en-US" altLang="zh-CN" sz="3200"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Cluster Analysis</a:t>
            </a:r>
            <a:endParaRPr lang="en-US" altLang="zh-CN" sz="3200" b="1" dirty="0">
              <a:latin typeface="Times New Roman" panose="02020603050405020304" pitchFamily="18" charset="0"/>
              <a:cs typeface="Times New Roman" panose="02020603050405020304" pitchFamily="18" charset="0"/>
            </a:endParaRPr>
          </a:p>
          <a:p>
            <a:pPr marL="0" indent="0">
              <a:buNone/>
            </a:pPr>
            <a:r>
              <a:rPr lang="en-US" altLang="zh-CN" sz="3200" dirty="0">
                <a:latin typeface="Times New Roman" panose="02020603050405020304" pitchFamily="18" charset="0"/>
                <a:cs typeface="Times New Roman" panose="02020603050405020304" pitchFamily="18" charset="0"/>
              </a:rPr>
              <a:t>Unsupervised learning techniques to find natural groupings and patterns in data</a:t>
            </a:r>
          </a:p>
          <a:p>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8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7B691-EA28-47F7-91E5-1223470BFB89}"/>
              </a:ext>
            </a:extLst>
          </p:cNvPr>
          <p:cNvSpPr>
            <a:spLocks noGrp="1"/>
          </p:cNvSpPr>
          <p:nvPr>
            <p:ph idx="1"/>
          </p:nvPr>
        </p:nvSpPr>
        <p:spPr>
          <a:xfrm>
            <a:off x="0" y="0"/>
            <a:ext cx="12192000" cy="6857999"/>
          </a:xfrm>
        </p:spPr>
        <p:txBody>
          <a:bodyPr>
            <a:normAutofit lnSpcReduction="10000"/>
          </a:bodyPr>
          <a:lstStyle/>
          <a:p>
            <a:r>
              <a:rPr lang="en-US" altLang="zh-CN" b="1" dirty="0">
                <a:hlinkClick r:id="rId2">
                  <a:extLst>
                    <a:ext uri="{A12FA001-AC4F-418D-AE19-62706E023703}">
                      <ahyp:hlinkClr xmlns:ahyp="http://schemas.microsoft.com/office/drawing/2018/hyperlinkcolor" val="tx"/>
                    </a:ext>
                  </a:extLst>
                </a:hlinkClick>
              </a:rPr>
              <a:t>ANOVA</a:t>
            </a:r>
            <a:endParaRPr lang="en-US" altLang="zh-CN" b="1" dirty="0"/>
          </a:p>
          <a:p>
            <a:pPr marL="0" indent="0">
              <a:buNone/>
            </a:pPr>
            <a:r>
              <a:rPr lang="en-US" altLang="zh-CN" dirty="0"/>
              <a:t>Analysis of variance and covariance, multivariate ANOVA, repeated measures ANOVA</a:t>
            </a:r>
          </a:p>
          <a:p>
            <a:r>
              <a:rPr lang="en-US" altLang="zh-CN" b="1" dirty="0">
                <a:hlinkClick r:id="rId3">
                  <a:extLst>
                    <a:ext uri="{A12FA001-AC4F-418D-AE19-62706E023703}">
                      <ahyp:hlinkClr xmlns:ahyp="http://schemas.microsoft.com/office/drawing/2018/hyperlinkcolor" val="tx"/>
                    </a:ext>
                  </a:extLst>
                </a:hlinkClick>
              </a:rPr>
              <a:t>Regression</a:t>
            </a:r>
            <a:endParaRPr lang="en-US" altLang="zh-CN" b="1" dirty="0"/>
          </a:p>
          <a:p>
            <a:pPr marL="0" indent="0">
              <a:buNone/>
            </a:pPr>
            <a:r>
              <a:rPr lang="en-US" altLang="zh-CN" dirty="0"/>
              <a:t>Linear, generalized linear, nonlinear, and nonparametric techniques for supervised learning</a:t>
            </a:r>
          </a:p>
          <a:p>
            <a:r>
              <a:rPr lang="en-US" altLang="zh-CN" b="1" dirty="0">
                <a:hlinkClick r:id="rId4">
                  <a:extLst>
                    <a:ext uri="{A12FA001-AC4F-418D-AE19-62706E023703}">
                      <ahyp:hlinkClr xmlns:ahyp="http://schemas.microsoft.com/office/drawing/2018/hyperlinkcolor" val="tx"/>
                    </a:ext>
                  </a:extLst>
                </a:hlinkClick>
              </a:rPr>
              <a:t>Classification</a:t>
            </a:r>
            <a:endParaRPr lang="en-US" altLang="zh-CN" b="1" dirty="0"/>
          </a:p>
          <a:p>
            <a:pPr marL="0" indent="0">
              <a:buNone/>
            </a:pPr>
            <a:r>
              <a:rPr lang="en-US" altLang="zh-CN" dirty="0"/>
              <a:t>Supervised learning algorithms for binary and multiclass problems</a:t>
            </a:r>
          </a:p>
          <a:p>
            <a:r>
              <a:rPr lang="en-US" altLang="zh-CN" b="1" dirty="0">
                <a:hlinkClick r:id="rId5">
                  <a:extLst>
                    <a:ext uri="{A12FA001-AC4F-418D-AE19-62706E023703}">
                      <ahyp:hlinkClr xmlns:ahyp="http://schemas.microsoft.com/office/drawing/2018/hyperlinkcolor" val="tx"/>
                    </a:ext>
                  </a:extLst>
                </a:hlinkClick>
              </a:rPr>
              <a:t>Dimensionality Reduction and Feature Extraction</a:t>
            </a:r>
            <a:endParaRPr lang="en-US" altLang="zh-CN" b="1" dirty="0"/>
          </a:p>
          <a:p>
            <a:pPr marL="0" indent="0">
              <a:buNone/>
            </a:pPr>
            <a:r>
              <a:rPr lang="en-US" altLang="zh-CN" dirty="0"/>
              <a:t>PCA, factor analysis, feature selection, feature extraction, and more</a:t>
            </a:r>
          </a:p>
          <a:p>
            <a:r>
              <a:rPr lang="en-US" altLang="zh-CN" b="1" dirty="0">
                <a:hlinkClick r:id="rId6">
                  <a:extLst>
                    <a:ext uri="{A12FA001-AC4F-418D-AE19-62706E023703}">
                      <ahyp:hlinkClr xmlns:ahyp="http://schemas.microsoft.com/office/drawing/2018/hyperlinkcolor" val="tx"/>
                    </a:ext>
                  </a:extLst>
                </a:hlinkClick>
              </a:rPr>
              <a:t>Industrial Statistics</a:t>
            </a:r>
            <a:endParaRPr lang="en-US" altLang="zh-CN" b="1" dirty="0"/>
          </a:p>
          <a:p>
            <a:pPr marL="0" indent="0">
              <a:buNone/>
            </a:pPr>
            <a:r>
              <a:rPr lang="en-US" altLang="zh-CN" dirty="0"/>
              <a:t>Design of experiments (DOE); survival and reliability analysis; statistical process control</a:t>
            </a:r>
          </a:p>
          <a:p>
            <a:r>
              <a:rPr lang="en-US" altLang="zh-CN" b="1" dirty="0">
                <a:hlinkClick r:id="rId7">
                  <a:extLst>
                    <a:ext uri="{A12FA001-AC4F-418D-AE19-62706E023703}">
                      <ahyp:hlinkClr xmlns:ahyp="http://schemas.microsoft.com/office/drawing/2018/hyperlinkcolor" val="tx"/>
                    </a:ext>
                  </a:extLst>
                </a:hlinkClick>
              </a:rPr>
              <a:t>Analysis of Big Data with Tall Arrays</a:t>
            </a:r>
            <a:endParaRPr lang="en-US" altLang="zh-CN" b="1" dirty="0"/>
          </a:p>
          <a:p>
            <a:pPr marL="0" indent="0">
              <a:buNone/>
            </a:pPr>
            <a:r>
              <a:rPr lang="en-US" altLang="zh-CN" dirty="0"/>
              <a:t>Analyze out-of-memory data</a:t>
            </a:r>
          </a:p>
          <a:p>
            <a:r>
              <a:rPr lang="en-US" altLang="zh-CN" b="1" dirty="0">
                <a:hlinkClick r:id="rId8">
                  <a:extLst>
                    <a:ext uri="{A12FA001-AC4F-418D-AE19-62706E023703}">
                      <ahyp:hlinkClr xmlns:ahyp="http://schemas.microsoft.com/office/drawing/2018/hyperlinkcolor" val="tx"/>
                    </a:ext>
                  </a:extLst>
                </a:hlinkClick>
              </a:rPr>
              <a:t>Speed Up Statistical Computations</a:t>
            </a:r>
            <a:endParaRPr lang="en-US" altLang="zh-CN" b="1" dirty="0"/>
          </a:p>
          <a:p>
            <a:pPr marL="0" indent="0">
              <a:buNone/>
            </a:pPr>
            <a:r>
              <a:rPr lang="en-US" altLang="zh-CN" dirty="0"/>
              <a:t>Parallel or distributed computation of statistical functions</a:t>
            </a:r>
          </a:p>
          <a:p>
            <a:r>
              <a:rPr lang="en-US" altLang="zh-CN" b="1" dirty="0">
                <a:hlinkClick r:id="rId9">
                  <a:extLst>
                    <a:ext uri="{A12FA001-AC4F-418D-AE19-62706E023703}">
                      <ahyp:hlinkClr xmlns:ahyp="http://schemas.microsoft.com/office/drawing/2018/hyperlinkcolor" val="tx"/>
                    </a:ext>
                  </a:extLst>
                </a:hlinkClick>
              </a:rPr>
              <a:t>Code Generation</a:t>
            </a:r>
            <a:endParaRPr lang="en-US" altLang="zh-CN" b="1" dirty="0"/>
          </a:p>
          <a:p>
            <a:pPr marL="0" indent="0">
              <a:buNone/>
            </a:pPr>
            <a:r>
              <a:rPr lang="en-US" altLang="zh-CN" dirty="0"/>
              <a:t>Generate C/C++ code and MEX functions for Statistics and Machine Learning Toolbox functions</a:t>
            </a:r>
          </a:p>
          <a:p>
            <a:endParaRPr lang="zh-CN" altLang="en-US" dirty="0"/>
          </a:p>
        </p:txBody>
      </p:sp>
    </p:spTree>
    <p:extLst>
      <p:ext uri="{BB962C8B-B14F-4D97-AF65-F5344CB8AC3E}">
        <p14:creationId xmlns:p14="http://schemas.microsoft.com/office/powerpoint/2010/main" val="189288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48A3-5827-491C-8F39-B638C73A26EF}"/>
              </a:ext>
            </a:extLst>
          </p:cNvPr>
          <p:cNvSpPr>
            <a:spLocks noGrp="1"/>
          </p:cNvSpPr>
          <p:nvPr>
            <p:ph type="title"/>
          </p:nvPr>
        </p:nvSpPr>
        <p:spPr>
          <a:xfrm>
            <a:off x="2933700" y="568345"/>
            <a:ext cx="8770571" cy="1560716"/>
          </a:xfrm>
        </p:spPr>
        <p:txBody>
          <a:bodyPr>
            <a:normAutofit/>
          </a:bodyPr>
          <a:lstStyle/>
          <a:p>
            <a:r>
              <a:rPr lang="en-US" altLang="zh-CN" sz="3600" dirty="0">
                <a:latin typeface="Times New Roman" panose="02020603050405020304" pitchFamily="18" charset="0"/>
                <a:cs typeface="Times New Roman" panose="02020603050405020304" pitchFamily="18" charset="0"/>
              </a:rPr>
              <a:t>Descriptive Statistics and Visualization</a:t>
            </a:r>
            <a:endParaRPr lang="zh-CN" alt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6E86E-C817-44ED-855E-2BB2A0EB7417}"/>
              </a:ext>
            </a:extLst>
          </p:cNvPr>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Managing Data</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Data import and export, grouping variables</a:t>
            </a:r>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Descriptive Statistics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Numerical summaries and associated measures</a:t>
            </a:r>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Statistical Visualization</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View data patterns and trends</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80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CB7E-6479-404F-A642-9DF67F6D5378}"/>
              </a:ext>
            </a:extLst>
          </p:cNvPr>
          <p:cNvSpPr>
            <a:spLocks noGrp="1"/>
          </p:cNvSpPr>
          <p:nvPr>
            <p:ph type="title"/>
          </p:nvPr>
        </p:nvSpPr>
        <p:spPr/>
        <p:txBody>
          <a:bodyPr>
            <a:normAutofit/>
          </a:bodyPr>
          <a:lstStyle/>
          <a:p>
            <a:r>
              <a:rPr lang="en-US" altLang="zh-CN" b="1" dirty="0">
                <a:latin typeface="Times New Roman" panose="02020603050405020304" pitchFamily="18" charset="0"/>
                <a:cs typeface="Times New Roman" panose="02020603050405020304" pitchFamily="18" charset="0"/>
              </a:rPr>
              <a:t>Exploratory Data Analysis Basics</a:t>
            </a:r>
            <a:br>
              <a:rPr lang="en-US" altLang="zh-CN" b="1"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C0B80E-AD5B-4CAD-A8B9-F6D3E3886E6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Distribution Plots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Data with Missing Values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Grouping Variables</a:t>
            </a:r>
            <a:endParaRPr lang="en-US" altLang="zh-CN" dirty="0">
              <a:latin typeface="Times New Roman" panose="02020603050405020304" pitchFamily="18" charset="0"/>
              <a:cs typeface="Times New Roman" panose="02020603050405020304" pitchFamily="18" charset="0"/>
            </a:endParaRPr>
          </a:p>
          <a:p>
            <a:r>
              <a:rPr lang="en-US" altLang="zh-CN"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Supported Data Types</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07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932781-2AD7-4105-96D6-906DCBC6ABF9}"/>
              </a:ext>
            </a:extLst>
          </p:cNvPr>
          <p:cNvSpPr>
            <a:spLocks noGrp="1" noChangeArrowheads="1"/>
          </p:cNvSpPr>
          <p:nvPr>
            <p:ph idx="1"/>
          </p:nvPr>
        </p:nvSpPr>
        <p:spPr bwMode="auto">
          <a:xfrm rot="10800000" flipV="1">
            <a:off x="0" y="3841790"/>
            <a:ext cx="659384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Explore data numerically by generating summary statistics, including measures of central tendency, dispersion, shape, and correlation. Statistics and Machine Learning Toolbo</a:t>
            </a:r>
            <a:r>
              <a:rPr kumimoji="0" lang="en-US" altLang="zh-CN"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a:t>
            </a:r>
            <a:r>
              <a:rPr kumimoji="0" lang="zh-CN" altLang="zh-CN"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allows you to compute summary statistics for sample data that contains missing (</a:t>
            </a:r>
            <a:r>
              <a:rPr kumimoji="0" lang="zh-CN" altLang="zh-CN"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NaN</a:t>
            </a:r>
            <a:r>
              <a:rPr kumimoji="0" lang="zh-CN" altLang="zh-CN"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values. Visualize your data using univariate, bivariate, and multivariate plots. Available options include box plots, histograms, and probability plots. Find natural groupings in your data using cluster analysis techniques such as hierarchical clustering and </a:t>
            </a:r>
            <a:r>
              <a:rPr kumimoji="0" lang="zh-CN" altLang="zh-CN" b="0" i="1" u="none" strike="noStrike" cap="none" normalizeH="0" baseline="0" dirty="0">
                <a:ln>
                  <a:noFill/>
                </a:ln>
                <a:solidFill>
                  <a:srgbClr val="404040"/>
                </a:solidFill>
                <a:effectLst/>
                <a:latin typeface="Times New Roman" panose="02020603050405020304" pitchFamily="18" charset="0"/>
                <a:ea typeface="&amp;quot"/>
                <a:cs typeface="Times New Roman" panose="02020603050405020304" pitchFamily="18" charset="0"/>
              </a:rPr>
              <a:t>k</a:t>
            </a:r>
            <a:r>
              <a:rPr kumimoji="0" lang="zh-CN" altLang="zh-CN"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-Means clusterin</a:t>
            </a:r>
            <a:endPar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2" descr="https://www.mathworks.com/help/stats/histfitnormal.png">
            <a:hlinkClick r:id="rId2"/>
            <a:extLst>
              <a:ext uri="{FF2B5EF4-FFF2-40B4-BE49-F238E27FC236}">
                <a16:creationId xmlns:a16="http://schemas.microsoft.com/office/drawing/2014/main" id="{2E06BC17-1588-47ED-BD5B-172509D4C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841" y="2346960"/>
            <a:ext cx="5598160"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2BF2889-1459-4AB8-BFF6-322D16CAB34C}"/>
              </a:ext>
            </a:extLst>
          </p:cNvPr>
          <p:cNvSpPr/>
          <p:nvPr/>
        </p:nvSpPr>
        <p:spPr>
          <a:xfrm>
            <a:off x="2476366" y="1324094"/>
            <a:ext cx="6619120"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rPr>
              <a:t>Descriptive Statistics and Visualization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14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0032-4DDB-459E-AFF4-F8AA54087AE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Managing Data</a:t>
            </a:r>
            <a:endParaRPr lang="zh-CN" alt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530116D-D7AF-4481-B429-21DAECF857FD}"/>
              </a:ext>
            </a:extLst>
          </p:cNvPr>
          <p:cNvSpPr>
            <a:spLocks noGrp="1" noChangeArrowheads="1"/>
          </p:cNvSpPr>
          <p:nvPr>
            <p:ph idx="1"/>
          </p:nvPr>
        </p:nvSpPr>
        <p:spPr bwMode="auto">
          <a:xfrm>
            <a:off x="0" y="1552625"/>
            <a:ext cx="1219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Move data into and out of MATLAB using several different file formats. </a:t>
            </a:r>
            <a:endPar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1.</a:t>
            </a: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Valid formats include tabular data, tab-delineated files, Microsoft Excel spreadsheets, and SAS</a:t>
            </a:r>
            <a:r>
              <a:rPr lang="en-US" altLang="zh-CN" sz="3600" baseline="30000" dirty="0">
                <a:solidFill>
                  <a:srgbClr val="404040"/>
                </a:solidFill>
                <a:latin typeface="Times New Roman" panose="02020603050405020304" pitchFamily="18" charset="0"/>
                <a:cs typeface="Times New Roman" panose="02020603050405020304" pitchFamily="18" charset="0"/>
              </a:rPr>
              <a:t> </a:t>
            </a:r>
            <a:r>
              <a:rPr kumimoji="0" lang="zh-CN" altLang="zh-CN" sz="3600" b="0" i="0" u="none" strike="noStrike" cap="none" normalizeH="0" baseline="0" dirty="0">
                <a:ln>
                  <a:noFill/>
                </a:ln>
                <a:solidFill>
                  <a:srgbClr val="404040"/>
                </a:solidFill>
                <a:effectLst/>
                <a:latin typeface="Times New Roman" panose="02020603050405020304" pitchFamily="18" charset="0"/>
                <a:ea typeface="Menlo"/>
                <a:cs typeface="Times New Roman" panose="02020603050405020304" pitchFamily="18" charset="0"/>
              </a:rPr>
              <a:t>XPORT</a:t>
            </a: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files. </a:t>
            </a:r>
            <a:endPar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2.</a:t>
            </a: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Statistics and Machine Learning Toolbo</a:t>
            </a:r>
            <a:r>
              <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a:t>
            </a: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provides additional data types for working with grouping variables and categorical data. </a:t>
            </a:r>
            <a:endPar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3.</a:t>
            </a:r>
            <a:r>
              <a:rPr kumimoji="0" lang="zh-CN" altLang="zh-CN" sz="36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toolbox also supports many, but not all, of the data types available in MATLAB. </a:t>
            </a:r>
            <a:endParaRPr kumimoji="0" lang="zh-CN"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1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28BE-FD5F-4025-8396-856A4B66788E}"/>
              </a:ext>
            </a:extLst>
          </p:cNvPr>
          <p:cNvSpPr>
            <a:spLocks noGrp="1"/>
          </p:cNvSpPr>
          <p:nvPr>
            <p:ph type="title"/>
          </p:nvPr>
        </p:nvSpPr>
        <p:spPr>
          <a:xfrm>
            <a:off x="0" y="82613"/>
            <a:ext cx="9015984" cy="1325563"/>
          </a:xfrm>
        </p:spPr>
        <p:txBody>
          <a:bodyPr/>
          <a:lstStyle/>
          <a:p>
            <a:r>
              <a:rPr lang="en-US" altLang="zh-CN"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Managing Data</a:t>
            </a:r>
            <a:endParaRPr lang="zh-CN" altLang="en-US" dirty="0"/>
          </a:p>
        </p:txBody>
      </p:sp>
      <p:sp>
        <p:nvSpPr>
          <p:cNvPr id="3" name="Content Placeholder 2">
            <a:extLst>
              <a:ext uri="{FF2B5EF4-FFF2-40B4-BE49-F238E27FC236}">
                <a16:creationId xmlns:a16="http://schemas.microsoft.com/office/drawing/2014/main" id="{6F2F45EA-07FE-4831-B83C-87F714B9FC22}"/>
              </a:ext>
            </a:extLst>
          </p:cNvPr>
          <p:cNvSpPr>
            <a:spLocks noGrp="1"/>
          </p:cNvSpPr>
          <p:nvPr>
            <p:ph idx="1"/>
          </p:nvPr>
        </p:nvSpPr>
        <p:spPr>
          <a:xfrm>
            <a:off x="-754" y="1408176"/>
            <a:ext cx="9364210" cy="5449822"/>
          </a:xfrm>
        </p:spPr>
        <p:txBody>
          <a:bodyPr/>
          <a:lstStyle/>
          <a:p>
            <a:r>
              <a:rPr lang="en-US" altLang="zh-CN" b="1" dirty="0">
                <a:hlinkClick r:id="rId3">
                  <a:extLst>
                    <a:ext uri="{A12FA001-AC4F-418D-AE19-62706E023703}">
                      <ahyp:hlinkClr xmlns:ahyp="http://schemas.microsoft.com/office/drawing/2018/hyperlinkcolor" val="tx"/>
                    </a:ext>
                  </a:extLst>
                </a:hlinkClick>
              </a:rPr>
              <a:t>Data Import and Export</a:t>
            </a:r>
            <a:br>
              <a:rPr lang="en-US" altLang="zh-CN" dirty="0"/>
            </a:br>
            <a:r>
              <a:rPr lang="en-US" altLang="zh-CN" dirty="0"/>
              <a:t>Move data into and out of MATLAB</a:t>
            </a:r>
            <a:br>
              <a:rPr lang="en-US" altLang="zh-CN" dirty="0"/>
            </a:br>
            <a:endParaRPr lang="en-US" altLang="zh-CN" dirty="0"/>
          </a:p>
          <a:p>
            <a:r>
              <a:rPr lang="en-US" altLang="zh-CN" b="1" dirty="0">
                <a:hlinkClick r:id="rId4">
                  <a:extLst>
                    <a:ext uri="{A12FA001-AC4F-418D-AE19-62706E023703}">
                      <ahyp:hlinkClr xmlns:ahyp="http://schemas.microsoft.com/office/drawing/2018/hyperlinkcolor" val="tx"/>
                    </a:ext>
                  </a:extLst>
                </a:hlinkClick>
              </a:rPr>
              <a:t>Data Types</a:t>
            </a:r>
            <a:br>
              <a:rPr lang="en-US" altLang="zh-CN" dirty="0"/>
            </a:br>
            <a:r>
              <a:rPr lang="en-US" altLang="zh-CN" dirty="0"/>
              <a:t>Grouping variables, categorical data, and dataset arrays</a:t>
            </a:r>
          </a:p>
          <a:p>
            <a:endParaRPr lang="zh-CN" altLang="en-US" dirty="0"/>
          </a:p>
        </p:txBody>
      </p:sp>
      <p:graphicFrame>
        <p:nvGraphicFramePr>
          <p:cNvPr id="4" name="Table 3">
            <a:extLst>
              <a:ext uri="{FF2B5EF4-FFF2-40B4-BE49-F238E27FC236}">
                <a16:creationId xmlns:a16="http://schemas.microsoft.com/office/drawing/2014/main" id="{CD99C28B-4042-4EF8-9A37-C528836FD30D}"/>
              </a:ext>
            </a:extLst>
          </p:cNvPr>
          <p:cNvGraphicFramePr>
            <a:graphicFrameLocks noGrp="1"/>
          </p:cNvGraphicFramePr>
          <p:nvPr>
            <p:extLst>
              <p:ext uri="{D42A27DB-BD31-4B8C-83A1-F6EECF244321}">
                <p14:modId xmlns:p14="http://schemas.microsoft.com/office/powerpoint/2010/main" val="1992735991"/>
              </p:ext>
            </p:extLst>
          </p:nvPr>
        </p:nvGraphicFramePr>
        <p:xfrm>
          <a:off x="9507618" y="0"/>
          <a:ext cx="2684382" cy="6857998"/>
        </p:xfrm>
        <a:graphic>
          <a:graphicData uri="http://schemas.openxmlformats.org/drawingml/2006/table">
            <a:tbl>
              <a:tblPr/>
              <a:tblGrid>
                <a:gridCol w="805309">
                  <a:extLst>
                    <a:ext uri="{9D8B030D-6E8A-4147-A177-3AD203B41FA5}">
                      <a16:colId xmlns:a16="http://schemas.microsoft.com/office/drawing/2014/main" val="3567863732"/>
                    </a:ext>
                  </a:extLst>
                </a:gridCol>
                <a:gridCol w="1879073">
                  <a:extLst>
                    <a:ext uri="{9D8B030D-6E8A-4147-A177-3AD203B41FA5}">
                      <a16:colId xmlns:a16="http://schemas.microsoft.com/office/drawing/2014/main" val="3378782451"/>
                    </a:ext>
                  </a:extLst>
                </a:gridCol>
              </a:tblGrid>
              <a:tr h="809874">
                <a:tc>
                  <a:txBody>
                    <a:bodyPr/>
                    <a:lstStyle/>
                    <a:p>
                      <a:pPr algn="l" fontAlgn="t"/>
                      <a:r>
                        <a:rPr lang="en-US" sz="1600" u="none" strike="noStrike">
                          <a:solidFill>
                            <a:srgbClr val="0076A8"/>
                          </a:solidFill>
                          <a:effectLst/>
                          <a:hlinkClick r:id="rId5"/>
                        </a:rPr>
                        <a:t>caseread</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a:noFill/>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Read case names from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a:noFill/>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0078963"/>
                  </a:ext>
                </a:extLst>
              </a:tr>
              <a:tr h="809874">
                <a:tc>
                  <a:txBody>
                    <a:bodyPr/>
                    <a:lstStyle/>
                    <a:p>
                      <a:pPr algn="l" fontAlgn="t"/>
                      <a:r>
                        <a:rPr lang="en-US" sz="1600" u="none" strike="noStrike">
                          <a:solidFill>
                            <a:srgbClr val="0076A8"/>
                          </a:solidFill>
                          <a:effectLst/>
                          <a:hlinkClick r:id="rId6"/>
                        </a:rPr>
                        <a:t>casewrite</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Write case names to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77532245"/>
                  </a:ext>
                </a:extLst>
              </a:tr>
              <a:tr h="809874">
                <a:tc>
                  <a:txBody>
                    <a:bodyPr/>
                    <a:lstStyle/>
                    <a:p>
                      <a:pPr algn="l" fontAlgn="t"/>
                      <a:r>
                        <a:rPr lang="en-US" sz="1600" u="none" strike="noStrike">
                          <a:solidFill>
                            <a:srgbClr val="0076A8"/>
                          </a:solidFill>
                          <a:effectLst/>
                          <a:hlinkClick r:id="rId7"/>
                        </a:rPr>
                        <a:t>export</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Write dataset array to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49924789"/>
                  </a:ext>
                </a:extLst>
              </a:tr>
              <a:tr h="809874">
                <a:tc>
                  <a:txBody>
                    <a:bodyPr/>
                    <a:lstStyle/>
                    <a:p>
                      <a:pPr algn="l" fontAlgn="t"/>
                      <a:r>
                        <a:rPr lang="en-US" sz="1600" u="none" strike="noStrike">
                          <a:solidFill>
                            <a:srgbClr val="0076A8"/>
                          </a:solidFill>
                          <a:effectLst/>
                          <a:hlinkClick r:id="rId8"/>
                        </a:rPr>
                        <a:t>tblread</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Read tabular data from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86729551"/>
                  </a:ext>
                </a:extLst>
              </a:tr>
              <a:tr h="809874">
                <a:tc>
                  <a:txBody>
                    <a:bodyPr/>
                    <a:lstStyle/>
                    <a:p>
                      <a:pPr algn="l" fontAlgn="t"/>
                      <a:r>
                        <a:rPr lang="en-US" sz="1600" u="none" strike="noStrike">
                          <a:solidFill>
                            <a:srgbClr val="0076A8"/>
                          </a:solidFill>
                          <a:effectLst/>
                          <a:hlinkClick r:id="rId9"/>
                        </a:rPr>
                        <a:t>tblwrite</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Write tabular data to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83516"/>
                  </a:ext>
                </a:extLst>
              </a:tr>
              <a:tr h="809874">
                <a:tc>
                  <a:txBody>
                    <a:bodyPr/>
                    <a:lstStyle/>
                    <a:p>
                      <a:pPr algn="l" fontAlgn="t"/>
                      <a:r>
                        <a:rPr lang="en-US" sz="1600" u="none" strike="noStrike">
                          <a:solidFill>
                            <a:srgbClr val="0076A8"/>
                          </a:solidFill>
                          <a:effectLst/>
                          <a:hlinkClick r:id="rId10"/>
                        </a:rPr>
                        <a:t>tdfread</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Read tab-delimited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1187899"/>
                  </a:ext>
                </a:extLst>
              </a:tr>
              <a:tr h="809874">
                <a:tc>
                  <a:txBody>
                    <a:bodyPr/>
                    <a:lstStyle/>
                    <a:p>
                      <a:pPr algn="l" fontAlgn="t"/>
                      <a:r>
                        <a:rPr lang="en-US" sz="1600" u="none" strike="noStrike">
                          <a:solidFill>
                            <a:srgbClr val="0076A8"/>
                          </a:solidFill>
                          <a:effectLst/>
                          <a:hlinkClick r:id="rId11"/>
                        </a:rPr>
                        <a:t>xlsread</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Read Microsoft Excel spreadsheet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98821439"/>
                  </a:ext>
                </a:extLst>
              </a:tr>
              <a:tr h="1188880">
                <a:tc>
                  <a:txBody>
                    <a:bodyPr/>
                    <a:lstStyle/>
                    <a:p>
                      <a:pPr algn="l" fontAlgn="t"/>
                      <a:r>
                        <a:rPr lang="en-US" sz="1600" u="none" strike="noStrike">
                          <a:solidFill>
                            <a:srgbClr val="0076A8"/>
                          </a:solidFill>
                          <a:effectLst/>
                          <a:hlinkClick r:id="rId12"/>
                        </a:rPr>
                        <a:t>xptread</a:t>
                      </a:r>
                      <a:endParaRPr lang="en-US" sz="1600">
                        <a:effectLst/>
                      </a:endParaRPr>
                    </a:p>
                  </a:txBody>
                  <a:tcPr marL="27808" marR="27808" marT="16685" marB="16685">
                    <a:lnL>
                      <a:noFill/>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Create table from data stored in SAS XPORT format file</a:t>
                      </a:r>
                    </a:p>
                  </a:txBody>
                  <a:tcPr marL="27808" marR="27808" marT="16685" marB="16685">
                    <a:lnL w="3175" cap="flat" cmpd="sng" algn="ctr">
                      <a:solidFill>
                        <a:srgbClr val="CCCCCC"/>
                      </a:solidFill>
                      <a:prstDash val="solid"/>
                      <a:round/>
                      <a:headEnd type="none" w="med" len="med"/>
                      <a:tailEnd type="none" w="med" len="med"/>
                    </a:lnL>
                    <a:lnR w="3175" cap="flat" cmpd="sng" algn="ctr">
                      <a:solidFill>
                        <a:srgbClr val="CCCCCC"/>
                      </a:solidFill>
                      <a:prstDash val="solid"/>
                      <a:round/>
                      <a:headEnd type="none" w="med" len="med"/>
                      <a:tailEnd type="none" w="med" len="med"/>
                    </a:lnR>
                    <a:lnT w="3175" cap="flat" cmpd="sng" algn="ctr">
                      <a:solidFill>
                        <a:srgbClr val="CCCCCC"/>
                      </a:solidFill>
                      <a:prstDash val="solid"/>
                      <a:round/>
                      <a:headEnd type="none" w="med" len="med"/>
                      <a:tailEnd type="none" w="med" len="med"/>
                    </a:lnT>
                    <a:lnB w="317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8132739"/>
                  </a:ext>
                </a:extLst>
              </a:tr>
            </a:tbl>
          </a:graphicData>
        </a:graphic>
      </p:graphicFrame>
      <p:sp>
        <p:nvSpPr>
          <p:cNvPr id="5" name="Rectangle 1">
            <a:extLst>
              <a:ext uri="{FF2B5EF4-FFF2-40B4-BE49-F238E27FC236}">
                <a16:creationId xmlns:a16="http://schemas.microsoft.com/office/drawing/2014/main" id="{C1850F30-691E-4BE9-9661-03986FE15974}"/>
              </a:ext>
            </a:extLst>
          </p:cNvPr>
          <p:cNvSpPr>
            <a:spLocks noChangeArrowheads="1"/>
          </p:cNvSpPr>
          <p:nvPr/>
        </p:nvSpPr>
        <p:spPr bwMode="auto">
          <a:xfrm>
            <a:off x="9508372" y="245209"/>
            <a:ext cx="12192000" cy="69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1" i="0" u="none" strike="noStrike" cap="none" normalizeH="0" baseline="0" dirty="0">
              <a:ln>
                <a:noFill/>
              </a:ln>
              <a:solidFill>
                <a:srgbClr val="40404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404040"/>
                </a:solidFill>
                <a:effectLst/>
                <a:latin typeface="Arial" panose="020B0604020202020204" pitchFamily="34" charset="0"/>
                <a:cs typeface="Arial" panose="020B0604020202020204" pitchFamily="34" charset="0"/>
              </a:rPr>
              <a:t>Topics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1A9F1AC-3A16-4EE1-903C-14726E1285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3621024"/>
            <a:ext cx="7406640" cy="3236976"/>
          </a:xfrm>
          <a:prstGeom prst="rect">
            <a:avLst/>
          </a:prstGeom>
        </p:spPr>
      </p:pic>
    </p:spTree>
    <p:extLst>
      <p:ext uri="{BB962C8B-B14F-4D97-AF65-F5344CB8AC3E}">
        <p14:creationId xmlns:p14="http://schemas.microsoft.com/office/powerpoint/2010/main" val="273821728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0</TotalTime>
  <Words>987</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&amp;quot</vt:lpstr>
      <vt:lpstr>Menlo</vt:lpstr>
      <vt:lpstr>等线</vt:lpstr>
      <vt:lpstr>Arial</vt:lpstr>
      <vt:lpstr>Calibri</vt:lpstr>
      <vt:lpstr>Century Schoolbook</vt:lpstr>
      <vt:lpstr>Corbel</vt:lpstr>
      <vt:lpstr>Times New Roman</vt:lpstr>
      <vt:lpstr>Feathered</vt:lpstr>
      <vt:lpstr>Statistics and Machine Learning Toolbox</vt:lpstr>
      <vt:lpstr>Statistics and Machine Learning Toolbox</vt:lpstr>
      <vt:lpstr>Basics of Statistics and Machine Learning Toolbox</vt:lpstr>
      <vt:lpstr>PowerPoint Presentation</vt:lpstr>
      <vt:lpstr>Descriptive Statistics and Visualization</vt:lpstr>
      <vt:lpstr>Exploratory Data Analysis Basics </vt:lpstr>
      <vt:lpstr>PowerPoint Presentation</vt:lpstr>
      <vt:lpstr>Managing Data</vt:lpstr>
      <vt:lpstr>Managing Data</vt:lpstr>
      <vt:lpstr>Descriptive Statistics</vt:lpstr>
      <vt:lpstr>PowerPoint Presentation</vt:lpstr>
      <vt:lpstr>PowerPoint Presentation</vt:lpstr>
      <vt:lpstr>PowerPoint Presentation</vt:lpstr>
      <vt:lpstr>Statistical Visualization</vt:lpstr>
      <vt:lpstr>Create Scatter Plots Using Grouped Data</vt:lpstr>
      <vt:lpstr>PowerPoint Presentation</vt:lpstr>
      <vt:lpstr>Visualizing Multivariate Data</vt:lpstr>
      <vt:lpstr>Parallel Coordinates Plots</vt:lpstr>
      <vt:lpstr>Andrews Plots</vt:lpstr>
      <vt:lpstr>THANKS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Machine Learning Toolbox</dc:title>
  <dc:creator>Sujan Mr</dc:creator>
  <cp:lastModifiedBy>Sujan Mr</cp:lastModifiedBy>
  <cp:revision>20</cp:revision>
  <dcterms:created xsi:type="dcterms:W3CDTF">2018-12-11T18:19:24Z</dcterms:created>
  <dcterms:modified xsi:type="dcterms:W3CDTF">2018-12-18T17:51:22Z</dcterms:modified>
</cp:coreProperties>
</file>