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5" r:id="rId3"/>
    <p:sldId id="280" r:id="rId4"/>
    <p:sldId id="258" r:id="rId5"/>
    <p:sldId id="266" r:id="rId6"/>
    <p:sldId id="267" r:id="rId7"/>
    <p:sldId id="268" r:id="rId8"/>
    <p:sldId id="269" r:id="rId9"/>
    <p:sldId id="270" r:id="rId10"/>
    <p:sldId id="271" r:id="rId11"/>
    <p:sldId id="273" r:id="rId12"/>
    <p:sldId id="272" r:id="rId13"/>
    <p:sldId id="274" r:id="rId14"/>
    <p:sldId id="275" r:id="rId15"/>
    <p:sldId id="276" r:id="rId16"/>
    <p:sldId id="277" r:id="rId17"/>
    <p:sldId id="278" r:id="rId18"/>
    <p:sldId id="279" r:id="rId19"/>
    <p:sldId id="26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1" d="100"/>
          <a:sy n="71" d="100"/>
        </p:scale>
        <p:origin x="15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17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588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577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363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455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49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34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588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19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3880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969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127096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9" r:id="rId5"/>
    <p:sldLayoutId id="2147483693" r:id="rId6"/>
    <p:sldLayoutId id="2147483694" r:id="rId7"/>
    <p:sldLayoutId id="2147483695" r:id="rId8"/>
    <p:sldLayoutId id="2147483698" r:id="rId9"/>
    <p:sldLayoutId id="2147483696" r:id="rId10"/>
    <p:sldLayoutId id="2147483697"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ho.int/news-room/fact-sheets/detail/depression" TargetMode="External"/><Relationship Id="rId2" Type="http://schemas.openxmlformats.org/officeDocument/2006/relationships/hyperlink" Target="https://towardsdatascience.com/counsel-chat-bootstrapping-high-quality-therapy-data-971b419f33d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C5E8BD-1138-49ED-A081-FDED4855A041}"/>
              </a:ext>
            </a:extLst>
          </p:cNvPr>
          <p:cNvPicPr>
            <a:picLocks noChangeAspect="1"/>
          </p:cNvPicPr>
          <p:nvPr/>
        </p:nvPicPr>
        <p:blipFill rotWithShape="1">
          <a:blip r:embed="rId2"/>
          <a:srcRect t="9484" b="624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15E8B1-6A40-46C4-998A-7CD29FFD6F2B}"/>
              </a:ext>
            </a:extLst>
          </p:cNvPr>
          <p:cNvSpPr>
            <a:spLocks noGrp="1"/>
          </p:cNvSpPr>
          <p:nvPr>
            <p:ph type="ctrTitle"/>
          </p:nvPr>
        </p:nvSpPr>
        <p:spPr>
          <a:xfrm>
            <a:off x="494906" y="1208015"/>
            <a:ext cx="3601039" cy="3794370"/>
          </a:xfrm>
        </p:spPr>
        <p:txBody>
          <a:bodyPr>
            <a:normAutofit fontScale="90000"/>
          </a:bodyPr>
          <a:lstStyle/>
          <a:p>
            <a:r>
              <a:rPr lang="en-GB" sz="2000" dirty="0">
                <a:solidFill>
                  <a:srgbClr val="FFFFFF"/>
                </a:solidFill>
              </a:rPr>
              <a:t>Postgraduate major project</a:t>
            </a:r>
            <a:br>
              <a:rPr lang="en-GB" sz="2800" dirty="0">
                <a:solidFill>
                  <a:srgbClr val="FFFFFF"/>
                </a:solidFill>
              </a:rPr>
            </a:br>
            <a:r>
              <a:rPr lang="en-GB" sz="4000" cap="none" dirty="0">
                <a:solidFill>
                  <a:srgbClr val="FFFFFF"/>
                </a:solidFill>
              </a:rPr>
              <a:t>An LSTM based approach to classification of mental health issues using Natural Language Processing</a:t>
            </a:r>
            <a:endParaRPr lang="en-GB" sz="2800" cap="none" dirty="0">
              <a:solidFill>
                <a:srgbClr val="FFFFFF"/>
              </a:solidFill>
            </a:endParaRPr>
          </a:p>
        </p:txBody>
      </p:sp>
      <p:sp>
        <p:nvSpPr>
          <p:cNvPr id="3" name="Subtitle 2">
            <a:extLst>
              <a:ext uri="{FF2B5EF4-FFF2-40B4-BE49-F238E27FC236}">
                <a16:creationId xmlns:a16="http://schemas.microsoft.com/office/drawing/2014/main" id="{5068A610-0E5B-4AE9-A75E-281DF3338F69}"/>
              </a:ext>
            </a:extLst>
          </p:cNvPr>
          <p:cNvSpPr>
            <a:spLocks noGrp="1"/>
          </p:cNvSpPr>
          <p:nvPr>
            <p:ph type="subTitle" idx="1"/>
          </p:nvPr>
        </p:nvSpPr>
        <p:spPr>
          <a:xfrm>
            <a:off x="494906" y="5098379"/>
            <a:ext cx="3208866" cy="738820"/>
          </a:xfrm>
        </p:spPr>
        <p:txBody>
          <a:bodyPr>
            <a:normAutofit/>
          </a:bodyPr>
          <a:lstStyle/>
          <a:p>
            <a:r>
              <a:rPr lang="en-GB" sz="2000" cap="none" dirty="0">
                <a:solidFill>
                  <a:srgbClr val="FFFFFF">
                    <a:alpha val="75000"/>
                  </a:srgbClr>
                </a:solidFill>
              </a:rPr>
              <a:t>SID: 0925739</a:t>
            </a:r>
          </a:p>
        </p:txBody>
      </p:sp>
      <p:pic>
        <p:nvPicPr>
          <p:cNvPr id="2050" name="Picture 2" descr="Image result for aru logo">
            <a:extLst>
              <a:ext uri="{FF2B5EF4-FFF2-40B4-BE49-F238E27FC236}">
                <a16:creationId xmlns:a16="http://schemas.microsoft.com/office/drawing/2014/main" id="{1D7F4437-6A23-4C1B-956C-4603BA1AC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689" y="5488407"/>
            <a:ext cx="1172490" cy="6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18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Conversion to numerical data</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700010"/>
            <a:ext cx="4441569" cy="2453427"/>
          </a:xfrm>
        </p:spPr>
        <p:txBody>
          <a:bodyPr>
            <a:normAutofit fontScale="85000" lnSpcReduction="20000"/>
          </a:bodyPr>
          <a:lstStyle/>
          <a:p>
            <a:r>
              <a:rPr lang="en-GB" sz="2400" dirty="0" err="1"/>
              <a:t>Keras</a:t>
            </a:r>
            <a:r>
              <a:rPr lang="en-GB" sz="2400" dirty="0"/>
              <a:t> pre-processing tokenizer to assign indices to all words within the entire dataset that creates a word-index dictionary</a:t>
            </a:r>
          </a:p>
          <a:p>
            <a:r>
              <a:rPr lang="en-GB" sz="2400" dirty="0"/>
              <a:t>Conversion of each individual sample to their token to index map</a:t>
            </a:r>
          </a:p>
        </p:txBody>
      </p:sp>
      <p:sp>
        <p:nvSpPr>
          <p:cNvPr id="9" name="Arrow: Down 8">
            <a:extLst>
              <a:ext uri="{FF2B5EF4-FFF2-40B4-BE49-F238E27FC236}">
                <a16:creationId xmlns:a16="http://schemas.microsoft.com/office/drawing/2014/main" id="{8B18D6D0-A011-4B6D-8AC2-9CE9C2E3EA65}"/>
              </a:ext>
            </a:extLst>
          </p:cNvPr>
          <p:cNvSpPr/>
          <p:nvPr/>
        </p:nvSpPr>
        <p:spPr>
          <a:xfrm>
            <a:off x="8493310" y="3701397"/>
            <a:ext cx="321972" cy="618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310739B-570A-42E6-92C3-6D3CEB7EFA66}"/>
              </a:ext>
            </a:extLst>
          </p:cNvPr>
          <p:cNvPicPr>
            <a:picLocks noChangeAspect="1"/>
          </p:cNvPicPr>
          <p:nvPr/>
        </p:nvPicPr>
        <p:blipFill>
          <a:blip r:embed="rId2"/>
          <a:stretch>
            <a:fillRect/>
          </a:stretch>
        </p:blipFill>
        <p:spPr>
          <a:xfrm>
            <a:off x="5317198" y="1428750"/>
            <a:ext cx="6812184" cy="2019523"/>
          </a:xfrm>
          <a:prstGeom prst="rect">
            <a:avLst/>
          </a:prstGeom>
        </p:spPr>
      </p:pic>
      <p:pic>
        <p:nvPicPr>
          <p:cNvPr id="10" name="Picture 9">
            <a:extLst>
              <a:ext uri="{FF2B5EF4-FFF2-40B4-BE49-F238E27FC236}">
                <a16:creationId xmlns:a16="http://schemas.microsoft.com/office/drawing/2014/main" id="{7A417ECC-D8FA-447F-AB14-27DCBF181A51}"/>
              </a:ext>
            </a:extLst>
          </p:cNvPr>
          <p:cNvPicPr>
            <a:picLocks noChangeAspect="1"/>
          </p:cNvPicPr>
          <p:nvPr/>
        </p:nvPicPr>
        <p:blipFill>
          <a:blip r:embed="rId3"/>
          <a:stretch>
            <a:fillRect/>
          </a:stretch>
        </p:blipFill>
        <p:spPr>
          <a:xfrm>
            <a:off x="5239736" y="4467334"/>
            <a:ext cx="6829119" cy="2070328"/>
          </a:xfrm>
          <a:prstGeom prst="rect">
            <a:avLst/>
          </a:prstGeom>
        </p:spPr>
      </p:pic>
      <p:pic>
        <p:nvPicPr>
          <p:cNvPr id="12" name="Picture 11">
            <a:extLst>
              <a:ext uri="{FF2B5EF4-FFF2-40B4-BE49-F238E27FC236}">
                <a16:creationId xmlns:a16="http://schemas.microsoft.com/office/drawing/2014/main" id="{D009AAC8-6A77-4673-9E57-027E1A5A6EA8}"/>
              </a:ext>
            </a:extLst>
          </p:cNvPr>
          <p:cNvPicPr>
            <a:picLocks noChangeAspect="1"/>
          </p:cNvPicPr>
          <p:nvPr/>
        </p:nvPicPr>
        <p:blipFill>
          <a:blip r:embed="rId4"/>
          <a:stretch>
            <a:fillRect/>
          </a:stretch>
        </p:blipFill>
        <p:spPr>
          <a:xfrm>
            <a:off x="175979" y="4304242"/>
            <a:ext cx="4911208" cy="2315889"/>
          </a:xfrm>
          <a:prstGeom prst="rect">
            <a:avLst/>
          </a:prstGeom>
        </p:spPr>
      </p:pic>
    </p:spTree>
    <p:extLst>
      <p:ext uri="{BB962C8B-B14F-4D97-AF65-F5344CB8AC3E}">
        <p14:creationId xmlns:p14="http://schemas.microsoft.com/office/powerpoint/2010/main" val="80556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Padding</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700010"/>
            <a:ext cx="5091952" cy="4894037"/>
          </a:xfrm>
        </p:spPr>
        <p:txBody>
          <a:bodyPr>
            <a:normAutofit fontScale="92500" lnSpcReduction="10000"/>
          </a:bodyPr>
          <a:lstStyle/>
          <a:p>
            <a:r>
              <a:rPr lang="en-GB" sz="2400" dirty="0"/>
              <a:t>ML and DL models accept data samples with same dimensions.</a:t>
            </a:r>
          </a:p>
          <a:p>
            <a:r>
              <a:rPr lang="en-GB" sz="2400" dirty="0"/>
              <a:t>Token lengths for all samples must be the same.</a:t>
            </a:r>
          </a:p>
          <a:p>
            <a:r>
              <a:rPr lang="en-GB" sz="2400" dirty="0"/>
              <a:t>Max length is figured out by checking the longest sentence within the dataset. In this case 220 tokens.</a:t>
            </a:r>
          </a:p>
          <a:p>
            <a:r>
              <a:rPr lang="en-GB" sz="2400" dirty="0"/>
              <a:t>All sentences shorter than max length will be post-padded with zeros.</a:t>
            </a:r>
          </a:p>
        </p:txBody>
      </p:sp>
      <p:pic>
        <p:nvPicPr>
          <p:cNvPr id="6" name="Picture 5">
            <a:extLst>
              <a:ext uri="{FF2B5EF4-FFF2-40B4-BE49-F238E27FC236}">
                <a16:creationId xmlns:a16="http://schemas.microsoft.com/office/drawing/2014/main" id="{2905EC2C-FC70-47F1-A935-548D9A10226E}"/>
              </a:ext>
            </a:extLst>
          </p:cNvPr>
          <p:cNvPicPr>
            <a:picLocks noChangeAspect="1"/>
          </p:cNvPicPr>
          <p:nvPr/>
        </p:nvPicPr>
        <p:blipFill>
          <a:blip r:embed="rId2"/>
          <a:stretch>
            <a:fillRect/>
          </a:stretch>
        </p:blipFill>
        <p:spPr>
          <a:xfrm>
            <a:off x="6096000" y="651249"/>
            <a:ext cx="5609785" cy="6206751"/>
          </a:xfrm>
          <a:prstGeom prst="rect">
            <a:avLst/>
          </a:prstGeom>
        </p:spPr>
      </p:pic>
    </p:spTree>
    <p:extLst>
      <p:ext uri="{BB962C8B-B14F-4D97-AF65-F5344CB8AC3E}">
        <p14:creationId xmlns:p14="http://schemas.microsoft.com/office/powerpoint/2010/main" val="11984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Word Embeddings</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332963"/>
            <a:ext cx="4647631" cy="5454203"/>
          </a:xfrm>
        </p:spPr>
        <p:txBody>
          <a:bodyPr>
            <a:normAutofit fontScale="77500" lnSpcReduction="20000"/>
          </a:bodyPr>
          <a:lstStyle/>
          <a:p>
            <a:r>
              <a:rPr lang="en-GB" sz="2400" dirty="0"/>
              <a:t>Vector Representations for each token</a:t>
            </a:r>
          </a:p>
          <a:p>
            <a:r>
              <a:rPr lang="en-GB" sz="2400" dirty="0"/>
              <a:t>This is done in NLP because converting each token as a one-hot vector results in a high number of dimensions. In this case, 2417 dimensions which is the total length of the word index dictionary</a:t>
            </a:r>
          </a:p>
          <a:p>
            <a:r>
              <a:rPr lang="en-GB" sz="2400" dirty="0"/>
              <a:t>Language models like Bag-of-words and </a:t>
            </a:r>
            <a:r>
              <a:rPr lang="en-GB" sz="2400" dirty="0" err="1"/>
              <a:t>tf-idf</a:t>
            </a:r>
            <a:r>
              <a:rPr lang="en-GB" sz="2400" dirty="0"/>
              <a:t> (term frequency – inverse document frequency) are used to convert one-hot tokens into vectors of lesser dimensions.</a:t>
            </a:r>
          </a:p>
          <a:p>
            <a:r>
              <a:rPr lang="en-GB" sz="2400" dirty="0"/>
              <a:t>In this case 200 dimensional vector was assigned which is a hyperparameter of the embedding layer</a:t>
            </a:r>
          </a:p>
        </p:txBody>
      </p:sp>
      <p:pic>
        <p:nvPicPr>
          <p:cNvPr id="6" name="Picture 5">
            <a:extLst>
              <a:ext uri="{FF2B5EF4-FFF2-40B4-BE49-F238E27FC236}">
                <a16:creationId xmlns:a16="http://schemas.microsoft.com/office/drawing/2014/main" id="{EE7DE5C4-5DEA-425D-9317-AB14796F12B6}"/>
              </a:ext>
            </a:extLst>
          </p:cNvPr>
          <p:cNvPicPr>
            <a:picLocks noChangeAspect="1"/>
          </p:cNvPicPr>
          <p:nvPr/>
        </p:nvPicPr>
        <p:blipFill>
          <a:blip r:embed="rId2"/>
          <a:stretch>
            <a:fillRect/>
          </a:stretch>
        </p:blipFill>
        <p:spPr>
          <a:xfrm>
            <a:off x="5176611" y="1428750"/>
            <a:ext cx="6930730" cy="4170293"/>
          </a:xfrm>
          <a:prstGeom prst="rect">
            <a:avLst/>
          </a:prstGeom>
        </p:spPr>
      </p:pic>
    </p:spTree>
    <p:extLst>
      <p:ext uri="{BB962C8B-B14F-4D97-AF65-F5344CB8AC3E}">
        <p14:creationId xmlns:p14="http://schemas.microsoft.com/office/powerpoint/2010/main" val="285982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Neural Network Design</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700010"/>
            <a:ext cx="5091952" cy="4894037"/>
          </a:xfrm>
        </p:spPr>
        <p:txBody>
          <a:bodyPr>
            <a:normAutofit fontScale="77500" lnSpcReduction="20000"/>
          </a:bodyPr>
          <a:lstStyle/>
          <a:p>
            <a:r>
              <a:rPr lang="en-GB" sz="2400" dirty="0"/>
              <a:t>RNNs are great for sequence modelling</a:t>
            </a:r>
          </a:p>
          <a:p>
            <a:r>
              <a:rPr lang="en-GB" sz="2400" dirty="0"/>
              <a:t>However, they suffer from exploding and vanishing gradients as sequences become longer which is a common case in NLP.</a:t>
            </a:r>
          </a:p>
          <a:p>
            <a:r>
              <a:rPr lang="en-GB" sz="2400" dirty="0"/>
              <a:t>LSTM cells as proposed by </a:t>
            </a:r>
            <a:r>
              <a:rPr lang="en-GB" sz="2400" dirty="0" err="1"/>
              <a:t>Hochreiter</a:t>
            </a:r>
            <a:r>
              <a:rPr lang="en-GB" sz="2400" dirty="0"/>
              <a:t> and </a:t>
            </a:r>
            <a:r>
              <a:rPr lang="en-GB" sz="2400" dirty="0" err="1"/>
              <a:t>Schmidhuber</a:t>
            </a:r>
            <a:r>
              <a:rPr lang="en-GB" sz="2400" dirty="0"/>
              <a:t> (1997) is the state-of-the-art solution.</a:t>
            </a:r>
          </a:p>
          <a:p>
            <a:r>
              <a:rPr lang="en-GB" sz="2400" dirty="0"/>
              <a:t>The main working principle of LSTM is that the cell state from previous timestep is modified to get the cell state at current timestep. And the flow of data is not controlled by weight but by computational units called gates.</a:t>
            </a:r>
          </a:p>
        </p:txBody>
      </p:sp>
      <p:pic>
        <p:nvPicPr>
          <p:cNvPr id="8" name="Picture 7">
            <a:extLst>
              <a:ext uri="{FF2B5EF4-FFF2-40B4-BE49-F238E27FC236}">
                <a16:creationId xmlns:a16="http://schemas.microsoft.com/office/drawing/2014/main" id="{F52DC3BE-A412-4254-AF94-87C8422B9C20}"/>
              </a:ext>
            </a:extLst>
          </p:cNvPr>
          <p:cNvPicPr/>
          <p:nvPr/>
        </p:nvPicPr>
        <p:blipFill rotWithShape="1">
          <a:blip r:embed="rId2"/>
          <a:srcRect t="1" b="60775"/>
          <a:stretch/>
        </p:blipFill>
        <p:spPr>
          <a:xfrm>
            <a:off x="6304384" y="1821556"/>
            <a:ext cx="4999778" cy="1607444"/>
          </a:xfrm>
          <a:prstGeom prst="rect">
            <a:avLst/>
          </a:prstGeom>
        </p:spPr>
      </p:pic>
      <p:pic>
        <p:nvPicPr>
          <p:cNvPr id="10" name="Picture 9">
            <a:extLst>
              <a:ext uri="{FF2B5EF4-FFF2-40B4-BE49-F238E27FC236}">
                <a16:creationId xmlns:a16="http://schemas.microsoft.com/office/drawing/2014/main" id="{B41126DA-7B62-496D-BAA6-E732F9744F71}"/>
              </a:ext>
            </a:extLst>
          </p:cNvPr>
          <p:cNvPicPr/>
          <p:nvPr/>
        </p:nvPicPr>
        <p:blipFill>
          <a:blip r:embed="rId3"/>
          <a:stretch>
            <a:fillRect/>
          </a:stretch>
        </p:blipFill>
        <p:spPr>
          <a:xfrm>
            <a:off x="6272528" y="4055696"/>
            <a:ext cx="5063490" cy="2442845"/>
          </a:xfrm>
          <a:prstGeom prst="rect">
            <a:avLst/>
          </a:prstGeom>
        </p:spPr>
      </p:pic>
    </p:spTree>
    <p:extLst>
      <p:ext uri="{BB962C8B-B14F-4D97-AF65-F5344CB8AC3E}">
        <p14:creationId xmlns:p14="http://schemas.microsoft.com/office/powerpoint/2010/main" val="235688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Neural Network Design</a:t>
            </a:r>
          </a:p>
        </p:txBody>
      </p:sp>
      <p:sp>
        <p:nvSpPr>
          <p:cNvPr id="14" name="TextBox 13">
            <a:extLst>
              <a:ext uri="{FF2B5EF4-FFF2-40B4-BE49-F238E27FC236}">
                <a16:creationId xmlns:a16="http://schemas.microsoft.com/office/drawing/2014/main" id="{ABE13378-A47A-460B-975B-C927550B78E3}"/>
              </a:ext>
            </a:extLst>
          </p:cNvPr>
          <p:cNvSpPr txBox="1"/>
          <p:nvPr/>
        </p:nvSpPr>
        <p:spPr>
          <a:xfrm>
            <a:off x="581192" y="1477971"/>
            <a:ext cx="11415478" cy="2246769"/>
          </a:xfrm>
          <a:prstGeom prst="rect">
            <a:avLst/>
          </a:prstGeom>
          <a:solidFill>
            <a:schemeClr val="tx1"/>
          </a:solidFill>
        </p:spPr>
        <p:txBody>
          <a:bodyPr wrap="square">
            <a:spAutoFit/>
          </a:bodyPr>
          <a:lstStyle/>
          <a:p>
            <a:r>
              <a:rPr lang="en-GB" sz="1400" b="0" dirty="0">
                <a:solidFill>
                  <a:srgbClr val="D4D4D4"/>
                </a:solidFill>
                <a:effectLst/>
                <a:latin typeface="Consolas" panose="020B0609020204030204" pitchFamily="49" charset="0"/>
              </a:rPr>
              <a:t>inputs = </a:t>
            </a:r>
            <a:r>
              <a:rPr lang="en-GB" sz="1400" b="0" dirty="0" err="1">
                <a:solidFill>
                  <a:srgbClr val="D4D4D4"/>
                </a:solidFill>
                <a:effectLst/>
                <a:latin typeface="Consolas" panose="020B0609020204030204" pitchFamily="49" charset="0"/>
              </a:rPr>
              <a:t>tf.keras.layers.Input</a:t>
            </a:r>
            <a:r>
              <a:rPr lang="en-GB" sz="1400" b="0" dirty="0">
                <a:solidFill>
                  <a:srgbClr val="D4D4D4"/>
                </a:solidFill>
                <a:effectLst/>
                <a:latin typeface="Consolas" panose="020B0609020204030204" pitchFamily="49" charset="0"/>
              </a:rPr>
              <a:t>(</a:t>
            </a:r>
            <a:r>
              <a:rPr lang="en-GB" sz="1400" b="0" dirty="0">
                <a:solidFill>
                  <a:srgbClr val="9CDCFE"/>
                </a:solidFill>
                <a:effectLst/>
                <a:latin typeface="Consolas" panose="020B0609020204030204" pitchFamily="49" charset="0"/>
              </a:rPr>
              <a:t>shape</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None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embedding = </a:t>
            </a:r>
            <a:r>
              <a:rPr lang="en-GB" sz="1400" b="0" dirty="0" err="1">
                <a:solidFill>
                  <a:srgbClr val="D4D4D4"/>
                </a:solidFill>
                <a:effectLst/>
                <a:latin typeface="Consolas" panose="020B0609020204030204" pitchFamily="49" charset="0"/>
              </a:rPr>
              <a:t>tf.keras.layers.Embedding</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num_question_tokens</a:t>
            </a:r>
            <a:r>
              <a:rPr lang="en-GB" sz="1400" b="0" dirty="0">
                <a:solidFill>
                  <a:srgbClr val="D4D4D4"/>
                </a:solidFill>
                <a:effectLst/>
                <a:latin typeface="Consolas" panose="020B0609020204030204" pitchFamily="49" charset="0"/>
              </a:rPr>
              <a:t>, </a:t>
            </a:r>
            <a:r>
              <a:rPr lang="en-GB" sz="1400" b="0" dirty="0">
                <a:solidFill>
                  <a:srgbClr val="B5CEA8"/>
                </a:solidFill>
                <a:effectLst/>
                <a:latin typeface="Consolas" panose="020B0609020204030204" pitchFamily="49" charset="0"/>
              </a:rPr>
              <a:t>200</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mask_zero</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True</a:t>
            </a:r>
            <a:r>
              <a:rPr lang="en-GB" sz="1400" b="0" dirty="0">
                <a:solidFill>
                  <a:srgbClr val="D4D4D4"/>
                </a:solidFill>
                <a:effectLst/>
                <a:latin typeface="Consolas" panose="020B0609020204030204" pitchFamily="49" charset="0"/>
              </a:rPr>
              <a:t>)(inputs)</a:t>
            </a:r>
          </a:p>
          <a:p>
            <a:r>
              <a:rPr lang="en-GB" sz="1400" b="0" dirty="0" err="1">
                <a:solidFill>
                  <a:srgbClr val="D4D4D4"/>
                </a:solidFill>
                <a:effectLst/>
                <a:latin typeface="Consolas" panose="020B0609020204030204" pitchFamily="49" charset="0"/>
              </a:rPr>
              <a:t>lstm_outputs</a:t>
            </a:r>
            <a:r>
              <a:rPr lang="en-GB" sz="1400" b="0" dirty="0">
                <a:solidFill>
                  <a:srgbClr val="D4D4D4"/>
                </a:solidFill>
                <a:effectLst/>
                <a:latin typeface="Consolas" panose="020B0609020204030204" pitchFamily="49" charset="0"/>
              </a:rPr>
              <a:t> = </a:t>
            </a:r>
            <a:r>
              <a:rPr lang="en-GB" sz="1400" b="0" dirty="0" err="1">
                <a:solidFill>
                  <a:srgbClr val="D4D4D4"/>
                </a:solidFill>
                <a:effectLst/>
                <a:latin typeface="Consolas" panose="020B0609020204030204" pitchFamily="49" charset="0"/>
              </a:rPr>
              <a:t>tf.keras.layers.Bidirectional</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tf.keras.layers.LSTM</a:t>
            </a:r>
            <a:r>
              <a:rPr lang="en-GB" sz="1400" b="0" dirty="0">
                <a:solidFill>
                  <a:srgbClr val="D4D4D4"/>
                </a:solidFill>
                <a:effectLst/>
                <a:latin typeface="Consolas" panose="020B0609020204030204" pitchFamily="49" charset="0"/>
              </a:rPr>
              <a:t>(</a:t>
            </a:r>
            <a:r>
              <a:rPr lang="en-GB" sz="1400" b="0" dirty="0">
                <a:solidFill>
                  <a:srgbClr val="B5CEA8"/>
                </a:solidFill>
                <a:effectLst/>
                <a:latin typeface="Consolas" panose="020B0609020204030204" pitchFamily="49" charset="0"/>
              </a:rPr>
              <a:t>100</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return_state</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False</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name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bidir</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 (embedding)</a:t>
            </a:r>
          </a:p>
          <a:p>
            <a:r>
              <a:rPr lang="en-GB" sz="1400" b="0" dirty="0" err="1">
                <a:solidFill>
                  <a:srgbClr val="D4D4D4"/>
                </a:solidFill>
                <a:effectLst/>
                <a:latin typeface="Consolas" panose="020B0609020204030204" pitchFamily="49" charset="0"/>
              </a:rPr>
              <a:t>dense_outputs</a:t>
            </a:r>
            <a:r>
              <a:rPr lang="en-GB" sz="1400" b="0" dirty="0">
                <a:solidFill>
                  <a:srgbClr val="D4D4D4"/>
                </a:solidFill>
                <a:effectLst/>
                <a:latin typeface="Consolas" panose="020B0609020204030204" pitchFamily="49" charset="0"/>
              </a:rPr>
              <a:t> = </a:t>
            </a:r>
            <a:r>
              <a:rPr lang="en-GB" sz="1400" b="0" dirty="0" err="1">
                <a:solidFill>
                  <a:srgbClr val="D4D4D4"/>
                </a:solidFill>
                <a:effectLst/>
                <a:latin typeface="Consolas" panose="020B0609020204030204" pitchFamily="49" charset="0"/>
              </a:rPr>
              <a:t>tf.keras.layers.Dense</a:t>
            </a:r>
            <a:r>
              <a:rPr lang="en-GB" sz="1400" b="0" dirty="0">
                <a:solidFill>
                  <a:srgbClr val="D4D4D4"/>
                </a:solidFill>
                <a:effectLst/>
                <a:latin typeface="Consolas" panose="020B0609020204030204" pitchFamily="49" charset="0"/>
              </a:rPr>
              <a:t>(</a:t>
            </a:r>
            <a:r>
              <a:rPr lang="en-GB" sz="1400" b="0" dirty="0">
                <a:solidFill>
                  <a:srgbClr val="B5CEA8"/>
                </a:solidFill>
                <a:effectLst/>
                <a:latin typeface="Consolas" panose="020B0609020204030204" pitchFamily="49" charset="0"/>
              </a:rPr>
              <a:t>500</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activation</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tf.keras.activations.relu</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lstm_outputs</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outputs = </a:t>
            </a:r>
            <a:r>
              <a:rPr lang="en-GB" sz="1400" b="0" dirty="0" err="1">
                <a:solidFill>
                  <a:srgbClr val="D4D4D4"/>
                </a:solidFill>
                <a:effectLst/>
                <a:latin typeface="Consolas" panose="020B0609020204030204" pitchFamily="49" charset="0"/>
              </a:rPr>
              <a:t>tf.keras.layers.Dense</a:t>
            </a:r>
            <a:r>
              <a:rPr lang="en-GB" sz="1400" b="0" dirty="0">
                <a:solidFill>
                  <a:srgbClr val="D4D4D4"/>
                </a:solidFill>
                <a:effectLst/>
                <a:latin typeface="Consolas" panose="020B0609020204030204" pitchFamily="49" charset="0"/>
              </a:rPr>
              <a:t>(</a:t>
            </a:r>
            <a:r>
              <a:rPr lang="en-GB" sz="1400" b="0" dirty="0">
                <a:solidFill>
                  <a:srgbClr val="B5CEA8"/>
                </a:solidFill>
                <a:effectLst/>
                <a:latin typeface="Consolas" panose="020B0609020204030204" pitchFamily="49" charset="0"/>
              </a:rPr>
              <a:t>32</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activation</a:t>
            </a:r>
            <a:r>
              <a:rPr lang="en-GB" sz="1400" b="0" dirty="0">
                <a:solidFill>
                  <a:srgbClr val="D4D4D4"/>
                </a:solidFill>
                <a:effectLst/>
                <a:latin typeface="Consolas" panose="020B0609020204030204" pitchFamily="49" charset="0"/>
              </a:rPr>
              <a:t>=</a:t>
            </a:r>
            <a:r>
              <a:rPr lang="en-GB" sz="1400" b="0" dirty="0" err="1">
                <a:solidFill>
                  <a:srgbClr val="D4D4D4"/>
                </a:solidFill>
                <a:effectLst/>
                <a:latin typeface="Consolas" panose="020B0609020204030204" pitchFamily="49" charset="0"/>
              </a:rPr>
              <a:t>tf.keras.activations.softmax</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dense_outputs</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model = </a:t>
            </a:r>
            <a:r>
              <a:rPr lang="en-GB" sz="1400" b="0" dirty="0" err="1">
                <a:solidFill>
                  <a:srgbClr val="D4D4D4"/>
                </a:solidFill>
                <a:effectLst/>
                <a:latin typeface="Consolas" panose="020B0609020204030204" pitchFamily="49" charset="0"/>
              </a:rPr>
              <a:t>tf.keras.models.Model</a:t>
            </a:r>
            <a:r>
              <a:rPr lang="en-GB" sz="1400" b="0" dirty="0">
                <a:solidFill>
                  <a:srgbClr val="D4D4D4"/>
                </a:solidFill>
                <a:effectLst/>
                <a:latin typeface="Consolas" panose="020B0609020204030204" pitchFamily="49" charset="0"/>
              </a:rPr>
              <a:t>(inputs, outputs)</a:t>
            </a:r>
          </a:p>
          <a:p>
            <a:br>
              <a:rPr lang="en-GB" sz="1400" b="0" dirty="0">
                <a:solidFill>
                  <a:srgbClr val="D4D4D4"/>
                </a:solidFill>
                <a:effectLst/>
                <a:latin typeface="Consolas" panose="020B0609020204030204" pitchFamily="49" charset="0"/>
              </a:rPr>
            </a:br>
            <a:r>
              <a:rPr lang="en-GB" sz="1400" b="0" dirty="0" err="1">
                <a:solidFill>
                  <a:srgbClr val="D4D4D4"/>
                </a:solidFill>
                <a:effectLst/>
                <a:latin typeface="Consolas" panose="020B0609020204030204" pitchFamily="49" charset="0"/>
              </a:rPr>
              <a:t>model.compile</a:t>
            </a:r>
            <a:r>
              <a:rPr lang="en-GB" sz="1400" b="0" dirty="0">
                <a:solidFill>
                  <a:srgbClr val="D4D4D4"/>
                </a:solidFill>
                <a:effectLst/>
                <a:latin typeface="Consolas" panose="020B0609020204030204" pitchFamily="49" charset="0"/>
              </a:rPr>
              <a:t>(</a:t>
            </a:r>
            <a:r>
              <a:rPr lang="en-GB" sz="1400" b="0" dirty="0">
                <a:solidFill>
                  <a:srgbClr val="9CDCFE"/>
                </a:solidFill>
                <a:effectLst/>
                <a:latin typeface="Consolas" panose="020B0609020204030204" pitchFamily="49" charset="0"/>
              </a:rPr>
              <a:t>optimizer</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adam</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loss</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categorical_crossentropy</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metrics</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'accuracy'</a:t>
            </a:r>
            <a:r>
              <a:rPr lang="en-GB" sz="1400" b="0" dirty="0">
                <a:solidFill>
                  <a:srgbClr val="D4D4D4"/>
                </a:solidFill>
                <a:effectLst/>
                <a:latin typeface="Consolas" panose="020B0609020204030204" pitchFamily="49" charset="0"/>
              </a:rPr>
              <a:t>])</a:t>
            </a:r>
          </a:p>
        </p:txBody>
      </p:sp>
      <p:pic>
        <p:nvPicPr>
          <p:cNvPr id="16" name="Picture 15">
            <a:extLst>
              <a:ext uri="{FF2B5EF4-FFF2-40B4-BE49-F238E27FC236}">
                <a16:creationId xmlns:a16="http://schemas.microsoft.com/office/drawing/2014/main" id="{9B86F510-D5C7-4830-9705-A89BB4724330}"/>
              </a:ext>
            </a:extLst>
          </p:cNvPr>
          <p:cNvPicPr>
            <a:picLocks noChangeAspect="1"/>
          </p:cNvPicPr>
          <p:nvPr/>
        </p:nvPicPr>
        <p:blipFill>
          <a:blip r:embed="rId2"/>
          <a:stretch>
            <a:fillRect/>
          </a:stretch>
        </p:blipFill>
        <p:spPr>
          <a:xfrm>
            <a:off x="7580859" y="3893984"/>
            <a:ext cx="4343879" cy="2650359"/>
          </a:xfrm>
          <a:prstGeom prst="rect">
            <a:avLst/>
          </a:prstGeom>
        </p:spPr>
      </p:pic>
      <p:sp>
        <p:nvSpPr>
          <p:cNvPr id="17" name="Content Placeholder 2">
            <a:extLst>
              <a:ext uri="{FF2B5EF4-FFF2-40B4-BE49-F238E27FC236}">
                <a16:creationId xmlns:a16="http://schemas.microsoft.com/office/drawing/2014/main" id="{B3F6339F-E653-4444-8610-72DF0F4338DA}"/>
              </a:ext>
            </a:extLst>
          </p:cNvPr>
          <p:cNvSpPr>
            <a:spLocks noGrp="1"/>
          </p:cNvSpPr>
          <p:nvPr>
            <p:ph idx="1"/>
          </p:nvPr>
        </p:nvSpPr>
        <p:spPr>
          <a:xfrm>
            <a:off x="581192" y="3893984"/>
            <a:ext cx="6598780" cy="2700063"/>
          </a:xfrm>
        </p:spPr>
        <p:txBody>
          <a:bodyPr>
            <a:normAutofit fontScale="70000" lnSpcReduction="20000"/>
          </a:bodyPr>
          <a:lstStyle/>
          <a:p>
            <a:r>
              <a:rPr lang="en-GB" sz="2400" dirty="0"/>
              <a:t>Bi-directional LSTM chosen so that the model goes through the sequence from both start to end and vice versa.</a:t>
            </a:r>
          </a:p>
          <a:p>
            <a:r>
              <a:rPr lang="en-GB" sz="2400" dirty="0"/>
              <a:t>32-neuron output chosen for </a:t>
            </a:r>
            <a:r>
              <a:rPr lang="en-GB" sz="2400" dirty="0" err="1"/>
              <a:t>softmax</a:t>
            </a:r>
            <a:r>
              <a:rPr lang="en-GB" sz="2400" dirty="0"/>
              <a:t> classification to 32 categories</a:t>
            </a:r>
          </a:p>
          <a:p>
            <a:r>
              <a:rPr lang="en-GB" sz="2400" dirty="0"/>
              <a:t>Adam optimizer</a:t>
            </a:r>
          </a:p>
          <a:p>
            <a:r>
              <a:rPr lang="en-GB" sz="2400" dirty="0"/>
              <a:t>Categorical cross entropy as the loss function</a:t>
            </a:r>
          </a:p>
          <a:p>
            <a:r>
              <a:rPr lang="en-GB" sz="2400" dirty="0"/>
              <a:t>840,732 total parameters</a:t>
            </a:r>
          </a:p>
        </p:txBody>
      </p:sp>
    </p:spTree>
    <p:extLst>
      <p:ext uri="{BB962C8B-B14F-4D97-AF65-F5344CB8AC3E}">
        <p14:creationId xmlns:p14="http://schemas.microsoft.com/office/powerpoint/2010/main" val="93892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Results</a:t>
            </a:r>
          </a:p>
        </p:txBody>
      </p:sp>
      <p:sp>
        <p:nvSpPr>
          <p:cNvPr id="10" name="Content Placeholder 2">
            <a:extLst>
              <a:ext uri="{FF2B5EF4-FFF2-40B4-BE49-F238E27FC236}">
                <a16:creationId xmlns:a16="http://schemas.microsoft.com/office/drawing/2014/main" id="{665B26B8-FB83-4671-B57B-57D97B2F2E1F}"/>
              </a:ext>
            </a:extLst>
          </p:cNvPr>
          <p:cNvSpPr txBox="1">
            <a:spLocks/>
          </p:cNvSpPr>
          <p:nvPr/>
        </p:nvSpPr>
        <p:spPr>
          <a:xfrm>
            <a:off x="581191" y="1715666"/>
            <a:ext cx="6148019" cy="4878382"/>
          </a:xfrm>
          <a:prstGeom prst="rect">
            <a:avLst/>
          </a:prstGeom>
        </p:spPr>
        <p:txBody>
          <a:bodyPr vert="horz" lIns="91440" tIns="45720" rIns="91440" bIns="45720" rtlCol="0" anchor="ctr">
            <a:normAutofit fontScale="925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400" dirty="0"/>
              <a:t>Network converges around 20 epochs</a:t>
            </a:r>
          </a:p>
          <a:p>
            <a:r>
              <a:rPr lang="en-GB" sz="2400" dirty="0"/>
              <a:t>Training accuracy converges to even 100% however we stop the training early to avoid overfitting.</a:t>
            </a:r>
          </a:p>
          <a:p>
            <a:r>
              <a:rPr lang="en-GB" sz="2400" dirty="0"/>
              <a:t>Best validation accuracy of 70% observed.</a:t>
            </a:r>
          </a:p>
          <a:p>
            <a:r>
              <a:rPr lang="en-GB" sz="2400" dirty="0"/>
              <a:t>Further improvements in overfitting can be made by using dropout layers.</a:t>
            </a:r>
          </a:p>
          <a:p>
            <a:r>
              <a:rPr lang="en-GB" sz="2400" dirty="0"/>
              <a:t>It is possible that more data can result into better convergence in validation set.</a:t>
            </a:r>
          </a:p>
        </p:txBody>
      </p:sp>
      <p:pic>
        <p:nvPicPr>
          <p:cNvPr id="11" name="Content Placeholder 10">
            <a:extLst>
              <a:ext uri="{FF2B5EF4-FFF2-40B4-BE49-F238E27FC236}">
                <a16:creationId xmlns:a16="http://schemas.microsoft.com/office/drawing/2014/main" id="{88C4D9A9-2C95-4186-A153-31140BDABA51}"/>
              </a:ext>
            </a:extLst>
          </p:cNvPr>
          <p:cNvPicPr>
            <a:picLocks noGrp="1" noChangeAspect="1"/>
          </p:cNvPicPr>
          <p:nvPr>
            <p:ph idx="1"/>
          </p:nvPr>
        </p:nvPicPr>
        <p:blipFill>
          <a:blip r:embed="rId2"/>
          <a:stretch>
            <a:fillRect/>
          </a:stretch>
        </p:blipFill>
        <p:spPr>
          <a:xfrm>
            <a:off x="7371007" y="736094"/>
            <a:ext cx="4018209" cy="2877466"/>
          </a:xfrm>
        </p:spPr>
      </p:pic>
      <p:pic>
        <p:nvPicPr>
          <p:cNvPr id="13" name="Picture 12">
            <a:extLst>
              <a:ext uri="{FF2B5EF4-FFF2-40B4-BE49-F238E27FC236}">
                <a16:creationId xmlns:a16="http://schemas.microsoft.com/office/drawing/2014/main" id="{FAD6733E-03BC-4E9C-88D8-80BE8CA20808}"/>
              </a:ext>
            </a:extLst>
          </p:cNvPr>
          <p:cNvPicPr>
            <a:picLocks noChangeAspect="1"/>
          </p:cNvPicPr>
          <p:nvPr/>
        </p:nvPicPr>
        <p:blipFill>
          <a:blip r:embed="rId3"/>
          <a:stretch>
            <a:fillRect/>
          </a:stretch>
        </p:blipFill>
        <p:spPr>
          <a:xfrm>
            <a:off x="7315200" y="3824847"/>
            <a:ext cx="4087059" cy="2917299"/>
          </a:xfrm>
          <a:prstGeom prst="rect">
            <a:avLst/>
          </a:prstGeom>
        </p:spPr>
      </p:pic>
    </p:spTree>
    <p:extLst>
      <p:ext uri="{BB962C8B-B14F-4D97-AF65-F5344CB8AC3E}">
        <p14:creationId xmlns:p14="http://schemas.microsoft.com/office/powerpoint/2010/main" val="367448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Further Experiment - BERT</a:t>
            </a:r>
          </a:p>
        </p:txBody>
      </p:sp>
      <p:sp>
        <p:nvSpPr>
          <p:cNvPr id="10" name="Content Placeholder 2">
            <a:extLst>
              <a:ext uri="{FF2B5EF4-FFF2-40B4-BE49-F238E27FC236}">
                <a16:creationId xmlns:a16="http://schemas.microsoft.com/office/drawing/2014/main" id="{665B26B8-FB83-4671-B57B-57D97B2F2E1F}"/>
              </a:ext>
            </a:extLst>
          </p:cNvPr>
          <p:cNvSpPr txBox="1">
            <a:spLocks/>
          </p:cNvSpPr>
          <p:nvPr/>
        </p:nvSpPr>
        <p:spPr>
          <a:xfrm>
            <a:off x="581191" y="1715666"/>
            <a:ext cx="6148019" cy="4878382"/>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400" dirty="0"/>
              <a:t>Bidirectional Encoder Representations from Transformers (BERT)</a:t>
            </a:r>
          </a:p>
          <a:p>
            <a:r>
              <a:rPr lang="en-GB" sz="2400" dirty="0"/>
              <a:t>Provides dense vector representations for natural language by using a deep, pre-trained neural network with the Transformer architecture</a:t>
            </a:r>
          </a:p>
          <a:p>
            <a:r>
              <a:rPr lang="en-GB" sz="2400" dirty="0"/>
              <a:t>Jacob Devlin and colleagues created and published in 2018</a:t>
            </a:r>
          </a:p>
          <a:p>
            <a:r>
              <a:rPr lang="en-GB" sz="2400" dirty="0"/>
              <a:t>Trained on the </a:t>
            </a:r>
            <a:r>
              <a:rPr lang="en-GB" sz="2400" dirty="0" err="1"/>
              <a:t>BooksCorpus</a:t>
            </a:r>
            <a:r>
              <a:rPr lang="en-GB" sz="2400" dirty="0"/>
              <a:t> with 800M words and a version of the English Wikipedia with 2,500M words</a:t>
            </a:r>
          </a:p>
          <a:p>
            <a:r>
              <a:rPr lang="en-GB" sz="2400" dirty="0"/>
              <a:t>Better convergence graph compared to LSTM with best validation accuracy of 68.95% observed.</a:t>
            </a:r>
          </a:p>
        </p:txBody>
      </p:sp>
      <p:pic>
        <p:nvPicPr>
          <p:cNvPr id="6" name="Picture 5">
            <a:extLst>
              <a:ext uri="{FF2B5EF4-FFF2-40B4-BE49-F238E27FC236}">
                <a16:creationId xmlns:a16="http://schemas.microsoft.com/office/drawing/2014/main" id="{5E545EB8-0672-4352-86E2-91E0B7156957}"/>
              </a:ext>
            </a:extLst>
          </p:cNvPr>
          <p:cNvPicPr>
            <a:picLocks noChangeAspect="1"/>
          </p:cNvPicPr>
          <p:nvPr/>
        </p:nvPicPr>
        <p:blipFill>
          <a:blip r:embed="rId2"/>
          <a:stretch>
            <a:fillRect/>
          </a:stretch>
        </p:blipFill>
        <p:spPr>
          <a:xfrm>
            <a:off x="7690383" y="665702"/>
            <a:ext cx="4210428" cy="2979026"/>
          </a:xfrm>
          <a:prstGeom prst="rect">
            <a:avLst/>
          </a:prstGeom>
        </p:spPr>
      </p:pic>
      <p:pic>
        <p:nvPicPr>
          <p:cNvPr id="8" name="Picture 7">
            <a:extLst>
              <a:ext uri="{FF2B5EF4-FFF2-40B4-BE49-F238E27FC236}">
                <a16:creationId xmlns:a16="http://schemas.microsoft.com/office/drawing/2014/main" id="{59DDBFD5-E2AD-476E-BA2B-7BBACE99395E}"/>
              </a:ext>
            </a:extLst>
          </p:cNvPr>
          <p:cNvPicPr>
            <a:picLocks noChangeAspect="1"/>
          </p:cNvPicPr>
          <p:nvPr/>
        </p:nvPicPr>
        <p:blipFill>
          <a:blip r:embed="rId3"/>
          <a:stretch>
            <a:fillRect/>
          </a:stretch>
        </p:blipFill>
        <p:spPr>
          <a:xfrm>
            <a:off x="7690384" y="3733172"/>
            <a:ext cx="4210428" cy="3029123"/>
          </a:xfrm>
          <a:prstGeom prst="rect">
            <a:avLst/>
          </a:prstGeom>
        </p:spPr>
      </p:pic>
    </p:spTree>
    <p:extLst>
      <p:ext uri="{BB962C8B-B14F-4D97-AF65-F5344CB8AC3E}">
        <p14:creationId xmlns:p14="http://schemas.microsoft.com/office/powerpoint/2010/main" val="163836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1A4D-BE41-46C8-A259-1B3A2C9D3794}"/>
              </a:ext>
            </a:extLst>
          </p:cNvPr>
          <p:cNvSpPr>
            <a:spLocks noGrp="1"/>
          </p:cNvSpPr>
          <p:nvPr>
            <p:ph type="title"/>
          </p:nvPr>
        </p:nvSpPr>
        <p:spPr/>
        <p:txBody>
          <a:bodyPr/>
          <a:lstStyle/>
          <a:p>
            <a:r>
              <a:rPr lang="en-GB" dirty="0"/>
              <a:t>Discussion &amp; Conclusion</a:t>
            </a:r>
          </a:p>
        </p:txBody>
      </p:sp>
      <p:sp>
        <p:nvSpPr>
          <p:cNvPr id="3" name="Content Placeholder 2">
            <a:extLst>
              <a:ext uri="{FF2B5EF4-FFF2-40B4-BE49-F238E27FC236}">
                <a16:creationId xmlns:a16="http://schemas.microsoft.com/office/drawing/2014/main" id="{EBDEEFCB-C027-4AB2-923C-657CD604BDFF}"/>
              </a:ext>
            </a:extLst>
          </p:cNvPr>
          <p:cNvSpPr>
            <a:spLocks noGrp="1"/>
          </p:cNvSpPr>
          <p:nvPr>
            <p:ph idx="1"/>
          </p:nvPr>
        </p:nvSpPr>
        <p:spPr>
          <a:xfrm>
            <a:off x="581192" y="2008800"/>
            <a:ext cx="11029615" cy="4622400"/>
          </a:xfrm>
        </p:spPr>
        <p:txBody>
          <a:bodyPr>
            <a:normAutofit fontScale="92500" lnSpcReduction="20000"/>
          </a:bodyPr>
          <a:lstStyle/>
          <a:p>
            <a:r>
              <a:rPr lang="en-GB" sz="2400" dirty="0"/>
              <a:t>Such a system where user provides description of mental health issue in natural language and it is then classified into categories of mental health issues is possible.</a:t>
            </a:r>
          </a:p>
          <a:p>
            <a:r>
              <a:rPr lang="en-GB" sz="2400" dirty="0"/>
              <a:t>Datasets with around 1500 samples can result in a model that is about 70% accurate.</a:t>
            </a:r>
          </a:p>
          <a:p>
            <a:r>
              <a:rPr lang="en-GB" sz="2400" dirty="0"/>
              <a:t>The baseline for this project is the topic prediction as reported by Nicolas </a:t>
            </a:r>
            <a:r>
              <a:rPr lang="en-GB" sz="2400" dirty="0" err="1"/>
              <a:t>Bertagnoli</a:t>
            </a:r>
            <a:r>
              <a:rPr lang="en-GB" sz="2400" dirty="0"/>
              <a:t> in his Medium article which shows accuracy at about 67%. The LSTM model performs better than that.</a:t>
            </a:r>
          </a:p>
          <a:p>
            <a:r>
              <a:rPr lang="en-GB" sz="2400" dirty="0"/>
              <a:t>Larger datasets can provide for more accuracy as there will be more word tokens which will provide further dimensions to the features available for the LSTM network to train on.</a:t>
            </a:r>
          </a:p>
          <a:p>
            <a:endParaRPr lang="en-GB" sz="2400" dirty="0"/>
          </a:p>
        </p:txBody>
      </p:sp>
    </p:spTree>
    <p:extLst>
      <p:ext uri="{BB962C8B-B14F-4D97-AF65-F5344CB8AC3E}">
        <p14:creationId xmlns:p14="http://schemas.microsoft.com/office/powerpoint/2010/main" val="288223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2795-060F-4308-B461-53862C2BFBE0}"/>
              </a:ext>
            </a:extLst>
          </p:cNvPr>
          <p:cNvSpPr>
            <a:spLocks noGrp="1"/>
          </p:cNvSpPr>
          <p:nvPr>
            <p:ph type="title"/>
          </p:nvPr>
        </p:nvSpPr>
        <p:spPr/>
        <p:txBody>
          <a:bodyPr/>
          <a:lstStyle/>
          <a:p>
            <a:r>
              <a:rPr lang="en-GB" dirty="0"/>
              <a:t>TEST with Unseen text</a:t>
            </a:r>
          </a:p>
        </p:txBody>
      </p:sp>
      <p:sp>
        <p:nvSpPr>
          <p:cNvPr id="3" name="Content Placeholder 2">
            <a:extLst>
              <a:ext uri="{FF2B5EF4-FFF2-40B4-BE49-F238E27FC236}">
                <a16:creationId xmlns:a16="http://schemas.microsoft.com/office/drawing/2014/main" id="{41AF5BEA-806A-41B6-8C38-E6847A4C69E6}"/>
              </a:ext>
            </a:extLst>
          </p:cNvPr>
          <p:cNvSpPr>
            <a:spLocks noGrp="1"/>
          </p:cNvSpPr>
          <p:nvPr>
            <p:ph idx="1"/>
          </p:nvPr>
        </p:nvSpPr>
        <p:spPr/>
        <p:txBody>
          <a:bodyPr>
            <a:normAutofit/>
          </a:bodyPr>
          <a:lstStyle/>
          <a:p>
            <a:r>
              <a:rPr lang="en-GB" sz="3200" dirty="0"/>
              <a:t>‘I have arguments with my husband everyday. Our marriage is failing and I cannot seem to resolve it. We have recently considered divorce and it has affected me mentally.’</a:t>
            </a:r>
          </a:p>
          <a:p>
            <a:pPr lvl="1"/>
            <a:r>
              <a:rPr lang="en-GB" sz="2800" b="1" dirty="0"/>
              <a:t>Predicted correctly as ‘Relationships’</a:t>
            </a:r>
          </a:p>
        </p:txBody>
      </p:sp>
    </p:spTree>
    <p:extLst>
      <p:ext uri="{BB962C8B-B14F-4D97-AF65-F5344CB8AC3E}">
        <p14:creationId xmlns:p14="http://schemas.microsoft.com/office/powerpoint/2010/main" val="173524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9216-621F-4DD8-8FE2-64DF26E97C1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0C32C66-9CD6-404B-83F3-2D1C05617AD0}"/>
              </a:ext>
            </a:extLst>
          </p:cNvPr>
          <p:cNvSpPr>
            <a:spLocks noGrp="1"/>
          </p:cNvSpPr>
          <p:nvPr>
            <p:ph idx="1"/>
          </p:nvPr>
        </p:nvSpPr>
        <p:spPr>
          <a:xfrm>
            <a:off x="581192" y="1994338"/>
            <a:ext cx="11029615" cy="4682359"/>
          </a:xfrm>
        </p:spPr>
        <p:txBody>
          <a:bodyPr>
            <a:normAutofit/>
          </a:bodyPr>
          <a:lstStyle/>
          <a:p>
            <a:r>
              <a:rPr lang="en-GB" sz="2400" dirty="0" err="1"/>
              <a:t>Hochreiter</a:t>
            </a:r>
            <a:r>
              <a:rPr lang="en-GB" sz="2400" dirty="0"/>
              <a:t>, S. and </a:t>
            </a:r>
            <a:r>
              <a:rPr lang="en-GB" sz="2400" dirty="0" err="1"/>
              <a:t>Schmidhuber</a:t>
            </a:r>
            <a:r>
              <a:rPr lang="en-GB" sz="2400" dirty="0"/>
              <a:t>, J., 1997. Long Short-Term Memory. </a:t>
            </a:r>
            <a:r>
              <a:rPr lang="en-GB" sz="2400" i="1" dirty="0"/>
              <a:t>Neural Computation</a:t>
            </a:r>
            <a:r>
              <a:rPr lang="en-GB" sz="2400" dirty="0"/>
              <a:t>, 9(8), pp. 1735-1780.</a:t>
            </a:r>
          </a:p>
          <a:p>
            <a:r>
              <a:rPr lang="en-GB" sz="2400" dirty="0" err="1"/>
              <a:t>Bertagnolli</a:t>
            </a:r>
            <a:r>
              <a:rPr lang="en-GB" sz="2400" dirty="0"/>
              <a:t>, N., 2020. Counsel Chat: Bootstrapping High-Quality Therapy Data, </a:t>
            </a:r>
            <a:r>
              <a:rPr lang="en-GB" sz="2400" i="1" dirty="0"/>
              <a:t>Medium</a:t>
            </a:r>
            <a:r>
              <a:rPr lang="en-GB" sz="2400" dirty="0"/>
              <a:t>. [online] Available at: &lt;</a:t>
            </a:r>
            <a:r>
              <a:rPr lang="en-GB" sz="2400" dirty="0">
                <a:hlinkClick r:id="rId2"/>
              </a:rPr>
              <a:t>https://towardsdatascience.com/counsel-chat-bootstrapping-high-quality-therapy-data-971b419f33da</a:t>
            </a:r>
            <a:r>
              <a:rPr lang="en-GB" sz="2400" dirty="0"/>
              <a:t>&gt; [Accessed 29/09/2020]</a:t>
            </a:r>
          </a:p>
          <a:p>
            <a:r>
              <a:rPr lang="en-GB" sz="2400" dirty="0"/>
              <a:t>WHO, 2020. </a:t>
            </a:r>
            <a:r>
              <a:rPr lang="en-GB" sz="2400" i="1" dirty="0"/>
              <a:t>Depression: Key Facts</a:t>
            </a:r>
            <a:r>
              <a:rPr lang="en-GB" sz="2400" dirty="0"/>
              <a:t>. [online] Available at: &lt;</a:t>
            </a:r>
            <a:r>
              <a:rPr lang="en-GB" sz="2400" dirty="0">
                <a:hlinkClick r:id="rId3"/>
              </a:rPr>
              <a:t>https://www.who.int/news-room/fact-sheets/detail/depression</a:t>
            </a:r>
            <a:r>
              <a:rPr lang="en-GB" sz="2400" dirty="0"/>
              <a:t>&gt; [Accessed: 29/09/2020]</a:t>
            </a:r>
          </a:p>
        </p:txBody>
      </p:sp>
    </p:spTree>
    <p:extLst>
      <p:ext uri="{BB962C8B-B14F-4D97-AF65-F5344CB8AC3E}">
        <p14:creationId xmlns:p14="http://schemas.microsoft.com/office/powerpoint/2010/main" val="310148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AE16-F93B-4A29-A39B-78CC5247073C}"/>
              </a:ext>
            </a:extLst>
          </p:cNvPr>
          <p:cNvSpPr>
            <a:spLocks noGrp="1"/>
          </p:cNvSpPr>
          <p:nvPr>
            <p:ph type="title"/>
          </p:nvPr>
        </p:nvSpPr>
        <p:spPr>
          <a:xfrm>
            <a:off x="767857" y="933451"/>
            <a:ext cx="3031852" cy="1011260"/>
          </a:xfrm>
        </p:spPr>
        <p:txBody>
          <a:bodyPr/>
          <a:lstStyle/>
          <a:p>
            <a:r>
              <a:rPr lang="en-GB" dirty="0"/>
              <a:t>Aims and objectives</a:t>
            </a:r>
          </a:p>
        </p:txBody>
      </p:sp>
      <p:sp>
        <p:nvSpPr>
          <p:cNvPr id="4" name="Text Placeholder 3">
            <a:extLst>
              <a:ext uri="{FF2B5EF4-FFF2-40B4-BE49-F238E27FC236}">
                <a16:creationId xmlns:a16="http://schemas.microsoft.com/office/drawing/2014/main" id="{79725BE9-2DA2-4EEF-8543-8A8F45D49A8E}"/>
              </a:ext>
            </a:extLst>
          </p:cNvPr>
          <p:cNvSpPr>
            <a:spLocks noGrp="1"/>
          </p:cNvSpPr>
          <p:nvPr>
            <p:ph type="body" sz="half" idx="2"/>
          </p:nvPr>
        </p:nvSpPr>
        <p:spPr>
          <a:xfrm>
            <a:off x="507534" y="1944711"/>
            <a:ext cx="3519181" cy="4326059"/>
          </a:xfrm>
        </p:spPr>
        <p:txBody>
          <a:bodyPr>
            <a:normAutofit/>
          </a:bodyPr>
          <a:lstStyle/>
          <a:p>
            <a:pPr marL="285750" indent="-285750">
              <a:buFont typeface="Wingdings" panose="05000000000000000000" pitchFamily="2" charset="2"/>
              <a:buChar char="q"/>
            </a:pPr>
            <a:r>
              <a:rPr lang="en-GB" sz="2000" dirty="0"/>
              <a:t>To process the natural language description of the end-user’s mental health issue using NLP techniques.</a:t>
            </a:r>
          </a:p>
          <a:p>
            <a:pPr marL="285750" indent="-285750">
              <a:buFont typeface="Wingdings" panose="05000000000000000000" pitchFamily="2" charset="2"/>
              <a:buChar char="q"/>
            </a:pPr>
            <a:r>
              <a:rPr lang="en-GB" sz="2000" dirty="0"/>
              <a:t>To classify the processed data into different categories of mental health issues using sequence modelling techniques.</a:t>
            </a:r>
          </a:p>
        </p:txBody>
      </p:sp>
      <p:pic>
        <p:nvPicPr>
          <p:cNvPr id="1026" name="Picture 2" descr="Mental disorder - Wikipedia">
            <a:extLst>
              <a:ext uri="{FF2B5EF4-FFF2-40B4-BE49-F238E27FC236}">
                <a16:creationId xmlns:a16="http://schemas.microsoft.com/office/drawing/2014/main" id="{B6FE7EE5-2542-4045-9003-D4955D0F27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9805" y="750509"/>
            <a:ext cx="2410641" cy="26784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5787D68-B649-403C-A668-DC2460E94F39}"/>
              </a:ext>
            </a:extLst>
          </p:cNvPr>
          <p:cNvPicPr>
            <a:picLocks noChangeAspect="1"/>
          </p:cNvPicPr>
          <p:nvPr/>
        </p:nvPicPr>
        <p:blipFill>
          <a:blip r:embed="rId3"/>
          <a:stretch>
            <a:fillRect/>
          </a:stretch>
        </p:blipFill>
        <p:spPr>
          <a:xfrm>
            <a:off x="4515751" y="3533247"/>
            <a:ext cx="7299071" cy="2794931"/>
          </a:xfrm>
          <a:prstGeom prst="rect">
            <a:avLst/>
          </a:prstGeom>
        </p:spPr>
      </p:pic>
    </p:spTree>
    <p:extLst>
      <p:ext uri="{BB962C8B-B14F-4D97-AF65-F5344CB8AC3E}">
        <p14:creationId xmlns:p14="http://schemas.microsoft.com/office/powerpoint/2010/main" val="3987431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F9E0-62DB-4952-9FC0-365205965CFB}"/>
              </a:ext>
            </a:extLst>
          </p:cNvPr>
          <p:cNvSpPr>
            <a:spLocks noGrp="1"/>
          </p:cNvSpPr>
          <p:nvPr>
            <p:ph type="ctrTitle"/>
          </p:nvPr>
        </p:nvSpPr>
        <p:spPr>
          <a:xfrm>
            <a:off x="599225" y="3577200"/>
            <a:ext cx="10993549" cy="1475013"/>
          </a:xfrm>
        </p:spPr>
        <p:txBody>
          <a:bodyPr/>
          <a:lstStyle/>
          <a:p>
            <a:pPr algn="ctr"/>
            <a:r>
              <a:rPr lang="en-GB" dirty="0">
                <a:solidFill>
                  <a:schemeClr val="bg1"/>
                </a:solidFill>
              </a:rPr>
              <a:t>Questions ?</a:t>
            </a:r>
          </a:p>
        </p:txBody>
      </p:sp>
    </p:spTree>
    <p:extLst>
      <p:ext uri="{BB962C8B-B14F-4D97-AF65-F5344CB8AC3E}">
        <p14:creationId xmlns:p14="http://schemas.microsoft.com/office/powerpoint/2010/main" val="251016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77F7-4320-4DE0-B8C1-B895BBB86490}"/>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8C67F867-F32F-4AF6-868B-BFA1E2E1C844}"/>
              </a:ext>
            </a:extLst>
          </p:cNvPr>
          <p:cNvSpPr>
            <a:spLocks noGrp="1"/>
          </p:cNvSpPr>
          <p:nvPr>
            <p:ph idx="1"/>
          </p:nvPr>
        </p:nvSpPr>
        <p:spPr/>
        <p:txBody>
          <a:bodyPr>
            <a:normAutofit/>
          </a:bodyPr>
          <a:lstStyle/>
          <a:p>
            <a:r>
              <a:rPr lang="en-GB" sz="2400" dirty="0"/>
              <a:t>According to the World Health Organisation (WHO), more than 264 million people of all ages suffer from depression resulting from various mental health issues.</a:t>
            </a:r>
          </a:p>
          <a:p>
            <a:r>
              <a:rPr lang="en-GB" sz="2400" dirty="0"/>
              <a:t>It is useful to create a system which can automatically classify the mental health issue into its category so that the patient can be directed towards relevant therapy without having to go through initial assessment.</a:t>
            </a:r>
          </a:p>
        </p:txBody>
      </p:sp>
    </p:spTree>
    <p:extLst>
      <p:ext uri="{BB962C8B-B14F-4D97-AF65-F5344CB8AC3E}">
        <p14:creationId xmlns:p14="http://schemas.microsoft.com/office/powerpoint/2010/main" val="3679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Key Theoretical Aspects</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428750"/>
            <a:ext cx="11260932" cy="5165298"/>
          </a:xfrm>
        </p:spPr>
        <p:txBody>
          <a:bodyPr>
            <a:normAutofit fontScale="77500" lnSpcReduction="20000"/>
          </a:bodyPr>
          <a:lstStyle/>
          <a:p>
            <a:r>
              <a:rPr lang="en-GB" sz="2400" dirty="0"/>
              <a:t>NLP’s primary goal is to create a machine that can pass Turing test.</a:t>
            </a:r>
          </a:p>
          <a:p>
            <a:r>
              <a:rPr lang="en-GB" sz="2400" dirty="0"/>
              <a:t>NLP can be broken down into many sub-tasks:</a:t>
            </a:r>
          </a:p>
          <a:p>
            <a:pPr lvl="1"/>
            <a:r>
              <a:rPr lang="en-GB" sz="2200" dirty="0"/>
              <a:t>Noise Removal</a:t>
            </a:r>
          </a:p>
          <a:p>
            <a:pPr lvl="1"/>
            <a:r>
              <a:rPr lang="en-GB" sz="2200" dirty="0"/>
              <a:t>Tokenisation</a:t>
            </a:r>
          </a:p>
          <a:p>
            <a:pPr lvl="1"/>
            <a:r>
              <a:rPr lang="en-GB" sz="2200" dirty="0"/>
              <a:t>Normalisation</a:t>
            </a:r>
          </a:p>
          <a:p>
            <a:pPr lvl="1"/>
            <a:r>
              <a:rPr lang="en-GB" sz="2200" dirty="0"/>
              <a:t>Stemming</a:t>
            </a:r>
          </a:p>
          <a:p>
            <a:pPr lvl="1"/>
            <a:r>
              <a:rPr lang="en-GB" sz="2200" dirty="0"/>
              <a:t>Lemmatisation</a:t>
            </a:r>
          </a:p>
          <a:p>
            <a:pPr lvl="1"/>
            <a:r>
              <a:rPr lang="en-GB" sz="2200" dirty="0"/>
              <a:t>POS Tagging</a:t>
            </a:r>
          </a:p>
          <a:p>
            <a:pPr lvl="1"/>
            <a:r>
              <a:rPr lang="en-GB" sz="2200" dirty="0"/>
              <a:t>Stop words removal</a:t>
            </a:r>
          </a:p>
          <a:p>
            <a:pPr lvl="1"/>
            <a:r>
              <a:rPr lang="en-GB" sz="2200" dirty="0"/>
              <a:t>Word indexing and padding</a:t>
            </a:r>
          </a:p>
          <a:p>
            <a:pPr lvl="1"/>
            <a:r>
              <a:rPr lang="en-GB" sz="2200" dirty="0"/>
              <a:t>Word Embeddings</a:t>
            </a:r>
          </a:p>
          <a:p>
            <a:r>
              <a:rPr lang="en-GB" sz="2400" dirty="0"/>
              <a:t>Sequence Modelling</a:t>
            </a:r>
          </a:p>
          <a:p>
            <a:pPr lvl="1"/>
            <a:r>
              <a:rPr lang="en-GB" sz="2200" dirty="0"/>
              <a:t>Recurrent Neural Networks (RNN)</a:t>
            </a:r>
          </a:p>
          <a:p>
            <a:pPr lvl="1"/>
            <a:r>
              <a:rPr lang="en-GB" sz="2200" dirty="0"/>
              <a:t>Long Short Term Memory (LSTM) cells</a:t>
            </a:r>
          </a:p>
        </p:txBody>
      </p:sp>
    </p:spTree>
    <p:extLst>
      <p:ext uri="{BB962C8B-B14F-4D97-AF65-F5344CB8AC3E}">
        <p14:creationId xmlns:p14="http://schemas.microsoft.com/office/powerpoint/2010/main" val="9436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Methodology</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1" y="1428750"/>
            <a:ext cx="3191759" cy="5248946"/>
          </a:xfrm>
        </p:spPr>
        <p:txBody>
          <a:bodyPr>
            <a:normAutofit fontScale="85000" lnSpcReduction="20000"/>
          </a:bodyPr>
          <a:lstStyle/>
          <a:p>
            <a:r>
              <a:rPr lang="en-GB" sz="2400" dirty="0"/>
              <a:t>Secondary Research</a:t>
            </a:r>
          </a:p>
          <a:p>
            <a:r>
              <a:rPr lang="en-GB" sz="2400" dirty="0" err="1"/>
              <a:t>Counselchat</a:t>
            </a:r>
            <a:r>
              <a:rPr lang="en-GB" sz="2400" dirty="0"/>
              <a:t> Dataset</a:t>
            </a:r>
          </a:p>
          <a:p>
            <a:pPr lvl="1"/>
            <a:r>
              <a:rPr lang="en-GB" sz="2200" dirty="0"/>
              <a:t>Counselchat.com counselling data provided by the founders to Nicolas </a:t>
            </a:r>
            <a:r>
              <a:rPr lang="en-GB" sz="2200" dirty="0" err="1"/>
              <a:t>Bertagnoli</a:t>
            </a:r>
            <a:r>
              <a:rPr lang="en-GB" sz="2200" dirty="0"/>
              <a:t>. Data available to use from his public </a:t>
            </a:r>
            <a:r>
              <a:rPr lang="en-GB" sz="2200" dirty="0" err="1"/>
              <a:t>github</a:t>
            </a:r>
            <a:r>
              <a:rPr lang="en-GB" sz="2200" dirty="0"/>
              <a:t> repository</a:t>
            </a:r>
          </a:p>
          <a:p>
            <a:r>
              <a:rPr lang="en-GB" sz="2400" dirty="0"/>
              <a:t>Quantitative Analysis</a:t>
            </a:r>
          </a:p>
          <a:p>
            <a:r>
              <a:rPr lang="en-GB" sz="2400" dirty="0"/>
              <a:t>Ethical Considerations</a:t>
            </a:r>
          </a:p>
          <a:p>
            <a:pPr lvl="1"/>
            <a:r>
              <a:rPr lang="en-GB" sz="2200" dirty="0"/>
              <a:t>Columns with therapist’s name and therapist’s URL removed before processing</a:t>
            </a:r>
          </a:p>
        </p:txBody>
      </p:sp>
      <p:pic>
        <p:nvPicPr>
          <p:cNvPr id="5" name="Picture 4">
            <a:extLst>
              <a:ext uri="{FF2B5EF4-FFF2-40B4-BE49-F238E27FC236}">
                <a16:creationId xmlns:a16="http://schemas.microsoft.com/office/drawing/2014/main" id="{A5ADE37A-1A1B-42E6-99FB-E500CB6C9626}"/>
              </a:ext>
            </a:extLst>
          </p:cNvPr>
          <p:cNvPicPr>
            <a:picLocks noChangeAspect="1"/>
          </p:cNvPicPr>
          <p:nvPr/>
        </p:nvPicPr>
        <p:blipFill rotWithShape="1">
          <a:blip r:embed="rId2"/>
          <a:srcRect r="12398"/>
          <a:stretch/>
        </p:blipFill>
        <p:spPr>
          <a:xfrm>
            <a:off x="4422656" y="1822251"/>
            <a:ext cx="7299071" cy="918735"/>
          </a:xfrm>
          <a:prstGeom prst="rect">
            <a:avLst/>
          </a:prstGeom>
        </p:spPr>
      </p:pic>
      <p:pic>
        <p:nvPicPr>
          <p:cNvPr id="7" name="Picture 6">
            <a:extLst>
              <a:ext uri="{FF2B5EF4-FFF2-40B4-BE49-F238E27FC236}">
                <a16:creationId xmlns:a16="http://schemas.microsoft.com/office/drawing/2014/main" id="{98254FB0-3B4E-461B-8974-1646B5A29C03}"/>
              </a:ext>
            </a:extLst>
          </p:cNvPr>
          <p:cNvPicPr>
            <a:picLocks noChangeAspect="1"/>
          </p:cNvPicPr>
          <p:nvPr/>
        </p:nvPicPr>
        <p:blipFill>
          <a:blip r:embed="rId3"/>
          <a:stretch>
            <a:fillRect/>
          </a:stretch>
        </p:blipFill>
        <p:spPr>
          <a:xfrm>
            <a:off x="4422656" y="4053223"/>
            <a:ext cx="7299071" cy="2277784"/>
          </a:xfrm>
          <a:prstGeom prst="rect">
            <a:avLst/>
          </a:prstGeom>
        </p:spPr>
      </p:pic>
    </p:spTree>
    <p:extLst>
      <p:ext uri="{BB962C8B-B14F-4D97-AF65-F5344CB8AC3E}">
        <p14:creationId xmlns:p14="http://schemas.microsoft.com/office/powerpoint/2010/main" val="394041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Noise Removal</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532586"/>
            <a:ext cx="5091952" cy="5061461"/>
          </a:xfrm>
        </p:spPr>
        <p:txBody>
          <a:bodyPr>
            <a:normAutofit/>
          </a:bodyPr>
          <a:lstStyle/>
          <a:p>
            <a:r>
              <a:rPr lang="en-GB" sz="2400" dirty="0"/>
              <a:t>Regex expressions to remove HTML tags, capitalisations and punctuations</a:t>
            </a:r>
          </a:p>
        </p:txBody>
      </p:sp>
      <p:sp>
        <p:nvSpPr>
          <p:cNvPr id="5" name="Flowchart: Alternate Process 4">
            <a:extLst>
              <a:ext uri="{FF2B5EF4-FFF2-40B4-BE49-F238E27FC236}">
                <a16:creationId xmlns:a16="http://schemas.microsoft.com/office/drawing/2014/main" id="{7F081797-9173-4C7E-B97E-FA9DC48E2208}"/>
              </a:ext>
            </a:extLst>
          </p:cNvPr>
          <p:cNvSpPr/>
          <p:nvPr/>
        </p:nvSpPr>
        <p:spPr>
          <a:xfrm>
            <a:off x="6096000" y="1846840"/>
            <a:ext cx="5575935" cy="1706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dirty="0">
                <a:effectLst/>
                <a:ea typeface="Calibri" panose="020F0502020204030204" pitchFamily="34" charset="0"/>
                <a:cs typeface="Times New Roman" panose="02020603050405020304" pitchFamily="18" charset="0"/>
              </a:rPr>
              <a:t>'My wife and mother are having tense disagreements. In the past, they’ve had minor differences. For example, my wife would complain to me my mother is too overbearing; my mother would complain my wife is lazy.\r\</a:t>
            </a:r>
            <a:r>
              <a:rPr lang="en-GB" sz="1400" dirty="0" err="1">
                <a:effectLst/>
                <a:ea typeface="Calibri" panose="020F0502020204030204" pitchFamily="34" charset="0"/>
                <a:cs typeface="Times New Roman" panose="02020603050405020304" pitchFamily="18" charset="0"/>
              </a:rPr>
              <a:t>nHowever</a:t>
            </a:r>
            <a:r>
              <a:rPr lang="en-GB" sz="1400" dirty="0">
                <a:effectLst/>
                <a:ea typeface="Calibri" panose="020F0502020204030204" pitchFamily="34" charset="0"/>
                <a:cs typeface="Times New Roman" panose="02020603050405020304" pitchFamily="18" charset="0"/>
              </a:rPr>
              <a:t>, it’s intensified lately. I think the cause is my wife talked back to her once. Now, any little disagreement is magnified, leading to major disagreements. What can I do?'</a:t>
            </a:r>
            <a:endParaRPr lang="en-GB" sz="1100" dirty="0">
              <a:effectLst/>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BC190C33-3531-4D78-B962-C3EDDA12EAFF}"/>
              </a:ext>
            </a:extLst>
          </p:cNvPr>
          <p:cNvSpPr/>
          <p:nvPr/>
        </p:nvSpPr>
        <p:spPr>
          <a:xfrm>
            <a:off x="6096001" y="4448963"/>
            <a:ext cx="5575935" cy="1706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dirty="0">
                <a:effectLst/>
                <a:ea typeface="Calibri" panose="020F0502020204030204" pitchFamily="34" charset="0"/>
                <a:cs typeface="Times New Roman" panose="02020603050405020304" pitchFamily="18" charset="0"/>
              </a:rPr>
              <a:t>my wife and mother are having tense disagreements in the past they </a:t>
            </a:r>
            <a:r>
              <a:rPr lang="en-GB" sz="1400" dirty="0" err="1">
                <a:effectLst/>
                <a:ea typeface="Calibri" panose="020F0502020204030204" pitchFamily="34" charset="0"/>
                <a:cs typeface="Times New Roman" panose="02020603050405020304" pitchFamily="18" charset="0"/>
              </a:rPr>
              <a:t>ve</a:t>
            </a:r>
            <a:r>
              <a:rPr lang="en-GB" sz="1400" dirty="0">
                <a:effectLst/>
                <a:ea typeface="Calibri" panose="020F0502020204030204" pitchFamily="34" charset="0"/>
                <a:cs typeface="Times New Roman" panose="02020603050405020304" pitchFamily="18" charset="0"/>
              </a:rPr>
              <a:t> had minor differences for example my wife would complain to me my mother is too overbearing my mother would complain my wife is lazy however it s intensified lately </a:t>
            </a:r>
            <a:r>
              <a:rPr lang="en-GB" sz="1400" dirty="0" err="1">
                <a:effectLst/>
                <a:ea typeface="Calibri" panose="020F0502020204030204" pitchFamily="34" charset="0"/>
                <a:cs typeface="Times New Roman" panose="02020603050405020304" pitchFamily="18" charset="0"/>
              </a:rPr>
              <a:t>i</a:t>
            </a:r>
            <a:r>
              <a:rPr lang="en-GB" sz="1400" dirty="0">
                <a:effectLst/>
                <a:ea typeface="Calibri" panose="020F0502020204030204" pitchFamily="34" charset="0"/>
                <a:cs typeface="Times New Roman" panose="02020603050405020304" pitchFamily="18" charset="0"/>
              </a:rPr>
              <a:t> think the cause is my wife talked back to her once now any little disagreement is magnified leading to major disagreements what can </a:t>
            </a:r>
            <a:r>
              <a:rPr lang="en-GB" sz="1400" dirty="0" err="1">
                <a:effectLst/>
                <a:ea typeface="Calibri" panose="020F0502020204030204" pitchFamily="34" charset="0"/>
                <a:cs typeface="Times New Roman" panose="02020603050405020304" pitchFamily="18" charset="0"/>
              </a:rPr>
              <a:t>i</a:t>
            </a:r>
            <a:r>
              <a:rPr lang="en-GB" sz="1400" dirty="0">
                <a:effectLst/>
                <a:ea typeface="Calibri" panose="020F0502020204030204" pitchFamily="34" charset="0"/>
                <a:cs typeface="Times New Roman" panose="02020603050405020304" pitchFamily="18" charset="0"/>
              </a:rPr>
              <a:t> do</a:t>
            </a:r>
            <a:endParaRPr lang="en-GB" sz="1100" dirty="0">
              <a:effectLst/>
              <a:ea typeface="Calibri" panose="020F0502020204030204" pitchFamily="34" charset="0"/>
              <a:cs typeface="Times New Roman" panose="02020603050405020304" pitchFamily="18" charset="0"/>
            </a:endParaRPr>
          </a:p>
        </p:txBody>
      </p:sp>
      <p:sp>
        <p:nvSpPr>
          <p:cNvPr id="9" name="Arrow: Down 8">
            <a:extLst>
              <a:ext uri="{FF2B5EF4-FFF2-40B4-BE49-F238E27FC236}">
                <a16:creationId xmlns:a16="http://schemas.microsoft.com/office/drawing/2014/main" id="{8B18D6D0-A011-4B6D-8AC2-9CE9C2E3EA65}"/>
              </a:ext>
            </a:extLst>
          </p:cNvPr>
          <p:cNvSpPr/>
          <p:nvPr/>
        </p:nvSpPr>
        <p:spPr>
          <a:xfrm>
            <a:off x="8493310" y="3701397"/>
            <a:ext cx="321972" cy="618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011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Tokenization</a:t>
            </a:r>
          </a:p>
        </p:txBody>
      </p:sp>
      <p:sp>
        <p:nvSpPr>
          <p:cNvPr id="8" name="Flowchart: Alternate Process 7">
            <a:extLst>
              <a:ext uri="{FF2B5EF4-FFF2-40B4-BE49-F238E27FC236}">
                <a16:creationId xmlns:a16="http://schemas.microsoft.com/office/drawing/2014/main" id="{C5D5EFE6-0743-4F94-A679-9C4E9511B4D3}"/>
              </a:ext>
            </a:extLst>
          </p:cNvPr>
          <p:cNvSpPr/>
          <p:nvPr/>
        </p:nvSpPr>
        <p:spPr>
          <a:xfrm>
            <a:off x="133390" y="3735247"/>
            <a:ext cx="5575935" cy="1706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dirty="0">
                <a:effectLst/>
                <a:ea typeface="Calibri" panose="020F0502020204030204" pitchFamily="34" charset="0"/>
                <a:cs typeface="Times New Roman" panose="02020603050405020304" pitchFamily="18" charset="0"/>
              </a:rPr>
              <a:t>my wife and mother are having tense disagreements in the past they </a:t>
            </a:r>
            <a:r>
              <a:rPr lang="en-GB" sz="1400" dirty="0" err="1">
                <a:effectLst/>
                <a:ea typeface="Calibri" panose="020F0502020204030204" pitchFamily="34" charset="0"/>
                <a:cs typeface="Times New Roman" panose="02020603050405020304" pitchFamily="18" charset="0"/>
              </a:rPr>
              <a:t>ve</a:t>
            </a:r>
            <a:r>
              <a:rPr lang="en-GB" sz="1400" dirty="0">
                <a:effectLst/>
                <a:ea typeface="Calibri" panose="020F0502020204030204" pitchFamily="34" charset="0"/>
                <a:cs typeface="Times New Roman" panose="02020603050405020304" pitchFamily="18" charset="0"/>
              </a:rPr>
              <a:t> had minor differences for example my wife would complain to me my mother is too overbearing my mother would complain my wife is lazy however it s intensified lately </a:t>
            </a:r>
            <a:r>
              <a:rPr lang="en-GB" sz="1400" dirty="0" err="1">
                <a:effectLst/>
                <a:ea typeface="Calibri" panose="020F0502020204030204" pitchFamily="34" charset="0"/>
                <a:cs typeface="Times New Roman" panose="02020603050405020304" pitchFamily="18" charset="0"/>
              </a:rPr>
              <a:t>i</a:t>
            </a:r>
            <a:r>
              <a:rPr lang="en-GB" sz="1400" dirty="0">
                <a:effectLst/>
                <a:ea typeface="Calibri" panose="020F0502020204030204" pitchFamily="34" charset="0"/>
                <a:cs typeface="Times New Roman" panose="02020603050405020304" pitchFamily="18" charset="0"/>
              </a:rPr>
              <a:t> think the cause is my wife talked back to her once now any little disagreement is magnified leading to major disagreements what can </a:t>
            </a:r>
            <a:r>
              <a:rPr lang="en-GB" sz="1400" dirty="0" err="1">
                <a:effectLst/>
                <a:ea typeface="Calibri" panose="020F0502020204030204" pitchFamily="34" charset="0"/>
                <a:cs typeface="Times New Roman" panose="02020603050405020304" pitchFamily="18" charset="0"/>
              </a:rPr>
              <a:t>i</a:t>
            </a:r>
            <a:r>
              <a:rPr lang="en-GB" sz="1400" dirty="0">
                <a:effectLst/>
                <a:ea typeface="Calibri" panose="020F0502020204030204" pitchFamily="34" charset="0"/>
                <a:cs typeface="Times New Roman" panose="02020603050405020304" pitchFamily="18" charset="0"/>
              </a:rPr>
              <a:t> do</a:t>
            </a:r>
            <a:endParaRPr lang="en-GB" sz="1100" dirty="0">
              <a:effectLst/>
              <a:ea typeface="Calibri" panose="020F0502020204030204" pitchFamily="34" charset="0"/>
              <a:cs typeface="Times New Roman" panose="02020603050405020304" pitchFamily="18" charset="0"/>
            </a:endParaRPr>
          </a:p>
        </p:txBody>
      </p:sp>
      <p:pic>
        <p:nvPicPr>
          <p:cNvPr id="80" name="Picture 79">
            <a:extLst>
              <a:ext uri="{FF2B5EF4-FFF2-40B4-BE49-F238E27FC236}">
                <a16:creationId xmlns:a16="http://schemas.microsoft.com/office/drawing/2014/main" id="{B11C1B08-9718-4490-8CF6-C76909149DE3}"/>
              </a:ext>
            </a:extLst>
          </p:cNvPr>
          <p:cNvPicPr>
            <a:picLocks noChangeAspect="1"/>
          </p:cNvPicPr>
          <p:nvPr/>
        </p:nvPicPr>
        <p:blipFill>
          <a:blip r:embed="rId2"/>
          <a:stretch>
            <a:fillRect/>
          </a:stretch>
        </p:blipFill>
        <p:spPr>
          <a:xfrm>
            <a:off x="6345052" y="2915682"/>
            <a:ext cx="5846948" cy="3574837"/>
          </a:xfrm>
          <a:prstGeom prst="rect">
            <a:avLst/>
          </a:prstGeom>
        </p:spPr>
      </p:pic>
      <p:sp>
        <p:nvSpPr>
          <p:cNvPr id="82" name="Arrow: Right 81">
            <a:extLst>
              <a:ext uri="{FF2B5EF4-FFF2-40B4-BE49-F238E27FC236}">
                <a16:creationId xmlns:a16="http://schemas.microsoft.com/office/drawing/2014/main" id="{28EFE711-C3FC-42B7-9706-2F6CC5594955}"/>
              </a:ext>
            </a:extLst>
          </p:cNvPr>
          <p:cNvSpPr/>
          <p:nvPr/>
        </p:nvSpPr>
        <p:spPr>
          <a:xfrm>
            <a:off x="5795493" y="4419765"/>
            <a:ext cx="549559"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Content Placeholder 2">
            <a:extLst>
              <a:ext uri="{FF2B5EF4-FFF2-40B4-BE49-F238E27FC236}">
                <a16:creationId xmlns:a16="http://schemas.microsoft.com/office/drawing/2014/main" id="{082314C5-244E-4288-91B6-0CDC9FF6E4DF}"/>
              </a:ext>
            </a:extLst>
          </p:cNvPr>
          <p:cNvSpPr>
            <a:spLocks noGrp="1"/>
          </p:cNvSpPr>
          <p:nvPr>
            <p:ph idx="1"/>
          </p:nvPr>
        </p:nvSpPr>
        <p:spPr>
          <a:xfrm>
            <a:off x="581192" y="1428750"/>
            <a:ext cx="5047821" cy="2000250"/>
          </a:xfrm>
        </p:spPr>
        <p:txBody>
          <a:bodyPr>
            <a:normAutofit/>
          </a:bodyPr>
          <a:lstStyle/>
          <a:p>
            <a:r>
              <a:rPr lang="en-GB" sz="2400" dirty="0"/>
              <a:t>Sentences broken down into individual words</a:t>
            </a:r>
          </a:p>
        </p:txBody>
      </p:sp>
    </p:spTree>
    <p:extLst>
      <p:ext uri="{BB962C8B-B14F-4D97-AF65-F5344CB8AC3E}">
        <p14:creationId xmlns:p14="http://schemas.microsoft.com/office/powerpoint/2010/main" val="218844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Lemmatization with POS - </a:t>
            </a:r>
            <a:r>
              <a:rPr lang="en-GB" dirty="0" err="1"/>
              <a:t>TAgging</a:t>
            </a:r>
            <a:endParaRPr lang="en-GB" dirty="0"/>
          </a:p>
        </p:txBody>
      </p:sp>
      <p:pic>
        <p:nvPicPr>
          <p:cNvPr id="80" name="Picture 79">
            <a:extLst>
              <a:ext uri="{FF2B5EF4-FFF2-40B4-BE49-F238E27FC236}">
                <a16:creationId xmlns:a16="http://schemas.microsoft.com/office/drawing/2014/main" id="{B11C1B08-9718-4490-8CF6-C76909149DE3}"/>
              </a:ext>
            </a:extLst>
          </p:cNvPr>
          <p:cNvPicPr>
            <a:picLocks noChangeAspect="1"/>
          </p:cNvPicPr>
          <p:nvPr/>
        </p:nvPicPr>
        <p:blipFill>
          <a:blip r:embed="rId2"/>
          <a:stretch>
            <a:fillRect/>
          </a:stretch>
        </p:blipFill>
        <p:spPr>
          <a:xfrm>
            <a:off x="150798" y="2887796"/>
            <a:ext cx="5945202" cy="3634910"/>
          </a:xfrm>
          <a:prstGeom prst="rect">
            <a:avLst/>
          </a:prstGeom>
        </p:spPr>
      </p:pic>
      <p:pic>
        <p:nvPicPr>
          <p:cNvPr id="4" name="Picture 3">
            <a:extLst>
              <a:ext uri="{FF2B5EF4-FFF2-40B4-BE49-F238E27FC236}">
                <a16:creationId xmlns:a16="http://schemas.microsoft.com/office/drawing/2014/main" id="{670AC851-A0C7-4460-8DC5-75089142832E}"/>
              </a:ext>
            </a:extLst>
          </p:cNvPr>
          <p:cNvPicPr>
            <a:picLocks noChangeAspect="1"/>
          </p:cNvPicPr>
          <p:nvPr/>
        </p:nvPicPr>
        <p:blipFill>
          <a:blip r:embed="rId3"/>
          <a:stretch>
            <a:fillRect/>
          </a:stretch>
        </p:blipFill>
        <p:spPr>
          <a:xfrm>
            <a:off x="6452316" y="2887795"/>
            <a:ext cx="5633512" cy="3543232"/>
          </a:xfrm>
          <a:prstGeom prst="rect">
            <a:avLst/>
          </a:prstGeom>
        </p:spPr>
      </p:pic>
      <p:sp>
        <p:nvSpPr>
          <p:cNvPr id="5" name="Arrow: Right 4">
            <a:extLst>
              <a:ext uri="{FF2B5EF4-FFF2-40B4-BE49-F238E27FC236}">
                <a16:creationId xmlns:a16="http://schemas.microsoft.com/office/drawing/2014/main" id="{5A20EC45-6C48-4857-88E3-085473949D27}"/>
              </a:ext>
            </a:extLst>
          </p:cNvPr>
          <p:cNvSpPr/>
          <p:nvPr/>
        </p:nvSpPr>
        <p:spPr>
          <a:xfrm>
            <a:off x="5924283" y="4475392"/>
            <a:ext cx="463640" cy="251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934AAF3D-7F26-40E9-B050-5AA87F2C82B6}"/>
              </a:ext>
            </a:extLst>
          </p:cNvPr>
          <p:cNvSpPr>
            <a:spLocks noGrp="1"/>
          </p:cNvSpPr>
          <p:nvPr>
            <p:ph idx="1"/>
          </p:nvPr>
        </p:nvSpPr>
        <p:spPr>
          <a:xfrm>
            <a:off x="581192" y="1428750"/>
            <a:ext cx="11157901" cy="1459045"/>
          </a:xfrm>
        </p:spPr>
        <p:txBody>
          <a:bodyPr>
            <a:normAutofit lnSpcReduction="10000"/>
          </a:bodyPr>
          <a:lstStyle/>
          <a:p>
            <a:r>
              <a:rPr lang="en-GB" sz="2400" dirty="0"/>
              <a:t>Every word token is checked for its part of speech and converted to its root form</a:t>
            </a:r>
          </a:p>
          <a:p>
            <a:r>
              <a:rPr lang="en-GB" sz="2400" dirty="0"/>
              <a:t>WordNet </a:t>
            </a:r>
            <a:r>
              <a:rPr lang="en-GB" sz="2400" dirty="0" err="1"/>
              <a:t>Synsets</a:t>
            </a:r>
            <a:r>
              <a:rPr lang="en-GB" sz="2400" dirty="0"/>
              <a:t> used to identify the part of speech</a:t>
            </a:r>
          </a:p>
        </p:txBody>
      </p:sp>
    </p:spTree>
    <p:extLst>
      <p:ext uri="{BB962C8B-B14F-4D97-AF65-F5344CB8AC3E}">
        <p14:creationId xmlns:p14="http://schemas.microsoft.com/office/powerpoint/2010/main" val="426525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D9DE-C89C-4200-9846-6DD45713CE7E}"/>
              </a:ext>
            </a:extLst>
          </p:cNvPr>
          <p:cNvSpPr>
            <a:spLocks noGrp="1"/>
          </p:cNvSpPr>
          <p:nvPr>
            <p:ph type="title"/>
          </p:nvPr>
        </p:nvSpPr>
        <p:spPr>
          <a:xfrm>
            <a:off x="581192" y="702156"/>
            <a:ext cx="11029616" cy="726594"/>
          </a:xfrm>
        </p:spPr>
        <p:txBody>
          <a:bodyPr/>
          <a:lstStyle/>
          <a:p>
            <a:r>
              <a:rPr lang="en-GB" dirty="0"/>
              <a:t>Stop words removal</a:t>
            </a:r>
          </a:p>
        </p:txBody>
      </p:sp>
      <p:sp>
        <p:nvSpPr>
          <p:cNvPr id="3" name="Content Placeholder 2">
            <a:extLst>
              <a:ext uri="{FF2B5EF4-FFF2-40B4-BE49-F238E27FC236}">
                <a16:creationId xmlns:a16="http://schemas.microsoft.com/office/drawing/2014/main" id="{2D8D20C1-3D06-44BD-A1E0-830DD5D55075}"/>
              </a:ext>
            </a:extLst>
          </p:cNvPr>
          <p:cNvSpPr>
            <a:spLocks noGrp="1"/>
          </p:cNvSpPr>
          <p:nvPr>
            <p:ph idx="1"/>
          </p:nvPr>
        </p:nvSpPr>
        <p:spPr>
          <a:xfrm>
            <a:off x="581192" y="1339403"/>
            <a:ext cx="11164340" cy="1564784"/>
          </a:xfrm>
        </p:spPr>
        <p:txBody>
          <a:bodyPr>
            <a:normAutofit fontScale="77500" lnSpcReduction="20000"/>
          </a:bodyPr>
          <a:lstStyle/>
          <a:p>
            <a:r>
              <a:rPr lang="en-GB" sz="2400" dirty="0"/>
              <a:t>All English sentences have commonly occurring words like is, am, are, my, has, have etc</a:t>
            </a:r>
          </a:p>
          <a:p>
            <a:r>
              <a:rPr lang="en-GB" sz="2400" dirty="0"/>
              <a:t>These can occur is almost all data samples and due to this the classification model could get confused</a:t>
            </a:r>
          </a:p>
          <a:p>
            <a:r>
              <a:rPr lang="en-GB" sz="2400" dirty="0"/>
              <a:t>These words must be removed to add to the distinctness of each individual data samples</a:t>
            </a:r>
          </a:p>
        </p:txBody>
      </p:sp>
      <p:pic>
        <p:nvPicPr>
          <p:cNvPr id="6" name="Picture 5">
            <a:extLst>
              <a:ext uri="{FF2B5EF4-FFF2-40B4-BE49-F238E27FC236}">
                <a16:creationId xmlns:a16="http://schemas.microsoft.com/office/drawing/2014/main" id="{949655EC-9DAC-46C4-B6B3-1EB970433984}"/>
              </a:ext>
            </a:extLst>
          </p:cNvPr>
          <p:cNvPicPr>
            <a:picLocks noChangeAspect="1"/>
          </p:cNvPicPr>
          <p:nvPr/>
        </p:nvPicPr>
        <p:blipFill>
          <a:blip r:embed="rId2"/>
          <a:stretch>
            <a:fillRect/>
          </a:stretch>
        </p:blipFill>
        <p:spPr>
          <a:xfrm>
            <a:off x="6374244" y="3013657"/>
            <a:ext cx="5685683" cy="3277674"/>
          </a:xfrm>
          <a:prstGeom prst="rect">
            <a:avLst/>
          </a:prstGeom>
        </p:spPr>
      </p:pic>
      <p:pic>
        <p:nvPicPr>
          <p:cNvPr id="14" name="Picture 13">
            <a:extLst>
              <a:ext uri="{FF2B5EF4-FFF2-40B4-BE49-F238E27FC236}">
                <a16:creationId xmlns:a16="http://schemas.microsoft.com/office/drawing/2014/main" id="{229EBD37-B094-4391-B0E8-AB94B537A023}"/>
              </a:ext>
            </a:extLst>
          </p:cNvPr>
          <p:cNvPicPr>
            <a:picLocks noChangeAspect="1"/>
          </p:cNvPicPr>
          <p:nvPr/>
        </p:nvPicPr>
        <p:blipFill>
          <a:blip r:embed="rId3"/>
          <a:stretch>
            <a:fillRect/>
          </a:stretch>
        </p:blipFill>
        <p:spPr>
          <a:xfrm>
            <a:off x="71488" y="3032978"/>
            <a:ext cx="5633512" cy="3543232"/>
          </a:xfrm>
          <a:prstGeom prst="rect">
            <a:avLst/>
          </a:prstGeom>
        </p:spPr>
      </p:pic>
      <p:sp>
        <p:nvSpPr>
          <p:cNvPr id="15" name="Arrow: Right 14">
            <a:extLst>
              <a:ext uri="{FF2B5EF4-FFF2-40B4-BE49-F238E27FC236}">
                <a16:creationId xmlns:a16="http://schemas.microsoft.com/office/drawing/2014/main" id="{DC514A39-8696-4B3E-B921-4B9F0408D719}"/>
              </a:ext>
            </a:extLst>
          </p:cNvPr>
          <p:cNvSpPr/>
          <p:nvPr/>
        </p:nvSpPr>
        <p:spPr>
          <a:xfrm>
            <a:off x="5731099" y="4552682"/>
            <a:ext cx="643145" cy="37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2481060"/>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441"/>
      </a:dk2>
      <a:lt2>
        <a:srgbClr val="E4E8E2"/>
      </a:lt2>
      <a:accent1>
        <a:srgbClr val="C27BE1"/>
      </a:accent1>
      <a:accent2>
        <a:srgbClr val="815EDA"/>
      </a:accent2>
      <a:accent3>
        <a:srgbClr val="7B89E1"/>
      </a:accent3>
      <a:accent4>
        <a:srgbClr val="5EA3DA"/>
      </a:accent4>
      <a:accent5>
        <a:srgbClr val="57B0B3"/>
      </a:accent5>
      <a:accent6>
        <a:srgbClr val="4EB48C"/>
      </a:accent6>
      <a:hlink>
        <a:srgbClr val="678E56"/>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34065</TotalTime>
  <Words>1397</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Consolas</vt:lpstr>
      <vt:lpstr>Univers</vt:lpstr>
      <vt:lpstr>Univers Condensed</vt:lpstr>
      <vt:lpstr>Wingdings</vt:lpstr>
      <vt:lpstr>Wingdings 2</vt:lpstr>
      <vt:lpstr>DividendVTI</vt:lpstr>
      <vt:lpstr>Postgraduate major project An LSTM based approach to classification of mental health issues using Natural Language Processing</vt:lpstr>
      <vt:lpstr>Aims and objectives</vt:lpstr>
      <vt:lpstr>Motivation</vt:lpstr>
      <vt:lpstr>Key Theoretical Aspects</vt:lpstr>
      <vt:lpstr>Methodology</vt:lpstr>
      <vt:lpstr>Noise Removal</vt:lpstr>
      <vt:lpstr>Tokenization</vt:lpstr>
      <vt:lpstr>Lemmatization with POS - TAgging</vt:lpstr>
      <vt:lpstr>Stop words removal</vt:lpstr>
      <vt:lpstr>Conversion to numerical data</vt:lpstr>
      <vt:lpstr>Padding</vt:lpstr>
      <vt:lpstr>Word Embeddings</vt:lpstr>
      <vt:lpstr>Neural Network Design</vt:lpstr>
      <vt:lpstr>Neural Network Design</vt:lpstr>
      <vt:lpstr>Results</vt:lpstr>
      <vt:lpstr>Further Experiment - BERT</vt:lpstr>
      <vt:lpstr>Discussion &amp; Conclusion</vt:lpstr>
      <vt:lpstr>TEST with Unseen text</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Postgraduate major project proposal OPEN domain conversational ai</dc:title>
  <dc:creator>Saurav</dc:creator>
  <cp:lastModifiedBy>Saurav</cp:lastModifiedBy>
  <cp:revision>71</cp:revision>
  <dcterms:created xsi:type="dcterms:W3CDTF">2020-03-01T14:04:04Z</dcterms:created>
  <dcterms:modified xsi:type="dcterms:W3CDTF">2020-10-19T08:54:46Z</dcterms:modified>
</cp:coreProperties>
</file>