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orient="horz" pos="3248">
          <p15:clr>
            <a:srgbClr val="A4A3A4"/>
          </p15:clr>
        </p15:guide>
        <p15:guide id="4" pos="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>
      <p:cViewPr>
        <p:scale>
          <a:sx n="100" d="100"/>
          <a:sy n="100" d="100"/>
        </p:scale>
        <p:origin x="1136" y="184"/>
      </p:cViewPr>
      <p:guideLst>
        <p:guide orient="horz" pos="2448"/>
        <p:guide pos="3168"/>
        <p:guide orient="horz" pos="3248"/>
        <p:guide pos="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0500" y="584200"/>
            <a:ext cx="9575799" cy="644413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 flipV="1">
            <a:off x="2476501" y="698500"/>
            <a:ext cx="17436" cy="63125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5600" y="6350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64" name="Shape 64"/>
          <p:cNvSpPr/>
          <p:nvPr/>
        </p:nvSpPr>
        <p:spPr>
          <a:xfrm>
            <a:off x="2601912" y="635060"/>
            <a:ext cx="115416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</a:t>
            </a:r>
            <a:r>
              <a:rPr sz="1000" b="1" dirty="0" smtClean="0">
                <a:solidFill>
                  <a:srgbClr val="4277BB"/>
                </a:solidFill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</a:rPr>
              <a:t> 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34977" y="635060"/>
            <a:ext cx="12567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PRIVATE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 flipV="1">
            <a:off x="7336098" y="609600"/>
            <a:ext cx="4502" cy="64135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4" name="Shape 64"/>
          <p:cNvSpPr/>
          <p:nvPr/>
        </p:nvSpPr>
        <p:spPr>
          <a:xfrm>
            <a:off x="5243512" y="660460"/>
            <a:ext cx="126123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BLUEMIX SERVICES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101" name="Group 228"/>
          <p:cNvGrpSpPr/>
          <p:nvPr/>
        </p:nvGrpSpPr>
        <p:grpSpPr>
          <a:xfrm>
            <a:off x="1002365" y="1244600"/>
            <a:ext cx="1372171" cy="833512"/>
            <a:chOff x="-133398" y="0"/>
            <a:chExt cx="1372170" cy="833510"/>
          </a:xfrm>
        </p:grpSpPr>
        <p:sp>
          <p:nvSpPr>
            <p:cNvPr id="102" name="Shape 224"/>
            <p:cNvSpPr/>
            <p:nvPr/>
          </p:nvSpPr>
          <p:spPr>
            <a:xfrm>
              <a:off x="19023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3" name="Group 227"/>
            <p:cNvGrpSpPr/>
            <p:nvPr/>
          </p:nvGrpSpPr>
          <p:grpSpPr>
            <a:xfrm>
              <a:off x="-133398" y="176869"/>
              <a:ext cx="1372170" cy="656641"/>
              <a:chOff x="-118993" y="164126"/>
              <a:chExt cx="1372169" cy="656640"/>
            </a:xfrm>
          </p:grpSpPr>
          <p:pic>
            <p:nvPicPr>
              <p:cNvPr id="104" name="_-05.png"/>
              <p:cNvPicPr/>
              <p:nvPr/>
            </p:nvPicPr>
            <p:blipFill>
              <a:blip r:embed="rId3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5" name="Shape 226"/>
              <p:cNvSpPr/>
              <p:nvPr/>
            </p:nvSpPr>
            <p:spPr>
              <a:xfrm>
                <a:off x="-118993" y="697656"/>
                <a:ext cx="1372169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Raspberry Pi with </a:t>
                </a:r>
                <a:r>
                  <a:rPr lang="en-US" sz="800" b="1" dirty="0" err="1" smtClean="0">
                    <a:solidFill>
                      <a:srgbClr val="4277BB"/>
                    </a:solidFill>
                  </a:rPr>
                  <a:t>SenseHat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127" name="Straight Connector 126"/>
          <p:cNvCxnSpPr/>
          <p:nvPr/>
        </p:nvCxnSpPr>
        <p:spPr>
          <a:xfrm>
            <a:off x="4864100" y="2717800"/>
            <a:ext cx="25400" cy="31877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/>
          <p:cNvCxnSpPr/>
          <p:nvPr/>
        </p:nvCxnSpPr>
        <p:spPr>
          <a:xfrm>
            <a:off x="4876800" y="3937000"/>
            <a:ext cx="9144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/>
          <p:cNvCxnSpPr/>
          <p:nvPr/>
        </p:nvCxnSpPr>
        <p:spPr>
          <a:xfrm>
            <a:off x="4902200" y="5892800"/>
            <a:ext cx="8763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>
            <a:off x="4521200" y="3009900"/>
            <a:ext cx="38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/>
          <p:nvPr/>
        </p:nvCxnSpPr>
        <p:spPr>
          <a:xfrm>
            <a:off x="2057400" y="1600200"/>
            <a:ext cx="20447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1612900"/>
            <a:ext cx="12700" cy="9398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651500"/>
            <a:ext cx="762000" cy="73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8257" y="6440388"/>
            <a:ext cx="64360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IoT</a:t>
            </a: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Platform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40000"/>
            <a:ext cx="7620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5534" y="3252688"/>
            <a:ext cx="57948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0" y="3467100"/>
            <a:ext cx="749300" cy="7112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979842" y="4154388"/>
            <a:ext cx="464068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DashDB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5" name="Group 300"/>
          <p:cNvGrpSpPr/>
          <p:nvPr/>
        </p:nvGrpSpPr>
        <p:grpSpPr>
          <a:xfrm>
            <a:off x="2522711" y="3636860"/>
            <a:ext cx="948978" cy="820840"/>
            <a:chOff x="-120874" y="9504"/>
            <a:chExt cx="948977" cy="820838"/>
          </a:xfrm>
        </p:grpSpPr>
        <p:sp>
          <p:nvSpPr>
            <p:cNvPr id="36" name="Shape 298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299"/>
            <p:cNvSpPr/>
            <p:nvPr/>
          </p:nvSpPr>
          <p:spPr>
            <a:xfrm>
              <a:off x="-120874" y="707231"/>
              <a:ext cx="94897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Watson Chat Proxy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38" name="Group 217"/>
          <p:cNvGrpSpPr/>
          <p:nvPr/>
        </p:nvGrpSpPr>
        <p:grpSpPr>
          <a:xfrm>
            <a:off x="1177961" y="3658379"/>
            <a:ext cx="948978" cy="820841"/>
            <a:chOff x="-120872" y="9504"/>
            <a:chExt cx="948976" cy="820839"/>
          </a:xfrm>
        </p:grpSpPr>
        <p:sp>
          <p:nvSpPr>
            <p:cNvPr id="39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0" name="Group 216"/>
            <p:cNvGrpSpPr/>
            <p:nvPr/>
          </p:nvGrpSpPr>
          <p:grpSpPr>
            <a:xfrm>
              <a:off x="-120872" y="72054"/>
              <a:ext cx="948976" cy="758289"/>
              <a:chOff x="-120872" y="72054"/>
              <a:chExt cx="948975" cy="758287"/>
            </a:xfrm>
          </p:grpSpPr>
          <p:pic>
            <p:nvPicPr>
              <p:cNvPr id="41" name="_-06.png"/>
              <p:cNvPicPr/>
              <p:nvPr/>
            </p:nvPicPr>
            <p:blipFill>
              <a:blip r:embed="rId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2" name="Shape 215"/>
              <p:cNvSpPr/>
              <p:nvPr/>
            </p:nvSpPr>
            <p:spPr>
              <a:xfrm>
                <a:off x="-120872" y="707231"/>
                <a:ext cx="948975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Watson Chat Client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43" name="Straight Connector 42"/>
          <p:cNvCxnSpPr/>
          <p:nvPr/>
        </p:nvCxnSpPr>
        <p:spPr>
          <a:xfrm>
            <a:off x="2019300" y="4025900"/>
            <a:ext cx="635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 flipV="1">
            <a:off x="3352800" y="3124200"/>
            <a:ext cx="546100" cy="774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/>
          <p:nvPr/>
        </p:nvCxnSpPr>
        <p:spPr>
          <a:xfrm flipV="1">
            <a:off x="4876800" y="2705100"/>
            <a:ext cx="914400" cy="12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5800" y="2336800"/>
            <a:ext cx="787400" cy="762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627679" y="3087588"/>
            <a:ext cx="1066797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Watson Conversation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47" name="Group 486"/>
          <p:cNvGrpSpPr/>
          <p:nvPr/>
        </p:nvGrpSpPr>
        <p:grpSpPr>
          <a:xfrm>
            <a:off x="7803801" y="5331870"/>
            <a:ext cx="707232" cy="908400"/>
            <a:chOff x="0" y="0"/>
            <a:chExt cx="707231" cy="908399"/>
          </a:xfrm>
        </p:grpSpPr>
        <p:sp>
          <p:nvSpPr>
            <p:cNvPr id="48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51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52" name="_-46.png"/>
              <p:cNvPicPr/>
              <p:nvPr/>
            </p:nvPicPr>
            <p:blipFill>
              <a:blip r:embed="rId9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cxnSp>
        <p:nvCxnSpPr>
          <p:cNvPr id="53" name="Straight Arrow Connector 52"/>
          <p:cNvCxnSpPr/>
          <p:nvPr/>
        </p:nvCxnSpPr>
        <p:spPr>
          <a:xfrm flipV="1">
            <a:off x="4902200" y="4368800"/>
            <a:ext cx="2794000" cy="381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/>
          <p:nvPr/>
        </p:nvCxnSpPr>
        <p:spPr>
          <a:xfrm flipV="1">
            <a:off x="4914900" y="5562600"/>
            <a:ext cx="2781300" cy="12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500" y="4165600"/>
            <a:ext cx="825500" cy="800100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4889500" y="4991100"/>
            <a:ext cx="9017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7" name="Group 56"/>
          <p:cNvGrpSpPr/>
          <p:nvPr/>
        </p:nvGrpSpPr>
        <p:grpSpPr>
          <a:xfrm>
            <a:off x="5819735" y="4590057"/>
            <a:ext cx="707232" cy="953452"/>
            <a:chOff x="514081" y="3294657"/>
            <a:chExt cx="707232" cy="953452"/>
          </a:xfrm>
        </p:grpSpPr>
        <p:sp>
          <p:nvSpPr>
            <p:cNvPr id="58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64"/>
            <p:cNvSpPr/>
            <p:nvPr/>
          </p:nvSpPr>
          <p:spPr>
            <a:xfrm>
              <a:off x="579156" y="4001888"/>
              <a:ext cx="577081" cy="2462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60" name="cloudant50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67" name="Group 239"/>
          <p:cNvGrpSpPr/>
          <p:nvPr/>
        </p:nvGrpSpPr>
        <p:grpSpPr>
          <a:xfrm>
            <a:off x="1091215" y="2463800"/>
            <a:ext cx="1166986" cy="943949"/>
            <a:chOff x="-229874" y="9504"/>
            <a:chExt cx="1166985" cy="943947"/>
          </a:xfrm>
        </p:grpSpPr>
        <p:sp>
          <p:nvSpPr>
            <p:cNvPr id="68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238"/>
            <p:cNvSpPr/>
            <p:nvPr/>
          </p:nvSpPr>
          <p:spPr>
            <a:xfrm>
              <a:off x="-229874" y="707231"/>
              <a:ext cx="116698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Browser/</a:t>
              </a:r>
              <a:r>
                <a:rPr lang="en-US" sz="800" b="1" dirty="0" err="1" smtClean="0">
                  <a:solidFill>
                    <a:srgbClr val="4277BB"/>
                  </a:solidFill>
                </a:rPr>
                <a:t>nodeRED</a:t>
              </a:r>
              <a:r>
                <a:rPr lang="en-US" sz="800" b="1" dirty="0" smtClean="0">
                  <a:solidFill>
                    <a:srgbClr val="4277BB"/>
                  </a:solidFill>
                </a:rPr>
                <a:t> UI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(Web Client Dashboard)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2032000" y="2895600"/>
            <a:ext cx="17780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Rectangle 70"/>
          <p:cNvSpPr/>
          <p:nvPr/>
        </p:nvSpPr>
        <p:spPr>
          <a:xfrm>
            <a:off x="7391400" y="3860800"/>
            <a:ext cx="1574800" cy="2565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10742" y="4903688"/>
            <a:ext cx="586867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Blockchain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0723" y="165844"/>
            <a:ext cx="3621520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STSA WORKSHOP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#3:   </a:t>
            </a:r>
            <a:r>
              <a:rPr kumimoji="0" lang="en-US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Blockchain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69900" y="4915138"/>
            <a:ext cx="4076700" cy="2539523"/>
          </a:xfrm>
          <a:prstGeom prst="roundRect">
            <a:avLst/>
          </a:prstGeom>
          <a:blipFill rotWithShape="1">
            <a:blip r:embed="rId12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algn="l" rtl="0" latinLnBrk="1" hangingPunct="0"/>
            <a:r>
              <a:rPr lang="en-US" sz="1200" dirty="0">
                <a:solidFill>
                  <a:srgbClr val="FFFFFF"/>
                </a:solidFill>
              </a:rPr>
              <a:t>Attendees </a:t>
            </a:r>
            <a:r>
              <a:rPr lang="en-US" sz="1200" dirty="0" smtClean="0">
                <a:solidFill>
                  <a:srgbClr val="FFFFFF"/>
                </a:solidFill>
              </a:rPr>
              <a:t>will </a:t>
            </a:r>
            <a:r>
              <a:rPr lang="en-US" sz="1200" dirty="0">
                <a:solidFill>
                  <a:srgbClr val="FFFFFF"/>
                </a:solidFill>
              </a:rPr>
              <a:t>invoke a pre-built </a:t>
            </a:r>
            <a:r>
              <a:rPr lang="en-US" sz="1200" dirty="0" err="1">
                <a:solidFill>
                  <a:srgbClr val="FFFFFF"/>
                </a:solidFill>
              </a:rPr>
              <a:t>Blockchain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service via </a:t>
            </a:r>
            <a:r>
              <a:rPr lang="en-US" sz="1200" dirty="0">
                <a:solidFill>
                  <a:srgbClr val="FFFFFF"/>
                </a:solidFill>
              </a:rPr>
              <a:t>Node-RED to simulate using </a:t>
            </a:r>
            <a:r>
              <a:rPr lang="en-US" sz="1200" dirty="0" err="1">
                <a:solidFill>
                  <a:srgbClr val="FFFFFF"/>
                </a:solidFill>
              </a:rPr>
              <a:t>Blockchain</a:t>
            </a:r>
            <a:r>
              <a:rPr lang="en-US" sz="1200" dirty="0">
                <a:solidFill>
                  <a:srgbClr val="FFFFFF"/>
                </a:solidFill>
              </a:rPr>
              <a:t> to arbitrate a smart contract.  The scenario is that the user can only turn </a:t>
            </a:r>
            <a:r>
              <a:rPr lang="en-US" sz="1200" dirty="0" smtClean="0">
                <a:solidFill>
                  <a:srgbClr val="FFFFFF"/>
                </a:solidFill>
              </a:rPr>
              <a:t>up the (smart) thermostat </a:t>
            </a:r>
            <a:r>
              <a:rPr lang="en-US" sz="1200" dirty="0">
                <a:solidFill>
                  <a:srgbClr val="FFFFFF"/>
                </a:solidFill>
              </a:rPr>
              <a:t>if the temperature outside is within a certain range.</a:t>
            </a:r>
          </a:p>
          <a:p>
            <a:pPr algn="l" rtl="0" latinLnBrk="1" hangingPunct="0"/>
            <a:endParaRPr lang="en-US" sz="1200" dirty="0">
              <a:solidFill>
                <a:srgbClr val="FFFFFF"/>
              </a:solidFill>
            </a:endParaRPr>
          </a:p>
          <a:p>
            <a:pPr algn="l" rtl="0" latinLnBrk="1" hangingPunct="0"/>
            <a:endParaRPr lang="en-US" sz="1200" dirty="0">
              <a:solidFill>
                <a:srgbClr val="FFFFFF"/>
              </a:solidFill>
            </a:endParaRPr>
          </a:p>
          <a:p>
            <a:pPr algn="l" rtl="0" latinLnBrk="1" hangingPunct="0"/>
            <a:r>
              <a:rPr lang="en-US" sz="1200" dirty="0">
                <a:solidFill>
                  <a:srgbClr val="FFFFFF"/>
                </a:solidFill>
              </a:rPr>
              <a:t>The </a:t>
            </a:r>
            <a:r>
              <a:rPr lang="en-US" sz="1200" dirty="0" err="1">
                <a:solidFill>
                  <a:srgbClr val="FFFFFF"/>
                </a:solidFill>
              </a:rPr>
              <a:t>Blockchain</a:t>
            </a:r>
            <a:r>
              <a:rPr lang="en-US" sz="1200" dirty="0">
                <a:solidFill>
                  <a:srgbClr val="FFFFFF"/>
                </a:solidFill>
              </a:rPr>
              <a:t> service will call the </a:t>
            </a:r>
            <a:r>
              <a:rPr lang="en-US" sz="1200" dirty="0" err="1">
                <a:solidFill>
                  <a:srgbClr val="FFFFFF"/>
                </a:solidFill>
              </a:rPr>
              <a:t>Weather.API</a:t>
            </a:r>
            <a:r>
              <a:rPr lang="en-US" sz="1200" dirty="0">
                <a:solidFill>
                  <a:srgbClr val="FFFFFF"/>
                </a:solidFill>
              </a:rPr>
              <a:t> to get the current weather, compare to the range approved in the contract and send a green or red light back if the </a:t>
            </a:r>
            <a:endParaRPr lang="en-US" sz="1200" dirty="0" smtClean="0">
              <a:solidFill>
                <a:srgbClr val="FFFFFF"/>
              </a:solidFill>
            </a:endParaRPr>
          </a:p>
          <a:p>
            <a:pPr algn="l" rtl="0" latinLnBrk="1" hangingPunct="0"/>
            <a:r>
              <a:rPr lang="en-US" sz="1200" dirty="0" smtClean="0">
                <a:solidFill>
                  <a:srgbClr val="FFFFFF"/>
                </a:solidFill>
              </a:rPr>
              <a:t>user </a:t>
            </a:r>
            <a:r>
              <a:rPr lang="en-US" sz="1200" dirty="0">
                <a:solidFill>
                  <a:srgbClr val="FFFFFF"/>
                </a:solidFill>
              </a:rPr>
              <a:t>has permission</a:t>
            </a:r>
            <a:r>
              <a:rPr lang="en-US" sz="1200" dirty="0" smtClean="0">
                <a:solidFill>
                  <a:srgbClr val="FFFFFF"/>
                </a:solidFill>
              </a:rPr>
              <a:t>. May include large screen </a:t>
            </a:r>
            <a:r>
              <a:rPr lang="en-US" sz="1200" dirty="0" err="1" smtClean="0">
                <a:solidFill>
                  <a:srgbClr val="FFFFFF"/>
                </a:solidFill>
              </a:rPr>
              <a:t>displayof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Blockchain</a:t>
            </a:r>
            <a:r>
              <a:rPr lang="en-US" sz="1200" dirty="0" smtClean="0">
                <a:solidFill>
                  <a:srgbClr val="FFFFFF"/>
                </a:solidFill>
              </a:rPr>
              <a:t> transactions for data visualization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747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2017-06-20T21:06:09Z</dcterms:modified>
  <cp:category/>
</cp:coreProperties>
</file>