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74" r:id="rId2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  <p15:guide id="3" orient="horz" pos="3248">
          <p15:clr>
            <a:srgbClr val="A4A3A4"/>
          </p15:clr>
        </p15:guide>
        <p15:guide id="4" pos="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>
      <p:cViewPr>
        <p:scale>
          <a:sx n="100" d="100"/>
          <a:sy n="100" d="100"/>
        </p:scale>
        <p:origin x="1136" y="-312"/>
      </p:cViewPr>
      <p:guideLst>
        <p:guide orient="horz" pos="2448"/>
        <p:guide pos="3168"/>
        <p:guide orient="horz" pos="3248"/>
        <p:guide pos="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5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ibm.com/legal/copytrad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90500" y="584200"/>
            <a:ext cx="9575799" cy="6444138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 flipH="1" flipV="1">
            <a:off x="2476501" y="698500"/>
            <a:ext cx="17436" cy="6312576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45600" y="635060"/>
            <a:ext cx="1255366" cy="2309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PUBLIC NETWORK</a:t>
            </a:r>
          </a:p>
        </p:txBody>
      </p:sp>
      <p:sp>
        <p:nvSpPr>
          <p:cNvPr id="64" name="Shape 64"/>
          <p:cNvSpPr/>
          <p:nvPr/>
        </p:nvSpPr>
        <p:spPr>
          <a:xfrm>
            <a:off x="2601912" y="635060"/>
            <a:ext cx="115416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4277BB"/>
                </a:solidFill>
              </a:rPr>
              <a:t>CLOUD </a:t>
            </a:r>
            <a:r>
              <a:rPr sz="1000" b="1" dirty="0" smtClean="0">
                <a:solidFill>
                  <a:srgbClr val="4277BB"/>
                </a:solidFill>
              </a:rPr>
              <a:t>NETWORK</a:t>
            </a:r>
            <a:r>
              <a:rPr lang="en-US" sz="1000" b="1" dirty="0" smtClean="0">
                <a:solidFill>
                  <a:srgbClr val="4277BB"/>
                </a:solidFill>
              </a:rPr>
              <a:t> 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7434977" y="635060"/>
            <a:ext cx="125675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PRIVATE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66" name="Shape 66"/>
          <p:cNvSpPr/>
          <p:nvPr/>
        </p:nvSpPr>
        <p:spPr>
          <a:xfrm flipV="1">
            <a:off x="7336098" y="609600"/>
            <a:ext cx="4502" cy="641359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grpSp>
        <p:nvGrpSpPr>
          <p:cNvPr id="33" name="Group 323"/>
          <p:cNvGrpSpPr/>
          <p:nvPr/>
        </p:nvGrpSpPr>
        <p:grpSpPr>
          <a:xfrm>
            <a:off x="7573673" y="3073400"/>
            <a:ext cx="1035944" cy="919235"/>
            <a:chOff x="59041" y="0"/>
            <a:chExt cx="1035942" cy="919233"/>
          </a:xfrm>
        </p:grpSpPr>
        <p:sp>
          <p:nvSpPr>
            <p:cNvPr id="34" name="Shape 319"/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5" name="Group 322"/>
            <p:cNvGrpSpPr/>
            <p:nvPr/>
          </p:nvGrpSpPr>
          <p:grpSpPr>
            <a:xfrm>
              <a:off x="59041" y="158596"/>
              <a:ext cx="1035944" cy="760638"/>
              <a:chOff x="378700" y="152175"/>
              <a:chExt cx="1035942" cy="760637"/>
            </a:xfrm>
          </p:grpSpPr>
          <p:pic>
            <p:nvPicPr>
              <p:cNvPr id="36" name="_-36.png"/>
              <p:cNvPicPr/>
              <p:nvPr/>
            </p:nvPicPr>
            <p:blipFill>
              <a:blip r:embed="rId3">
                <a:extLst/>
              </a:blip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7" name="Shape 321"/>
              <p:cNvSpPr/>
              <p:nvPr/>
            </p:nvSpPr>
            <p:spPr>
              <a:xfrm>
                <a:off x="378700" y="707231"/>
                <a:ext cx="1035944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ENTERPRISE DATA</a:t>
                </a:r>
              </a:p>
            </p:txBody>
          </p:sp>
        </p:grpSp>
      </p:grpSp>
      <p:grpSp>
        <p:nvGrpSpPr>
          <p:cNvPr id="38" name="Group 486"/>
          <p:cNvGrpSpPr/>
          <p:nvPr/>
        </p:nvGrpSpPr>
        <p:grpSpPr>
          <a:xfrm>
            <a:off x="7803801" y="5331870"/>
            <a:ext cx="707232" cy="908400"/>
            <a:chOff x="0" y="0"/>
            <a:chExt cx="707231" cy="908399"/>
          </a:xfrm>
        </p:grpSpPr>
        <p:sp>
          <p:nvSpPr>
            <p:cNvPr id="39" name="Shape 482"/>
            <p:cNvSpPr/>
            <p:nvPr/>
          </p:nvSpPr>
          <p:spPr>
            <a:xfrm>
              <a:off x="0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42233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0" name="Group 485"/>
            <p:cNvGrpSpPr/>
            <p:nvPr/>
          </p:nvGrpSpPr>
          <p:grpSpPr>
            <a:xfrm>
              <a:off x="61919" y="122687"/>
              <a:ext cx="604987" cy="785713"/>
              <a:chOff x="61919" y="121443"/>
              <a:chExt cx="604986" cy="785711"/>
            </a:xfrm>
          </p:grpSpPr>
          <p:sp>
            <p:nvSpPr>
              <p:cNvPr id="41" name="Shape 483"/>
              <p:cNvSpPr/>
              <p:nvPr/>
            </p:nvSpPr>
            <p:spPr>
              <a:xfrm>
                <a:off x="61919" y="701573"/>
                <a:ext cx="604987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>
                    <a:solidFill>
                      <a:srgbClr val="4277BB"/>
                    </a:solidFill>
                  </a:rPr>
                  <a:t>SECURITY</a:t>
                </a:r>
              </a:p>
            </p:txBody>
          </p:sp>
          <p:pic>
            <p:nvPicPr>
              <p:cNvPr id="42" name="_-46.png"/>
              <p:cNvPicPr/>
              <p:nvPr/>
            </p:nvPicPr>
            <p:blipFill>
              <a:blip r:embed="rId4">
                <a:extLst/>
              </a:blip>
              <a:srcRect l="26174" t="17171" r="26174" b="17171"/>
              <a:stretch>
                <a:fillRect/>
              </a:stretch>
            </p:blipFill>
            <p:spPr>
              <a:xfrm>
                <a:off x="185113" y="121443"/>
                <a:ext cx="337006" cy="46434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</p:grpSp>
      <p:grpSp>
        <p:nvGrpSpPr>
          <p:cNvPr id="56" name="Group 239"/>
          <p:cNvGrpSpPr/>
          <p:nvPr/>
        </p:nvGrpSpPr>
        <p:grpSpPr>
          <a:xfrm>
            <a:off x="5759688" y="1179491"/>
            <a:ext cx="707233" cy="820840"/>
            <a:chOff x="1694" y="9504"/>
            <a:chExt cx="707232" cy="820838"/>
          </a:xfrm>
        </p:grpSpPr>
        <p:sp>
          <p:nvSpPr>
            <p:cNvPr id="57" name="Shape 237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 238"/>
            <p:cNvSpPr/>
            <p:nvPr/>
          </p:nvSpPr>
          <p:spPr>
            <a:xfrm>
              <a:off x="68630" y="707231"/>
              <a:ext cx="569967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Watson API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68" name="Group 300"/>
          <p:cNvGrpSpPr/>
          <p:nvPr/>
        </p:nvGrpSpPr>
        <p:grpSpPr>
          <a:xfrm>
            <a:off x="2522711" y="3636860"/>
            <a:ext cx="948978" cy="820840"/>
            <a:chOff x="-120874" y="9504"/>
            <a:chExt cx="948977" cy="820838"/>
          </a:xfrm>
        </p:grpSpPr>
        <p:sp>
          <p:nvSpPr>
            <p:cNvPr id="69" name="Shape 298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 299"/>
            <p:cNvSpPr/>
            <p:nvPr/>
          </p:nvSpPr>
          <p:spPr>
            <a:xfrm>
              <a:off x="-120874" y="707231"/>
              <a:ext cx="948977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Watson Chat Proxy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71" name="Group 239"/>
          <p:cNvGrpSpPr/>
          <p:nvPr/>
        </p:nvGrpSpPr>
        <p:grpSpPr>
          <a:xfrm>
            <a:off x="1322783" y="2463800"/>
            <a:ext cx="707233" cy="820840"/>
            <a:chOff x="1694" y="9504"/>
            <a:chExt cx="707232" cy="820838"/>
          </a:xfrm>
        </p:grpSpPr>
        <p:sp>
          <p:nvSpPr>
            <p:cNvPr id="72" name="Shape 237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" name="Shape 238"/>
            <p:cNvSpPr/>
            <p:nvPr/>
          </p:nvSpPr>
          <p:spPr>
            <a:xfrm>
              <a:off x="148355" y="707231"/>
              <a:ext cx="410518" cy="12311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 smtClean="0">
                  <a:solidFill>
                    <a:srgbClr val="4277BB"/>
                  </a:solidFill>
                </a:rPr>
                <a:t>Browser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79" name="Group 199"/>
          <p:cNvGrpSpPr/>
          <p:nvPr/>
        </p:nvGrpSpPr>
        <p:grpSpPr>
          <a:xfrm>
            <a:off x="7723833" y="1778000"/>
            <a:ext cx="707233" cy="830344"/>
            <a:chOff x="75417" y="0"/>
            <a:chExt cx="707232" cy="830342"/>
          </a:xfrm>
        </p:grpSpPr>
        <p:sp>
          <p:nvSpPr>
            <p:cNvPr id="80" name="Shape 195"/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1" name="Group 198"/>
            <p:cNvGrpSpPr/>
            <p:nvPr/>
          </p:nvGrpSpPr>
          <p:grpSpPr>
            <a:xfrm>
              <a:off x="106632" y="160392"/>
              <a:ext cx="644306" cy="669950"/>
              <a:chOff x="117166" y="160392"/>
              <a:chExt cx="644306" cy="669949"/>
            </a:xfrm>
          </p:grpSpPr>
          <p:pic>
            <p:nvPicPr>
              <p:cNvPr id="82" name="_-03.png"/>
              <p:cNvPicPr/>
              <p:nvPr/>
            </p:nvPicPr>
            <p:blipFill>
              <a:blip r:embed="rId5">
                <a:extLst/>
              </a:blip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83" name="Shape 197"/>
              <p:cNvSpPr/>
              <p:nvPr/>
            </p:nvSpPr>
            <p:spPr>
              <a:xfrm>
                <a:off x="117166" y="707231"/>
                <a:ext cx="644306" cy="12311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System z API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sp>
        <p:nvSpPr>
          <p:cNvPr id="94" name="Shape 64"/>
          <p:cNvSpPr/>
          <p:nvPr/>
        </p:nvSpPr>
        <p:spPr>
          <a:xfrm>
            <a:off x="5243512" y="660460"/>
            <a:ext cx="126123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 smtClean="0">
                <a:solidFill>
                  <a:srgbClr val="4277BB"/>
                </a:solidFill>
              </a:rPr>
              <a:t>BLUEMIX SERVICES</a:t>
            </a:r>
            <a:endParaRPr sz="1000" b="1" dirty="0">
              <a:solidFill>
                <a:srgbClr val="4277BB"/>
              </a:solidFill>
            </a:endParaRPr>
          </a:p>
        </p:txBody>
      </p:sp>
      <p:grpSp>
        <p:nvGrpSpPr>
          <p:cNvPr id="101" name="Group 228"/>
          <p:cNvGrpSpPr/>
          <p:nvPr/>
        </p:nvGrpSpPr>
        <p:grpSpPr>
          <a:xfrm>
            <a:off x="1015065" y="1244600"/>
            <a:ext cx="1372171" cy="833512"/>
            <a:chOff x="-133398" y="0"/>
            <a:chExt cx="1372170" cy="833510"/>
          </a:xfrm>
        </p:grpSpPr>
        <p:sp>
          <p:nvSpPr>
            <p:cNvPr id="102" name="Shape 224"/>
            <p:cNvSpPr/>
            <p:nvPr/>
          </p:nvSpPr>
          <p:spPr>
            <a:xfrm>
              <a:off x="19023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3" name="Group 227"/>
            <p:cNvGrpSpPr/>
            <p:nvPr/>
          </p:nvGrpSpPr>
          <p:grpSpPr>
            <a:xfrm>
              <a:off x="-133398" y="176869"/>
              <a:ext cx="1372170" cy="656641"/>
              <a:chOff x="-118993" y="164126"/>
              <a:chExt cx="1372169" cy="656640"/>
            </a:xfrm>
          </p:grpSpPr>
          <p:pic>
            <p:nvPicPr>
              <p:cNvPr id="104" name="_-05.png"/>
              <p:cNvPicPr/>
              <p:nvPr/>
            </p:nvPicPr>
            <p:blipFill>
              <a:blip r:embed="rId6">
                <a:extLst/>
              </a:blip>
              <a:srcRect l="23064" t="23206" r="23064" b="23206"/>
              <a:stretch>
                <a:fillRect/>
              </a:stretch>
            </p:blipFill>
            <p:spPr>
              <a:xfrm>
                <a:off x="367768" y="164126"/>
                <a:ext cx="380996" cy="37898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05" name="Shape 226"/>
              <p:cNvSpPr/>
              <p:nvPr/>
            </p:nvSpPr>
            <p:spPr>
              <a:xfrm>
                <a:off x="-118993" y="697656"/>
                <a:ext cx="1372169" cy="12311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Raspberry Pi with </a:t>
                </a:r>
                <a:r>
                  <a:rPr lang="en-US" sz="800" b="1" dirty="0" err="1" smtClean="0">
                    <a:solidFill>
                      <a:srgbClr val="4277BB"/>
                    </a:solidFill>
                  </a:rPr>
                  <a:t>SenseHat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106" name="Group 217"/>
          <p:cNvGrpSpPr/>
          <p:nvPr/>
        </p:nvGrpSpPr>
        <p:grpSpPr>
          <a:xfrm>
            <a:off x="1177961" y="3658379"/>
            <a:ext cx="948978" cy="820841"/>
            <a:chOff x="-120872" y="9504"/>
            <a:chExt cx="948976" cy="820839"/>
          </a:xfrm>
        </p:grpSpPr>
        <p:sp>
          <p:nvSpPr>
            <p:cNvPr id="107" name="Shape 213"/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8" name="Group 216"/>
            <p:cNvGrpSpPr/>
            <p:nvPr/>
          </p:nvGrpSpPr>
          <p:grpSpPr>
            <a:xfrm>
              <a:off x="-120872" y="72054"/>
              <a:ext cx="948976" cy="758289"/>
              <a:chOff x="-120872" y="72054"/>
              <a:chExt cx="948975" cy="758287"/>
            </a:xfrm>
          </p:grpSpPr>
          <p:pic>
            <p:nvPicPr>
              <p:cNvPr id="109" name="_-06.png"/>
              <p:cNvPicPr/>
              <p:nvPr/>
            </p:nvPicPr>
            <p:blipFill>
              <a:blip r:embed="rId7">
                <a:extLst/>
              </a:blip>
              <a:srcRect l="25520" t="10188" r="20198" b="9074"/>
              <a:stretch>
                <a:fillRect/>
              </a:stretch>
            </p:blipFill>
            <p:spPr>
              <a:xfrm>
                <a:off x="180489" y="72054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0" name="Shape 215"/>
              <p:cNvSpPr/>
              <p:nvPr/>
            </p:nvSpPr>
            <p:spPr>
              <a:xfrm>
                <a:off x="-120872" y="707231"/>
                <a:ext cx="948975" cy="12311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 smtClean="0">
                    <a:solidFill>
                      <a:srgbClr val="4277BB"/>
                    </a:solidFill>
                  </a:rPr>
                  <a:t>Watson Chat Client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cxnSp>
        <p:nvCxnSpPr>
          <p:cNvPr id="127" name="Straight Connector 126"/>
          <p:cNvCxnSpPr/>
          <p:nvPr/>
        </p:nvCxnSpPr>
        <p:spPr>
          <a:xfrm>
            <a:off x="4876800" y="1295400"/>
            <a:ext cx="12700" cy="461010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" name="Straight Arrow Connector 128"/>
          <p:cNvCxnSpPr/>
          <p:nvPr/>
        </p:nvCxnSpPr>
        <p:spPr>
          <a:xfrm>
            <a:off x="4876800" y="1295400"/>
            <a:ext cx="9144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Straight Arrow Connector 130"/>
          <p:cNvCxnSpPr/>
          <p:nvPr/>
        </p:nvCxnSpPr>
        <p:spPr>
          <a:xfrm flipV="1">
            <a:off x="4876800" y="2705100"/>
            <a:ext cx="914400" cy="127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Arrow Connector 133"/>
          <p:cNvCxnSpPr/>
          <p:nvPr/>
        </p:nvCxnSpPr>
        <p:spPr>
          <a:xfrm>
            <a:off x="4876800" y="3937000"/>
            <a:ext cx="9144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Arrow Connector 135"/>
          <p:cNvCxnSpPr/>
          <p:nvPr/>
        </p:nvCxnSpPr>
        <p:spPr>
          <a:xfrm>
            <a:off x="4889500" y="4991100"/>
            <a:ext cx="9017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137"/>
          <p:cNvCxnSpPr/>
          <p:nvPr/>
        </p:nvCxnSpPr>
        <p:spPr>
          <a:xfrm>
            <a:off x="4902200" y="5892800"/>
            <a:ext cx="8763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/>
          <p:cNvCxnSpPr/>
          <p:nvPr/>
        </p:nvCxnSpPr>
        <p:spPr>
          <a:xfrm>
            <a:off x="4521200" y="3009900"/>
            <a:ext cx="3556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Straight Arrow Connector 143"/>
          <p:cNvCxnSpPr/>
          <p:nvPr/>
        </p:nvCxnSpPr>
        <p:spPr>
          <a:xfrm flipH="1">
            <a:off x="4178300" y="3238500"/>
            <a:ext cx="12700" cy="21463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Straight Connector 147"/>
          <p:cNvCxnSpPr/>
          <p:nvPr/>
        </p:nvCxnSpPr>
        <p:spPr>
          <a:xfrm>
            <a:off x="2019300" y="4025900"/>
            <a:ext cx="635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Arrow Connector 159"/>
          <p:cNvCxnSpPr/>
          <p:nvPr/>
        </p:nvCxnSpPr>
        <p:spPr>
          <a:xfrm>
            <a:off x="4114800" y="1612900"/>
            <a:ext cx="12700" cy="9398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2" name="Straight Arrow Connector 161"/>
          <p:cNvCxnSpPr/>
          <p:nvPr/>
        </p:nvCxnSpPr>
        <p:spPr>
          <a:xfrm>
            <a:off x="2032000" y="2895600"/>
            <a:ext cx="1778000" cy="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4" name="Straight Arrow Connector 163"/>
          <p:cNvCxnSpPr/>
          <p:nvPr/>
        </p:nvCxnSpPr>
        <p:spPr>
          <a:xfrm flipV="1">
            <a:off x="3352800" y="3124200"/>
            <a:ext cx="546100" cy="7747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8" name="Straight Arrow Connector 167"/>
          <p:cNvCxnSpPr/>
          <p:nvPr/>
        </p:nvCxnSpPr>
        <p:spPr>
          <a:xfrm flipV="1">
            <a:off x="4876800" y="2184400"/>
            <a:ext cx="2806700" cy="127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0" name="Straight Arrow Connector 169"/>
          <p:cNvCxnSpPr/>
          <p:nvPr/>
        </p:nvCxnSpPr>
        <p:spPr>
          <a:xfrm flipV="1">
            <a:off x="4902200" y="3390900"/>
            <a:ext cx="2794000" cy="381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1" name="Straight Arrow Connector 170"/>
          <p:cNvCxnSpPr/>
          <p:nvPr/>
        </p:nvCxnSpPr>
        <p:spPr>
          <a:xfrm flipV="1">
            <a:off x="4902200" y="4368800"/>
            <a:ext cx="2794000" cy="381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2" name="Straight Arrow Connector 171"/>
          <p:cNvCxnSpPr/>
          <p:nvPr/>
        </p:nvCxnSpPr>
        <p:spPr>
          <a:xfrm flipV="1">
            <a:off x="4914900" y="5562600"/>
            <a:ext cx="2781300" cy="1270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5" name="Group 94"/>
          <p:cNvGrpSpPr/>
          <p:nvPr/>
        </p:nvGrpSpPr>
        <p:grpSpPr>
          <a:xfrm>
            <a:off x="5819735" y="4590057"/>
            <a:ext cx="707232" cy="953452"/>
            <a:chOff x="514081" y="3294657"/>
            <a:chExt cx="707232" cy="953452"/>
          </a:xfrm>
        </p:grpSpPr>
        <p:sp>
          <p:nvSpPr>
            <p:cNvPr id="96" name="Shape 558"/>
            <p:cNvSpPr/>
            <p:nvPr/>
          </p:nvSpPr>
          <p:spPr>
            <a:xfrm>
              <a:off x="514081" y="3294657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Shape 564"/>
            <p:cNvSpPr/>
            <p:nvPr/>
          </p:nvSpPr>
          <p:spPr>
            <a:xfrm>
              <a:off x="579156" y="4001888"/>
              <a:ext cx="577081" cy="2462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800" b="1" dirty="0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rPr>
                <a:t>CLOUDANT</a:t>
              </a:r>
            </a:p>
            <a:p>
              <a:pPr lvl="0">
                <a:defRPr sz="1800"/>
              </a:pPr>
              <a:r>
                <a:rPr sz="800" b="1" dirty="0">
                  <a:solidFill>
                    <a:schemeClr val="accent1"/>
                  </a:solidFill>
                  <a:latin typeface="Helvetica"/>
                  <a:ea typeface="Helvetica"/>
                  <a:cs typeface="Helvetica"/>
                  <a:sym typeface="Helvetica"/>
                </a:rPr>
                <a:t>NOSQL DB</a:t>
              </a:r>
            </a:p>
          </p:txBody>
        </p:sp>
        <p:pic>
          <p:nvPicPr>
            <p:cNvPr id="98" name="cloudant50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22130" y="3402458"/>
              <a:ext cx="491134" cy="491134"/>
            </a:xfrm>
            <a:prstGeom prst="rect">
              <a:avLst/>
            </a:prstGeom>
            <a:ln w="3175">
              <a:miter lim="400000"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200" y="5651500"/>
            <a:ext cx="762000" cy="73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8257" y="6440388"/>
            <a:ext cx="643604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err="1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IoT</a:t>
            </a: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Platform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0365C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00" y="2540000"/>
            <a:ext cx="7620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15534" y="3252688"/>
            <a:ext cx="579484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Node-RED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2300" y="3467100"/>
            <a:ext cx="749300" cy="71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92328" y="4179788"/>
            <a:ext cx="461294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err="1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DashDB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0365C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2300" y="2336800"/>
            <a:ext cx="787400" cy="76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27679" y="3087588"/>
            <a:ext cx="1066797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Watson Conversation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0365C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83500" y="4165600"/>
            <a:ext cx="825500" cy="8001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10742" y="4903688"/>
            <a:ext cx="586867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err="1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Blockchain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0365C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84600" y="5397500"/>
            <a:ext cx="838200" cy="812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70400" y="6224488"/>
            <a:ext cx="720549" cy="20245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3</a:t>
            </a:r>
            <a:r>
              <a:rPr kumimoji="0" lang="en-US" sz="800" b="1" i="0" u="none" strike="noStrike" cap="none" spc="0" normalizeH="0" baseline="30000" dirty="0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rd</a:t>
            </a:r>
            <a:r>
              <a:rPr kumimoji="0" lang="en-US" sz="800" b="1" i="0" u="none" strike="noStrike" cap="none" spc="0" normalizeH="0" baseline="0" dirty="0" smtClean="0">
                <a:ln>
                  <a:noFill/>
                </a:ln>
                <a:solidFill>
                  <a:srgbClr val="0365C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Party APIs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0365C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67600" y="1587500"/>
            <a:ext cx="1358900" cy="25654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29700" y="5372100"/>
            <a:ext cx="968193" cy="1270746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1627" y="102344"/>
            <a:ext cx="8649937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STSA WORKSHOP</a:t>
            </a:r>
            <a:r>
              <a:rPr kumimoji="0" lang="en-US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#4:   </a:t>
            </a:r>
            <a:r>
              <a:rPr kumimoji="0" lang="en-US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Leverage Cloud for </a:t>
            </a:r>
            <a:r>
              <a:rPr kumimoji="0" lang="en-US" sz="1600" b="1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Dev</a:t>
            </a:r>
            <a:r>
              <a:rPr lang="en-US" sz="1600" b="1" dirty="0" err="1" smtClean="0">
                <a:solidFill>
                  <a:srgbClr val="000000"/>
                </a:solidFill>
              </a:rPr>
              <a:t>Test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</a:rPr>
              <a:t> (or extend apps with API integration)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48301" y="5462586"/>
            <a:ext cx="3556000" cy="2130901"/>
          </a:xfrm>
          <a:prstGeom prst="roundRect">
            <a:avLst/>
          </a:prstGeom>
          <a:blipFill rotWithShape="1">
            <a:blip r:embed="rId15"/>
            <a:srcRect/>
            <a:tile tx="0" ty="0" sx="100000" sy="100000" flip="none" algn="tl"/>
          </a:blip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algn="l" rtl="0" latinLnBrk="1" hangingPunct="0"/>
            <a:r>
              <a:rPr lang="en-US" sz="1200" dirty="0" smtClean="0">
                <a:solidFill>
                  <a:srgbClr val="FFFFFF"/>
                </a:solidFill>
              </a:rPr>
              <a:t>Attendees will now extend their app with 3</a:t>
            </a:r>
            <a:r>
              <a:rPr lang="en-US" sz="1200" baseline="30000" dirty="0" smtClean="0">
                <a:solidFill>
                  <a:srgbClr val="FFFFFF"/>
                </a:solidFill>
              </a:rPr>
              <a:t>rd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</a:p>
          <a:p>
            <a:pPr algn="l" rtl="0" latinLnBrk="1" hangingPunct="0"/>
            <a:r>
              <a:rPr lang="en-US" sz="1200" dirty="0" smtClean="0">
                <a:solidFill>
                  <a:srgbClr val="FFFFFF"/>
                </a:solidFill>
              </a:rPr>
              <a:t>party APIs to see the ease of integrating existing data &amp; apps running on System z (weather </a:t>
            </a:r>
          </a:p>
          <a:p>
            <a:pPr algn="l" rtl="0" latinLnBrk="1" hangingPunct="0"/>
            <a:r>
              <a:rPr lang="en-US" sz="1200" dirty="0" smtClean="0">
                <a:solidFill>
                  <a:srgbClr val="FFFFFF"/>
                </a:solidFill>
              </a:rPr>
              <a:t>images stored in DB2), Azure (NEST) or </a:t>
            </a:r>
          </a:p>
          <a:p>
            <a:pPr algn="l" rtl="0" latinLnBrk="1" hangingPunct="0"/>
            <a:r>
              <a:rPr lang="en-US" sz="1200" dirty="0" err="1" smtClean="0">
                <a:solidFill>
                  <a:srgbClr val="FFFFFF"/>
                </a:solidFill>
              </a:rPr>
              <a:t>Wal-mart’s</a:t>
            </a:r>
            <a:r>
              <a:rPr lang="en-US" sz="1200" dirty="0" smtClean="0">
                <a:solidFill>
                  <a:srgbClr val="FFFFFF"/>
                </a:solidFill>
              </a:rPr>
              <a:t> API to determine </a:t>
            </a:r>
            <a:r>
              <a:rPr lang="en-US" sz="1200" dirty="0" err="1" smtClean="0">
                <a:solidFill>
                  <a:srgbClr val="FFFFFF"/>
                </a:solidFill>
              </a:rPr>
              <a:t>snowblower</a:t>
            </a:r>
            <a:r>
              <a:rPr lang="en-US" sz="1200" dirty="0" smtClean="0">
                <a:solidFill>
                  <a:srgbClr val="FFFFFF"/>
                </a:solidFill>
              </a:rPr>
              <a:t> availability  *under construction*, AWS (</a:t>
            </a:r>
            <a:r>
              <a:rPr lang="en-US" sz="1200" dirty="0" err="1" smtClean="0">
                <a:solidFill>
                  <a:srgbClr val="FFFFFF"/>
                </a:solidFill>
              </a:rPr>
              <a:t>weather.com</a:t>
            </a:r>
            <a:r>
              <a:rPr lang="en-US" sz="1200" dirty="0" smtClean="0">
                <a:solidFill>
                  <a:srgbClr val="FFFFFF"/>
                </a:solidFill>
              </a:rPr>
              <a:t>) or other</a:t>
            </a:r>
          </a:p>
          <a:p>
            <a:pPr algn="l" rtl="0" latinLnBrk="1" hangingPunct="0"/>
            <a:endParaRPr lang="en-US" sz="1200" dirty="0">
              <a:solidFill>
                <a:srgbClr val="FFFFFF"/>
              </a:solidFill>
            </a:endParaRPr>
          </a:p>
          <a:p>
            <a:pPr algn="l" rtl="0" latinLnBrk="1" hangingPunct="0"/>
            <a:endParaRPr lang="en-US" sz="1200" dirty="0">
              <a:solidFill>
                <a:srgbClr val="FFFFFF"/>
              </a:solidFill>
            </a:endParaRPr>
          </a:p>
          <a:p>
            <a:pPr algn="l" rtl="0" latinLnBrk="1" hangingPunct="0"/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2057400" y="1600200"/>
            <a:ext cx="20447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9364669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HelvNeue Roman for IBM</vt:lpstr>
      <vt:lpstr>White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2017-06-20T21:07:06Z</dcterms:modified>
  <cp:category/>
</cp:coreProperties>
</file>