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1" r:id="rId1"/>
    <p:sldMasterId id="2147483672"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Arial Black" panose="020B0604020202020204" pitchFamily="34" charset="0"/>
      <p:regular r:id="rId12"/>
      <p:bold r:id="rId13"/>
    </p:embeddedFon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6B93C7-5D08-425E-9BC2-BF50D0A4644B}">
  <a:tblStyle styleId="{E56B93C7-5D08-425E-9BC2-BF50D0A464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45" d="100"/>
          <a:sy n="145" d="100"/>
        </p:scale>
        <p:origin x="68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abiplast.org.br/noticias/estudo-aponta-que-231-dos-residuos-plasticos-pos-consumo-foram-reciclados-em-2020-no-brasil/"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www.plastico.com.br/braskem-assume-novo-compromisso-neutralidade-de-carbono-ate-2050/" TargetMode="External"/><Relationship Id="rId5" Type="http://schemas.openxmlformats.org/officeDocument/2006/relationships/hyperlink" Target="https://revistapesquisa.fapesp.br/en/plastic-planet/" TargetMode="External"/><Relationship Id="rId4" Type="http://schemas.openxmlformats.org/officeDocument/2006/relationships/hyperlink" Target="https://www.wwf.org.br/?70222/Brasil-e-o-4-pais-do-mundo-que-mais-gera-lixo-plastico"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a4d660ba34_0_17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This says 23% of plastic is recycled in Brazil. This is from the Brazilian Plastic Association</a:t>
            </a:r>
            <a:endParaRPr/>
          </a:p>
          <a:p>
            <a:pPr marL="457200" lvl="0" indent="0" algn="l" rtl="0">
              <a:spcBef>
                <a:spcPts val="0"/>
              </a:spcBef>
              <a:spcAft>
                <a:spcPts val="0"/>
              </a:spcAft>
              <a:buNone/>
            </a:pPr>
            <a:r>
              <a:rPr lang="en" u="sng">
                <a:solidFill>
                  <a:schemeClr val="hlink"/>
                </a:solidFill>
                <a:hlinkClick r:id="rId3"/>
              </a:rPr>
              <a:t>http://www.abiplast.org.br/noticias/estudo-aponta-que-231-dos-residuos-plasticos-pos-consumo-foram-reciclados-em-2020-no-brasil/</a:t>
            </a:r>
            <a:endParaRPr/>
          </a:p>
          <a:p>
            <a:pPr marL="457200" lvl="0" indent="-298450" algn="l" rtl="0">
              <a:spcBef>
                <a:spcPts val="0"/>
              </a:spcBef>
              <a:spcAft>
                <a:spcPts val="0"/>
              </a:spcAft>
              <a:buSzPts val="1100"/>
              <a:buChar char="-"/>
            </a:pPr>
            <a:r>
              <a:rPr lang="en"/>
              <a:t>This one says it is only 1% due to loss in the process</a:t>
            </a:r>
            <a:endParaRPr/>
          </a:p>
          <a:p>
            <a:pPr marL="0" lvl="0" indent="457200" algn="l" rtl="0">
              <a:spcBef>
                <a:spcPts val="0"/>
              </a:spcBef>
              <a:spcAft>
                <a:spcPts val="0"/>
              </a:spcAft>
              <a:buNone/>
            </a:pPr>
            <a:r>
              <a:rPr lang="en" u="sng">
                <a:solidFill>
                  <a:schemeClr val="hlink"/>
                </a:solidFill>
                <a:hlinkClick r:id="rId4"/>
              </a:rPr>
              <a:t>https://www.wwf.org.br/?70222/Brasil-e-o-4-pais-do-mundo-que-mais-gera-lixo-plastico</a:t>
            </a:r>
            <a:endParaRPr/>
          </a:p>
          <a:p>
            <a:pPr marL="457200" lvl="0" indent="-298450" algn="l" rtl="0">
              <a:spcBef>
                <a:spcPts val="0"/>
              </a:spcBef>
              <a:spcAft>
                <a:spcPts val="0"/>
              </a:spcAft>
              <a:buSzPts val="1100"/>
              <a:buChar char="-"/>
            </a:pPr>
            <a:r>
              <a:rPr lang="en"/>
              <a:t>This is from a brazilian research agency</a:t>
            </a:r>
            <a:endParaRPr/>
          </a:p>
          <a:p>
            <a:pPr marL="457200" lvl="0" indent="0" algn="l" rtl="0">
              <a:spcBef>
                <a:spcPts val="0"/>
              </a:spcBef>
              <a:spcAft>
                <a:spcPts val="0"/>
              </a:spcAft>
              <a:buNone/>
            </a:pPr>
            <a:r>
              <a:rPr lang="en" u="sng">
                <a:solidFill>
                  <a:schemeClr val="hlink"/>
                </a:solidFill>
                <a:hlinkClick r:id="rId5"/>
              </a:rPr>
              <a:t>https://revistapesquisa.fapesp.br/en/plastic-planet/</a:t>
            </a:r>
            <a:endParaRPr/>
          </a:p>
          <a:p>
            <a:pPr marL="914400" lvl="1" indent="-298450" algn="l" rtl="0">
              <a:spcBef>
                <a:spcPts val="0"/>
              </a:spcBef>
              <a:spcAft>
                <a:spcPts val="0"/>
              </a:spcAft>
              <a:buSzPts val="1100"/>
              <a:buChar char="-"/>
            </a:pPr>
            <a:r>
              <a:rPr lang="en"/>
              <a:t>They talk about the fact that WWF and other brazilian agencies do not agree on the amount of plastic that is recycled</a:t>
            </a:r>
            <a:endParaRPr/>
          </a:p>
          <a:p>
            <a:pPr marL="914400" lvl="1" indent="-298450" algn="l" rtl="0">
              <a:spcBef>
                <a:spcPts val="0"/>
              </a:spcBef>
              <a:spcAft>
                <a:spcPts val="0"/>
              </a:spcAft>
              <a:buSzPts val="1100"/>
              <a:buChar char="-"/>
            </a:pPr>
            <a:r>
              <a:rPr lang="en"/>
              <a:t>Nonetheless, both of them agree that the value is still low and we must do something</a:t>
            </a:r>
            <a:endParaRPr/>
          </a:p>
          <a:p>
            <a:pPr marL="457200" lvl="0" indent="-298450" algn="l" rtl="0">
              <a:spcBef>
                <a:spcPts val="0"/>
              </a:spcBef>
              <a:spcAft>
                <a:spcPts val="0"/>
              </a:spcAft>
              <a:buSzPts val="1100"/>
              <a:buChar char="-"/>
            </a:pPr>
            <a:r>
              <a:rPr lang="en"/>
              <a:t>Braskem aims to become carbon neutral by 2050</a:t>
            </a:r>
            <a:endParaRPr/>
          </a:p>
          <a:p>
            <a:pPr marL="457200" lvl="0" indent="0" algn="l" rtl="0">
              <a:spcBef>
                <a:spcPts val="0"/>
              </a:spcBef>
              <a:spcAft>
                <a:spcPts val="0"/>
              </a:spcAft>
              <a:buNone/>
            </a:pPr>
            <a:r>
              <a:rPr lang="en" u="sng">
                <a:solidFill>
                  <a:schemeClr val="hlink"/>
                </a:solidFill>
                <a:hlinkClick r:id="rId6"/>
              </a:rPr>
              <a:t>https://www.plastico.com.br/braskem-assume-novo-compromisso-neutralidade-de-carbono-ate-2050/</a:t>
            </a:r>
            <a:endParaRPr/>
          </a:p>
          <a:p>
            <a:pPr marL="457200" lvl="0" indent="-298450" algn="l" rtl="0">
              <a:spcBef>
                <a:spcPts val="0"/>
              </a:spcBef>
              <a:spcAft>
                <a:spcPts val="0"/>
              </a:spcAft>
              <a:buSzPts val="1100"/>
              <a:buChar char="-"/>
            </a:pPr>
            <a:r>
              <a:rPr lang="en"/>
              <a:t>They provide data on the recycling industry</a:t>
            </a:r>
            <a:endParaRPr/>
          </a:p>
          <a:p>
            <a:pPr marL="457200" lvl="0" indent="0" algn="l" rtl="0">
              <a:spcBef>
                <a:spcPts val="0"/>
              </a:spcBef>
              <a:spcAft>
                <a:spcPts val="0"/>
              </a:spcAft>
              <a:buNone/>
            </a:pPr>
            <a:r>
              <a:rPr lang="en"/>
              <a:t>http://www.abiplast.org.br/wp-content/uploads/2022/10/Perfil-2021-EN-vs2.pdf</a:t>
            </a:r>
            <a:endParaRPr/>
          </a:p>
          <a:p>
            <a:pPr marL="457200" lvl="0" indent="-298450" algn="l" rtl="0">
              <a:spcBef>
                <a:spcPts val="0"/>
              </a:spcBef>
              <a:spcAft>
                <a:spcPts val="0"/>
              </a:spcAft>
              <a:buSzPts val="1100"/>
              <a:buChar char="-"/>
            </a:pPr>
            <a:r>
              <a:rPr lang="en"/>
              <a:t>I am going to look for more sources for you</a:t>
            </a:r>
            <a:endParaRPr/>
          </a:p>
        </p:txBody>
      </p:sp>
      <p:sp>
        <p:nvSpPr>
          <p:cNvPr id="133" name="Google Shape;133;g1a4d660ba34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caaca81c29_0_4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1caaca81c29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caaca81c29_0_3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1caaca81c29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a4d660ba34_0_4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1a4d660ba34_0_4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a8c18ef4d8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EU banned single use plastics, ozone layer</a:t>
            </a:r>
            <a:endParaRPr/>
          </a:p>
        </p:txBody>
      </p:sp>
      <p:sp>
        <p:nvSpPr>
          <p:cNvPr id="179" name="Google Shape;179;g1a8c18ef4d8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bc0f5bdd08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bc0f5bdd0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caaca81c29_0_1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1caaca81c29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caaca81c2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1caaca81c2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605790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3543300" y="4767263"/>
            <a:ext cx="2057400" cy="273900"/>
          </a:xfrm>
          <a:prstGeom prst="rect">
            <a:avLst/>
          </a:prstGeom>
          <a:noFill/>
          <a:ln>
            <a:noFill/>
          </a:ln>
        </p:spPr>
        <p:txBody>
          <a:bodyPr spcFirstLastPara="1" wrap="square" lIns="68575" tIns="34275" rIns="68575" bIns="34275" anchor="ctr" anchorCtr="0">
            <a:normAutofit/>
          </a:bodyPr>
          <a:lstStyle>
            <a:lvl1pPr marL="0" lvl="0" indent="0" algn="ctr" rtl="0">
              <a:spcBef>
                <a:spcPts val="0"/>
              </a:spcBef>
              <a:buNone/>
              <a:defRPr sz="900" b="0" i="0" u="none" strike="noStrike" cap="none">
                <a:solidFill>
                  <a:srgbClr val="888888"/>
                </a:solidFill>
                <a:latin typeface="Calibri"/>
                <a:ea typeface="Calibri"/>
                <a:cs typeface="Calibri"/>
                <a:sym typeface="Calibri"/>
              </a:defRPr>
            </a:lvl1pPr>
            <a:lvl2pPr marL="0" lvl="1" indent="0" algn="ctr" rtl="0">
              <a:spcBef>
                <a:spcPts val="0"/>
              </a:spcBef>
              <a:buNone/>
              <a:defRPr sz="900" b="0" i="0" u="none" strike="noStrike" cap="none">
                <a:solidFill>
                  <a:srgbClr val="888888"/>
                </a:solidFill>
                <a:latin typeface="Calibri"/>
                <a:ea typeface="Calibri"/>
                <a:cs typeface="Calibri"/>
                <a:sym typeface="Calibri"/>
              </a:defRPr>
            </a:lvl2pPr>
            <a:lvl3pPr marL="0" lvl="2" indent="0" algn="ctr" rtl="0">
              <a:spcBef>
                <a:spcPts val="0"/>
              </a:spcBef>
              <a:buNone/>
              <a:defRPr sz="900" b="0" i="0" u="none" strike="noStrike" cap="none">
                <a:solidFill>
                  <a:srgbClr val="888888"/>
                </a:solidFill>
                <a:latin typeface="Calibri"/>
                <a:ea typeface="Calibri"/>
                <a:cs typeface="Calibri"/>
                <a:sym typeface="Calibri"/>
              </a:defRPr>
            </a:lvl3pPr>
            <a:lvl4pPr marL="0" lvl="3" indent="0" algn="ctr" rtl="0">
              <a:spcBef>
                <a:spcPts val="0"/>
              </a:spcBef>
              <a:buNone/>
              <a:defRPr sz="900" b="0" i="0" u="none" strike="noStrike" cap="none">
                <a:solidFill>
                  <a:srgbClr val="888888"/>
                </a:solidFill>
                <a:latin typeface="Calibri"/>
                <a:ea typeface="Calibri"/>
                <a:cs typeface="Calibri"/>
                <a:sym typeface="Calibri"/>
              </a:defRPr>
            </a:lvl4pPr>
            <a:lvl5pPr marL="0" lvl="4" indent="0" algn="ctr" rtl="0">
              <a:spcBef>
                <a:spcPts val="0"/>
              </a:spcBef>
              <a:buNone/>
              <a:defRPr sz="900" b="0" i="0" u="none" strike="noStrike" cap="none">
                <a:solidFill>
                  <a:srgbClr val="888888"/>
                </a:solidFill>
                <a:latin typeface="Calibri"/>
                <a:ea typeface="Calibri"/>
                <a:cs typeface="Calibri"/>
                <a:sym typeface="Calibri"/>
              </a:defRPr>
            </a:lvl5pPr>
            <a:lvl6pPr marL="0" lvl="5" indent="0" algn="ctr" rtl="0">
              <a:spcBef>
                <a:spcPts val="0"/>
              </a:spcBef>
              <a:buNone/>
              <a:defRPr sz="900" b="0" i="0" u="none" strike="noStrike" cap="none">
                <a:solidFill>
                  <a:srgbClr val="888888"/>
                </a:solidFill>
                <a:latin typeface="Calibri"/>
                <a:ea typeface="Calibri"/>
                <a:cs typeface="Calibri"/>
                <a:sym typeface="Calibri"/>
              </a:defRPr>
            </a:lvl6pPr>
            <a:lvl7pPr marL="0" lvl="6" indent="0" algn="ctr" rtl="0">
              <a:spcBef>
                <a:spcPts val="0"/>
              </a:spcBef>
              <a:buNone/>
              <a:defRPr sz="900" b="0" i="0" u="none" strike="noStrike" cap="none">
                <a:solidFill>
                  <a:srgbClr val="888888"/>
                </a:solidFill>
                <a:latin typeface="Calibri"/>
                <a:ea typeface="Calibri"/>
                <a:cs typeface="Calibri"/>
                <a:sym typeface="Calibri"/>
              </a:defRPr>
            </a:lvl7pPr>
            <a:lvl8pPr marL="0" lvl="7" indent="0" algn="ctr" rtl="0">
              <a:spcBef>
                <a:spcPts val="0"/>
              </a:spcBef>
              <a:buNone/>
              <a:defRPr sz="900" b="0" i="0" u="none" strike="noStrike" cap="none">
                <a:solidFill>
                  <a:srgbClr val="888888"/>
                </a:solidFill>
                <a:latin typeface="Calibri"/>
                <a:ea typeface="Calibri"/>
                <a:cs typeface="Calibri"/>
                <a:sym typeface="Calibri"/>
              </a:defRPr>
            </a:lvl8pPr>
            <a:lvl9pPr marL="0" lvl="8" indent="0" algn="ctr" rtl="0">
              <a:spcBef>
                <a:spcPts val="0"/>
              </a:spcBef>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4" name="Google Shape;64;p15"/>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5" name="Google Shape;65;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605790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3543300" y="4767263"/>
            <a:ext cx="2057400" cy="273900"/>
          </a:xfrm>
          <a:prstGeom prst="rect">
            <a:avLst/>
          </a:prstGeom>
          <a:noFill/>
          <a:ln>
            <a:noFill/>
          </a:ln>
        </p:spPr>
        <p:txBody>
          <a:bodyPr spcFirstLastPara="1" wrap="square" lIns="68575" tIns="34275" rIns="68575" bIns="34275" anchor="ctr" anchorCtr="0">
            <a:noAutofit/>
          </a:bodyPr>
          <a:lstStyle>
            <a:lvl1pPr marL="0" lvl="0" indent="0" algn="ctr" rtl="0">
              <a:spcBef>
                <a:spcPts val="0"/>
              </a:spcBef>
              <a:buNone/>
              <a:defRPr sz="900" b="0" i="0" u="none" strike="noStrike" cap="none">
                <a:solidFill>
                  <a:srgbClr val="888888"/>
                </a:solidFill>
                <a:latin typeface="Calibri"/>
                <a:ea typeface="Calibri"/>
                <a:cs typeface="Calibri"/>
                <a:sym typeface="Calibri"/>
              </a:defRPr>
            </a:lvl1pPr>
            <a:lvl2pPr marL="0" lvl="1" indent="0" algn="ctr" rtl="0">
              <a:spcBef>
                <a:spcPts val="0"/>
              </a:spcBef>
              <a:buNone/>
              <a:defRPr sz="900" b="0" i="0" u="none" strike="noStrike" cap="none">
                <a:solidFill>
                  <a:srgbClr val="888888"/>
                </a:solidFill>
                <a:latin typeface="Calibri"/>
                <a:ea typeface="Calibri"/>
                <a:cs typeface="Calibri"/>
                <a:sym typeface="Calibri"/>
              </a:defRPr>
            </a:lvl2pPr>
            <a:lvl3pPr marL="0" lvl="2" indent="0" algn="ctr" rtl="0">
              <a:spcBef>
                <a:spcPts val="0"/>
              </a:spcBef>
              <a:buNone/>
              <a:defRPr sz="900" b="0" i="0" u="none" strike="noStrike" cap="none">
                <a:solidFill>
                  <a:srgbClr val="888888"/>
                </a:solidFill>
                <a:latin typeface="Calibri"/>
                <a:ea typeface="Calibri"/>
                <a:cs typeface="Calibri"/>
                <a:sym typeface="Calibri"/>
              </a:defRPr>
            </a:lvl3pPr>
            <a:lvl4pPr marL="0" lvl="3" indent="0" algn="ctr" rtl="0">
              <a:spcBef>
                <a:spcPts val="0"/>
              </a:spcBef>
              <a:buNone/>
              <a:defRPr sz="900" b="0" i="0" u="none" strike="noStrike" cap="none">
                <a:solidFill>
                  <a:srgbClr val="888888"/>
                </a:solidFill>
                <a:latin typeface="Calibri"/>
                <a:ea typeface="Calibri"/>
                <a:cs typeface="Calibri"/>
                <a:sym typeface="Calibri"/>
              </a:defRPr>
            </a:lvl4pPr>
            <a:lvl5pPr marL="0" lvl="4" indent="0" algn="ctr" rtl="0">
              <a:spcBef>
                <a:spcPts val="0"/>
              </a:spcBef>
              <a:buNone/>
              <a:defRPr sz="900" b="0" i="0" u="none" strike="noStrike" cap="none">
                <a:solidFill>
                  <a:srgbClr val="888888"/>
                </a:solidFill>
                <a:latin typeface="Calibri"/>
                <a:ea typeface="Calibri"/>
                <a:cs typeface="Calibri"/>
                <a:sym typeface="Calibri"/>
              </a:defRPr>
            </a:lvl5pPr>
            <a:lvl6pPr marL="0" lvl="5" indent="0" algn="ctr" rtl="0">
              <a:spcBef>
                <a:spcPts val="0"/>
              </a:spcBef>
              <a:buNone/>
              <a:defRPr sz="900" b="0" i="0" u="none" strike="noStrike" cap="none">
                <a:solidFill>
                  <a:srgbClr val="888888"/>
                </a:solidFill>
                <a:latin typeface="Calibri"/>
                <a:ea typeface="Calibri"/>
                <a:cs typeface="Calibri"/>
                <a:sym typeface="Calibri"/>
              </a:defRPr>
            </a:lvl6pPr>
            <a:lvl7pPr marL="0" lvl="6" indent="0" algn="ctr" rtl="0">
              <a:spcBef>
                <a:spcPts val="0"/>
              </a:spcBef>
              <a:buNone/>
              <a:defRPr sz="900" b="0" i="0" u="none" strike="noStrike" cap="none">
                <a:solidFill>
                  <a:srgbClr val="888888"/>
                </a:solidFill>
                <a:latin typeface="Calibri"/>
                <a:ea typeface="Calibri"/>
                <a:cs typeface="Calibri"/>
                <a:sym typeface="Calibri"/>
              </a:defRPr>
            </a:lvl7pPr>
            <a:lvl8pPr marL="0" lvl="7" indent="0" algn="ctr" rtl="0">
              <a:spcBef>
                <a:spcPts val="0"/>
              </a:spcBef>
              <a:buNone/>
              <a:defRPr sz="900" b="0" i="0" u="none" strike="noStrike" cap="none">
                <a:solidFill>
                  <a:srgbClr val="888888"/>
                </a:solidFill>
                <a:latin typeface="Calibri"/>
                <a:ea typeface="Calibri"/>
                <a:cs typeface="Calibri"/>
                <a:sym typeface="Calibri"/>
              </a:defRPr>
            </a:lvl8pPr>
            <a:lvl9pPr marL="0" lvl="8" indent="0" algn="ctr" rtl="0">
              <a:spcBef>
                <a:spcPts val="0"/>
              </a:spcBef>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7" name="Google Shape;77;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8" name="Google Shape;78;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2" name="Google Shape;82;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3" name="Google Shape;83;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4" name="Google Shape;84;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9" name="Google Shape;89;p19"/>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2" name="Google Shape;92;p19"/>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3" name="Google Shape;93;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8" name="Google Shape;98;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7" name="Google Shape;107;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8" name="Google Shape;108;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9" name="Google Shape;109;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4" name="Google Shape;114;p23"/>
          <p:cNvSpPr>
            <a:spLocks noGrp="1"/>
          </p:cNvSpPr>
          <p:nvPr>
            <p:ph type="pic" idx="2"/>
          </p:nvPr>
        </p:nvSpPr>
        <p:spPr>
          <a:xfrm>
            <a:off x="3887391" y="740569"/>
            <a:ext cx="4629300" cy="3655200"/>
          </a:xfrm>
          <a:prstGeom prst="rect">
            <a:avLst/>
          </a:prstGeom>
          <a:noFill/>
          <a:ln>
            <a:noFill/>
          </a:ln>
        </p:spPr>
      </p:sp>
      <p:sp>
        <p:nvSpPr>
          <p:cNvPr id="115" name="Google Shape;115;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7" name="Google Shape;127;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8" name="Google Shape;128;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9" name="Google Shape;129;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0" name="Google Shape;130;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8" name="Google Shape;58;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2.png"/><Relationship Id="rId4" Type="http://schemas.openxmlformats.org/officeDocument/2006/relationships/hyperlink" Target="https://www.wwf.org.br/?70222/Brasil-e-o-4-pais-do-mundo-que-mais-gera-lixo-plastic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hyperlink" Target="http://www.abiplast.org.br/noticias/estudo-aponta-que-231-dos-residuos-plasticos-pos-consumo-foram-reciclados-em-2020-no-brasi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hyperlink" Target="https://www.braskem.com.br/portal/Principal/carbon-neutral/files/Manifesto_BRASKEM_pt-br.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hyperlink" Target="https://ourworldindata.org/plastic-pollution#how-do-we-dispose-of-our-plastic" TargetMode="External"/><Relationship Id="rId4" Type="http://schemas.openxmlformats.org/officeDocument/2006/relationships/hyperlink" Target="https://wedocs.unep.org/bitstream/handle/20.500.11822/25496/singleUsePlastic_sustainability.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37" name="Google Shape;137;p26"/>
          <p:cNvSpPr txBox="1">
            <a:spLocks noGrp="1"/>
          </p:cNvSpPr>
          <p:nvPr>
            <p:ph type="title"/>
          </p:nvPr>
        </p:nvSpPr>
        <p:spPr>
          <a:xfrm>
            <a:off x="628650" y="1990685"/>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Arial Black"/>
              <a:buNone/>
            </a:pPr>
            <a:r>
              <a:rPr lang="en-US" b="1" dirty="0">
                <a:latin typeface="Arial Black"/>
                <a:ea typeface="Arial Black"/>
                <a:cs typeface="Arial Black"/>
                <a:sym typeface="Arial Black"/>
              </a:rPr>
              <a:t>Local Recycling Regulations in Brazil</a:t>
            </a:r>
            <a:endParaRPr b="1" dirty="0">
              <a:latin typeface="Arial Black"/>
              <a:ea typeface="Arial Black"/>
              <a:cs typeface="Arial Black"/>
              <a:sym typeface="Arial Black"/>
            </a:endParaRPr>
          </a:p>
        </p:txBody>
      </p:sp>
      <p:pic>
        <p:nvPicPr>
          <p:cNvPr id="138" name="Google Shape;138;p26"/>
          <p:cNvPicPr preferRelativeResize="0"/>
          <p:nvPr/>
        </p:nvPicPr>
        <p:blipFill rotWithShape="1">
          <a:blip r:embed="rId3">
            <a:alphaModFix/>
          </a:blip>
          <a:srcRect l="21313" t="92856" r="55049"/>
          <a:stretch/>
        </p:blipFill>
        <p:spPr>
          <a:xfrm>
            <a:off x="7411575" y="4623955"/>
            <a:ext cx="1732426" cy="523507"/>
          </a:xfrm>
          <a:prstGeom prst="rect">
            <a:avLst/>
          </a:prstGeom>
          <a:noFill/>
          <a:ln>
            <a:noFill/>
          </a:ln>
        </p:spPr>
      </p:pic>
      <p:sp>
        <p:nvSpPr>
          <p:cNvPr id="139" name="Google Shape;139;p26"/>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5" name="Google Shape;145;p27"/>
          <p:cNvSpPr txBox="1">
            <a:spLocks noGrp="1"/>
          </p:cNvSpPr>
          <p:nvPr>
            <p:ph type="title"/>
          </p:nvPr>
        </p:nvSpPr>
        <p:spPr>
          <a:xfrm>
            <a:off x="31124" y="0"/>
            <a:ext cx="3764700" cy="9942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454BBB"/>
              </a:buClr>
              <a:buSzPct val="126923"/>
              <a:buFont typeface="Arial Black"/>
              <a:buNone/>
            </a:pPr>
            <a:r>
              <a:rPr lang="en" sz="2600" b="1">
                <a:solidFill>
                  <a:srgbClr val="454BBB"/>
                </a:solidFill>
                <a:latin typeface="Arial Black"/>
                <a:ea typeface="Arial Black"/>
                <a:cs typeface="Arial Black"/>
                <a:sym typeface="Arial Black"/>
              </a:rPr>
              <a:t>Recycling stats in Brazil vary by source</a:t>
            </a:r>
            <a:endParaRPr sz="2600" b="1">
              <a:solidFill>
                <a:srgbClr val="454BBB"/>
              </a:solidFill>
              <a:latin typeface="Arial Black"/>
              <a:ea typeface="Arial Black"/>
              <a:cs typeface="Arial Black"/>
              <a:sym typeface="Arial Black"/>
            </a:endParaRPr>
          </a:p>
        </p:txBody>
      </p:sp>
      <p:pic>
        <p:nvPicPr>
          <p:cNvPr id="146" name="Google Shape;146;p27"/>
          <p:cNvPicPr preferRelativeResize="0"/>
          <p:nvPr/>
        </p:nvPicPr>
        <p:blipFill rotWithShape="1">
          <a:blip r:embed="rId3">
            <a:alphaModFix/>
          </a:blip>
          <a:srcRect l="21313" t="92856" r="55049"/>
          <a:stretch/>
        </p:blipFill>
        <p:spPr>
          <a:xfrm>
            <a:off x="7411575" y="4623955"/>
            <a:ext cx="1732426" cy="523507"/>
          </a:xfrm>
          <a:prstGeom prst="rect">
            <a:avLst/>
          </a:prstGeom>
          <a:noFill/>
          <a:ln>
            <a:noFill/>
          </a:ln>
        </p:spPr>
      </p:pic>
      <p:sp>
        <p:nvSpPr>
          <p:cNvPr id="147" name="Google Shape;147;p27"/>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2</a:t>
            </a:fld>
            <a:endParaRPr/>
          </a:p>
        </p:txBody>
      </p:sp>
      <p:sp>
        <p:nvSpPr>
          <p:cNvPr id="148" name="Google Shape;148;p27"/>
          <p:cNvSpPr txBox="1"/>
          <p:nvPr/>
        </p:nvSpPr>
        <p:spPr>
          <a:xfrm>
            <a:off x="0" y="4683650"/>
            <a:ext cx="2752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WWF: </a:t>
            </a:r>
            <a:r>
              <a:rPr lang="en" sz="600" u="sng">
                <a:solidFill>
                  <a:schemeClr val="hlink"/>
                </a:solidFill>
                <a:latin typeface="Calibri"/>
                <a:ea typeface="Calibri"/>
                <a:cs typeface="Calibri"/>
                <a:sym typeface="Calibri"/>
                <a:hlinkClick r:id="rId4"/>
              </a:rPr>
              <a:t>https://www.wwf.org.br/?70222/Brasil-e-o-4-pais-do-mundo-que-mais-gera-lixo-plastico</a:t>
            </a:r>
            <a:r>
              <a:rPr lang="en" sz="600">
                <a:latin typeface="Calibri"/>
                <a:ea typeface="Calibri"/>
                <a:cs typeface="Calibri"/>
                <a:sym typeface="Calibri"/>
              </a:rPr>
              <a:t> </a:t>
            </a:r>
            <a:endParaRPr sz="600" b="1">
              <a:latin typeface="Calibri"/>
              <a:ea typeface="Calibri"/>
              <a:cs typeface="Calibri"/>
              <a:sym typeface="Calibri"/>
            </a:endParaRPr>
          </a:p>
        </p:txBody>
      </p:sp>
      <p:pic>
        <p:nvPicPr>
          <p:cNvPr id="149" name="Google Shape;149;p27"/>
          <p:cNvPicPr preferRelativeResize="0"/>
          <p:nvPr/>
        </p:nvPicPr>
        <p:blipFill>
          <a:blip r:embed="rId5">
            <a:alphaModFix/>
          </a:blip>
          <a:stretch>
            <a:fillRect/>
          </a:stretch>
        </p:blipFill>
        <p:spPr>
          <a:xfrm>
            <a:off x="159900" y="994200"/>
            <a:ext cx="5831540" cy="3324956"/>
          </a:xfrm>
          <a:prstGeom prst="rect">
            <a:avLst/>
          </a:prstGeom>
          <a:noFill/>
          <a:ln>
            <a:noFill/>
          </a:ln>
        </p:spPr>
      </p:pic>
      <p:sp>
        <p:nvSpPr>
          <p:cNvPr id="150" name="Google Shape;150;p27"/>
          <p:cNvSpPr/>
          <p:nvPr/>
        </p:nvSpPr>
        <p:spPr>
          <a:xfrm>
            <a:off x="3855750" y="2487000"/>
            <a:ext cx="524100" cy="169500"/>
          </a:xfrm>
          <a:prstGeom prst="ellipse">
            <a:avLst/>
          </a:prstGeom>
          <a:solidFill>
            <a:srgbClr val="B033D2">
              <a:alpha val="4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txBox="1"/>
          <p:nvPr/>
        </p:nvSpPr>
        <p:spPr>
          <a:xfrm>
            <a:off x="4634888" y="2380375"/>
            <a:ext cx="173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B033D2"/>
                </a:solidFill>
                <a:latin typeface="Arial Black"/>
                <a:ea typeface="Arial Black"/>
                <a:cs typeface="Arial Black"/>
                <a:sym typeface="Arial Black"/>
              </a:rPr>
              <a:t>1.3% recycled</a:t>
            </a:r>
            <a:endParaRPr>
              <a:solidFill>
                <a:srgbClr val="B033D2"/>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28"/>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8" name="Google Shape;158;p28"/>
          <p:cNvSpPr txBox="1">
            <a:spLocks noGrp="1"/>
          </p:cNvSpPr>
          <p:nvPr>
            <p:ph type="title"/>
          </p:nvPr>
        </p:nvSpPr>
        <p:spPr>
          <a:xfrm>
            <a:off x="31124" y="0"/>
            <a:ext cx="3764700" cy="9942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454BBB"/>
              </a:buClr>
              <a:buSzPct val="126923"/>
              <a:buFont typeface="Arial Black"/>
              <a:buNone/>
            </a:pPr>
            <a:r>
              <a:rPr lang="en" sz="2600" b="1">
                <a:solidFill>
                  <a:srgbClr val="454BBB"/>
                </a:solidFill>
                <a:latin typeface="Arial Black"/>
                <a:ea typeface="Arial Black"/>
                <a:cs typeface="Arial Black"/>
                <a:sym typeface="Arial Black"/>
              </a:rPr>
              <a:t>Recycling stats in Brazil vary by source</a:t>
            </a:r>
            <a:endParaRPr sz="2600" b="1">
              <a:solidFill>
                <a:srgbClr val="454BBB"/>
              </a:solidFill>
              <a:latin typeface="Arial Black"/>
              <a:ea typeface="Arial Black"/>
              <a:cs typeface="Arial Black"/>
              <a:sym typeface="Arial Black"/>
            </a:endParaRPr>
          </a:p>
        </p:txBody>
      </p:sp>
      <p:pic>
        <p:nvPicPr>
          <p:cNvPr id="159" name="Google Shape;159;p28"/>
          <p:cNvPicPr preferRelativeResize="0"/>
          <p:nvPr/>
        </p:nvPicPr>
        <p:blipFill rotWithShape="1">
          <a:blip r:embed="rId3">
            <a:alphaModFix/>
          </a:blip>
          <a:srcRect l="21313" t="92856" r="55049"/>
          <a:stretch/>
        </p:blipFill>
        <p:spPr>
          <a:xfrm>
            <a:off x="7411575" y="4623955"/>
            <a:ext cx="1732426" cy="523507"/>
          </a:xfrm>
          <a:prstGeom prst="rect">
            <a:avLst/>
          </a:prstGeom>
          <a:noFill/>
          <a:ln>
            <a:noFill/>
          </a:ln>
        </p:spPr>
      </p:pic>
      <p:sp>
        <p:nvSpPr>
          <p:cNvPr id="160" name="Google Shape;160;p28"/>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3</a:t>
            </a:fld>
            <a:endParaRPr/>
          </a:p>
        </p:txBody>
      </p:sp>
      <p:sp>
        <p:nvSpPr>
          <p:cNvPr id="161" name="Google Shape;161;p28"/>
          <p:cNvSpPr/>
          <p:nvPr/>
        </p:nvSpPr>
        <p:spPr>
          <a:xfrm>
            <a:off x="6318925" y="2777650"/>
            <a:ext cx="1145400" cy="1145400"/>
          </a:xfrm>
          <a:prstGeom prst="ellipse">
            <a:avLst/>
          </a:prstGeom>
          <a:solidFill>
            <a:srgbClr val="B033D2">
              <a:alpha val="4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8"/>
          <p:cNvSpPr txBox="1"/>
          <p:nvPr/>
        </p:nvSpPr>
        <p:spPr>
          <a:xfrm>
            <a:off x="6761163" y="3977775"/>
            <a:ext cx="173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B033D2"/>
                </a:solidFill>
                <a:latin typeface="Arial Black"/>
                <a:ea typeface="Arial Black"/>
                <a:cs typeface="Arial Black"/>
                <a:sym typeface="Arial Black"/>
              </a:rPr>
              <a:t>23% recycled</a:t>
            </a:r>
            <a:endParaRPr>
              <a:solidFill>
                <a:srgbClr val="B033D2"/>
              </a:solidFill>
              <a:latin typeface="Arial Black"/>
              <a:ea typeface="Arial Black"/>
              <a:cs typeface="Arial Black"/>
              <a:sym typeface="Arial Black"/>
            </a:endParaRPr>
          </a:p>
        </p:txBody>
      </p:sp>
      <p:sp>
        <p:nvSpPr>
          <p:cNvPr id="163" name="Google Shape;163;p28"/>
          <p:cNvSpPr txBox="1"/>
          <p:nvPr/>
        </p:nvSpPr>
        <p:spPr>
          <a:xfrm>
            <a:off x="0" y="4683650"/>
            <a:ext cx="37647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ABIPLAST - Associação Brasileira da Indústria do Plástico</a:t>
            </a:r>
            <a:endParaRPr sz="1000">
              <a:latin typeface="Calibri"/>
              <a:ea typeface="Calibri"/>
              <a:cs typeface="Calibri"/>
              <a:sym typeface="Calibri"/>
            </a:endParaRPr>
          </a:p>
          <a:p>
            <a:pPr marL="0" lvl="0" indent="0" algn="l" rtl="0">
              <a:spcBef>
                <a:spcPts val="0"/>
              </a:spcBef>
              <a:spcAft>
                <a:spcPts val="0"/>
              </a:spcAft>
              <a:buNone/>
            </a:pPr>
            <a:r>
              <a:rPr lang="en" sz="600" u="sng">
                <a:solidFill>
                  <a:schemeClr val="hlink"/>
                </a:solidFill>
                <a:latin typeface="Calibri"/>
                <a:ea typeface="Calibri"/>
                <a:cs typeface="Calibri"/>
                <a:sym typeface="Calibri"/>
                <a:hlinkClick r:id="rId4"/>
              </a:rPr>
              <a:t>http://www.abiplast.org.br/noticias/estudo-aponta-que-231-dos-residuos-plasticos-pos-consumo-foram-reciclados-em-2020-no-brasil/</a:t>
            </a:r>
            <a:r>
              <a:rPr lang="en" sz="600">
                <a:latin typeface="Calibri"/>
                <a:ea typeface="Calibri"/>
                <a:cs typeface="Calibri"/>
                <a:sym typeface="Calibri"/>
              </a:rPr>
              <a:t> </a:t>
            </a:r>
            <a:endParaRPr sz="600">
              <a:latin typeface="Calibri"/>
              <a:ea typeface="Calibri"/>
              <a:cs typeface="Calibri"/>
              <a:sym typeface="Calibri"/>
            </a:endParaRPr>
          </a:p>
        </p:txBody>
      </p:sp>
      <p:sp>
        <p:nvSpPr>
          <p:cNvPr id="3" name="TextBox 2">
            <a:extLst>
              <a:ext uri="{FF2B5EF4-FFF2-40B4-BE49-F238E27FC236}">
                <a16:creationId xmlns:a16="http://schemas.microsoft.com/office/drawing/2014/main" id="{F5ACCCBD-A34A-7548-BAD3-D117337A9491}"/>
              </a:ext>
            </a:extLst>
          </p:cNvPr>
          <p:cNvSpPr txBox="1"/>
          <p:nvPr/>
        </p:nvSpPr>
        <p:spPr>
          <a:xfrm>
            <a:off x="791308" y="3217985"/>
            <a:ext cx="3675184" cy="523220"/>
          </a:xfrm>
          <a:prstGeom prst="rect">
            <a:avLst/>
          </a:prstGeom>
          <a:noFill/>
        </p:spPr>
        <p:txBody>
          <a:bodyPr wrap="square" rtlCol="0">
            <a:spAutoFit/>
          </a:bodyPr>
          <a:lstStyle/>
          <a:p>
            <a:r>
              <a:rPr lang="en-US" dirty="0"/>
              <a:t>Plastic flow chart from </a:t>
            </a:r>
            <a:r>
              <a:rPr lang="en-US" dirty="0" err="1"/>
              <a:t>Abiplast</a:t>
            </a:r>
            <a:r>
              <a:rPr lang="en-US" dirty="0"/>
              <a:t> – claims that 23% of plastics are recycled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9" name="Google Shape;169;p29"/>
          <p:cNvSpPr txBox="1">
            <a:spLocks noGrp="1"/>
          </p:cNvSpPr>
          <p:nvPr>
            <p:ph type="title"/>
          </p:nvPr>
        </p:nvSpPr>
        <p:spPr>
          <a:xfrm>
            <a:off x="442913" y="314284"/>
            <a:ext cx="82581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454BBB"/>
              </a:buClr>
              <a:buSzPts val="3300"/>
              <a:buFont typeface="Arial Black"/>
              <a:buNone/>
            </a:pPr>
            <a:r>
              <a:rPr lang="en" b="1">
                <a:solidFill>
                  <a:srgbClr val="454BBB"/>
                </a:solidFill>
                <a:latin typeface="Arial Black"/>
                <a:ea typeface="Arial Black"/>
                <a:cs typeface="Arial Black"/>
                <a:sym typeface="Arial Black"/>
              </a:rPr>
              <a:t>Regulations on single-use plastics are increasing worldwide</a:t>
            </a:r>
            <a:endParaRPr b="1">
              <a:solidFill>
                <a:srgbClr val="454BBB"/>
              </a:solidFill>
              <a:latin typeface="Arial Black"/>
              <a:ea typeface="Arial Black"/>
              <a:cs typeface="Arial Black"/>
              <a:sym typeface="Arial Black"/>
            </a:endParaRPr>
          </a:p>
        </p:txBody>
      </p:sp>
      <p:pic>
        <p:nvPicPr>
          <p:cNvPr id="170" name="Google Shape;170;p29"/>
          <p:cNvPicPr preferRelativeResize="0"/>
          <p:nvPr/>
        </p:nvPicPr>
        <p:blipFill rotWithShape="1">
          <a:blip r:embed="rId3">
            <a:alphaModFix/>
          </a:blip>
          <a:srcRect l="21313" t="92856" r="55049"/>
          <a:stretch/>
        </p:blipFill>
        <p:spPr>
          <a:xfrm>
            <a:off x="7411575" y="4623955"/>
            <a:ext cx="1732426" cy="523507"/>
          </a:xfrm>
          <a:prstGeom prst="rect">
            <a:avLst/>
          </a:prstGeom>
          <a:noFill/>
          <a:ln>
            <a:noFill/>
          </a:ln>
        </p:spPr>
      </p:pic>
      <p:sp>
        <p:nvSpPr>
          <p:cNvPr id="171" name="Google Shape;171;p29"/>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4</a:t>
            </a:fld>
            <a:endParaRPr/>
          </a:p>
        </p:txBody>
      </p:sp>
      <p:sp>
        <p:nvSpPr>
          <p:cNvPr id="172" name="Google Shape;172;p29"/>
          <p:cNvSpPr txBox="1"/>
          <p:nvPr/>
        </p:nvSpPr>
        <p:spPr>
          <a:xfrm>
            <a:off x="142475" y="783950"/>
            <a:ext cx="143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4" name="Google Shape;174;p29"/>
          <p:cNvSpPr txBox="1"/>
          <p:nvPr/>
        </p:nvSpPr>
        <p:spPr>
          <a:xfrm>
            <a:off x="4762538" y="4141525"/>
            <a:ext cx="173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1A0DAB"/>
                </a:solidFill>
                <a:latin typeface="Arial Black"/>
                <a:ea typeface="Arial Black"/>
                <a:cs typeface="Arial Black"/>
                <a:sym typeface="Arial Black"/>
              </a:rPr>
              <a:t>Year</a:t>
            </a:r>
            <a:endParaRPr>
              <a:solidFill>
                <a:srgbClr val="1A0DAB"/>
              </a:solidFill>
              <a:latin typeface="Arial Black"/>
              <a:ea typeface="Arial Black"/>
              <a:cs typeface="Arial Black"/>
              <a:sym typeface="Arial Black"/>
            </a:endParaRPr>
          </a:p>
        </p:txBody>
      </p:sp>
      <p:sp>
        <p:nvSpPr>
          <p:cNvPr id="175" name="Google Shape;175;p29"/>
          <p:cNvSpPr txBox="1"/>
          <p:nvPr/>
        </p:nvSpPr>
        <p:spPr>
          <a:xfrm>
            <a:off x="824038" y="2106050"/>
            <a:ext cx="17325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1A0DAB"/>
                </a:solidFill>
                <a:latin typeface="Arial Black"/>
                <a:ea typeface="Arial Black"/>
                <a:cs typeface="Arial Black"/>
                <a:sym typeface="Arial Black"/>
              </a:rPr>
              <a:t>Number of new regulations on single-use plastics (bags, styrofoam, utensils, etc.)</a:t>
            </a:r>
            <a:endParaRPr>
              <a:solidFill>
                <a:srgbClr val="1A0DAB"/>
              </a:solidFill>
              <a:latin typeface="Arial Black"/>
              <a:ea typeface="Arial Black"/>
              <a:cs typeface="Arial Black"/>
              <a:sym typeface="Arial Black"/>
            </a:endParaRPr>
          </a:p>
        </p:txBody>
      </p:sp>
      <p:sp>
        <p:nvSpPr>
          <p:cNvPr id="176" name="Google Shape;176;p29"/>
          <p:cNvSpPr txBox="1"/>
          <p:nvPr/>
        </p:nvSpPr>
        <p:spPr>
          <a:xfrm>
            <a:off x="0" y="4683650"/>
            <a:ext cx="2752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United Nations Report: Single Use Plastics, a Roadmap for Sustainability.  </a:t>
            </a:r>
            <a:r>
              <a:rPr lang="en" sz="1000" b="1">
                <a:latin typeface="Calibri"/>
                <a:ea typeface="Calibri"/>
                <a:cs typeface="Calibri"/>
                <a:sym typeface="Calibri"/>
              </a:rPr>
              <a:t>2018.</a:t>
            </a:r>
            <a:endParaRPr sz="1000" b="1">
              <a:latin typeface="Calibri"/>
              <a:ea typeface="Calibri"/>
              <a:cs typeface="Calibri"/>
              <a:sym typeface="Calibri"/>
            </a:endParaRPr>
          </a:p>
        </p:txBody>
      </p:sp>
      <p:sp>
        <p:nvSpPr>
          <p:cNvPr id="3" name="TextBox 2">
            <a:extLst>
              <a:ext uri="{FF2B5EF4-FFF2-40B4-BE49-F238E27FC236}">
                <a16:creationId xmlns:a16="http://schemas.microsoft.com/office/drawing/2014/main" id="{FDC2CDB4-195D-3C40-8741-B1F7C95D43D3}"/>
              </a:ext>
            </a:extLst>
          </p:cNvPr>
          <p:cNvSpPr txBox="1"/>
          <p:nvPr/>
        </p:nvSpPr>
        <p:spPr>
          <a:xfrm>
            <a:off x="3314700" y="1837592"/>
            <a:ext cx="3833446" cy="307777"/>
          </a:xfrm>
          <a:prstGeom prst="rect">
            <a:avLst/>
          </a:prstGeom>
          <a:noFill/>
        </p:spPr>
        <p:txBody>
          <a:bodyPr wrap="square" rtlCol="0">
            <a:spAutoFit/>
          </a:bodyPr>
          <a:lstStyle/>
          <a:p>
            <a:r>
              <a:rPr lang="en-US" dirty="0"/>
              <a:t>Plot of single-use regulations over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82" name="Google Shape;182;p30"/>
          <p:cNvPicPr preferRelativeResize="0"/>
          <p:nvPr/>
        </p:nvPicPr>
        <p:blipFill rotWithShape="1">
          <a:blip r:embed="rId3">
            <a:alphaModFix/>
          </a:blip>
          <a:srcRect l="21313" t="92856" r="55049"/>
          <a:stretch/>
        </p:blipFill>
        <p:spPr>
          <a:xfrm>
            <a:off x="7411575" y="4623955"/>
            <a:ext cx="1732426" cy="523507"/>
          </a:xfrm>
          <a:prstGeom prst="rect">
            <a:avLst/>
          </a:prstGeom>
          <a:noFill/>
          <a:ln>
            <a:noFill/>
          </a:ln>
        </p:spPr>
      </p:pic>
      <p:sp>
        <p:nvSpPr>
          <p:cNvPr id="183" name="Google Shape;183;p30"/>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184" name="Google Shape;184;p30"/>
          <p:cNvSpPr txBox="1">
            <a:spLocks noGrp="1"/>
          </p:cNvSpPr>
          <p:nvPr>
            <p:ph type="title"/>
          </p:nvPr>
        </p:nvSpPr>
        <p:spPr>
          <a:xfrm>
            <a:off x="162488" y="86807"/>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454BBB"/>
              </a:buClr>
              <a:buSzPts val="3300"/>
              <a:buFont typeface="Arial Black"/>
              <a:buNone/>
            </a:pPr>
            <a:r>
              <a:rPr lang="en">
                <a:solidFill>
                  <a:srgbClr val="454BBB"/>
                </a:solidFill>
                <a:latin typeface="Arial Black"/>
                <a:ea typeface="Arial Black"/>
                <a:cs typeface="Arial Black"/>
                <a:sym typeface="Arial Black"/>
              </a:rPr>
              <a:t>Types of policy tools</a:t>
            </a:r>
            <a:endParaRPr>
              <a:solidFill>
                <a:srgbClr val="454BBB"/>
              </a:solidFill>
              <a:latin typeface="Arial Black"/>
              <a:ea typeface="Arial Black"/>
              <a:cs typeface="Arial Black"/>
              <a:sym typeface="Arial Black"/>
            </a:endParaRPr>
          </a:p>
        </p:txBody>
      </p:sp>
      <p:cxnSp>
        <p:nvCxnSpPr>
          <p:cNvPr id="185" name="Google Shape;185;p30"/>
          <p:cNvCxnSpPr/>
          <p:nvPr/>
        </p:nvCxnSpPr>
        <p:spPr>
          <a:xfrm>
            <a:off x="0" y="1080980"/>
            <a:ext cx="8049000" cy="0"/>
          </a:xfrm>
          <a:prstGeom prst="straightConnector1">
            <a:avLst/>
          </a:prstGeom>
          <a:noFill/>
          <a:ln w="38100" cap="rnd" cmpd="sng">
            <a:solidFill>
              <a:srgbClr val="98DDBA"/>
            </a:solidFill>
            <a:prstDash val="solid"/>
            <a:miter lim="800000"/>
            <a:headEnd type="none" w="sm" len="sm"/>
            <a:tailEnd type="none" w="sm" len="sm"/>
          </a:ln>
        </p:spPr>
      </p:cxnSp>
      <p:graphicFrame>
        <p:nvGraphicFramePr>
          <p:cNvPr id="186" name="Google Shape;186;p30"/>
          <p:cNvGraphicFramePr/>
          <p:nvPr/>
        </p:nvGraphicFramePr>
        <p:xfrm>
          <a:off x="547500" y="1286788"/>
          <a:ext cx="8049000" cy="3131340"/>
        </p:xfrm>
        <a:graphic>
          <a:graphicData uri="http://schemas.openxmlformats.org/drawingml/2006/table">
            <a:tbl>
              <a:tblPr>
                <a:noFill/>
                <a:tableStyleId>{E56B93C7-5D08-425E-9BC2-BF50D0A4644B}</a:tableStyleId>
              </a:tblPr>
              <a:tblGrid>
                <a:gridCol w="1301100">
                  <a:extLst>
                    <a:ext uri="{9D8B030D-6E8A-4147-A177-3AD203B41FA5}">
                      <a16:colId xmlns:a16="http://schemas.microsoft.com/office/drawing/2014/main" val="20000"/>
                    </a:ext>
                  </a:extLst>
                </a:gridCol>
                <a:gridCol w="1925475">
                  <a:extLst>
                    <a:ext uri="{9D8B030D-6E8A-4147-A177-3AD203B41FA5}">
                      <a16:colId xmlns:a16="http://schemas.microsoft.com/office/drawing/2014/main" val="20001"/>
                    </a:ext>
                  </a:extLst>
                </a:gridCol>
                <a:gridCol w="4822425">
                  <a:extLst>
                    <a:ext uri="{9D8B030D-6E8A-4147-A177-3AD203B41FA5}">
                      <a16:colId xmlns:a16="http://schemas.microsoft.com/office/drawing/2014/main" val="20002"/>
                    </a:ext>
                  </a:extLst>
                </a:gridCol>
              </a:tblGrid>
              <a:tr h="329450">
                <a:tc gridSpan="2">
                  <a:txBody>
                    <a:bodyPr/>
                    <a:lstStyle/>
                    <a:p>
                      <a:pPr marL="0" lvl="0" indent="0" algn="ctr" rtl="0">
                        <a:spcBef>
                          <a:spcPts val="0"/>
                        </a:spcBef>
                        <a:spcAft>
                          <a:spcPts val="0"/>
                        </a:spcAft>
                        <a:buNone/>
                      </a:pPr>
                      <a:r>
                        <a:rPr lang="en" b="1"/>
                        <a:t>Policy tools</a:t>
                      </a:r>
                      <a:endParaRPr b="1"/>
                    </a:p>
                  </a:txBody>
                  <a:tcPr marL="91425" marR="91425" marT="91425" marB="91425">
                    <a:solidFill>
                      <a:srgbClr val="454BBB">
                        <a:alpha val="59520"/>
                      </a:srgbClr>
                    </a:solidFill>
                  </a:tcPr>
                </a:tc>
                <a:tc hMerge="1">
                  <a:txBody>
                    <a:bodyPr/>
                    <a:lstStyle/>
                    <a:p>
                      <a:endParaRPr lang="en-US"/>
                    </a:p>
                  </a:txBody>
                  <a:tcPr/>
                </a:tc>
                <a:tc>
                  <a:txBody>
                    <a:bodyPr/>
                    <a:lstStyle/>
                    <a:p>
                      <a:pPr marL="0" lvl="0" indent="0" algn="ctr" rtl="0">
                        <a:spcBef>
                          <a:spcPts val="0"/>
                        </a:spcBef>
                        <a:spcAft>
                          <a:spcPts val="0"/>
                        </a:spcAft>
                        <a:buNone/>
                      </a:pPr>
                      <a:r>
                        <a:rPr lang="en" b="1"/>
                        <a:t>Features</a:t>
                      </a:r>
                      <a:endParaRPr b="1"/>
                    </a:p>
                  </a:txBody>
                  <a:tcPr marL="91425" marR="91425" marT="91425" marB="91425">
                    <a:solidFill>
                      <a:srgbClr val="454BBB">
                        <a:alpha val="59520"/>
                      </a:srgbClr>
                    </a:solidFill>
                  </a:tcPr>
                </a:tc>
                <a:extLst>
                  <a:ext uri="{0D108BD9-81ED-4DB2-BD59-A6C34878D82A}">
                    <a16:rowId xmlns:a16="http://schemas.microsoft.com/office/drawing/2014/main" val="10000"/>
                  </a:ext>
                </a:extLst>
              </a:tr>
              <a:tr h="557550">
                <a:tc>
                  <a:txBody>
                    <a:bodyPr/>
                    <a:lstStyle/>
                    <a:p>
                      <a:pPr marL="0" lvl="0" indent="0" algn="l" rtl="0">
                        <a:spcBef>
                          <a:spcPts val="0"/>
                        </a:spcBef>
                        <a:spcAft>
                          <a:spcPts val="0"/>
                        </a:spcAft>
                        <a:buNone/>
                      </a:pPr>
                      <a:r>
                        <a:rPr lang="en" sz="1600" b="1">
                          <a:latin typeface="Calibri"/>
                          <a:ea typeface="Calibri"/>
                          <a:cs typeface="Calibri"/>
                          <a:sym typeface="Calibri"/>
                        </a:rPr>
                        <a:t>Regulatory</a:t>
                      </a:r>
                      <a:endParaRPr sz="1600" b="1">
                        <a:latin typeface="Calibri"/>
                        <a:ea typeface="Calibri"/>
                        <a:cs typeface="Calibri"/>
                        <a:sym typeface="Calibri"/>
                      </a:endParaRPr>
                    </a:p>
                  </a:txBody>
                  <a:tcPr marL="91425" marR="91425" marT="91425" marB="91425" anchor="ctr">
                    <a:solidFill>
                      <a:srgbClr val="454BBB">
                        <a:alpha val="27980"/>
                      </a:srgbClr>
                    </a:solidFill>
                  </a:tcPr>
                </a:tc>
                <a:tc>
                  <a:txBody>
                    <a:bodyPr/>
                    <a:lstStyle/>
                    <a:p>
                      <a:pPr marL="0" lvl="0" indent="0" algn="l" rtl="0">
                        <a:spcBef>
                          <a:spcPts val="0"/>
                        </a:spcBef>
                        <a:spcAft>
                          <a:spcPts val="0"/>
                        </a:spcAft>
                        <a:buNone/>
                      </a:pPr>
                      <a:r>
                        <a:rPr lang="en" sz="1600">
                          <a:latin typeface="Calibri"/>
                          <a:ea typeface="Calibri"/>
                          <a:cs typeface="Calibri"/>
                          <a:sym typeface="Calibri"/>
                        </a:rPr>
                        <a:t>Ban</a:t>
                      </a:r>
                      <a:endParaRPr sz="1600">
                        <a:latin typeface="Calibri"/>
                        <a:ea typeface="Calibri"/>
                        <a:cs typeface="Calibri"/>
                        <a:sym typeface="Calibri"/>
                      </a:endParaRPr>
                    </a:p>
                  </a:txBody>
                  <a:tcPr marL="91425" marR="91425" marT="91425" marB="91425">
                    <a:solidFill>
                      <a:srgbClr val="98DDBA">
                        <a:alpha val="48210"/>
                      </a:srgbClr>
                    </a:solidFill>
                  </a:tcPr>
                </a:tc>
                <a:tc>
                  <a:txBody>
                    <a:bodyPr/>
                    <a:lstStyle/>
                    <a:p>
                      <a:pPr marL="0" lvl="0" indent="0" algn="l" rtl="0">
                        <a:spcBef>
                          <a:spcPts val="0"/>
                        </a:spcBef>
                        <a:spcAft>
                          <a:spcPts val="0"/>
                        </a:spcAft>
                        <a:buNone/>
                      </a:pPr>
                      <a:r>
                        <a:rPr lang="en" sz="1600">
                          <a:latin typeface="Calibri"/>
                          <a:ea typeface="Calibri"/>
                          <a:cs typeface="Calibri"/>
                          <a:sym typeface="Calibri"/>
                        </a:rPr>
                        <a:t>Prohibition of a particule type or combination of single-use plastics.  May be total or partial.</a:t>
                      </a:r>
                      <a:endParaRPr sz="1600">
                        <a:latin typeface="Calibri"/>
                        <a:ea typeface="Calibri"/>
                        <a:cs typeface="Calibri"/>
                        <a:sym typeface="Calibri"/>
                      </a:endParaRPr>
                    </a:p>
                  </a:txBody>
                  <a:tcPr marL="91425" marR="91425" marT="91425" marB="91425">
                    <a:solidFill>
                      <a:srgbClr val="98DDBA">
                        <a:alpha val="48210"/>
                      </a:srgbClr>
                    </a:solidFill>
                  </a:tcPr>
                </a:tc>
                <a:extLst>
                  <a:ext uri="{0D108BD9-81ED-4DB2-BD59-A6C34878D82A}">
                    <a16:rowId xmlns:a16="http://schemas.microsoft.com/office/drawing/2014/main" val="10001"/>
                  </a:ext>
                </a:extLst>
              </a:tr>
              <a:tr h="828625">
                <a:tc rowSpan="3">
                  <a:txBody>
                    <a:bodyPr/>
                    <a:lstStyle/>
                    <a:p>
                      <a:pPr marL="0" lvl="0" indent="0" algn="l" rtl="0">
                        <a:spcBef>
                          <a:spcPts val="0"/>
                        </a:spcBef>
                        <a:spcAft>
                          <a:spcPts val="0"/>
                        </a:spcAft>
                        <a:buNone/>
                      </a:pPr>
                      <a:r>
                        <a:rPr lang="en" sz="1600" b="1">
                          <a:latin typeface="Calibri"/>
                          <a:ea typeface="Calibri"/>
                          <a:cs typeface="Calibri"/>
                          <a:sym typeface="Calibri"/>
                        </a:rPr>
                        <a:t>Economic</a:t>
                      </a:r>
                      <a:endParaRPr sz="1600" b="1">
                        <a:latin typeface="Calibri"/>
                        <a:ea typeface="Calibri"/>
                        <a:cs typeface="Calibri"/>
                        <a:sym typeface="Calibri"/>
                      </a:endParaRPr>
                    </a:p>
                  </a:txBody>
                  <a:tcPr marL="91425" marR="91425" marT="91425" marB="91425" anchor="ctr">
                    <a:solidFill>
                      <a:srgbClr val="454BBB">
                        <a:alpha val="27980"/>
                      </a:srgbClr>
                    </a:solidFill>
                  </a:tcPr>
                </a:tc>
                <a:tc>
                  <a:txBody>
                    <a:bodyPr/>
                    <a:lstStyle/>
                    <a:p>
                      <a:pPr marL="0" lvl="0" indent="0" algn="l" rtl="0">
                        <a:spcBef>
                          <a:spcPts val="0"/>
                        </a:spcBef>
                        <a:spcAft>
                          <a:spcPts val="0"/>
                        </a:spcAft>
                        <a:buNone/>
                      </a:pPr>
                      <a:r>
                        <a:rPr lang="en" sz="1600">
                          <a:latin typeface="Calibri"/>
                          <a:ea typeface="Calibri"/>
                          <a:cs typeface="Calibri"/>
                          <a:sym typeface="Calibri"/>
                        </a:rPr>
                        <a:t>Levy on suppliers</a:t>
                      </a:r>
                      <a:endParaRPr sz="1600">
                        <a:latin typeface="Calibri"/>
                        <a:ea typeface="Calibri"/>
                        <a:cs typeface="Calibri"/>
                        <a:sym typeface="Calibri"/>
                      </a:endParaRPr>
                    </a:p>
                  </a:txBody>
                  <a:tcPr marL="91425" marR="91425" marT="91425" marB="91425">
                    <a:solidFill>
                      <a:srgbClr val="EFEFEF"/>
                    </a:solidFill>
                  </a:tcPr>
                </a:tc>
                <a:tc>
                  <a:txBody>
                    <a:bodyPr/>
                    <a:lstStyle/>
                    <a:p>
                      <a:pPr marL="0" lvl="0" indent="0" algn="l" rtl="0">
                        <a:spcBef>
                          <a:spcPts val="0"/>
                        </a:spcBef>
                        <a:spcAft>
                          <a:spcPts val="0"/>
                        </a:spcAft>
                        <a:buNone/>
                      </a:pPr>
                      <a:r>
                        <a:rPr lang="en" sz="1600">
                          <a:latin typeface="Calibri"/>
                          <a:ea typeface="Calibri"/>
                          <a:cs typeface="Calibri"/>
                          <a:sym typeface="Calibri"/>
                        </a:rPr>
                        <a:t>Fee paid by producers or importers of a specific material (such as plastic bags), ideally passed on to retailers to generate change in consumer demand.</a:t>
                      </a:r>
                      <a:endParaRPr sz="1600">
                        <a:latin typeface="Calibri"/>
                        <a:ea typeface="Calibri"/>
                        <a:cs typeface="Calibri"/>
                        <a:sym typeface="Calibri"/>
                      </a:endParaRPr>
                    </a:p>
                  </a:txBody>
                  <a:tcPr marL="91425" marR="91425" marT="91425" marB="91425">
                    <a:solidFill>
                      <a:srgbClr val="EFEFEF"/>
                    </a:solidFill>
                  </a:tcPr>
                </a:tc>
                <a:extLst>
                  <a:ext uri="{0D108BD9-81ED-4DB2-BD59-A6C34878D82A}">
                    <a16:rowId xmlns:a16="http://schemas.microsoft.com/office/drawing/2014/main" val="10002"/>
                  </a:ext>
                </a:extLst>
              </a:tr>
              <a:tr h="479700">
                <a:tc vMerge="1">
                  <a:txBody>
                    <a:bodyPr/>
                    <a:lstStyle/>
                    <a:p>
                      <a:endParaRPr lang="en-US"/>
                    </a:p>
                  </a:txBody>
                  <a:tcPr/>
                </a:tc>
                <a:tc>
                  <a:txBody>
                    <a:bodyPr/>
                    <a:lstStyle/>
                    <a:p>
                      <a:pPr marL="0" lvl="0" indent="0" algn="l" rtl="0">
                        <a:spcBef>
                          <a:spcPts val="0"/>
                        </a:spcBef>
                        <a:spcAft>
                          <a:spcPts val="0"/>
                        </a:spcAft>
                        <a:buNone/>
                      </a:pPr>
                      <a:r>
                        <a:rPr lang="en" sz="1600">
                          <a:latin typeface="Calibri"/>
                          <a:ea typeface="Calibri"/>
                          <a:cs typeface="Calibri"/>
                          <a:sym typeface="Calibri"/>
                        </a:rPr>
                        <a:t>Levy on retailers</a:t>
                      </a:r>
                      <a:endParaRPr sz="1600">
                        <a:latin typeface="Calibri"/>
                        <a:ea typeface="Calibri"/>
                        <a:cs typeface="Calibri"/>
                        <a:sym typeface="Calibri"/>
                      </a:endParaRPr>
                    </a:p>
                  </a:txBody>
                  <a:tcPr marL="91425" marR="91425" marT="91425" marB="91425">
                    <a:solidFill>
                      <a:srgbClr val="98DDBA">
                        <a:alpha val="48210"/>
                      </a:srgbClr>
                    </a:solidFill>
                  </a:tcPr>
                </a:tc>
                <a:tc>
                  <a:txBody>
                    <a:bodyPr/>
                    <a:lstStyle/>
                    <a:p>
                      <a:pPr marL="0" lvl="0" indent="0" algn="l" rtl="0">
                        <a:spcBef>
                          <a:spcPts val="0"/>
                        </a:spcBef>
                        <a:spcAft>
                          <a:spcPts val="0"/>
                        </a:spcAft>
                        <a:buNone/>
                      </a:pPr>
                      <a:r>
                        <a:rPr lang="en" sz="1600">
                          <a:latin typeface="Calibri"/>
                          <a:ea typeface="Calibri"/>
                          <a:cs typeface="Calibri"/>
                          <a:sym typeface="Calibri"/>
                        </a:rPr>
                        <a:t>Fee paid by retailer when purchasing plastic product.</a:t>
                      </a:r>
                      <a:endParaRPr sz="1600">
                        <a:latin typeface="Calibri"/>
                        <a:ea typeface="Calibri"/>
                        <a:cs typeface="Calibri"/>
                        <a:sym typeface="Calibri"/>
                      </a:endParaRPr>
                    </a:p>
                  </a:txBody>
                  <a:tcPr marL="91425" marR="91425" marT="91425" marB="91425">
                    <a:solidFill>
                      <a:srgbClr val="98DDBA">
                        <a:alpha val="48210"/>
                      </a:srgbClr>
                    </a:solidFill>
                  </a:tcPr>
                </a:tc>
                <a:extLst>
                  <a:ext uri="{0D108BD9-81ED-4DB2-BD59-A6C34878D82A}">
                    <a16:rowId xmlns:a16="http://schemas.microsoft.com/office/drawing/2014/main" val="10003"/>
                  </a:ext>
                </a:extLst>
              </a:tr>
              <a:tr h="557550">
                <a:tc vMerge="1">
                  <a:txBody>
                    <a:bodyPr/>
                    <a:lstStyle/>
                    <a:p>
                      <a:endParaRPr lang="en-US"/>
                    </a:p>
                  </a:txBody>
                  <a:tcPr/>
                </a:tc>
                <a:tc>
                  <a:txBody>
                    <a:bodyPr/>
                    <a:lstStyle/>
                    <a:p>
                      <a:pPr marL="0" lvl="0" indent="0" algn="l" rtl="0">
                        <a:spcBef>
                          <a:spcPts val="0"/>
                        </a:spcBef>
                        <a:spcAft>
                          <a:spcPts val="0"/>
                        </a:spcAft>
                        <a:buNone/>
                      </a:pPr>
                      <a:r>
                        <a:rPr lang="en" sz="1600">
                          <a:latin typeface="Calibri"/>
                          <a:ea typeface="Calibri"/>
                          <a:cs typeface="Calibri"/>
                          <a:sym typeface="Calibri"/>
                        </a:rPr>
                        <a:t>Levy on consumers</a:t>
                      </a:r>
                      <a:endParaRPr sz="1600">
                        <a:latin typeface="Calibri"/>
                        <a:ea typeface="Calibri"/>
                        <a:cs typeface="Calibri"/>
                        <a:sym typeface="Calibri"/>
                      </a:endParaRPr>
                    </a:p>
                  </a:txBody>
                  <a:tcPr marL="91425" marR="91425" marT="91425" marB="91425">
                    <a:solidFill>
                      <a:srgbClr val="EFEFEF"/>
                    </a:solidFill>
                  </a:tcPr>
                </a:tc>
                <a:tc>
                  <a:txBody>
                    <a:bodyPr/>
                    <a:lstStyle/>
                    <a:p>
                      <a:pPr marL="0" lvl="0" indent="0" algn="l" rtl="0">
                        <a:spcBef>
                          <a:spcPts val="0"/>
                        </a:spcBef>
                        <a:spcAft>
                          <a:spcPts val="0"/>
                        </a:spcAft>
                        <a:buNone/>
                      </a:pPr>
                      <a:r>
                        <a:rPr lang="en" sz="1600">
                          <a:latin typeface="Calibri"/>
                          <a:ea typeface="Calibri"/>
                          <a:cs typeface="Calibri"/>
                          <a:sym typeface="Calibri"/>
                        </a:rPr>
                        <a:t>Charge per plastic product sold at the point of sale; standard price defined by law.</a:t>
                      </a:r>
                      <a:endParaRPr sz="1600">
                        <a:latin typeface="Calibri"/>
                        <a:ea typeface="Calibri"/>
                        <a:cs typeface="Calibri"/>
                        <a:sym typeface="Calibri"/>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187" name="Google Shape;187;p30"/>
          <p:cNvSpPr txBox="1"/>
          <p:nvPr/>
        </p:nvSpPr>
        <p:spPr>
          <a:xfrm>
            <a:off x="0" y="4683650"/>
            <a:ext cx="2752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United Nations Report: Single Use Plastics, a Roadmap for Sustainability.  </a:t>
            </a:r>
            <a:r>
              <a:rPr lang="en" sz="1000" b="1">
                <a:latin typeface="Calibri"/>
                <a:ea typeface="Calibri"/>
                <a:cs typeface="Calibri"/>
                <a:sym typeface="Calibri"/>
              </a:rPr>
              <a:t>2018.</a:t>
            </a:r>
            <a:endParaRPr sz="1000" b="1">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93" name="Google Shape;193;p31"/>
          <p:cNvPicPr preferRelativeResize="0"/>
          <p:nvPr/>
        </p:nvPicPr>
        <p:blipFill rotWithShape="1">
          <a:blip r:embed="rId3">
            <a:alphaModFix/>
          </a:blip>
          <a:srcRect l="21313" t="92856" r="55049"/>
          <a:stretch/>
        </p:blipFill>
        <p:spPr>
          <a:xfrm>
            <a:off x="7411575" y="4623955"/>
            <a:ext cx="1732426" cy="523507"/>
          </a:xfrm>
          <a:prstGeom prst="rect">
            <a:avLst/>
          </a:prstGeom>
          <a:noFill/>
          <a:ln>
            <a:noFill/>
          </a:ln>
        </p:spPr>
      </p:pic>
      <p:sp>
        <p:nvSpPr>
          <p:cNvPr id="194" name="Google Shape;194;p31"/>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195" name="Google Shape;195;p31"/>
          <p:cNvSpPr txBox="1">
            <a:spLocks noGrp="1"/>
          </p:cNvSpPr>
          <p:nvPr>
            <p:ph type="title"/>
          </p:nvPr>
        </p:nvSpPr>
        <p:spPr>
          <a:xfrm>
            <a:off x="162488" y="86807"/>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454BBB"/>
              </a:buClr>
              <a:buSzPts val="3300"/>
              <a:buFont typeface="Arial Black"/>
              <a:buNone/>
            </a:pPr>
            <a:r>
              <a:rPr lang="en">
                <a:solidFill>
                  <a:srgbClr val="454BBB"/>
                </a:solidFill>
                <a:latin typeface="Arial Black"/>
                <a:ea typeface="Arial Black"/>
                <a:cs typeface="Arial Black"/>
                <a:sym typeface="Arial Black"/>
              </a:rPr>
              <a:t>Regulations in Brazilian cities</a:t>
            </a:r>
            <a:endParaRPr>
              <a:solidFill>
                <a:srgbClr val="454BBB"/>
              </a:solidFill>
              <a:latin typeface="Arial Black"/>
              <a:ea typeface="Arial Black"/>
              <a:cs typeface="Arial Black"/>
              <a:sym typeface="Arial Black"/>
            </a:endParaRPr>
          </a:p>
        </p:txBody>
      </p:sp>
      <p:cxnSp>
        <p:nvCxnSpPr>
          <p:cNvPr id="196" name="Google Shape;196;p31"/>
          <p:cNvCxnSpPr/>
          <p:nvPr/>
        </p:nvCxnSpPr>
        <p:spPr>
          <a:xfrm>
            <a:off x="0" y="1080980"/>
            <a:ext cx="8049000" cy="0"/>
          </a:xfrm>
          <a:prstGeom prst="straightConnector1">
            <a:avLst/>
          </a:prstGeom>
          <a:noFill/>
          <a:ln w="38100" cap="rnd" cmpd="sng">
            <a:solidFill>
              <a:srgbClr val="98DDBA"/>
            </a:solidFill>
            <a:prstDash val="solid"/>
            <a:miter lim="800000"/>
            <a:headEnd type="none" w="sm" len="sm"/>
            <a:tailEnd type="none" w="sm" len="sm"/>
          </a:ln>
        </p:spPr>
      </p:cxnSp>
      <p:sp>
        <p:nvSpPr>
          <p:cNvPr id="197" name="Google Shape;197;p31"/>
          <p:cNvSpPr txBox="1"/>
          <p:nvPr/>
        </p:nvSpPr>
        <p:spPr>
          <a:xfrm>
            <a:off x="77550" y="4755800"/>
            <a:ext cx="403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98" name="Google Shape;198;p31"/>
          <p:cNvSpPr txBox="1"/>
          <p:nvPr/>
        </p:nvSpPr>
        <p:spPr>
          <a:xfrm>
            <a:off x="0" y="4683650"/>
            <a:ext cx="2752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United Nations Report: Single Use Plastics, a Roadmap for Sustainability.  </a:t>
            </a:r>
            <a:r>
              <a:rPr lang="en" sz="1000" b="1">
                <a:latin typeface="Calibri"/>
                <a:ea typeface="Calibri"/>
                <a:cs typeface="Calibri"/>
                <a:sym typeface="Calibri"/>
              </a:rPr>
              <a:t>2018.</a:t>
            </a:r>
            <a:endParaRPr sz="1000" b="1">
              <a:latin typeface="Calibri"/>
              <a:ea typeface="Calibri"/>
              <a:cs typeface="Calibri"/>
              <a:sym typeface="Calibri"/>
            </a:endParaRPr>
          </a:p>
        </p:txBody>
      </p:sp>
      <p:graphicFrame>
        <p:nvGraphicFramePr>
          <p:cNvPr id="199" name="Google Shape;199;p31"/>
          <p:cNvGraphicFramePr/>
          <p:nvPr/>
        </p:nvGraphicFramePr>
        <p:xfrm>
          <a:off x="547513" y="1446960"/>
          <a:ext cx="8048975" cy="2870725"/>
        </p:xfrm>
        <a:graphic>
          <a:graphicData uri="http://schemas.openxmlformats.org/drawingml/2006/table">
            <a:tbl>
              <a:tblPr>
                <a:noFill/>
                <a:tableStyleId>{E56B93C7-5D08-425E-9BC2-BF50D0A4644B}</a:tableStyleId>
              </a:tblPr>
              <a:tblGrid>
                <a:gridCol w="1469200">
                  <a:extLst>
                    <a:ext uri="{9D8B030D-6E8A-4147-A177-3AD203B41FA5}">
                      <a16:colId xmlns:a16="http://schemas.microsoft.com/office/drawing/2014/main" val="20000"/>
                    </a:ext>
                  </a:extLst>
                </a:gridCol>
                <a:gridCol w="1134500">
                  <a:extLst>
                    <a:ext uri="{9D8B030D-6E8A-4147-A177-3AD203B41FA5}">
                      <a16:colId xmlns:a16="http://schemas.microsoft.com/office/drawing/2014/main" val="20001"/>
                    </a:ext>
                  </a:extLst>
                </a:gridCol>
                <a:gridCol w="1553775">
                  <a:extLst>
                    <a:ext uri="{9D8B030D-6E8A-4147-A177-3AD203B41FA5}">
                      <a16:colId xmlns:a16="http://schemas.microsoft.com/office/drawing/2014/main" val="20002"/>
                    </a:ext>
                  </a:extLst>
                </a:gridCol>
                <a:gridCol w="38915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b="1"/>
                        <a:t>City</a:t>
                      </a:r>
                      <a:endParaRPr b="1"/>
                    </a:p>
                  </a:txBody>
                  <a:tcPr marL="91425" marR="91425" marT="91425" marB="91425">
                    <a:solidFill>
                      <a:srgbClr val="454BBB">
                        <a:alpha val="59520"/>
                      </a:srgbClr>
                    </a:solidFill>
                  </a:tcPr>
                </a:tc>
                <a:tc>
                  <a:txBody>
                    <a:bodyPr/>
                    <a:lstStyle/>
                    <a:p>
                      <a:pPr marL="0" lvl="0" indent="0" algn="ctr" rtl="0">
                        <a:spcBef>
                          <a:spcPts val="0"/>
                        </a:spcBef>
                        <a:spcAft>
                          <a:spcPts val="0"/>
                        </a:spcAft>
                        <a:buNone/>
                      </a:pPr>
                      <a:r>
                        <a:rPr lang="en" b="1"/>
                        <a:t>Year</a:t>
                      </a:r>
                      <a:endParaRPr b="1"/>
                    </a:p>
                  </a:txBody>
                  <a:tcPr marL="91425" marR="91425" marT="91425" marB="91425">
                    <a:solidFill>
                      <a:srgbClr val="454BBB">
                        <a:alpha val="59520"/>
                      </a:srgbClr>
                    </a:solidFill>
                  </a:tcPr>
                </a:tc>
                <a:tc>
                  <a:txBody>
                    <a:bodyPr/>
                    <a:lstStyle/>
                    <a:p>
                      <a:pPr marL="0" lvl="0" indent="0" algn="ctr" rtl="0">
                        <a:spcBef>
                          <a:spcPts val="0"/>
                        </a:spcBef>
                        <a:spcAft>
                          <a:spcPts val="0"/>
                        </a:spcAft>
                        <a:buNone/>
                      </a:pPr>
                      <a:r>
                        <a:rPr lang="en" b="1"/>
                        <a:t>Type</a:t>
                      </a:r>
                      <a:endParaRPr b="1"/>
                    </a:p>
                  </a:txBody>
                  <a:tcPr marL="91425" marR="91425" marT="91425" marB="91425">
                    <a:solidFill>
                      <a:srgbClr val="454BBB">
                        <a:alpha val="59520"/>
                      </a:srgbClr>
                    </a:solidFill>
                  </a:tcPr>
                </a:tc>
                <a:tc>
                  <a:txBody>
                    <a:bodyPr/>
                    <a:lstStyle/>
                    <a:p>
                      <a:pPr marL="0" lvl="0" indent="0" algn="ctr" rtl="0">
                        <a:spcBef>
                          <a:spcPts val="0"/>
                        </a:spcBef>
                        <a:spcAft>
                          <a:spcPts val="0"/>
                        </a:spcAft>
                        <a:buNone/>
                      </a:pPr>
                      <a:r>
                        <a:rPr lang="en" b="1"/>
                        <a:t>Features</a:t>
                      </a:r>
                      <a:endParaRPr b="1"/>
                    </a:p>
                  </a:txBody>
                  <a:tcPr marL="91425" marR="91425" marT="91425" marB="91425">
                    <a:solidFill>
                      <a:srgbClr val="454BBB">
                        <a:alpha val="59520"/>
                      </a:srgbClr>
                    </a:solidFill>
                  </a:tcPr>
                </a:tc>
                <a:extLst>
                  <a:ext uri="{0D108BD9-81ED-4DB2-BD59-A6C34878D82A}">
                    <a16:rowId xmlns:a16="http://schemas.microsoft.com/office/drawing/2014/main" val="10000"/>
                  </a:ext>
                </a:extLst>
              </a:tr>
              <a:tr h="557550">
                <a:tc>
                  <a:txBody>
                    <a:bodyPr/>
                    <a:lstStyle/>
                    <a:p>
                      <a:pPr marL="0" lvl="0" indent="0" algn="l" rtl="0">
                        <a:spcBef>
                          <a:spcPts val="0"/>
                        </a:spcBef>
                        <a:spcAft>
                          <a:spcPts val="0"/>
                        </a:spcAft>
                        <a:buNone/>
                      </a:pPr>
                      <a:r>
                        <a:rPr lang="en" sz="1600" b="1">
                          <a:latin typeface="Calibri"/>
                          <a:ea typeface="Calibri"/>
                          <a:cs typeface="Calibri"/>
                          <a:sym typeface="Calibri"/>
                        </a:rPr>
                        <a:t>Rio de Janeiro</a:t>
                      </a:r>
                      <a:endParaRPr sz="1600" b="1">
                        <a:latin typeface="Calibri"/>
                        <a:ea typeface="Calibri"/>
                        <a:cs typeface="Calibri"/>
                        <a:sym typeface="Calibri"/>
                      </a:endParaRPr>
                    </a:p>
                  </a:txBody>
                  <a:tcPr marL="91425" marR="91425" marT="91425" marB="91425" anchor="ctr">
                    <a:solidFill>
                      <a:srgbClr val="454BBB">
                        <a:alpha val="27980"/>
                      </a:srgbClr>
                    </a:solidFill>
                  </a:tcPr>
                </a:tc>
                <a:tc>
                  <a:txBody>
                    <a:bodyPr/>
                    <a:lstStyle/>
                    <a:p>
                      <a:pPr marL="0" lvl="0" indent="0" algn="ctr" rtl="0">
                        <a:spcBef>
                          <a:spcPts val="0"/>
                        </a:spcBef>
                        <a:spcAft>
                          <a:spcPts val="0"/>
                        </a:spcAft>
                        <a:buNone/>
                      </a:pPr>
                      <a:r>
                        <a:rPr lang="en" sz="1600">
                          <a:latin typeface="Calibri"/>
                          <a:ea typeface="Calibri"/>
                          <a:cs typeface="Calibri"/>
                          <a:sym typeface="Calibri"/>
                        </a:rPr>
                        <a:t>2009</a:t>
                      </a:r>
                      <a:endParaRPr sz="1600">
                        <a:latin typeface="Calibri"/>
                        <a:ea typeface="Calibri"/>
                        <a:cs typeface="Calibri"/>
                        <a:sym typeface="Calibri"/>
                      </a:endParaRPr>
                    </a:p>
                  </a:txBody>
                  <a:tcPr marL="91425" marR="91425" marT="91425" marB="91425" anchor="ctr">
                    <a:solidFill>
                      <a:srgbClr val="98DDBA">
                        <a:alpha val="48210"/>
                      </a:srgbClr>
                    </a:solidFill>
                  </a:tcPr>
                </a:tc>
                <a:tc>
                  <a:txBody>
                    <a:bodyPr/>
                    <a:lstStyle/>
                    <a:p>
                      <a:pPr marL="0" lvl="0" indent="0" algn="ctr" rtl="0">
                        <a:spcBef>
                          <a:spcPts val="0"/>
                        </a:spcBef>
                        <a:spcAft>
                          <a:spcPts val="0"/>
                        </a:spcAft>
                        <a:buNone/>
                      </a:pPr>
                      <a:r>
                        <a:rPr lang="en" sz="1600">
                          <a:latin typeface="Calibri"/>
                          <a:ea typeface="Calibri"/>
                          <a:cs typeface="Calibri"/>
                          <a:sym typeface="Calibri"/>
                        </a:rPr>
                        <a:t>Levy</a:t>
                      </a:r>
                      <a:endParaRPr sz="1600">
                        <a:latin typeface="Calibri"/>
                        <a:ea typeface="Calibri"/>
                        <a:cs typeface="Calibri"/>
                        <a:sym typeface="Calibri"/>
                      </a:endParaRPr>
                    </a:p>
                  </a:txBody>
                  <a:tcPr marL="91425" marR="91425" marT="91425" marB="91425" anchor="ctr">
                    <a:solidFill>
                      <a:srgbClr val="98DDBA">
                        <a:alpha val="48210"/>
                      </a:srgbClr>
                    </a:solidFill>
                  </a:tcPr>
                </a:tc>
                <a:tc>
                  <a:txBody>
                    <a:bodyPr/>
                    <a:lstStyle/>
                    <a:p>
                      <a:pPr marL="0" lvl="0" indent="0" algn="l" rtl="0">
                        <a:spcBef>
                          <a:spcPts val="0"/>
                        </a:spcBef>
                        <a:spcAft>
                          <a:spcPts val="0"/>
                        </a:spcAft>
                        <a:buNone/>
                      </a:pPr>
                      <a:r>
                        <a:rPr lang="en" sz="1600">
                          <a:latin typeface="Calibri"/>
                          <a:ea typeface="Calibri"/>
                          <a:cs typeface="Calibri"/>
                          <a:sym typeface="Calibri"/>
                        </a:rPr>
                        <a:t>Requirement to substitute PE and PP bags with alternatives.  If not done, collect plastic bags for recycling, give public discount if they bring their own bag, or pay with food products for every 50 bags collected.  </a:t>
                      </a:r>
                      <a:endParaRPr sz="1600">
                        <a:latin typeface="Calibri"/>
                        <a:ea typeface="Calibri"/>
                        <a:cs typeface="Calibri"/>
                        <a:sym typeface="Calibri"/>
                      </a:endParaRPr>
                    </a:p>
                    <a:p>
                      <a:pPr marL="0" lvl="0" indent="0" algn="l" rtl="0">
                        <a:spcBef>
                          <a:spcPts val="0"/>
                        </a:spcBef>
                        <a:spcAft>
                          <a:spcPts val="0"/>
                        </a:spcAft>
                        <a:buNone/>
                      </a:pPr>
                      <a:r>
                        <a:rPr lang="en" sz="1600" b="1">
                          <a:latin typeface="Calibri"/>
                          <a:ea typeface="Calibri"/>
                          <a:cs typeface="Calibri"/>
                          <a:sym typeface="Calibri"/>
                        </a:rPr>
                        <a:t>Impact: 24% reduction of plastic bag use</a:t>
                      </a:r>
                      <a:endParaRPr sz="1600" b="1">
                        <a:latin typeface="Calibri"/>
                        <a:ea typeface="Calibri"/>
                        <a:cs typeface="Calibri"/>
                        <a:sym typeface="Calibri"/>
                      </a:endParaRPr>
                    </a:p>
                  </a:txBody>
                  <a:tcPr marL="91425" marR="91425" marT="91425" marB="91425">
                    <a:solidFill>
                      <a:srgbClr val="98DDBA">
                        <a:alpha val="48210"/>
                      </a:srgbClr>
                    </a:solidFill>
                  </a:tcPr>
                </a:tc>
                <a:extLst>
                  <a:ext uri="{0D108BD9-81ED-4DB2-BD59-A6C34878D82A}">
                    <a16:rowId xmlns:a16="http://schemas.microsoft.com/office/drawing/2014/main" val="10001"/>
                  </a:ext>
                </a:extLst>
              </a:tr>
              <a:tr h="828625">
                <a:tc>
                  <a:txBody>
                    <a:bodyPr/>
                    <a:lstStyle/>
                    <a:p>
                      <a:pPr marL="0" lvl="0" indent="0" algn="l" rtl="0">
                        <a:spcBef>
                          <a:spcPts val="0"/>
                        </a:spcBef>
                        <a:spcAft>
                          <a:spcPts val="0"/>
                        </a:spcAft>
                        <a:buNone/>
                      </a:pPr>
                      <a:r>
                        <a:rPr lang="en" sz="1600" b="1">
                          <a:latin typeface="Calibri"/>
                          <a:ea typeface="Calibri"/>
                          <a:cs typeface="Calibri"/>
                          <a:sym typeface="Calibri"/>
                        </a:rPr>
                        <a:t>Sao Paulo</a:t>
                      </a:r>
                      <a:endParaRPr sz="1600" b="1">
                        <a:latin typeface="Calibri"/>
                        <a:ea typeface="Calibri"/>
                        <a:cs typeface="Calibri"/>
                        <a:sym typeface="Calibri"/>
                      </a:endParaRPr>
                    </a:p>
                  </a:txBody>
                  <a:tcPr marL="91425" marR="91425" marT="91425" marB="91425" anchor="ctr">
                    <a:solidFill>
                      <a:srgbClr val="454BBB">
                        <a:alpha val="27980"/>
                      </a:srgbClr>
                    </a:solidFill>
                  </a:tcPr>
                </a:tc>
                <a:tc>
                  <a:txBody>
                    <a:bodyPr/>
                    <a:lstStyle/>
                    <a:p>
                      <a:pPr marL="0" lvl="0" indent="0" algn="ctr" rtl="0">
                        <a:spcBef>
                          <a:spcPts val="0"/>
                        </a:spcBef>
                        <a:spcAft>
                          <a:spcPts val="0"/>
                        </a:spcAft>
                        <a:buNone/>
                      </a:pPr>
                      <a:r>
                        <a:rPr lang="en" sz="1600">
                          <a:latin typeface="Calibri"/>
                          <a:ea typeface="Calibri"/>
                          <a:cs typeface="Calibri"/>
                          <a:sym typeface="Calibri"/>
                        </a:rPr>
                        <a:t>2015</a:t>
                      </a:r>
                      <a:endParaRPr sz="1600">
                        <a:latin typeface="Calibri"/>
                        <a:ea typeface="Calibri"/>
                        <a:cs typeface="Calibri"/>
                        <a:sym typeface="Calibri"/>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600">
                          <a:latin typeface="Calibri"/>
                          <a:ea typeface="Calibri"/>
                          <a:cs typeface="Calibri"/>
                          <a:sym typeface="Calibri"/>
                        </a:rPr>
                        <a:t>Ban</a:t>
                      </a:r>
                      <a:endParaRPr sz="1600">
                        <a:latin typeface="Calibri"/>
                        <a:ea typeface="Calibri"/>
                        <a:cs typeface="Calibri"/>
                        <a:sym typeface="Calibri"/>
                      </a:endParaRPr>
                    </a:p>
                  </a:txBody>
                  <a:tcPr marL="91425" marR="91425" marT="91425" marB="91425" anchor="ctr">
                    <a:solidFill>
                      <a:srgbClr val="EFEFEF"/>
                    </a:solidFill>
                  </a:tcPr>
                </a:tc>
                <a:tc>
                  <a:txBody>
                    <a:bodyPr/>
                    <a:lstStyle/>
                    <a:p>
                      <a:pPr marL="0" lvl="0" indent="0" algn="l" rtl="0">
                        <a:spcBef>
                          <a:spcPts val="0"/>
                        </a:spcBef>
                        <a:spcAft>
                          <a:spcPts val="0"/>
                        </a:spcAft>
                        <a:buNone/>
                      </a:pPr>
                      <a:r>
                        <a:rPr lang="en" sz="1600">
                          <a:latin typeface="Calibri"/>
                          <a:ea typeface="Calibri"/>
                          <a:cs typeface="Calibri"/>
                          <a:sym typeface="Calibri"/>
                        </a:rPr>
                        <a:t>Ban on non-biodegradable plastic bags in Sao Paulo.</a:t>
                      </a:r>
                      <a:endParaRPr sz="1600">
                        <a:latin typeface="Calibri"/>
                        <a:ea typeface="Calibri"/>
                        <a:cs typeface="Calibri"/>
                        <a:sym typeface="Calibri"/>
                      </a:endParaRPr>
                    </a:p>
                  </a:txBody>
                  <a:tcPr marL="91425" marR="91425" marT="91425" marB="91425">
                    <a:solidFill>
                      <a:srgbClr val="EFEFE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05" name="Google Shape;205;p32"/>
          <p:cNvSpPr txBox="1">
            <a:spLocks noGrp="1"/>
          </p:cNvSpPr>
          <p:nvPr>
            <p:ph type="title"/>
          </p:nvPr>
        </p:nvSpPr>
        <p:spPr>
          <a:xfrm>
            <a:off x="442913" y="314284"/>
            <a:ext cx="8258100" cy="9942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rgbClr val="454BBB"/>
              </a:buClr>
              <a:buSzPts val="3300"/>
              <a:buFont typeface="Arial Black"/>
              <a:buNone/>
            </a:pPr>
            <a:r>
              <a:rPr lang="en" sz="2600" b="1">
                <a:solidFill>
                  <a:srgbClr val="454BBB"/>
                </a:solidFill>
                <a:latin typeface="Arial Black"/>
                <a:ea typeface="Arial Black"/>
                <a:cs typeface="Arial Black"/>
                <a:sym typeface="Arial Black"/>
              </a:rPr>
              <a:t>Braskem aims to be carbon neutral by 2050</a:t>
            </a:r>
            <a:endParaRPr sz="2600" b="1">
              <a:solidFill>
                <a:srgbClr val="454BBB"/>
              </a:solidFill>
              <a:latin typeface="Arial Black"/>
              <a:ea typeface="Arial Black"/>
              <a:cs typeface="Arial Black"/>
              <a:sym typeface="Arial Black"/>
            </a:endParaRPr>
          </a:p>
        </p:txBody>
      </p:sp>
      <p:pic>
        <p:nvPicPr>
          <p:cNvPr id="206" name="Google Shape;206;p32"/>
          <p:cNvPicPr preferRelativeResize="0"/>
          <p:nvPr/>
        </p:nvPicPr>
        <p:blipFill rotWithShape="1">
          <a:blip r:embed="rId3">
            <a:alphaModFix/>
          </a:blip>
          <a:srcRect l="21313" t="92856" r="55049"/>
          <a:stretch/>
        </p:blipFill>
        <p:spPr>
          <a:xfrm>
            <a:off x="7411575" y="4623955"/>
            <a:ext cx="1732426" cy="523507"/>
          </a:xfrm>
          <a:prstGeom prst="rect">
            <a:avLst/>
          </a:prstGeom>
          <a:noFill/>
          <a:ln>
            <a:noFill/>
          </a:ln>
        </p:spPr>
      </p:pic>
      <p:sp>
        <p:nvSpPr>
          <p:cNvPr id="207" name="Google Shape;207;p32"/>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7</a:t>
            </a:fld>
            <a:endParaRPr/>
          </a:p>
        </p:txBody>
      </p:sp>
      <p:sp>
        <p:nvSpPr>
          <p:cNvPr id="208" name="Google Shape;208;p32"/>
          <p:cNvSpPr txBox="1"/>
          <p:nvPr/>
        </p:nvSpPr>
        <p:spPr>
          <a:xfrm>
            <a:off x="142475" y="783950"/>
            <a:ext cx="143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10" name="Google Shape;210;p32"/>
          <p:cNvSpPr txBox="1"/>
          <p:nvPr/>
        </p:nvSpPr>
        <p:spPr>
          <a:xfrm>
            <a:off x="0" y="4683650"/>
            <a:ext cx="3429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dirty="0">
                <a:solidFill>
                  <a:schemeClr val="hlink"/>
                </a:solidFill>
                <a:latin typeface="Calibri"/>
                <a:ea typeface="Calibri"/>
                <a:cs typeface="Calibri"/>
                <a:sym typeface="Calibri"/>
                <a:hlinkClick r:id="rId4"/>
              </a:rPr>
              <a:t>https://www.braskem.com.br/portal/Principal/carbon-neutral/files/Manifesto_BRASKEM_pt-br.pdf</a:t>
            </a:r>
            <a:r>
              <a:rPr lang="en" sz="1000" dirty="0">
                <a:latin typeface="Calibri"/>
                <a:ea typeface="Calibri"/>
                <a:cs typeface="Calibri"/>
                <a:sym typeface="Calibri"/>
              </a:rPr>
              <a:t> </a:t>
            </a:r>
            <a:endParaRPr sz="1000" b="1" dirty="0">
              <a:latin typeface="Calibri"/>
              <a:ea typeface="Calibri"/>
              <a:cs typeface="Calibri"/>
              <a:sym typeface="Calibri"/>
            </a:endParaRPr>
          </a:p>
        </p:txBody>
      </p:sp>
      <p:sp>
        <p:nvSpPr>
          <p:cNvPr id="2" name="TextBox 1">
            <a:extLst>
              <a:ext uri="{FF2B5EF4-FFF2-40B4-BE49-F238E27FC236}">
                <a16:creationId xmlns:a16="http://schemas.microsoft.com/office/drawing/2014/main" id="{C69F224F-09B1-2B47-AC53-579A86B7DBE8}"/>
              </a:ext>
            </a:extLst>
          </p:cNvPr>
          <p:cNvSpPr txBox="1"/>
          <p:nvPr/>
        </p:nvSpPr>
        <p:spPr>
          <a:xfrm>
            <a:off x="1863969" y="1459523"/>
            <a:ext cx="5249008" cy="307777"/>
          </a:xfrm>
          <a:prstGeom prst="rect">
            <a:avLst/>
          </a:prstGeom>
          <a:noFill/>
        </p:spPr>
        <p:txBody>
          <a:bodyPr wrap="square" rtlCol="0">
            <a:spAutoFit/>
          </a:bodyPr>
          <a:lstStyle/>
          <a:p>
            <a:r>
              <a:rPr lang="en-US" dirty="0"/>
              <a:t>Graphic from </a:t>
            </a:r>
            <a:r>
              <a:rPr lang="en-US" dirty="0" err="1"/>
              <a:t>Braskem</a:t>
            </a:r>
            <a:r>
              <a:rPr lang="en-US" dirty="0"/>
              <a:t> on their carbon neutrality plan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16" name="Google Shape;216;p33"/>
          <p:cNvPicPr preferRelativeResize="0"/>
          <p:nvPr/>
        </p:nvPicPr>
        <p:blipFill rotWithShape="1">
          <a:blip r:embed="rId3">
            <a:alphaModFix/>
          </a:blip>
          <a:srcRect l="21313" t="92856" r="55049"/>
          <a:stretch/>
        </p:blipFill>
        <p:spPr>
          <a:xfrm>
            <a:off x="7411575" y="4623955"/>
            <a:ext cx="1732426" cy="523507"/>
          </a:xfrm>
          <a:prstGeom prst="rect">
            <a:avLst/>
          </a:prstGeom>
          <a:noFill/>
          <a:ln>
            <a:noFill/>
          </a:ln>
        </p:spPr>
      </p:pic>
      <p:sp>
        <p:nvSpPr>
          <p:cNvPr id="217" name="Google Shape;217;p33"/>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18" name="Google Shape;218;p33"/>
          <p:cNvSpPr txBox="1">
            <a:spLocks noGrp="1"/>
          </p:cNvSpPr>
          <p:nvPr>
            <p:ph type="title"/>
          </p:nvPr>
        </p:nvSpPr>
        <p:spPr>
          <a:xfrm>
            <a:off x="162488" y="86807"/>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454BBB"/>
              </a:buClr>
              <a:buSzPts val="3300"/>
              <a:buFont typeface="Arial Black"/>
              <a:buNone/>
            </a:pPr>
            <a:r>
              <a:rPr lang="en">
                <a:solidFill>
                  <a:srgbClr val="454BBB"/>
                </a:solidFill>
                <a:latin typeface="Arial Black"/>
                <a:ea typeface="Arial Black"/>
                <a:cs typeface="Arial Black"/>
                <a:sym typeface="Arial Black"/>
              </a:rPr>
              <a:t>Sources</a:t>
            </a:r>
            <a:endParaRPr>
              <a:solidFill>
                <a:srgbClr val="454BBB"/>
              </a:solidFill>
              <a:latin typeface="Arial Black"/>
              <a:ea typeface="Arial Black"/>
              <a:cs typeface="Arial Black"/>
              <a:sym typeface="Arial Black"/>
            </a:endParaRPr>
          </a:p>
        </p:txBody>
      </p:sp>
      <p:cxnSp>
        <p:nvCxnSpPr>
          <p:cNvPr id="219" name="Google Shape;219;p33"/>
          <p:cNvCxnSpPr/>
          <p:nvPr/>
        </p:nvCxnSpPr>
        <p:spPr>
          <a:xfrm>
            <a:off x="0" y="1080980"/>
            <a:ext cx="8049000" cy="0"/>
          </a:xfrm>
          <a:prstGeom prst="straightConnector1">
            <a:avLst/>
          </a:prstGeom>
          <a:noFill/>
          <a:ln w="38100" cap="rnd" cmpd="sng">
            <a:solidFill>
              <a:srgbClr val="98DDBA"/>
            </a:solidFill>
            <a:prstDash val="solid"/>
            <a:miter lim="800000"/>
            <a:headEnd type="none" w="sm" len="sm"/>
            <a:tailEnd type="none" w="sm" len="sm"/>
          </a:ln>
        </p:spPr>
      </p:cxnSp>
      <p:sp>
        <p:nvSpPr>
          <p:cNvPr id="220" name="Google Shape;220;p33"/>
          <p:cNvSpPr txBox="1"/>
          <p:nvPr/>
        </p:nvSpPr>
        <p:spPr>
          <a:xfrm>
            <a:off x="347725" y="1275000"/>
            <a:ext cx="5969400" cy="187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uFill>
                <a:noFill/>
              </a:uFill>
              <a:latin typeface="Calibri"/>
              <a:ea typeface="Calibri"/>
              <a:cs typeface="Calibri"/>
              <a:sym typeface="Calibri"/>
              <a:hlinkClick r:id="rId4"/>
            </a:endParaRPr>
          </a:p>
          <a:p>
            <a:pPr marL="0" lvl="0" indent="0" algn="l" rtl="0">
              <a:spcBef>
                <a:spcPts val="0"/>
              </a:spcBef>
              <a:spcAft>
                <a:spcPts val="0"/>
              </a:spcAft>
              <a:buClr>
                <a:schemeClr val="dk1"/>
              </a:buClr>
              <a:buSzPts val="1100"/>
              <a:buFont typeface="Arial"/>
              <a:buNone/>
            </a:pPr>
            <a:r>
              <a:rPr lang="en" sz="1500" u="sng">
                <a:solidFill>
                  <a:srgbClr val="1A0DAB"/>
                </a:solidFill>
                <a:highlight>
                  <a:srgbClr val="FFFFFF"/>
                </a:highlight>
                <a:latin typeface="Roboto"/>
                <a:ea typeface="Roboto"/>
                <a:cs typeface="Roboto"/>
                <a:sym typeface="Roboto"/>
                <a:hlinkClick r:id="rId4">
                  <a:extLst>
                    <a:ext uri="{A12FA001-AC4F-418D-AE19-62706E023703}">
                      <ahyp:hlinkClr xmlns:ahyp="http://schemas.microsoft.com/office/drawing/2018/hyperlinkcolor" val="tx"/>
                    </a:ext>
                  </a:extLst>
                </a:hlinkClick>
              </a:rPr>
              <a:t>SINGLE-USE PLASTICS - Wedocs.unep.org.</a:t>
            </a:r>
            <a:endParaRPr sz="1500" u="sng">
              <a:solidFill>
                <a:srgbClr val="1A0DAB"/>
              </a:solidFill>
              <a:highlight>
                <a:srgbClr val="FFFFFF"/>
              </a:highlight>
              <a:latin typeface="Roboto"/>
              <a:ea typeface="Roboto"/>
              <a:cs typeface="Roboto"/>
              <a:sym typeface="Roboto"/>
              <a:hlinkClick r:id="rId4">
                <a:extLst>
                  <a:ext uri="{A12FA001-AC4F-418D-AE19-62706E023703}">
                    <ahyp:hlinkClr xmlns:ahyp="http://schemas.microsoft.com/office/drawing/2018/hyperlinkcolor" val="tx"/>
                  </a:ext>
                </a:extLst>
              </a:hlinkClick>
            </a:endParaRPr>
          </a:p>
          <a:p>
            <a:pPr marL="0" lvl="0" indent="0" algn="l" rtl="0">
              <a:spcBef>
                <a:spcPts val="0"/>
              </a:spcBef>
              <a:spcAft>
                <a:spcPts val="0"/>
              </a:spcAft>
              <a:buClr>
                <a:schemeClr val="dk1"/>
              </a:buClr>
              <a:buSzPts val="1100"/>
              <a:buFont typeface="Arial"/>
              <a:buNone/>
            </a:pPr>
            <a:r>
              <a:rPr lang="en" sz="1050" u="sng">
                <a:solidFill>
                  <a:srgbClr val="202124"/>
                </a:solidFill>
                <a:highlight>
                  <a:srgbClr val="FFFFFF"/>
                </a:highlight>
                <a:latin typeface="Roboto"/>
                <a:ea typeface="Roboto"/>
                <a:cs typeface="Roboto"/>
                <a:sym typeface="Roboto"/>
                <a:hlinkClick r:id="rId4">
                  <a:extLst>
                    <a:ext uri="{A12FA001-AC4F-418D-AE19-62706E023703}">
                      <ahyp:hlinkClr xmlns:ahyp="http://schemas.microsoft.com/office/drawing/2018/hyperlinkcolor" val="tx"/>
                    </a:ext>
                  </a:extLst>
                </a:hlinkClick>
              </a:rPr>
              <a:t>https://wedocs.unep.org</a:t>
            </a:r>
            <a:endParaRPr sz="1050" u="sng">
              <a:solidFill>
                <a:srgbClr val="202124"/>
              </a:solidFill>
              <a:highlight>
                <a:srgbClr val="FFFFFF"/>
              </a:highlight>
              <a:latin typeface="Roboto"/>
              <a:ea typeface="Roboto"/>
              <a:cs typeface="Roboto"/>
              <a:sym typeface="Roboto"/>
              <a:hlinkClick r:id="rId4">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5"/>
              </a:rPr>
              <a:t>https://ourworldindata.org/plastic-pollution#how-do-we-dispose-of-our-plastic</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573</Words>
  <Application>Microsoft Macintosh PowerPoint</Application>
  <PresentationFormat>On-screen Show (16:9)</PresentationFormat>
  <Paragraphs>75</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Calibri</vt:lpstr>
      <vt:lpstr>Arial Black</vt:lpstr>
      <vt:lpstr>Arial</vt:lpstr>
      <vt:lpstr>Roboto</vt:lpstr>
      <vt:lpstr>Simple Light</vt:lpstr>
      <vt:lpstr>Office Theme</vt:lpstr>
      <vt:lpstr>Local Recycling Regulations in Brazil</vt:lpstr>
      <vt:lpstr>Recycling stats in Brazil vary by source</vt:lpstr>
      <vt:lpstr>Recycling stats in Brazil vary by source</vt:lpstr>
      <vt:lpstr>Regulations on single-use plastics are increasing worldwide</vt:lpstr>
      <vt:lpstr>Types of policy tools</vt:lpstr>
      <vt:lpstr>Regulations in Brazilian cities</vt:lpstr>
      <vt:lpstr>Braskem aims to be carbon neutral by 2050</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Reciclagem e legislação  no Brasil</dc:title>
  <cp:lastModifiedBy>Haley Beech</cp:lastModifiedBy>
  <cp:revision>2</cp:revision>
  <dcterms:modified xsi:type="dcterms:W3CDTF">2024-09-18T02:48:52Z</dcterms:modified>
</cp:coreProperties>
</file>