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20" d="100"/>
          <a:sy n="120" d="100"/>
        </p:scale>
        <p:origin x="20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stry-europe.onlinelibrary.wiley.com/doi/full/10.1002/cssc.202001726?casa_token=XQzmQjlXPW8AAAAA:PEfgFO71T09Bptgt4G0TB9A7B0meWCwbTkcmw7x9Ruv8iDErWT9_DEG_Ux9NWidggcK75lrE4sGD25oS5w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odamateria.com.br/ciclo-da-borracha/#:~:text=O%20Ciclo%20da%20Borracha%20corresponde,tempo%20entre%201942%20e%201945" TargetMode="External"/><Relationship Id="rId4" Type="http://schemas.openxmlformats.org/officeDocument/2006/relationships/hyperlink" Target="https://chembioagro.springeropen.com/articles/10.1186/s40538-014-0016-y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stry-europe.onlinelibrary.wiley.com/doi/full/10.1002/cssc.202001726?casa_token=XQzmQjlXPW8AAAAA:PEfgFO71T09Bptgt4G0TB9A7B0meWCwbTkcmw7x9Ruv8iDErWT9_DEG_Ux9NWidggcK75lrE4sGD25oS5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etrobras.com.br/fatos-e-dados/conheca-os-derivados-do-petroleo-que-fazem-parte-do-cotidiano.htm" TargetMode="External"/><Relationship Id="rId5" Type="http://schemas.openxmlformats.org/officeDocument/2006/relationships/hyperlink" Target="https://www.abrafas.org.br/processos-produtivos" TargetMode="External"/><Relationship Id="rId4" Type="http://schemas.openxmlformats.org/officeDocument/2006/relationships/hyperlink" Target="https://chembioagro.springeropen.com/articles/10.1186/s40538-014-0016-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4a943fa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bc4a943f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c4a943fa0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bc4a943fa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c4a943fa0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bc4a943fa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655e70d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d655e70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475c7ef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https://chemistry-europe.onlinelibrary.wiley.com/doi/full/10.1002/cssc.202001726?casa_token=XQzmQjlXPW8AAAAA%3APEfgFO71T09Bptgt4G0TB9A7B0meWCwbTkcmw7x9Ruv8iDErWT9_DEG_Ux9NWidggcK75lrE4sGD25oS5w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https://chembioagro.springeropen.com/articles/10.1186/s40538-014-0016-y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Produtos de fonte renovavel (2012)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Borracha natural (SP)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Polietileno (RS, na Triunfo)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Papel e celulose (SP)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Papel e celulose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Producao no sul e sudeste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Madeira utilizada eh de area de reflorestamento, de eucalipto e pinheiro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Clima favoravel que ajuda o crescimento rapido das arvores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14,4 milhoes ton de celulose em 2012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Principais produtores: Fibria, Suzano, International Paper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Algodao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Quinto maior produtor do mundo: China (26%), India (20%), USA (14%), Pakistan (9%) e Brasil (6%)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Regiao centro-oeste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Principalmente utilizado na industria textil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Brasil era um grande produtor de tecidos no seculo passado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Borracha natural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latex, usado pra produzir a borracha natural, eh extraido da seringueira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seringueira eh uma arvore originaria da amazonia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latex eh como se fosse uma mistura de varias particulas pequenininhas de poliisopreno, que eh a borracha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borracha natural eh bastante utilizada em adesivos, pneus, luvas cirurgicas e equipamentos de saude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borracha natural passa pelo processo de vulcanizacao, onde basicamente sao criadas pontes entre as moleculas do polimero, melhorando algumas propriedades do material, como a rigidez. Isso faz com que os pneus sejam duros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eh um problema ambiental porque a borracha vulcanizada nao eh degradavel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https://www.todamateria.com.br/ciclo-da-borracha/#:~:text=O%20Ciclo%20da%20Borracha%20corresponde,tempo%20entre%201942%20e%201945</a:t>
            </a:r>
            <a:r>
              <a:rPr lang="en"/>
              <a:t>.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Historicamente, a seringueira foi importante por conta do ciclo da borracha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Durante as revoluções industriais, o uso de borracha foi sendo cada vez mais importante e isso levou a extração de latex nas regioes amazonicas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Isso impulsionou o crescimento das cidades da regiao</a:t>
            </a:r>
            <a:endParaRPr/>
          </a:p>
        </p:txBody>
      </p:sp>
      <p:sp>
        <p:nvSpPr>
          <p:cNvPr id="214" name="Google Shape;214;g1c475c7ef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475c7ef2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Muitos dos plasticos que a gente conhece vem do 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Depois que ele é extraido do solo, ele eh levado para a refinaria onde eh destilado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 destilacao, sao produzidos uma serie de produtos distintos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Deles, a gente obtem etileno, propeno, butadieno e compostos aromaticos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compostos aromaticos sao os que tem um benzeno no meio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partir deles, a gente obtem polietileno, etc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Esses plasticos sao slguns daqueles mais comuns que eu comentei nos slides anteriores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Alem disso, a gente produz outras copisas famosas do petroleo, como nailon, poliester, elastano, etc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ANOTAÇÕES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https://chemistry-europe.onlinelibrary.wiley.com/doi/full/10.1002/cssc.202001726?casa_token=XQzmQjlXPW8AAAAA%3APEfgFO71T09Bptgt4G0TB9A7B0meWCwbTkcmw7x9Ruv8iDErWT9_DEG_Ux9NWidggcK75lrE4sGD25oS5w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https://chembioagro.springeropen.com/articles/10.1186/s40538-014-0016-y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Polietileno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Braskem foi a pioneira na producao de polietileno a partir do etanol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polietileno eh produzido do etileno, que muitas vezes vem do petroleo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Porem, o que eles fizeram foi encontrar um jeito de obter o etileno do etanol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 a vantagem eh que o etanol vem da cana, que eh um recurso renovavel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https://www.abrafas.org.br/processos-produtivos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 vem a nafta -&gt; benzeno (nailon-6,6), p-xileno (poliester), propeno (elastano)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https://petrobras.com.br/fatos-e-dados/conheca-os-derivados-do-petroleo-que-fazem-parte-do-cotidiano.htm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Derivados do petroleo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Polietileno (eteno)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Polipropileno (propeno)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Borrachas sinteticas (butadieno)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PET e poliestireno (compostos aromaticos)</a:t>
            </a:r>
            <a:endParaRPr/>
          </a:p>
        </p:txBody>
      </p:sp>
      <p:sp>
        <p:nvSpPr>
          <p:cNvPr id="234" name="Google Shape;234;g1c475c7ef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95C7A-E217-B446-B2C3-A9C139F0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53" y="1409676"/>
            <a:ext cx="1468448" cy="3357587"/>
          </a:xfrm>
          <a:prstGeom prst="rect">
            <a:avLst/>
          </a:prstGeom>
        </p:spPr>
      </p:pic>
      <p:sp>
        <p:nvSpPr>
          <p:cNvPr id="136" name="Google Shape;136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Natural Versus Chemical Fibers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554F8-B24D-C64D-9A7C-A09999427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344" y="-211860"/>
            <a:ext cx="2399967" cy="2327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16F39C-04B2-E74B-B00F-B660789B1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955" y="2809922"/>
            <a:ext cx="1791336" cy="18101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Many polymers come from nature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27"/>
          <p:cNvSpPr txBox="1"/>
          <p:nvPr/>
        </p:nvSpPr>
        <p:spPr>
          <a:xfrm>
            <a:off x="663150" y="3768675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Proteins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160850" y="3768675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DNA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707075" y="3768675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Cellulose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A30D6-50B5-DA42-9377-6A5F1304B575}"/>
              </a:ext>
            </a:extLst>
          </p:cNvPr>
          <p:cNvSpPr txBox="1"/>
          <p:nvPr/>
        </p:nvSpPr>
        <p:spPr>
          <a:xfrm>
            <a:off x="2497015" y="2250831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representative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Natural fiber examples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6316675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wool 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(protein)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199708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silk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(protein)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-339025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cotton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(cellulose)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30342" y="27443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flax/linen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(cellulose)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8F321-D7B9-AD47-851A-F9196B577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19" y="1312455"/>
            <a:ext cx="1570808" cy="1428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D2C6E-4F0A-254A-BC77-05F4C2639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537" y="1224289"/>
            <a:ext cx="1193563" cy="1634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C9E37-A6E8-A741-B7C7-72987A8854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89"/>
          <a:stretch/>
        </p:blipFill>
        <p:spPr>
          <a:xfrm>
            <a:off x="5156150" y="1392313"/>
            <a:ext cx="1007110" cy="1412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FFB31-D9EE-4F4C-822A-03613FD33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702" y="1188973"/>
            <a:ext cx="1373957" cy="1643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9BA75-F6A4-8A46-8B09-7C2EA8BAA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369" y="3473140"/>
            <a:ext cx="1155071" cy="1146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47E97-4614-0640-B3C2-B97A4823BF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392" y="3456978"/>
            <a:ext cx="743409" cy="1150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DD257-A6A7-3247-B0BF-32665259DB0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6540"/>
          <a:stretch/>
        </p:blipFill>
        <p:spPr>
          <a:xfrm>
            <a:off x="5250444" y="3543300"/>
            <a:ext cx="756950" cy="1076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863807-D26B-194C-8EE9-4CBE309923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1575" y="3543300"/>
            <a:ext cx="871626" cy="10417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Chemical fibers: Artificial vs Synthetic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5" name="Google Shape;185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9"/>
          <p:cNvSpPr txBox="1"/>
          <p:nvPr/>
        </p:nvSpPr>
        <p:spPr>
          <a:xfrm>
            <a:off x="-216750" y="3201056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viscose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2052617" y="3201056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tencel 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263425" y="1838519"/>
            <a:ext cx="2992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Artificial fibers are chemically made, but only using natural fibers as a base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264FE-C806-E24A-A7BA-D34B584D6EA9}"/>
              </a:ext>
            </a:extLst>
          </p:cNvPr>
          <p:cNvSpPr txBox="1"/>
          <p:nvPr/>
        </p:nvSpPr>
        <p:spPr>
          <a:xfrm>
            <a:off x="597877" y="2301357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representative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Synthetic fiber examples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9" name="Google Shape;199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30"/>
          <p:cNvSpPr txBox="1"/>
          <p:nvPr/>
        </p:nvSpPr>
        <p:spPr>
          <a:xfrm>
            <a:off x="6316675" y="25157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polyester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(PET, Dacron)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199708" y="25157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aramid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(Kevlar)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-339025" y="2515769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polyethylene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1930342" y="251576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polyamide 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(Nylon)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11C9C-19FF-A643-8A23-A50B93288F6C}"/>
              </a:ext>
            </a:extLst>
          </p:cNvPr>
          <p:cNvSpPr txBox="1"/>
          <p:nvPr/>
        </p:nvSpPr>
        <p:spPr>
          <a:xfrm>
            <a:off x="-1266287" y="3024036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of: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14225-EC0B-864E-83B4-3E9CCF5B974E}"/>
              </a:ext>
            </a:extLst>
          </p:cNvPr>
          <p:cNvSpPr txBox="1"/>
          <p:nvPr/>
        </p:nvSpPr>
        <p:spPr>
          <a:xfrm>
            <a:off x="-703582" y="3728505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 flakes or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10C029-E878-7B41-917E-F2CD0FAF67D3}"/>
              </a:ext>
            </a:extLst>
          </p:cNvPr>
          <p:cNvSpPr txBox="1"/>
          <p:nvPr/>
        </p:nvSpPr>
        <p:spPr>
          <a:xfrm>
            <a:off x="1562472" y="372459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Nylons or tights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0E3FF-5498-184D-A5FE-6CFA3198C349}"/>
              </a:ext>
            </a:extLst>
          </p:cNvPr>
          <p:cNvSpPr txBox="1"/>
          <p:nvPr/>
        </p:nvSpPr>
        <p:spPr>
          <a:xfrm>
            <a:off x="3831830" y="371721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Bullet proof vest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1D7DF-97DA-E843-A262-C0D9BF53DEC7}"/>
              </a:ext>
            </a:extLst>
          </p:cNvPr>
          <p:cNvSpPr txBox="1"/>
          <p:nvPr/>
        </p:nvSpPr>
        <p:spPr>
          <a:xfrm>
            <a:off x="5948805" y="372459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fabric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C558B-9378-EB4E-9B73-4A0B7AF5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96" y="1660117"/>
            <a:ext cx="1053176" cy="648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7DA55F-D124-C047-A4D4-39BCD813C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734" y="1795453"/>
            <a:ext cx="1748130" cy="373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0BFB42-3C1D-D34A-BCFA-E44F255F7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652" y="1621149"/>
            <a:ext cx="1905490" cy="887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2A8BFB-11C9-464C-9C8D-7AF7B9FA3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456" y="1621149"/>
            <a:ext cx="1713987" cy="771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Natural sources in Brazil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0" name="Google Shape;220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31"/>
          <p:cNvSpPr txBox="1"/>
          <p:nvPr/>
        </p:nvSpPr>
        <p:spPr>
          <a:xfrm>
            <a:off x="67813" y="4674125"/>
            <a:ext cx="427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Valadares, F. L,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Biobased fibers and materials in Brazil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2014.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https://chembioagro.springeropen.com/articles/10.1186/s40538-014-0016-y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67825" y="3045400"/>
            <a:ext cx="30672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Paper and cellulose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Favorable weather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Reforestation are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 2012: 14.4 million tons of cellulose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Main industries: Fibria, Suzano, International Paper, etc</a:t>
            </a:r>
            <a:endParaRPr sz="1100"/>
          </a:p>
        </p:txBody>
      </p:sp>
      <p:sp>
        <p:nvSpPr>
          <p:cNvPr id="224" name="Google Shape;224;p31"/>
          <p:cNvSpPr txBox="1"/>
          <p:nvPr/>
        </p:nvSpPr>
        <p:spPr>
          <a:xfrm>
            <a:off x="142654" y="1154313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rgbClr val="2200CC"/>
                </a:solidFill>
              </a:rPr>
              <a:t>1) Eucalyptus</a:t>
            </a:r>
            <a:endParaRPr sz="1300" b="1">
              <a:solidFill>
                <a:srgbClr val="2200CC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788950" y="3045400"/>
            <a:ext cx="32907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Latex extraction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Natural rubber: adhesives, tires, gloves, healthcare tools, etc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From the Amazon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Vulcanization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Rubber production when Brazil was a colony</a:t>
            </a:r>
            <a:endParaRPr sz="1100"/>
          </a:p>
        </p:txBody>
      </p:sp>
      <p:sp>
        <p:nvSpPr>
          <p:cNvPr id="226" name="Google Shape;226;p31"/>
          <p:cNvSpPr txBox="1"/>
          <p:nvPr/>
        </p:nvSpPr>
        <p:spPr>
          <a:xfrm>
            <a:off x="5788954" y="1154313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rgbClr val="2200CC"/>
                </a:solidFill>
              </a:rPr>
              <a:t>3) Rubber Tree</a:t>
            </a:r>
            <a:endParaRPr sz="1300" b="1">
              <a:solidFill>
                <a:srgbClr val="2200CC"/>
              </a:solidFill>
            </a:endParaRPr>
          </a:p>
        </p:txBody>
      </p:sp>
      <p:grpSp>
        <p:nvGrpSpPr>
          <p:cNvPr id="228" name="Google Shape;228;p31"/>
          <p:cNvGrpSpPr/>
          <p:nvPr/>
        </p:nvGrpSpPr>
        <p:grpSpPr>
          <a:xfrm>
            <a:off x="2856950" y="1154313"/>
            <a:ext cx="3240900" cy="2834875"/>
            <a:chOff x="67825" y="1154313"/>
            <a:chExt cx="3240900" cy="2834875"/>
          </a:xfrm>
        </p:grpSpPr>
        <p:sp>
          <p:nvSpPr>
            <p:cNvPr id="229" name="Google Shape;229;p31"/>
            <p:cNvSpPr txBox="1"/>
            <p:nvPr/>
          </p:nvSpPr>
          <p:spPr>
            <a:xfrm>
              <a:off x="67825" y="3045388"/>
              <a:ext cx="3240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Sugar, ethanol and energy</a:t>
              </a:r>
              <a:endParaRPr sz="1100"/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Ethylene from ethanol</a:t>
              </a:r>
              <a:endParaRPr sz="1100"/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Braskem: polyethylene from ethanol</a:t>
              </a:r>
              <a:endParaRPr sz="1100"/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Sugar cane is a renewable resource</a:t>
              </a:r>
              <a:endParaRPr sz="1100"/>
            </a:p>
          </p:txBody>
        </p:sp>
        <p:sp>
          <p:nvSpPr>
            <p:cNvPr id="230" name="Google Shape;230;p31"/>
            <p:cNvSpPr txBox="1"/>
            <p:nvPr/>
          </p:nvSpPr>
          <p:spPr>
            <a:xfrm>
              <a:off x="142654" y="1154313"/>
              <a:ext cx="164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2200CC"/>
                  </a:solidFill>
                </a:rPr>
                <a:t>2) Sugar Cane</a:t>
              </a:r>
              <a:endParaRPr sz="1300" b="1">
                <a:solidFill>
                  <a:srgbClr val="2200CC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B072FC3-2FDB-F148-AAD4-6BC3DA695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7" y="1554513"/>
            <a:ext cx="1752864" cy="1587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370652-3622-AE4A-91D8-A59DFBC09E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44" b="11600"/>
          <a:stretch/>
        </p:blipFill>
        <p:spPr>
          <a:xfrm>
            <a:off x="3912781" y="1506390"/>
            <a:ext cx="668822" cy="15350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8AD5BF-1FF1-C94D-91E0-04B5D85B48E6}"/>
              </a:ext>
            </a:extLst>
          </p:cNvPr>
          <p:cNvSpPr txBox="1"/>
          <p:nvPr/>
        </p:nvSpPr>
        <p:spPr>
          <a:xfrm>
            <a:off x="4746834" y="2194178"/>
            <a:ext cx="372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Insert/replace with representative images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239" name="Google Shape;239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32"/>
          <p:cNvSpPr txBox="1"/>
          <p:nvPr/>
        </p:nvSpPr>
        <p:spPr>
          <a:xfrm>
            <a:off x="67825" y="4597925"/>
            <a:ext cx="423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Petrobras, </a:t>
            </a:r>
            <a:r>
              <a:rPr lang="en" sz="800" i="1">
                <a:latin typeface="Calibri"/>
                <a:ea typeface="Calibri"/>
                <a:cs typeface="Calibri"/>
                <a:sym typeface="Calibri"/>
              </a:rPr>
              <a:t>Conheça os derivados do petróleo que fazem parte do cotidiano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800" b="1">
                <a:latin typeface="Calibri"/>
                <a:ea typeface="Calibri"/>
                <a:cs typeface="Calibri"/>
                <a:sym typeface="Calibri"/>
              </a:rPr>
              <a:t>2014.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https://petrobras.com.br/fatos-e-dados/conheca-os-derivados-do-petroleo-que-fazem-parte-do-cotidiano.htm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2096050" y="1100013"/>
            <a:ext cx="4719800" cy="3478851"/>
            <a:chOff x="4233325" y="1154300"/>
            <a:chExt cx="4719800" cy="3478851"/>
          </a:xfrm>
        </p:grpSpPr>
        <p:sp>
          <p:nvSpPr>
            <p:cNvPr id="242" name="Google Shape;242;p32"/>
            <p:cNvSpPr txBox="1"/>
            <p:nvPr/>
          </p:nvSpPr>
          <p:spPr>
            <a:xfrm>
              <a:off x="4419454" y="1154300"/>
              <a:ext cx="164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2200CC"/>
                  </a:solidFill>
                </a:rPr>
                <a:t>1) Petroleum</a:t>
              </a:r>
              <a:endParaRPr sz="1300" b="1">
                <a:solidFill>
                  <a:srgbClr val="2200CC"/>
                </a:solidFill>
              </a:endParaRPr>
            </a:p>
          </p:txBody>
        </p:sp>
        <p:grpSp>
          <p:nvGrpSpPr>
            <p:cNvPr id="245" name="Google Shape;245;p32"/>
            <p:cNvGrpSpPr/>
            <p:nvPr/>
          </p:nvGrpSpPr>
          <p:grpSpPr>
            <a:xfrm>
              <a:off x="4233325" y="3194963"/>
              <a:ext cx="1052700" cy="1438188"/>
              <a:chOff x="4309525" y="3118763"/>
              <a:chExt cx="1052700" cy="1438188"/>
            </a:xfrm>
          </p:grpSpPr>
          <p:sp>
            <p:nvSpPr>
              <p:cNvPr id="246" name="Google Shape;246;p32"/>
              <p:cNvSpPr txBox="1"/>
              <p:nvPr/>
            </p:nvSpPr>
            <p:spPr>
              <a:xfrm>
                <a:off x="4309525" y="3118763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Ethylene</a:t>
                </a:r>
                <a:endParaRPr sz="1100"/>
              </a:p>
            </p:txBody>
          </p:sp>
          <p:sp>
            <p:nvSpPr>
              <p:cNvPr id="247" name="Google Shape;247;p32"/>
              <p:cNvSpPr txBox="1"/>
              <p:nvPr/>
            </p:nvSpPr>
            <p:spPr>
              <a:xfrm>
                <a:off x="4309525" y="3464758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Propylene</a:t>
                </a:r>
                <a:endParaRPr sz="1100"/>
              </a:p>
            </p:txBody>
          </p:sp>
          <p:sp>
            <p:nvSpPr>
              <p:cNvPr id="248" name="Google Shape;248;p32"/>
              <p:cNvSpPr txBox="1"/>
              <p:nvPr/>
            </p:nvSpPr>
            <p:spPr>
              <a:xfrm>
                <a:off x="4309525" y="3810754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Butadiene</a:t>
                </a:r>
                <a:endParaRPr sz="1100"/>
              </a:p>
            </p:txBody>
          </p:sp>
          <p:sp>
            <p:nvSpPr>
              <p:cNvPr id="249" name="Google Shape;249;p32"/>
              <p:cNvSpPr txBox="1"/>
              <p:nvPr/>
            </p:nvSpPr>
            <p:spPr>
              <a:xfrm>
                <a:off x="4309525" y="4156750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Aromátics</a:t>
                </a:r>
                <a:endParaRPr sz="1100"/>
              </a:p>
            </p:txBody>
          </p:sp>
        </p:grpSp>
        <p:grpSp>
          <p:nvGrpSpPr>
            <p:cNvPr id="250" name="Google Shape;250;p32"/>
            <p:cNvGrpSpPr/>
            <p:nvPr/>
          </p:nvGrpSpPr>
          <p:grpSpPr>
            <a:xfrm>
              <a:off x="5639550" y="3194963"/>
              <a:ext cx="1515600" cy="1438188"/>
              <a:chOff x="5944350" y="3118763"/>
              <a:chExt cx="1515600" cy="1438188"/>
            </a:xfrm>
          </p:grpSpPr>
          <p:sp>
            <p:nvSpPr>
              <p:cNvPr id="251" name="Google Shape;251;p32"/>
              <p:cNvSpPr txBox="1"/>
              <p:nvPr/>
            </p:nvSpPr>
            <p:spPr>
              <a:xfrm>
                <a:off x="5944350" y="3118763"/>
                <a:ext cx="105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Polyethylene</a:t>
                </a:r>
                <a:endParaRPr sz="1100"/>
              </a:p>
            </p:txBody>
          </p:sp>
          <p:sp>
            <p:nvSpPr>
              <p:cNvPr id="252" name="Google Shape;252;p32"/>
              <p:cNvSpPr txBox="1"/>
              <p:nvPr/>
            </p:nvSpPr>
            <p:spPr>
              <a:xfrm>
                <a:off x="5944350" y="3464763"/>
                <a:ext cx="1139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Polypropylene</a:t>
                </a:r>
                <a:endParaRPr sz="1100"/>
              </a:p>
            </p:txBody>
          </p:sp>
          <p:sp>
            <p:nvSpPr>
              <p:cNvPr id="253" name="Google Shape;253;p32"/>
              <p:cNvSpPr txBox="1"/>
              <p:nvPr/>
            </p:nvSpPr>
            <p:spPr>
              <a:xfrm>
                <a:off x="5944350" y="3810763"/>
                <a:ext cx="1209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/>
                  <a:t>Polybutadiene</a:t>
                </a:r>
                <a:endParaRPr sz="1100"/>
              </a:p>
            </p:txBody>
          </p:sp>
          <p:sp>
            <p:nvSpPr>
              <p:cNvPr id="254" name="Google Shape;254;p32"/>
              <p:cNvSpPr txBox="1"/>
              <p:nvPr/>
            </p:nvSpPr>
            <p:spPr>
              <a:xfrm>
                <a:off x="5944350" y="4156750"/>
                <a:ext cx="1515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 dirty="0"/>
                  <a:t>PET and polystyrene</a:t>
                </a:r>
                <a:endParaRPr sz="1100" dirty="0"/>
              </a:p>
            </p:txBody>
          </p:sp>
        </p:grpSp>
        <p:grpSp>
          <p:nvGrpSpPr>
            <p:cNvPr id="255" name="Google Shape;255;p32"/>
            <p:cNvGrpSpPr/>
            <p:nvPr/>
          </p:nvGrpSpPr>
          <p:grpSpPr>
            <a:xfrm>
              <a:off x="5314588" y="3194963"/>
              <a:ext cx="296400" cy="1235088"/>
              <a:chOff x="5410550" y="3118763"/>
              <a:chExt cx="296400" cy="1235088"/>
            </a:xfrm>
          </p:grpSpPr>
          <p:sp>
            <p:nvSpPr>
              <p:cNvPr id="256" name="Google Shape;256;p32"/>
              <p:cNvSpPr/>
              <p:nvPr/>
            </p:nvSpPr>
            <p:spPr>
              <a:xfrm>
                <a:off x="5410550" y="3118763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5410550" y="3464758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5410550" y="3810754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5410550" y="4156750"/>
                <a:ext cx="296400" cy="1971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200CC"/>
              </a:solidFill>
              <a:ln w="9525" cap="flat" cmpd="sng">
                <a:solidFill>
                  <a:srgbClr val="2200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32"/>
            <p:cNvSpPr txBox="1"/>
            <p:nvPr/>
          </p:nvSpPr>
          <p:spPr>
            <a:xfrm>
              <a:off x="7036725" y="3989200"/>
              <a:ext cx="19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Other polymers: nylon, polyester, elastane, etc</a:t>
              </a:r>
              <a:endParaRPr sz="1100"/>
            </a:p>
          </p:txBody>
        </p:sp>
      </p:grpSp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162500" y="86800"/>
            <a:ext cx="862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Natural sources in Brazil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91BBB9-24A5-924B-A6A4-0BEB258BC5AC}"/>
              </a:ext>
            </a:extLst>
          </p:cNvPr>
          <p:cNvSpPr txBox="1"/>
          <p:nvPr/>
        </p:nvSpPr>
        <p:spPr>
          <a:xfrm>
            <a:off x="2622400" y="1995135"/>
            <a:ext cx="372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images of oil rig and distillation column schematic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907</Words>
  <Application>Microsoft Macintosh PowerPoint</Application>
  <PresentationFormat>On-screen Show (16:9)</PresentationFormat>
  <Paragraphs>132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Natural Versus Chemical Fibers</vt:lpstr>
      <vt:lpstr>Many polymers come from nature</vt:lpstr>
      <vt:lpstr>Natural fiber examples </vt:lpstr>
      <vt:lpstr>Chemical fibers: Artificial vs Synthetic </vt:lpstr>
      <vt:lpstr>Synthetic fiber examples </vt:lpstr>
      <vt:lpstr>Natural sources in Brazil</vt:lpstr>
      <vt:lpstr>Natural sources in Brazil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Versus Chemical Fibers</dc:title>
  <cp:lastModifiedBy>Haley Beech</cp:lastModifiedBy>
  <cp:revision>4</cp:revision>
  <dcterms:modified xsi:type="dcterms:W3CDTF">2024-09-19T00:13:55Z</dcterms:modified>
</cp:coreProperties>
</file>