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45" d="100"/>
          <a:sy n="145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stry-europe.onlinelibrary.wiley.com/doi/full/10.1002/cssc.202001726?casa_token=XQzmQjlXPW8AAAAA:PEfgFO71T09Bptgt4G0TB9A7B0meWCwbTkcmw7x9Ruv8iDErWT9_DEG_Ux9NWidggcK75lrE4sGD25oS5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odamateria.com.br/ciclo-da-borracha/#:~:text=O%20Ciclo%20da%20Borracha%20corresponde,tempo%20entre%201942%20e%201945" TargetMode="External"/><Relationship Id="rId4" Type="http://schemas.openxmlformats.org/officeDocument/2006/relationships/hyperlink" Target="https://chembioagro.springeropen.com/articles/10.1186/s40538-014-0016-y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stry-europe.onlinelibrary.wiley.com/doi/full/10.1002/cssc.202001726?casa_token=XQzmQjlXPW8AAAAA:PEfgFO71T09Bptgt4G0TB9A7B0meWCwbTkcmw7x9Ruv8iDErWT9_DEG_Ux9NWidggcK75lrE4sGD25oS5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etrobras.com.br/fatos-e-dados/conheca-os-derivados-do-petroleo-que-fazem-parte-do-cotidiano.htm" TargetMode="External"/><Relationship Id="rId5" Type="http://schemas.openxmlformats.org/officeDocument/2006/relationships/hyperlink" Target="https://www.abrafas.org.br/processos-produtivos" TargetMode="External"/><Relationship Id="rId4" Type="http://schemas.openxmlformats.org/officeDocument/2006/relationships/hyperlink" Target="https://chembioagro.springeropen.com/articles/10.1186/s40538-014-0016-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4a943fa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bc4a943f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c4a943fa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bc4a943fa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c4a943fa0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bc4a943fa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55e70d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d655e70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475c7ef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https://chemistry-europe.onlinelibrary.wiley.com/doi/full/10.1002/cssc.202001726?casa_token=XQzmQjlXPW8AAAAA%3APEfgFO71T09Bptgt4G0TB9A7B0meWCwbTkcmw7x9Ruv8iDErWT9_DEG_Ux9NWidggcK75lrE4sGD25oS5w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https://chembioagro.springeropen.com/articles/10.1186/s40538-014-0016-y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Produtos de fonte renovavel (2012)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 natural (SP)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 (RS, na Triunfo)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Papel e celulose (SP)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Papel e celulose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Producao no sul e sudeste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Madeira utilizada eh de area de reflorestamento, de eucalipto e pinheiro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Clima favoravel que ajuda o crescimento rapido das arvores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14,4 milhoes ton de celulose em 2012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Principais produtores: Fibria, Suzano, International Paper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Algodao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Quinto maior produtor do mundo: China (26%), India (20%), USA (14%), Pakistan (9%) e Brasil (6%)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Regiao centro-oeste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Principalmente utilizado na industria textil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Brasil era um grande produtor de tecidos no seculo passado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 natural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latex, usado pra produzir a borracha natural, eh extraido da seringueira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seringueira eh uma arvore originaria da amazonia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latex eh como se fosse uma mistura de varias particulas pequenininhas de poliisopreno, que eh a borracha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borracha natural eh bastante utilizada em adesivos, pneus, luvas cirurgicas e equipamentos de saude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borracha natural passa pelo processo de vulcanizacao, onde basicamente sao criadas pontes entre as moleculas do polimero, melhorando algumas propriedades do material, como a rigidez. Isso faz com que os pneus sejam duros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eh um problema ambiental porque a borracha vulcanizada nao eh degradavel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https://www.todamateria.com.br/ciclo-da-borracha/#:~:text=O%20Ciclo%20da%20Borracha%20corresponde,tempo%20entre%201942%20e%201945</a:t>
            </a:r>
            <a:r>
              <a:rPr lang="en"/>
              <a:t>.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Historicamente, a seringueira foi importante por conta do ciclo da borracha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Durante as revoluções industriais, o uso de borracha foi sendo cada vez mais importante e isso levou a extração de latex nas regioes amazonicas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impulsionou o crescimento das cidades da regiao</a:t>
            </a:r>
            <a:endParaRPr/>
          </a:p>
        </p:txBody>
      </p:sp>
      <p:sp>
        <p:nvSpPr>
          <p:cNvPr id="214" name="Google Shape;214;g1c475c7e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475c7ef2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Muitos dos plasticos que a gente conhece vem do 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Depois que ele é extraido do solo, ele eh levado para a refinaria onde eh destilado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 destilacao, sao produzidos uma serie de produtos distintos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Deles, a gente obtem etileno, propeno, butadieno e compostos aromaticos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compostos aromaticos sao os que tem um benzeno no meio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partir deles, a gente obtem polietileno,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Esses plasticos sao slguns daqueles mais comuns que eu comentei nos slides anteriores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Alem disso, a gente produz outras copisas famosas do petroleo, como nailon, poliester, elastano,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ANOTAÇÕES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https://chemistry-europe.onlinelibrary.wiley.com/doi/full/10.1002/cssc.202001726?casa_token=XQzmQjlXPW8AAAAA%3APEfgFO71T09Bptgt4G0TB9A7B0meWCwbTkcmw7x9Ruv8iDErWT9_DEG_Ux9NWidggcK75lrE4sGD25oS5w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https://chembioagro.springeropen.com/articles/10.1186/s40538-014-0016-y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Braskem foi a pioneira na producao de polietileno a partir do etanol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polietileno eh produzido do etileno, que muitas vezes vem do petroleo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o que eles fizeram foi encontrar um jeito de obter o etileno do etanol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 a vantagem eh que o etanol vem da cana, que eh um recurso renovavel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https://www.abrafas.org.br/processos-produtivos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 vem a nafta -&gt; benzeno (nailon-6,6), p-xileno (poliester), propeno (elastano)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https://petrobras.com.br/fatos-e-dados/conheca-os-derivados-do-petroleo-que-fazem-parte-do-cotidiano.htm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Derivados do 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 (eteno)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Polipropileno (propeno)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Borrachas sinteticas (butadieno)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 e poliestireno (compostos aromaticos)</a:t>
            </a:r>
            <a:endParaRPr/>
          </a:p>
        </p:txBody>
      </p:sp>
      <p:sp>
        <p:nvSpPr>
          <p:cNvPr id="234" name="Google Shape;234;g1c475c7ef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734776-C83B-0D45-AE81-A13F0F7D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53" y="1409676"/>
            <a:ext cx="1468448" cy="3357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2B642-2F56-F74A-B017-BA85DB4F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344" y="-211860"/>
            <a:ext cx="2399967" cy="2327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F25EA-4B10-E740-B0A5-064D53309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55" y="2809922"/>
            <a:ext cx="1791336" cy="1810126"/>
          </a:xfrm>
          <a:prstGeom prst="rect">
            <a:avLst/>
          </a:prstGeom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Fibras naturais vs químicas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6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498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Muitos polímeros vêm da natureza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27"/>
          <p:cNvSpPr txBox="1"/>
          <p:nvPr/>
        </p:nvSpPr>
        <p:spPr>
          <a:xfrm>
            <a:off x="663150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Proteínas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160850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DNA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707075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Celulose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156BA-B9B6-6944-B61D-D3472331232C}"/>
              </a:ext>
            </a:extLst>
          </p:cNvPr>
          <p:cNvSpPr txBox="1"/>
          <p:nvPr/>
        </p:nvSpPr>
        <p:spPr>
          <a:xfrm>
            <a:off x="2497015" y="2250831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representative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Natural fiber examples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6316675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Lã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(proteína)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123508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Seda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(proteína)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-339025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Algodão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(celulose)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30342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Linho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(celulose)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9D056E-3CE4-0A4A-A27D-C73D9136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9" y="1312455"/>
            <a:ext cx="1570808" cy="14280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8593C0-CE00-BA49-8E04-71A14825D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537" y="1224289"/>
            <a:ext cx="1193563" cy="1634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205037-2124-EE42-82B5-C12CAE1E6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89"/>
          <a:stretch/>
        </p:blipFill>
        <p:spPr>
          <a:xfrm>
            <a:off x="5156150" y="1392313"/>
            <a:ext cx="1007110" cy="1412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F8BF1-320A-0445-9B6C-983F6A7C6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702" y="1188973"/>
            <a:ext cx="1373957" cy="16437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94FAA9-1E2A-1B44-A00B-78C63690A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69" y="3473140"/>
            <a:ext cx="1155071" cy="11469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EBFAF-EF51-5E40-9645-D46B6D9847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92" y="3456978"/>
            <a:ext cx="743409" cy="1150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B1517E-3A0B-A741-AB48-4DAA3F0DC7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6540"/>
          <a:stretch/>
        </p:blipFill>
        <p:spPr>
          <a:xfrm>
            <a:off x="5250444" y="3543300"/>
            <a:ext cx="756950" cy="10767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7DDE9-E933-0246-9EF4-F53578D86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1575" y="3543300"/>
            <a:ext cx="871626" cy="10417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Fibras químicas: Artificial vs Sintética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9"/>
          <p:cNvSpPr txBox="1"/>
          <p:nvPr/>
        </p:nvSpPr>
        <p:spPr>
          <a:xfrm>
            <a:off x="-216750" y="3201056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viscose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2052617" y="3201056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tencel 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263425" y="1838519"/>
            <a:ext cx="299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Fibras artificiais são feitas quimicamente, mas utilizando somente fibras naturais como base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ABB5A-7712-5D46-975C-B9488EC1435F}"/>
              </a:ext>
            </a:extLst>
          </p:cNvPr>
          <p:cNvSpPr txBox="1"/>
          <p:nvPr/>
        </p:nvSpPr>
        <p:spPr>
          <a:xfrm>
            <a:off x="597877" y="2301357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representative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Exemplos de fibras sintéticas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30"/>
          <p:cNvSpPr txBox="1"/>
          <p:nvPr/>
        </p:nvSpPr>
        <p:spPr>
          <a:xfrm>
            <a:off x="6316675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poliester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(PET, Dacron)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199708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aramida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(Kevlar)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-339025" y="2515769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polietileno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1930342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poliamida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(Nylon)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D2D61-4210-A24F-9198-912E88781BE1}"/>
              </a:ext>
            </a:extLst>
          </p:cNvPr>
          <p:cNvSpPr txBox="1"/>
          <p:nvPr/>
        </p:nvSpPr>
        <p:spPr>
          <a:xfrm>
            <a:off x="-703582" y="3728505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 flakes or 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4550C-D3E2-FD4D-8C92-732C39320106}"/>
              </a:ext>
            </a:extLst>
          </p:cNvPr>
          <p:cNvSpPr txBox="1"/>
          <p:nvPr/>
        </p:nvSpPr>
        <p:spPr>
          <a:xfrm>
            <a:off x="1562472" y="372459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Nylons or tights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6F8C5-D1B6-6440-8C5E-E9037E06B01C}"/>
              </a:ext>
            </a:extLst>
          </p:cNvPr>
          <p:cNvSpPr txBox="1"/>
          <p:nvPr/>
        </p:nvSpPr>
        <p:spPr>
          <a:xfrm>
            <a:off x="3831830" y="371721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Bullet proof vest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7EC4D-9C93-9B48-9C45-3929A390061D}"/>
              </a:ext>
            </a:extLst>
          </p:cNvPr>
          <p:cNvSpPr txBox="1"/>
          <p:nvPr/>
        </p:nvSpPr>
        <p:spPr>
          <a:xfrm>
            <a:off x="5948805" y="372459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fabric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46932E-E54C-9A4E-833D-57FCF41A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6" y="1660117"/>
            <a:ext cx="1053176" cy="648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AFAD66-A38F-074F-B209-B5E00366D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734" y="1795453"/>
            <a:ext cx="1748130" cy="3733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C97B24-3F0B-B24A-ACE6-8321DAC9D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652" y="1621149"/>
            <a:ext cx="1905490" cy="887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4758F1-90EF-B342-B6EF-7F9CDBBDE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456" y="1621149"/>
            <a:ext cx="1713987" cy="771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Fontes naturais brasileiras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31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Valadares, F. L,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Biobased fibers and materials in Brazil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2014.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https://chembioagro.springeropen.com/articles/10.1186/s40538-014-0016-y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67825" y="3045400"/>
            <a:ext cx="3067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Papel e celulose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Clima favorável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Área de reflorestamento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Em 2012: 14,4 milhões de ton de celulose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Principais empresas: Fibria, Suzano, International Paper, etc</a:t>
            </a:r>
            <a:endParaRPr sz="1100"/>
          </a:p>
        </p:txBody>
      </p:sp>
      <p:sp>
        <p:nvSpPr>
          <p:cNvPr id="224" name="Google Shape;224;p31"/>
          <p:cNvSpPr txBox="1"/>
          <p:nvPr/>
        </p:nvSpPr>
        <p:spPr>
          <a:xfrm>
            <a:off x="142654" y="1154313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rgbClr val="2200CC"/>
                </a:solidFill>
              </a:rPr>
              <a:t>1) Eucalipto</a:t>
            </a:r>
            <a:endParaRPr sz="1300" b="1">
              <a:solidFill>
                <a:srgbClr val="2200CC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788954" y="3045388"/>
            <a:ext cx="3478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Extração de latex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Borracha natural: adesivos, pneus, luvas cirúrgicas, equipamentos de saúde, etc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Originária da Amazônia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Vulcanização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Ciclo da borracha</a:t>
            </a:r>
            <a:endParaRPr sz="1100"/>
          </a:p>
        </p:txBody>
      </p:sp>
      <p:sp>
        <p:nvSpPr>
          <p:cNvPr id="226" name="Google Shape;226;p31"/>
          <p:cNvSpPr txBox="1"/>
          <p:nvPr/>
        </p:nvSpPr>
        <p:spPr>
          <a:xfrm>
            <a:off x="5788954" y="1154313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rgbClr val="2200CC"/>
                </a:solidFill>
              </a:rPr>
              <a:t>3) Seringueira</a:t>
            </a:r>
            <a:endParaRPr sz="1300" b="1">
              <a:solidFill>
                <a:srgbClr val="2200CC"/>
              </a:solidFill>
            </a:endParaRPr>
          </a:p>
        </p:txBody>
      </p:sp>
      <p:grpSp>
        <p:nvGrpSpPr>
          <p:cNvPr id="228" name="Google Shape;228;p31"/>
          <p:cNvGrpSpPr/>
          <p:nvPr/>
        </p:nvGrpSpPr>
        <p:grpSpPr>
          <a:xfrm>
            <a:off x="2856950" y="1154313"/>
            <a:ext cx="3240900" cy="2834875"/>
            <a:chOff x="67825" y="1154313"/>
            <a:chExt cx="3240900" cy="2834875"/>
          </a:xfrm>
        </p:grpSpPr>
        <p:sp>
          <p:nvSpPr>
            <p:cNvPr id="229" name="Google Shape;229;p31"/>
            <p:cNvSpPr txBox="1"/>
            <p:nvPr/>
          </p:nvSpPr>
          <p:spPr>
            <a:xfrm>
              <a:off x="67825" y="3045388"/>
              <a:ext cx="3240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Açúcar, etanol e energia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Produção de etileno a partir de etanol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Braskem: produção de polietileno a partir da cana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Cana é renovável</a:t>
              </a:r>
              <a:endParaRPr sz="1100"/>
            </a:p>
          </p:txBody>
        </p:sp>
        <p:sp>
          <p:nvSpPr>
            <p:cNvPr id="230" name="Google Shape;230;p31"/>
            <p:cNvSpPr txBox="1"/>
            <p:nvPr/>
          </p:nvSpPr>
          <p:spPr>
            <a:xfrm>
              <a:off x="142654" y="1154313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2200CC"/>
                  </a:solidFill>
                </a:rPr>
                <a:t>2) Cana-de-açúcar</a:t>
              </a:r>
              <a:endParaRPr sz="1300" b="1">
                <a:solidFill>
                  <a:srgbClr val="2200CC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EB9F5C7-669F-8148-87DE-C67729E3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" y="1554513"/>
            <a:ext cx="1752864" cy="1587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FC99B6-A265-8B47-828B-CD552A3F0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44" b="11600"/>
          <a:stretch/>
        </p:blipFill>
        <p:spPr>
          <a:xfrm>
            <a:off x="3912781" y="1506390"/>
            <a:ext cx="668822" cy="1535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909523-B278-9242-AAFD-DC14759B1FE4}"/>
              </a:ext>
            </a:extLst>
          </p:cNvPr>
          <p:cNvSpPr txBox="1"/>
          <p:nvPr/>
        </p:nvSpPr>
        <p:spPr>
          <a:xfrm>
            <a:off x="4746834" y="219417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Insert/replace with representative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Fontes químicas brasileiras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40" name="Google Shape;240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32"/>
          <p:cNvSpPr txBox="1"/>
          <p:nvPr/>
        </p:nvSpPr>
        <p:spPr>
          <a:xfrm>
            <a:off x="67825" y="4597925"/>
            <a:ext cx="423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Petrobras,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Conheça os derivados do petróleo que fazem parte do cotidiano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2014.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https://petrobras.com.br/fatos-e-dados/conheca-os-derivados-do-petroleo-que-fazem-parte-do-cotidiano.htm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2"/>
          <p:cNvGrpSpPr/>
          <p:nvPr/>
        </p:nvGrpSpPr>
        <p:grpSpPr>
          <a:xfrm>
            <a:off x="2096050" y="1100013"/>
            <a:ext cx="4719800" cy="3478851"/>
            <a:chOff x="4233325" y="1154300"/>
            <a:chExt cx="4719800" cy="3478851"/>
          </a:xfrm>
        </p:grpSpPr>
        <p:sp>
          <p:nvSpPr>
            <p:cNvPr id="243" name="Google Shape;243;p32"/>
            <p:cNvSpPr txBox="1"/>
            <p:nvPr/>
          </p:nvSpPr>
          <p:spPr>
            <a:xfrm>
              <a:off x="4419454" y="1154300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2200CC"/>
                  </a:solidFill>
                </a:rPr>
                <a:t>1) Petróleo</a:t>
              </a:r>
              <a:endParaRPr sz="1300" b="1">
                <a:solidFill>
                  <a:srgbClr val="2200CC"/>
                </a:solidFill>
              </a:endParaRPr>
            </a:p>
          </p:txBody>
        </p:sp>
        <p:grpSp>
          <p:nvGrpSpPr>
            <p:cNvPr id="246" name="Google Shape;246;p32"/>
            <p:cNvGrpSpPr/>
            <p:nvPr/>
          </p:nvGrpSpPr>
          <p:grpSpPr>
            <a:xfrm>
              <a:off x="4233325" y="3194963"/>
              <a:ext cx="1052700" cy="1438188"/>
              <a:chOff x="4309525" y="3118763"/>
              <a:chExt cx="1052700" cy="1438188"/>
            </a:xfrm>
          </p:grpSpPr>
          <p:sp>
            <p:nvSpPr>
              <p:cNvPr id="247" name="Google Shape;247;p32"/>
              <p:cNvSpPr txBox="1"/>
              <p:nvPr/>
            </p:nvSpPr>
            <p:spPr>
              <a:xfrm>
                <a:off x="4309525" y="3118763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Etileno</a:t>
                </a:r>
                <a:endParaRPr sz="1100"/>
              </a:p>
            </p:txBody>
          </p:sp>
          <p:sp>
            <p:nvSpPr>
              <p:cNvPr id="248" name="Google Shape;248;p32"/>
              <p:cNvSpPr txBox="1"/>
              <p:nvPr/>
            </p:nvSpPr>
            <p:spPr>
              <a:xfrm>
                <a:off x="4309525" y="3464758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Propeno</a:t>
                </a:r>
                <a:endParaRPr sz="1100"/>
              </a:p>
            </p:txBody>
          </p:sp>
          <p:sp>
            <p:nvSpPr>
              <p:cNvPr id="249" name="Google Shape;249;p32"/>
              <p:cNvSpPr txBox="1"/>
              <p:nvPr/>
            </p:nvSpPr>
            <p:spPr>
              <a:xfrm>
                <a:off x="4309525" y="3810754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Butadieno</a:t>
                </a:r>
                <a:endParaRPr sz="1100"/>
              </a:p>
            </p:txBody>
          </p:sp>
          <p:sp>
            <p:nvSpPr>
              <p:cNvPr id="250" name="Google Shape;250;p32"/>
              <p:cNvSpPr txBox="1"/>
              <p:nvPr/>
            </p:nvSpPr>
            <p:spPr>
              <a:xfrm>
                <a:off x="4309525" y="4156750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Aromáticos</a:t>
                </a:r>
                <a:endParaRPr sz="1100"/>
              </a:p>
            </p:txBody>
          </p:sp>
        </p:grpSp>
        <p:grpSp>
          <p:nvGrpSpPr>
            <p:cNvPr id="251" name="Google Shape;251;p32"/>
            <p:cNvGrpSpPr/>
            <p:nvPr/>
          </p:nvGrpSpPr>
          <p:grpSpPr>
            <a:xfrm>
              <a:off x="5639550" y="3194963"/>
              <a:ext cx="1515600" cy="1438188"/>
              <a:chOff x="5944350" y="3118763"/>
              <a:chExt cx="1515600" cy="1438188"/>
            </a:xfrm>
          </p:grpSpPr>
          <p:sp>
            <p:nvSpPr>
              <p:cNvPr id="252" name="Google Shape;252;p32"/>
              <p:cNvSpPr txBox="1"/>
              <p:nvPr/>
            </p:nvSpPr>
            <p:spPr>
              <a:xfrm>
                <a:off x="5944350" y="3118763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Polietileno</a:t>
                </a:r>
                <a:endParaRPr sz="1100"/>
              </a:p>
            </p:txBody>
          </p:sp>
          <p:sp>
            <p:nvSpPr>
              <p:cNvPr id="253" name="Google Shape;253;p32"/>
              <p:cNvSpPr txBox="1"/>
              <p:nvPr/>
            </p:nvSpPr>
            <p:spPr>
              <a:xfrm>
                <a:off x="5944350" y="3464758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Polipropileno</a:t>
                </a:r>
                <a:endParaRPr sz="1100"/>
              </a:p>
            </p:txBody>
          </p:sp>
          <p:sp>
            <p:nvSpPr>
              <p:cNvPr id="254" name="Google Shape;254;p32"/>
              <p:cNvSpPr txBox="1"/>
              <p:nvPr/>
            </p:nvSpPr>
            <p:spPr>
              <a:xfrm>
                <a:off x="5944350" y="3810754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Polibutadieno</a:t>
                </a:r>
                <a:endParaRPr sz="1100"/>
              </a:p>
            </p:txBody>
          </p:sp>
          <p:sp>
            <p:nvSpPr>
              <p:cNvPr id="255" name="Google Shape;255;p32"/>
              <p:cNvSpPr txBox="1"/>
              <p:nvPr/>
            </p:nvSpPr>
            <p:spPr>
              <a:xfrm>
                <a:off x="5944350" y="4156750"/>
                <a:ext cx="1515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PET e poliestireno</a:t>
                </a:r>
                <a:endParaRPr sz="1100"/>
              </a:p>
            </p:txBody>
          </p:sp>
        </p:grpSp>
        <p:grpSp>
          <p:nvGrpSpPr>
            <p:cNvPr id="256" name="Google Shape;256;p32"/>
            <p:cNvGrpSpPr/>
            <p:nvPr/>
          </p:nvGrpSpPr>
          <p:grpSpPr>
            <a:xfrm>
              <a:off x="5314588" y="3194963"/>
              <a:ext cx="296400" cy="1235088"/>
              <a:chOff x="5410550" y="3118763"/>
              <a:chExt cx="296400" cy="1235088"/>
            </a:xfrm>
          </p:grpSpPr>
          <p:sp>
            <p:nvSpPr>
              <p:cNvPr id="257" name="Google Shape;257;p32"/>
              <p:cNvSpPr/>
              <p:nvPr/>
            </p:nvSpPr>
            <p:spPr>
              <a:xfrm>
                <a:off x="5410550" y="3118763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5410550" y="3464758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410550" y="3810754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5410550" y="4156750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32"/>
            <p:cNvSpPr txBox="1"/>
            <p:nvPr/>
          </p:nvSpPr>
          <p:spPr>
            <a:xfrm>
              <a:off x="7036725" y="3989200"/>
              <a:ext cx="19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Outros polímeros: náilon, poliéster, elastano, etc</a:t>
              </a:r>
              <a:endParaRPr sz="11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D07F96-AD8F-3446-85F7-A03BA3B6831A}"/>
              </a:ext>
            </a:extLst>
          </p:cNvPr>
          <p:cNvSpPr txBox="1"/>
          <p:nvPr/>
        </p:nvSpPr>
        <p:spPr>
          <a:xfrm>
            <a:off x="2622400" y="1995135"/>
            <a:ext cx="372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images of oil rig and distillation column schematic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Macintosh PowerPoint</Application>
  <PresentationFormat>On-screen Show (16:9)</PresentationFormat>
  <Paragraphs>131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Fibras naturais vs químicas</vt:lpstr>
      <vt:lpstr>Muitos polímeros vêm da natureza</vt:lpstr>
      <vt:lpstr>Natural fiber examples </vt:lpstr>
      <vt:lpstr>Fibras químicas: Artificial vs Sintética </vt:lpstr>
      <vt:lpstr>Exemplos de fibras sintéticas</vt:lpstr>
      <vt:lpstr>Fontes naturais brasileiras</vt:lpstr>
      <vt:lpstr>Fontes químicas brasileiras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Fibras naturais vs químicas</dc:title>
  <cp:lastModifiedBy>Haley Beech</cp:lastModifiedBy>
  <cp:revision>1</cp:revision>
  <dcterms:modified xsi:type="dcterms:W3CDTF">2024-09-19T22:43:44Z</dcterms:modified>
</cp:coreProperties>
</file>