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stainablejungle.com/sustainable-living/ethical-sustainable-fash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ri.org/insights/apparel-industrys-environmental-impact-6-graphics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d660ba3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a4d660ba3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8c18ef4d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https://www.sustainablejungle.com/sustainable-living/ethical-sustainable-fashion/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https://www.wri.org/insights/apparel-industrys-environmental-impact-6-graphics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a8c18ef4d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c58805d95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bc58805d9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c58805d95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https://www.osklen.com.br/efabrics</a:t>
            </a:r>
            <a:endParaRPr/>
          </a:p>
        </p:txBody>
      </p:sp>
      <p:sp>
        <p:nvSpPr>
          <p:cNvPr id="186" name="Google Shape;186;g1bc58805d9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c58805d95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https://www.osklen.com.br/efabrics</a:t>
            </a:r>
            <a:endParaRPr/>
          </a:p>
        </p:txBody>
      </p:sp>
      <p:sp>
        <p:nvSpPr>
          <p:cNvPr id="197" name="Google Shape;197;g1bc58805d9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c58805d95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https://www.osklen.com.br/efabrics</a:t>
            </a:r>
            <a:endParaRPr/>
          </a:p>
        </p:txBody>
      </p:sp>
      <p:sp>
        <p:nvSpPr>
          <p:cNvPr id="213" name="Google Shape;213;g1bc58805d9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a4d660ba34_0_4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a4d660ba34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wri.org/insights/apparel-industrys-environmental-impact-6-graphics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thevou.com/fashion/fast-fashion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publications.parliament.uk/pa/cm201719/cmselect/cmenvaud/1952/1952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sustainablejungle.com/sustainable-living/ethical-sustainable-fashion/" TargetMode="External"/><Relationship Id="rId5" Type="http://schemas.openxmlformats.org/officeDocument/2006/relationships/hyperlink" Target="https://www.mckinsey.com/~/media/McKinsey/Industries/Retail/Our%20Insights/The%20state%20of%20fashion%202020%20Navigating%20uncertainty/The-State-of-Fashion-2020-final.ashx" TargetMode="External"/><Relationship Id="rId10" Type="http://schemas.openxmlformats.org/officeDocument/2006/relationships/hyperlink" Target="https://www.wri.org/insights/apparel-industrys-environmental-impact-6-graphics" TargetMode="External"/><Relationship Id="rId4" Type="http://schemas.openxmlformats.org/officeDocument/2006/relationships/hyperlink" Target="https://hbr.org/2022/01/the-myth-of-sustainable-fashion" TargetMode="External"/><Relationship Id="rId9" Type="http://schemas.openxmlformats.org/officeDocument/2006/relationships/hyperlink" Target="https://www.nature.com/articles/s41558-017-0058-9#change-histo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628650" y="199068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Sustentabilidade e Circularidade na Moda </a:t>
            </a:r>
            <a:endParaRPr sz="2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8E1691F-0060-BD4B-9DF9-A4FE98302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201259" y="1802111"/>
            <a:ext cx="3816826" cy="6934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B56CF0-5DD8-F044-874F-8900990C4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000">
            <a:off x="265025" y="2821207"/>
            <a:ext cx="3712705" cy="352675"/>
          </a:xfrm>
          <a:prstGeom prst="rect">
            <a:avLst/>
          </a:prstGeom>
        </p:spPr>
      </p:pic>
      <p:sp>
        <p:nvSpPr>
          <p:cNvPr id="144" name="Google Shape;144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820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O que são marcas de moda rápida?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5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265025" y="1135125"/>
            <a:ext cx="3375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E62D88"/>
                </a:solidFill>
                <a:latin typeface="Calibri"/>
                <a:ea typeface="Calibri"/>
                <a:cs typeface="Calibri"/>
                <a:sym typeface="Calibri"/>
              </a:rPr>
              <a:t>Alto turnover </a:t>
            </a:r>
            <a:endParaRPr sz="2300" b="1">
              <a:solidFill>
                <a:srgbClr val="E62D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1179875" y="3524600"/>
            <a:ext cx="2555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E62D88"/>
                </a:solidFill>
                <a:latin typeface="Calibri"/>
                <a:ea typeface="Calibri"/>
                <a:cs typeface="Calibri"/>
                <a:sym typeface="Calibri"/>
              </a:rPr>
              <a:t>número médio de usos antes do descarte</a:t>
            </a:r>
            <a:endParaRPr sz="1800" b="1">
              <a:solidFill>
                <a:srgbClr val="E62D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67813" y="4597925"/>
            <a:ext cx="4276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Environmental Audit Committee. 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Fixing Fashion: Clothing Consumption and Sustainability,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2019.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Drew and Yehounme,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Nature Climate Change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2018.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https://www.wri.org/insights/apparel-industrys-environmental-impact-6-graphics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311925" y="1556050"/>
            <a:ext cx="39273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Tradicional: 2 ciclos por ano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346283" y="2344725"/>
            <a:ext cx="39273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Típica moda rápida: 50 ciclos por ano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27"/>
          <p:cNvSpPr txBox="1"/>
          <p:nvPr/>
        </p:nvSpPr>
        <p:spPr>
          <a:xfrm>
            <a:off x="4624774" y="1135125"/>
            <a:ext cx="3502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E62D88"/>
                </a:solidFill>
                <a:latin typeface="Calibri"/>
                <a:ea typeface="Calibri"/>
                <a:cs typeface="Calibri"/>
                <a:sym typeface="Calibri"/>
              </a:rPr>
              <a:t>Alto consumo</a:t>
            </a:r>
            <a:endParaRPr sz="2300" b="1">
              <a:solidFill>
                <a:srgbClr val="E62D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4497050" y="3470475"/>
            <a:ext cx="4399800" cy="10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O consumidor médio comprou 60% mais roupas em 2014 do que em 2000, mas ficou com cada peça por metade do tempo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265025" y="3423300"/>
            <a:ext cx="17256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E62D88"/>
                </a:solidFill>
                <a:latin typeface="Arial Black"/>
                <a:ea typeface="Arial Black"/>
                <a:cs typeface="Arial Black"/>
                <a:sym typeface="Arial Black"/>
              </a:rPr>
              <a:t>10</a:t>
            </a:r>
            <a:endParaRPr sz="4700">
              <a:solidFill>
                <a:srgbClr val="E62D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D6A0A69-ED0D-4C4C-8CB5-AD3CDE0A6D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0303" y="1723560"/>
            <a:ext cx="2998697" cy="14809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65FA519-42D9-7044-8234-5269BC44A5B2}"/>
              </a:ext>
            </a:extLst>
          </p:cNvPr>
          <p:cNvSpPr txBox="1"/>
          <p:nvPr/>
        </p:nvSpPr>
        <p:spPr>
          <a:xfrm>
            <a:off x="5263221" y="3254124"/>
            <a:ext cx="850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912E66-DB87-814A-AF8F-D064BAC1AD99}"/>
              </a:ext>
            </a:extLst>
          </p:cNvPr>
          <p:cNvSpPr txBox="1"/>
          <p:nvPr/>
        </p:nvSpPr>
        <p:spPr>
          <a:xfrm>
            <a:off x="6752271" y="3254124"/>
            <a:ext cx="850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Moda rápida não é sustentável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68" name="Google Shape;168;p28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8"/>
          <p:cNvSpPr/>
          <p:nvPr/>
        </p:nvSpPr>
        <p:spPr>
          <a:xfrm>
            <a:off x="4263700" y="2013775"/>
            <a:ext cx="465725" cy="819950"/>
          </a:xfrm>
          <a:custGeom>
            <a:avLst/>
            <a:gdLst/>
            <a:ahLst/>
            <a:cxnLst/>
            <a:rect l="l" t="t" r="r" b="b"/>
            <a:pathLst>
              <a:path w="18629" h="32798" extrusionOk="0">
                <a:moveTo>
                  <a:pt x="18629" y="0"/>
                </a:moveTo>
                <a:cubicBezTo>
                  <a:pt x="7967" y="6664"/>
                  <a:pt x="3971" y="20869"/>
                  <a:pt x="0" y="32798"/>
                </a:cubicBezTo>
              </a:path>
            </a:pathLst>
          </a:custGeom>
          <a:noFill/>
          <a:ln w="38100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Google Shape;171;p28"/>
          <p:cNvSpPr/>
          <p:nvPr/>
        </p:nvSpPr>
        <p:spPr>
          <a:xfrm>
            <a:off x="4145625" y="2709100"/>
            <a:ext cx="223025" cy="330175"/>
          </a:xfrm>
          <a:custGeom>
            <a:avLst/>
            <a:gdLst/>
            <a:ahLst/>
            <a:cxnLst/>
            <a:rect l="l" t="t" r="r" b="b"/>
            <a:pathLst>
              <a:path w="8921" h="13207" extrusionOk="0">
                <a:moveTo>
                  <a:pt x="0" y="0"/>
                </a:moveTo>
                <a:cubicBezTo>
                  <a:pt x="415" y="3316"/>
                  <a:pt x="1050" y="6628"/>
                  <a:pt x="1050" y="9970"/>
                </a:cubicBezTo>
                <a:cubicBezTo>
                  <a:pt x="1050" y="11076"/>
                  <a:pt x="1049" y="13469"/>
                  <a:pt x="2099" y="13119"/>
                </a:cubicBezTo>
                <a:cubicBezTo>
                  <a:pt x="5585" y="11956"/>
                  <a:pt x="6882" y="7517"/>
                  <a:pt x="8921" y="4460"/>
                </a:cubicBezTo>
              </a:path>
            </a:pathLst>
          </a:custGeom>
          <a:noFill/>
          <a:ln w="38100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Google Shape;172;p2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5029375" y="3498800"/>
            <a:ext cx="172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62D88"/>
                </a:solidFill>
                <a:latin typeface="Arial Black"/>
                <a:ea typeface="Arial Black"/>
                <a:cs typeface="Arial Black"/>
                <a:sym typeface="Arial Black"/>
              </a:rPr>
              <a:t>10%</a:t>
            </a:r>
            <a:endParaRPr sz="2800">
              <a:solidFill>
                <a:srgbClr val="E62D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029375" y="4029613"/>
            <a:ext cx="196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62D88"/>
                </a:solidFill>
                <a:latin typeface="Calibri"/>
                <a:ea typeface="Calibri"/>
                <a:cs typeface="Calibri"/>
                <a:sym typeface="Calibri"/>
              </a:rPr>
              <a:t>Das emissões globais de carbono*</a:t>
            </a:r>
            <a:endParaRPr sz="1500" b="1">
              <a:solidFill>
                <a:srgbClr val="E62D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5029375" y="3332288"/>
            <a:ext cx="196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E62D88"/>
                </a:solidFill>
                <a:latin typeface="Calibri"/>
                <a:ea typeface="Calibri"/>
                <a:cs typeface="Calibri"/>
                <a:sym typeface="Calibri"/>
              </a:rPr>
              <a:t>A moda contribui em</a:t>
            </a:r>
            <a:endParaRPr sz="1100" b="1">
              <a:solidFill>
                <a:srgbClr val="E62D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6997375" y="3554875"/>
            <a:ext cx="172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62D88"/>
                </a:solidFill>
                <a:latin typeface="Arial Black"/>
                <a:ea typeface="Arial Black"/>
                <a:cs typeface="Arial Black"/>
                <a:sym typeface="Arial Black"/>
              </a:rPr>
              <a:t>20%</a:t>
            </a:r>
            <a:endParaRPr sz="2800">
              <a:solidFill>
                <a:srgbClr val="E62D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6997375" y="4029625"/>
            <a:ext cx="1528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62D88"/>
                </a:solidFill>
                <a:latin typeface="Calibri"/>
                <a:ea typeface="Calibri"/>
                <a:cs typeface="Calibri"/>
                <a:sym typeface="Calibri"/>
              </a:rPr>
              <a:t>Da água residual industrial</a:t>
            </a:r>
            <a:endParaRPr sz="1500" b="1">
              <a:solidFill>
                <a:srgbClr val="E62D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0774" y="3539421"/>
            <a:ext cx="552211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295225" y="1721125"/>
            <a:ext cx="4276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62D88"/>
                </a:solidFill>
                <a:latin typeface="Calibri"/>
                <a:ea typeface="Calibri"/>
                <a:cs typeface="Calibri"/>
                <a:sym typeface="Calibri"/>
              </a:rPr>
              <a:t>De todas as roupas recicladas em novos materiais</a:t>
            </a:r>
            <a:endParaRPr sz="1500" b="1">
              <a:solidFill>
                <a:srgbClr val="E62D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499225" y="1080975"/>
            <a:ext cx="3845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62D88"/>
                </a:solidFill>
                <a:latin typeface="Arial Black"/>
                <a:ea typeface="Arial Black"/>
                <a:cs typeface="Arial Black"/>
                <a:sym typeface="Arial Black"/>
              </a:rPr>
              <a:t>Menos de 1%</a:t>
            </a:r>
            <a:endParaRPr sz="3600">
              <a:solidFill>
                <a:srgbClr val="E62D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67813" y="4674125"/>
            <a:ext cx="427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McKinsey &amp; Company,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The State of Fashion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2020.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https://www.wri.org/insights/apparel-industrys-environmental-impact-6-graphics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5010925" y="4621750"/>
            <a:ext cx="4531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E62D88"/>
                </a:solidFill>
                <a:latin typeface="Calibri"/>
                <a:ea typeface="Calibri"/>
                <a:cs typeface="Calibri"/>
                <a:sym typeface="Calibri"/>
              </a:rPr>
              <a:t>*Mais que as indústrias de avião e navio juntas</a:t>
            </a:r>
            <a:endParaRPr sz="1100" b="1">
              <a:solidFill>
                <a:srgbClr val="E62D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D95AB3-5D5B-444F-A5A5-9729C27267B2}"/>
              </a:ext>
            </a:extLst>
          </p:cNvPr>
          <p:cNvSpPr txBox="1"/>
          <p:nvPr/>
        </p:nvSpPr>
        <p:spPr>
          <a:xfrm>
            <a:off x="928156" y="2871211"/>
            <a:ext cx="2445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Pie graph breakdown of the source of micro plastics in water (synthetic textiles are ~35%)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B2B30-A02A-E84D-8395-5084B7EC2840}"/>
              </a:ext>
            </a:extLst>
          </p:cNvPr>
          <p:cNvSpPr txBox="1"/>
          <p:nvPr/>
        </p:nvSpPr>
        <p:spPr>
          <a:xfrm>
            <a:off x="5414686" y="1870122"/>
            <a:ext cx="244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image of clothes in waste dump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162501" y="86800"/>
            <a:ext cx="8519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Moda em desaceleração: OSKLEN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92" name="Google Shape;192;p29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4" name="Google Shape;194;p29"/>
          <p:cNvSpPr txBox="1"/>
          <p:nvPr/>
        </p:nvSpPr>
        <p:spPr>
          <a:xfrm>
            <a:off x="67813" y="4674125"/>
            <a:ext cx="427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https://www.osklen.com.br/efabrics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BD57D-6F40-B34B-9720-FDDC6182CFB4}"/>
              </a:ext>
            </a:extLst>
          </p:cNvPr>
          <p:cNvSpPr txBox="1"/>
          <p:nvPr/>
        </p:nvSpPr>
        <p:spPr>
          <a:xfrm>
            <a:off x="3349255" y="2400509"/>
            <a:ext cx="2445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highlighting the e-fabrics marketing of OSKLEN, a line of sustainably sourced materials.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Mudança para fibras naturais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03" name="Google Shape;203;p30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6" name="Google Shape;206;p30"/>
          <p:cNvSpPr txBox="1"/>
          <p:nvPr/>
        </p:nvSpPr>
        <p:spPr>
          <a:xfrm>
            <a:off x="67813" y="4674125"/>
            <a:ext cx="427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https://www.osklen.com.br/efabrics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7300350" y="2014738"/>
            <a:ext cx="16746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Gasta-se 2700 litros de água para fazer 1 camiseta de algodão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5144894" y="3334902"/>
            <a:ext cx="3497944" cy="8001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mesma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quantidade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pessoa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bebe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2,5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anos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307E68-FCAE-4140-93FF-D4FAD95D0753}"/>
              </a:ext>
            </a:extLst>
          </p:cNvPr>
          <p:cNvSpPr txBox="1"/>
          <p:nvPr/>
        </p:nvSpPr>
        <p:spPr>
          <a:xfrm>
            <a:off x="983468" y="2209970"/>
            <a:ext cx="2445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highlighting clothes made of jute and organic cotton (OSKLEN or elsewhere)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234238-4E37-904A-A5A9-6426E89EB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00623"/>
            <a:ext cx="2578248" cy="13635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77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Reciclando outros produtos em fibras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19" name="Google Shape;219;p31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2" name="Google Shape;222;p31"/>
          <p:cNvSpPr txBox="1"/>
          <p:nvPr/>
        </p:nvSpPr>
        <p:spPr>
          <a:xfrm>
            <a:off x="67813" y="4674125"/>
            <a:ext cx="427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https://www.osklen.com.br/efabrics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8BCFF-FAAC-E944-8DCE-33DA19E69E14}"/>
              </a:ext>
            </a:extLst>
          </p:cNvPr>
          <p:cNvSpPr txBox="1"/>
          <p:nvPr/>
        </p:nvSpPr>
        <p:spPr>
          <a:xfrm>
            <a:off x="983468" y="2209970"/>
            <a:ext cx="24454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highlighting use of recycled PET and cotton for textiles sources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442913" y="314284"/>
            <a:ext cx="8258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b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Fontes e Artigos</a:t>
            </a:r>
            <a:endParaRPr b="1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142475" y="783950"/>
            <a:ext cx="14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407125" y="1316400"/>
            <a:ext cx="8258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https://hbr.org/2022/01/the-myth-of-sustainable-fashion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https://www.mckinsey.com/~/media/McKinsey/Industries/Retail/Our%20Insights/The%20state%20of%20fashion%202020%20Navigating%20uncertainty/The-State-of-Fashion-2020-final.ashx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https://www.sustainablejungle.com/sustainable-living/ethical-sustainable-fashion/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https://publications.parliament.uk/pa/cm201719/cmselect/cmenvaud/1952/1952.pdf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https://thevou.com/fashion/fast-fashion/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https://www.nature.com/articles/s41558-017-0058-9#change-history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https://www.wri.org/insights/apparel-industrys-environmental-impact-6-graphics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Macintosh PowerPoint</Application>
  <PresentationFormat>On-screen Show (16:9)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 Black</vt:lpstr>
      <vt:lpstr>Arial</vt:lpstr>
      <vt:lpstr>Simple Light</vt:lpstr>
      <vt:lpstr>Office Theme</vt:lpstr>
      <vt:lpstr>Sustentabilidade e Circularidade na Moda </vt:lpstr>
      <vt:lpstr>O que são marcas de moda rápida?</vt:lpstr>
      <vt:lpstr>Moda rápida não é sustentável</vt:lpstr>
      <vt:lpstr>Moda em desaceleração: OSKLEN</vt:lpstr>
      <vt:lpstr>Mudança para fibras naturais</vt:lpstr>
      <vt:lpstr>Reciclando outros produtos em fibras</vt:lpstr>
      <vt:lpstr>Fontes e Artigos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Sustentabilidade e Circularidade na Moda </dc:title>
  <cp:lastModifiedBy>Haley Beech</cp:lastModifiedBy>
  <cp:revision>1</cp:revision>
  <dcterms:modified xsi:type="dcterms:W3CDTF">2024-09-19T22:56:42Z</dcterms:modified>
</cp:coreProperties>
</file>