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XOzwNlJwB2a4RuT4CTYjc2RK+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DDCBD0-AC8D-47C1-B841-465486AEDAD0}">
  <a:tblStyle styleId="{71DDCBD0-AC8D-47C1-B841-465486AEDAD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9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ugtargetreview.com/news/110266/3d-bioprinting-artificial-organs-could-become-quicker-and-easier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google.com/url?sa=i&amp;url=http://www.surfi.mtu.edu/2015/07/15/review-on-medical-sutures/&amp;psig=AOvVaw1sSBcxX5oe6l4SJNoazlu2&amp;ust=1704667673431000&amp;source=images&amp;cd=vfe&amp;opi=89978449&amp;ved=0CBIQjRxqFwoTCMDv7o7syYMDFQAAAAAdAAAAABA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sf-gov-resources.nsf.gov/styles/news_hero_mobile_600x352_/s3/news/artificial_valve5_f.jpg?VersionId=vDgxKpEbQ8OInVBu3BlUDzjsZp5kDMLX&amp;itok=o2DAZiHL" TargetMode="External"/><Relationship Id="rId5" Type="http://schemas.openxmlformats.org/officeDocument/2006/relationships/hyperlink" Target="https://www.google.com/url?sa=i&amp;url=https://orthoinfo.aaos.org/en/treatment/total-joint-replacement/&amp;psig=AOvVaw04_Ou52Rtp-zdJTKt43hob&amp;ust=1704661045949000&amp;source=images&amp;cd=vfe&amp;opi=89978449&amp;ved=0CBMQjRxqFwoTCLCf78vTyYMDFQAAAAAdAAAAABAD" TargetMode="External"/><Relationship Id="rId4" Type="http://schemas.openxmlformats.org/officeDocument/2006/relationships/hyperlink" Target="https://www.nibib.nih.gov/science-education/science-topics/biomaterials#:~:text=Metals%2C%20ceramics%2C%20plastic%2C%20glass,in%20biomedical%20products%20and%20devic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4400"/>
              <a:buFont typeface="Arial"/>
              <a:buNone/>
            </a:pPr>
            <a:r>
              <a:rPr lang="en" sz="36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Materiais para </a:t>
            </a:r>
            <a:endParaRPr sz="36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4400"/>
              <a:buFont typeface="Arial"/>
              <a:buNone/>
            </a:pPr>
            <a:r>
              <a:rPr lang="en" sz="36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aplicações </a:t>
            </a:r>
            <a:endParaRPr sz="36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4400"/>
              <a:buFont typeface="Arial"/>
              <a:buNone/>
            </a:pPr>
            <a:r>
              <a:rPr lang="en" sz="36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em biomedicina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l="1160" t="29202" r="40499" b="9985"/>
          <a:stretch/>
        </p:blipFill>
        <p:spPr>
          <a:xfrm>
            <a:off x="-853574" y="-594275"/>
            <a:ext cx="3135302" cy="326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l="66560" t="69915" r="7890" b="4298"/>
          <a:stretch/>
        </p:blipFill>
        <p:spPr>
          <a:xfrm>
            <a:off x="-602275" y="-270041"/>
            <a:ext cx="2350925" cy="237292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l="21311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l="56256" b="56874"/>
          <a:stretch/>
        </p:blipFill>
        <p:spPr>
          <a:xfrm>
            <a:off x="6793075" y="1990675"/>
            <a:ext cx="2350925" cy="2317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l="66560" t="69915" r="7890" b="4298"/>
          <a:stretch/>
        </p:blipFill>
        <p:spPr>
          <a:xfrm>
            <a:off x="7136025" y="2230525"/>
            <a:ext cx="1732426" cy="1748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 l="21311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1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p11"/>
          <p:cNvSpPr txBox="1"/>
          <p:nvPr/>
        </p:nvSpPr>
        <p:spPr>
          <a:xfrm>
            <a:off x="440400" y="1617450"/>
            <a:ext cx="7550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454BBB"/>
                </a:solidFill>
                <a:latin typeface="Arial"/>
                <a:ea typeface="Arial"/>
                <a:cs typeface="Arial"/>
                <a:sym typeface="Arial"/>
              </a:rPr>
              <a:t>Quais características vocês acham que os polímeros precisam ter para serem usados como materiais em aplicações médicas?</a:t>
            </a:r>
            <a:endParaRPr sz="2800" b="0" i="0" u="none" strike="noStrike" cap="none">
              <a:solidFill>
                <a:srgbClr val="454BB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 l="21311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12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4" name="Google Shape;18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54BBB"/>
                </a:solidFill>
              </a:rPr>
              <a:t>Características necessárias:</a:t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311700" y="1529183"/>
            <a:ext cx="69441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 pitchFamily="34" charset="0"/>
              <a:buChar char="•"/>
            </a:pPr>
            <a:r>
              <a:rPr lang="en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Biodegradáveis</a:t>
            </a:r>
            <a:r>
              <a:rPr lang="en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•"/>
            </a:pP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 pitchFamily="34" charset="0"/>
              <a:buChar char="•"/>
            </a:pPr>
            <a:r>
              <a:rPr lang="en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Bio-</a:t>
            </a:r>
            <a:r>
              <a:rPr lang="en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absorvidos</a:t>
            </a:r>
            <a:r>
              <a:rPr lang="en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Char char="•"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 pitchFamily="34" charset="0"/>
              <a:buChar char="•"/>
            </a:pPr>
            <a:r>
              <a:rPr lang="en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Atóxicos</a:t>
            </a:r>
            <a:endParaRPr sz="2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 pitchFamily="34" charset="0"/>
              <a:buChar char="•"/>
            </a:pPr>
            <a:r>
              <a:rPr lang="en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Propiedades</a:t>
            </a:r>
            <a:r>
              <a:rPr lang="en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anti-</a:t>
            </a:r>
            <a:r>
              <a:rPr lang="en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microbianas</a:t>
            </a:r>
            <a:r>
              <a:rPr lang="en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FB045D-B3BE-044A-9D7A-CEEA280C061C}"/>
              </a:ext>
            </a:extLst>
          </p:cNvPr>
          <p:cNvSpPr txBox="1"/>
          <p:nvPr/>
        </p:nvSpPr>
        <p:spPr>
          <a:xfrm>
            <a:off x="4545623" y="2004646"/>
            <a:ext cx="364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biodegradable polymer at various time points during degradation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3"/>
          <p:cNvPicPr preferRelativeResize="0"/>
          <p:nvPr/>
        </p:nvPicPr>
        <p:blipFill rotWithShape="1">
          <a:blip r:embed="rId3">
            <a:alphaModFix/>
          </a:blip>
          <a:srcRect l="21311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13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54BBB"/>
                </a:solidFill>
              </a:rPr>
              <a:t>Sources</a:t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199" name="Google Shape;199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00000"/>
              <a:buChar char="-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https://www.nibib.nih.gov/science-education/science-topics/biomaterials#:~:text=Metals%2C%20ceramics%2C%20plastic%2C%20glass,in%20biomedical%20products%20and%20devices</a:t>
            </a:r>
            <a:r>
              <a:rPr lang="en" sz="1400">
                <a:solidFill>
                  <a:srgbClr val="454BBB"/>
                </a:solidFill>
              </a:rPr>
              <a:t>.</a:t>
            </a:r>
            <a:endParaRPr sz="1400">
              <a:solidFill>
                <a:srgbClr val="454BBB"/>
              </a:solidFill>
            </a:endParaRPr>
          </a:p>
          <a:p>
            <a:pPr marL="457200" lvl="0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00000"/>
              <a:buChar char="-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https://www.google.com/url?sa=i&amp;url=https%3A%2F%2Forthoinfo.aaos.org%2Fen%2Ftreatment%2Ftotal-joint-replacement%2F&amp;psig=AOvVaw04_Ou52Rtp-zdJTKt43hob&amp;ust=1704661045949000&amp;source=images&amp;cd=vfe&amp;opi=89978449&amp;ved=0CBMQjRxqFwoTCLCf78vTyYMDFQAAAAAdAAAAABAD</a:t>
            </a:r>
            <a:endParaRPr sz="1400">
              <a:solidFill>
                <a:srgbClr val="454BBB"/>
              </a:solidFill>
            </a:endParaRPr>
          </a:p>
          <a:p>
            <a:pPr marL="457200" lvl="0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00000"/>
              <a:buChar char="-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https://nsf-gov-resources.nsf.gov/styles/news_hero_mobile_600x352_/s3/news/artificial_valve5_f.jpg?VersionId=vDgxKpEbQ8OInVBu3BlUDzjsZp5kDMLX&amp;itok=o2DAZiHL</a:t>
            </a:r>
            <a:endParaRPr sz="1400">
              <a:solidFill>
                <a:srgbClr val="454BBB"/>
              </a:solidFill>
            </a:endParaRPr>
          </a:p>
          <a:p>
            <a:pPr marL="457200" lvl="0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00000"/>
              <a:buChar char="-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https://www.google.com/url?sa=i&amp;url=http%3A%2F%2Fwww.surfi.mtu.edu%2F2015%2F07%2F15%2Freview-on-medical-sutures%2F&amp;psig=AOvVaw1sSBcxX5oe6l4SJNoazlu2&amp;ust=1704667673431000&amp;source=images&amp;cd=vfe&amp;opi=89978449&amp;ved=0CBIQjRxqFwoTCMDv7o7syYMDFQAAAAAdAAAAABAD</a:t>
            </a:r>
            <a:endParaRPr sz="1400">
              <a:solidFill>
                <a:srgbClr val="454BBB"/>
              </a:solidFill>
            </a:endParaRPr>
          </a:p>
          <a:p>
            <a:pPr marL="457200" lvl="0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00000"/>
              <a:buChar char="-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https://www.drugtargetreview.com/news/110266/3d-bioprinting-artificial-organs-could-become-quicker-and-easier/</a:t>
            </a:r>
            <a:endParaRPr sz="1400">
              <a:solidFill>
                <a:srgbClr val="454BBB"/>
              </a:solidFill>
            </a:endParaRPr>
          </a:p>
          <a:p>
            <a:pPr marL="457200" lvl="0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00000"/>
              <a:buChar char="-"/>
            </a:pPr>
            <a:r>
              <a:rPr lang="en" sz="1400">
                <a:solidFill>
                  <a:srgbClr val="454BBB"/>
                </a:solidFill>
              </a:rPr>
              <a:t>https://www.google.com/url?sa=i&amp;url=https%3A%2F%2Fen.wikipedia.org%2Fwiki%2FBlood_glucose_monitoring&amp;psig=AOvVaw2FhdsLLVjDeorEWjOnHZQD&amp;ust=1704684436721000&amp;source=images&amp;cd=vfe&amp;opi=89978449&amp;ved=0CBUQ3YkBahcKEwj4op7Vq8qDAxUAAAAAHQAAAAAQAw</a:t>
            </a:r>
            <a:endParaRPr sz="1400">
              <a:solidFill>
                <a:srgbClr val="454BBB"/>
              </a:solidFill>
            </a:endParaRPr>
          </a:p>
          <a:p>
            <a:pPr marL="457200" lvl="0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00000"/>
              <a:buChar char="-"/>
            </a:pPr>
            <a:r>
              <a:rPr lang="en" sz="1400">
                <a:solidFill>
                  <a:srgbClr val="454BBB"/>
                </a:solidFill>
              </a:rPr>
              <a:t>https://www.google.com/url?sa=i&amp;url=https%3A%2F%2Fwww.europeanpharmaceuticalreview.com%2Fnews%2F155164%2Fnovel-implantable-polymer-could-improve-controlled-release-of-drugs%2F&amp;psig=AOvVaw3DP4SUbwc2aLjJBR3-9XNt&amp;ust=1704684542791000&amp;source=images&amp;cd=vfe&amp;opi=89978449&amp;ved=0CBUQ3YkBahcKEwiIhIz4qsqDAxUAAAAAHQAAAAAQAw</a:t>
            </a:r>
            <a:endParaRPr sz="1400">
              <a:solidFill>
                <a:srgbClr val="454BB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l="21311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54BBB"/>
                </a:solidFill>
              </a:rPr>
              <a:t>Como os materiais são utilizados na medicina?</a:t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">
                <a:solidFill>
                  <a:srgbClr val="454BBB"/>
                </a:solidFill>
              </a:rPr>
              <a:t>Implantes médicos - Articulações artificiais, válvulas para o coração</a:t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D51EC6-43BC-B347-ACCD-6004ADC5B251}"/>
              </a:ext>
            </a:extLst>
          </p:cNvPr>
          <p:cNvSpPr txBox="1"/>
          <p:nvPr/>
        </p:nvSpPr>
        <p:spPr>
          <a:xfrm>
            <a:off x="3402624" y="2747277"/>
            <a:ext cx="2540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artificial hip ball joint and artificial heart valve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 l="21311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3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454BBB"/>
                </a:solidFill>
              </a:rPr>
              <a:t>Como os materiais são utilizados na medicina?</a:t>
            </a:r>
            <a:endParaRPr>
              <a:solidFill>
                <a:srgbClr val="454BB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>
              <a:solidFill>
                <a:srgbClr val="454BBB"/>
              </a:solidFill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">
                <a:solidFill>
                  <a:srgbClr val="454BBB"/>
                </a:solidFill>
              </a:rPr>
              <a:t>Implantes médicos - Articulações artificiais, válvulas para o coração</a:t>
            </a:r>
            <a:endParaRPr>
              <a:solidFill>
                <a:srgbClr val="454BBB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">
                <a:solidFill>
                  <a:srgbClr val="454BBB"/>
                </a:solidFill>
              </a:rPr>
              <a:t>Métodos que ajudam na cura - suturas, grampos, curativos dissolvíveis</a:t>
            </a:r>
            <a:endParaRPr>
              <a:solidFill>
                <a:srgbClr val="454BBB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rgbClr val="454BB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0D2A3-1DE8-684E-8615-D2FF7AF77743}"/>
              </a:ext>
            </a:extLst>
          </p:cNvPr>
          <p:cNvSpPr txBox="1"/>
          <p:nvPr/>
        </p:nvSpPr>
        <p:spPr>
          <a:xfrm>
            <a:off x="3402624" y="2747277"/>
            <a:ext cx="2540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of sutures, staples, and other wound closing approaches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 l="21311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4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54BBB"/>
                </a:solidFill>
              </a:rPr>
              <a:t>Como os materiais são utilizados na medicina?</a:t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93" name="Google Shape;9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">
                <a:solidFill>
                  <a:srgbClr val="454BBB"/>
                </a:solidFill>
              </a:rPr>
              <a:t>Implantes médicos - Articulações artificiais, válvulas para o coração</a:t>
            </a:r>
            <a:endParaRPr>
              <a:solidFill>
                <a:srgbClr val="454BBB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">
                <a:solidFill>
                  <a:srgbClr val="454BBB"/>
                </a:solidFill>
              </a:rPr>
              <a:t>Métodos que ajudam na cura - suturas, grampos, curativos dissolvíveis</a:t>
            </a:r>
            <a:endParaRPr>
              <a:solidFill>
                <a:srgbClr val="454BBB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">
                <a:solidFill>
                  <a:srgbClr val="454BBB"/>
                </a:solidFill>
              </a:rPr>
              <a:t>Regeneração de tecidos - órgãos cultivados em laboratório e tecidos impressos em 3D</a:t>
            </a:r>
            <a:endParaRPr>
              <a:solidFill>
                <a:srgbClr val="454BBB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rgbClr val="454BB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86249-9C8A-0948-8626-0651ADBE2053}"/>
              </a:ext>
            </a:extLst>
          </p:cNvPr>
          <p:cNvSpPr txBox="1"/>
          <p:nvPr/>
        </p:nvSpPr>
        <p:spPr>
          <a:xfrm>
            <a:off x="3402624" y="2747277"/>
            <a:ext cx="2540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3D printed tissue set 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 l="21311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5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454BBB"/>
                </a:solidFill>
              </a:rPr>
              <a:t>Como os materiais são utilizados na medicina?</a:t>
            </a:r>
            <a:endParaRPr>
              <a:solidFill>
                <a:srgbClr val="454BB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>
              <a:solidFill>
                <a:srgbClr val="454BBB"/>
              </a:solidFill>
            </a:endParaRPr>
          </a:p>
        </p:txBody>
      </p:sp>
      <p:sp>
        <p:nvSpPr>
          <p:cNvPr id="103" name="Google Shape;10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">
                <a:solidFill>
                  <a:srgbClr val="454BBB"/>
                </a:solidFill>
              </a:rPr>
              <a:t>Implantes médicos - Articulações artificiais, válvulas para o coração</a:t>
            </a:r>
            <a:endParaRPr>
              <a:solidFill>
                <a:srgbClr val="454BBB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">
                <a:solidFill>
                  <a:srgbClr val="454BBB"/>
                </a:solidFill>
              </a:rPr>
              <a:t>Métodos que ajudam na cura - suturas, grampos, curativos dissolvíveis</a:t>
            </a:r>
            <a:endParaRPr>
              <a:solidFill>
                <a:srgbClr val="454BBB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">
                <a:solidFill>
                  <a:srgbClr val="454BBB"/>
                </a:solidFill>
              </a:rPr>
              <a:t>Regeneração de tecidos - órgãos cultivados em laboratório e tecidos impressos em 3D</a:t>
            </a:r>
            <a:endParaRPr>
              <a:solidFill>
                <a:srgbClr val="454BBB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">
                <a:solidFill>
                  <a:srgbClr val="454BBB"/>
                </a:solidFill>
              </a:rPr>
              <a:t>Biosensores - Monitores de glicose pelo sangue</a:t>
            </a:r>
            <a:endParaRPr>
              <a:solidFill>
                <a:srgbClr val="454BBB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rgbClr val="454BB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68BCB-EBD7-D047-8803-C69D8423461C}"/>
              </a:ext>
            </a:extLst>
          </p:cNvPr>
          <p:cNvSpPr txBox="1"/>
          <p:nvPr/>
        </p:nvSpPr>
        <p:spPr>
          <a:xfrm>
            <a:off x="3609073" y="3389115"/>
            <a:ext cx="2540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blood glucose monitor/test strip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l="21311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6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454BBB"/>
                </a:solidFill>
              </a:rPr>
              <a:t>Como os materiais são utilizados na medicina?</a:t>
            </a:r>
            <a:endParaRPr>
              <a:solidFill>
                <a:srgbClr val="454BB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>
              <a:solidFill>
                <a:srgbClr val="454BBB"/>
              </a:solidFill>
            </a:endParaRPr>
          </a:p>
        </p:txBody>
      </p:sp>
      <p:sp>
        <p:nvSpPr>
          <p:cNvPr id="113" name="Google Shape;113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" dirty="0" err="1">
                <a:solidFill>
                  <a:srgbClr val="454BBB"/>
                </a:solidFill>
              </a:rPr>
              <a:t>Implantes</a:t>
            </a:r>
            <a:r>
              <a:rPr lang="en" dirty="0">
                <a:solidFill>
                  <a:srgbClr val="454BBB"/>
                </a:solidFill>
              </a:rPr>
              <a:t> </a:t>
            </a:r>
            <a:r>
              <a:rPr lang="en" dirty="0" err="1">
                <a:solidFill>
                  <a:srgbClr val="454BBB"/>
                </a:solidFill>
              </a:rPr>
              <a:t>médicos</a:t>
            </a:r>
            <a:r>
              <a:rPr lang="en" dirty="0">
                <a:solidFill>
                  <a:srgbClr val="454BBB"/>
                </a:solidFill>
              </a:rPr>
              <a:t> - </a:t>
            </a:r>
            <a:r>
              <a:rPr lang="en" dirty="0" err="1">
                <a:solidFill>
                  <a:srgbClr val="454BBB"/>
                </a:solidFill>
              </a:rPr>
              <a:t>Articulações</a:t>
            </a:r>
            <a:r>
              <a:rPr lang="en" dirty="0">
                <a:solidFill>
                  <a:srgbClr val="454BBB"/>
                </a:solidFill>
              </a:rPr>
              <a:t> </a:t>
            </a:r>
            <a:r>
              <a:rPr lang="en" dirty="0" err="1">
                <a:solidFill>
                  <a:srgbClr val="454BBB"/>
                </a:solidFill>
              </a:rPr>
              <a:t>artificiais</a:t>
            </a:r>
            <a:r>
              <a:rPr lang="en" dirty="0">
                <a:solidFill>
                  <a:srgbClr val="454BBB"/>
                </a:solidFill>
              </a:rPr>
              <a:t>, </a:t>
            </a:r>
            <a:r>
              <a:rPr lang="en" dirty="0" err="1">
                <a:solidFill>
                  <a:srgbClr val="454BBB"/>
                </a:solidFill>
              </a:rPr>
              <a:t>válvulas</a:t>
            </a:r>
            <a:r>
              <a:rPr lang="en" dirty="0">
                <a:solidFill>
                  <a:srgbClr val="454BBB"/>
                </a:solidFill>
              </a:rPr>
              <a:t> para o </a:t>
            </a:r>
            <a:r>
              <a:rPr lang="en" dirty="0" err="1">
                <a:solidFill>
                  <a:srgbClr val="454BBB"/>
                </a:solidFill>
              </a:rPr>
              <a:t>coração</a:t>
            </a:r>
            <a:endParaRPr dirty="0">
              <a:solidFill>
                <a:srgbClr val="454BBB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" dirty="0" err="1">
                <a:solidFill>
                  <a:srgbClr val="454BBB"/>
                </a:solidFill>
              </a:rPr>
              <a:t>Métodos</a:t>
            </a:r>
            <a:r>
              <a:rPr lang="en" dirty="0">
                <a:solidFill>
                  <a:srgbClr val="454BBB"/>
                </a:solidFill>
              </a:rPr>
              <a:t> que </a:t>
            </a:r>
            <a:r>
              <a:rPr lang="en" dirty="0" err="1">
                <a:solidFill>
                  <a:srgbClr val="454BBB"/>
                </a:solidFill>
              </a:rPr>
              <a:t>ajudam</a:t>
            </a:r>
            <a:r>
              <a:rPr lang="en" dirty="0">
                <a:solidFill>
                  <a:srgbClr val="454BBB"/>
                </a:solidFill>
              </a:rPr>
              <a:t> </a:t>
            </a:r>
            <a:r>
              <a:rPr lang="en" dirty="0" err="1">
                <a:solidFill>
                  <a:srgbClr val="454BBB"/>
                </a:solidFill>
              </a:rPr>
              <a:t>na</a:t>
            </a:r>
            <a:r>
              <a:rPr lang="en" dirty="0">
                <a:solidFill>
                  <a:srgbClr val="454BBB"/>
                </a:solidFill>
              </a:rPr>
              <a:t> </a:t>
            </a:r>
            <a:r>
              <a:rPr lang="en" dirty="0" err="1">
                <a:solidFill>
                  <a:srgbClr val="454BBB"/>
                </a:solidFill>
              </a:rPr>
              <a:t>cura</a:t>
            </a:r>
            <a:r>
              <a:rPr lang="en" dirty="0">
                <a:solidFill>
                  <a:srgbClr val="454BBB"/>
                </a:solidFill>
              </a:rPr>
              <a:t> - </a:t>
            </a:r>
            <a:r>
              <a:rPr lang="en" dirty="0" err="1">
                <a:solidFill>
                  <a:srgbClr val="454BBB"/>
                </a:solidFill>
              </a:rPr>
              <a:t>suturas</a:t>
            </a:r>
            <a:r>
              <a:rPr lang="en" dirty="0">
                <a:solidFill>
                  <a:srgbClr val="454BBB"/>
                </a:solidFill>
              </a:rPr>
              <a:t>, </a:t>
            </a:r>
            <a:r>
              <a:rPr lang="en" dirty="0" err="1">
                <a:solidFill>
                  <a:srgbClr val="454BBB"/>
                </a:solidFill>
              </a:rPr>
              <a:t>grampos</a:t>
            </a:r>
            <a:r>
              <a:rPr lang="en" dirty="0">
                <a:solidFill>
                  <a:srgbClr val="454BBB"/>
                </a:solidFill>
              </a:rPr>
              <a:t>, </a:t>
            </a:r>
            <a:r>
              <a:rPr lang="en" dirty="0" err="1">
                <a:solidFill>
                  <a:srgbClr val="454BBB"/>
                </a:solidFill>
              </a:rPr>
              <a:t>curativos</a:t>
            </a:r>
            <a:r>
              <a:rPr lang="en" dirty="0">
                <a:solidFill>
                  <a:srgbClr val="454BBB"/>
                </a:solidFill>
              </a:rPr>
              <a:t> </a:t>
            </a:r>
            <a:r>
              <a:rPr lang="en" dirty="0" err="1">
                <a:solidFill>
                  <a:srgbClr val="454BBB"/>
                </a:solidFill>
              </a:rPr>
              <a:t>dissolvíveis</a:t>
            </a:r>
            <a:endParaRPr dirty="0">
              <a:solidFill>
                <a:srgbClr val="454BBB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" dirty="0" err="1">
                <a:solidFill>
                  <a:srgbClr val="454BBB"/>
                </a:solidFill>
              </a:rPr>
              <a:t>Regeneração</a:t>
            </a:r>
            <a:r>
              <a:rPr lang="en" dirty="0">
                <a:solidFill>
                  <a:srgbClr val="454BBB"/>
                </a:solidFill>
              </a:rPr>
              <a:t> de </a:t>
            </a:r>
            <a:r>
              <a:rPr lang="en" dirty="0" err="1">
                <a:solidFill>
                  <a:srgbClr val="454BBB"/>
                </a:solidFill>
              </a:rPr>
              <a:t>tecidos</a:t>
            </a:r>
            <a:r>
              <a:rPr lang="en" dirty="0">
                <a:solidFill>
                  <a:srgbClr val="454BBB"/>
                </a:solidFill>
              </a:rPr>
              <a:t> - </a:t>
            </a:r>
            <a:r>
              <a:rPr lang="en" dirty="0" err="1">
                <a:solidFill>
                  <a:srgbClr val="454BBB"/>
                </a:solidFill>
              </a:rPr>
              <a:t>órgãos</a:t>
            </a:r>
            <a:r>
              <a:rPr lang="en" dirty="0">
                <a:solidFill>
                  <a:srgbClr val="454BBB"/>
                </a:solidFill>
              </a:rPr>
              <a:t> </a:t>
            </a:r>
            <a:r>
              <a:rPr lang="en" dirty="0" err="1">
                <a:solidFill>
                  <a:srgbClr val="454BBB"/>
                </a:solidFill>
              </a:rPr>
              <a:t>cultivados</a:t>
            </a:r>
            <a:r>
              <a:rPr lang="en" dirty="0">
                <a:solidFill>
                  <a:srgbClr val="454BBB"/>
                </a:solidFill>
              </a:rPr>
              <a:t> </a:t>
            </a:r>
            <a:r>
              <a:rPr lang="en" dirty="0" err="1">
                <a:solidFill>
                  <a:srgbClr val="454BBB"/>
                </a:solidFill>
              </a:rPr>
              <a:t>em</a:t>
            </a:r>
            <a:r>
              <a:rPr lang="en" dirty="0">
                <a:solidFill>
                  <a:srgbClr val="454BBB"/>
                </a:solidFill>
              </a:rPr>
              <a:t> </a:t>
            </a:r>
            <a:r>
              <a:rPr lang="en" dirty="0" err="1">
                <a:solidFill>
                  <a:srgbClr val="454BBB"/>
                </a:solidFill>
              </a:rPr>
              <a:t>laboratório</a:t>
            </a:r>
            <a:r>
              <a:rPr lang="en" dirty="0">
                <a:solidFill>
                  <a:srgbClr val="454BBB"/>
                </a:solidFill>
              </a:rPr>
              <a:t> e </a:t>
            </a:r>
            <a:r>
              <a:rPr lang="en" dirty="0" err="1">
                <a:solidFill>
                  <a:srgbClr val="454BBB"/>
                </a:solidFill>
              </a:rPr>
              <a:t>tecidos</a:t>
            </a:r>
            <a:r>
              <a:rPr lang="en" dirty="0">
                <a:solidFill>
                  <a:srgbClr val="454BBB"/>
                </a:solidFill>
              </a:rPr>
              <a:t> </a:t>
            </a:r>
            <a:r>
              <a:rPr lang="en" dirty="0" err="1">
                <a:solidFill>
                  <a:srgbClr val="454BBB"/>
                </a:solidFill>
              </a:rPr>
              <a:t>impressos</a:t>
            </a:r>
            <a:r>
              <a:rPr lang="en" dirty="0">
                <a:solidFill>
                  <a:srgbClr val="454BBB"/>
                </a:solidFill>
              </a:rPr>
              <a:t> </a:t>
            </a:r>
            <a:r>
              <a:rPr lang="en" dirty="0" err="1">
                <a:solidFill>
                  <a:srgbClr val="454BBB"/>
                </a:solidFill>
              </a:rPr>
              <a:t>em</a:t>
            </a:r>
            <a:r>
              <a:rPr lang="en" dirty="0">
                <a:solidFill>
                  <a:srgbClr val="454BBB"/>
                </a:solidFill>
              </a:rPr>
              <a:t> 3D</a:t>
            </a:r>
            <a:endParaRPr dirty="0">
              <a:solidFill>
                <a:srgbClr val="454BBB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" dirty="0" err="1">
                <a:solidFill>
                  <a:srgbClr val="454BBB"/>
                </a:solidFill>
              </a:rPr>
              <a:t>Biosensores</a:t>
            </a:r>
            <a:r>
              <a:rPr lang="en" dirty="0">
                <a:solidFill>
                  <a:srgbClr val="454BBB"/>
                </a:solidFill>
              </a:rPr>
              <a:t> - </a:t>
            </a:r>
            <a:r>
              <a:rPr lang="en" dirty="0" err="1">
                <a:solidFill>
                  <a:srgbClr val="454BBB"/>
                </a:solidFill>
              </a:rPr>
              <a:t>Monitores</a:t>
            </a:r>
            <a:r>
              <a:rPr lang="en" dirty="0">
                <a:solidFill>
                  <a:srgbClr val="454BBB"/>
                </a:solidFill>
              </a:rPr>
              <a:t> de </a:t>
            </a:r>
            <a:r>
              <a:rPr lang="en" dirty="0" err="1">
                <a:solidFill>
                  <a:srgbClr val="454BBB"/>
                </a:solidFill>
              </a:rPr>
              <a:t>glicose</a:t>
            </a:r>
            <a:r>
              <a:rPr lang="en" dirty="0">
                <a:solidFill>
                  <a:srgbClr val="454BBB"/>
                </a:solidFill>
              </a:rPr>
              <a:t> </a:t>
            </a:r>
            <a:r>
              <a:rPr lang="en" dirty="0" err="1">
                <a:solidFill>
                  <a:srgbClr val="454BBB"/>
                </a:solidFill>
              </a:rPr>
              <a:t>pelo</a:t>
            </a:r>
            <a:r>
              <a:rPr lang="en" dirty="0">
                <a:solidFill>
                  <a:srgbClr val="454BBB"/>
                </a:solidFill>
              </a:rPr>
              <a:t> </a:t>
            </a:r>
            <a:r>
              <a:rPr lang="en" dirty="0" err="1">
                <a:solidFill>
                  <a:srgbClr val="454BBB"/>
                </a:solidFill>
              </a:rPr>
              <a:t>sangue</a:t>
            </a:r>
            <a:endParaRPr dirty="0">
              <a:solidFill>
                <a:srgbClr val="454BBB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" dirty="0" err="1">
                <a:solidFill>
                  <a:srgbClr val="454BBB"/>
                </a:solidFill>
              </a:rPr>
              <a:t>Sistemas</a:t>
            </a:r>
            <a:r>
              <a:rPr lang="en" dirty="0">
                <a:solidFill>
                  <a:srgbClr val="454BBB"/>
                </a:solidFill>
              </a:rPr>
              <a:t> de “Drug Delivery” - São </a:t>
            </a:r>
            <a:r>
              <a:rPr lang="en" dirty="0" err="1">
                <a:solidFill>
                  <a:srgbClr val="454BBB"/>
                </a:solidFill>
              </a:rPr>
              <a:t>responsáveis</a:t>
            </a:r>
            <a:r>
              <a:rPr lang="en" dirty="0">
                <a:solidFill>
                  <a:srgbClr val="454BBB"/>
                </a:solidFill>
              </a:rPr>
              <a:t>                                                                          </a:t>
            </a:r>
            <a:r>
              <a:rPr lang="en" dirty="0" err="1">
                <a:solidFill>
                  <a:srgbClr val="454BBB"/>
                </a:solidFill>
              </a:rPr>
              <a:t>por</a:t>
            </a:r>
            <a:r>
              <a:rPr lang="en" dirty="0">
                <a:solidFill>
                  <a:srgbClr val="454BBB"/>
                </a:solidFill>
              </a:rPr>
              <a:t> </a:t>
            </a:r>
            <a:r>
              <a:rPr lang="en" dirty="0" err="1">
                <a:solidFill>
                  <a:srgbClr val="454BBB"/>
                </a:solidFill>
              </a:rPr>
              <a:t>entregar</a:t>
            </a:r>
            <a:r>
              <a:rPr lang="en" dirty="0">
                <a:solidFill>
                  <a:srgbClr val="454BBB"/>
                </a:solidFill>
              </a:rPr>
              <a:t> o </a:t>
            </a:r>
            <a:r>
              <a:rPr lang="en" dirty="0" err="1">
                <a:solidFill>
                  <a:srgbClr val="454BBB"/>
                </a:solidFill>
              </a:rPr>
              <a:t>remédio</a:t>
            </a:r>
            <a:r>
              <a:rPr lang="en" dirty="0">
                <a:solidFill>
                  <a:srgbClr val="454BBB"/>
                </a:solidFill>
              </a:rPr>
              <a:t> </a:t>
            </a:r>
            <a:r>
              <a:rPr lang="en" dirty="0" err="1">
                <a:solidFill>
                  <a:srgbClr val="454BBB"/>
                </a:solidFill>
              </a:rPr>
              <a:t>em</a:t>
            </a:r>
            <a:r>
              <a:rPr lang="en" dirty="0">
                <a:solidFill>
                  <a:srgbClr val="454BBB"/>
                </a:solidFill>
              </a:rPr>
              <a:t> um </a:t>
            </a:r>
            <a:r>
              <a:rPr lang="en" dirty="0" err="1">
                <a:solidFill>
                  <a:srgbClr val="454BBB"/>
                </a:solidFill>
              </a:rPr>
              <a:t>lugar</a:t>
            </a:r>
            <a:r>
              <a:rPr lang="en" dirty="0">
                <a:solidFill>
                  <a:srgbClr val="454BBB"/>
                </a:solidFill>
              </a:rPr>
              <a:t> </a:t>
            </a:r>
            <a:r>
              <a:rPr lang="en" dirty="0" err="1">
                <a:solidFill>
                  <a:srgbClr val="454BBB"/>
                </a:solidFill>
              </a:rPr>
              <a:t>específico</a:t>
            </a:r>
            <a:r>
              <a:rPr lang="en" dirty="0">
                <a:solidFill>
                  <a:srgbClr val="454BBB"/>
                </a:solidFill>
              </a:rPr>
              <a:t>                                                  </a:t>
            </a:r>
            <a:r>
              <a:rPr lang="en" dirty="0" err="1">
                <a:solidFill>
                  <a:srgbClr val="454BBB"/>
                </a:solidFill>
              </a:rPr>
              <a:t>em</a:t>
            </a:r>
            <a:r>
              <a:rPr lang="en" dirty="0">
                <a:solidFill>
                  <a:srgbClr val="454BBB"/>
                </a:solidFill>
              </a:rPr>
              <a:t> um tempo </a:t>
            </a:r>
            <a:r>
              <a:rPr lang="en" dirty="0" err="1">
                <a:solidFill>
                  <a:srgbClr val="454BBB"/>
                </a:solidFill>
              </a:rPr>
              <a:t>determinado</a:t>
            </a:r>
            <a:endParaRPr dirty="0">
              <a:solidFill>
                <a:srgbClr val="454BBB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None/>
            </a:pPr>
            <a:endParaRPr dirty="0">
              <a:solidFill>
                <a:srgbClr val="454BBB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>
              <a:solidFill>
                <a:srgbClr val="454BB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77690-8AF5-CB41-8823-CFC8826E12F2}"/>
              </a:ext>
            </a:extLst>
          </p:cNvPr>
          <p:cNvSpPr txBox="1"/>
          <p:nvPr/>
        </p:nvSpPr>
        <p:spPr>
          <a:xfrm>
            <a:off x="5508024" y="3617715"/>
            <a:ext cx="254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drug release in body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 l="21311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54BBB"/>
                </a:solidFill>
              </a:rPr>
              <a:t>Do que esses materiais são feitos?</a:t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2994B-D251-824A-8DAA-E7F93DA951DD}"/>
              </a:ext>
            </a:extLst>
          </p:cNvPr>
          <p:cNvSpPr txBox="1"/>
          <p:nvPr/>
        </p:nvSpPr>
        <p:spPr>
          <a:xfrm>
            <a:off x="3301512" y="2390802"/>
            <a:ext cx="2540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prior uses with corresponding pictures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 l="21311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54BBB"/>
                </a:solidFill>
              </a:rPr>
              <a:t>Do que esses materiais são feitos?</a:t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1102481" y="3297025"/>
            <a:ext cx="114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Metais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3538648" y="3297025"/>
            <a:ext cx="149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Compósitos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6447348" y="3338000"/>
            <a:ext cx="149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Polímeros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B833F-76E0-EF4C-A5D3-1A10DB9469F7}"/>
              </a:ext>
            </a:extLst>
          </p:cNvPr>
          <p:cNvSpPr txBox="1"/>
          <p:nvPr/>
        </p:nvSpPr>
        <p:spPr>
          <a:xfrm>
            <a:off x="628651" y="1232300"/>
            <a:ext cx="2540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dental implant with metal base, or screws used in surgery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E0DD28-DBDA-D142-9706-5677C25507F4}"/>
              </a:ext>
            </a:extLst>
          </p:cNvPr>
          <p:cNvSpPr txBox="1"/>
          <p:nvPr/>
        </p:nvSpPr>
        <p:spPr>
          <a:xfrm>
            <a:off x="3145898" y="1882955"/>
            <a:ext cx="254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knee replacement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EC4AF-6A7B-D048-BCC5-B00187175F98}"/>
              </a:ext>
            </a:extLst>
          </p:cNvPr>
          <p:cNvSpPr txBox="1"/>
          <p:nvPr/>
        </p:nvSpPr>
        <p:spPr>
          <a:xfrm>
            <a:off x="5922210" y="2359856"/>
            <a:ext cx="2540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quick-seal liquid bandage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0"/>
          <p:cNvPicPr preferRelativeResize="0"/>
          <p:nvPr/>
        </p:nvPicPr>
        <p:blipFill rotWithShape="1">
          <a:blip r:embed="rId3">
            <a:alphaModFix/>
          </a:blip>
          <a:srcRect l="21311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1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54BBB"/>
                </a:solidFill>
              </a:rPr>
              <a:t>Do que esses materiais são feitos?</a:t>
            </a:r>
            <a:endParaRPr>
              <a:solidFill>
                <a:srgbClr val="454BBB"/>
              </a:solidFill>
            </a:endParaRPr>
          </a:p>
        </p:txBody>
      </p:sp>
      <p:sp>
        <p:nvSpPr>
          <p:cNvPr id="164" name="Google Shape;164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1800"/>
              <a:buChar char="-"/>
            </a:pPr>
            <a:r>
              <a:rPr lang="en">
                <a:solidFill>
                  <a:srgbClr val="454BBB"/>
                </a:solidFill>
              </a:rPr>
              <a:t>Polímeros</a:t>
            </a:r>
            <a:endParaRPr>
              <a:solidFill>
                <a:srgbClr val="454BBB"/>
              </a:solidFill>
            </a:endParaRPr>
          </a:p>
        </p:txBody>
      </p:sp>
      <p:graphicFrame>
        <p:nvGraphicFramePr>
          <p:cNvPr id="165" name="Google Shape;165;p10"/>
          <p:cNvGraphicFramePr/>
          <p:nvPr/>
        </p:nvGraphicFramePr>
        <p:xfrm>
          <a:off x="614500" y="1903975"/>
          <a:ext cx="7239000" cy="2072580"/>
        </p:xfrm>
        <a:graphic>
          <a:graphicData uri="http://schemas.openxmlformats.org/drawingml/2006/table">
            <a:tbl>
              <a:tblPr>
                <a:noFill/>
                <a:tableStyleId>{71DDCBD0-AC8D-47C1-B841-465486AEDAD0}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Naturais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Sintéticos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" sz="1400" u="none" strike="noStrike" cap="none"/>
                        <a:t>Polissacarídeos</a:t>
                      </a:r>
                      <a:endParaRPr sz="1400" u="none" strike="noStrike" cap="none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" sz="1400" u="none" strike="noStrike" cap="none"/>
                        <a:t>Celulose</a:t>
                      </a:r>
                      <a:endParaRPr sz="1400" u="none" strike="noStrike" cap="none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" sz="1400" u="none" strike="noStrike" cap="none"/>
                        <a:t>Glicolipídeos</a:t>
                      </a:r>
                      <a:endParaRPr sz="1400" u="none" strike="noStrike" cap="none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" sz="1400" u="none" strike="noStrike" cap="none"/>
                        <a:t>Proteoglicanos</a:t>
                      </a:r>
                      <a:endParaRPr sz="1400" u="none" strike="noStrike" cap="none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" sz="1400" u="none" strike="noStrike" cap="none"/>
                        <a:t>Poteínas e pepitídeos</a:t>
                      </a:r>
                      <a:endParaRPr sz="1400" u="none" strike="noStrike" cap="none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" sz="1400" u="none" strike="noStrike" cap="none"/>
                        <a:t>Poli (dietil acrilamida)</a:t>
                      </a:r>
                      <a:endParaRPr sz="1400" u="none" strike="noStrike" cap="none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" sz="1400" u="none" strike="noStrike" cap="none"/>
                        <a:t>Poli (etilenoglicol) </a:t>
                      </a:r>
                      <a:endParaRPr sz="1400" u="none" strike="noStrike" cap="none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" sz="1400" u="none" strike="noStrike" cap="none"/>
                        <a:t>Polivinil </a:t>
                      </a:r>
                      <a:endParaRPr sz="1400" u="none" strike="noStrike" cap="none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➔"/>
                      </a:pPr>
                      <a:r>
                        <a:rPr lang="en" sz="1400" u="none" strike="noStrike" cap="none"/>
                        <a:t>PLA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F09CAC-A15F-D44C-A2DB-37583A800E25}"/>
              </a:ext>
            </a:extLst>
          </p:cNvPr>
          <p:cNvSpPr txBox="1"/>
          <p:nvPr/>
        </p:nvSpPr>
        <p:spPr>
          <a:xfrm>
            <a:off x="2875085" y="1415562"/>
            <a:ext cx="467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 of your favorite bio polymers, natural or synthetic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705</Words>
  <Application>Microsoft Macintosh PowerPoint</Application>
  <PresentationFormat>On-screen Show (16:9)</PresentationFormat>
  <Paragraphs>69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 Black</vt:lpstr>
      <vt:lpstr>Calibri</vt:lpstr>
      <vt:lpstr>Arial</vt:lpstr>
      <vt:lpstr>Simple Light</vt:lpstr>
      <vt:lpstr>Materiais para  aplicações  em biomedicina</vt:lpstr>
      <vt:lpstr>Como os materiais são utilizados na medicina?</vt:lpstr>
      <vt:lpstr>Como os materiais são utilizados na medicina? </vt:lpstr>
      <vt:lpstr>Como os materiais são utilizados na medicina?</vt:lpstr>
      <vt:lpstr>Como os materiais são utilizados na medicina? </vt:lpstr>
      <vt:lpstr>Como os materiais são utilizados na medicina? </vt:lpstr>
      <vt:lpstr>Do que esses materiais são feitos?</vt:lpstr>
      <vt:lpstr>Do que esses materiais são feitos?</vt:lpstr>
      <vt:lpstr>Do que esses materiais são feitos?</vt:lpstr>
      <vt:lpstr>PowerPoint Presentation</vt:lpstr>
      <vt:lpstr>Características necessárias: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Materiais para  aplicações  em biomedicina</dc:title>
  <cp:lastModifiedBy>Haley Beech</cp:lastModifiedBy>
  <cp:revision>2</cp:revision>
  <dcterms:modified xsi:type="dcterms:W3CDTF">2024-09-20T00:38:23Z</dcterms:modified>
</cp:coreProperties>
</file>