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 id="2147483672"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Arial Black" panose="020B0604020202020204" pitchFamily="34" charset="0"/>
      <p:regular r:id="rId12"/>
      <p:bold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4"/>
  </p:normalViewPr>
  <p:slideViewPr>
    <p:cSldViewPr snapToGrid="0">
      <p:cViewPr varScale="1">
        <p:scale>
          <a:sx n="120" d="100"/>
          <a:sy n="120" d="100"/>
        </p:scale>
        <p:origin x="200" y="5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a4d660ba34_0_1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1a4d660ba34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a4d660ba34_0_25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Polymers are all around us every day.  Many of you likely know a few examples of different polymers, or plastics in a soccer game.  Can anyone volunteer examples?</a:t>
            </a:r>
            <a:endParaRPr/>
          </a:p>
        </p:txBody>
      </p:sp>
      <p:sp>
        <p:nvSpPr>
          <p:cNvPr id="142" name="Google Shape;142;g1a4d660ba34_0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a4d660ba34_0_3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**Does the word break down like this in Portuguese?  If not, adjust slide accordingly.**  Polymer translates literally into “many parts.”  We can think of small molecules you learn about in chemistry, such as water, as small molecules, which are made up of anywhere from 2 to &gt;100 atoms if they are quite complex.  Polymers are made of many small molecule units, called monomers, bonded together to create a looong molecule which contains 100 to over one million monomers.</a:t>
            </a:r>
            <a:endParaRPr/>
          </a:p>
        </p:txBody>
      </p:sp>
      <p:sp>
        <p:nvSpPr>
          <p:cNvPr id="154" name="Google Shape;154;g1a4d660ba34_0_3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a4d660ba34_0_4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Polymers have many unique properties as you just saw in the examples we were looking at.  The main difference between polymers and other materials such as ceramics or metals is the length of the molecules.  We can think of small molecules as rice- easy to mix, difficult to eat with, say, chopsticks since each grain is free to move around without the others.  Polymers, on the other hand, are like spaghetti.  If we connected a bunch of rice grains end to end, we’d eventually reach the length of a spaghetti noodle, much as monomers link together to form a polymer.  Eating noodles with chopsticks is easy because they are entangled- it’s easy to grab a bunch at once, and extracting just one is actually quite challenging.  This entanglement, and the corresponding friction between the long strands, is what give polymers many of their unique properties.</a:t>
            </a:r>
            <a:endParaRPr/>
          </a:p>
        </p:txBody>
      </p:sp>
      <p:sp>
        <p:nvSpPr>
          <p:cNvPr id="171" name="Google Shape;171;g1a4d660ba34_0_4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a4d660ba34_0_65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many different ways to represent the same polymer, and it is useful to be able to translate between them.  Common polymer often have a common name or trade name, as well as a technical name based on rules given by the international union of pure and applied chemistry.  There a molecular formula, typically the repeating unit with a subscript n, which stands for the number of repeats.  This can also be written as a structural or line formula, and modelled in space with various approximations; here a ball and stick model is shown.  We’ll hand out a table with many of the polymers we’ll be discussing this week for reference.</a:t>
            </a:r>
            <a:endParaRPr/>
          </a:p>
        </p:txBody>
      </p:sp>
      <p:sp>
        <p:nvSpPr>
          <p:cNvPr id="188" name="Google Shape;188;g1a4d660ba34_0_6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a4d660ba34_0_52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Natural polymers have existed for as long as humans, and have been used as building materials, food, and clothing- in the 1500’s the Mayan records show playing with balls created form rubber trees.  300 years later, Charles Goodyear accidentally discovered that heating that rubber with sulfur additives cures it into a tough, long-lasting rubber, which he used to make the first rubber soccer ball a few years later.  Previously balls were made of animal bladders or leather, which easily became water logged and leaked air.  The first completely man-made polymer is created in 1907 and called Bakelite, which was used for everything from telephone casings to jewelry.  Nylon is invented in 1938, with great impact to the fashion industry, closely followed by polyethylene, which would go on to become the most produced polymer in the world.  By 1976, polymers are the most poduced material in the world.</a:t>
            </a:r>
            <a:endParaRPr/>
          </a:p>
        </p:txBody>
      </p:sp>
      <p:sp>
        <p:nvSpPr>
          <p:cNvPr id="213" name="Google Shape;213;g1a4d660ba34_0_5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a4d660ba34_0_6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global production of all types of plastitcs has grown exponentially since the 1950’s and 60’s, to a huge $593 billion today.  Plastics are found across many different industries, with packaging being the largest by far, following by construction and textiles.</a:t>
            </a:r>
            <a:endParaRPr/>
          </a:p>
        </p:txBody>
      </p:sp>
      <p:sp>
        <p:nvSpPr>
          <p:cNvPr id="270" name="Google Shape;270;g1a4d660ba34_0_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a4d660ba34_0_6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are so many different properties achieved through different chemistries and processing.  The range from stiff and brittle polystyrene to tough and stretchy rubbery materials like polybutadiene.  There are also highly specialized materials, such as </a:t>
            </a:r>
            <a:r>
              <a:rPr lang="en" dirty="0" err="1"/>
              <a:t>teflon</a:t>
            </a:r>
            <a:r>
              <a:rPr lang="en" dirty="0"/>
              <a:t> or Kevlar which have highly engineered properties.  In this case, the fluorine atoms in </a:t>
            </a:r>
            <a:r>
              <a:rPr lang="en" dirty="0" err="1"/>
              <a:t>teflon</a:t>
            </a:r>
            <a:r>
              <a:rPr lang="en" dirty="0"/>
              <a:t> repel most other atoms, making non-stick pans slippery, while alignment and bonding between the chains in Kevlar create an incredibly strong and light material.</a:t>
            </a:r>
            <a:endParaRPr dirty="0"/>
          </a:p>
        </p:txBody>
      </p:sp>
      <p:sp>
        <p:nvSpPr>
          <p:cNvPr id="285" name="Google Shape;285;g1a4d660ba34_0_6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605790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3543300" y="4767263"/>
            <a:ext cx="2057400" cy="273900"/>
          </a:xfrm>
          <a:prstGeom prst="rect">
            <a:avLst/>
          </a:prstGeom>
          <a:noFill/>
          <a:ln>
            <a:noFill/>
          </a:ln>
        </p:spPr>
        <p:txBody>
          <a:bodyPr spcFirstLastPara="1" wrap="square" lIns="68575" tIns="34275" rIns="68575" bIns="34275" anchor="ctr" anchorCtr="0">
            <a:normAutofit/>
          </a:bodyPr>
          <a:lstStyle>
            <a:lvl1pPr marL="0" lvl="0" indent="0" algn="ctr" rtl="0">
              <a:spcBef>
                <a:spcPts val="0"/>
              </a:spcBef>
              <a:buNone/>
              <a:defRPr sz="900" b="0" i="0" u="none" strike="noStrike" cap="none">
                <a:solidFill>
                  <a:srgbClr val="888888"/>
                </a:solidFill>
                <a:latin typeface="Calibri"/>
                <a:ea typeface="Calibri"/>
                <a:cs typeface="Calibri"/>
                <a:sym typeface="Calibri"/>
              </a:defRPr>
            </a:lvl1pPr>
            <a:lvl2pPr marL="0" lvl="1" indent="0" algn="ctr" rtl="0">
              <a:spcBef>
                <a:spcPts val="0"/>
              </a:spcBef>
              <a:buNone/>
              <a:defRPr sz="900" b="0" i="0" u="none" strike="noStrike" cap="none">
                <a:solidFill>
                  <a:srgbClr val="888888"/>
                </a:solidFill>
                <a:latin typeface="Calibri"/>
                <a:ea typeface="Calibri"/>
                <a:cs typeface="Calibri"/>
                <a:sym typeface="Calibri"/>
              </a:defRPr>
            </a:lvl2pPr>
            <a:lvl3pPr marL="0" lvl="2" indent="0" algn="ctr" rtl="0">
              <a:spcBef>
                <a:spcPts val="0"/>
              </a:spcBef>
              <a:buNone/>
              <a:defRPr sz="900" b="0" i="0" u="none" strike="noStrike" cap="none">
                <a:solidFill>
                  <a:srgbClr val="888888"/>
                </a:solidFill>
                <a:latin typeface="Calibri"/>
                <a:ea typeface="Calibri"/>
                <a:cs typeface="Calibri"/>
                <a:sym typeface="Calibri"/>
              </a:defRPr>
            </a:lvl3pPr>
            <a:lvl4pPr marL="0" lvl="3" indent="0" algn="ctr" rtl="0">
              <a:spcBef>
                <a:spcPts val="0"/>
              </a:spcBef>
              <a:buNone/>
              <a:defRPr sz="900" b="0" i="0" u="none" strike="noStrike" cap="none">
                <a:solidFill>
                  <a:srgbClr val="888888"/>
                </a:solidFill>
                <a:latin typeface="Calibri"/>
                <a:ea typeface="Calibri"/>
                <a:cs typeface="Calibri"/>
                <a:sym typeface="Calibri"/>
              </a:defRPr>
            </a:lvl4pPr>
            <a:lvl5pPr marL="0" lvl="4" indent="0" algn="ctr" rtl="0">
              <a:spcBef>
                <a:spcPts val="0"/>
              </a:spcBef>
              <a:buNone/>
              <a:defRPr sz="900" b="0" i="0" u="none" strike="noStrike" cap="none">
                <a:solidFill>
                  <a:srgbClr val="888888"/>
                </a:solidFill>
                <a:latin typeface="Calibri"/>
                <a:ea typeface="Calibri"/>
                <a:cs typeface="Calibri"/>
                <a:sym typeface="Calibri"/>
              </a:defRPr>
            </a:lvl5pPr>
            <a:lvl6pPr marL="0" lvl="5" indent="0" algn="ctr" rtl="0">
              <a:spcBef>
                <a:spcPts val="0"/>
              </a:spcBef>
              <a:buNone/>
              <a:defRPr sz="900" b="0" i="0" u="none" strike="noStrike" cap="none">
                <a:solidFill>
                  <a:srgbClr val="888888"/>
                </a:solidFill>
                <a:latin typeface="Calibri"/>
                <a:ea typeface="Calibri"/>
                <a:cs typeface="Calibri"/>
                <a:sym typeface="Calibri"/>
              </a:defRPr>
            </a:lvl6pPr>
            <a:lvl7pPr marL="0" lvl="6" indent="0" algn="ctr" rtl="0">
              <a:spcBef>
                <a:spcPts val="0"/>
              </a:spcBef>
              <a:buNone/>
              <a:defRPr sz="900" b="0" i="0" u="none" strike="noStrike" cap="none">
                <a:solidFill>
                  <a:srgbClr val="888888"/>
                </a:solidFill>
                <a:latin typeface="Calibri"/>
                <a:ea typeface="Calibri"/>
                <a:cs typeface="Calibri"/>
                <a:sym typeface="Calibri"/>
              </a:defRPr>
            </a:lvl7pPr>
            <a:lvl8pPr marL="0" lvl="7" indent="0" algn="ctr" rtl="0">
              <a:spcBef>
                <a:spcPts val="0"/>
              </a:spcBef>
              <a:buNone/>
              <a:defRPr sz="900" b="0" i="0" u="none" strike="noStrike" cap="none">
                <a:solidFill>
                  <a:srgbClr val="888888"/>
                </a:solidFill>
                <a:latin typeface="Calibri"/>
                <a:ea typeface="Calibri"/>
                <a:cs typeface="Calibri"/>
                <a:sym typeface="Calibri"/>
              </a:defRPr>
            </a:lvl8pPr>
            <a:lvl9pPr marL="0" lvl="8" indent="0" algn="ctr" rtl="0">
              <a:spcBef>
                <a:spcPts val="0"/>
              </a:spcBef>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605790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3543300" y="4767263"/>
            <a:ext cx="2057400" cy="273900"/>
          </a:xfrm>
          <a:prstGeom prst="rect">
            <a:avLst/>
          </a:prstGeom>
          <a:noFill/>
          <a:ln>
            <a:noFill/>
          </a:ln>
        </p:spPr>
        <p:txBody>
          <a:bodyPr spcFirstLastPara="1" wrap="square" lIns="68575" tIns="34275" rIns="68575" bIns="34275" anchor="ctr" anchorCtr="0">
            <a:noAutofit/>
          </a:bodyPr>
          <a:lstStyle>
            <a:lvl1pPr marL="0" lvl="0" indent="0" algn="ctr" rtl="0">
              <a:spcBef>
                <a:spcPts val="0"/>
              </a:spcBef>
              <a:buNone/>
              <a:defRPr sz="900" b="0" i="0" u="none" strike="noStrike" cap="none">
                <a:solidFill>
                  <a:srgbClr val="888888"/>
                </a:solidFill>
                <a:latin typeface="Calibri"/>
                <a:ea typeface="Calibri"/>
                <a:cs typeface="Calibri"/>
                <a:sym typeface="Calibri"/>
              </a:defRPr>
            </a:lvl1pPr>
            <a:lvl2pPr marL="0" lvl="1" indent="0" algn="ctr" rtl="0">
              <a:spcBef>
                <a:spcPts val="0"/>
              </a:spcBef>
              <a:buNone/>
              <a:defRPr sz="900" b="0" i="0" u="none" strike="noStrike" cap="none">
                <a:solidFill>
                  <a:srgbClr val="888888"/>
                </a:solidFill>
                <a:latin typeface="Calibri"/>
                <a:ea typeface="Calibri"/>
                <a:cs typeface="Calibri"/>
                <a:sym typeface="Calibri"/>
              </a:defRPr>
            </a:lvl2pPr>
            <a:lvl3pPr marL="0" lvl="2" indent="0" algn="ctr" rtl="0">
              <a:spcBef>
                <a:spcPts val="0"/>
              </a:spcBef>
              <a:buNone/>
              <a:defRPr sz="900" b="0" i="0" u="none" strike="noStrike" cap="none">
                <a:solidFill>
                  <a:srgbClr val="888888"/>
                </a:solidFill>
                <a:latin typeface="Calibri"/>
                <a:ea typeface="Calibri"/>
                <a:cs typeface="Calibri"/>
                <a:sym typeface="Calibri"/>
              </a:defRPr>
            </a:lvl3pPr>
            <a:lvl4pPr marL="0" lvl="3" indent="0" algn="ctr" rtl="0">
              <a:spcBef>
                <a:spcPts val="0"/>
              </a:spcBef>
              <a:buNone/>
              <a:defRPr sz="900" b="0" i="0" u="none" strike="noStrike" cap="none">
                <a:solidFill>
                  <a:srgbClr val="888888"/>
                </a:solidFill>
                <a:latin typeface="Calibri"/>
                <a:ea typeface="Calibri"/>
                <a:cs typeface="Calibri"/>
                <a:sym typeface="Calibri"/>
              </a:defRPr>
            </a:lvl4pPr>
            <a:lvl5pPr marL="0" lvl="4" indent="0" algn="ctr" rtl="0">
              <a:spcBef>
                <a:spcPts val="0"/>
              </a:spcBef>
              <a:buNone/>
              <a:defRPr sz="900" b="0" i="0" u="none" strike="noStrike" cap="none">
                <a:solidFill>
                  <a:srgbClr val="888888"/>
                </a:solidFill>
                <a:latin typeface="Calibri"/>
                <a:ea typeface="Calibri"/>
                <a:cs typeface="Calibri"/>
                <a:sym typeface="Calibri"/>
              </a:defRPr>
            </a:lvl5pPr>
            <a:lvl6pPr marL="0" lvl="5" indent="0" algn="ctr" rtl="0">
              <a:spcBef>
                <a:spcPts val="0"/>
              </a:spcBef>
              <a:buNone/>
              <a:defRPr sz="900" b="0" i="0" u="none" strike="noStrike" cap="none">
                <a:solidFill>
                  <a:srgbClr val="888888"/>
                </a:solidFill>
                <a:latin typeface="Calibri"/>
                <a:ea typeface="Calibri"/>
                <a:cs typeface="Calibri"/>
                <a:sym typeface="Calibri"/>
              </a:defRPr>
            </a:lvl6pPr>
            <a:lvl7pPr marL="0" lvl="6" indent="0" algn="ctr" rtl="0">
              <a:spcBef>
                <a:spcPts val="0"/>
              </a:spcBef>
              <a:buNone/>
              <a:defRPr sz="900" b="0" i="0" u="none" strike="noStrike" cap="none">
                <a:solidFill>
                  <a:srgbClr val="888888"/>
                </a:solidFill>
                <a:latin typeface="Calibri"/>
                <a:ea typeface="Calibri"/>
                <a:cs typeface="Calibri"/>
                <a:sym typeface="Calibri"/>
              </a:defRPr>
            </a:lvl7pPr>
            <a:lvl8pPr marL="0" lvl="7" indent="0" algn="ctr" rtl="0">
              <a:spcBef>
                <a:spcPts val="0"/>
              </a:spcBef>
              <a:buNone/>
              <a:defRPr sz="900" b="0" i="0" u="none" strike="noStrike" cap="none">
                <a:solidFill>
                  <a:srgbClr val="888888"/>
                </a:solidFill>
                <a:latin typeface="Calibri"/>
                <a:ea typeface="Calibri"/>
                <a:cs typeface="Calibri"/>
                <a:sym typeface="Calibri"/>
              </a:defRPr>
            </a:lvl8pPr>
            <a:lvl9pPr marL="0" lvl="8" indent="0" algn="ctr" rtl="0">
              <a:spcBef>
                <a:spcPts val="0"/>
              </a:spcBef>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7" name="Google Shape;77;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3" name="Google Shape;83;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4" name="Google Shape;84;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2" name="Google Shape;92;p1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3" name="Google Shape;93;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7" name="Google Shape;107;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8" name="Google Shape;108;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9" name="Google Shape;109;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23"/>
          <p:cNvSpPr>
            <a:spLocks noGrp="1"/>
          </p:cNvSpPr>
          <p:nvPr>
            <p:ph type="pic" idx="2"/>
          </p:nvPr>
        </p:nvSpPr>
        <p:spPr>
          <a:xfrm>
            <a:off x="3887391" y="740569"/>
            <a:ext cx="4629300" cy="3655200"/>
          </a:xfrm>
          <a:prstGeom prst="rect">
            <a:avLst/>
          </a:prstGeom>
          <a:noFill/>
          <a:ln>
            <a:noFill/>
          </a:ln>
        </p:spPr>
      </p:sp>
      <p:sp>
        <p:nvSpPr>
          <p:cNvPr id="115" name="Google Shape;115;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7" name="Google Shape;127;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8" name="Google Shape;12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9" name="Google Shape;12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emf"/><Relationship Id="rId5" Type="http://schemas.openxmlformats.org/officeDocument/2006/relationships/image" Target="../media/image20.png"/><Relationship Id="rId10" Type="http://schemas.openxmlformats.org/officeDocument/2006/relationships/image" Target="../media/image25.emf"/><Relationship Id="rId4" Type="http://schemas.openxmlformats.org/officeDocument/2006/relationships/image" Target="../media/image2.png"/><Relationship Id="rId9"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6" name="Google Shape;136;p26"/>
          <p:cNvSpPr txBox="1">
            <a:spLocks noGrp="1"/>
          </p:cNvSpPr>
          <p:nvPr>
            <p:ph type="title"/>
          </p:nvPr>
        </p:nvSpPr>
        <p:spPr>
          <a:xfrm>
            <a:off x="628650" y="1990685"/>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Arial Black"/>
              <a:buNone/>
            </a:pPr>
            <a:r>
              <a:rPr lang="en" b="1">
                <a:latin typeface="Arial Black"/>
                <a:ea typeface="Arial Black"/>
                <a:cs typeface="Arial Black"/>
                <a:sym typeface="Arial Black"/>
              </a:rPr>
              <a:t>Introduction to Polymers</a:t>
            </a:r>
            <a:endParaRPr b="1">
              <a:latin typeface="Arial Black"/>
              <a:ea typeface="Arial Black"/>
              <a:cs typeface="Arial Black"/>
              <a:sym typeface="Arial Black"/>
            </a:endParaRPr>
          </a:p>
        </p:txBody>
      </p:sp>
      <p:sp>
        <p:nvSpPr>
          <p:cNvPr id="138" name="Google Shape;138;p26"/>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1</a:t>
            </a:fld>
            <a:endParaRPr/>
          </a:p>
        </p:txBody>
      </p:sp>
      <p:pic>
        <p:nvPicPr>
          <p:cNvPr id="139" name="Google Shape;139;p26"/>
          <p:cNvPicPr preferRelativeResize="0"/>
          <p:nvPr/>
        </p:nvPicPr>
        <p:blipFill>
          <a:blip r:embed="rId3">
            <a:alphaModFix/>
          </a:blip>
          <a:stretch>
            <a:fillRect/>
          </a:stretch>
        </p:blipFill>
        <p:spPr>
          <a:xfrm>
            <a:off x="152400" y="152400"/>
            <a:ext cx="8839202" cy="708628"/>
          </a:xfrm>
          <a:prstGeom prst="rect">
            <a:avLst/>
          </a:prstGeom>
          <a:noFill/>
          <a:ln>
            <a:noFill/>
          </a:ln>
        </p:spPr>
      </p:pic>
      <p:pic>
        <p:nvPicPr>
          <p:cNvPr id="7" name="Google Shape;146;p27">
            <a:extLst>
              <a:ext uri="{FF2B5EF4-FFF2-40B4-BE49-F238E27FC236}">
                <a16:creationId xmlns:a16="http://schemas.microsoft.com/office/drawing/2014/main" id="{8A1AFC03-27B1-CD42-B023-E9A74C1D7353}"/>
              </a:ext>
            </a:extLst>
          </p:cNvPr>
          <p:cNvPicPr preferRelativeResize="0"/>
          <p:nvPr/>
        </p:nvPicPr>
        <p:blipFill rotWithShape="1">
          <a:blip r:embed="rId4">
            <a:alphaModFix/>
          </a:blip>
          <a:srcRect l="21313" t="92856" r="55049"/>
          <a:stretch/>
        </p:blipFill>
        <p:spPr>
          <a:xfrm>
            <a:off x="7411575" y="4623955"/>
            <a:ext cx="1732426" cy="5235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27"/>
          <p:cNvSpPr txBox="1">
            <a:spLocks noGrp="1"/>
          </p:cNvSpPr>
          <p:nvPr>
            <p:ph type="title"/>
          </p:nvPr>
        </p:nvSpPr>
        <p:spPr>
          <a:xfrm>
            <a:off x="388360" y="1969181"/>
            <a:ext cx="4026300" cy="994200"/>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100000"/>
              <a:buFont typeface="Arial Black"/>
              <a:buNone/>
            </a:pPr>
            <a:r>
              <a:rPr lang="en" b="1">
                <a:latin typeface="Arial Black"/>
                <a:ea typeface="Arial Black"/>
                <a:cs typeface="Arial Black"/>
                <a:sym typeface="Arial Black"/>
              </a:rPr>
              <a:t>Which things are made from polymers?</a:t>
            </a:r>
            <a:endParaRPr b="1">
              <a:latin typeface="Arial Black"/>
              <a:ea typeface="Arial Black"/>
              <a:cs typeface="Arial Black"/>
              <a:sym typeface="Arial Black"/>
            </a:endParaRPr>
          </a:p>
        </p:txBody>
      </p:sp>
      <p:pic>
        <p:nvPicPr>
          <p:cNvPr id="146" name="Google Shape;146;p27"/>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48" name="Google Shape;148;p27"/>
          <p:cNvSpPr txBox="1"/>
          <p:nvPr/>
        </p:nvSpPr>
        <p:spPr>
          <a:xfrm>
            <a:off x="3543300" y="1097199"/>
            <a:ext cx="23226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b="1">
                <a:solidFill>
                  <a:srgbClr val="FFD966"/>
                </a:solidFill>
                <a:latin typeface="Calibri"/>
                <a:ea typeface="Calibri"/>
                <a:cs typeface="Calibri"/>
                <a:sym typeface="Calibri"/>
              </a:rPr>
              <a:t>clothing</a:t>
            </a:r>
            <a:endParaRPr sz="2100" b="1">
              <a:solidFill>
                <a:srgbClr val="FFD966"/>
              </a:solidFill>
              <a:latin typeface="Calibri"/>
              <a:ea typeface="Calibri"/>
              <a:cs typeface="Calibri"/>
              <a:sym typeface="Calibri"/>
            </a:endParaRPr>
          </a:p>
        </p:txBody>
      </p:sp>
      <p:sp>
        <p:nvSpPr>
          <p:cNvPr id="149" name="Google Shape;149;p27"/>
          <p:cNvSpPr txBox="1"/>
          <p:nvPr/>
        </p:nvSpPr>
        <p:spPr>
          <a:xfrm>
            <a:off x="3648075" y="3532093"/>
            <a:ext cx="23226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b="1">
                <a:solidFill>
                  <a:schemeClr val="accent6"/>
                </a:solidFill>
                <a:latin typeface="Calibri"/>
                <a:ea typeface="Calibri"/>
                <a:cs typeface="Calibri"/>
                <a:sym typeface="Calibri"/>
              </a:rPr>
              <a:t>shoes</a:t>
            </a:r>
            <a:endParaRPr sz="2100" b="1">
              <a:solidFill>
                <a:schemeClr val="accent6"/>
              </a:solidFill>
              <a:latin typeface="Calibri"/>
              <a:ea typeface="Calibri"/>
              <a:cs typeface="Calibri"/>
              <a:sym typeface="Calibri"/>
            </a:endParaRPr>
          </a:p>
        </p:txBody>
      </p:sp>
      <p:sp>
        <p:nvSpPr>
          <p:cNvPr id="150" name="Google Shape;150;p27"/>
          <p:cNvSpPr txBox="1"/>
          <p:nvPr/>
        </p:nvSpPr>
        <p:spPr>
          <a:xfrm>
            <a:off x="6609484" y="4206362"/>
            <a:ext cx="23226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b="1">
                <a:solidFill>
                  <a:srgbClr val="3C78D8"/>
                </a:solidFill>
                <a:latin typeface="Calibri"/>
                <a:ea typeface="Calibri"/>
                <a:cs typeface="Calibri"/>
                <a:sym typeface="Calibri"/>
              </a:rPr>
              <a:t>the ball</a:t>
            </a:r>
            <a:endParaRPr sz="2100" b="1">
              <a:solidFill>
                <a:srgbClr val="3C78D8"/>
              </a:solidFill>
              <a:latin typeface="Calibri"/>
              <a:ea typeface="Calibri"/>
              <a:cs typeface="Calibri"/>
              <a:sym typeface="Calibri"/>
            </a:endParaRPr>
          </a:p>
        </p:txBody>
      </p:sp>
      <p:sp>
        <p:nvSpPr>
          <p:cNvPr id="151" name="Google Shape;151;p27"/>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2</a:t>
            </a:fld>
            <a:endParaRPr/>
          </a:p>
        </p:txBody>
      </p:sp>
      <p:pic>
        <p:nvPicPr>
          <p:cNvPr id="2" name="Picture 1">
            <a:extLst>
              <a:ext uri="{FF2B5EF4-FFF2-40B4-BE49-F238E27FC236}">
                <a16:creationId xmlns:a16="http://schemas.microsoft.com/office/drawing/2014/main" id="{344AAFA8-DDB6-4046-B25C-3CB5568CBC08}"/>
              </a:ext>
            </a:extLst>
          </p:cNvPr>
          <p:cNvPicPr>
            <a:picLocks noChangeAspect="1"/>
          </p:cNvPicPr>
          <p:nvPr/>
        </p:nvPicPr>
        <p:blipFill>
          <a:blip r:embed="rId4"/>
          <a:stretch>
            <a:fillRect/>
          </a:stretch>
        </p:blipFill>
        <p:spPr>
          <a:xfrm>
            <a:off x="5953090" y="1820046"/>
            <a:ext cx="1920088" cy="1292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1000"/>
                                        <p:tgtEl>
                                          <p:spTgt spid="149"/>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3" name="Picture 2">
            <a:extLst>
              <a:ext uri="{FF2B5EF4-FFF2-40B4-BE49-F238E27FC236}">
                <a16:creationId xmlns:a16="http://schemas.microsoft.com/office/drawing/2014/main" id="{710E77B4-E357-2043-8CAE-2E5DE937A62C}"/>
              </a:ext>
            </a:extLst>
          </p:cNvPr>
          <p:cNvPicPr>
            <a:picLocks noChangeAspect="1"/>
          </p:cNvPicPr>
          <p:nvPr/>
        </p:nvPicPr>
        <p:blipFill>
          <a:blip r:embed="rId3"/>
          <a:stretch>
            <a:fillRect/>
          </a:stretch>
        </p:blipFill>
        <p:spPr>
          <a:xfrm>
            <a:off x="6424538" y="1840335"/>
            <a:ext cx="2385477" cy="2373638"/>
          </a:xfrm>
          <a:prstGeom prst="rect">
            <a:avLst/>
          </a:prstGeom>
        </p:spPr>
      </p:pic>
      <p:pic>
        <p:nvPicPr>
          <p:cNvPr id="2" name="Picture 1">
            <a:extLst>
              <a:ext uri="{FF2B5EF4-FFF2-40B4-BE49-F238E27FC236}">
                <a16:creationId xmlns:a16="http://schemas.microsoft.com/office/drawing/2014/main" id="{DC0751BB-629F-4940-B5BE-44E28872E878}"/>
              </a:ext>
            </a:extLst>
          </p:cNvPr>
          <p:cNvPicPr>
            <a:picLocks noChangeAspect="1"/>
          </p:cNvPicPr>
          <p:nvPr/>
        </p:nvPicPr>
        <p:blipFill>
          <a:blip r:embed="rId4"/>
          <a:stretch>
            <a:fillRect/>
          </a:stretch>
        </p:blipFill>
        <p:spPr>
          <a:xfrm>
            <a:off x="349640" y="2616110"/>
            <a:ext cx="2969785" cy="1945000"/>
          </a:xfrm>
          <a:prstGeom prst="rect">
            <a:avLst/>
          </a:prstGeom>
        </p:spPr>
      </p:pic>
      <p:sp>
        <p:nvSpPr>
          <p:cNvPr id="157" name="Google Shape;157;p28"/>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8" name="Google Shape;158;p28"/>
          <p:cNvSpPr txBox="1">
            <a:spLocks noGrp="1"/>
          </p:cNvSpPr>
          <p:nvPr>
            <p:ph type="title"/>
          </p:nvPr>
        </p:nvSpPr>
        <p:spPr>
          <a:xfrm>
            <a:off x="442913" y="314284"/>
            <a:ext cx="82581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454BBB"/>
              </a:buClr>
              <a:buSzPts val="4500"/>
              <a:buFont typeface="Arial Black"/>
              <a:buNone/>
            </a:pPr>
            <a:r>
              <a:rPr lang="en" sz="4500" b="1">
                <a:solidFill>
                  <a:srgbClr val="454BBB"/>
                </a:solidFill>
                <a:latin typeface="Arial Black"/>
                <a:ea typeface="Arial Black"/>
                <a:cs typeface="Arial Black"/>
                <a:sym typeface="Arial Black"/>
              </a:rPr>
              <a:t>POLY - MER</a:t>
            </a:r>
            <a:endParaRPr sz="4500" b="1">
              <a:solidFill>
                <a:srgbClr val="454BBB"/>
              </a:solidFill>
              <a:latin typeface="Arial Black"/>
              <a:ea typeface="Arial Black"/>
              <a:cs typeface="Arial Black"/>
              <a:sym typeface="Arial Black"/>
            </a:endParaRPr>
          </a:p>
        </p:txBody>
      </p:sp>
      <p:pic>
        <p:nvPicPr>
          <p:cNvPr id="159" name="Google Shape;159;p28"/>
          <p:cNvPicPr preferRelativeResize="0"/>
          <p:nvPr/>
        </p:nvPicPr>
        <p:blipFill rotWithShape="1">
          <a:blip r:embed="rId5">
            <a:alphaModFix/>
          </a:blip>
          <a:srcRect l="21313" t="92856" r="55049"/>
          <a:stretch/>
        </p:blipFill>
        <p:spPr>
          <a:xfrm>
            <a:off x="7411575" y="4623955"/>
            <a:ext cx="1732426" cy="523507"/>
          </a:xfrm>
          <a:prstGeom prst="rect">
            <a:avLst/>
          </a:prstGeom>
          <a:noFill/>
          <a:ln>
            <a:noFill/>
          </a:ln>
        </p:spPr>
      </p:pic>
      <p:cxnSp>
        <p:nvCxnSpPr>
          <p:cNvPr id="160" name="Google Shape;160;p28"/>
          <p:cNvCxnSpPr/>
          <p:nvPr/>
        </p:nvCxnSpPr>
        <p:spPr>
          <a:xfrm flipH="1">
            <a:off x="2991075" y="1308457"/>
            <a:ext cx="466500" cy="615600"/>
          </a:xfrm>
          <a:prstGeom prst="straightConnector1">
            <a:avLst/>
          </a:prstGeom>
          <a:noFill/>
          <a:ln w="57150" cap="flat" cmpd="sng">
            <a:solidFill>
              <a:srgbClr val="454BBB"/>
            </a:solidFill>
            <a:prstDash val="solid"/>
            <a:miter lim="800000"/>
            <a:headEnd type="none" w="sm" len="sm"/>
            <a:tailEnd type="triangle" w="med" len="med"/>
          </a:ln>
        </p:spPr>
      </p:cxnSp>
      <p:cxnSp>
        <p:nvCxnSpPr>
          <p:cNvPr id="161" name="Google Shape;161;p28"/>
          <p:cNvCxnSpPr/>
          <p:nvPr/>
        </p:nvCxnSpPr>
        <p:spPr>
          <a:xfrm>
            <a:off x="5653088" y="1308457"/>
            <a:ext cx="466800" cy="615600"/>
          </a:xfrm>
          <a:prstGeom prst="straightConnector1">
            <a:avLst/>
          </a:prstGeom>
          <a:noFill/>
          <a:ln w="57150" cap="flat" cmpd="sng">
            <a:solidFill>
              <a:srgbClr val="454BBB"/>
            </a:solidFill>
            <a:prstDash val="solid"/>
            <a:miter lim="800000"/>
            <a:headEnd type="none" w="sm" len="sm"/>
            <a:tailEnd type="triangle" w="med" len="med"/>
          </a:ln>
        </p:spPr>
      </p:cxnSp>
      <p:sp>
        <p:nvSpPr>
          <p:cNvPr id="162" name="Google Shape;162;p28"/>
          <p:cNvSpPr txBox="1"/>
          <p:nvPr/>
        </p:nvSpPr>
        <p:spPr>
          <a:xfrm>
            <a:off x="2409825" y="2000537"/>
            <a:ext cx="18192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a:solidFill>
                  <a:srgbClr val="454BBB"/>
                </a:solidFill>
                <a:latin typeface="Arial Black"/>
                <a:ea typeface="Arial Black"/>
                <a:cs typeface="Arial Black"/>
                <a:sym typeface="Arial Black"/>
              </a:rPr>
              <a:t>many</a:t>
            </a:r>
            <a:endParaRPr sz="2400">
              <a:solidFill>
                <a:srgbClr val="454BBB"/>
              </a:solidFill>
              <a:latin typeface="Arial Black"/>
              <a:ea typeface="Arial Black"/>
              <a:cs typeface="Arial Black"/>
              <a:sym typeface="Arial Black"/>
            </a:endParaRPr>
          </a:p>
        </p:txBody>
      </p:sp>
      <p:sp>
        <p:nvSpPr>
          <p:cNvPr id="163" name="Google Shape;163;p28"/>
          <p:cNvSpPr txBox="1"/>
          <p:nvPr/>
        </p:nvSpPr>
        <p:spPr>
          <a:xfrm>
            <a:off x="5653088" y="2000537"/>
            <a:ext cx="18192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a:solidFill>
                  <a:srgbClr val="454BBB"/>
                </a:solidFill>
                <a:latin typeface="Arial Black"/>
                <a:ea typeface="Arial Black"/>
                <a:cs typeface="Arial Black"/>
                <a:sym typeface="Arial Black"/>
              </a:rPr>
              <a:t>parts</a:t>
            </a:r>
            <a:endParaRPr sz="2400">
              <a:solidFill>
                <a:srgbClr val="454BBB"/>
              </a:solidFill>
              <a:latin typeface="Arial Black"/>
              <a:ea typeface="Arial Black"/>
              <a:cs typeface="Arial Black"/>
              <a:sym typeface="Arial Black"/>
            </a:endParaRPr>
          </a:p>
        </p:txBody>
      </p:sp>
      <p:sp>
        <p:nvSpPr>
          <p:cNvPr id="165" name="Google Shape;165;p28"/>
          <p:cNvSpPr txBox="1"/>
          <p:nvPr/>
        </p:nvSpPr>
        <p:spPr>
          <a:xfrm>
            <a:off x="2675477" y="3615170"/>
            <a:ext cx="30129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water: </a:t>
            </a:r>
            <a:endParaRPr sz="1100"/>
          </a:p>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a small molecule </a:t>
            </a:r>
            <a:endParaRPr sz="1100"/>
          </a:p>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(3 atoms)</a:t>
            </a:r>
            <a:endParaRPr sz="1800">
              <a:solidFill>
                <a:srgbClr val="454BBB"/>
              </a:solidFill>
              <a:latin typeface="Arial Black"/>
              <a:ea typeface="Arial Black"/>
              <a:cs typeface="Arial Black"/>
              <a:sym typeface="Arial Black"/>
            </a:endParaRPr>
          </a:p>
        </p:txBody>
      </p:sp>
      <p:sp>
        <p:nvSpPr>
          <p:cNvPr id="167" name="Google Shape;167;p28"/>
          <p:cNvSpPr txBox="1"/>
          <p:nvPr/>
        </p:nvSpPr>
        <p:spPr>
          <a:xfrm>
            <a:off x="5723778" y="3615170"/>
            <a:ext cx="30129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polymer: </a:t>
            </a:r>
            <a:endParaRPr sz="1100"/>
          </a:p>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a large molecule </a:t>
            </a:r>
            <a:endParaRPr sz="1100"/>
          </a:p>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(&gt; 1,000 atoms)</a:t>
            </a:r>
            <a:endParaRPr sz="1800">
              <a:solidFill>
                <a:srgbClr val="454BBB"/>
              </a:solidFill>
              <a:latin typeface="Arial Black"/>
              <a:ea typeface="Arial Black"/>
              <a:cs typeface="Arial Black"/>
              <a:sym typeface="Arial Black"/>
            </a:endParaRPr>
          </a:p>
        </p:txBody>
      </p:sp>
      <p:sp>
        <p:nvSpPr>
          <p:cNvPr id="168" name="Google Shape;168;p28"/>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4" name="Google Shape;174;p29"/>
          <p:cNvSpPr txBox="1">
            <a:spLocks noGrp="1"/>
          </p:cNvSpPr>
          <p:nvPr>
            <p:ph type="title"/>
          </p:nvPr>
        </p:nvSpPr>
        <p:spPr>
          <a:xfrm>
            <a:off x="442913" y="314284"/>
            <a:ext cx="82581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454BBB"/>
              </a:buClr>
              <a:buSzPts val="3300"/>
              <a:buFont typeface="Arial Black"/>
              <a:buNone/>
            </a:pPr>
            <a:r>
              <a:rPr lang="en" b="1">
                <a:solidFill>
                  <a:srgbClr val="454BBB"/>
                </a:solidFill>
                <a:latin typeface="Arial Black"/>
                <a:ea typeface="Arial Black"/>
                <a:cs typeface="Arial Black"/>
                <a:sym typeface="Arial Black"/>
              </a:rPr>
              <a:t>Polymers are like spaghetti</a:t>
            </a:r>
            <a:endParaRPr b="1">
              <a:solidFill>
                <a:srgbClr val="454BBB"/>
              </a:solidFill>
              <a:latin typeface="Arial Black"/>
              <a:ea typeface="Arial Black"/>
              <a:cs typeface="Arial Black"/>
              <a:sym typeface="Arial Black"/>
            </a:endParaRPr>
          </a:p>
        </p:txBody>
      </p:sp>
      <p:pic>
        <p:nvPicPr>
          <p:cNvPr id="175" name="Google Shape;175;p29"/>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85" name="Google Shape;185;p29"/>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4</a:t>
            </a:fld>
            <a:endParaRPr/>
          </a:p>
        </p:txBody>
      </p:sp>
      <p:pic>
        <p:nvPicPr>
          <p:cNvPr id="2" name="Picture 1">
            <a:extLst>
              <a:ext uri="{FF2B5EF4-FFF2-40B4-BE49-F238E27FC236}">
                <a16:creationId xmlns:a16="http://schemas.microsoft.com/office/drawing/2014/main" id="{F10F8165-6C10-4340-9260-36B5AF77634E}"/>
              </a:ext>
            </a:extLst>
          </p:cNvPr>
          <p:cNvPicPr>
            <a:picLocks noChangeAspect="1"/>
          </p:cNvPicPr>
          <p:nvPr/>
        </p:nvPicPr>
        <p:blipFill>
          <a:blip r:embed="rId4"/>
          <a:stretch>
            <a:fillRect/>
          </a:stretch>
        </p:blipFill>
        <p:spPr>
          <a:xfrm>
            <a:off x="282729" y="1140528"/>
            <a:ext cx="4018581" cy="2455800"/>
          </a:xfrm>
          <a:prstGeom prst="rect">
            <a:avLst/>
          </a:prstGeom>
        </p:spPr>
      </p:pic>
      <p:pic>
        <p:nvPicPr>
          <p:cNvPr id="4" name="Picture 3">
            <a:extLst>
              <a:ext uri="{FF2B5EF4-FFF2-40B4-BE49-F238E27FC236}">
                <a16:creationId xmlns:a16="http://schemas.microsoft.com/office/drawing/2014/main" id="{AB66D726-A46A-ED4F-83D0-F2182E3AC9A4}"/>
              </a:ext>
            </a:extLst>
          </p:cNvPr>
          <p:cNvPicPr>
            <a:picLocks noChangeAspect="1"/>
          </p:cNvPicPr>
          <p:nvPr/>
        </p:nvPicPr>
        <p:blipFill>
          <a:blip r:embed="rId5"/>
          <a:stretch>
            <a:fillRect/>
          </a:stretch>
        </p:blipFill>
        <p:spPr>
          <a:xfrm>
            <a:off x="4301310" y="1615945"/>
            <a:ext cx="4842690" cy="21324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91" name="Google Shape;191;p30"/>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a:solidFill>
                  <a:srgbClr val="454BBB"/>
                </a:solidFill>
                <a:latin typeface="Arial Black"/>
                <a:ea typeface="Arial Black"/>
                <a:cs typeface="Arial Black"/>
                <a:sym typeface="Arial Black"/>
              </a:rPr>
              <a:t>How to name or draw a polymer</a:t>
            </a:r>
            <a:endParaRPr>
              <a:solidFill>
                <a:srgbClr val="454BBB"/>
              </a:solidFill>
              <a:latin typeface="Arial Black"/>
              <a:ea typeface="Arial Black"/>
              <a:cs typeface="Arial Black"/>
              <a:sym typeface="Arial Black"/>
            </a:endParaRPr>
          </a:p>
        </p:txBody>
      </p:sp>
      <p:pic>
        <p:nvPicPr>
          <p:cNvPr id="192" name="Google Shape;192;p30"/>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cxnSp>
        <p:nvCxnSpPr>
          <p:cNvPr id="193" name="Google Shape;193;p30"/>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194" name="Google Shape;194;p30"/>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95" name="Google Shape;195;p30"/>
          <p:cNvSpPr txBox="1"/>
          <p:nvPr/>
        </p:nvSpPr>
        <p:spPr>
          <a:xfrm>
            <a:off x="162500" y="1285825"/>
            <a:ext cx="5621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Many representations for one molecule</a:t>
            </a:r>
            <a:endParaRPr sz="1800">
              <a:solidFill>
                <a:srgbClr val="454BBB"/>
              </a:solidFill>
              <a:latin typeface="Arial Black"/>
              <a:ea typeface="Arial Black"/>
              <a:cs typeface="Arial Black"/>
              <a:sym typeface="Arial Black"/>
            </a:endParaRPr>
          </a:p>
        </p:txBody>
      </p:sp>
      <p:sp>
        <p:nvSpPr>
          <p:cNvPr id="196" name="Google Shape;196;p30"/>
          <p:cNvSpPr txBox="1"/>
          <p:nvPr/>
        </p:nvSpPr>
        <p:spPr>
          <a:xfrm>
            <a:off x="415925" y="1855944"/>
            <a:ext cx="8361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Name</a:t>
            </a:r>
            <a:endParaRPr>
              <a:solidFill>
                <a:srgbClr val="454BBB"/>
              </a:solidFill>
              <a:latin typeface="Arial Black"/>
              <a:ea typeface="Arial Black"/>
              <a:cs typeface="Arial Black"/>
              <a:sym typeface="Arial Black"/>
            </a:endParaRPr>
          </a:p>
        </p:txBody>
      </p:sp>
      <p:sp>
        <p:nvSpPr>
          <p:cNvPr id="197" name="Google Shape;197;p30"/>
          <p:cNvSpPr txBox="1"/>
          <p:nvPr/>
        </p:nvSpPr>
        <p:spPr>
          <a:xfrm>
            <a:off x="1803838" y="1748244"/>
            <a:ext cx="14004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Molecular formula</a:t>
            </a:r>
            <a:endParaRPr>
              <a:solidFill>
                <a:srgbClr val="454BBB"/>
              </a:solidFill>
              <a:latin typeface="Arial Black"/>
              <a:ea typeface="Arial Black"/>
              <a:cs typeface="Arial Black"/>
              <a:sym typeface="Arial Black"/>
            </a:endParaRPr>
          </a:p>
        </p:txBody>
      </p:sp>
      <p:sp>
        <p:nvSpPr>
          <p:cNvPr id="199" name="Google Shape;199;p30"/>
          <p:cNvSpPr txBox="1"/>
          <p:nvPr/>
        </p:nvSpPr>
        <p:spPr>
          <a:xfrm>
            <a:off x="3451250" y="1748244"/>
            <a:ext cx="14004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Structural formula</a:t>
            </a:r>
            <a:endParaRPr>
              <a:solidFill>
                <a:srgbClr val="454BBB"/>
              </a:solidFill>
              <a:latin typeface="Arial Black"/>
              <a:ea typeface="Arial Black"/>
              <a:cs typeface="Arial Black"/>
              <a:sym typeface="Arial Black"/>
            </a:endParaRPr>
          </a:p>
        </p:txBody>
      </p:sp>
      <p:sp>
        <p:nvSpPr>
          <p:cNvPr id="200" name="Google Shape;200;p30"/>
          <p:cNvSpPr txBox="1"/>
          <p:nvPr/>
        </p:nvSpPr>
        <p:spPr>
          <a:xfrm>
            <a:off x="5251062" y="1748244"/>
            <a:ext cx="14004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Line structure</a:t>
            </a:r>
            <a:endParaRPr>
              <a:solidFill>
                <a:srgbClr val="454BBB"/>
              </a:solidFill>
              <a:latin typeface="Arial Black"/>
              <a:ea typeface="Arial Black"/>
              <a:cs typeface="Arial Black"/>
              <a:sym typeface="Arial Black"/>
            </a:endParaRPr>
          </a:p>
        </p:txBody>
      </p:sp>
      <p:sp>
        <p:nvSpPr>
          <p:cNvPr id="203" name="Google Shape;203;p30"/>
          <p:cNvSpPr txBox="1"/>
          <p:nvPr/>
        </p:nvSpPr>
        <p:spPr>
          <a:xfrm>
            <a:off x="109825" y="2582263"/>
            <a:ext cx="16221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dk1"/>
                </a:solidFill>
                <a:latin typeface="Calibri"/>
                <a:ea typeface="Calibri"/>
                <a:cs typeface="Calibri"/>
                <a:sym typeface="Calibri"/>
              </a:rPr>
              <a:t>Polypropylene</a:t>
            </a:r>
            <a:endParaRPr sz="1800" b="1">
              <a:solidFill>
                <a:schemeClr val="dk1"/>
              </a:solidFill>
              <a:latin typeface="Calibri"/>
              <a:ea typeface="Calibri"/>
              <a:cs typeface="Calibri"/>
              <a:sym typeface="Calibri"/>
            </a:endParaRPr>
          </a:p>
        </p:txBody>
      </p:sp>
      <p:sp>
        <p:nvSpPr>
          <p:cNvPr id="204" name="Google Shape;204;p30"/>
          <p:cNvSpPr txBox="1"/>
          <p:nvPr/>
        </p:nvSpPr>
        <p:spPr>
          <a:xfrm>
            <a:off x="7050875" y="1855944"/>
            <a:ext cx="14004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Model</a:t>
            </a:r>
            <a:endParaRPr>
              <a:solidFill>
                <a:srgbClr val="454BBB"/>
              </a:solidFill>
              <a:latin typeface="Arial Black"/>
              <a:ea typeface="Arial Black"/>
              <a:cs typeface="Arial Black"/>
              <a:sym typeface="Arial Black"/>
            </a:endParaRPr>
          </a:p>
        </p:txBody>
      </p:sp>
      <p:sp>
        <p:nvSpPr>
          <p:cNvPr id="205" name="Google Shape;205;p30"/>
          <p:cNvSpPr txBox="1"/>
          <p:nvPr/>
        </p:nvSpPr>
        <p:spPr>
          <a:xfrm>
            <a:off x="4425" y="3748125"/>
            <a:ext cx="2057400" cy="515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dk1"/>
                </a:solidFill>
                <a:latin typeface="Calibri"/>
                <a:ea typeface="Calibri"/>
                <a:cs typeface="Calibri"/>
                <a:sym typeface="Calibri"/>
              </a:rPr>
              <a:t>Polystyrene</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 sz="1100" b="1">
                <a:solidFill>
                  <a:schemeClr val="dk1"/>
                </a:solidFill>
                <a:latin typeface="Calibri"/>
                <a:ea typeface="Calibri"/>
                <a:cs typeface="Calibri"/>
                <a:sym typeface="Calibri"/>
              </a:rPr>
              <a:t>(poly(1-phenylethene-1,2-diy)) </a:t>
            </a:r>
            <a:endParaRPr sz="1100" b="1">
              <a:solidFill>
                <a:schemeClr val="dk1"/>
              </a:solidFill>
              <a:latin typeface="Calibri"/>
              <a:ea typeface="Calibri"/>
              <a:cs typeface="Calibri"/>
              <a:sym typeface="Calibri"/>
            </a:endParaRPr>
          </a:p>
        </p:txBody>
      </p:sp>
      <p:sp>
        <p:nvSpPr>
          <p:cNvPr id="206" name="Google Shape;206;p30"/>
          <p:cNvSpPr txBox="1"/>
          <p:nvPr/>
        </p:nvSpPr>
        <p:spPr>
          <a:xfrm>
            <a:off x="1803850" y="2582263"/>
            <a:ext cx="16221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dk1"/>
                </a:solidFill>
                <a:latin typeface="Calibri"/>
                <a:ea typeface="Calibri"/>
                <a:cs typeface="Calibri"/>
                <a:sym typeface="Calibri"/>
              </a:rPr>
              <a:t>(C</a:t>
            </a:r>
            <a:r>
              <a:rPr lang="en" sz="1800" b="1" baseline="-25000">
                <a:solidFill>
                  <a:schemeClr val="dk1"/>
                </a:solidFill>
                <a:latin typeface="Calibri"/>
                <a:ea typeface="Calibri"/>
                <a:cs typeface="Calibri"/>
                <a:sym typeface="Calibri"/>
              </a:rPr>
              <a:t>3</a:t>
            </a:r>
            <a:r>
              <a:rPr lang="en" sz="1800" b="1">
                <a:solidFill>
                  <a:schemeClr val="dk1"/>
                </a:solidFill>
                <a:latin typeface="Calibri"/>
                <a:ea typeface="Calibri"/>
                <a:cs typeface="Calibri"/>
                <a:sym typeface="Calibri"/>
              </a:rPr>
              <a:t>H</a:t>
            </a:r>
            <a:r>
              <a:rPr lang="en" sz="1800" b="1" baseline="-25000">
                <a:solidFill>
                  <a:schemeClr val="dk1"/>
                </a:solidFill>
                <a:latin typeface="Calibri"/>
                <a:ea typeface="Calibri"/>
                <a:cs typeface="Calibri"/>
                <a:sym typeface="Calibri"/>
              </a:rPr>
              <a:t>6</a:t>
            </a:r>
            <a:r>
              <a:rPr lang="en" sz="1800" b="1">
                <a:solidFill>
                  <a:schemeClr val="dk1"/>
                </a:solidFill>
                <a:latin typeface="Calibri"/>
                <a:ea typeface="Calibri"/>
                <a:cs typeface="Calibri"/>
                <a:sym typeface="Calibri"/>
              </a:rPr>
              <a:t>)</a:t>
            </a:r>
            <a:r>
              <a:rPr lang="en" sz="1800" b="1" baseline="-25000">
                <a:solidFill>
                  <a:schemeClr val="dk1"/>
                </a:solidFill>
                <a:latin typeface="Calibri"/>
                <a:ea typeface="Calibri"/>
                <a:cs typeface="Calibri"/>
                <a:sym typeface="Calibri"/>
              </a:rPr>
              <a:t>n</a:t>
            </a:r>
            <a:endParaRPr sz="1800" b="1" baseline="-25000">
              <a:solidFill>
                <a:schemeClr val="dk1"/>
              </a:solidFill>
              <a:latin typeface="Calibri"/>
              <a:ea typeface="Calibri"/>
              <a:cs typeface="Calibri"/>
              <a:sym typeface="Calibri"/>
            </a:endParaRPr>
          </a:p>
        </p:txBody>
      </p:sp>
      <p:sp>
        <p:nvSpPr>
          <p:cNvPr id="207" name="Google Shape;207;p30"/>
          <p:cNvSpPr txBox="1"/>
          <p:nvPr/>
        </p:nvSpPr>
        <p:spPr>
          <a:xfrm>
            <a:off x="1803850" y="3742763"/>
            <a:ext cx="16221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dk1"/>
                </a:solidFill>
                <a:latin typeface="Calibri"/>
                <a:ea typeface="Calibri"/>
                <a:cs typeface="Calibri"/>
                <a:sym typeface="Calibri"/>
              </a:rPr>
              <a:t>(C</a:t>
            </a:r>
            <a:r>
              <a:rPr lang="en" sz="1800" b="1" baseline="-25000">
                <a:solidFill>
                  <a:schemeClr val="dk1"/>
                </a:solidFill>
                <a:latin typeface="Calibri"/>
                <a:ea typeface="Calibri"/>
                <a:cs typeface="Calibri"/>
                <a:sym typeface="Calibri"/>
              </a:rPr>
              <a:t>8</a:t>
            </a:r>
            <a:r>
              <a:rPr lang="en" sz="1800" b="1">
                <a:solidFill>
                  <a:schemeClr val="dk1"/>
                </a:solidFill>
                <a:latin typeface="Calibri"/>
                <a:ea typeface="Calibri"/>
                <a:cs typeface="Calibri"/>
                <a:sym typeface="Calibri"/>
              </a:rPr>
              <a:t>H</a:t>
            </a:r>
            <a:r>
              <a:rPr lang="en" sz="1800" b="1" baseline="-25000">
                <a:solidFill>
                  <a:schemeClr val="dk1"/>
                </a:solidFill>
                <a:latin typeface="Calibri"/>
                <a:ea typeface="Calibri"/>
                <a:cs typeface="Calibri"/>
                <a:sym typeface="Calibri"/>
              </a:rPr>
              <a:t>8</a:t>
            </a:r>
            <a:r>
              <a:rPr lang="en" sz="1800" b="1">
                <a:solidFill>
                  <a:schemeClr val="dk1"/>
                </a:solidFill>
                <a:latin typeface="Calibri"/>
                <a:ea typeface="Calibri"/>
                <a:cs typeface="Calibri"/>
                <a:sym typeface="Calibri"/>
              </a:rPr>
              <a:t>)</a:t>
            </a:r>
            <a:r>
              <a:rPr lang="en" sz="1800" b="1" baseline="-25000">
                <a:solidFill>
                  <a:schemeClr val="dk1"/>
                </a:solidFill>
                <a:latin typeface="Calibri"/>
                <a:ea typeface="Calibri"/>
                <a:cs typeface="Calibri"/>
                <a:sym typeface="Calibri"/>
              </a:rPr>
              <a:t>n</a:t>
            </a:r>
            <a:endParaRPr sz="1800" b="1" baseline="-250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7CAE7231-91FC-D946-BD5A-7A6DB981382A}"/>
              </a:ext>
            </a:extLst>
          </p:cNvPr>
          <p:cNvPicPr>
            <a:picLocks noChangeAspect="1"/>
          </p:cNvPicPr>
          <p:nvPr/>
        </p:nvPicPr>
        <p:blipFill>
          <a:blip r:embed="rId4"/>
          <a:stretch>
            <a:fillRect/>
          </a:stretch>
        </p:blipFill>
        <p:spPr>
          <a:xfrm>
            <a:off x="6651462" y="2248344"/>
            <a:ext cx="1991100" cy="842388"/>
          </a:xfrm>
          <a:prstGeom prst="rect">
            <a:avLst/>
          </a:prstGeom>
        </p:spPr>
      </p:pic>
      <p:pic>
        <p:nvPicPr>
          <p:cNvPr id="3" name="Picture 2">
            <a:extLst>
              <a:ext uri="{FF2B5EF4-FFF2-40B4-BE49-F238E27FC236}">
                <a16:creationId xmlns:a16="http://schemas.microsoft.com/office/drawing/2014/main" id="{ADE08C07-FDE2-4C47-8C23-948C087287A9}"/>
              </a:ext>
            </a:extLst>
          </p:cNvPr>
          <p:cNvPicPr>
            <a:picLocks noChangeAspect="1"/>
          </p:cNvPicPr>
          <p:nvPr/>
        </p:nvPicPr>
        <p:blipFill>
          <a:blip r:embed="rId5"/>
          <a:stretch>
            <a:fillRect/>
          </a:stretch>
        </p:blipFill>
        <p:spPr>
          <a:xfrm>
            <a:off x="6708439" y="3402784"/>
            <a:ext cx="2085271" cy="1010554"/>
          </a:xfrm>
          <a:prstGeom prst="rect">
            <a:avLst/>
          </a:prstGeom>
        </p:spPr>
      </p:pic>
      <p:pic>
        <p:nvPicPr>
          <p:cNvPr id="7" name="Picture 6">
            <a:extLst>
              <a:ext uri="{FF2B5EF4-FFF2-40B4-BE49-F238E27FC236}">
                <a16:creationId xmlns:a16="http://schemas.microsoft.com/office/drawing/2014/main" id="{867FFE3D-FDE4-694E-9E1C-B89241B075F3}"/>
              </a:ext>
            </a:extLst>
          </p:cNvPr>
          <p:cNvPicPr>
            <a:picLocks noChangeAspect="1"/>
          </p:cNvPicPr>
          <p:nvPr/>
        </p:nvPicPr>
        <p:blipFill>
          <a:blip r:embed="rId6"/>
          <a:stretch>
            <a:fillRect/>
          </a:stretch>
        </p:blipFill>
        <p:spPr>
          <a:xfrm>
            <a:off x="5600700" y="3424620"/>
            <a:ext cx="753892" cy="1130838"/>
          </a:xfrm>
          <a:prstGeom prst="rect">
            <a:avLst/>
          </a:prstGeom>
        </p:spPr>
      </p:pic>
      <p:pic>
        <p:nvPicPr>
          <p:cNvPr id="8" name="Picture 7">
            <a:extLst>
              <a:ext uri="{FF2B5EF4-FFF2-40B4-BE49-F238E27FC236}">
                <a16:creationId xmlns:a16="http://schemas.microsoft.com/office/drawing/2014/main" id="{A82C2F2A-6D1A-3A4C-9A07-95B3A76C52E1}"/>
              </a:ext>
            </a:extLst>
          </p:cNvPr>
          <p:cNvPicPr>
            <a:picLocks noChangeAspect="1"/>
          </p:cNvPicPr>
          <p:nvPr/>
        </p:nvPicPr>
        <p:blipFill>
          <a:blip r:embed="rId7"/>
          <a:stretch>
            <a:fillRect/>
          </a:stretch>
        </p:blipFill>
        <p:spPr>
          <a:xfrm>
            <a:off x="5459555" y="2463686"/>
            <a:ext cx="985874" cy="668986"/>
          </a:xfrm>
          <a:prstGeom prst="rect">
            <a:avLst/>
          </a:prstGeom>
        </p:spPr>
      </p:pic>
      <p:pic>
        <p:nvPicPr>
          <p:cNvPr id="9" name="Picture 8">
            <a:extLst>
              <a:ext uri="{FF2B5EF4-FFF2-40B4-BE49-F238E27FC236}">
                <a16:creationId xmlns:a16="http://schemas.microsoft.com/office/drawing/2014/main" id="{4D3CBD05-229F-634C-9F4B-5518754ABB7C}"/>
              </a:ext>
            </a:extLst>
          </p:cNvPr>
          <p:cNvPicPr>
            <a:picLocks noChangeAspect="1"/>
          </p:cNvPicPr>
          <p:nvPr/>
        </p:nvPicPr>
        <p:blipFill>
          <a:blip r:embed="rId8"/>
          <a:stretch>
            <a:fillRect/>
          </a:stretch>
        </p:blipFill>
        <p:spPr>
          <a:xfrm>
            <a:off x="3796596" y="2331968"/>
            <a:ext cx="875912" cy="932422"/>
          </a:xfrm>
          <a:prstGeom prst="rect">
            <a:avLst/>
          </a:prstGeom>
        </p:spPr>
      </p:pic>
      <p:pic>
        <p:nvPicPr>
          <p:cNvPr id="10" name="Picture 9">
            <a:extLst>
              <a:ext uri="{FF2B5EF4-FFF2-40B4-BE49-F238E27FC236}">
                <a16:creationId xmlns:a16="http://schemas.microsoft.com/office/drawing/2014/main" id="{BB20A6ED-B13E-3342-9CE8-874141E92468}"/>
              </a:ext>
            </a:extLst>
          </p:cNvPr>
          <p:cNvPicPr>
            <a:picLocks noChangeAspect="1"/>
          </p:cNvPicPr>
          <p:nvPr/>
        </p:nvPicPr>
        <p:blipFill>
          <a:blip r:embed="rId9"/>
          <a:stretch>
            <a:fillRect/>
          </a:stretch>
        </p:blipFill>
        <p:spPr>
          <a:xfrm>
            <a:off x="3852789" y="3466381"/>
            <a:ext cx="660535" cy="10568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par>
                                <p:cTn id="8" presetID="10" presetClass="entr" presetSubtype="0" fill="hold" nodeType="withEffect">
                                  <p:stCondLst>
                                    <p:cond delay="0"/>
                                  </p:stCondLst>
                                  <p:childTnLst>
                                    <p:set>
                                      <p:cBhvr>
                                        <p:cTn id="9" dur="1" fill="hold">
                                          <p:stCondLst>
                                            <p:cond delay="0"/>
                                          </p:stCondLst>
                                        </p:cTn>
                                        <p:tgtEl>
                                          <p:spTgt spid="203"/>
                                        </p:tgtEl>
                                        <p:attrNameLst>
                                          <p:attrName>style.visibility</p:attrName>
                                        </p:attrNameLst>
                                      </p:cBhvr>
                                      <p:to>
                                        <p:strVal val="visible"/>
                                      </p:to>
                                    </p:set>
                                    <p:animEffect transition="in" filter="fade">
                                      <p:cBhvr>
                                        <p:cTn id="10" dur="1000"/>
                                        <p:tgtEl>
                                          <p:spTgt spid="203"/>
                                        </p:tgtEl>
                                      </p:cBhvr>
                                    </p:animEffect>
                                  </p:childTnLst>
                                </p:cTn>
                              </p:par>
                              <p:par>
                                <p:cTn id="11" presetID="10" presetClass="entr" presetSubtype="0" fill="hold" nodeType="withEffect">
                                  <p:stCondLst>
                                    <p:cond delay="0"/>
                                  </p:stCondLst>
                                  <p:childTnLst>
                                    <p:set>
                                      <p:cBhvr>
                                        <p:cTn id="12" dur="1" fill="hold">
                                          <p:stCondLst>
                                            <p:cond delay="0"/>
                                          </p:stCondLst>
                                        </p:cTn>
                                        <p:tgtEl>
                                          <p:spTgt spid="205"/>
                                        </p:tgtEl>
                                        <p:attrNameLst>
                                          <p:attrName>style.visibility</p:attrName>
                                        </p:attrNameLst>
                                      </p:cBhvr>
                                      <p:to>
                                        <p:strVal val="visible"/>
                                      </p:to>
                                    </p:set>
                                    <p:animEffect transition="in" filter="fade">
                                      <p:cBhvr>
                                        <p:cTn id="13" dur="1000"/>
                                        <p:tgtEl>
                                          <p:spTgt spid="20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7"/>
                                        </p:tgtEl>
                                        <p:attrNameLst>
                                          <p:attrName>style.visibility</p:attrName>
                                        </p:attrNameLst>
                                      </p:cBhvr>
                                      <p:to>
                                        <p:strVal val="visible"/>
                                      </p:to>
                                    </p:set>
                                    <p:animEffect transition="in" filter="fade">
                                      <p:cBhvr>
                                        <p:cTn id="18" dur="1000"/>
                                        <p:tgtEl>
                                          <p:spTgt spid="197"/>
                                        </p:tgtEl>
                                      </p:cBhvr>
                                    </p:animEffect>
                                  </p:childTnLst>
                                </p:cTn>
                              </p:par>
                              <p:par>
                                <p:cTn id="19" presetID="10" presetClass="entr" presetSubtype="0" fill="hold" nodeType="withEffect">
                                  <p:stCondLst>
                                    <p:cond delay="0"/>
                                  </p:stCondLst>
                                  <p:childTnLst>
                                    <p:set>
                                      <p:cBhvr>
                                        <p:cTn id="20" dur="1" fill="hold">
                                          <p:stCondLst>
                                            <p:cond delay="0"/>
                                          </p:stCondLst>
                                        </p:cTn>
                                        <p:tgtEl>
                                          <p:spTgt spid="206"/>
                                        </p:tgtEl>
                                        <p:attrNameLst>
                                          <p:attrName>style.visibility</p:attrName>
                                        </p:attrNameLst>
                                      </p:cBhvr>
                                      <p:to>
                                        <p:strVal val="visible"/>
                                      </p:to>
                                    </p:set>
                                    <p:animEffect transition="in" filter="fade">
                                      <p:cBhvr>
                                        <p:cTn id="21" dur="1000"/>
                                        <p:tgtEl>
                                          <p:spTgt spid="206"/>
                                        </p:tgtEl>
                                      </p:cBhvr>
                                    </p:animEffect>
                                  </p:childTnLst>
                                </p:cTn>
                              </p:par>
                              <p:par>
                                <p:cTn id="22" presetID="10" presetClass="entr" presetSubtype="0" fill="hold" nodeType="withEffect">
                                  <p:stCondLst>
                                    <p:cond delay="0"/>
                                  </p:stCondLst>
                                  <p:childTnLst>
                                    <p:set>
                                      <p:cBhvr>
                                        <p:cTn id="23" dur="1" fill="hold">
                                          <p:stCondLst>
                                            <p:cond delay="0"/>
                                          </p:stCondLst>
                                        </p:cTn>
                                        <p:tgtEl>
                                          <p:spTgt spid="207"/>
                                        </p:tgtEl>
                                        <p:attrNameLst>
                                          <p:attrName>style.visibility</p:attrName>
                                        </p:attrNameLst>
                                      </p:cBhvr>
                                      <p:to>
                                        <p:strVal val="visible"/>
                                      </p:to>
                                    </p:set>
                                    <p:animEffect transition="in" filter="fade">
                                      <p:cBhvr>
                                        <p:cTn id="24" dur="1000"/>
                                        <p:tgtEl>
                                          <p:spTgt spid="207"/>
                                        </p:tgtEl>
                                      </p:cBhvr>
                                    </p:animEffect>
                                  </p:childTnLst>
                                </p:cTn>
                              </p:par>
                              <p:par>
                                <p:cTn id="25" presetID="10" presetClass="entr" presetSubtype="0" fill="hold" nodeType="withEffect">
                                  <p:stCondLst>
                                    <p:cond delay="0"/>
                                  </p:stCondLst>
                                  <p:childTnLst>
                                    <p:set>
                                      <p:cBhvr>
                                        <p:cTn id="26" dur="1" fill="hold">
                                          <p:stCondLst>
                                            <p:cond delay="0"/>
                                          </p:stCondLst>
                                        </p:cTn>
                                        <p:tgtEl>
                                          <p:spTgt spid="199"/>
                                        </p:tgtEl>
                                        <p:attrNameLst>
                                          <p:attrName>style.visibility</p:attrName>
                                        </p:attrNameLst>
                                      </p:cBhvr>
                                      <p:to>
                                        <p:strVal val="visible"/>
                                      </p:to>
                                    </p:set>
                                    <p:animEffect transition="in" filter="fade">
                                      <p:cBhvr>
                                        <p:cTn id="27" dur="1000"/>
                                        <p:tgtEl>
                                          <p:spTgt spid="1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0"/>
                                        </p:tgtEl>
                                        <p:attrNameLst>
                                          <p:attrName>style.visibility</p:attrName>
                                        </p:attrNameLst>
                                      </p:cBhvr>
                                      <p:to>
                                        <p:strVal val="visible"/>
                                      </p:to>
                                    </p:set>
                                    <p:animEffect transition="in" filter="fade">
                                      <p:cBhvr>
                                        <p:cTn id="32" dur="1000"/>
                                        <p:tgtEl>
                                          <p:spTgt spid="200"/>
                                        </p:tgtEl>
                                      </p:cBhvr>
                                    </p:animEffect>
                                  </p:childTnLst>
                                </p:cTn>
                              </p:par>
                              <p:par>
                                <p:cTn id="33" presetID="10" presetClass="entr" presetSubtype="0" fill="hold" nodeType="withEffect">
                                  <p:stCondLst>
                                    <p:cond delay="0"/>
                                  </p:stCondLst>
                                  <p:childTnLst>
                                    <p:set>
                                      <p:cBhvr>
                                        <p:cTn id="34" dur="1" fill="hold">
                                          <p:stCondLst>
                                            <p:cond delay="0"/>
                                          </p:stCondLst>
                                        </p:cTn>
                                        <p:tgtEl>
                                          <p:spTgt spid="204"/>
                                        </p:tgtEl>
                                        <p:attrNameLst>
                                          <p:attrName>style.visibility</p:attrName>
                                        </p:attrNameLst>
                                      </p:cBhvr>
                                      <p:to>
                                        <p:strVal val="visible"/>
                                      </p:to>
                                    </p:set>
                                    <p:animEffect transition="in" filter="fade">
                                      <p:cBhvr>
                                        <p:cTn id="35"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31"/>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a:solidFill>
                  <a:srgbClr val="454BBB"/>
                </a:solidFill>
                <a:latin typeface="Arial Black"/>
                <a:ea typeface="Arial Black"/>
                <a:cs typeface="Arial Black"/>
                <a:sym typeface="Arial Black"/>
              </a:rPr>
              <a:t>A brief history of polymers</a:t>
            </a:r>
            <a:endParaRPr>
              <a:solidFill>
                <a:srgbClr val="454BBB"/>
              </a:solidFill>
              <a:latin typeface="Arial Black"/>
              <a:ea typeface="Arial Black"/>
              <a:cs typeface="Arial Black"/>
              <a:sym typeface="Arial Black"/>
            </a:endParaRPr>
          </a:p>
        </p:txBody>
      </p:sp>
      <p:cxnSp>
        <p:nvCxnSpPr>
          <p:cNvPr id="218" name="Google Shape;218;p31"/>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219" name="Google Shape;219;p31"/>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a:t>6</a:t>
            </a:fld>
            <a:endParaRPr/>
          </a:p>
        </p:txBody>
      </p:sp>
      <p:cxnSp>
        <p:nvCxnSpPr>
          <p:cNvPr id="220" name="Google Shape;220;p31"/>
          <p:cNvCxnSpPr/>
          <p:nvPr/>
        </p:nvCxnSpPr>
        <p:spPr>
          <a:xfrm>
            <a:off x="26925" y="2746775"/>
            <a:ext cx="9129000" cy="0"/>
          </a:xfrm>
          <a:prstGeom prst="straightConnector1">
            <a:avLst/>
          </a:prstGeom>
          <a:noFill/>
          <a:ln w="38100" cap="flat" cmpd="sng">
            <a:solidFill>
              <a:srgbClr val="454BBB"/>
            </a:solidFill>
            <a:prstDash val="solid"/>
            <a:round/>
            <a:headEnd type="triangle" w="med" len="med"/>
            <a:tailEnd type="triangle" w="med" len="med"/>
          </a:ln>
        </p:spPr>
      </p:cxnSp>
      <p:grpSp>
        <p:nvGrpSpPr>
          <p:cNvPr id="221" name="Google Shape;221;p31"/>
          <p:cNvGrpSpPr/>
          <p:nvPr/>
        </p:nvGrpSpPr>
        <p:grpSpPr>
          <a:xfrm>
            <a:off x="695408" y="2413028"/>
            <a:ext cx="427800" cy="427800"/>
            <a:chOff x="2304025" y="2830478"/>
            <a:chExt cx="427800" cy="427800"/>
          </a:xfrm>
        </p:grpSpPr>
        <p:sp>
          <p:nvSpPr>
            <p:cNvPr id="222" name="Google Shape;222;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31"/>
            <p:cNvGrpSpPr/>
            <p:nvPr/>
          </p:nvGrpSpPr>
          <p:grpSpPr>
            <a:xfrm>
              <a:off x="2313903" y="2840243"/>
              <a:ext cx="408002" cy="408594"/>
              <a:chOff x="1650050" y="4161922"/>
              <a:chExt cx="204205" cy="204491"/>
            </a:xfrm>
          </p:grpSpPr>
          <p:sp>
            <p:nvSpPr>
              <p:cNvPr id="224" name="Google Shape;224;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 name="Google Shape;226;p31"/>
          <p:cNvGrpSpPr/>
          <p:nvPr/>
        </p:nvGrpSpPr>
        <p:grpSpPr>
          <a:xfrm>
            <a:off x="2294021" y="2439266"/>
            <a:ext cx="427800" cy="427800"/>
            <a:chOff x="2304025" y="2830478"/>
            <a:chExt cx="427800" cy="427800"/>
          </a:xfrm>
        </p:grpSpPr>
        <p:sp>
          <p:nvSpPr>
            <p:cNvPr id="227" name="Google Shape;227;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31"/>
            <p:cNvGrpSpPr/>
            <p:nvPr/>
          </p:nvGrpSpPr>
          <p:grpSpPr>
            <a:xfrm>
              <a:off x="2313903" y="2840243"/>
              <a:ext cx="408002" cy="408594"/>
              <a:chOff x="1650050" y="4161922"/>
              <a:chExt cx="204205" cy="204491"/>
            </a:xfrm>
          </p:grpSpPr>
          <p:sp>
            <p:nvSpPr>
              <p:cNvPr id="229" name="Google Shape;229;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1" name="Google Shape;231;p31"/>
          <p:cNvGrpSpPr/>
          <p:nvPr/>
        </p:nvGrpSpPr>
        <p:grpSpPr>
          <a:xfrm>
            <a:off x="2762596" y="2609041"/>
            <a:ext cx="427800" cy="427800"/>
            <a:chOff x="2304025" y="2830478"/>
            <a:chExt cx="427800" cy="427800"/>
          </a:xfrm>
        </p:grpSpPr>
        <p:sp>
          <p:nvSpPr>
            <p:cNvPr id="232" name="Google Shape;232;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31"/>
            <p:cNvGrpSpPr/>
            <p:nvPr/>
          </p:nvGrpSpPr>
          <p:grpSpPr>
            <a:xfrm>
              <a:off x="2313903" y="2840243"/>
              <a:ext cx="408002" cy="408594"/>
              <a:chOff x="1650050" y="4161922"/>
              <a:chExt cx="204205" cy="204491"/>
            </a:xfrm>
          </p:grpSpPr>
          <p:sp>
            <p:nvSpPr>
              <p:cNvPr id="234" name="Google Shape;234;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31"/>
          <p:cNvGrpSpPr/>
          <p:nvPr/>
        </p:nvGrpSpPr>
        <p:grpSpPr>
          <a:xfrm>
            <a:off x="4348508" y="2413028"/>
            <a:ext cx="427800" cy="427800"/>
            <a:chOff x="2304025" y="2830478"/>
            <a:chExt cx="427800" cy="427800"/>
          </a:xfrm>
        </p:grpSpPr>
        <p:sp>
          <p:nvSpPr>
            <p:cNvPr id="237" name="Google Shape;237;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31"/>
            <p:cNvGrpSpPr/>
            <p:nvPr/>
          </p:nvGrpSpPr>
          <p:grpSpPr>
            <a:xfrm>
              <a:off x="2313903" y="2840243"/>
              <a:ext cx="408002" cy="408594"/>
              <a:chOff x="1650050" y="4161922"/>
              <a:chExt cx="204205" cy="204491"/>
            </a:xfrm>
          </p:grpSpPr>
          <p:sp>
            <p:nvSpPr>
              <p:cNvPr id="239" name="Google Shape;239;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 name="Google Shape;241;p31"/>
          <p:cNvGrpSpPr/>
          <p:nvPr/>
        </p:nvGrpSpPr>
        <p:grpSpPr>
          <a:xfrm>
            <a:off x="6019571" y="2591678"/>
            <a:ext cx="427800" cy="427800"/>
            <a:chOff x="2304025" y="2830478"/>
            <a:chExt cx="427800" cy="427800"/>
          </a:xfrm>
        </p:grpSpPr>
        <p:sp>
          <p:nvSpPr>
            <p:cNvPr id="242" name="Google Shape;242;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31"/>
            <p:cNvGrpSpPr/>
            <p:nvPr/>
          </p:nvGrpSpPr>
          <p:grpSpPr>
            <a:xfrm>
              <a:off x="2313903" y="2840243"/>
              <a:ext cx="408002" cy="408594"/>
              <a:chOff x="1650050" y="4161922"/>
              <a:chExt cx="204205" cy="204491"/>
            </a:xfrm>
          </p:grpSpPr>
          <p:sp>
            <p:nvSpPr>
              <p:cNvPr id="244" name="Google Shape;244;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31"/>
          <p:cNvSpPr/>
          <p:nvPr/>
        </p:nvSpPr>
        <p:spPr>
          <a:xfrm>
            <a:off x="0" y="4172875"/>
            <a:ext cx="9144000" cy="756000"/>
          </a:xfrm>
          <a:prstGeom prst="leftRightArrow">
            <a:avLst>
              <a:gd name="adj1" fmla="val 50000"/>
              <a:gd name="adj2" fmla="val 50000"/>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txBox="1"/>
          <p:nvPr/>
        </p:nvSpPr>
        <p:spPr>
          <a:xfrm>
            <a:off x="358951" y="4377775"/>
            <a:ext cx="84261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Natural polymers (wood, silk, proteins) used long before</a:t>
            </a:r>
            <a:endParaRPr sz="1800">
              <a:solidFill>
                <a:srgbClr val="454BBB"/>
              </a:solidFill>
              <a:latin typeface="Arial Black"/>
              <a:ea typeface="Arial Black"/>
              <a:cs typeface="Arial Black"/>
              <a:sym typeface="Arial Black"/>
            </a:endParaRPr>
          </a:p>
        </p:txBody>
      </p:sp>
      <p:sp>
        <p:nvSpPr>
          <p:cNvPr id="249" name="Google Shape;249;p31"/>
          <p:cNvSpPr/>
          <p:nvPr/>
        </p:nvSpPr>
        <p:spPr>
          <a:xfrm>
            <a:off x="2137325" y="2915325"/>
            <a:ext cx="11112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1855</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Goodyear creates first rubber soccer ball.</a:t>
            </a:r>
            <a:endParaRPr>
              <a:latin typeface="Calibri"/>
              <a:ea typeface="Calibri"/>
              <a:cs typeface="Calibri"/>
              <a:sym typeface="Calibri"/>
            </a:endParaRPr>
          </a:p>
        </p:txBody>
      </p:sp>
      <p:sp>
        <p:nvSpPr>
          <p:cNvPr id="250" name="Google Shape;250;p31"/>
          <p:cNvSpPr/>
          <p:nvPr/>
        </p:nvSpPr>
        <p:spPr>
          <a:xfrm>
            <a:off x="1910625" y="1290325"/>
            <a:ext cx="11946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1839</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Goodyear accidentally discovers vulcanization.</a:t>
            </a:r>
            <a:endParaRPr>
              <a:latin typeface="Calibri"/>
              <a:ea typeface="Calibri"/>
              <a:cs typeface="Calibri"/>
              <a:sym typeface="Calibri"/>
            </a:endParaRPr>
          </a:p>
        </p:txBody>
      </p:sp>
      <p:sp>
        <p:nvSpPr>
          <p:cNvPr id="251" name="Google Shape;251;p31"/>
          <p:cNvSpPr/>
          <p:nvPr/>
        </p:nvSpPr>
        <p:spPr>
          <a:xfrm>
            <a:off x="311975" y="1282988"/>
            <a:ext cx="11946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1500’s</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Mayans create balls from rubber trees.</a:t>
            </a:r>
            <a:endParaRPr>
              <a:latin typeface="Calibri"/>
              <a:ea typeface="Calibri"/>
              <a:cs typeface="Calibri"/>
              <a:sym typeface="Calibri"/>
            </a:endParaRPr>
          </a:p>
        </p:txBody>
      </p:sp>
      <p:sp>
        <p:nvSpPr>
          <p:cNvPr id="252" name="Google Shape;252;p31"/>
          <p:cNvSpPr/>
          <p:nvPr/>
        </p:nvSpPr>
        <p:spPr>
          <a:xfrm>
            <a:off x="3546750" y="1282988"/>
            <a:ext cx="11946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1907</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First synthetic polymer is made- Bakelite</a:t>
            </a:r>
            <a:endParaRPr>
              <a:latin typeface="Calibri"/>
              <a:ea typeface="Calibri"/>
              <a:cs typeface="Calibri"/>
              <a:sym typeface="Calibri"/>
            </a:endParaRPr>
          </a:p>
        </p:txBody>
      </p:sp>
      <p:sp>
        <p:nvSpPr>
          <p:cNvPr id="253" name="Google Shape;253;p31"/>
          <p:cNvSpPr/>
          <p:nvPr/>
        </p:nvSpPr>
        <p:spPr>
          <a:xfrm>
            <a:off x="5257600" y="2931375"/>
            <a:ext cx="11946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1938</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Nylon is invented</a:t>
            </a:r>
            <a:endParaRPr>
              <a:latin typeface="Calibri"/>
              <a:ea typeface="Calibri"/>
              <a:cs typeface="Calibri"/>
              <a:sym typeface="Calibri"/>
            </a:endParaRPr>
          </a:p>
        </p:txBody>
      </p:sp>
      <p:grpSp>
        <p:nvGrpSpPr>
          <p:cNvPr id="254" name="Google Shape;254;p31"/>
          <p:cNvGrpSpPr/>
          <p:nvPr/>
        </p:nvGrpSpPr>
        <p:grpSpPr>
          <a:xfrm>
            <a:off x="7780233" y="2439278"/>
            <a:ext cx="427800" cy="427800"/>
            <a:chOff x="2304025" y="2830478"/>
            <a:chExt cx="427800" cy="427800"/>
          </a:xfrm>
        </p:grpSpPr>
        <p:sp>
          <p:nvSpPr>
            <p:cNvPr id="255" name="Google Shape;255;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31"/>
            <p:cNvGrpSpPr/>
            <p:nvPr/>
          </p:nvGrpSpPr>
          <p:grpSpPr>
            <a:xfrm>
              <a:off x="2313903" y="2840243"/>
              <a:ext cx="408002" cy="408594"/>
              <a:chOff x="1650050" y="4161922"/>
              <a:chExt cx="204205" cy="204491"/>
            </a:xfrm>
          </p:grpSpPr>
          <p:sp>
            <p:nvSpPr>
              <p:cNvPr id="257" name="Google Shape;257;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9" name="Google Shape;259;p31"/>
          <p:cNvSpPr/>
          <p:nvPr/>
        </p:nvSpPr>
        <p:spPr>
          <a:xfrm>
            <a:off x="7209325" y="1282975"/>
            <a:ext cx="15012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1976</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Polymers overtake steel as most widely used material by volume</a:t>
            </a:r>
            <a:endParaRPr>
              <a:latin typeface="Calibri"/>
              <a:ea typeface="Calibri"/>
              <a:cs typeface="Calibri"/>
              <a:sym typeface="Calibri"/>
            </a:endParaRPr>
          </a:p>
        </p:txBody>
      </p:sp>
      <p:grpSp>
        <p:nvGrpSpPr>
          <p:cNvPr id="260" name="Google Shape;260;p31"/>
          <p:cNvGrpSpPr/>
          <p:nvPr/>
        </p:nvGrpSpPr>
        <p:grpSpPr>
          <a:xfrm>
            <a:off x="6781521" y="2591691"/>
            <a:ext cx="427800" cy="427800"/>
            <a:chOff x="2304025" y="2830478"/>
            <a:chExt cx="427800" cy="427800"/>
          </a:xfrm>
        </p:grpSpPr>
        <p:sp>
          <p:nvSpPr>
            <p:cNvPr id="261" name="Google Shape;261;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31"/>
            <p:cNvGrpSpPr/>
            <p:nvPr/>
          </p:nvGrpSpPr>
          <p:grpSpPr>
            <a:xfrm>
              <a:off x="2313903" y="2840243"/>
              <a:ext cx="408002" cy="408594"/>
              <a:chOff x="1650050" y="4161922"/>
              <a:chExt cx="204205" cy="204491"/>
            </a:xfrm>
          </p:grpSpPr>
          <p:sp>
            <p:nvSpPr>
              <p:cNvPr id="263" name="Google Shape;263;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5" name="Google Shape;265;p31"/>
          <p:cNvSpPr txBox="1"/>
          <p:nvPr/>
        </p:nvSpPr>
        <p:spPr>
          <a:xfrm>
            <a:off x="376350" y="4808975"/>
            <a:ext cx="380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6" name="Google Shape;266;p31"/>
          <p:cNvSpPr/>
          <p:nvPr/>
        </p:nvSpPr>
        <p:spPr>
          <a:xfrm>
            <a:off x="6837025" y="2905125"/>
            <a:ext cx="13710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1941</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Polyethylene is invented- now the most common polymer.</a:t>
            </a:r>
            <a:endParaRPr>
              <a:latin typeface="Calibri"/>
              <a:ea typeface="Calibri"/>
              <a:cs typeface="Calibri"/>
              <a:sym typeface="Calibri"/>
            </a:endParaRPr>
          </a:p>
        </p:txBody>
      </p:sp>
      <p:sp>
        <p:nvSpPr>
          <p:cNvPr id="267" name="Google Shape;267;p31"/>
          <p:cNvSpPr txBox="1"/>
          <p:nvPr/>
        </p:nvSpPr>
        <p:spPr>
          <a:xfrm>
            <a:off x="491900" y="4759850"/>
            <a:ext cx="4969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http://matse1.matse.illinois.edu/polymers/time.html</a:t>
            </a:r>
            <a:endParaRPr sz="900">
              <a:latin typeface="Calibri"/>
              <a:ea typeface="Calibri"/>
              <a:cs typeface="Calibri"/>
              <a:sym typeface="Calibri"/>
            </a:endParaRPr>
          </a:p>
        </p:txBody>
      </p:sp>
      <p:pic>
        <p:nvPicPr>
          <p:cNvPr id="2" name="Picture 1">
            <a:extLst>
              <a:ext uri="{FF2B5EF4-FFF2-40B4-BE49-F238E27FC236}">
                <a16:creationId xmlns:a16="http://schemas.microsoft.com/office/drawing/2014/main" id="{ACD24F56-E03B-6146-9C3D-9950CEF5CEFE}"/>
              </a:ext>
            </a:extLst>
          </p:cNvPr>
          <p:cNvPicPr>
            <a:picLocks noChangeAspect="1"/>
          </p:cNvPicPr>
          <p:nvPr/>
        </p:nvPicPr>
        <p:blipFill>
          <a:blip r:embed="rId3"/>
          <a:stretch>
            <a:fillRect/>
          </a:stretch>
        </p:blipFill>
        <p:spPr>
          <a:xfrm>
            <a:off x="299356" y="2955322"/>
            <a:ext cx="1803988" cy="1258596"/>
          </a:xfrm>
          <a:prstGeom prst="rect">
            <a:avLst/>
          </a:prstGeom>
        </p:spPr>
      </p:pic>
      <p:pic>
        <p:nvPicPr>
          <p:cNvPr id="3" name="Picture 2">
            <a:extLst>
              <a:ext uri="{FF2B5EF4-FFF2-40B4-BE49-F238E27FC236}">
                <a16:creationId xmlns:a16="http://schemas.microsoft.com/office/drawing/2014/main" id="{BF3997EA-F3D7-7E41-A7D9-8338F4E506B1}"/>
              </a:ext>
            </a:extLst>
          </p:cNvPr>
          <p:cNvPicPr>
            <a:picLocks noChangeAspect="1"/>
          </p:cNvPicPr>
          <p:nvPr/>
        </p:nvPicPr>
        <p:blipFill>
          <a:blip r:embed="rId4"/>
          <a:stretch>
            <a:fillRect/>
          </a:stretch>
        </p:blipFill>
        <p:spPr>
          <a:xfrm>
            <a:off x="4783665" y="1404490"/>
            <a:ext cx="1438336" cy="1061859"/>
          </a:xfrm>
          <a:prstGeom prst="rect">
            <a:avLst/>
          </a:prstGeom>
        </p:spPr>
      </p:pic>
      <p:pic>
        <p:nvPicPr>
          <p:cNvPr id="4" name="Picture 3">
            <a:extLst>
              <a:ext uri="{FF2B5EF4-FFF2-40B4-BE49-F238E27FC236}">
                <a16:creationId xmlns:a16="http://schemas.microsoft.com/office/drawing/2014/main" id="{E810E4E7-77CB-2143-B8FA-7660BA590508}"/>
              </a:ext>
            </a:extLst>
          </p:cNvPr>
          <p:cNvPicPr>
            <a:picLocks noChangeAspect="1"/>
          </p:cNvPicPr>
          <p:nvPr/>
        </p:nvPicPr>
        <p:blipFill>
          <a:blip r:embed="rId5"/>
          <a:stretch>
            <a:fillRect/>
          </a:stretch>
        </p:blipFill>
        <p:spPr>
          <a:xfrm>
            <a:off x="3733231" y="2955054"/>
            <a:ext cx="1496617" cy="10975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26"/>
                                        </p:tgtEl>
                                        <p:attrNameLst>
                                          <p:attrName>style.visibility</p:attrName>
                                        </p:attrNameLst>
                                      </p:cBhvr>
                                      <p:to>
                                        <p:strVal val="visible"/>
                                      </p:to>
                                    </p:set>
                                    <p:animEffect transition="in" filter="fade">
                                      <p:cBhvr>
                                        <p:cTn id="18" dur="1000"/>
                                        <p:tgtEl>
                                          <p:spTgt spid="2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49"/>
                                        </p:tgtEl>
                                        <p:attrNameLst>
                                          <p:attrName>style.visibility</p:attrName>
                                        </p:attrNameLst>
                                      </p:cBhvr>
                                      <p:to>
                                        <p:strVal val="visible"/>
                                      </p:to>
                                    </p:set>
                                    <p:animEffect transition="in" filter="fade">
                                      <p:cBhvr>
                                        <p:cTn id="23" dur="1000"/>
                                        <p:tgtEl>
                                          <p:spTgt spid="249"/>
                                        </p:tgtEl>
                                      </p:cBhvr>
                                    </p:animEffect>
                                  </p:childTnLst>
                                </p:cTn>
                              </p:par>
                              <p:par>
                                <p:cTn id="24" presetID="10" presetClass="entr" presetSubtype="0" fill="hold" nodeType="withEffect">
                                  <p:stCondLst>
                                    <p:cond delay="0"/>
                                  </p:stCondLst>
                                  <p:childTnLst>
                                    <p:set>
                                      <p:cBhvr>
                                        <p:cTn id="25" dur="1" fill="hold">
                                          <p:stCondLst>
                                            <p:cond delay="0"/>
                                          </p:stCondLst>
                                        </p:cTn>
                                        <p:tgtEl>
                                          <p:spTgt spid="231"/>
                                        </p:tgtEl>
                                        <p:attrNameLst>
                                          <p:attrName>style.visibility</p:attrName>
                                        </p:attrNameLst>
                                      </p:cBhvr>
                                      <p:to>
                                        <p:strVal val="visible"/>
                                      </p:to>
                                    </p:set>
                                    <p:animEffect transition="in" filter="fade">
                                      <p:cBhvr>
                                        <p:cTn id="26" dur="1000"/>
                                        <p:tgtEl>
                                          <p:spTgt spid="2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6"/>
                                        </p:tgtEl>
                                        <p:attrNameLst>
                                          <p:attrName>style.visibility</p:attrName>
                                        </p:attrNameLst>
                                      </p:cBhvr>
                                      <p:to>
                                        <p:strVal val="visible"/>
                                      </p:to>
                                    </p:set>
                                    <p:animEffect transition="in" filter="fade">
                                      <p:cBhvr>
                                        <p:cTn id="31" dur="1000"/>
                                        <p:tgtEl>
                                          <p:spTgt spid="236"/>
                                        </p:tgtEl>
                                      </p:cBhvr>
                                    </p:animEffect>
                                  </p:childTnLst>
                                </p:cTn>
                              </p:par>
                              <p:par>
                                <p:cTn id="32" presetID="10" presetClass="entr" presetSubtype="0" fill="hold" nodeType="withEffect">
                                  <p:stCondLst>
                                    <p:cond delay="0"/>
                                  </p:stCondLst>
                                  <p:childTnLst>
                                    <p:set>
                                      <p:cBhvr>
                                        <p:cTn id="33" dur="1" fill="hold">
                                          <p:stCondLst>
                                            <p:cond delay="0"/>
                                          </p:stCondLst>
                                        </p:cTn>
                                        <p:tgtEl>
                                          <p:spTgt spid="252"/>
                                        </p:tgtEl>
                                        <p:attrNameLst>
                                          <p:attrName>style.visibility</p:attrName>
                                        </p:attrNameLst>
                                      </p:cBhvr>
                                      <p:to>
                                        <p:strVal val="visible"/>
                                      </p:to>
                                    </p:set>
                                    <p:animEffect transition="in" filter="fade">
                                      <p:cBhvr>
                                        <p:cTn id="34" dur="1000"/>
                                        <p:tgtEl>
                                          <p:spTgt spid="252"/>
                                        </p:tgtEl>
                                      </p:cBhvr>
                                    </p:animEffect>
                                  </p:childTnLst>
                                </p:cTn>
                              </p:par>
                              <p:par>
                                <p:cTn id="35" presetID="10" presetClass="entr" presetSubtype="0" fill="hold" nodeType="withEffect">
                                  <p:stCondLst>
                                    <p:cond delay="0"/>
                                  </p:stCondLst>
                                  <p:childTnLst>
                                    <p:set>
                                      <p:cBhvr>
                                        <p:cTn id="36" dur="1" fill="hold">
                                          <p:stCondLst>
                                            <p:cond delay="0"/>
                                          </p:stCondLst>
                                        </p:cTn>
                                        <p:tgtEl>
                                          <p:spTgt spid="253"/>
                                        </p:tgtEl>
                                        <p:attrNameLst>
                                          <p:attrName>style.visibility</p:attrName>
                                        </p:attrNameLst>
                                      </p:cBhvr>
                                      <p:to>
                                        <p:strVal val="visible"/>
                                      </p:to>
                                    </p:set>
                                    <p:animEffect transition="in" filter="fade">
                                      <p:cBhvr>
                                        <p:cTn id="37" dur="1000"/>
                                        <p:tgtEl>
                                          <p:spTgt spid="253"/>
                                        </p:tgtEl>
                                      </p:cBhvr>
                                    </p:animEffect>
                                  </p:childTnLst>
                                </p:cTn>
                              </p:par>
                              <p:par>
                                <p:cTn id="38" presetID="10" presetClass="entr" presetSubtype="0" fill="hold" nodeType="withEffect">
                                  <p:stCondLst>
                                    <p:cond delay="0"/>
                                  </p:stCondLst>
                                  <p:childTnLst>
                                    <p:set>
                                      <p:cBhvr>
                                        <p:cTn id="39" dur="1" fill="hold">
                                          <p:stCondLst>
                                            <p:cond delay="0"/>
                                          </p:stCondLst>
                                        </p:cTn>
                                        <p:tgtEl>
                                          <p:spTgt spid="241"/>
                                        </p:tgtEl>
                                        <p:attrNameLst>
                                          <p:attrName>style.visibility</p:attrName>
                                        </p:attrNameLst>
                                      </p:cBhvr>
                                      <p:to>
                                        <p:strVal val="visible"/>
                                      </p:to>
                                    </p:set>
                                    <p:animEffect transition="in" filter="fade">
                                      <p:cBhvr>
                                        <p:cTn id="40" dur="1000"/>
                                        <p:tgtEl>
                                          <p:spTgt spid="24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0"/>
                                        </p:tgtEl>
                                        <p:attrNameLst>
                                          <p:attrName>style.visibility</p:attrName>
                                        </p:attrNameLst>
                                      </p:cBhvr>
                                      <p:to>
                                        <p:strVal val="visible"/>
                                      </p:to>
                                    </p:set>
                                    <p:animEffect transition="in" filter="fade">
                                      <p:cBhvr>
                                        <p:cTn id="45" dur="1000"/>
                                        <p:tgtEl>
                                          <p:spTgt spid="260"/>
                                        </p:tgtEl>
                                      </p:cBhvr>
                                    </p:animEffect>
                                  </p:childTnLst>
                                </p:cTn>
                              </p:par>
                              <p:par>
                                <p:cTn id="46" presetID="10" presetClass="entr" presetSubtype="0" fill="hold" nodeType="withEffect">
                                  <p:stCondLst>
                                    <p:cond delay="0"/>
                                  </p:stCondLst>
                                  <p:childTnLst>
                                    <p:set>
                                      <p:cBhvr>
                                        <p:cTn id="47" dur="1" fill="hold">
                                          <p:stCondLst>
                                            <p:cond delay="0"/>
                                          </p:stCondLst>
                                        </p:cTn>
                                        <p:tgtEl>
                                          <p:spTgt spid="266"/>
                                        </p:tgtEl>
                                        <p:attrNameLst>
                                          <p:attrName>style.visibility</p:attrName>
                                        </p:attrNameLst>
                                      </p:cBhvr>
                                      <p:to>
                                        <p:strVal val="visible"/>
                                      </p:to>
                                    </p:set>
                                    <p:animEffect transition="in" filter="fade">
                                      <p:cBhvr>
                                        <p:cTn id="48" dur="1000"/>
                                        <p:tgtEl>
                                          <p:spTgt spid="26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9"/>
                                        </p:tgtEl>
                                        <p:attrNameLst>
                                          <p:attrName>style.visibility</p:attrName>
                                        </p:attrNameLst>
                                      </p:cBhvr>
                                      <p:to>
                                        <p:strVal val="visible"/>
                                      </p:to>
                                    </p:set>
                                    <p:animEffect transition="in" filter="fade">
                                      <p:cBhvr>
                                        <p:cTn id="53" dur="1000"/>
                                        <p:tgtEl>
                                          <p:spTgt spid="259"/>
                                        </p:tgtEl>
                                      </p:cBhvr>
                                    </p:animEffect>
                                  </p:childTnLst>
                                </p:cTn>
                              </p:par>
                              <p:par>
                                <p:cTn id="54" presetID="10" presetClass="entr" presetSubtype="0" fill="hold" nodeType="withEffect">
                                  <p:stCondLst>
                                    <p:cond delay="0"/>
                                  </p:stCondLst>
                                  <p:childTnLst>
                                    <p:set>
                                      <p:cBhvr>
                                        <p:cTn id="55" dur="1" fill="hold">
                                          <p:stCondLst>
                                            <p:cond delay="0"/>
                                          </p:stCondLst>
                                        </p:cTn>
                                        <p:tgtEl>
                                          <p:spTgt spid="254"/>
                                        </p:tgtEl>
                                        <p:attrNameLst>
                                          <p:attrName>style.visibility</p:attrName>
                                        </p:attrNameLst>
                                      </p:cBhvr>
                                      <p:to>
                                        <p:strVal val="visible"/>
                                      </p:to>
                                    </p:set>
                                    <p:animEffect transition="in" filter="fade">
                                      <p:cBhvr>
                                        <p:cTn id="56"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3" name="Picture 2">
            <a:extLst>
              <a:ext uri="{FF2B5EF4-FFF2-40B4-BE49-F238E27FC236}">
                <a16:creationId xmlns:a16="http://schemas.microsoft.com/office/drawing/2014/main" id="{C466FF09-EB1F-E449-AFCE-883F987EA556}"/>
              </a:ext>
            </a:extLst>
          </p:cNvPr>
          <p:cNvPicPr>
            <a:picLocks noChangeAspect="1"/>
          </p:cNvPicPr>
          <p:nvPr/>
        </p:nvPicPr>
        <p:blipFill>
          <a:blip r:embed="rId3"/>
          <a:stretch>
            <a:fillRect/>
          </a:stretch>
        </p:blipFill>
        <p:spPr>
          <a:xfrm>
            <a:off x="4710075" y="1770942"/>
            <a:ext cx="3170612" cy="2918225"/>
          </a:xfrm>
          <a:prstGeom prst="rect">
            <a:avLst/>
          </a:prstGeom>
        </p:spPr>
      </p:pic>
      <p:pic>
        <p:nvPicPr>
          <p:cNvPr id="2" name="Picture 1">
            <a:extLst>
              <a:ext uri="{FF2B5EF4-FFF2-40B4-BE49-F238E27FC236}">
                <a16:creationId xmlns:a16="http://schemas.microsoft.com/office/drawing/2014/main" id="{BD4E8FA1-EAE2-0648-99E2-8BEAC132417D}"/>
              </a:ext>
            </a:extLst>
          </p:cNvPr>
          <p:cNvPicPr>
            <a:picLocks noChangeAspect="1"/>
          </p:cNvPicPr>
          <p:nvPr/>
        </p:nvPicPr>
        <p:blipFill rotWithShape="1">
          <a:blip r:embed="rId4"/>
          <a:srcRect t="20423" r="6740"/>
          <a:stretch/>
        </p:blipFill>
        <p:spPr>
          <a:xfrm>
            <a:off x="-862838" y="1770943"/>
            <a:ext cx="4913843" cy="3576792"/>
          </a:xfrm>
          <a:prstGeom prst="rect">
            <a:avLst/>
          </a:prstGeom>
        </p:spPr>
      </p:pic>
      <p:sp>
        <p:nvSpPr>
          <p:cNvPr id="273" name="Google Shape;273;p32"/>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4" name="Google Shape;274;p32"/>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dirty="0">
                <a:solidFill>
                  <a:srgbClr val="454BBB"/>
                </a:solidFill>
                <a:latin typeface="Arial Black"/>
                <a:ea typeface="Arial Black"/>
                <a:cs typeface="Arial Black"/>
                <a:sym typeface="Arial Black"/>
              </a:rPr>
              <a:t>Polymer usage today</a:t>
            </a:r>
            <a:endParaRPr dirty="0">
              <a:solidFill>
                <a:srgbClr val="454BBB"/>
              </a:solidFill>
              <a:latin typeface="Arial Black"/>
              <a:ea typeface="Arial Black"/>
              <a:cs typeface="Arial Black"/>
              <a:sym typeface="Arial Black"/>
            </a:endParaRPr>
          </a:p>
        </p:txBody>
      </p:sp>
      <p:pic>
        <p:nvPicPr>
          <p:cNvPr id="275" name="Google Shape;275;p32"/>
          <p:cNvPicPr preferRelativeResize="0"/>
          <p:nvPr/>
        </p:nvPicPr>
        <p:blipFill rotWithShape="1">
          <a:blip r:embed="rId5">
            <a:alphaModFix/>
          </a:blip>
          <a:srcRect l="21313" t="92856" r="55049"/>
          <a:stretch/>
        </p:blipFill>
        <p:spPr>
          <a:xfrm>
            <a:off x="7411575" y="4623955"/>
            <a:ext cx="1732426" cy="523507"/>
          </a:xfrm>
          <a:prstGeom prst="rect">
            <a:avLst/>
          </a:prstGeom>
          <a:noFill/>
          <a:ln>
            <a:noFill/>
          </a:ln>
        </p:spPr>
      </p:pic>
      <p:cxnSp>
        <p:nvCxnSpPr>
          <p:cNvPr id="276" name="Google Shape;276;p32"/>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277" name="Google Shape;277;p32"/>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7</a:t>
            </a:fld>
            <a:endParaRPr/>
          </a:p>
        </p:txBody>
      </p:sp>
      <p:sp>
        <p:nvSpPr>
          <p:cNvPr id="278" name="Google Shape;278;p32"/>
          <p:cNvSpPr txBox="1"/>
          <p:nvPr/>
        </p:nvSpPr>
        <p:spPr>
          <a:xfrm>
            <a:off x="1058400" y="1770950"/>
            <a:ext cx="2275500" cy="151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dirty="0">
                <a:solidFill>
                  <a:srgbClr val="454BBB"/>
                </a:solidFill>
                <a:latin typeface="Arial Black"/>
                <a:ea typeface="Arial Black"/>
                <a:cs typeface="Arial Black"/>
                <a:sym typeface="Arial Black"/>
              </a:rPr>
              <a:t>Market Size:</a:t>
            </a:r>
            <a:endParaRPr sz="1800" dirty="0">
              <a:solidFill>
                <a:srgbClr val="454BBB"/>
              </a:solidFill>
              <a:latin typeface="Arial Black"/>
              <a:ea typeface="Arial Black"/>
              <a:cs typeface="Arial Black"/>
              <a:sym typeface="Arial Black"/>
            </a:endParaRPr>
          </a:p>
          <a:p>
            <a:pPr marL="0" marR="0" lvl="0" indent="0" algn="ctr" rtl="0">
              <a:spcBef>
                <a:spcPts val="0"/>
              </a:spcBef>
              <a:spcAft>
                <a:spcPts val="0"/>
              </a:spcAft>
              <a:buNone/>
            </a:pPr>
            <a:r>
              <a:rPr lang="en" sz="4300" dirty="0">
                <a:solidFill>
                  <a:srgbClr val="454BBB"/>
                </a:solidFill>
                <a:latin typeface="Arial Black"/>
                <a:ea typeface="Arial Black"/>
                <a:cs typeface="Arial Black"/>
                <a:sym typeface="Arial Black"/>
              </a:rPr>
              <a:t>$593</a:t>
            </a:r>
            <a:endParaRPr sz="4300" dirty="0">
              <a:solidFill>
                <a:srgbClr val="454BBB"/>
              </a:solidFill>
              <a:latin typeface="Arial Black"/>
              <a:ea typeface="Arial Black"/>
              <a:cs typeface="Arial Black"/>
              <a:sym typeface="Arial Black"/>
            </a:endParaRPr>
          </a:p>
          <a:p>
            <a:pPr marL="0" marR="0" lvl="0" indent="0" algn="ctr" rtl="0">
              <a:spcBef>
                <a:spcPts val="0"/>
              </a:spcBef>
              <a:spcAft>
                <a:spcPts val="0"/>
              </a:spcAft>
              <a:buNone/>
            </a:pPr>
            <a:r>
              <a:rPr lang="en" sz="1800" dirty="0">
                <a:solidFill>
                  <a:srgbClr val="454BBB"/>
                </a:solidFill>
                <a:latin typeface="Arial Black"/>
                <a:ea typeface="Arial Black"/>
                <a:cs typeface="Arial Black"/>
                <a:sym typeface="Arial Black"/>
              </a:rPr>
              <a:t>BILLION</a:t>
            </a:r>
            <a:endParaRPr sz="1800" dirty="0">
              <a:solidFill>
                <a:srgbClr val="454BBB"/>
              </a:solidFill>
              <a:latin typeface="Arial Black"/>
              <a:ea typeface="Arial Black"/>
              <a:cs typeface="Arial Black"/>
              <a:sym typeface="Arial Black"/>
            </a:endParaRPr>
          </a:p>
          <a:p>
            <a:pPr marL="0" marR="0" lvl="0" indent="0" algn="ctr" rtl="0">
              <a:spcBef>
                <a:spcPts val="0"/>
              </a:spcBef>
              <a:spcAft>
                <a:spcPts val="0"/>
              </a:spcAft>
              <a:buNone/>
            </a:pPr>
            <a:r>
              <a:rPr lang="en" sz="1500" dirty="0">
                <a:solidFill>
                  <a:srgbClr val="454BBB"/>
                </a:solidFill>
                <a:latin typeface="Arial Black"/>
                <a:ea typeface="Arial Black"/>
                <a:cs typeface="Arial Black"/>
                <a:sym typeface="Arial Black"/>
              </a:rPr>
              <a:t>(2021)</a:t>
            </a:r>
            <a:endParaRPr sz="1500" dirty="0">
              <a:solidFill>
                <a:srgbClr val="454BBB"/>
              </a:solidFill>
              <a:latin typeface="Arial Black"/>
              <a:ea typeface="Arial Black"/>
              <a:cs typeface="Arial Black"/>
              <a:sym typeface="Arial Black"/>
            </a:endParaRPr>
          </a:p>
        </p:txBody>
      </p:sp>
      <p:sp>
        <p:nvSpPr>
          <p:cNvPr id="279" name="Google Shape;279;p32"/>
          <p:cNvSpPr txBox="1"/>
          <p:nvPr/>
        </p:nvSpPr>
        <p:spPr>
          <a:xfrm>
            <a:off x="101700" y="4693075"/>
            <a:ext cx="4969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https://www.grandviewresearch.com/industry-analysis/global-plastics-market</a:t>
            </a:r>
            <a:endParaRPr sz="900">
              <a:latin typeface="Calibri"/>
              <a:ea typeface="Calibri"/>
              <a:cs typeface="Calibri"/>
              <a:sym typeface="Calibri"/>
            </a:endParaRPr>
          </a:p>
        </p:txBody>
      </p:sp>
      <p:sp>
        <p:nvSpPr>
          <p:cNvPr id="281" name="Google Shape;281;p32"/>
          <p:cNvSpPr txBox="1"/>
          <p:nvPr/>
        </p:nvSpPr>
        <p:spPr>
          <a:xfrm>
            <a:off x="162500" y="1252875"/>
            <a:ext cx="4409400" cy="346200"/>
          </a:xfrm>
          <a:prstGeom prst="rect">
            <a:avLst/>
          </a:prstGeom>
          <a:solidFill>
            <a:schemeClr val="lt1"/>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54BBB"/>
                </a:solidFill>
                <a:highlight>
                  <a:schemeClr val="lt1"/>
                </a:highlight>
                <a:latin typeface="Arial Black"/>
                <a:ea typeface="Arial Black"/>
                <a:cs typeface="Arial Black"/>
                <a:sym typeface="Arial Black"/>
              </a:rPr>
              <a:t>Global plastics production</a:t>
            </a:r>
            <a:endParaRPr sz="1800">
              <a:solidFill>
                <a:srgbClr val="454BBB"/>
              </a:solidFill>
              <a:highlight>
                <a:schemeClr val="lt1"/>
              </a:highlight>
              <a:latin typeface="Arial Black"/>
              <a:ea typeface="Arial Black"/>
              <a:cs typeface="Arial Black"/>
              <a:sym typeface="Arial Black"/>
            </a:endParaRPr>
          </a:p>
        </p:txBody>
      </p:sp>
      <p:sp>
        <p:nvSpPr>
          <p:cNvPr id="282" name="Google Shape;282;p32"/>
          <p:cNvSpPr txBox="1"/>
          <p:nvPr/>
        </p:nvSpPr>
        <p:spPr>
          <a:xfrm>
            <a:off x="4710075" y="1252875"/>
            <a:ext cx="4473000" cy="346200"/>
          </a:xfrm>
          <a:prstGeom prst="rect">
            <a:avLst/>
          </a:prstGeom>
          <a:solidFill>
            <a:schemeClr val="lt1"/>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54BBB"/>
                </a:solidFill>
                <a:highlight>
                  <a:schemeClr val="lt1"/>
                </a:highlight>
                <a:latin typeface="Arial Black"/>
                <a:ea typeface="Arial Black"/>
                <a:cs typeface="Arial Black"/>
                <a:sym typeface="Arial Black"/>
              </a:rPr>
              <a:t>Production by market sector</a:t>
            </a:r>
            <a:endParaRPr sz="1800">
              <a:solidFill>
                <a:srgbClr val="454BBB"/>
              </a:solidFill>
              <a:highlight>
                <a:schemeClr val="lt1"/>
              </a:highlight>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fade">
                                      <p:cBhvr>
                                        <p:cTn id="7" dur="1000"/>
                                        <p:tgtEl>
                                          <p:spTgt spid="278"/>
                                        </p:tgtEl>
                                      </p:cBhvr>
                                    </p:animEffect>
                                  </p:childTnLst>
                                </p:cTn>
                              </p:par>
                              <p:par>
                                <p:cTn id="8" presetID="10" presetClass="entr" presetSubtype="0"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fade">
                                      <p:cBhvr>
                                        <p:cTn id="10" dur="10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5" name="Picture 4">
            <a:extLst>
              <a:ext uri="{FF2B5EF4-FFF2-40B4-BE49-F238E27FC236}">
                <a16:creationId xmlns:a16="http://schemas.microsoft.com/office/drawing/2014/main" id="{2B6C2749-645F-7D4E-B94C-C3411CD6384A}"/>
              </a:ext>
            </a:extLst>
          </p:cNvPr>
          <p:cNvPicPr>
            <a:picLocks noChangeAspect="1"/>
          </p:cNvPicPr>
          <p:nvPr/>
        </p:nvPicPr>
        <p:blipFill>
          <a:blip r:embed="rId3"/>
          <a:stretch>
            <a:fillRect/>
          </a:stretch>
        </p:blipFill>
        <p:spPr>
          <a:xfrm>
            <a:off x="7298423" y="1248248"/>
            <a:ext cx="2146300" cy="2006600"/>
          </a:xfrm>
          <a:prstGeom prst="rect">
            <a:avLst/>
          </a:prstGeom>
        </p:spPr>
      </p:pic>
      <p:sp>
        <p:nvSpPr>
          <p:cNvPr id="287" name="Google Shape;287;p33"/>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88" name="Google Shape;288;p33"/>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a:solidFill>
                  <a:srgbClr val="454BBB"/>
                </a:solidFill>
                <a:latin typeface="Arial Black"/>
                <a:ea typeface="Arial Black"/>
                <a:cs typeface="Arial Black"/>
                <a:sym typeface="Arial Black"/>
              </a:rPr>
              <a:t>Polymer properties vary widely</a:t>
            </a:r>
            <a:endParaRPr>
              <a:solidFill>
                <a:srgbClr val="454BBB"/>
              </a:solidFill>
              <a:latin typeface="Arial Black"/>
              <a:ea typeface="Arial Black"/>
              <a:cs typeface="Arial Black"/>
              <a:sym typeface="Arial Black"/>
            </a:endParaRPr>
          </a:p>
        </p:txBody>
      </p:sp>
      <p:pic>
        <p:nvPicPr>
          <p:cNvPr id="289" name="Google Shape;289;p33"/>
          <p:cNvPicPr preferRelativeResize="0"/>
          <p:nvPr/>
        </p:nvPicPr>
        <p:blipFill rotWithShape="1">
          <a:blip r:embed="rId4">
            <a:alphaModFix/>
          </a:blip>
          <a:srcRect l="21313" t="92856" r="55049"/>
          <a:stretch/>
        </p:blipFill>
        <p:spPr>
          <a:xfrm>
            <a:off x="7411575" y="4623955"/>
            <a:ext cx="1732426" cy="523507"/>
          </a:xfrm>
          <a:prstGeom prst="rect">
            <a:avLst/>
          </a:prstGeom>
          <a:noFill/>
          <a:ln>
            <a:noFill/>
          </a:ln>
        </p:spPr>
      </p:pic>
      <p:cxnSp>
        <p:nvCxnSpPr>
          <p:cNvPr id="290" name="Google Shape;290;p33"/>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295" name="Google Shape;295;p33"/>
          <p:cNvSpPr txBox="1"/>
          <p:nvPr/>
        </p:nvSpPr>
        <p:spPr>
          <a:xfrm>
            <a:off x="-332352" y="2921597"/>
            <a:ext cx="30129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Polystyrene</a:t>
            </a:r>
            <a:endParaRPr sz="1100"/>
          </a:p>
          <a:p>
            <a:pPr marL="0" marR="0" lvl="0" indent="0" algn="ctr" rtl="0">
              <a:spcBef>
                <a:spcPts val="0"/>
              </a:spcBef>
              <a:spcAft>
                <a:spcPts val="0"/>
              </a:spcAft>
              <a:buNone/>
            </a:pPr>
            <a:r>
              <a:rPr lang="en" sz="1800">
                <a:solidFill>
                  <a:srgbClr val="454BBB"/>
                </a:solidFill>
                <a:latin typeface="Calibri"/>
                <a:ea typeface="Calibri"/>
                <a:cs typeface="Calibri"/>
                <a:sym typeface="Calibri"/>
              </a:rPr>
              <a:t>stiff &amp; brittle</a:t>
            </a:r>
            <a:endParaRPr sz="1800">
              <a:solidFill>
                <a:srgbClr val="454BBB"/>
              </a:solidFill>
              <a:latin typeface="Calibri"/>
              <a:ea typeface="Calibri"/>
              <a:cs typeface="Calibri"/>
              <a:sym typeface="Calibri"/>
            </a:endParaRPr>
          </a:p>
        </p:txBody>
      </p:sp>
      <p:sp>
        <p:nvSpPr>
          <p:cNvPr id="296" name="Google Shape;296;p33"/>
          <p:cNvSpPr txBox="1"/>
          <p:nvPr/>
        </p:nvSpPr>
        <p:spPr>
          <a:xfrm>
            <a:off x="1850201" y="2923576"/>
            <a:ext cx="30129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Rubber</a:t>
            </a:r>
            <a:endParaRPr sz="1100"/>
          </a:p>
          <a:p>
            <a:pPr marL="0" marR="0" lvl="0" indent="0" algn="ctr" rtl="0">
              <a:spcBef>
                <a:spcPts val="0"/>
              </a:spcBef>
              <a:spcAft>
                <a:spcPts val="0"/>
              </a:spcAft>
              <a:buNone/>
            </a:pPr>
            <a:r>
              <a:rPr lang="en" sz="1800">
                <a:solidFill>
                  <a:srgbClr val="454BBB"/>
                </a:solidFill>
                <a:latin typeface="Calibri"/>
                <a:ea typeface="Calibri"/>
                <a:cs typeface="Calibri"/>
                <a:sym typeface="Calibri"/>
              </a:rPr>
              <a:t>tough &amp; stretchy</a:t>
            </a:r>
            <a:endParaRPr sz="1800">
              <a:solidFill>
                <a:srgbClr val="454BBB"/>
              </a:solidFill>
              <a:latin typeface="Calibri"/>
              <a:ea typeface="Calibri"/>
              <a:cs typeface="Calibri"/>
              <a:sym typeface="Calibri"/>
            </a:endParaRPr>
          </a:p>
        </p:txBody>
      </p:sp>
      <p:sp>
        <p:nvSpPr>
          <p:cNvPr id="297" name="Google Shape;297;p33"/>
          <p:cNvSpPr txBox="1"/>
          <p:nvPr/>
        </p:nvSpPr>
        <p:spPr>
          <a:xfrm>
            <a:off x="4174637" y="2917434"/>
            <a:ext cx="30129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Teflon</a:t>
            </a:r>
            <a:endParaRPr sz="1100"/>
          </a:p>
          <a:p>
            <a:pPr marL="0" marR="0" lvl="0" indent="0" algn="ctr" rtl="0">
              <a:spcBef>
                <a:spcPts val="0"/>
              </a:spcBef>
              <a:spcAft>
                <a:spcPts val="0"/>
              </a:spcAft>
              <a:buNone/>
            </a:pPr>
            <a:r>
              <a:rPr lang="en" sz="1800">
                <a:solidFill>
                  <a:srgbClr val="454BBB"/>
                </a:solidFill>
                <a:latin typeface="Calibri"/>
                <a:ea typeface="Calibri"/>
                <a:cs typeface="Calibri"/>
                <a:sym typeface="Calibri"/>
              </a:rPr>
              <a:t>slippery</a:t>
            </a:r>
            <a:endParaRPr sz="1800">
              <a:solidFill>
                <a:srgbClr val="454BBB"/>
              </a:solidFill>
              <a:latin typeface="Calibri"/>
              <a:ea typeface="Calibri"/>
              <a:cs typeface="Calibri"/>
              <a:sym typeface="Calibri"/>
            </a:endParaRPr>
          </a:p>
        </p:txBody>
      </p:sp>
      <p:sp>
        <p:nvSpPr>
          <p:cNvPr id="298" name="Google Shape;298;p33"/>
          <p:cNvSpPr txBox="1"/>
          <p:nvPr/>
        </p:nvSpPr>
        <p:spPr>
          <a:xfrm>
            <a:off x="6542709" y="2923576"/>
            <a:ext cx="30129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Kevlar</a:t>
            </a:r>
            <a:endParaRPr sz="1100"/>
          </a:p>
          <a:p>
            <a:pPr marL="0" marR="0" lvl="0" indent="0" algn="ctr" rtl="0">
              <a:spcBef>
                <a:spcPts val="0"/>
              </a:spcBef>
              <a:spcAft>
                <a:spcPts val="0"/>
              </a:spcAft>
              <a:buNone/>
            </a:pPr>
            <a:r>
              <a:rPr lang="en" sz="1800">
                <a:solidFill>
                  <a:srgbClr val="454BBB"/>
                </a:solidFill>
                <a:latin typeface="Calibri"/>
                <a:ea typeface="Calibri"/>
                <a:cs typeface="Calibri"/>
                <a:sym typeface="Calibri"/>
              </a:rPr>
              <a:t>very strong</a:t>
            </a:r>
            <a:endParaRPr sz="1800">
              <a:solidFill>
                <a:srgbClr val="454BBB"/>
              </a:solidFill>
              <a:latin typeface="Calibri"/>
              <a:ea typeface="Calibri"/>
              <a:cs typeface="Calibri"/>
              <a:sym typeface="Calibri"/>
            </a:endParaRPr>
          </a:p>
        </p:txBody>
      </p:sp>
      <p:sp>
        <p:nvSpPr>
          <p:cNvPr id="303" name="Google Shape;303;p33"/>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8</a:t>
            </a:fld>
            <a:endParaRPr/>
          </a:p>
        </p:txBody>
      </p:sp>
      <p:pic>
        <p:nvPicPr>
          <p:cNvPr id="2" name="Picture 1">
            <a:extLst>
              <a:ext uri="{FF2B5EF4-FFF2-40B4-BE49-F238E27FC236}">
                <a16:creationId xmlns:a16="http://schemas.microsoft.com/office/drawing/2014/main" id="{BD951D2F-DAF2-A045-B6B1-794094FF54D8}"/>
              </a:ext>
            </a:extLst>
          </p:cNvPr>
          <p:cNvPicPr>
            <a:picLocks noChangeAspect="1"/>
          </p:cNvPicPr>
          <p:nvPr/>
        </p:nvPicPr>
        <p:blipFill rotWithShape="1">
          <a:blip r:embed="rId5"/>
          <a:srcRect b="13667"/>
          <a:stretch/>
        </p:blipFill>
        <p:spPr>
          <a:xfrm>
            <a:off x="495700" y="1622510"/>
            <a:ext cx="1354501" cy="1169377"/>
          </a:xfrm>
          <a:prstGeom prst="rect">
            <a:avLst/>
          </a:prstGeom>
        </p:spPr>
      </p:pic>
      <p:pic>
        <p:nvPicPr>
          <p:cNvPr id="3" name="Picture 2">
            <a:extLst>
              <a:ext uri="{FF2B5EF4-FFF2-40B4-BE49-F238E27FC236}">
                <a16:creationId xmlns:a16="http://schemas.microsoft.com/office/drawing/2014/main" id="{F6E13132-CD58-F542-9018-EB984DFB728B}"/>
              </a:ext>
            </a:extLst>
          </p:cNvPr>
          <p:cNvPicPr>
            <a:picLocks noChangeAspect="1"/>
          </p:cNvPicPr>
          <p:nvPr/>
        </p:nvPicPr>
        <p:blipFill>
          <a:blip r:embed="rId6"/>
          <a:stretch>
            <a:fillRect/>
          </a:stretch>
        </p:blipFill>
        <p:spPr>
          <a:xfrm>
            <a:off x="2904856" y="1600859"/>
            <a:ext cx="1066280" cy="1401396"/>
          </a:xfrm>
          <a:prstGeom prst="rect">
            <a:avLst/>
          </a:prstGeom>
        </p:spPr>
      </p:pic>
      <p:pic>
        <p:nvPicPr>
          <p:cNvPr id="6" name="Picture 5">
            <a:extLst>
              <a:ext uri="{FF2B5EF4-FFF2-40B4-BE49-F238E27FC236}">
                <a16:creationId xmlns:a16="http://schemas.microsoft.com/office/drawing/2014/main" id="{D08FDF32-3AF9-5143-9126-8DB2FEB5C87D}"/>
              </a:ext>
            </a:extLst>
          </p:cNvPr>
          <p:cNvPicPr>
            <a:picLocks noChangeAspect="1"/>
          </p:cNvPicPr>
          <p:nvPr/>
        </p:nvPicPr>
        <p:blipFill>
          <a:blip r:embed="rId7"/>
          <a:stretch>
            <a:fillRect/>
          </a:stretch>
        </p:blipFill>
        <p:spPr>
          <a:xfrm>
            <a:off x="4924846" y="1314198"/>
            <a:ext cx="1854200" cy="1625600"/>
          </a:xfrm>
          <a:prstGeom prst="rect">
            <a:avLst/>
          </a:prstGeom>
        </p:spPr>
      </p:pic>
      <p:pic>
        <p:nvPicPr>
          <p:cNvPr id="7" name="Picture 6">
            <a:extLst>
              <a:ext uri="{FF2B5EF4-FFF2-40B4-BE49-F238E27FC236}">
                <a16:creationId xmlns:a16="http://schemas.microsoft.com/office/drawing/2014/main" id="{88C5ADB6-03C9-A34C-AC5B-159C27939977}"/>
              </a:ext>
            </a:extLst>
          </p:cNvPr>
          <p:cNvPicPr>
            <a:picLocks noChangeAspect="1"/>
          </p:cNvPicPr>
          <p:nvPr/>
        </p:nvPicPr>
        <p:blipFill>
          <a:blip r:embed="rId8"/>
          <a:stretch>
            <a:fillRect/>
          </a:stretch>
        </p:blipFill>
        <p:spPr>
          <a:xfrm>
            <a:off x="808225" y="3674707"/>
            <a:ext cx="582315" cy="873473"/>
          </a:xfrm>
          <a:prstGeom prst="rect">
            <a:avLst/>
          </a:prstGeom>
        </p:spPr>
      </p:pic>
      <p:pic>
        <p:nvPicPr>
          <p:cNvPr id="8" name="Picture 7">
            <a:extLst>
              <a:ext uri="{FF2B5EF4-FFF2-40B4-BE49-F238E27FC236}">
                <a16:creationId xmlns:a16="http://schemas.microsoft.com/office/drawing/2014/main" id="{53952BEB-170D-D248-85A5-74F1AFDFAFAD}"/>
              </a:ext>
            </a:extLst>
          </p:cNvPr>
          <p:cNvPicPr>
            <a:picLocks noChangeAspect="1"/>
          </p:cNvPicPr>
          <p:nvPr/>
        </p:nvPicPr>
        <p:blipFill>
          <a:blip r:embed="rId9"/>
          <a:stretch>
            <a:fillRect/>
          </a:stretch>
        </p:blipFill>
        <p:spPr>
          <a:xfrm>
            <a:off x="2611431" y="3857096"/>
            <a:ext cx="1490440" cy="450598"/>
          </a:xfrm>
          <a:prstGeom prst="rect">
            <a:avLst/>
          </a:prstGeom>
        </p:spPr>
      </p:pic>
      <p:pic>
        <p:nvPicPr>
          <p:cNvPr id="9" name="Picture 8">
            <a:extLst>
              <a:ext uri="{FF2B5EF4-FFF2-40B4-BE49-F238E27FC236}">
                <a16:creationId xmlns:a16="http://schemas.microsoft.com/office/drawing/2014/main" id="{0C192FBE-9C75-7E40-925B-97BFD632764A}"/>
              </a:ext>
            </a:extLst>
          </p:cNvPr>
          <p:cNvPicPr>
            <a:picLocks noChangeAspect="1"/>
          </p:cNvPicPr>
          <p:nvPr/>
        </p:nvPicPr>
        <p:blipFill>
          <a:blip r:embed="rId10"/>
          <a:stretch>
            <a:fillRect/>
          </a:stretch>
        </p:blipFill>
        <p:spPr>
          <a:xfrm>
            <a:off x="5322762" y="3640518"/>
            <a:ext cx="822308" cy="881045"/>
          </a:xfrm>
          <a:prstGeom prst="rect">
            <a:avLst/>
          </a:prstGeom>
        </p:spPr>
      </p:pic>
      <p:pic>
        <p:nvPicPr>
          <p:cNvPr id="10" name="Picture 9">
            <a:extLst>
              <a:ext uri="{FF2B5EF4-FFF2-40B4-BE49-F238E27FC236}">
                <a16:creationId xmlns:a16="http://schemas.microsoft.com/office/drawing/2014/main" id="{14F27CDC-4386-834C-A07C-8FC36D67BE31}"/>
              </a:ext>
            </a:extLst>
          </p:cNvPr>
          <p:cNvPicPr>
            <a:picLocks noChangeAspect="1"/>
          </p:cNvPicPr>
          <p:nvPr/>
        </p:nvPicPr>
        <p:blipFill>
          <a:blip r:embed="rId11"/>
          <a:stretch>
            <a:fillRect/>
          </a:stretch>
        </p:blipFill>
        <p:spPr>
          <a:xfrm>
            <a:off x="6931352" y="3836620"/>
            <a:ext cx="2205482" cy="4710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par>
                                <p:cTn id="8" presetID="10" presetClass="entr" presetSubtype="0" fill="hold" nodeType="withEffect">
                                  <p:stCondLst>
                                    <p:cond delay="0"/>
                                  </p:stCondLst>
                                  <p:childTnLst>
                                    <p:set>
                                      <p:cBhvr>
                                        <p:cTn id="9" dur="1" fill="hold">
                                          <p:stCondLst>
                                            <p:cond delay="0"/>
                                          </p:stCondLst>
                                        </p:cTn>
                                        <p:tgtEl>
                                          <p:spTgt spid="297"/>
                                        </p:tgtEl>
                                        <p:attrNameLst>
                                          <p:attrName>style.visibility</p:attrName>
                                        </p:attrNameLst>
                                      </p:cBhvr>
                                      <p:to>
                                        <p:strVal val="visible"/>
                                      </p:to>
                                    </p:set>
                                    <p:animEffect transition="in" filter="fade">
                                      <p:cBhvr>
                                        <p:cTn id="10" dur="1000"/>
                                        <p:tgtEl>
                                          <p:spTgt spid="297"/>
                                        </p:tgtEl>
                                      </p:cBhvr>
                                    </p:animEffect>
                                  </p:childTnLst>
                                </p:cTn>
                              </p:par>
                              <p:par>
                                <p:cTn id="11" presetID="10" presetClass="entr" presetSubtype="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animEffect transition="in" filter="fade">
                                      <p:cBhvr>
                                        <p:cTn id="13" dur="10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929</Words>
  <Application>Microsoft Macintosh PowerPoint</Application>
  <PresentationFormat>On-screen Show (16:9)</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Arial Black</vt:lpstr>
      <vt:lpstr>Simple Light</vt:lpstr>
      <vt:lpstr>Office Theme</vt:lpstr>
      <vt:lpstr>Introduction to Polymers</vt:lpstr>
      <vt:lpstr>Which things are made from polymers?</vt:lpstr>
      <vt:lpstr>POLY - MER</vt:lpstr>
      <vt:lpstr>Polymers are like spaghetti</vt:lpstr>
      <vt:lpstr>How to name or draw a polymer</vt:lpstr>
      <vt:lpstr>A brief history of polymers</vt:lpstr>
      <vt:lpstr>Polymer usage today</vt:lpstr>
      <vt:lpstr>Polymer properties vary widely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Polymers</dc:title>
  <cp:lastModifiedBy>Haley Beech</cp:lastModifiedBy>
  <cp:revision>4</cp:revision>
  <dcterms:modified xsi:type="dcterms:W3CDTF">2024-07-21T19:56:35Z</dcterms:modified>
</cp:coreProperties>
</file>