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p:regular r:id="rId12"/>
      <p:bold r:id="rId13"/>
      <p:italic r:id="rId14"/>
      <p:boldItalic r:id="rId15"/>
    </p:embeddedFont>
    <p:embeddedFont>
      <p:font typeface="Arial Black"/>
      <p:regular r:id="rId16"/>
    </p:embeddedFont>
    <p:embeddedFont>
      <p:font typeface="Fira Sans Extra Condensed"/>
      <p:regular r:id="rId17"/>
      <p:bold r:id="rId18"/>
      <p:italic r:id="rId19"/>
      <p:boldItalic r:id="rId20"/>
    </p:embeddedFont>
    <p:embeddedFont>
      <p:font typeface="Fira Sans Extra Condensed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1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boldItalic.fntdata"/><Relationship Id="rId11" Type="http://schemas.openxmlformats.org/officeDocument/2006/relationships/slide" Target="slides/slide5.xml"/><Relationship Id="rId22" Type="http://schemas.openxmlformats.org/officeDocument/2006/relationships/font" Target="fonts/FiraSansExtraCondensedSemiBold-bold.fntdata"/><Relationship Id="rId10" Type="http://schemas.openxmlformats.org/officeDocument/2006/relationships/slide" Target="slides/slide4.xml"/><Relationship Id="rId21" Type="http://schemas.openxmlformats.org/officeDocument/2006/relationships/font" Target="fonts/FiraSansExtraCondensedSemiBold-regular.fntdata"/><Relationship Id="rId13" Type="http://schemas.openxmlformats.org/officeDocument/2006/relationships/font" Target="fonts/Roboto-bold.fntdata"/><Relationship Id="rId24" Type="http://schemas.openxmlformats.org/officeDocument/2006/relationships/font" Target="fonts/FiraSansExtraCondensedSemiBold-boldItalic.fntdata"/><Relationship Id="rId12" Type="http://schemas.openxmlformats.org/officeDocument/2006/relationships/font" Target="fonts/Roboto-regular.fntdata"/><Relationship Id="rId23" Type="http://schemas.openxmlformats.org/officeDocument/2006/relationships/font" Target="fonts/FiraSansExtraCondensed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FiraSansExtraCondensed-regular.fntdata"/><Relationship Id="rId16" Type="http://schemas.openxmlformats.org/officeDocument/2006/relationships/font" Target="fonts/ArialBlack-regular.fntdata"/><Relationship Id="rId5" Type="http://schemas.openxmlformats.org/officeDocument/2006/relationships/slideMaster" Target="slideMasters/slideMaster2.xml"/><Relationship Id="rId19" Type="http://schemas.openxmlformats.org/officeDocument/2006/relationships/font" Target="fonts/FiraSansExtraCondensed-italic.fntdata"/><Relationship Id="rId6" Type="http://schemas.openxmlformats.org/officeDocument/2006/relationships/notesMaster" Target="notesMasters/notesMaster1.xml"/><Relationship Id="rId18" Type="http://schemas.openxmlformats.org/officeDocument/2006/relationships/font" Target="fonts/FiraSansExtraCondense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4d660ba34_0_1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a4d660ba34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83776fc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83776fc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83776fc66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83776fc66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4d660ba34_0_4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a4d660ba34_0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b83776fc6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b83776fc66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605790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354330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ctr">
              <a:spcBef>
                <a:spcPts val="0"/>
              </a:spcBef>
              <a:buNone/>
              <a:defRPr b="0" i="0" sz="900" u="none" cap="none" strike="noStrike">
                <a:solidFill>
                  <a:srgbClr val="888888"/>
                </a:solidFill>
                <a:latin typeface="Calibri"/>
                <a:ea typeface="Calibri"/>
                <a:cs typeface="Calibri"/>
                <a:sym typeface="Calibri"/>
              </a:defRPr>
            </a:lvl1pPr>
            <a:lvl2pPr indent="0" lvl="1" marL="0" rtl="0" algn="ctr">
              <a:spcBef>
                <a:spcPts val="0"/>
              </a:spcBef>
              <a:buNone/>
              <a:defRPr b="0" i="0" sz="900" u="none" cap="none" strike="noStrike">
                <a:solidFill>
                  <a:srgbClr val="888888"/>
                </a:solidFill>
                <a:latin typeface="Calibri"/>
                <a:ea typeface="Calibri"/>
                <a:cs typeface="Calibri"/>
                <a:sym typeface="Calibri"/>
              </a:defRPr>
            </a:lvl2pPr>
            <a:lvl3pPr indent="0" lvl="2" marL="0" rtl="0" algn="ctr">
              <a:spcBef>
                <a:spcPts val="0"/>
              </a:spcBef>
              <a:buNone/>
              <a:defRPr b="0" i="0" sz="900" u="none" cap="none" strike="noStrike">
                <a:solidFill>
                  <a:srgbClr val="888888"/>
                </a:solidFill>
                <a:latin typeface="Calibri"/>
                <a:ea typeface="Calibri"/>
                <a:cs typeface="Calibri"/>
                <a:sym typeface="Calibri"/>
              </a:defRPr>
            </a:lvl3pPr>
            <a:lvl4pPr indent="0" lvl="3" marL="0" rtl="0" algn="ctr">
              <a:spcBef>
                <a:spcPts val="0"/>
              </a:spcBef>
              <a:buNone/>
              <a:defRPr b="0" i="0" sz="900" u="none" cap="none" strike="noStrike">
                <a:solidFill>
                  <a:srgbClr val="888888"/>
                </a:solidFill>
                <a:latin typeface="Calibri"/>
                <a:ea typeface="Calibri"/>
                <a:cs typeface="Calibri"/>
                <a:sym typeface="Calibri"/>
              </a:defRPr>
            </a:lvl4pPr>
            <a:lvl5pPr indent="0" lvl="4" marL="0" rtl="0" algn="ctr">
              <a:spcBef>
                <a:spcPts val="0"/>
              </a:spcBef>
              <a:buNone/>
              <a:defRPr b="0" i="0" sz="900" u="none" cap="none" strike="noStrike">
                <a:solidFill>
                  <a:srgbClr val="888888"/>
                </a:solidFill>
                <a:latin typeface="Calibri"/>
                <a:ea typeface="Calibri"/>
                <a:cs typeface="Calibri"/>
                <a:sym typeface="Calibri"/>
              </a:defRPr>
            </a:lvl5pPr>
            <a:lvl6pPr indent="0" lvl="5" marL="0" rtl="0" algn="ctr">
              <a:spcBef>
                <a:spcPts val="0"/>
              </a:spcBef>
              <a:buNone/>
              <a:defRPr b="0" i="0" sz="900" u="none" cap="none" strike="noStrike">
                <a:solidFill>
                  <a:srgbClr val="888888"/>
                </a:solidFill>
                <a:latin typeface="Calibri"/>
                <a:ea typeface="Calibri"/>
                <a:cs typeface="Calibri"/>
                <a:sym typeface="Calibri"/>
              </a:defRPr>
            </a:lvl6pPr>
            <a:lvl7pPr indent="0" lvl="6" marL="0" rtl="0" algn="ctr">
              <a:spcBef>
                <a:spcPts val="0"/>
              </a:spcBef>
              <a:buNone/>
              <a:defRPr b="0" i="0" sz="900" u="none" cap="none" strike="noStrike">
                <a:solidFill>
                  <a:srgbClr val="888888"/>
                </a:solidFill>
                <a:latin typeface="Calibri"/>
                <a:ea typeface="Calibri"/>
                <a:cs typeface="Calibri"/>
                <a:sym typeface="Calibri"/>
              </a:defRPr>
            </a:lvl7pPr>
            <a:lvl8pPr indent="0" lvl="7" marL="0" rtl="0" algn="ctr">
              <a:spcBef>
                <a:spcPts val="0"/>
              </a:spcBef>
              <a:buNone/>
              <a:defRPr b="0" i="0" sz="900" u="none" cap="none" strike="noStrike">
                <a:solidFill>
                  <a:srgbClr val="888888"/>
                </a:solidFill>
                <a:latin typeface="Calibri"/>
                <a:ea typeface="Calibri"/>
                <a:cs typeface="Calibri"/>
                <a:sym typeface="Calibri"/>
              </a:defRPr>
            </a:lvl8pPr>
            <a:lvl9pPr indent="0" lvl="8" marL="0" rtl="0" algn="ctr">
              <a:spcBef>
                <a:spcPts val="0"/>
              </a:spcBef>
              <a:buNone/>
              <a:defRPr b="0" i="0" sz="9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605790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3543300" y="4767263"/>
            <a:ext cx="2057400" cy="2739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b="0" i="0" sz="900" u="none" cap="none" strike="noStrike">
                <a:solidFill>
                  <a:srgbClr val="888888"/>
                </a:solidFill>
                <a:latin typeface="Calibri"/>
                <a:ea typeface="Calibri"/>
                <a:cs typeface="Calibri"/>
                <a:sym typeface="Calibri"/>
              </a:defRPr>
            </a:lvl1pPr>
            <a:lvl2pPr indent="0" lvl="1" marL="0" rtl="0" algn="ctr">
              <a:spcBef>
                <a:spcPts val="0"/>
              </a:spcBef>
              <a:buNone/>
              <a:defRPr b="0" i="0" sz="900" u="none" cap="none" strike="noStrike">
                <a:solidFill>
                  <a:srgbClr val="888888"/>
                </a:solidFill>
                <a:latin typeface="Calibri"/>
                <a:ea typeface="Calibri"/>
                <a:cs typeface="Calibri"/>
                <a:sym typeface="Calibri"/>
              </a:defRPr>
            </a:lvl2pPr>
            <a:lvl3pPr indent="0" lvl="2" marL="0" rtl="0" algn="ctr">
              <a:spcBef>
                <a:spcPts val="0"/>
              </a:spcBef>
              <a:buNone/>
              <a:defRPr b="0" i="0" sz="900" u="none" cap="none" strike="noStrike">
                <a:solidFill>
                  <a:srgbClr val="888888"/>
                </a:solidFill>
                <a:latin typeface="Calibri"/>
                <a:ea typeface="Calibri"/>
                <a:cs typeface="Calibri"/>
                <a:sym typeface="Calibri"/>
              </a:defRPr>
            </a:lvl3pPr>
            <a:lvl4pPr indent="0" lvl="3" marL="0" rtl="0" algn="ctr">
              <a:spcBef>
                <a:spcPts val="0"/>
              </a:spcBef>
              <a:buNone/>
              <a:defRPr b="0" i="0" sz="900" u="none" cap="none" strike="noStrike">
                <a:solidFill>
                  <a:srgbClr val="888888"/>
                </a:solidFill>
                <a:latin typeface="Calibri"/>
                <a:ea typeface="Calibri"/>
                <a:cs typeface="Calibri"/>
                <a:sym typeface="Calibri"/>
              </a:defRPr>
            </a:lvl4pPr>
            <a:lvl5pPr indent="0" lvl="4" marL="0" rtl="0" algn="ctr">
              <a:spcBef>
                <a:spcPts val="0"/>
              </a:spcBef>
              <a:buNone/>
              <a:defRPr b="0" i="0" sz="900" u="none" cap="none" strike="noStrike">
                <a:solidFill>
                  <a:srgbClr val="888888"/>
                </a:solidFill>
                <a:latin typeface="Calibri"/>
                <a:ea typeface="Calibri"/>
                <a:cs typeface="Calibri"/>
                <a:sym typeface="Calibri"/>
              </a:defRPr>
            </a:lvl5pPr>
            <a:lvl6pPr indent="0" lvl="5" marL="0" rtl="0" algn="ctr">
              <a:spcBef>
                <a:spcPts val="0"/>
              </a:spcBef>
              <a:buNone/>
              <a:defRPr b="0" i="0" sz="900" u="none" cap="none" strike="noStrike">
                <a:solidFill>
                  <a:srgbClr val="888888"/>
                </a:solidFill>
                <a:latin typeface="Calibri"/>
                <a:ea typeface="Calibri"/>
                <a:cs typeface="Calibri"/>
                <a:sym typeface="Calibri"/>
              </a:defRPr>
            </a:lvl6pPr>
            <a:lvl7pPr indent="0" lvl="6" marL="0" rtl="0" algn="ctr">
              <a:spcBef>
                <a:spcPts val="0"/>
              </a:spcBef>
              <a:buNone/>
              <a:defRPr b="0" i="0" sz="900" u="none" cap="none" strike="noStrike">
                <a:solidFill>
                  <a:srgbClr val="888888"/>
                </a:solidFill>
                <a:latin typeface="Calibri"/>
                <a:ea typeface="Calibri"/>
                <a:cs typeface="Calibri"/>
                <a:sym typeface="Calibri"/>
              </a:defRPr>
            </a:lvl7pPr>
            <a:lvl8pPr indent="0" lvl="7" marL="0" rtl="0" algn="ctr">
              <a:spcBef>
                <a:spcPts val="0"/>
              </a:spcBef>
              <a:buNone/>
              <a:defRPr b="0" i="0" sz="900" u="none" cap="none" strike="noStrike">
                <a:solidFill>
                  <a:srgbClr val="888888"/>
                </a:solidFill>
                <a:latin typeface="Calibri"/>
                <a:ea typeface="Calibri"/>
                <a:cs typeface="Calibri"/>
                <a:sym typeface="Calibri"/>
              </a:defRPr>
            </a:lvl8pPr>
            <a:lvl9pPr indent="0" lvl="8" marL="0" rtl="0" algn="ctr">
              <a:spcBef>
                <a:spcPts val="0"/>
              </a:spcBef>
              <a:buNone/>
              <a:defRPr b="0" i="0" sz="9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rotWithShape="1">
          <a:blip r:embed="rId3">
            <a:alphaModFix/>
          </a:blip>
          <a:srcRect b="9985" l="1160" r="40502" t="29202"/>
          <a:stretch/>
        </p:blipFill>
        <p:spPr>
          <a:xfrm>
            <a:off x="-853574" y="-594275"/>
            <a:ext cx="3135302" cy="3268502"/>
          </a:xfrm>
          <a:prstGeom prst="rect">
            <a:avLst/>
          </a:prstGeom>
          <a:noFill/>
          <a:ln>
            <a:noFill/>
          </a:ln>
        </p:spPr>
      </p:pic>
      <p:sp>
        <p:nvSpPr>
          <p:cNvPr id="136" name="Google Shape;136;p26"/>
          <p:cNvSpPr/>
          <p:nvPr/>
        </p:nvSpPr>
        <p:spPr>
          <a:xfrm>
            <a:off x="0" y="4623955"/>
            <a:ext cx="9144000" cy="519600"/>
          </a:xfrm>
          <a:prstGeom prst="rect">
            <a:avLst/>
          </a:prstGeom>
          <a:solidFill>
            <a:srgbClr val="98DD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7" name="Google Shape;137;p26"/>
          <p:cNvSpPr txBox="1"/>
          <p:nvPr>
            <p:ph type="title"/>
          </p:nvPr>
        </p:nvSpPr>
        <p:spPr>
          <a:xfrm>
            <a:off x="628650" y="1990685"/>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Black"/>
              <a:buNone/>
            </a:pPr>
            <a:r>
              <a:rPr b="1" lang="en">
                <a:latin typeface="Arial Black"/>
                <a:ea typeface="Arial Black"/>
                <a:cs typeface="Arial Black"/>
                <a:sym typeface="Arial Black"/>
              </a:rPr>
              <a:t>Soccer Ball Experiment</a:t>
            </a:r>
            <a:endParaRPr b="1" sz="2100">
              <a:latin typeface="Arial Black"/>
              <a:ea typeface="Arial Black"/>
              <a:cs typeface="Arial Black"/>
              <a:sym typeface="Arial Black"/>
            </a:endParaRPr>
          </a:p>
        </p:txBody>
      </p:sp>
      <p:pic>
        <p:nvPicPr>
          <p:cNvPr id="138" name="Google Shape;138;p26"/>
          <p:cNvPicPr preferRelativeResize="0"/>
          <p:nvPr/>
        </p:nvPicPr>
        <p:blipFill rotWithShape="1">
          <a:blip r:embed="rId3">
            <a:alphaModFix/>
          </a:blip>
          <a:srcRect b="0" l="21313" r="55049" t="92856"/>
          <a:stretch/>
        </p:blipFill>
        <p:spPr>
          <a:xfrm>
            <a:off x="7411575" y="4623955"/>
            <a:ext cx="1732426" cy="523507"/>
          </a:xfrm>
          <a:prstGeom prst="rect">
            <a:avLst/>
          </a:prstGeom>
          <a:noFill/>
          <a:ln>
            <a:noFill/>
          </a:ln>
        </p:spPr>
      </p:pic>
      <p:sp>
        <p:nvSpPr>
          <p:cNvPr id="139" name="Google Shape;139;p26"/>
          <p:cNvSpPr txBox="1"/>
          <p:nvPr>
            <p:ph idx="12" type="sldNum"/>
          </p:nvPr>
        </p:nvSpPr>
        <p:spPr>
          <a:xfrm>
            <a:off x="3543300" y="4767263"/>
            <a:ext cx="20574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140" name="Google Shape;140;p26"/>
          <p:cNvPicPr preferRelativeResize="0"/>
          <p:nvPr/>
        </p:nvPicPr>
        <p:blipFill rotWithShape="1">
          <a:blip r:embed="rId3">
            <a:alphaModFix/>
          </a:blip>
          <a:srcRect b="56874" l="56257" r="0" t="0"/>
          <a:stretch/>
        </p:blipFill>
        <p:spPr>
          <a:xfrm>
            <a:off x="6793075" y="1990675"/>
            <a:ext cx="2350925" cy="2317848"/>
          </a:xfrm>
          <a:prstGeom prst="rect">
            <a:avLst/>
          </a:prstGeom>
          <a:noFill/>
          <a:ln>
            <a:noFill/>
          </a:ln>
        </p:spPr>
      </p:pic>
      <p:pic>
        <p:nvPicPr>
          <p:cNvPr id="141" name="Google Shape;141;p26"/>
          <p:cNvPicPr preferRelativeResize="0"/>
          <p:nvPr/>
        </p:nvPicPr>
        <p:blipFill rotWithShape="1">
          <a:blip r:embed="rId3">
            <a:alphaModFix/>
          </a:blip>
          <a:srcRect b="4298" l="66559" r="7893" t="69916"/>
          <a:stretch/>
        </p:blipFill>
        <p:spPr>
          <a:xfrm>
            <a:off x="7136025" y="2230525"/>
            <a:ext cx="1732426" cy="1748659"/>
          </a:xfrm>
          <a:prstGeom prst="rect">
            <a:avLst/>
          </a:prstGeom>
          <a:noFill/>
          <a:ln>
            <a:noFill/>
          </a:ln>
        </p:spPr>
      </p:pic>
      <p:pic>
        <p:nvPicPr>
          <p:cNvPr id="142" name="Google Shape;142;p26"/>
          <p:cNvPicPr preferRelativeResize="0"/>
          <p:nvPr/>
        </p:nvPicPr>
        <p:blipFill rotWithShape="1">
          <a:blip r:embed="rId3">
            <a:alphaModFix/>
          </a:blip>
          <a:srcRect b="4298" l="66559" r="7893" t="69916"/>
          <a:stretch/>
        </p:blipFill>
        <p:spPr>
          <a:xfrm>
            <a:off x="-602275" y="-270041"/>
            <a:ext cx="2350925" cy="23729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27"/>
          <p:cNvGrpSpPr/>
          <p:nvPr/>
        </p:nvGrpSpPr>
        <p:grpSpPr>
          <a:xfrm>
            <a:off x="519725" y="3463575"/>
            <a:ext cx="2530800" cy="950598"/>
            <a:chOff x="519725" y="3463575"/>
            <a:chExt cx="2530800" cy="950598"/>
          </a:xfrm>
        </p:grpSpPr>
        <p:sp>
          <p:nvSpPr>
            <p:cNvPr id="148" name="Google Shape;148;p27"/>
            <p:cNvSpPr txBox="1"/>
            <p:nvPr/>
          </p:nvSpPr>
          <p:spPr>
            <a:xfrm>
              <a:off x="986575" y="3463575"/>
              <a:ext cx="1607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What we will do</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49" name="Google Shape;149;p27"/>
            <p:cNvSpPr txBox="1"/>
            <p:nvPr/>
          </p:nvSpPr>
          <p:spPr>
            <a:xfrm>
              <a:off x="519725" y="3805173"/>
              <a:ext cx="2530800" cy="6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Take</a:t>
              </a:r>
              <a:r>
                <a:rPr lang="en">
                  <a:latin typeface="Roboto"/>
                  <a:ea typeface="Roboto"/>
                  <a:cs typeface="Roboto"/>
                  <a:sym typeface="Roboto"/>
                </a:rPr>
                <a:t> apart soccer balls and investigate their properties</a:t>
              </a:r>
              <a:endParaRPr>
                <a:latin typeface="Roboto"/>
                <a:ea typeface="Roboto"/>
                <a:cs typeface="Roboto"/>
                <a:sym typeface="Roboto"/>
              </a:endParaRPr>
            </a:p>
          </p:txBody>
        </p:sp>
      </p:grpSp>
      <p:grpSp>
        <p:nvGrpSpPr>
          <p:cNvPr id="150" name="Google Shape;150;p27"/>
          <p:cNvGrpSpPr/>
          <p:nvPr/>
        </p:nvGrpSpPr>
        <p:grpSpPr>
          <a:xfrm>
            <a:off x="3303295" y="3463579"/>
            <a:ext cx="2530800" cy="950617"/>
            <a:chOff x="3303295" y="3463579"/>
            <a:chExt cx="2530800" cy="950617"/>
          </a:xfrm>
        </p:grpSpPr>
        <p:sp>
          <p:nvSpPr>
            <p:cNvPr id="151" name="Google Shape;151;p27"/>
            <p:cNvSpPr txBox="1"/>
            <p:nvPr/>
          </p:nvSpPr>
          <p:spPr>
            <a:xfrm>
              <a:off x="3898210" y="3463579"/>
              <a:ext cx="1341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Purpose</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52" name="Google Shape;152;p27"/>
            <p:cNvSpPr txBox="1"/>
            <p:nvPr/>
          </p:nvSpPr>
          <p:spPr>
            <a:xfrm>
              <a:off x="3303295" y="3805196"/>
              <a:ext cx="2530800" cy="6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Understand how the different materials interact</a:t>
              </a:r>
              <a:endParaRPr>
                <a:latin typeface="Roboto"/>
                <a:ea typeface="Roboto"/>
                <a:cs typeface="Roboto"/>
                <a:sym typeface="Roboto"/>
              </a:endParaRPr>
            </a:p>
          </p:txBody>
        </p:sp>
      </p:grpSp>
      <p:grpSp>
        <p:nvGrpSpPr>
          <p:cNvPr id="153" name="Google Shape;153;p27"/>
          <p:cNvGrpSpPr/>
          <p:nvPr/>
        </p:nvGrpSpPr>
        <p:grpSpPr>
          <a:xfrm>
            <a:off x="5946800" y="3463575"/>
            <a:ext cx="2895600" cy="950625"/>
            <a:chOff x="5946800" y="3463575"/>
            <a:chExt cx="2895600" cy="950625"/>
          </a:xfrm>
        </p:grpSpPr>
        <p:sp>
          <p:nvSpPr>
            <p:cNvPr id="154" name="Google Shape;154;p27"/>
            <p:cNvSpPr txBox="1"/>
            <p:nvPr/>
          </p:nvSpPr>
          <p:spPr>
            <a:xfrm>
              <a:off x="6604500" y="3463575"/>
              <a:ext cx="15621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Measurements</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55" name="Google Shape;155;p27"/>
            <p:cNvSpPr txBox="1"/>
            <p:nvPr/>
          </p:nvSpPr>
          <p:spPr>
            <a:xfrm>
              <a:off x="5946800" y="3805200"/>
              <a:ext cx="2895600" cy="6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Tension/compression, elasticity, slipperiness, and absorption</a:t>
              </a:r>
              <a:endParaRPr>
                <a:latin typeface="Roboto"/>
                <a:ea typeface="Roboto"/>
                <a:cs typeface="Roboto"/>
                <a:sym typeface="Roboto"/>
              </a:endParaRPr>
            </a:p>
          </p:txBody>
        </p:sp>
      </p:grpSp>
      <p:grpSp>
        <p:nvGrpSpPr>
          <p:cNvPr id="156" name="Google Shape;156;p27"/>
          <p:cNvGrpSpPr/>
          <p:nvPr/>
        </p:nvGrpSpPr>
        <p:grpSpPr>
          <a:xfrm>
            <a:off x="3953146" y="1594130"/>
            <a:ext cx="1237505" cy="1163331"/>
            <a:chOff x="3953246" y="3445242"/>
            <a:chExt cx="1237505" cy="1163331"/>
          </a:xfrm>
        </p:grpSpPr>
        <p:sp>
          <p:nvSpPr>
            <p:cNvPr id="157" name="Google Shape;157;p27"/>
            <p:cNvSpPr/>
            <p:nvPr/>
          </p:nvSpPr>
          <p:spPr>
            <a:xfrm>
              <a:off x="3981299" y="4384173"/>
              <a:ext cx="1181400" cy="224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7"/>
            <p:cNvGrpSpPr/>
            <p:nvPr/>
          </p:nvGrpSpPr>
          <p:grpSpPr>
            <a:xfrm>
              <a:off x="3953246" y="3445242"/>
              <a:ext cx="1237505" cy="1087772"/>
              <a:chOff x="4182481" y="2340959"/>
              <a:chExt cx="368218" cy="323665"/>
            </a:xfrm>
          </p:grpSpPr>
          <p:sp>
            <p:nvSpPr>
              <p:cNvPr id="159" name="Google Shape;159;p27"/>
              <p:cNvSpPr/>
              <p:nvPr/>
            </p:nvSpPr>
            <p:spPr>
              <a:xfrm>
                <a:off x="4182481" y="2340959"/>
                <a:ext cx="368218" cy="323466"/>
              </a:xfrm>
              <a:custGeom>
                <a:rect b="b" l="l" r="r" t="t"/>
                <a:pathLst>
                  <a:path extrusionOk="0" h="17933" w="20414">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4205134" y="2346658"/>
                <a:ext cx="325000" cy="317965"/>
              </a:xfrm>
              <a:custGeom>
                <a:rect b="b" l="l" r="r" t="t"/>
                <a:pathLst>
                  <a:path extrusionOk="0" h="17628" w="1801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 name="Google Shape;161;p27"/>
          <p:cNvGrpSpPr/>
          <p:nvPr/>
        </p:nvGrpSpPr>
        <p:grpSpPr>
          <a:xfrm>
            <a:off x="6771421" y="1624180"/>
            <a:ext cx="1237505" cy="1163331"/>
            <a:chOff x="3953246" y="3445242"/>
            <a:chExt cx="1237505" cy="1163331"/>
          </a:xfrm>
        </p:grpSpPr>
        <p:sp>
          <p:nvSpPr>
            <p:cNvPr id="162" name="Google Shape;162;p27"/>
            <p:cNvSpPr/>
            <p:nvPr/>
          </p:nvSpPr>
          <p:spPr>
            <a:xfrm>
              <a:off x="3981299" y="4384173"/>
              <a:ext cx="1181400" cy="224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7"/>
            <p:cNvGrpSpPr/>
            <p:nvPr/>
          </p:nvGrpSpPr>
          <p:grpSpPr>
            <a:xfrm>
              <a:off x="3953246" y="3445242"/>
              <a:ext cx="1237505" cy="1087772"/>
              <a:chOff x="4182481" y="2340959"/>
              <a:chExt cx="368218" cy="323665"/>
            </a:xfrm>
          </p:grpSpPr>
          <p:sp>
            <p:nvSpPr>
              <p:cNvPr id="164" name="Google Shape;164;p27"/>
              <p:cNvSpPr/>
              <p:nvPr/>
            </p:nvSpPr>
            <p:spPr>
              <a:xfrm>
                <a:off x="4182481" y="2340959"/>
                <a:ext cx="368218" cy="323466"/>
              </a:xfrm>
              <a:custGeom>
                <a:rect b="b" l="l" r="r" t="t"/>
                <a:pathLst>
                  <a:path extrusionOk="0" h="17933" w="20414">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4205134" y="2346658"/>
                <a:ext cx="325000" cy="317965"/>
              </a:xfrm>
              <a:custGeom>
                <a:rect b="b" l="l" r="r" t="t"/>
                <a:pathLst>
                  <a:path extrusionOk="0" h="17628" w="1801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 name="Google Shape;166;p27"/>
          <p:cNvGrpSpPr/>
          <p:nvPr/>
        </p:nvGrpSpPr>
        <p:grpSpPr>
          <a:xfrm>
            <a:off x="1166371" y="1624180"/>
            <a:ext cx="1237505" cy="1163331"/>
            <a:chOff x="3953246" y="3445242"/>
            <a:chExt cx="1237505" cy="1163331"/>
          </a:xfrm>
        </p:grpSpPr>
        <p:sp>
          <p:nvSpPr>
            <p:cNvPr id="167" name="Google Shape;167;p27"/>
            <p:cNvSpPr/>
            <p:nvPr/>
          </p:nvSpPr>
          <p:spPr>
            <a:xfrm>
              <a:off x="3981299" y="4384173"/>
              <a:ext cx="1181400" cy="224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168" name="Google Shape;168;p27"/>
            <p:cNvGrpSpPr/>
            <p:nvPr/>
          </p:nvGrpSpPr>
          <p:grpSpPr>
            <a:xfrm>
              <a:off x="3953246" y="3445242"/>
              <a:ext cx="1237505" cy="1087772"/>
              <a:chOff x="4182481" y="2340959"/>
              <a:chExt cx="368218" cy="323665"/>
            </a:xfrm>
          </p:grpSpPr>
          <p:sp>
            <p:nvSpPr>
              <p:cNvPr id="169" name="Google Shape;169;p27"/>
              <p:cNvSpPr/>
              <p:nvPr/>
            </p:nvSpPr>
            <p:spPr>
              <a:xfrm>
                <a:off x="4182481" y="2340959"/>
                <a:ext cx="368218" cy="323466"/>
              </a:xfrm>
              <a:custGeom>
                <a:rect b="b" l="l" r="r" t="t"/>
                <a:pathLst>
                  <a:path extrusionOk="0" h="17933" w="20414">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 name="Google Shape;170;p27"/>
              <p:cNvSpPr/>
              <p:nvPr/>
            </p:nvSpPr>
            <p:spPr>
              <a:xfrm>
                <a:off x="4205134" y="2346658"/>
                <a:ext cx="325000" cy="317965"/>
              </a:xfrm>
              <a:custGeom>
                <a:rect b="b" l="l" r="r" t="t"/>
                <a:pathLst>
                  <a:path extrusionOk="0" h="17628" w="1801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sp>
        <p:nvSpPr>
          <p:cNvPr id="171" name="Google Shape;171;p27"/>
          <p:cNvSpPr txBox="1"/>
          <p:nvPr/>
        </p:nvSpPr>
        <p:spPr>
          <a:xfrm>
            <a:off x="713225" y="539500"/>
            <a:ext cx="7717500" cy="4086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1" lang="en" sz="3000">
                <a:solidFill>
                  <a:srgbClr val="000000"/>
                </a:solidFill>
                <a:latin typeface="Fira Sans Extra Condensed"/>
                <a:ea typeface="Fira Sans Extra Condensed"/>
                <a:cs typeface="Fira Sans Extra Condensed"/>
                <a:sym typeface="Fira Sans Extra Condensed"/>
              </a:rPr>
              <a:t>Introduction</a:t>
            </a:r>
            <a:endParaRPr b="1" sz="3000">
              <a:solidFill>
                <a:srgbClr val="000000"/>
              </a:solidFill>
              <a:latin typeface="Fira Sans Extra Condensed"/>
              <a:ea typeface="Fira Sans Extra Condensed"/>
              <a:cs typeface="Fira Sans Extra Condensed"/>
              <a:sym typeface="Fira Sans Extra Condensed"/>
            </a:endParaRPr>
          </a:p>
        </p:txBody>
      </p:sp>
      <p:grpSp>
        <p:nvGrpSpPr>
          <p:cNvPr id="172" name="Google Shape;172;p27"/>
          <p:cNvGrpSpPr/>
          <p:nvPr/>
        </p:nvGrpSpPr>
        <p:grpSpPr>
          <a:xfrm>
            <a:off x="1166371" y="1624180"/>
            <a:ext cx="1237505" cy="1163331"/>
            <a:chOff x="3953246" y="3445242"/>
            <a:chExt cx="1237505" cy="1163331"/>
          </a:xfrm>
        </p:grpSpPr>
        <p:sp>
          <p:nvSpPr>
            <p:cNvPr id="173" name="Google Shape;173;p27"/>
            <p:cNvSpPr/>
            <p:nvPr/>
          </p:nvSpPr>
          <p:spPr>
            <a:xfrm>
              <a:off x="3981299" y="4384173"/>
              <a:ext cx="1181400" cy="224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27"/>
            <p:cNvGrpSpPr/>
            <p:nvPr/>
          </p:nvGrpSpPr>
          <p:grpSpPr>
            <a:xfrm>
              <a:off x="3953246" y="3445242"/>
              <a:ext cx="1237505" cy="1087772"/>
              <a:chOff x="4182481" y="2340959"/>
              <a:chExt cx="368218" cy="323665"/>
            </a:xfrm>
          </p:grpSpPr>
          <p:sp>
            <p:nvSpPr>
              <p:cNvPr id="175" name="Google Shape;175;p27"/>
              <p:cNvSpPr/>
              <p:nvPr/>
            </p:nvSpPr>
            <p:spPr>
              <a:xfrm>
                <a:off x="4182481" y="2340959"/>
                <a:ext cx="368218" cy="323466"/>
              </a:xfrm>
              <a:custGeom>
                <a:rect b="b" l="l" r="r" t="t"/>
                <a:pathLst>
                  <a:path extrusionOk="0" h="17933" w="20414">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4205134" y="2346658"/>
                <a:ext cx="325000" cy="317965"/>
              </a:xfrm>
              <a:custGeom>
                <a:rect b="b" l="l" r="r" t="t"/>
                <a:pathLst>
                  <a:path extrusionOk="0" h="17628" w="1801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27"/>
          <p:cNvGrpSpPr/>
          <p:nvPr/>
        </p:nvGrpSpPr>
        <p:grpSpPr>
          <a:xfrm>
            <a:off x="3953146" y="1594130"/>
            <a:ext cx="1237505" cy="1163331"/>
            <a:chOff x="3953246" y="3445242"/>
            <a:chExt cx="1237505" cy="1163331"/>
          </a:xfrm>
        </p:grpSpPr>
        <p:sp>
          <p:nvSpPr>
            <p:cNvPr id="178" name="Google Shape;178;p27"/>
            <p:cNvSpPr/>
            <p:nvPr/>
          </p:nvSpPr>
          <p:spPr>
            <a:xfrm>
              <a:off x="3981299" y="4384173"/>
              <a:ext cx="1181400" cy="224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7"/>
            <p:cNvGrpSpPr/>
            <p:nvPr/>
          </p:nvGrpSpPr>
          <p:grpSpPr>
            <a:xfrm>
              <a:off x="3953246" y="3445242"/>
              <a:ext cx="1237505" cy="1087772"/>
              <a:chOff x="4182481" y="2340959"/>
              <a:chExt cx="368218" cy="323665"/>
            </a:xfrm>
          </p:grpSpPr>
          <p:sp>
            <p:nvSpPr>
              <p:cNvPr id="180" name="Google Shape;180;p27"/>
              <p:cNvSpPr/>
              <p:nvPr/>
            </p:nvSpPr>
            <p:spPr>
              <a:xfrm>
                <a:off x="4182481" y="2340959"/>
                <a:ext cx="368218" cy="323466"/>
              </a:xfrm>
              <a:custGeom>
                <a:rect b="b" l="l" r="r" t="t"/>
                <a:pathLst>
                  <a:path extrusionOk="0" h="17933" w="20414">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205134" y="2346658"/>
                <a:ext cx="325000" cy="317965"/>
              </a:xfrm>
              <a:custGeom>
                <a:rect b="b" l="l" r="r" t="t"/>
                <a:pathLst>
                  <a:path extrusionOk="0" h="17628" w="1801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2" name="Google Shape;182;p27"/>
          <p:cNvGrpSpPr/>
          <p:nvPr/>
        </p:nvGrpSpPr>
        <p:grpSpPr>
          <a:xfrm>
            <a:off x="6771421" y="1624180"/>
            <a:ext cx="1237505" cy="1163331"/>
            <a:chOff x="3953246" y="3445242"/>
            <a:chExt cx="1237505" cy="1163331"/>
          </a:xfrm>
        </p:grpSpPr>
        <p:sp>
          <p:nvSpPr>
            <p:cNvPr id="183" name="Google Shape;183;p27"/>
            <p:cNvSpPr/>
            <p:nvPr/>
          </p:nvSpPr>
          <p:spPr>
            <a:xfrm>
              <a:off x="3981299" y="4384173"/>
              <a:ext cx="1181400" cy="224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7"/>
            <p:cNvGrpSpPr/>
            <p:nvPr/>
          </p:nvGrpSpPr>
          <p:grpSpPr>
            <a:xfrm>
              <a:off x="3953246" y="3445242"/>
              <a:ext cx="1237505" cy="1087772"/>
              <a:chOff x="4182481" y="2340959"/>
              <a:chExt cx="368218" cy="323665"/>
            </a:xfrm>
          </p:grpSpPr>
          <p:sp>
            <p:nvSpPr>
              <p:cNvPr id="185" name="Google Shape;185;p27"/>
              <p:cNvSpPr/>
              <p:nvPr/>
            </p:nvSpPr>
            <p:spPr>
              <a:xfrm>
                <a:off x="4182481" y="2340959"/>
                <a:ext cx="368218" cy="323466"/>
              </a:xfrm>
              <a:custGeom>
                <a:rect b="b" l="l" r="r" t="t"/>
                <a:pathLst>
                  <a:path extrusionOk="0" h="17933" w="20414">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4205134" y="2346658"/>
                <a:ext cx="325000" cy="317965"/>
              </a:xfrm>
              <a:custGeom>
                <a:rect b="b" l="l" r="r" t="t"/>
                <a:pathLst>
                  <a:path extrusionOk="0" h="17628" w="1801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 name="Google Shape;187;p27"/>
          <p:cNvSpPr/>
          <p:nvPr/>
        </p:nvSpPr>
        <p:spPr>
          <a:xfrm>
            <a:off x="0" y="4623955"/>
            <a:ext cx="9144000" cy="519600"/>
          </a:xfrm>
          <a:prstGeom prst="rect">
            <a:avLst/>
          </a:prstGeom>
          <a:solidFill>
            <a:srgbClr val="98DD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88" name="Google Shape;188;p27"/>
          <p:cNvPicPr preferRelativeResize="0"/>
          <p:nvPr/>
        </p:nvPicPr>
        <p:blipFill rotWithShape="1">
          <a:blip r:embed="rId3">
            <a:alphaModFix/>
          </a:blip>
          <a:srcRect b="0" l="21313" r="55049" t="92856"/>
          <a:stretch/>
        </p:blipFill>
        <p:spPr>
          <a:xfrm>
            <a:off x="7411575" y="4623955"/>
            <a:ext cx="1732426" cy="523507"/>
          </a:xfrm>
          <a:prstGeom prst="rect">
            <a:avLst/>
          </a:prstGeom>
          <a:noFill/>
          <a:ln>
            <a:noFill/>
          </a:ln>
        </p:spPr>
      </p:pic>
      <p:sp>
        <p:nvSpPr>
          <p:cNvPr id="189" name="Google Shape;189;p27"/>
          <p:cNvSpPr txBox="1"/>
          <p:nvPr>
            <p:ph idx="12" type="sldNum"/>
          </p:nvPr>
        </p:nvSpPr>
        <p:spPr>
          <a:xfrm>
            <a:off x="3543300" y="4767263"/>
            <a:ext cx="20574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28"/>
          <p:cNvGrpSpPr/>
          <p:nvPr/>
        </p:nvGrpSpPr>
        <p:grpSpPr>
          <a:xfrm>
            <a:off x="2651556" y="3593825"/>
            <a:ext cx="3834300" cy="820371"/>
            <a:chOff x="2651556" y="3593825"/>
            <a:chExt cx="3834300" cy="820371"/>
          </a:xfrm>
        </p:grpSpPr>
        <p:sp>
          <p:nvSpPr>
            <p:cNvPr id="195" name="Google Shape;195;p28"/>
            <p:cNvSpPr txBox="1"/>
            <p:nvPr/>
          </p:nvSpPr>
          <p:spPr>
            <a:xfrm>
              <a:off x="2651556" y="3593825"/>
              <a:ext cx="383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Pair up with a partner and listen up!</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96" name="Google Shape;196;p28"/>
            <p:cNvSpPr txBox="1"/>
            <p:nvPr/>
          </p:nvSpPr>
          <p:spPr>
            <a:xfrm>
              <a:off x="3303295" y="3805196"/>
              <a:ext cx="2530800" cy="6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97" name="Google Shape;197;p28"/>
          <p:cNvSpPr txBox="1"/>
          <p:nvPr/>
        </p:nvSpPr>
        <p:spPr>
          <a:xfrm>
            <a:off x="713225" y="539500"/>
            <a:ext cx="7717500" cy="4086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1" lang="en" sz="3000">
                <a:latin typeface="Fira Sans Extra Condensed"/>
                <a:ea typeface="Fira Sans Extra Condensed"/>
                <a:cs typeface="Fira Sans Extra Condensed"/>
                <a:sym typeface="Fira Sans Extra Condensed"/>
              </a:rPr>
              <a:t>Juggling Competition Time</a:t>
            </a:r>
            <a:endParaRPr b="1" sz="3000">
              <a:solidFill>
                <a:srgbClr val="000000"/>
              </a:solidFill>
              <a:latin typeface="Fira Sans Extra Condensed"/>
              <a:ea typeface="Fira Sans Extra Condensed"/>
              <a:cs typeface="Fira Sans Extra Condensed"/>
              <a:sym typeface="Fira Sans Extra Condensed"/>
            </a:endParaRPr>
          </a:p>
        </p:txBody>
      </p:sp>
      <p:grpSp>
        <p:nvGrpSpPr>
          <p:cNvPr id="198" name="Google Shape;198;p28"/>
          <p:cNvGrpSpPr/>
          <p:nvPr/>
        </p:nvGrpSpPr>
        <p:grpSpPr>
          <a:xfrm>
            <a:off x="2000494" y="1709321"/>
            <a:ext cx="1796487" cy="1724871"/>
            <a:chOff x="3953246" y="3445242"/>
            <a:chExt cx="1237505" cy="1163331"/>
          </a:xfrm>
        </p:grpSpPr>
        <p:sp>
          <p:nvSpPr>
            <p:cNvPr id="199" name="Google Shape;199;p28"/>
            <p:cNvSpPr/>
            <p:nvPr/>
          </p:nvSpPr>
          <p:spPr>
            <a:xfrm>
              <a:off x="3981299" y="4384173"/>
              <a:ext cx="1181400" cy="224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28"/>
            <p:cNvGrpSpPr/>
            <p:nvPr/>
          </p:nvGrpSpPr>
          <p:grpSpPr>
            <a:xfrm>
              <a:off x="3953246" y="3445242"/>
              <a:ext cx="1237505" cy="1087772"/>
              <a:chOff x="4182481" y="2340959"/>
              <a:chExt cx="368218" cy="323665"/>
            </a:xfrm>
          </p:grpSpPr>
          <p:sp>
            <p:nvSpPr>
              <p:cNvPr id="201" name="Google Shape;201;p28"/>
              <p:cNvSpPr/>
              <p:nvPr/>
            </p:nvSpPr>
            <p:spPr>
              <a:xfrm>
                <a:off x="4182481" y="2340959"/>
                <a:ext cx="368218" cy="323466"/>
              </a:xfrm>
              <a:custGeom>
                <a:rect b="b" l="l" r="r" t="t"/>
                <a:pathLst>
                  <a:path extrusionOk="0" h="17933" w="20414">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4205134" y="2346658"/>
                <a:ext cx="325000" cy="317965"/>
              </a:xfrm>
              <a:custGeom>
                <a:rect b="b" l="l" r="r" t="t"/>
                <a:pathLst>
                  <a:path extrusionOk="0" h="17628" w="1801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3" name="Google Shape;203;p28"/>
          <p:cNvSpPr/>
          <p:nvPr/>
        </p:nvSpPr>
        <p:spPr>
          <a:xfrm>
            <a:off x="0" y="4623955"/>
            <a:ext cx="9144000" cy="519600"/>
          </a:xfrm>
          <a:prstGeom prst="rect">
            <a:avLst/>
          </a:prstGeom>
          <a:solidFill>
            <a:srgbClr val="98DD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04" name="Google Shape;204;p28"/>
          <p:cNvPicPr preferRelativeResize="0"/>
          <p:nvPr/>
        </p:nvPicPr>
        <p:blipFill rotWithShape="1">
          <a:blip r:embed="rId3">
            <a:alphaModFix/>
          </a:blip>
          <a:srcRect b="0" l="21313" r="55049" t="92856"/>
          <a:stretch/>
        </p:blipFill>
        <p:spPr>
          <a:xfrm>
            <a:off x="7411575" y="4623955"/>
            <a:ext cx="1732426" cy="523507"/>
          </a:xfrm>
          <a:prstGeom prst="rect">
            <a:avLst/>
          </a:prstGeom>
          <a:noFill/>
          <a:ln>
            <a:noFill/>
          </a:ln>
        </p:spPr>
      </p:pic>
      <p:sp>
        <p:nvSpPr>
          <p:cNvPr id="205" name="Google Shape;205;p28"/>
          <p:cNvSpPr txBox="1"/>
          <p:nvPr>
            <p:ph idx="12" type="sldNum"/>
          </p:nvPr>
        </p:nvSpPr>
        <p:spPr>
          <a:xfrm>
            <a:off x="3543300" y="4767263"/>
            <a:ext cx="20574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06" name="Google Shape;206;p28"/>
          <p:cNvPicPr preferRelativeResize="0"/>
          <p:nvPr/>
        </p:nvPicPr>
        <p:blipFill rotWithShape="1">
          <a:blip r:embed="rId4">
            <a:alphaModFix/>
          </a:blip>
          <a:srcRect b="11316" l="0" r="0" t="0"/>
          <a:stretch/>
        </p:blipFill>
        <p:spPr>
          <a:xfrm>
            <a:off x="4761575" y="1309975"/>
            <a:ext cx="2467432" cy="218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p:nvPr/>
        </p:nvSpPr>
        <p:spPr>
          <a:xfrm>
            <a:off x="0" y="4623955"/>
            <a:ext cx="9144000" cy="519600"/>
          </a:xfrm>
          <a:prstGeom prst="rect">
            <a:avLst/>
          </a:prstGeom>
          <a:solidFill>
            <a:srgbClr val="98DD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12" name="Google Shape;212;p29"/>
          <p:cNvPicPr preferRelativeResize="0"/>
          <p:nvPr/>
        </p:nvPicPr>
        <p:blipFill rotWithShape="1">
          <a:blip r:embed="rId3">
            <a:alphaModFix/>
          </a:blip>
          <a:srcRect b="0" l="21313" r="55049" t="92856"/>
          <a:stretch/>
        </p:blipFill>
        <p:spPr>
          <a:xfrm>
            <a:off x="7411575" y="4623955"/>
            <a:ext cx="1732426" cy="523507"/>
          </a:xfrm>
          <a:prstGeom prst="rect">
            <a:avLst/>
          </a:prstGeom>
          <a:noFill/>
          <a:ln>
            <a:noFill/>
          </a:ln>
        </p:spPr>
      </p:pic>
      <p:sp>
        <p:nvSpPr>
          <p:cNvPr id="213" name="Google Shape;213;p29"/>
          <p:cNvSpPr txBox="1"/>
          <p:nvPr>
            <p:ph idx="12" type="sldNum"/>
          </p:nvPr>
        </p:nvSpPr>
        <p:spPr>
          <a:xfrm>
            <a:off x="3543300" y="4767263"/>
            <a:ext cx="20574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14" name="Google Shape;214;p29"/>
          <p:cNvSpPr txBox="1"/>
          <p:nvPr/>
        </p:nvSpPr>
        <p:spPr>
          <a:xfrm>
            <a:off x="142475" y="783950"/>
            <a:ext cx="14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5" name="Google Shape;215;p29"/>
          <p:cNvSpPr txBox="1"/>
          <p:nvPr/>
        </p:nvSpPr>
        <p:spPr>
          <a:xfrm>
            <a:off x="618900" y="322275"/>
            <a:ext cx="7717500" cy="4086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1" lang="en" sz="3000">
                <a:latin typeface="Fira Sans Extra Condensed"/>
                <a:ea typeface="Fira Sans Extra Condensed"/>
                <a:cs typeface="Fira Sans Extra Condensed"/>
                <a:sym typeface="Fira Sans Extra Condensed"/>
              </a:rPr>
              <a:t>The Different Material </a:t>
            </a:r>
            <a:r>
              <a:rPr b="1" lang="en" sz="3000">
                <a:solidFill>
                  <a:srgbClr val="000000"/>
                </a:solidFill>
                <a:latin typeface="Fira Sans Extra Condensed"/>
                <a:ea typeface="Fira Sans Extra Condensed"/>
                <a:cs typeface="Fira Sans Extra Condensed"/>
                <a:sym typeface="Fira Sans Extra Condensed"/>
              </a:rPr>
              <a:t>Tests</a:t>
            </a:r>
            <a:endParaRPr b="1" sz="3000">
              <a:solidFill>
                <a:srgbClr val="000000"/>
              </a:solidFill>
              <a:latin typeface="Fira Sans Extra Condensed"/>
              <a:ea typeface="Fira Sans Extra Condensed"/>
              <a:cs typeface="Fira Sans Extra Condensed"/>
              <a:sym typeface="Fira Sans Extra Condensed"/>
            </a:endParaRPr>
          </a:p>
        </p:txBody>
      </p:sp>
      <p:grpSp>
        <p:nvGrpSpPr>
          <p:cNvPr id="216" name="Google Shape;216;p29"/>
          <p:cNvGrpSpPr/>
          <p:nvPr/>
        </p:nvGrpSpPr>
        <p:grpSpPr>
          <a:xfrm>
            <a:off x="4437075" y="1046763"/>
            <a:ext cx="4087850" cy="748500"/>
            <a:chOff x="4531400" y="1263983"/>
            <a:chExt cx="4087850" cy="748500"/>
          </a:xfrm>
        </p:grpSpPr>
        <p:sp>
          <p:nvSpPr>
            <p:cNvPr id="217" name="Google Shape;217;p29"/>
            <p:cNvSpPr txBox="1"/>
            <p:nvPr/>
          </p:nvSpPr>
          <p:spPr>
            <a:xfrm>
              <a:off x="5910250" y="1263983"/>
              <a:ext cx="2709000" cy="7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How easily can you pull each layer apart?</a:t>
              </a:r>
              <a:endParaRPr sz="1200">
                <a:solidFill>
                  <a:srgbClr val="000000"/>
                </a:solidFill>
                <a:latin typeface="Roboto"/>
                <a:ea typeface="Roboto"/>
                <a:cs typeface="Roboto"/>
                <a:sym typeface="Roboto"/>
              </a:endParaRPr>
            </a:p>
          </p:txBody>
        </p:sp>
        <p:sp>
          <p:nvSpPr>
            <p:cNvPr id="218" name="Google Shape;218;p29"/>
            <p:cNvSpPr/>
            <p:nvPr/>
          </p:nvSpPr>
          <p:spPr>
            <a:xfrm>
              <a:off x="4531400" y="1418745"/>
              <a:ext cx="1378844" cy="359411"/>
            </a:xfrm>
            <a:custGeom>
              <a:rect b="b" l="l" r="r" t="t"/>
              <a:pathLst>
                <a:path extrusionOk="0" h="17513" w="76422">
                  <a:moveTo>
                    <a:pt x="0" y="0"/>
                  </a:moveTo>
                  <a:lnTo>
                    <a:pt x="76422" y="0"/>
                  </a:lnTo>
                  <a:lnTo>
                    <a:pt x="76422" y="17513"/>
                  </a:lnTo>
                  <a:lnTo>
                    <a:pt x="0" y="17513"/>
                  </a:ln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9D93D"/>
                  </a:solidFill>
                  <a:latin typeface="Fira Sans Extra Condensed SemiBold"/>
                  <a:ea typeface="Fira Sans Extra Condensed SemiBold"/>
                  <a:cs typeface="Fira Sans Extra Condensed SemiBold"/>
                  <a:sym typeface="Fira Sans Extra Condensed SemiBold"/>
                </a:rPr>
                <a:t>Tension/ Compression</a:t>
              </a:r>
              <a:endParaRPr sz="1800">
                <a:solidFill>
                  <a:srgbClr val="F9D93D"/>
                </a:solidFill>
                <a:latin typeface="Fira Sans Extra Condensed SemiBold"/>
                <a:ea typeface="Fira Sans Extra Condensed SemiBold"/>
                <a:cs typeface="Fira Sans Extra Condensed SemiBold"/>
                <a:sym typeface="Fira Sans Extra Condensed SemiBold"/>
              </a:endParaRPr>
            </a:p>
          </p:txBody>
        </p:sp>
      </p:grpSp>
      <p:cxnSp>
        <p:nvCxnSpPr>
          <p:cNvPr id="219" name="Google Shape;219;p29"/>
          <p:cNvCxnSpPr/>
          <p:nvPr/>
        </p:nvCxnSpPr>
        <p:spPr>
          <a:xfrm>
            <a:off x="944388" y="1381225"/>
            <a:ext cx="1981200" cy="0"/>
          </a:xfrm>
          <a:prstGeom prst="straightConnector1">
            <a:avLst/>
          </a:prstGeom>
          <a:noFill/>
          <a:ln cap="flat" cmpd="sng" w="19050">
            <a:solidFill>
              <a:srgbClr val="F9D93D"/>
            </a:solidFill>
            <a:prstDash val="solid"/>
            <a:round/>
            <a:headEnd len="med" w="med" type="diamond"/>
            <a:tailEnd len="med" w="med" type="diamond"/>
          </a:ln>
        </p:spPr>
      </p:cxnSp>
      <p:grpSp>
        <p:nvGrpSpPr>
          <p:cNvPr id="220" name="Google Shape;220;p29"/>
          <p:cNvGrpSpPr/>
          <p:nvPr/>
        </p:nvGrpSpPr>
        <p:grpSpPr>
          <a:xfrm>
            <a:off x="1148165" y="1218850"/>
            <a:ext cx="324775" cy="324775"/>
            <a:chOff x="6940340" y="3747998"/>
            <a:chExt cx="324775" cy="324775"/>
          </a:xfrm>
        </p:grpSpPr>
        <p:sp>
          <p:nvSpPr>
            <p:cNvPr id="221" name="Google Shape;221;p29"/>
            <p:cNvSpPr/>
            <p:nvPr/>
          </p:nvSpPr>
          <p:spPr>
            <a:xfrm>
              <a:off x="6940340" y="3747998"/>
              <a:ext cx="324775" cy="324775"/>
            </a:xfrm>
            <a:custGeom>
              <a:rect b="b" l="l" r="r" t="t"/>
              <a:pathLst>
                <a:path extrusionOk="0" h="12165" w="12165">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6959402" y="3770370"/>
              <a:ext cx="256643" cy="256189"/>
            </a:xfrm>
            <a:custGeom>
              <a:rect b="b" l="l" r="r" t="t"/>
              <a:pathLst>
                <a:path extrusionOk="0" h="9596" w="9613">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7132214" y="3944464"/>
              <a:ext cx="37163" cy="70214"/>
            </a:xfrm>
            <a:custGeom>
              <a:rect b="b" l="l" r="r" t="t"/>
              <a:pathLst>
                <a:path extrusionOk="0" h="2630" w="1392">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7143187" y="3880363"/>
              <a:ext cx="77636" cy="5767"/>
            </a:xfrm>
            <a:custGeom>
              <a:rect b="b" l="l" r="r" t="t"/>
              <a:pathLst>
                <a:path extrusionOk="0" h="216" w="2908">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7100337" y="3792769"/>
              <a:ext cx="7155" cy="61912"/>
            </a:xfrm>
            <a:custGeom>
              <a:rect b="b" l="l" r="r" t="t"/>
              <a:pathLst>
                <a:path extrusionOk="0" h="2319" w="268">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6996031" y="3868750"/>
              <a:ext cx="54329" cy="21171"/>
            </a:xfrm>
            <a:custGeom>
              <a:rect b="b" l="l" r="r" t="t"/>
              <a:pathLst>
                <a:path extrusionOk="0" h="793" w="2035">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7030337" y="3944597"/>
              <a:ext cx="41915" cy="57693"/>
            </a:xfrm>
            <a:custGeom>
              <a:rect b="b" l="l" r="r" t="t"/>
              <a:pathLst>
                <a:path extrusionOk="0" h="2161" w="157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7037946" y="3837514"/>
              <a:ext cx="129082" cy="122889"/>
            </a:xfrm>
            <a:custGeom>
              <a:rect b="b" l="l" r="r" t="t"/>
              <a:pathLst>
                <a:path extrusionOk="0" h="4603" w="4835">
                  <a:moveTo>
                    <a:pt x="2426" y="1"/>
                  </a:moveTo>
                  <a:lnTo>
                    <a:pt x="0" y="1749"/>
                  </a:lnTo>
                  <a:lnTo>
                    <a:pt x="928" y="4602"/>
                  </a:lnTo>
                  <a:lnTo>
                    <a:pt x="3907" y="4602"/>
                  </a:lnTo>
                  <a:lnTo>
                    <a:pt x="4834" y="1749"/>
                  </a:lnTo>
                  <a:lnTo>
                    <a:pt x="24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7040802" y="3747998"/>
              <a:ext cx="129082" cy="62392"/>
            </a:xfrm>
            <a:custGeom>
              <a:rect b="b" l="l" r="r" t="t"/>
              <a:pathLst>
                <a:path extrusionOk="0" h="2337" w="4835">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6940340" y="3799444"/>
              <a:ext cx="68105" cy="121901"/>
            </a:xfrm>
            <a:custGeom>
              <a:rect b="b" l="l" r="r" t="t"/>
              <a:pathLst>
                <a:path extrusionOk="0" h="4566" w="2551">
                  <a:moveTo>
                    <a:pt x="1642" y="0"/>
                  </a:moveTo>
                  <a:cubicBezTo>
                    <a:pt x="607" y="1087"/>
                    <a:pt x="1" y="2550"/>
                    <a:pt x="1" y="4155"/>
                  </a:cubicBezTo>
                  <a:lnTo>
                    <a:pt x="1" y="4476"/>
                  </a:lnTo>
                  <a:lnTo>
                    <a:pt x="125" y="4566"/>
                  </a:lnTo>
                  <a:lnTo>
                    <a:pt x="2551" y="2799"/>
                  </a:lnTo>
                  <a:lnTo>
                    <a:pt x="16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6959402" y="3986539"/>
              <a:ext cx="104788" cy="80012"/>
            </a:xfrm>
            <a:custGeom>
              <a:rect b="b" l="l" r="r" t="t"/>
              <a:pathLst>
                <a:path extrusionOk="0" h="2997" w="3925">
                  <a:moveTo>
                    <a:pt x="18" y="1"/>
                  </a:moveTo>
                  <a:lnTo>
                    <a:pt x="0" y="36"/>
                  </a:lnTo>
                  <a:cubicBezTo>
                    <a:pt x="785" y="1463"/>
                    <a:pt x="2105" y="2552"/>
                    <a:pt x="3710" y="2997"/>
                  </a:cubicBezTo>
                  <a:lnTo>
                    <a:pt x="3924" y="2837"/>
                  </a:lnTo>
                  <a:lnTo>
                    <a:pt x="29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7131280" y="3991798"/>
              <a:ext cx="107164" cy="77610"/>
            </a:xfrm>
            <a:custGeom>
              <a:rect b="b" l="l" r="r" t="t"/>
              <a:pathLst>
                <a:path extrusionOk="0" h="2907" w="4014">
                  <a:moveTo>
                    <a:pt x="928" y="0"/>
                  </a:moveTo>
                  <a:lnTo>
                    <a:pt x="0" y="2835"/>
                  </a:lnTo>
                  <a:lnTo>
                    <a:pt x="107" y="2907"/>
                  </a:lnTo>
                  <a:cubicBezTo>
                    <a:pt x="1731" y="2604"/>
                    <a:pt x="3139" y="1623"/>
                    <a:pt x="4014" y="286"/>
                  </a:cubicBezTo>
                  <a:lnTo>
                    <a:pt x="39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7196528" y="3806545"/>
              <a:ext cx="68586" cy="122889"/>
            </a:xfrm>
            <a:custGeom>
              <a:rect b="b" l="l" r="r" t="t"/>
              <a:pathLst>
                <a:path extrusionOk="0" h="4603" w="2569">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9"/>
          <p:cNvSpPr/>
          <p:nvPr/>
        </p:nvSpPr>
        <p:spPr>
          <a:xfrm>
            <a:off x="3410825" y="967225"/>
            <a:ext cx="827700" cy="828000"/>
          </a:xfrm>
          <a:prstGeom prst="ellipse">
            <a:avLst/>
          </a:prstGeom>
          <a:solidFill>
            <a:srgbClr val="F9D9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235" name="Google Shape;235;p29"/>
          <p:cNvGrpSpPr/>
          <p:nvPr/>
        </p:nvGrpSpPr>
        <p:grpSpPr>
          <a:xfrm>
            <a:off x="4437080" y="1984275"/>
            <a:ext cx="4088020" cy="611700"/>
            <a:chOff x="4531405" y="2205730"/>
            <a:chExt cx="4088020" cy="611700"/>
          </a:xfrm>
        </p:grpSpPr>
        <p:sp>
          <p:nvSpPr>
            <p:cNvPr id="236" name="Google Shape;236;p29"/>
            <p:cNvSpPr txBox="1"/>
            <p:nvPr/>
          </p:nvSpPr>
          <p:spPr>
            <a:xfrm>
              <a:off x="5919425" y="2205730"/>
              <a:ext cx="2700000" cy="6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How do the layers respond when being pulled apart?</a:t>
              </a:r>
              <a:endParaRPr sz="1200">
                <a:solidFill>
                  <a:srgbClr val="000000"/>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solidFill>
                  <a:srgbClr val="000000"/>
                </a:solidFill>
                <a:latin typeface="Roboto"/>
                <a:ea typeface="Roboto"/>
                <a:cs typeface="Roboto"/>
                <a:sym typeface="Roboto"/>
              </a:endParaRPr>
            </a:p>
          </p:txBody>
        </p:sp>
        <p:sp>
          <p:nvSpPr>
            <p:cNvPr id="237" name="Google Shape;237;p29"/>
            <p:cNvSpPr/>
            <p:nvPr/>
          </p:nvSpPr>
          <p:spPr>
            <a:xfrm>
              <a:off x="4531405" y="2317680"/>
              <a:ext cx="1388015" cy="359411"/>
            </a:xfrm>
            <a:custGeom>
              <a:rect b="b" l="l" r="r" t="t"/>
              <a:pathLst>
                <a:path extrusionOk="0" h="17513" w="76422">
                  <a:moveTo>
                    <a:pt x="0" y="0"/>
                  </a:moveTo>
                  <a:lnTo>
                    <a:pt x="76421" y="0"/>
                  </a:lnTo>
                  <a:lnTo>
                    <a:pt x="76421" y="17513"/>
                  </a:lnTo>
                  <a:lnTo>
                    <a:pt x="0" y="17513"/>
                  </a:ln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49BA49"/>
                  </a:solidFill>
                  <a:latin typeface="Fira Sans Extra Condensed SemiBold"/>
                  <a:ea typeface="Fira Sans Extra Condensed SemiBold"/>
                  <a:cs typeface="Fira Sans Extra Condensed SemiBold"/>
                  <a:sym typeface="Fira Sans Extra Condensed SemiBold"/>
                </a:rPr>
                <a:t>Elasticity</a:t>
              </a:r>
              <a:endParaRPr sz="1800">
                <a:solidFill>
                  <a:srgbClr val="49BA49"/>
                </a:solidFill>
                <a:latin typeface="Fira Sans Extra Condensed SemiBold"/>
                <a:ea typeface="Fira Sans Extra Condensed SemiBold"/>
                <a:cs typeface="Fira Sans Extra Condensed SemiBold"/>
                <a:sym typeface="Fira Sans Extra Condensed SemiBold"/>
              </a:endParaRPr>
            </a:p>
          </p:txBody>
        </p:sp>
      </p:grpSp>
      <p:cxnSp>
        <p:nvCxnSpPr>
          <p:cNvPr id="238" name="Google Shape;238;p29"/>
          <p:cNvCxnSpPr/>
          <p:nvPr/>
        </p:nvCxnSpPr>
        <p:spPr>
          <a:xfrm>
            <a:off x="944388" y="2275931"/>
            <a:ext cx="1981200" cy="0"/>
          </a:xfrm>
          <a:prstGeom prst="straightConnector1">
            <a:avLst/>
          </a:prstGeom>
          <a:noFill/>
          <a:ln cap="flat" cmpd="sng" w="19050">
            <a:solidFill>
              <a:srgbClr val="49BA49"/>
            </a:solidFill>
            <a:prstDash val="solid"/>
            <a:round/>
            <a:headEnd len="med" w="med" type="diamond"/>
            <a:tailEnd len="med" w="med" type="diamond"/>
          </a:ln>
        </p:spPr>
      </p:cxnSp>
      <p:grpSp>
        <p:nvGrpSpPr>
          <p:cNvPr id="239" name="Google Shape;239;p29"/>
          <p:cNvGrpSpPr/>
          <p:nvPr/>
        </p:nvGrpSpPr>
        <p:grpSpPr>
          <a:xfrm>
            <a:off x="1548315" y="2113531"/>
            <a:ext cx="324775" cy="324775"/>
            <a:chOff x="6940340" y="3747998"/>
            <a:chExt cx="324775" cy="324775"/>
          </a:xfrm>
        </p:grpSpPr>
        <p:sp>
          <p:nvSpPr>
            <p:cNvPr id="240" name="Google Shape;240;p29"/>
            <p:cNvSpPr/>
            <p:nvPr/>
          </p:nvSpPr>
          <p:spPr>
            <a:xfrm>
              <a:off x="6940340" y="3747998"/>
              <a:ext cx="324775" cy="324775"/>
            </a:xfrm>
            <a:custGeom>
              <a:rect b="b" l="l" r="r" t="t"/>
              <a:pathLst>
                <a:path extrusionOk="0" h="12165" w="12165">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6959402" y="3770370"/>
              <a:ext cx="256643" cy="256189"/>
            </a:xfrm>
            <a:custGeom>
              <a:rect b="b" l="l" r="r" t="t"/>
              <a:pathLst>
                <a:path extrusionOk="0" h="9596" w="9613">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7132214" y="3944464"/>
              <a:ext cx="37163" cy="70214"/>
            </a:xfrm>
            <a:custGeom>
              <a:rect b="b" l="l" r="r" t="t"/>
              <a:pathLst>
                <a:path extrusionOk="0" h="2630" w="1392">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7143187" y="3880363"/>
              <a:ext cx="77636" cy="5767"/>
            </a:xfrm>
            <a:custGeom>
              <a:rect b="b" l="l" r="r" t="t"/>
              <a:pathLst>
                <a:path extrusionOk="0" h="216" w="2908">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7100337" y="3792769"/>
              <a:ext cx="7155" cy="61912"/>
            </a:xfrm>
            <a:custGeom>
              <a:rect b="b" l="l" r="r" t="t"/>
              <a:pathLst>
                <a:path extrusionOk="0" h="2319" w="268">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6996031" y="3868750"/>
              <a:ext cx="54329" cy="21171"/>
            </a:xfrm>
            <a:custGeom>
              <a:rect b="b" l="l" r="r" t="t"/>
              <a:pathLst>
                <a:path extrusionOk="0" h="793" w="2035">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7030337" y="3944597"/>
              <a:ext cx="41915" cy="57693"/>
            </a:xfrm>
            <a:custGeom>
              <a:rect b="b" l="l" r="r" t="t"/>
              <a:pathLst>
                <a:path extrusionOk="0" h="2161" w="157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7037946" y="3837514"/>
              <a:ext cx="129082" cy="122889"/>
            </a:xfrm>
            <a:custGeom>
              <a:rect b="b" l="l" r="r" t="t"/>
              <a:pathLst>
                <a:path extrusionOk="0" h="4603" w="4835">
                  <a:moveTo>
                    <a:pt x="2426" y="1"/>
                  </a:moveTo>
                  <a:lnTo>
                    <a:pt x="0" y="1749"/>
                  </a:lnTo>
                  <a:lnTo>
                    <a:pt x="928" y="4602"/>
                  </a:lnTo>
                  <a:lnTo>
                    <a:pt x="3907" y="4602"/>
                  </a:lnTo>
                  <a:lnTo>
                    <a:pt x="4834" y="1749"/>
                  </a:lnTo>
                  <a:lnTo>
                    <a:pt x="24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7040802" y="3747998"/>
              <a:ext cx="129082" cy="62392"/>
            </a:xfrm>
            <a:custGeom>
              <a:rect b="b" l="l" r="r" t="t"/>
              <a:pathLst>
                <a:path extrusionOk="0" h="2337" w="4835">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6940340" y="3799444"/>
              <a:ext cx="68105" cy="121901"/>
            </a:xfrm>
            <a:custGeom>
              <a:rect b="b" l="l" r="r" t="t"/>
              <a:pathLst>
                <a:path extrusionOk="0" h="4566" w="2551">
                  <a:moveTo>
                    <a:pt x="1642" y="0"/>
                  </a:moveTo>
                  <a:cubicBezTo>
                    <a:pt x="607" y="1087"/>
                    <a:pt x="1" y="2550"/>
                    <a:pt x="1" y="4155"/>
                  </a:cubicBezTo>
                  <a:lnTo>
                    <a:pt x="1" y="4476"/>
                  </a:lnTo>
                  <a:lnTo>
                    <a:pt x="125" y="4566"/>
                  </a:lnTo>
                  <a:lnTo>
                    <a:pt x="2551" y="2799"/>
                  </a:lnTo>
                  <a:lnTo>
                    <a:pt x="16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6959402" y="3986539"/>
              <a:ext cx="104788" cy="80012"/>
            </a:xfrm>
            <a:custGeom>
              <a:rect b="b" l="l" r="r" t="t"/>
              <a:pathLst>
                <a:path extrusionOk="0" h="2997" w="3925">
                  <a:moveTo>
                    <a:pt x="18" y="1"/>
                  </a:moveTo>
                  <a:lnTo>
                    <a:pt x="0" y="36"/>
                  </a:lnTo>
                  <a:cubicBezTo>
                    <a:pt x="785" y="1463"/>
                    <a:pt x="2105" y="2552"/>
                    <a:pt x="3710" y="2997"/>
                  </a:cubicBezTo>
                  <a:lnTo>
                    <a:pt x="3924" y="2837"/>
                  </a:lnTo>
                  <a:lnTo>
                    <a:pt x="29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7131280" y="3991798"/>
              <a:ext cx="107164" cy="77610"/>
            </a:xfrm>
            <a:custGeom>
              <a:rect b="b" l="l" r="r" t="t"/>
              <a:pathLst>
                <a:path extrusionOk="0" h="2907" w="4014">
                  <a:moveTo>
                    <a:pt x="928" y="0"/>
                  </a:moveTo>
                  <a:lnTo>
                    <a:pt x="0" y="2835"/>
                  </a:lnTo>
                  <a:lnTo>
                    <a:pt x="107" y="2907"/>
                  </a:lnTo>
                  <a:cubicBezTo>
                    <a:pt x="1731" y="2604"/>
                    <a:pt x="3139" y="1623"/>
                    <a:pt x="4014" y="286"/>
                  </a:cubicBezTo>
                  <a:lnTo>
                    <a:pt x="39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7196528" y="3806545"/>
              <a:ext cx="68586" cy="122889"/>
            </a:xfrm>
            <a:custGeom>
              <a:rect b="b" l="l" r="r" t="t"/>
              <a:pathLst>
                <a:path extrusionOk="0" h="4603" w="2569">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9"/>
          <p:cNvSpPr/>
          <p:nvPr/>
        </p:nvSpPr>
        <p:spPr>
          <a:xfrm>
            <a:off x="3410825" y="1861931"/>
            <a:ext cx="827700" cy="828000"/>
          </a:xfrm>
          <a:prstGeom prst="ellipse">
            <a:avLst/>
          </a:prstGeom>
          <a:solidFill>
            <a:srgbClr val="49BA4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254" name="Google Shape;254;p29"/>
          <p:cNvGrpSpPr/>
          <p:nvPr/>
        </p:nvGrpSpPr>
        <p:grpSpPr>
          <a:xfrm>
            <a:off x="4436800" y="3885650"/>
            <a:ext cx="4088025" cy="473700"/>
            <a:chOff x="4531125" y="4078433"/>
            <a:chExt cx="4088025" cy="473700"/>
          </a:xfrm>
        </p:grpSpPr>
        <p:sp>
          <p:nvSpPr>
            <p:cNvPr id="255" name="Google Shape;255;p29"/>
            <p:cNvSpPr txBox="1"/>
            <p:nvPr/>
          </p:nvSpPr>
          <p:spPr>
            <a:xfrm>
              <a:off x="5910150" y="4078433"/>
              <a:ext cx="2709000" cy="47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200">
                  <a:solidFill>
                    <a:srgbClr val="000000"/>
                  </a:solidFill>
                  <a:latin typeface="Roboto"/>
                  <a:ea typeface="Roboto"/>
                  <a:cs typeface="Roboto"/>
                  <a:sym typeface="Roboto"/>
                </a:rPr>
                <a:t>How well do the layers absorb water?</a:t>
              </a:r>
              <a:endParaRPr sz="1200">
                <a:solidFill>
                  <a:srgbClr val="000000"/>
                </a:solidFill>
                <a:latin typeface="Roboto"/>
                <a:ea typeface="Roboto"/>
                <a:cs typeface="Roboto"/>
                <a:sym typeface="Roboto"/>
              </a:endParaRPr>
            </a:p>
          </p:txBody>
        </p:sp>
        <p:sp>
          <p:nvSpPr>
            <p:cNvPr id="256" name="Google Shape;256;p29"/>
            <p:cNvSpPr/>
            <p:nvPr/>
          </p:nvSpPr>
          <p:spPr>
            <a:xfrm>
              <a:off x="4531125" y="4078433"/>
              <a:ext cx="1379035" cy="359387"/>
            </a:xfrm>
            <a:custGeom>
              <a:rect b="b" l="l" r="r" t="t"/>
              <a:pathLst>
                <a:path extrusionOk="0" h="17514" w="76422">
                  <a:moveTo>
                    <a:pt x="76422" y="17513"/>
                  </a:moveTo>
                  <a:lnTo>
                    <a:pt x="1" y="17513"/>
                  </a:lnTo>
                  <a:lnTo>
                    <a:pt x="1" y="1"/>
                  </a:lnTo>
                  <a:lnTo>
                    <a:pt x="76422" y="1"/>
                  </a:ln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8A4F07"/>
                  </a:solidFill>
                  <a:latin typeface="Fira Sans Extra Condensed SemiBold"/>
                  <a:ea typeface="Fira Sans Extra Condensed SemiBold"/>
                  <a:cs typeface="Fira Sans Extra Condensed SemiBold"/>
                  <a:sym typeface="Fira Sans Extra Condensed SemiBold"/>
                </a:rPr>
                <a:t>Absorption</a:t>
              </a:r>
              <a:endParaRPr sz="1800">
                <a:solidFill>
                  <a:srgbClr val="8A4F07"/>
                </a:solidFill>
                <a:latin typeface="Fira Sans Extra Condensed SemiBold"/>
                <a:ea typeface="Fira Sans Extra Condensed SemiBold"/>
                <a:cs typeface="Fira Sans Extra Condensed SemiBold"/>
                <a:sym typeface="Fira Sans Extra Condensed SemiBold"/>
              </a:endParaRPr>
            </a:p>
          </p:txBody>
        </p:sp>
      </p:grpSp>
      <p:cxnSp>
        <p:nvCxnSpPr>
          <p:cNvPr id="257" name="Google Shape;257;p29"/>
          <p:cNvCxnSpPr/>
          <p:nvPr/>
        </p:nvCxnSpPr>
        <p:spPr>
          <a:xfrm>
            <a:off x="944388" y="4065342"/>
            <a:ext cx="1981200" cy="0"/>
          </a:xfrm>
          <a:prstGeom prst="straightConnector1">
            <a:avLst/>
          </a:prstGeom>
          <a:noFill/>
          <a:ln cap="flat" cmpd="sng" w="19050">
            <a:solidFill>
              <a:srgbClr val="8A4F07"/>
            </a:solidFill>
            <a:prstDash val="solid"/>
            <a:round/>
            <a:headEnd len="med" w="med" type="diamond"/>
            <a:tailEnd len="med" w="med" type="diamond"/>
          </a:ln>
        </p:spPr>
      </p:cxnSp>
      <p:grpSp>
        <p:nvGrpSpPr>
          <p:cNvPr id="258" name="Google Shape;258;p29"/>
          <p:cNvGrpSpPr/>
          <p:nvPr/>
        </p:nvGrpSpPr>
        <p:grpSpPr>
          <a:xfrm>
            <a:off x="2422152" y="3902955"/>
            <a:ext cx="324775" cy="324775"/>
            <a:chOff x="6940340" y="3747998"/>
            <a:chExt cx="324775" cy="324775"/>
          </a:xfrm>
        </p:grpSpPr>
        <p:sp>
          <p:nvSpPr>
            <p:cNvPr id="259" name="Google Shape;259;p29"/>
            <p:cNvSpPr/>
            <p:nvPr/>
          </p:nvSpPr>
          <p:spPr>
            <a:xfrm>
              <a:off x="6940340" y="3747998"/>
              <a:ext cx="324775" cy="324775"/>
            </a:xfrm>
            <a:custGeom>
              <a:rect b="b" l="l" r="r" t="t"/>
              <a:pathLst>
                <a:path extrusionOk="0" h="12165" w="12165">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6959402" y="3770370"/>
              <a:ext cx="256643" cy="256189"/>
            </a:xfrm>
            <a:custGeom>
              <a:rect b="b" l="l" r="r" t="t"/>
              <a:pathLst>
                <a:path extrusionOk="0" h="9596" w="9613">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7132214" y="3944464"/>
              <a:ext cx="37163" cy="70214"/>
            </a:xfrm>
            <a:custGeom>
              <a:rect b="b" l="l" r="r" t="t"/>
              <a:pathLst>
                <a:path extrusionOk="0" h="2630" w="1392">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7143187" y="3880363"/>
              <a:ext cx="77636" cy="5767"/>
            </a:xfrm>
            <a:custGeom>
              <a:rect b="b" l="l" r="r" t="t"/>
              <a:pathLst>
                <a:path extrusionOk="0" h="216" w="2908">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7100337" y="3792769"/>
              <a:ext cx="7155" cy="61912"/>
            </a:xfrm>
            <a:custGeom>
              <a:rect b="b" l="l" r="r" t="t"/>
              <a:pathLst>
                <a:path extrusionOk="0" h="2319" w="268">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6996031" y="3868750"/>
              <a:ext cx="54329" cy="21171"/>
            </a:xfrm>
            <a:custGeom>
              <a:rect b="b" l="l" r="r" t="t"/>
              <a:pathLst>
                <a:path extrusionOk="0" h="793" w="2035">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7030337" y="3944597"/>
              <a:ext cx="41915" cy="57693"/>
            </a:xfrm>
            <a:custGeom>
              <a:rect b="b" l="l" r="r" t="t"/>
              <a:pathLst>
                <a:path extrusionOk="0" h="2161" w="157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7037946" y="3837514"/>
              <a:ext cx="129082" cy="122889"/>
            </a:xfrm>
            <a:custGeom>
              <a:rect b="b" l="l" r="r" t="t"/>
              <a:pathLst>
                <a:path extrusionOk="0" h="4603" w="4835">
                  <a:moveTo>
                    <a:pt x="2426" y="1"/>
                  </a:moveTo>
                  <a:lnTo>
                    <a:pt x="0" y="1749"/>
                  </a:lnTo>
                  <a:lnTo>
                    <a:pt x="928" y="4602"/>
                  </a:lnTo>
                  <a:lnTo>
                    <a:pt x="3907" y="4602"/>
                  </a:lnTo>
                  <a:lnTo>
                    <a:pt x="4834" y="1749"/>
                  </a:lnTo>
                  <a:lnTo>
                    <a:pt x="24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7040802" y="3747998"/>
              <a:ext cx="129082" cy="62392"/>
            </a:xfrm>
            <a:custGeom>
              <a:rect b="b" l="l" r="r" t="t"/>
              <a:pathLst>
                <a:path extrusionOk="0" h="2337" w="4835">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6940340" y="3799444"/>
              <a:ext cx="68105" cy="121901"/>
            </a:xfrm>
            <a:custGeom>
              <a:rect b="b" l="l" r="r" t="t"/>
              <a:pathLst>
                <a:path extrusionOk="0" h="4566" w="2551">
                  <a:moveTo>
                    <a:pt x="1642" y="0"/>
                  </a:moveTo>
                  <a:cubicBezTo>
                    <a:pt x="607" y="1087"/>
                    <a:pt x="1" y="2550"/>
                    <a:pt x="1" y="4155"/>
                  </a:cubicBezTo>
                  <a:lnTo>
                    <a:pt x="1" y="4476"/>
                  </a:lnTo>
                  <a:lnTo>
                    <a:pt x="125" y="4566"/>
                  </a:lnTo>
                  <a:lnTo>
                    <a:pt x="2551" y="2799"/>
                  </a:lnTo>
                  <a:lnTo>
                    <a:pt x="16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6959402" y="3986539"/>
              <a:ext cx="104788" cy="80012"/>
            </a:xfrm>
            <a:custGeom>
              <a:rect b="b" l="l" r="r" t="t"/>
              <a:pathLst>
                <a:path extrusionOk="0" h="2997" w="3925">
                  <a:moveTo>
                    <a:pt x="18" y="1"/>
                  </a:moveTo>
                  <a:lnTo>
                    <a:pt x="0" y="36"/>
                  </a:lnTo>
                  <a:cubicBezTo>
                    <a:pt x="785" y="1463"/>
                    <a:pt x="2105" y="2552"/>
                    <a:pt x="3710" y="2997"/>
                  </a:cubicBezTo>
                  <a:lnTo>
                    <a:pt x="3924" y="2837"/>
                  </a:lnTo>
                  <a:lnTo>
                    <a:pt x="29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7131280" y="3991798"/>
              <a:ext cx="107164" cy="77610"/>
            </a:xfrm>
            <a:custGeom>
              <a:rect b="b" l="l" r="r" t="t"/>
              <a:pathLst>
                <a:path extrusionOk="0" h="2907" w="4014">
                  <a:moveTo>
                    <a:pt x="928" y="0"/>
                  </a:moveTo>
                  <a:lnTo>
                    <a:pt x="0" y="2835"/>
                  </a:lnTo>
                  <a:lnTo>
                    <a:pt x="107" y="2907"/>
                  </a:lnTo>
                  <a:cubicBezTo>
                    <a:pt x="1731" y="2604"/>
                    <a:pt x="3139" y="1623"/>
                    <a:pt x="4014" y="286"/>
                  </a:cubicBezTo>
                  <a:lnTo>
                    <a:pt x="39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7196528" y="3806545"/>
              <a:ext cx="68586" cy="122889"/>
            </a:xfrm>
            <a:custGeom>
              <a:rect b="b" l="l" r="r" t="t"/>
              <a:pathLst>
                <a:path extrusionOk="0" h="4603" w="2569">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29"/>
          <p:cNvSpPr/>
          <p:nvPr/>
        </p:nvSpPr>
        <p:spPr>
          <a:xfrm>
            <a:off x="3410825" y="3651342"/>
            <a:ext cx="827700" cy="828000"/>
          </a:xfrm>
          <a:prstGeom prst="ellipse">
            <a:avLst/>
          </a:prstGeom>
          <a:solidFill>
            <a:srgbClr val="8A4F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273" name="Google Shape;273;p29"/>
          <p:cNvGrpSpPr/>
          <p:nvPr/>
        </p:nvGrpSpPr>
        <p:grpSpPr>
          <a:xfrm>
            <a:off x="4436850" y="2902225"/>
            <a:ext cx="4088250" cy="611700"/>
            <a:chOff x="4531175" y="3109349"/>
            <a:chExt cx="4088250" cy="611700"/>
          </a:xfrm>
        </p:grpSpPr>
        <p:sp>
          <p:nvSpPr>
            <p:cNvPr id="274" name="Google Shape;274;p29"/>
            <p:cNvSpPr txBox="1"/>
            <p:nvPr/>
          </p:nvSpPr>
          <p:spPr>
            <a:xfrm>
              <a:off x="5901125" y="3109349"/>
              <a:ext cx="2718300" cy="6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000000"/>
                  </a:solidFill>
                  <a:latin typeface="Roboto"/>
                  <a:ea typeface="Roboto"/>
                  <a:cs typeface="Roboto"/>
                  <a:sym typeface="Roboto"/>
                </a:rPr>
                <a:t>How easily do the layers cause something to slip off of it?</a:t>
              </a:r>
              <a:endParaRPr sz="1200">
                <a:solidFill>
                  <a:srgbClr val="000000"/>
                </a:solidFill>
                <a:latin typeface="Roboto"/>
                <a:ea typeface="Roboto"/>
                <a:cs typeface="Roboto"/>
                <a:sym typeface="Roboto"/>
              </a:endParaRPr>
            </a:p>
          </p:txBody>
        </p:sp>
        <p:sp>
          <p:nvSpPr>
            <p:cNvPr id="275" name="Google Shape;275;p29"/>
            <p:cNvSpPr/>
            <p:nvPr/>
          </p:nvSpPr>
          <p:spPr>
            <a:xfrm>
              <a:off x="4531175" y="3198074"/>
              <a:ext cx="1369900" cy="359387"/>
            </a:xfrm>
            <a:custGeom>
              <a:rect b="b" l="l" r="r" t="t"/>
              <a:pathLst>
                <a:path extrusionOk="0" h="17514" w="76456">
                  <a:moveTo>
                    <a:pt x="1" y="1"/>
                  </a:moveTo>
                  <a:lnTo>
                    <a:pt x="76456" y="1"/>
                  </a:lnTo>
                  <a:lnTo>
                    <a:pt x="76456" y="17513"/>
                  </a:lnTo>
                  <a:lnTo>
                    <a:pt x="1" y="17513"/>
                  </a:ln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CC0000"/>
                  </a:solidFill>
                  <a:latin typeface="Fira Sans Extra Condensed SemiBold"/>
                  <a:ea typeface="Fira Sans Extra Condensed SemiBold"/>
                  <a:cs typeface="Fira Sans Extra Condensed SemiBold"/>
                  <a:sym typeface="Fira Sans Extra Condensed SemiBold"/>
                </a:rPr>
                <a:t>Slipperiness</a:t>
              </a:r>
              <a:endParaRPr sz="1800">
                <a:solidFill>
                  <a:srgbClr val="CC0000"/>
                </a:solidFill>
                <a:latin typeface="Fira Sans Extra Condensed SemiBold"/>
                <a:ea typeface="Fira Sans Extra Condensed SemiBold"/>
                <a:cs typeface="Fira Sans Extra Condensed SemiBold"/>
                <a:sym typeface="Fira Sans Extra Condensed SemiBold"/>
              </a:endParaRPr>
            </a:p>
          </p:txBody>
        </p:sp>
      </p:grpSp>
      <p:cxnSp>
        <p:nvCxnSpPr>
          <p:cNvPr id="276" name="Google Shape;276;p29"/>
          <p:cNvCxnSpPr/>
          <p:nvPr/>
        </p:nvCxnSpPr>
        <p:spPr>
          <a:xfrm>
            <a:off x="944388" y="3170636"/>
            <a:ext cx="1981200" cy="0"/>
          </a:xfrm>
          <a:prstGeom prst="straightConnector1">
            <a:avLst/>
          </a:prstGeom>
          <a:noFill/>
          <a:ln cap="flat" cmpd="sng" w="19050">
            <a:solidFill>
              <a:srgbClr val="CC0000"/>
            </a:solidFill>
            <a:prstDash val="solid"/>
            <a:round/>
            <a:headEnd len="med" w="med" type="diamond"/>
            <a:tailEnd len="med" w="med" type="diamond"/>
          </a:ln>
        </p:spPr>
      </p:cxnSp>
      <p:sp>
        <p:nvSpPr>
          <p:cNvPr id="277" name="Google Shape;277;p29"/>
          <p:cNvSpPr/>
          <p:nvPr/>
        </p:nvSpPr>
        <p:spPr>
          <a:xfrm>
            <a:off x="3410825" y="2756636"/>
            <a:ext cx="827700" cy="828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278" name="Google Shape;278;p29"/>
          <p:cNvGrpSpPr/>
          <p:nvPr/>
        </p:nvGrpSpPr>
        <p:grpSpPr>
          <a:xfrm>
            <a:off x="1987752" y="3008249"/>
            <a:ext cx="324775" cy="324775"/>
            <a:chOff x="6940340" y="3747998"/>
            <a:chExt cx="324775" cy="324775"/>
          </a:xfrm>
        </p:grpSpPr>
        <p:sp>
          <p:nvSpPr>
            <p:cNvPr id="279" name="Google Shape;279;p29"/>
            <p:cNvSpPr/>
            <p:nvPr/>
          </p:nvSpPr>
          <p:spPr>
            <a:xfrm>
              <a:off x="6940340" y="3747998"/>
              <a:ext cx="324775" cy="324775"/>
            </a:xfrm>
            <a:custGeom>
              <a:rect b="b" l="l" r="r" t="t"/>
              <a:pathLst>
                <a:path extrusionOk="0" h="12165" w="12165">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6959402" y="3770370"/>
              <a:ext cx="256643" cy="256189"/>
            </a:xfrm>
            <a:custGeom>
              <a:rect b="b" l="l" r="r" t="t"/>
              <a:pathLst>
                <a:path extrusionOk="0" h="9596" w="9613">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rgbClr val="E8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7132214" y="3944464"/>
              <a:ext cx="37163" cy="70214"/>
            </a:xfrm>
            <a:custGeom>
              <a:rect b="b" l="l" r="r" t="t"/>
              <a:pathLst>
                <a:path extrusionOk="0" h="2630" w="1392">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7143187" y="3880363"/>
              <a:ext cx="77636" cy="5767"/>
            </a:xfrm>
            <a:custGeom>
              <a:rect b="b" l="l" r="r" t="t"/>
              <a:pathLst>
                <a:path extrusionOk="0" h="216" w="2908">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7100337" y="3792769"/>
              <a:ext cx="7155" cy="61912"/>
            </a:xfrm>
            <a:custGeom>
              <a:rect b="b" l="l" r="r" t="t"/>
              <a:pathLst>
                <a:path extrusionOk="0" h="2319" w="268">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6996031" y="3868750"/>
              <a:ext cx="54329" cy="21171"/>
            </a:xfrm>
            <a:custGeom>
              <a:rect b="b" l="l" r="r" t="t"/>
              <a:pathLst>
                <a:path extrusionOk="0" h="793" w="2035">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7030337" y="3944597"/>
              <a:ext cx="41915" cy="57693"/>
            </a:xfrm>
            <a:custGeom>
              <a:rect b="b" l="l" r="r" t="t"/>
              <a:pathLst>
                <a:path extrusionOk="0" h="2161" w="157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7037946" y="3837514"/>
              <a:ext cx="129082" cy="122889"/>
            </a:xfrm>
            <a:custGeom>
              <a:rect b="b" l="l" r="r" t="t"/>
              <a:pathLst>
                <a:path extrusionOk="0" h="4603" w="4835">
                  <a:moveTo>
                    <a:pt x="2426" y="1"/>
                  </a:moveTo>
                  <a:lnTo>
                    <a:pt x="0" y="1749"/>
                  </a:lnTo>
                  <a:lnTo>
                    <a:pt x="928" y="4602"/>
                  </a:lnTo>
                  <a:lnTo>
                    <a:pt x="3907" y="4602"/>
                  </a:lnTo>
                  <a:lnTo>
                    <a:pt x="4834" y="1749"/>
                  </a:lnTo>
                  <a:lnTo>
                    <a:pt x="24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7040802" y="3747998"/>
              <a:ext cx="129082" cy="62392"/>
            </a:xfrm>
            <a:custGeom>
              <a:rect b="b" l="l" r="r" t="t"/>
              <a:pathLst>
                <a:path extrusionOk="0" h="2337" w="4835">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6940340" y="3799444"/>
              <a:ext cx="68105" cy="121901"/>
            </a:xfrm>
            <a:custGeom>
              <a:rect b="b" l="l" r="r" t="t"/>
              <a:pathLst>
                <a:path extrusionOk="0" h="4566" w="2551">
                  <a:moveTo>
                    <a:pt x="1642" y="0"/>
                  </a:moveTo>
                  <a:cubicBezTo>
                    <a:pt x="607" y="1087"/>
                    <a:pt x="1" y="2550"/>
                    <a:pt x="1" y="4155"/>
                  </a:cubicBezTo>
                  <a:lnTo>
                    <a:pt x="1" y="4476"/>
                  </a:lnTo>
                  <a:lnTo>
                    <a:pt x="125" y="4566"/>
                  </a:lnTo>
                  <a:lnTo>
                    <a:pt x="2551" y="2799"/>
                  </a:lnTo>
                  <a:lnTo>
                    <a:pt x="16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6959402" y="3986539"/>
              <a:ext cx="104788" cy="80012"/>
            </a:xfrm>
            <a:custGeom>
              <a:rect b="b" l="l" r="r" t="t"/>
              <a:pathLst>
                <a:path extrusionOk="0" h="2997" w="3925">
                  <a:moveTo>
                    <a:pt x="18" y="1"/>
                  </a:moveTo>
                  <a:lnTo>
                    <a:pt x="0" y="36"/>
                  </a:lnTo>
                  <a:cubicBezTo>
                    <a:pt x="785" y="1463"/>
                    <a:pt x="2105" y="2552"/>
                    <a:pt x="3710" y="2997"/>
                  </a:cubicBezTo>
                  <a:lnTo>
                    <a:pt x="3924" y="2837"/>
                  </a:lnTo>
                  <a:lnTo>
                    <a:pt x="29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7131280" y="3991798"/>
              <a:ext cx="107164" cy="77610"/>
            </a:xfrm>
            <a:custGeom>
              <a:rect b="b" l="l" r="r" t="t"/>
              <a:pathLst>
                <a:path extrusionOk="0" h="2907" w="4014">
                  <a:moveTo>
                    <a:pt x="928" y="0"/>
                  </a:moveTo>
                  <a:lnTo>
                    <a:pt x="0" y="2835"/>
                  </a:lnTo>
                  <a:lnTo>
                    <a:pt x="107" y="2907"/>
                  </a:lnTo>
                  <a:cubicBezTo>
                    <a:pt x="1731" y="2604"/>
                    <a:pt x="3139" y="1623"/>
                    <a:pt x="4014" y="286"/>
                  </a:cubicBezTo>
                  <a:lnTo>
                    <a:pt x="39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7196528" y="3806545"/>
              <a:ext cx="68586" cy="122889"/>
            </a:xfrm>
            <a:custGeom>
              <a:rect b="b" l="l" r="r" t="t"/>
              <a:pathLst>
                <a:path extrusionOk="0" h="4603" w="2569">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97" name="Google Shape;297;p30"/>
          <p:cNvSpPr txBox="1"/>
          <p:nvPr/>
        </p:nvSpPr>
        <p:spPr>
          <a:xfrm>
            <a:off x="713225" y="539500"/>
            <a:ext cx="7717500" cy="4086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1" lang="en" sz="3000">
                <a:solidFill>
                  <a:srgbClr val="000000"/>
                </a:solidFill>
                <a:latin typeface="Fira Sans Extra Condensed"/>
                <a:ea typeface="Fira Sans Extra Condensed"/>
                <a:cs typeface="Fira Sans Extra Condensed"/>
                <a:sym typeface="Fira Sans Extra Condensed"/>
              </a:rPr>
              <a:t>Discussion Questions to Keep in Mind</a:t>
            </a:r>
            <a:endParaRPr b="1" sz="3000">
              <a:solidFill>
                <a:srgbClr val="000000"/>
              </a:solidFill>
              <a:latin typeface="Fira Sans Extra Condensed"/>
              <a:ea typeface="Fira Sans Extra Condensed"/>
              <a:cs typeface="Fira Sans Extra Condensed"/>
              <a:sym typeface="Fira Sans Extra Condensed"/>
            </a:endParaRPr>
          </a:p>
        </p:txBody>
      </p:sp>
      <p:sp>
        <p:nvSpPr>
          <p:cNvPr id="298" name="Google Shape;298;p30"/>
          <p:cNvSpPr txBox="1"/>
          <p:nvPr/>
        </p:nvSpPr>
        <p:spPr>
          <a:xfrm>
            <a:off x="895225" y="1196813"/>
            <a:ext cx="3224700" cy="840600"/>
          </a:xfrm>
          <a:prstGeom prst="rect">
            <a:avLst/>
          </a:prstGeom>
          <a:solidFill>
            <a:srgbClr val="49BA49"/>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200">
                <a:solidFill>
                  <a:srgbClr val="FFFFFF"/>
                </a:solidFill>
                <a:latin typeface="Roboto"/>
                <a:ea typeface="Roboto"/>
                <a:cs typeface="Roboto"/>
                <a:sym typeface="Roboto"/>
              </a:rPr>
              <a:t>1.</a:t>
            </a:r>
            <a:r>
              <a:rPr lang="en" sz="1200">
                <a:solidFill>
                  <a:srgbClr val="FFFFFF"/>
                </a:solidFill>
                <a:latin typeface="Roboto"/>
                <a:ea typeface="Roboto"/>
                <a:cs typeface="Roboto"/>
                <a:sym typeface="Roboto"/>
              </a:rPr>
              <a:t> What was your methodology in cutting apart this soccer ball? What was easy about it, and what was difficult? Why do you think that is?</a:t>
            </a:r>
            <a:endParaRPr sz="1200">
              <a:solidFill>
                <a:srgbClr val="FFFFFF"/>
              </a:solidFill>
              <a:latin typeface="Roboto"/>
              <a:ea typeface="Roboto"/>
              <a:cs typeface="Roboto"/>
              <a:sym typeface="Roboto"/>
            </a:endParaRPr>
          </a:p>
        </p:txBody>
      </p:sp>
      <p:sp>
        <p:nvSpPr>
          <p:cNvPr id="299" name="Google Shape;299;p30"/>
          <p:cNvSpPr txBox="1"/>
          <p:nvPr/>
        </p:nvSpPr>
        <p:spPr>
          <a:xfrm>
            <a:off x="895100" y="3609088"/>
            <a:ext cx="3224700" cy="840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200">
                <a:solidFill>
                  <a:srgbClr val="FFFFFF"/>
                </a:solidFill>
                <a:latin typeface="Roboto"/>
                <a:ea typeface="Roboto"/>
                <a:cs typeface="Roboto"/>
                <a:sym typeface="Roboto"/>
              </a:rPr>
              <a:t>3.</a:t>
            </a:r>
            <a:r>
              <a:rPr lang="en" sz="1200">
                <a:solidFill>
                  <a:srgbClr val="FFFFFF"/>
                </a:solidFill>
                <a:latin typeface="Roboto"/>
                <a:ea typeface="Roboto"/>
                <a:cs typeface="Roboto"/>
                <a:sym typeface="Roboto"/>
              </a:rPr>
              <a:t> Some layers were easier to pull apart than others. What do you think contributed to why this is? Why could it be better to have some that are easier to pull apart?</a:t>
            </a:r>
            <a:endParaRPr sz="1200">
              <a:solidFill>
                <a:srgbClr val="FFFFFF"/>
              </a:solidFill>
              <a:latin typeface="Roboto"/>
              <a:ea typeface="Roboto"/>
              <a:cs typeface="Roboto"/>
              <a:sym typeface="Roboto"/>
            </a:endParaRPr>
          </a:p>
        </p:txBody>
      </p:sp>
      <p:sp>
        <p:nvSpPr>
          <p:cNvPr id="300" name="Google Shape;300;p30"/>
          <p:cNvSpPr txBox="1"/>
          <p:nvPr/>
        </p:nvSpPr>
        <p:spPr>
          <a:xfrm>
            <a:off x="895175" y="2403013"/>
            <a:ext cx="3224700" cy="840600"/>
          </a:xfrm>
          <a:prstGeom prst="rect">
            <a:avLst/>
          </a:prstGeom>
          <a:solidFill>
            <a:srgbClr val="F9D93D"/>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200">
                <a:solidFill>
                  <a:srgbClr val="000000"/>
                </a:solidFill>
                <a:latin typeface="Roboto"/>
                <a:ea typeface="Roboto"/>
                <a:cs typeface="Roboto"/>
                <a:sym typeface="Roboto"/>
              </a:rPr>
              <a:t>2.</a:t>
            </a:r>
            <a:r>
              <a:rPr lang="en" sz="1200">
                <a:solidFill>
                  <a:srgbClr val="000000"/>
                </a:solidFill>
                <a:latin typeface="Roboto"/>
                <a:ea typeface="Roboto"/>
                <a:cs typeface="Roboto"/>
                <a:sym typeface="Roboto"/>
              </a:rPr>
              <a:t> The outer layer in particular is made out of several materials. How many different materials did you end up identifying? What made them different?</a:t>
            </a:r>
            <a:endParaRPr sz="1200">
              <a:solidFill>
                <a:srgbClr val="000000"/>
              </a:solidFill>
              <a:latin typeface="Roboto"/>
              <a:ea typeface="Roboto"/>
              <a:cs typeface="Roboto"/>
              <a:sym typeface="Roboto"/>
            </a:endParaRPr>
          </a:p>
        </p:txBody>
      </p:sp>
      <p:sp>
        <p:nvSpPr>
          <p:cNvPr id="301" name="Google Shape;301;p30"/>
          <p:cNvSpPr txBox="1"/>
          <p:nvPr/>
        </p:nvSpPr>
        <p:spPr>
          <a:xfrm>
            <a:off x="4975650" y="1196738"/>
            <a:ext cx="3224700" cy="840600"/>
          </a:xfrm>
          <a:prstGeom prst="rect">
            <a:avLst/>
          </a:prstGeom>
          <a:solidFill>
            <a:srgbClr val="49BA49"/>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200">
                <a:solidFill>
                  <a:srgbClr val="FFFFFF"/>
                </a:solidFill>
                <a:latin typeface="Roboto"/>
                <a:ea typeface="Roboto"/>
                <a:cs typeface="Roboto"/>
                <a:sym typeface="Roboto"/>
              </a:rPr>
              <a:t>4.</a:t>
            </a:r>
            <a:r>
              <a:rPr lang="en" sz="1200">
                <a:solidFill>
                  <a:srgbClr val="FFFFFF"/>
                </a:solidFill>
                <a:latin typeface="Roboto"/>
                <a:ea typeface="Roboto"/>
                <a:cs typeface="Roboto"/>
                <a:sym typeface="Roboto"/>
              </a:rPr>
              <a:t> What did each material’s slipperiness allow us to conclude? What are some potential advantages and disadvantages of this, particularly in a soccer setting?</a:t>
            </a:r>
            <a:endParaRPr sz="1200">
              <a:solidFill>
                <a:srgbClr val="FFFFFF"/>
              </a:solidFill>
              <a:latin typeface="Roboto"/>
              <a:ea typeface="Roboto"/>
              <a:cs typeface="Roboto"/>
              <a:sym typeface="Roboto"/>
            </a:endParaRPr>
          </a:p>
        </p:txBody>
      </p:sp>
      <p:sp>
        <p:nvSpPr>
          <p:cNvPr id="302" name="Google Shape;302;p30"/>
          <p:cNvSpPr txBox="1"/>
          <p:nvPr/>
        </p:nvSpPr>
        <p:spPr>
          <a:xfrm>
            <a:off x="4975525" y="3609013"/>
            <a:ext cx="3224700" cy="8406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200">
                <a:solidFill>
                  <a:srgbClr val="FFFFFF"/>
                </a:solidFill>
                <a:latin typeface="Roboto"/>
                <a:ea typeface="Roboto"/>
                <a:cs typeface="Roboto"/>
                <a:sym typeface="Roboto"/>
              </a:rPr>
              <a:t>6.</a:t>
            </a:r>
            <a:r>
              <a:rPr lang="en" sz="1200">
                <a:solidFill>
                  <a:srgbClr val="FFFFFF"/>
                </a:solidFill>
                <a:latin typeface="Roboto"/>
                <a:ea typeface="Roboto"/>
                <a:cs typeface="Roboto"/>
                <a:sym typeface="Roboto"/>
              </a:rPr>
              <a:t> Consider the soccer ball you dissected today. What do its material properties say about how well the ball can fare in different types of weather conditions and situations?</a:t>
            </a:r>
            <a:endParaRPr sz="1200">
              <a:solidFill>
                <a:srgbClr val="FFFFFF"/>
              </a:solidFill>
              <a:latin typeface="Roboto"/>
              <a:ea typeface="Roboto"/>
              <a:cs typeface="Roboto"/>
              <a:sym typeface="Roboto"/>
            </a:endParaRPr>
          </a:p>
        </p:txBody>
      </p:sp>
      <p:sp>
        <p:nvSpPr>
          <p:cNvPr id="303" name="Google Shape;303;p30"/>
          <p:cNvSpPr txBox="1"/>
          <p:nvPr/>
        </p:nvSpPr>
        <p:spPr>
          <a:xfrm>
            <a:off x="4975600" y="2402938"/>
            <a:ext cx="3224700" cy="840600"/>
          </a:xfrm>
          <a:prstGeom prst="rect">
            <a:avLst/>
          </a:prstGeom>
          <a:solidFill>
            <a:srgbClr val="F9D93D"/>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200">
                <a:solidFill>
                  <a:srgbClr val="000000"/>
                </a:solidFill>
                <a:latin typeface="Roboto"/>
                <a:ea typeface="Roboto"/>
                <a:cs typeface="Roboto"/>
                <a:sym typeface="Roboto"/>
              </a:rPr>
              <a:t>5.</a:t>
            </a:r>
            <a:r>
              <a:rPr lang="en" sz="1200">
                <a:solidFill>
                  <a:srgbClr val="000000"/>
                </a:solidFill>
                <a:latin typeface="Roboto"/>
                <a:ea typeface="Roboto"/>
                <a:cs typeface="Roboto"/>
                <a:sym typeface="Roboto"/>
              </a:rPr>
              <a:t> Different materials absorb water differently. How does this factor into the order of materials in the ball, and how do the materials contribute to the ball’s function?</a:t>
            </a:r>
            <a:endParaRPr sz="1200">
              <a:solidFill>
                <a:srgbClr val="000000"/>
              </a:solidFill>
              <a:latin typeface="Roboto"/>
              <a:ea typeface="Roboto"/>
              <a:cs typeface="Roboto"/>
              <a:sym typeface="Roboto"/>
            </a:endParaRPr>
          </a:p>
        </p:txBody>
      </p:sp>
      <p:sp>
        <p:nvSpPr>
          <p:cNvPr id="304" name="Google Shape;304;p30"/>
          <p:cNvSpPr/>
          <p:nvPr/>
        </p:nvSpPr>
        <p:spPr>
          <a:xfrm>
            <a:off x="0" y="4623955"/>
            <a:ext cx="9144000" cy="519600"/>
          </a:xfrm>
          <a:prstGeom prst="rect">
            <a:avLst/>
          </a:prstGeom>
          <a:solidFill>
            <a:srgbClr val="98DD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05" name="Google Shape;305;p30"/>
          <p:cNvPicPr preferRelativeResize="0"/>
          <p:nvPr/>
        </p:nvPicPr>
        <p:blipFill rotWithShape="1">
          <a:blip r:embed="rId3">
            <a:alphaModFix/>
          </a:blip>
          <a:srcRect b="0" l="21313" r="55049" t="92856"/>
          <a:stretch/>
        </p:blipFill>
        <p:spPr>
          <a:xfrm>
            <a:off x="7411575" y="4623955"/>
            <a:ext cx="1732426" cy="523507"/>
          </a:xfrm>
          <a:prstGeom prst="rect">
            <a:avLst/>
          </a:prstGeom>
          <a:noFill/>
          <a:ln>
            <a:noFill/>
          </a:ln>
        </p:spPr>
      </p:pic>
      <p:sp>
        <p:nvSpPr>
          <p:cNvPr id="306" name="Google Shape;306;p30"/>
          <p:cNvSpPr txBox="1"/>
          <p:nvPr>
            <p:ph idx="12" type="sldNum"/>
          </p:nvPr>
        </p:nvSpPr>
        <p:spPr>
          <a:xfrm>
            <a:off x="3543300" y="4767263"/>
            <a:ext cx="2057400" cy="273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