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mCpYNzPiaAWDbXP29KvX2HLFt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4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journals.sagepub.com/doi/abs/10.1177/147776060402000202" TargetMode="External"/><Relationship Id="rId3" Type="http://schemas.openxmlformats.org/officeDocument/2006/relationships/hyperlink" Target="https://scholar.google.com/citations?view_op=view_citation&amp;hl=pt-BR&amp;user=_K-kmRQAAAAJ&amp;citation_for_view=_K-kmRQAAAAJ:ifOnle78iJkC" TargetMode="External"/><Relationship Id="rId7" Type="http://schemas.openxmlformats.org/officeDocument/2006/relationships/hyperlink" Target="https://scholar.google.com/citations?view_op=view_citation&amp;hl=pt-BR&amp;user=Z7_I5OAAAAAJ&amp;citation_for_view=Z7_I5OAAAAAJ:l6Q3WhenKVUC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cholar.google.com/citations?view_op=view_citation&amp;hl=pt-BR&amp;user=Z7_I5OAAAAAJ&amp;citation_for_view=Z7_I5OAAAAAJ:u-x6o8ySG0sC" TargetMode="External"/><Relationship Id="rId5" Type="http://schemas.openxmlformats.org/officeDocument/2006/relationships/hyperlink" Target="https://scholar.google.com/citations?view_op=view_citation&amp;hl=pt-BR&amp;user=8VHEYHsAAAAJ&amp;citation_for_view=8VHEYHsAAAAJ:u-x6o8ySG0sC" TargetMode="External"/><Relationship Id="rId4" Type="http://schemas.openxmlformats.org/officeDocument/2006/relationships/hyperlink" Target="https://scholar.google.com/citations?view_op=view_citation&amp;hl=pt-BR&amp;user=_K-kmRQAAAAJ&amp;citation_for_view=_K-kmRQAAAAJ:hqOjcs7Dif8C" TargetMode="External"/><Relationship Id="rId9" Type="http://schemas.openxmlformats.org/officeDocument/2006/relationships/hyperlink" Target="https://scholar.google.com/citations?view_op=view_citation&amp;hl=pt-BR&amp;user=Gc_ZYBcAAAAJ&amp;citation_for_view=Gc_ZYBcAAAAJ:1qzjygNMrQYC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der.elsevier.com/reader/sd/pii/S0141391004002058?token=8F01B3A3787950A2AD775DC41EE0751C6AB89ABB33FF4D9209DF846FDF50596E4D804DC928186D033F7A35305D1E34C0&amp;originRegion=us-east-1&amp;originCreation=20221226190848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rsc.org/en/content/articlehtml/2019/nr/c9nr05383b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Nós separamos aqui uma pequena seleção de trabalhos brasileiros interessantes e bastante relevantes em ciencia dos polímeros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https://scholar.google.com/citations?view_op=view_citation&amp;hl=pt-BR&amp;user=_K-kmRQAAAAJ&amp;citation_for_view=_K-kmRQAAAAJ:ifOnle78iJkC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https://scholar.google.com/citations?view_op=view_citation&amp;hl=pt-BR&amp;user=_K-kmRQAAAAJ&amp;citation_for_view=_K-kmRQAAAAJ:hqOjcs7Dif8C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https://scholar.google.com/citations?view_op=view_citation&amp;hl=pt-BR&amp;user=8VHEYHsAAAAJ&amp;citation_for_view=8VHEYHsAAAAJ:u-x6o8ySG0sC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https://scholar.google.com/citations?view_op=view_citation&amp;hl=pt-BR&amp;user=Z7_I5OAAAAAJ&amp;citation_for_view=Z7_I5OAAAAAJ:u-x6o8ySG0sC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https://scholar.google.com/citations?view_op=view_citation&amp;hl=pt-BR&amp;user=Z7_I5OAAAAAJ&amp;citation_for_view=Z7_I5OAAAAAJ:l6Q3WhenKVUC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https://journals.sagepub.com/doi/abs/10.1177/147776060402000202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https://scholar.google.com/citations?view_op=view_citation&amp;hl=pt-BR&amp;user=Gc_ZYBcAAAAJ&amp;citation_for_view=Gc_ZYBcAAAAJ:1qzjygNMrQYC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 polietileno se apresenta, basicamente, de duas formas: alta densidade e baixa densidade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 de alta densidade  eh formado por cadeias lineares bem longas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 de baixa densidade, por outro lado, eh formado por cadeias com ramificacoes (como se fossem varios bracos)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Esses plasticos sao muito presentes em nosso dia-a-dia</a:t>
            </a:r>
            <a:endParaRPr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PEAD: garrafas de produto de limpeza</a:t>
            </a:r>
            <a:endParaRPr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PEBD: sacolas plasticas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Voces devem imaginar que a quantidade de polietileno que a gente usa e, consequentemente, joga fora eh muito alta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 a gente nao fizer nada, esses plasticos vao parar na natureza e isso eh um grande problema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Por isso, conseguir degradar esses materiais eh essencial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 grupo do prof Canevarolo estudou como o polietileno de alta densidade se degrada numa extrusora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extrusora eh um equipamento que derrete o plastico e empurra ele atraves de uma fenda e, por isso, esse tipo de degradacao se chama termo-mecanica. Pra empurrar o plastico, tem um parafuso que fica girando aqui dento e eh nele que tudo acontece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Nessa situacao, a temperatura e ate mesmo o oxigenio fazem com que as grandes cadeias se quebrem em moleculas menores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Quando isso acontece, as cadeias menores que a gente gerou podem ficar do jeito que elas estao ou se juntarem em outras cadeias grandes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Existem uma serie de fatores que influenciam quao bem a gente vai conseguir degradar um material, e o grupo do canevarolo investigou os efeitos da temperatura e perfil da extrusora (ou seja, o formato do parafuso)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ANOTACOES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https://reader.elsevier.com/reader/sd/pii/S0141391004002058?token=8F01B3A3787950A2AD775DC41EE0751C6AB89ABB33FF4D9209DF846FDF50596E4D804DC928186D033F7A35305D1E34C0&amp;originRegion=us-east-1&amp;originCreation=20221226190848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Mecanismos de degradacao para HDPE: chain scission (quebra das cadeias), branching and crosslinking. Acontendem simultaneamente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Degradacao termica e mecanica do polietileno em extrusora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quantidade de oxigenio eh importante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Durante o processo, as cadeias se quebram devido a temperatura e a presenca de oxigenio ajuda isso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Essas cadeias menores podem ficar do jeito que estao ou se ligarem a outras cadeias, gerando mais ramificacoes, ou conectar duas cadeias distintas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Avaliou os efeitos das propriedades a seguir na degradacao do material</a:t>
            </a:r>
            <a:endParaRPr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Temperatura</a:t>
            </a:r>
            <a:endParaRPr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Perfil da extrusora</a:t>
            </a:r>
            <a:endParaRPr/>
          </a:p>
        </p:txBody>
      </p:sp>
      <p:sp>
        <p:nvSpPr>
          <p:cNvPr id="207" name="Google Shape;20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 câncer é uma preocupação global de saúde como vocês devem saber. Em especial o câncer de próstata é o segundo mais frequente na população global masculina e em relação a mortalidade ele ocupa a 5ª posição.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Então há um grande interesse em se diagnosticar essa doença logo no início para aumentar as probabilidades de sobrevivência do paciente.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 diagnóstico conclusivo é feito por meio de biopsias de tecido, que é um exame bastante invasivo, o que dificulta o monitoramento da doença por esse exame, que teria que ser repetido com uma certa regularidade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Por isso, tem crescido as pesquisas envolvendo biópsias líquidas, que é um exame minimamente invasivo e mais confortável para o paciente.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Para a biópsia líquida, é coletado amostras de sangue, saliva ou urina e analisados os componentes ali presentes.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 caso do câncer de próstata, uma possibilidade é detectar a presença de células tumorais que estão circulando pela corrente sanguínea.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Assim muitas pesquisas estão sendo desenvolvidas para criar tecnologias baseadas em biopsia líquida, como os sensores. E os grandes desafios dessas tecnologias é que elas precisam interagir de forma muito sensível e seletiva com os compostos que queremos detectar.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Uma estratégia usada pelo grupo de pesquisa da prof. Marisa é o uso de polímeros naturais que apresentam afinidade biológica com as células tumorais.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 a grande vantagem dessa estratégia é que os polímeros naturais são bastante versáteis, permitindo controlar as características que desejamos para o material.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Eles depositaram um filme de dois polímeros de cargas opostas por meio dessa técnica que envolve ciclos de imersão nas soluções dos polímeros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n"/>
              <a:t>Eles exploraram o ácido hialurônico, que é um polímero presente em tecidos conjuntivos de mamíferos, tendões e pode ser produzido por microrganismos. E esse polímero interage com as células de câncer de próstata</a:t>
            </a:r>
            <a:endParaRPr/>
          </a:p>
        </p:txBody>
      </p:sp>
      <p:sp>
        <p:nvSpPr>
          <p:cNvPr id="257" name="Google Shape;2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ef5c7a819c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Outra linha de pesquisa desenvolvida pela Profa Marisa, em conjunto com a Prof. Mariana é o desenvolvimento de membranas para fabricação de bolsas de sangue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 material muito utilizado para a fabricação das bolsas de sangue é o PVC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Mas muitos requisitos são necessários para uma bolsa de sangue né, não queremos que nada contamine o sangue e que seja um material que não rompa facilmente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Então deve ser um material maleável, com uma boa resistência mecânica, com propriedades de barreira, biocompatível e que não apresente toxicidade.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 para que o PVC atenda esses requisitos é necessária a adição de aditivos durante seu processamento. 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Um desses aditivos são os plastificantes, que vão aumentar a maleabilidade do produto final.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Os plastificantes mais usados em PVC são os ftalatos, e no caso de bolsas de sangue o DEHP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Os plastificantes não são quimicamente ligados ao PVC e durante a utilização desse material médico ocorre a migração para o sangue, o que é um problema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Após a exposição a doses elevadas de DEHP tem sido observados diversos efeitos tóxicos para a saúde humana, principalmente no sistema reprodutivo. 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 DEHP é um possível desregulador endócrino e em toxicidade crônica é carcinogênico.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Assim tem se buscado materiais alternativos para a produção de bolsas de sangue. 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Esses devem ser biocompatíveis e atóxicos. Entre as fontes naturais exploradas estão: celulose, glucomanana, fibroina de seda, amido e gelatinas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Essas fontes tem sido combinadas para tentar obter um material com todos os requisitos desejados</a:t>
            </a:r>
            <a:endParaRPr/>
          </a:p>
        </p:txBody>
      </p:sp>
      <p:sp>
        <p:nvSpPr>
          <p:cNvPr id="279" name="Google Shape;279;g1ef5c7a819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  <p:sp>
        <p:nvSpPr>
          <p:cNvPr id="309" name="Google Shape;3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ef5c7a819c_5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  <p:sp>
        <p:nvSpPr>
          <p:cNvPr id="328" name="Google Shape;328;g1ef5c7a819c_5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Esses materiais precisam ser muito bem escolhidos pra garantir que as celulas vao se aderir (ou seja, se fixar) e crescer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Ao longo dos anos, foi se percebendo que os polímeros são adequadas para garantir as funções vitais das células e permitir a regeneração de tecidos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Nesse contexto, comecou-se a pensar na celulose, dado que ela eh um polimero abundante na natureza.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Alguns geis feitos de estruturas de celulose, chamadas de nanocelulose, tem algumas propriedades interessantes como flexibilidade, resistencia mecanica e biocompatibilidade. Biocompatibilidade significa o seguinte: se voce recebe um implante de algo que eh biocompativel, seu corpo nao estranha e aceita o implante tranquilamente.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Mas tem um problema, esse material nao eh bioativo, ou seja, nao faz o osso se regenerar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Para resolver esse problema, a Liliane em colaboracao com outros pesquisadores desenvolveu um material que combina as nanofibras de celulose com vidro bioativo. Sim, nos estamos falando de vidro mesmo, muito parecido com o que a gente usa na janela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O vidro ativo, diferente da celulose, libera ions que ajudam as celulas a se desenvolverem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Isso permite manter as caracteristicas boas da celulose preencher a caracteristica que faltava: bioatividade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Além disso, esses géis apresentam outras características interessantes, como a leveza (nao quero algo pesado em cima de uma fratura), a produção fácil e verde, a possibilidade de se utilizar in vivo, ou seja, diretamente na fratura, e a possibilidade de fazer as celulas crescerem e o osso se regenerar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ANOTAÇÕES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https://pubs.rsc.org/en/content/articlehtml/2019/nr/c9nr05383b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A engenharia de tecidos [e uma área que estuda a utilização de materiais para recuperar tecidos biológicos perdidos, como pele e osso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Ao longo dos anos, foi se percebendo que estruturas em 3D feitas de polímeros são adequadas para garantir as funções vitais das células e permitir a regeneração de tecidos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Especificamente para formação de ossos: inserir celulas do paciente nessa estrutura antes de implantar ou colocar a estrutura na fratura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Saber selecionar o material dessas estruturas eh importante para garantir a adesao e crescimento das celulas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Geis de nanocelulose apresentam propriedades unicas: flexivel, forte e biocompativel.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Problema: nanocelulose nao eh bioativa o suficiente para promover a regeneracao de ossos. Ou seja, ela nao faz o osso se regenerar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Solucao: fabricacao de estruturas porosas formadas por nanocelulose com vidro bioativo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Essas estruturas sao capazes de regenerar ossos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Isso permite unir as vantagens das duas coisas: a flexibilidade e biocompatibilidade da celulose com a bioatividade do vidro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Vidro libera ions que ajudam as celulas a se desenvolverem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Esse material pode ser utilizado para regenerar ossos em vivo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Produzido de forma facil e sustentavel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leve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47" name="Google Shape;3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ef680fa297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Produzido a partir de fontes renováveis: milho, cana-de-açúcar, beterraba, etc.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Alta resistência mecânica, excelente termoformagem, biocompatibilidade.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Aplicações na área de embalagens e dispositivos médicos.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MAS… Seu processamento normalmente requer altas temperaturas (190°C), gerando ruptura de cadeias e degradação térmica.</a:t>
            </a:r>
            <a:endParaRPr/>
          </a:p>
        </p:txBody>
      </p:sp>
      <p:sp>
        <p:nvSpPr>
          <p:cNvPr id="375" name="Google Shape;375;g1ef680fa29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ef680fa297_2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Impressão 3D moldada em solvente: temperatura ambiente, termoplásticos dissolvidos e não derretidos.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 objeto é previamente modelado em um software, tal como AutoCad.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 polímero é dissolvido em um solvente específico e posteriormente extrusado sobre uma superfície coletora para formar o produto final.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À medida que o solvente evapora, o polímero mantém a estrutura impressa.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Usando esse método, é possível manter as propriedades do poliácido lático.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 uso do solvente permite a configuração de estruturas complexas que os métodos convencionais de fundição não permitem.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Foi feito um estudo de como os diferentes parâmetros do processo afetaram a espessura, rugosidade superficial e qualidade dos filmes impressos.</a:t>
            </a:r>
            <a:endParaRPr/>
          </a:p>
        </p:txBody>
      </p:sp>
      <p:sp>
        <p:nvSpPr>
          <p:cNvPr id="392" name="Google Shape;392;g1ef680fa297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i.org/10.1016/j.polymdegradstab.2006.04.005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i.org/10.1016/j.apsusc.2019.04.22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ijbiomac.2020.02.14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ijbiomac.2020.02.14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l="1160" t="29202" r="40502" b="9985"/>
          <a:stretch/>
        </p:blipFill>
        <p:spPr>
          <a:xfrm>
            <a:off x="-853574" y="-594275"/>
            <a:ext cx="3135302" cy="326850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628650" y="168003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b="1">
                <a:latin typeface="Arial Black"/>
                <a:ea typeface="Arial Black"/>
                <a:cs typeface="Arial Black"/>
                <a:sym typeface="Arial Black"/>
              </a:rPr>
              <a:t>Cientistas </a:t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b="1">
                <a:latin typeface="Arial Black"/>
                <a:ea typeface="Arial Black"/>
                <a:cs typeface="Arial Black"/>
                <a:sym typeface="Arial Black"/>
              </a:rPr>
              <a:t>Brasileiros</a:t>
            </a:r>
            <a:endParaRPr sz="2100" b="1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l="21312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l="56256" b="56874"/>
          <a:stretch/>
        </p:blipFill>
        <p:spPr>
          <a:xfrm>
            <a:off x="6793075" y="1990675"/>
            <a:ext cx="2350925" cy="2317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l="66559" t="69916" r="7892" b="4298"/>
          <a:stretch/>
        </p:blipFill>
        <p:spPr>
          <a:xfrm>
            <a:off x="7136025" y="2230525"/>
            <a:ext cx="1732426" cy="1748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l="66559" t="69916" r="7892" b="4298"/>
          <a:stretch/>
        </p:blipFill>
        <p:spPr>
          <a:xfrm>
            <a:off x="-602275" y="-270041"/>
            <a:ext cx="2350925" cy="237292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311700" y="2834125"/>
            <a:ext cx="85206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3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Gabriela (Unicamp)</a:t>
            </a:r>
            <a:endParaRPr sz="23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Arial Black"/>
                <a:ea typeface="Arial Black"/>
                <a:cs typeface="Arial Black"/>
                <a:sym typeface="Arial Black"/>
              </a:rPr>
              <a:t>Mayra (</a:t>
            </a:r>
            <a:r>
              <a:rPr lang="en" sz="23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Unicamp)</a:t>
            </a:r>
            <a:endParaRPr sz="2300"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Arial Black"/>
                <a:ea typeface="Arial Black"/>
                <a:cs typeface="Arial Black"/>
                <a:sym typeface="Arial Black"/>
              </a:rPr>
              <a:t>Rodolpho (</a:t>
            </a:r>
            <a:r>
              <a:rPr lang="en" sz="23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Unicamp)</a:t>
            </a:r>
            <a:endParaRPr sz="230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9"/>
          <p:cNvPicPr preferRelativeResize="0"/>
          <p:nvPr/>
        </p:nvPicPr>
        <p:blipFill rotWithShape="1">
          <a:blip r:embed="rId3">
            <a:alphaModFix/>
          </a:blip>
          <a:srcRect l="21312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9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12" name="Google Shape;212;p9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Degradação de polietileno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13" name="Google Shape;213;p9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6" name="Google Shape;216;p9"/>
          <p:cNvSpPr txBox="1"/>
          <p:nvPr/>
        </p:nvSpPr>
        <p:spPr>
          <a:xfrm>
            <a:off x="-132500" y="3446775"/>
            <a:ext cx="2414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Prof. Sebastião Canevarolo (UFSCar)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9"/>
          <p:cNvSpPr txBox="1"/>
          <p:nvPr/>
        </p:nvSpPr>
        <p:spPr>
          <a:xfrm>
            <a:off x="4155106" y="1400950"/>
            <a:ext cx="2601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Contexto: Polietileno</a:t>
            </a:r>
            <a:endParaRPr sz="15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3" name="Google Shape;233;p9"/>
          <p:cNvGrpSpPr/>
          <p:nvPr/>
        </p:nvGrpSpPr>
        <p:grpSpPr>
          <a:xfrm>
            <a:off x="2784038" y="3091763"/>
            <a:ext cx="5523999" cy="1461050"/>
            <a:chOff x="2784038" y="3091763"/>
            <a:chExt cx="5523999" cy="1461050"/>
          </a:xfrm>
        </p:grpSpPr>
        <p:sp>
          <p:nvSpPr>
            <p:cNvPr id="234" name="Google Shape;234;p9"/>
            <p:cNvSpPr txBox="1"/>
            <p:nvPr/>
          </p:nvSpPr>
          <p:spPr>
            <a:xfrm>
              <a:off x="3338638" y="4152613"/>
              <a:ext cx="4414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Char char="●"/>
              </a:pPr>
              <a:r>
                <a:rPr lang="en" sz="1400" b="0" i="0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Variáveis</a:t>
              </a:r>
              <a:r>
                <a:rPr lang="en" sz="14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: </a:t>
              </a:r>
              <a:r>
                <a:rPr lang="en" sz="1400" b="0" i="0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temperatura</a:t>
              </a:r>
              <a:r>
                <a:rPr lang="en" sz="14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lang="en" sz="1400" b="0" i="0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perfil</a:t>
              </a:r>
              <a:r>
                <a:rPr lang="en" sz="14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da </a:t>
              </a:r>
              <a:r>
                <a:rPr lang="en" sz="1400" b="0" i="0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extrusora</a:t>
              </a:r>
              <a:r>
                <a:rPr lang="en" sz="14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lang="en" sz="1400" b="0" i="0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etc</a:t>
              </a:r>
              <a:endParaRPr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" name="Google Shape;235;p9"/>
            <p:cNvGrpSpPr/>
            <p:nvPr/>
          </p:nvGrpSpPr>
          <p:grpSpPr>
            <a:xfrm>
              <a:off x="2784038" y="3091763"/>
              <a:ext cx="5523999" cy="998788"/>
              <a:chOff x="2471000" y="3091763"/>
              <a:chExt cx="5523999" cy="998788"/>
            </a:xfrm>
          </p:grpSpPr>
          <p:sp>
            <p:nvSpPr>
              <p:cNvPr id="236" name="Google Shape;236;p9"/>
              <p:cNvSpPr txBox="1"/>
              <p:nvPr/>
            </p:nvSpPr>
            <p:spPr>
              <a:xfrm>
                <a:off x="3943899" y="3091763"/>
                <a:ext cx="25782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" sz="1400" b="1" i="0" u="none" strike="noStrike" cap="none" dirty="0" err="1">
                    <a:solidFill>
                      <a:srgbClr val="888888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Degradação</a:t>
                </a:r>
                <a:endParaRPr sz="1400" b="1" i="0" u="none" strike="noStrike" cap="none" dirty="0">
                  <a:solidFill>
                    <a:srgbClr val="88888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7" name="Google Shape;237;p9"/>
              <p:cNvCxnSpPr/>
              <p:nvPr/>
            </p:nvCxnSpPr>
            <p:spPr>
              <a:xfrm>
                <a:off x="3942699" y="3418738"/>
                <a:ext cx="2580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238" name="Google Shape;238;p9"/>
              <p:cNvGrpSpPr/>
              <p:nvPr/>
            </p:nvGrpSpPr>
            <p:grpSpPr>
              <a:xfrm>
                <a:off x="2471000" y="3507320"/>
                <a:ext cx="5523999" cy="583231"/>
                <a:chOff x="2471000" y="3507320"/>
                <a:chExt cx="5523999" cy="583231"/>
              </a:xfrm>
            </p:grpSpPr>
            <p:pic>
              <p:nvPicPr>
                <p:cNvPr id="239" name="Google Shape;239;p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 rot="10800000" flipH="1">
                  <a:off x="2471000" y="3747260"/>
                  <a:ext cx="1562450" cy="1033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40" name="Google Shape;240;p9"/>
                <p:cNvGrpSpPr/>
                <p:nvPr/>
              </p:nvGrpSpPr>
              <p:grpSpPr>
                <a:xfrm>
                  <a:off x="4777309" y="3519873"/>
                  <a:ext cx="868075" cy="558125"/>
                  <a:chOff x="4732625" y="3720100"/>
                  <a:chExt cx="868075" cy="558125"/>
                </a:xfrm>
              </p:grpSpPr>
              <p:pic>
                <p:nvPicPr>
                  <p:cNvPr id="241" name="Google Shape;241;p9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l="74038" t="-10011"/>
                  <a:stretch/>
                </p:blipFill>
                <p:spPr>
                  <a:xfrm rot="10800000" flipH="1">
                    <a:off x="5092650" y="3720100"/>
                    <a:ext cx="452850" cy="1269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242" name="Google Shape;242;p9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l="50233" t="7952"/>
                  <a:stretch/>
                </p:blipFill>
                <p:spPr>
                  <a:xfrm rot="10800000" flipH="1">
                    <a:off x="4732625" y="4172025"/>
                    <a:ext cx="868075" cy="106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243" name="Google Shape;243;p9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l="74038" t="-10011"/>
                  <a:stretch/>
                </p:blipFill>
                <p:spPr>
                  <a:xfrm rot="1967796" flipH="1">
                    <a:off x="4872200" y="3957888"/>
                    <a:ext cx="452850" cy="1269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244" name="Google Shape;244;p9"/>
                <p:cNvGrpSpPr/>
                <p:nvPr/>
              </p:nvGrpSpPr>
              <p:grpSpPr>
                <a:xfrm>
                  <a:off x="6389242" y="3507320"/>
                  <a:ext cx="1605757" cy="583231"/>
                  <a:chOff x="6245192" y="3693471"/>
                  <a:chExt cx="1605757" cy="583231"/>
                </a:xfrm>
              </p:grpSpPr>
              <p:pic>
                <p:nvPicPr>
                  <p:cNvPr id="245" name="Google Shape;245;p9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/>
                  <a:stretch/>
                </p:blipFill>
                <p:spPr>
                  <a:xfrm>
                    <a:off x="6245200" y="3939248"/>
                    <a:ext cx="1605749" cy="106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246" name="Google Shape;246;p9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l="74038" t="-10011"/>
                  <a:stretch/>
                </p:blipFill>
                <p:spPr>
                  <a:xfrm rot="1967796" flipH="1">
                    <a:off x="6243475" y="3806000"/>
                    <a:ext cx="452850" cy="1269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247" name="Google Shape;247;p9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l="74038" t="-10011"/>
                  <a:stretch/>
                </p:blipFill>
                <p:spPr>
                  <a:xfrm rot="-9007997" flipH="1">
                    <a:off x="7033000" y="4045450"/>
                    <a:ext cx="452850" cy="1269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248" name="Google Shape;248;p9"/>
                <p:cNvGrpSpPr/>
                <p:nvPr/>
              </p:nvGrpSpPr>
              <p:grpSpPr>
                <a:xfrm>
                  <a:off x="4304198" y="3598835"/>
                  <a:ext cx="202363" cy="400200"/>
                  <a:chOff x="4209825" y="3784981"/>
                  <a:chExt cx="202363" cy="400200"/>
                </a:xfrm>
              </p:grpSpPr>
              <p:sp>
                <p:nvSpPr>
                  <p:cNvPr id="249" name="Google Shape;249;p9"/>
                  <p:cNvSpPr/>
                  <p:nvPr/>
                </p:nvSpPr>
                <p:spPr>
                  <a:xfrm>
                    <a:off x="4209825" y="3784981"/>
                    <a:ext cx="135600" cy="400200"/>
                  </a:xfrm>
                  <a:prstGeom prst="chevron">
                    <a:avLst>
                      <a:gd name="adj" fmla="val 50000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0" name="Google Shape;250;p9"/>
                  <p:cNvSpPr/>
                  <p:nvPr/>
                </p:nvSpPr>
                <p:spPr>
                  <a:xfrm>
                    <a:off x="4276588" y="3784981"/>
                    <a:ext cx="135600" cy="400200"/>
                  </a:xfrm>
                  <a:prstGeom prst="chevron">
                    <a:avLst>
                      <a:gd name="adj" fmla="val 50000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51" name="Google Shape;251;p9"/>
                <p:cNvGrpSpPr/>
                <p:nvPr/>
              </p:nvGrpSpPr>
              <p:grpSpPr>
                <a:xfrm>
                  <a:off x="5916132" y="3598835"/>
                  <a:ext cx="202363" cy="400200"/>
                  <a:chOff x="4209825" y="3784981"/>
                  <a:chExt cx="202363" cy="400200"/>
                </a:xfrm>
              </p:grpSpPr>
              <p:sp>
                <p:nvSpPr>
                  <p:cNvPr id="252" name="Google Shape;252;p9"/>
                  <p:cNvSpPr/>
                  <p:nvPr/>
                </p:nvSpPr>
                <p:spPr>
                  <a:xfrm>
                    <a:off x="4209825" y="3784981"/>
                    <a:ext cx="135600" cy="400200"/>
                  </a:xfrm>
                  <a:prstGeom prst="chevron">
                    <a:avLst>
                      <a:gd name="adj" fmla="val 50000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3" name="Google Shape;253;p9"/>
                  <p:cNvSpPr/>
                  <p:nvPr/>
                </p:nvSpPr>
                <p:spPr>
                  <a:xfrm>
                    <a:off x="4276588" y="3784981"/>
                    <a:ext cx="135600" cy="400200"/>
                  </a:xfrm>
                  <a:prstGeom prst="chevron">
                    <a:avLst>
                      <a:gd name="adj" fmla="val 50000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sp>
        <p:nvSpPr>
          <p:cNvPr id="254" name="Google Shape;254;p9"/>
          <p:cNvSpPr txBox="1"/>
          <p:nvPr/>
        </p:nvSpPr>
        <p:spPr>
          <a:xfrm>
            <a:off x="0" y="4610725"/>
            <a:ext cx="435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Polym. Degrad. Stab. (2006) 91:10 </a:t>
            </a:r>
            <a:r>
              <a:rPr lang="en" sz="900" b="0" i="0" u="none" strike="noStrike" cap="none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https://doi.org/10.1016/j.polymdegradstab.2006.04.005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2BF147-A9B5-B34B-8462-B7FD5A65328D}"/>
              </a:ext>
            </a:extLst>
          </p:cNvPr>
          <p:cNvSpPr txBox="1"/>
          <p:nvPr/>
        </p:nvSpPr>
        <p:spPr>
          <a:xfrm>
            <a:off x="156139" y="2449263"/>
            <a:ext cx="1749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Headshot of professor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32B013E-98F7-F242-86B4-1C8A960946BE}"/>
              </a:ext>
            </a:extLst>
          </p:cNvPr>
          <p:cNvSpPr txBox="1"/>
          <p:nvPr/>
        </p:nvSpPr>
        <p:spPr>
          <a:xfrm>
            <a:off x="4572000" y="2099448"/>
            <a:ext cx="1749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from reference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10"/>
          <p:cNvPicPr preferRelativeResize="0"/>
          <p:nvPr/>
        </p:nvPicPr>
        <p:blipFill rotWithShape="1">
          <a:blip r:embed="rId3">
            <a:alphaModFix/>
          </a:blip>
          <a:srcRect l="21312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62" name="Google Shape;262;p10"/>
          <p:cNvSpPr txBox="1">
            <a:spLocks noGrp="1"/>
          </p:cNvSpPr>
          <p:nvPr>
            <p:ph type="title"/>
          </p:nvPr>
        </p:nvSpPr>
        <p:spPr>
          <a:xfrm>
            <a:off x="162501" y="86800"/>
            <a:ext cx="8773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Sensores para detecção de câncer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63" name="Google Shape;263;p10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4" name="Google Shape;264;p10"/>
          <p:cNvSpPr txBox="1"/>
          <p:nvPr/>
        </p:nvSpPr>
        <p:spPr>
          <a:xfrm>
            <a:off x="78525" y="3446775"/>
            <a:ext cx="2203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Profa. Marisa Masumi Beppu (UNICAMP)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0"/>
          <p:cNvSpPr txBox="1"/>
          <p:nvPr/>
        </p:nvSpPr>
        <p:spPr>
          <a:xfrm>
            <a:off x="2584886" y="1400950"/>
            <a:ext cx="2652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Contexto: Câncer de Próstata</a:t>
            </a:r>
            <a:endParaRPr sz="15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0"/>
          <p:cNvSpPr txBox="1"/>
          <p:nvPr/>
        </p:nvSpPr>
        <p:spPr>
          <a:xfrm>
            <a:off x="2262987" y="1780825"/>
            <a:ext cx="3296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Alta incidência e mortalidade;</a:t>
            </a:r>
            <a:endParaRPr sz="1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Exames invasivos;</a:t>
            </a:r>
            <a:endParaRPr sz="1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Biópsia líquida.</a:t>
            </a:r>
            <a:endParaRPr sz="1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0"/>
          <p:cNvSpPr txBox="1"/>
          <p:nvPr/>
        </p:nvSpPr>
        <p:spPr>
          <a:xfrm>
            <a:off x="2584875" y="2981888"/>
            <a:ext cx="3123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Solução: Aplicação de polímeros naturais em biossensores</a:t>
            </a:r>
            <a:endParaRPr sz="15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0"/>
          <p:cNvSpPr txBox="1"/>
          <p:nvPr/>
        </p:nvSpPr>
        <p:spPr>
          <a:xfrm>
            <a:off x="2376462" y="3586450"/>
            <a:ext cx="3296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Afinidade biológica;</a:t>
            </a:r>
            <a:endParaRPr sz="1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Versatilidade e adaptabilidade. </a:t>
            </a:r>
            <a:endParaRPr sz="1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0"/>
          <p:cNvSpPr txBox="1"/>
          <p:nvPr/>
        </p:nvSpPr>
        <p:spPr>
          <a:xfrm>
            <a:off x="6007048" y="1785125"/>
            <a:ext cx="1419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Layer-by-layer technique 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0"/>
          <p:cNvSpPr txBox="1"/>
          <p:nvPr/>
        </p:nvSpPr>
        <p:spPr>
          <a:xfrm>
            <a:off x="7419150" y="1548300"/>
            <a:ext cx="116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Water rinse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0"/>
          <p:cNvSpPr txBox="1"/>
          <p:nvPr/>
        </p:nvSpPr>
        <p:spPr>
          <a:xfrm>
            <a:off x="7419150" y="1363150"/>
            <a:ext cx="116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Polyanion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0"/>
          <p:cNvSpPr txBox="1"/>
          <p:nvPr/>
        </p:nvSpPr>
        <p:spPr>
          <a:xfrm>
            <a:off x="7419150" y="1174350"/>
            <a:ext cx="116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Polycation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0"/>
          <p:cNvSpPr txBox="1"/>
          <p:nvPr/>
        </p:nvSpPr>
        <p:spPr>
          <a:xfrm>
            <a:off x="0" y="4627925"/>
            <a:ext cx="3442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Appl. Surf. Sci. (2019) 486 </a:t>
            </a:r>
            <a:r>
              <a:rPr lang="en" sz="900" b="0" i="0" u="none" strike="noStrike" cap="none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https://doi.org/10.1016/j.apsusc.2019.04.227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B016FF-7F3A-694E-AB9C-D670970394A1}"/>
              </a:ext>
            </a:extLst>
          </p:cNvPr>
          <p:cNvSpPr txBox="1"/>
          <p:nvPr/>
        </p:nvSpPr>
        <p:spPr>
          <a:xfrm>
            <a:off x="156139" y="2449263"/>
            <a:ext cx="1749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Headshot of professor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513FAF-F82F-114E-BF63-4A85B17B5641}"/>
              </a:ext>
            </a:extLst>
          </p:cNvPr>
          <p:cNvSpPr txBox="1"/>
          <p:nvPr/>
        </p:nvSpPr>
        <p:spPr>
          <a:xfrm>
            <a:off x="6299330" y="2781918"/>
            <a:ext cx="1749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from reference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f5c7a819c_0_7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g1ef5c7a819c_0_7"/>
          <p:cNvPicPr preferRelativeResize="0"/>
          <p:nvPr/>
        </p:nvPicPr>
        <p:blipFill rotWithShape="1">
          <a:blip r:embed="rId3">
            <a:alphaModFix/>
          </a:blip>
          <a:srcRect l="21311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1ef5c7a819c_0_7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84" name="Google Shape;284;g1ef5c7a819c_0_7"/>
          <p:cNvSpPr txBox="1">
            <a:spLocks noGrp="1"/>
          </p:cNvSpPr>
          <p:nvPr>
            <p:ph type="title"/>
          </p:nvPr>
        </p:nvSpPr>
        <p:spPr>
          <a:xfrm>
            <a:off x="162501" y="86800"/>
            <a:ext cx="8773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Bolsa de sangue poliméricas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85" name="Google Shape;285;g1ef5c7a819c_0_7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6" name="Google Shape;286;g1ef5c7a819c_0_7"/>
          <p:cNvSpPr txBox="1"/>
          <p:nvPr/>
        </p:nvSpPr>
        <p:spPr>
          <a:xfrm>
            <a:off x="-2" y="2344063"/>
            <a:ext cx="205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Profa. Marisa Masumi Beppu (UNICAMP)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1ef5c7a819c_0_7"/>
          <p:cNvSpPr txBox="1"/>
          <p:nvPr/>
        </p:nvSpPr>
        <p:spPr>
          <a:xfrm>
            <a:off x="2475813" y="1400950"/>
            <a:ext cx="3204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Contexto: PVC e plastificantes (ftalatos) em bolsas de sangue</a:t>
            </a:r>
            <a:endParaRPr sz="15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1ef5c7a819c_0_7"/>
          <p:cNvSpPr txBox="1"/>
          <p:nvPr/>
        </p:nvSpPr>
        <p:spPr>
          <a:xfrm>
            <a:off x="5868450" y="1400950"/>
            <a:ext cx="3123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Solução: Membrana de polímero natural</a:t>
            </a:r>
            <a:endParaRPr sz="15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ef5c7a819c_0_7"/>
          <p:cNvSpPr txBox="1"/>
          <p:nvPr/>
        </p:nvSpPr>
        <p:spPr>
          <a:xfrm>
            <a:off x="6696200" y="2282838"/>
            <a:ext cx="28023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Celulose;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Glucomanana;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Fibroína de seda;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Amido;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Gelatinas.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1ef5c7a819c_0_7"/>
          <p:cNvSpPr txBox="1"/>
          <p:nvPr/>
        </p:nvSpPr>
        <p:spPr>
          <a:xfrm>
            <a:off x="131104" y="3992725"/>
            <a:ext cx="1795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Profa. Mariana de Moraes (UNICAMP)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8" name="Google Shape;298;g1ef5c7a819c_0_7"/>
          <p:cNvGrpSpPr/>
          <p:nvPr/>
        </p:nvGrpSpPr>
        <p:grpSpPr>
          <a:xfrm>
            <a:off x="2984988" y="3467275"/>
            <a:ext cx="2688600" cy="1209812"/>
            <a:chOff x="3205100" y="3299738"/>
            <a:chExt cx="2688600" cy="1209812"/>
          </a:xfrm>
        </p:grpSpPr>
        <p:pic>
          <p:nvPicPr>
            <p:cNvPr id="299" name="Google Shape;299;g1ef5c7a819c_0_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05100" y="4210360"/>
              <a:ext cx="182880" cy="182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0" name="Google Shape;300;g1ef5c7a819c_0_7"/>
            <p:cNvSpPr txBox="1"/>
            <p:nvPr/>
          </p:nvSpPr>
          <p:spPr>
            <a:xfrm>
              <a:off x="3479000" y="3299738"/>
              <a:ext cx="24147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Maleabilidade;</a:t>
              </a:r>
              <a:endPara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1" name="Google Shape;301;g1ef5c7a819c_0_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205100" y="3416048"/>
              <a:ext cx="182880" cy="182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2" name="Google Shape;302;g1ef5c7a819c_0_7"/>
            <p:cNvSpPr txBox="1"/>
            <p:nvPr/>
          </p:nvSpPr>
          <p:spPr>
            <a:xfrm>
              <a:off x="3479000" y="3819375"/>
              <a:ext cx="24147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Propriedades de barreira;</a:t>
              </a:r>
              <a:endPara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g1ef5c7a819c_0_7"/>
            <p:cNvSpPr txBox="1"/>
            <p:nvPr/>
          </p:nvSpPr>
          <p:spPr>
            <a:xfrm>
              <a:off x="3479000" y="3564163"/>
              <a:ext cx="24147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Resistência mecânica;</a:t>
              </a:r>
              <a:endPara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4" name="Google Shape;304;g1ef5c7a819c_0_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205100" y="3680473"/>
              <a:ext cx="182880" cy="182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" name="Google Shape;305;g1ef5c7a819c_0_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205100" y="3935685"/>
              <a:ext cx="182880" cy="182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6" name="Google Shape;306;g1ef5c7a819c_0_7"/>
            <p:cNvSpPr txBox="1"/>
            <p:nvPr/>
          </p:nvSpPr>
          <p:spPr>
            <a:xfrm>
              <a:off x="3479000" y="4094050"/>
              <a:ext cx="24147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Não toxicidade.</a:t>
              </a:r>
              <a:endPara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418128A-B856-EC4E-9E7D-B03BC86A25DB}"/>
              </a:ext>
            </a:extLst>
          </p:cNvPr>
          <p:cNvSpPr txBox="1"/>
          <p:nvPr/>
        </p:nvSpPr>
        <p:spPr>
          <a:xfrm>
            <a:off x="176634" y="1746240"/>
            <a:ext cx="1749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Headshot of professor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7C56F1-9AC5-7E48-98E6-D276797072C6}"/>
              </a:ext>
            </a:extLst>
          </p:cNvPr>
          <p:cNvSpPr txBox="1"/>
          <p:nvPr/>
        </p:nvSpPr>
        <p:spPr>
          <a:xfrm>
            <a:off x="3076428" y="2524205"/>
            <a:ext cx="1749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from reference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84DCE6-B3B9-E547-80FB-3D82CD3277FC}"/>
              </a:ext>
            </a:extLst>
          </p:cNvPr>
          <p:cNvSpPr txBox="1"/>
          <p:nvPr/>
        </p:nvSpPr>
        <p:spPr>
          <a:xfrm>
            <a:off x="179439" y="3293933"/>
            <a:ext cx="1749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Headshot of professor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1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Pacheco, M. S.  </a:t>
            </a:r>
            <a:r>
              <a:rPr lang="en" sz="1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 al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(2020). </a:t>
            </a:r>
            <a:r>
              <a:rPr lang="en" sz="1000" b="0" i="0" u="none" strike="noStrike" cap="none">
                <a:solidFill>
                  <a:srgbClr val="040C28"/>
                </a:solidFill>
                <a:latin typeface="Calibri"/>
                <a:ea typeface="Calibri"/>
                <a:cs typeface="Calibri"/>
                <a:sym typeface="Calibri"/>
              </a:rPr>
              <a:t>Int.</a:t>
            </a:r>
            <a:r>
              <a:rPr lang="en" sz="1000" b="0" i="0" u="none" strike="noStrike" cap="none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rgbClr val="040C28"/>
                </a:solidFill>
                <a:latin typeface="Calibri"/>
                <a:ea typeface="Calibri"/>
                <a:cs typeface="Calibri"/>
                <a:sym typeface="Calibri"/>
              </a:rPr>
              <a:t>J.</a:t>
            </a:r>
            <a:r>
              <a:rPr lang="en" sz="1000" b="0" i="0" u="none" strike="noStrike" cap="none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rgbClr val="040C28"/>
                </a:solidFill>
                <a:latin typeface="Calibri"/>
                <a:ea typeface="Calibri"/>
                <a:cs typeface="Calibri"/>
                <a:sym typeface="Calibri"/>
              </a:rPr>
              <a:t>Biol.</a:t>
            </a:r>
            <a:r>
              <a:rPr lang="en" sz="1000" b="0" i="0" u="none" strike="noStrike" cap="none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rgbClr val="040C28"/>
                </a:solidFill>
                <a:latin typeface="Calibri"/>
                <a:ea typeface="Calibri"/>
                <a:cs typeface="Calibri"/>
                <a:sym typeface="Calibri"/>
              </a:rPr>
              <a:t>Macromol. </a:t>
            </a:r>
            <a:r>
              <a:rPr lang="en" sz="1050" b="0" i="0" u="none" strike="noStrike" cap="none">
                <a:solidFill>
                  <a:srgbClr val="0272B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https://doi.org/10.1016/j.ijbiomac.2020.02.140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Google Shape;313;p11"/>
          <p:cNvPicPr preferRelativeResize="0"/>
          <p:nvPr/>
        </p:nvPicPr>
        <p:blipFill rotWithShape="1">
          <a:blip r:embed="rId4">
            <a:alphaModFix/>
          </a:blip>
          <a:srcRect l="21312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1"/>
          <p:cNvSpPr txBox="1">
            <a:spLocks noGrp="1"/>
          </p:cNvSpPr>
          <p:nvPr>
            <p:ph type="sldNum" idx="12"/>
          </p:nvPr>
        </p:nvSpPr>
        <p:spPr>
          <a:xfrm>
            <a:off x="51435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15" name="Google Shape;315;p11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Membranas para Cicatrização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316" name="Google Shape;316;p11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7" name="Google Shape;317;p11"/>
          <p:cNvSpPr txBox="1"/>
          <p:nvPr/>
        </p:nvSpPr>
        <p:spPr>
          <a:xfrm>
            <a:off x="32105" y="3508847"/>
            <a:ext cx="2297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Profa. Mariana de Moraes (UNICAMP)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1"/>
          <p:cNvSpPr txBox="1"/>
          <p:nvPr/>
        </p:nvSpPr>
        <p:spPr>
          <a:xfrm>
            <a:off x="2329200" y="1266025"/>
            <a:ext cx="3953700" cy="15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6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Contexto &amp; Motivação</a:t>
            </a:r>
            <a:endParaRPr sz="16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5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Desafio:</a:t>
            </a: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Feridas crônica;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de saúde pública.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5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Solução:</a:t>
            </a: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Tratamentos avançados.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Membranas de biopolímeros;	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 de liberação de fármacos.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1"/>
          <p:cNvSpPr txBox="1"/>
          <p:nvPr/>
        </p:nvSpPr>
        <p:spPr>
          <a:xfrm>
            <a:off x="4902324" y="4132913"/>
            <a:ext cx="1073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Quitosana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1"/>
          <p:cNvSpPr txBox="1"/>
          <p:nvPr/>
        </p:nvSpPr>
        <p:spPr>
          <a:xfrm>
            <a:off x="2832600" y="4132900"/>
            <a:ext cx="867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Alginato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1"/>
          <p:cNvSpPr txBox="1"/>
          <p:nvPr/>
        </p:nvSpPr>
        <p:spPr>
          <a:xfrm>
            <a:off x="6693075" y="4136788"/>
            <a:ext cx="1761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Fibroína de Seda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61F596-424E-E14A-84F0-4ABBC9382616}"/>
              </a:ext>
            </a:extLst>
          </p:cNvPr>
          <p:cNvSpPr txBox="1"/>
          <p:nvPr/>
        </p:nvSpPr>
        <p:spPr>
          <a:xfrm>
            <a:off x="176634" y="1746240"/>
            <a:ext cx="1749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Headshot of professor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FAF926-8EB8-3F4F-870B-F7DC6A38FD96}"/>
              </a:ext>
            </a:extLst>
          </p:cNvPr>
          <p:cNvSpPr txBox="1"/>
          <p:nvPr/>
        </p:nvSpPr>
        <p:spPr>
          <a:xfrm>
            <a:off x="4422530" y="3214520"/>
            <a:ext cx="174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Images of materials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ef5c7a819c_5_27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Pacheco, M. S.  </a:t>
            </a:r>
            <a:r>
              <a:rPr lang="en" sz="1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 al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(2020). </a:t>
            </a:r>
            <a:r>
              <a:rPr lang="en" sz="1000" b="0" i="0" u="none" strike="noStrike" cap="none">
                <a:solidFill>
                  <a:srgbClr val="040C28"/>
                </a:solidFill>
                <a:latin typeface="Calibri"/>
                <a:ea typeface="Calibri"/>
                <a:cs typeface="Calibri"/>
                <a:sym typeface="Calibri"/>
              </a:rPr>
              <a:t>Int.</a:t>
            </a:r>
            <a:r>
              <a:rPr lang="en" sz="1000" b="0" i="0" u="none" strike="noStrike" cap="none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rgbClr val="040C28"/>
                </a:solidFill>
                <a:latin typeface="Calibri"/>
                <a:ea typeface="Calibri"/>
                <a:cs typeface="Calibri"/>
                <a:sym typeface="Calibri"/>
              </a:rPr>
              <a:t>J.</a:t>
            </a:r>
            <a:r>
              <a:rPr lang="en" sz="1000" b="0" i="0" u="none" strike="noStrike" cap="none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rgbClr val="040C28"/>
                </a:solidFill>
                <a:latin typeface="Calibri"/>
                <a:ea typeface="Calibri"/>
                <a:cs typeface="Calibri"/>
                <a:sym typeface="Calibri"/>
              </a:rPr>
              <a:t>Biol.</a:t>
            </a:r>
            <a:r>
              <a:rPr lang="en" sz="1000" b="0" i="0" u="none" strike="noStrike" cap="none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rgbClr val="040C28"/>
                </a:solidFill>
                <a:latin typeface="Calibri"/>
                <a:ea typeface="Calibri"/>
                <a:cs typeface="Calibri"/>
                <a:sym typeface="Calibri"/>
              </a:rPr>
              <a:t>Macromol. </a:t>
            </a:r>
            <a:r>
              <a:rPr lang="en" sz="1050" b="0" i="0" u="none" strike="noStrike" cap="none">
                <a:solidFill>
                  <a:srgbClr val="0272B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https://doi.org/10.1016/j.ijbiomac.2020.02.140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Google Shape;332;g1ef5c7a819c_5_27"/>
          <p:cNvPicPr preferRelativeResize="0"/>
          <p:nvPr/>
        </p:nvPicPr>
        <p:blipFill rotWithShape="1">
          <a:blip r:embed="rId4">
            <a:alphaModFix/>
          </a:blip>
          <a:srcRect l="21311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g1ef5c7a819c_5_27"/>
          <p:cNvSpPr txBox="1">
            <a:spLocks noGrp="1"/>
          </p:cNvSpPr>
          <p:nvPr>
            <p:ph type="sldNum" idx="12"/>
          </p:nvPr>
        </p:nvSpPr>
        <p:spPr>
          <a:xfrm>
            <a:off x="5067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34" name="Google Shape;334;g1ef5c7a819c_5_27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Membranas para Cicatrização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335" name="Google Shape;335;g1ef5c7a819c_5_27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6" name="Google Shape;336;g1ef5c7a819c_5_27"/>
          <p:cNvSpPr txBox="1"/>
          <p:nvPr/>
        </p:nvSpPr>
        <p:spPr>
          <a:xfrm>
            <a:off x="32105" y="3508847"/>
            <a:ext cx="2297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Profa. Mariana de Moraes (UNICAMP)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1ef5c7a819c_5_27"/>
          <p:cNvSpPr txBox="1"/>
          <p:nvPr/>
        </p:nvSpPr>
        <p:spPr>
          <a:xfrm>
            <a:off x="5724300" y="1133075"/>
            <a:ext cx="3459600" cy="3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7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Propriedades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5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Alginato:</a:t>
            </a:r>
            <a:r>
              <a:rPr lang="en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ambiente úmido com propriedades regenerativas;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5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Quitosana:</a:t>
            </a: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incorporação de fármaco e atividade antimicrobiana;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5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Fibroína de seda:</a:t>
            </a:r>
            <a:r>
              <a:rPr lang="en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suporte mecânico e barreira biológica.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Incorporação de fármaco.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Propriedades mecânicas e térmicas.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Propriedades biológicas e de barreira.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g1ef5c7a819c_5_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94229" y="3072100"/>
            <a:ext cx="273900" cy="2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g1ef5c7a819c_5_27"/>
          <p:cNvPicPr preferRelativeResize="0"/>
          <p:nvPr/>
        </p:nvPicPr>
        <p:blipFill rotWithShape="1">
          <a:blip r:embed="rId5">
            <a:alphaModFix/>
          </a:blip>
          <a:srcRect t="27820" b="-27820"/>
          <a:stretch/>
        </p:blipFill>
        <p:spPr>
          <a:xfrm>
            <a:off x="5894229" y="3415800"/>
            <a:ext cx="273900" cy="2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g1ef5c7a819c_5_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94229" y="3601500"/>
            <a:ext cx="273900" cy="273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Google Shape;343;g1ef5c7a819c_5_27"/>
          <p:cNvCxnSpPr>
            <a:cxnSpLocks/>
          </p:cNvCxnSpPr>
          <p:nvPr/>
        </p:nvCxnSpPr>
        <p:spPr>
          <a:xfrm>
            <a:off x="4030046" y="2573687"/>
            <a:ext cx="0" cy="23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4" name="Google Shape;344;g1ef5c7a819c_5_27"/>
          <p:cNvSpPr txBox="1"/>
          <p:nvPr/>
        </p:nvSpPr>
        <p:spPr>
          <a:xfrm>
            <a:off x="2417100" y="1133075"/>
            <a:ext cx="3459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Membranas em Multicamadas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CB89B6-D277-DD4C-9DD7-618E2D3246A2}"/>
              </a:ext>
            </a:extLst>
          </p:cNvPr>
          <p:cNvSpPr txBox="1"/>
          <p:nvPr/>
        </p:nvSpPr>
        <p:spPr>
          <a:xfrm>
            <a:off x="305820" y="2316885"/>
            <a:ext cx="1749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Headshot of professor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DC0DCF-5C09-EF41-9375-6250FC493E6E}"/>
              </a:ext>
            </a:extLst>
          </p:cNvPr>
          <p:cNvSpPr txBox="1"/>
          <p:nvPr/>
        </p:nvSpPr>
        <p:spPr>
          <a:xfrm>
            <a:off x="3195865" y="1871718"/>
            <a:ext cx="1749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from reference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7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Ferreira, V. F.  </a:t>
            </a:r>
            <a:r>
              <a:rPr lang="en" sz="1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 al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(2019). </a:t>
            </a:r>
            <a:r>
              <a:rPr lang="en" sz="1000" b="0" i="1" u="none" strike="noStrike" cap="none">
                <a:solidFill>
                  <a:srgbClr val="040C28"/>
                </a:solidFill>
                <a:latin typeface="Calibri"/>
                <a:ea typeface="Calibri"/>
                <a:cs typeface="Calibri"/>
                <a:sym typeface="Calibri"/>
              </a:rPr>
              <a:t>Nanoscale.</a:t>
            </a:r>
            <a:r>
              <a:rPr lang="en" sz="1000" b="0" i="0" u="none" strike="noStrike" cap="none">
                <a:solidFill>
                  <a:srgbClr val="040C28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1050" b="0" i="0" u="none" strike="noStrike" cap="none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https://doi.org/10.1039/C9NR05383B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" name="Google Shape;350;p7"/>
          <p:cNvPicPr preferRelativeResize="0"/>
          <p:nvPr/>
        </p:nvPicPr>
        <p:blipFill rotWithShape="1">
          <a:blip r:embed="rId3">
            <a:alphaModFix/>
          </a:blip>
          <a:srcRect l="21312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7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Estruturas para reparar ossos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353" name="Google Shape;353;p7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4" name="Google Shape;354;p7"/>
          <p:cNvSpPr txBox="1"/>
          <p:nvPr/>
        </p:nvSpPr>
        <p:spPr>
          <a:xfrm>
            <a:off x="19900" y="3446775"/>
            <a:ext cx="24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Profa. Liliane Lona (Unicamp)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7"/>
          <p:cNvSpPr txBox="1"/>
          <p:nvPr/>
        </p:nvSpPr>
        <p:spPr>
          <a:xfrm>
            <a:off x="2475813" y="1400950"/>
            <a:ext cx="3204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Contexto: Engenharia de Tecidos</a:t>
            </a:r>
            <a:endParaRPr sz="15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7"/>
          <p:cNvSpPr txBox="1"/>
          <p:nvPr/>
        </p:nvSpPr>
        <p:spPr>
          <a:xfrm>
            <a:off x="2677113" y="2644713"/>
            <a:ext cx="2802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Nanofibras de celulose</a:t>
            </a:r>
            <a:endParaRPr sz="1500" b="1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7"/>
          <p:cNvSpPr txBox="1"/>
          <p:nvPr/>
        </p:nvSpPr>
        <p:spPr>
          <a:xfrm>
            <a:off x="3383025" y="3009388"/>
            <a:ext cx="2802300" cy="14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Porosidade e Rugosidade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Resistência mecânica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Biocompatibilidade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Bioatividade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1" name="Google Shape;361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78961" y="3055725"/>
            <a:ext cx="359400" cy="3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78961" y="3403550"/>
            <a:ext cx="359400" cy="3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78961" y="3704200"/>
            <a:ext cx="359400" cy="3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78961" y="4085412"/>
            <a:ext cx="359400" cy="3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7"/>
          <p:cNvSpPr txBox="1"/>
          <p:nvPr/>
        </p:nvSpPr>
        <p:spPr>
          <a:xfrm>
            <a:off x="5994800" y="2728350"/>
            <a:ext cx="3123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Solução: Celulose + Vidro Bioativo</a:t>
            </a:r>
            <a:endParaRPr sz="15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7"/>
          <p:cNvSpPr txBox="1"/>
          <p:nvPr/>
        </p:nvSpPr>
        <p:spPr>
          <a:xfrm>
            <a:off x="6862450" y="3156538"/>
            <a:ext cx="2802300" cy="14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Produção fácil e verde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Utilização </a:t>
            </a:r>
            <a:r>
              <a:rPr lang="en" sz="15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vivo</a:t>
            </a:r>
            <a:endParaRPr sz="15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Bioativo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8078C6-01D2-9748-9AB3-FF18E66B22C3}"/>
              </a:ext>
            </a:extLst>
          </p:cNvPr>
          <p:cNvSpPr txBox="1"/>
          <p:nvPr/>
        </p:nvSpPr>
        <p:spPr>
          <a:xfrm>
            <a:off x="305820" y="2316885"/>
            <a:ext cx="1749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Headshot of professor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0DCDE1-88AE-BC4D-BD26-5B1764F4A84B}"/>
              </a:ext>
            </a:extLst>
          </p:cNvPr>
          <p:cNvSpPr txBox="1"/>
          <p:nvPr/>
        </p:nvSpPr>
        <p:spPr>
          <a:xfrm>
            <a:off x="5287681" y="1929786"/>
            <a:ext cx="1749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from reference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ef680fa297_1_0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8" name="Google Shape;378;g1ef680fa297_1_0"/>
          <p:cNvPicPr preferRelativeResize="0"/>
          <p:nvPr/>
        </p:nvPicPr>
        <p:blipFill rotWithShape="1">
          <a:blip r:embed="rId3">
            <a:alphaModFix/>
          </a:blip>
          <a:srcRect l="21311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g1ef680fa297_1_0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80" name="Google Shape;380;g1ef680fa297_1_0"/>
          <p:cNvSpPr txBox="1">
            <a:spLocks noGrp="1"/>
          </p:cNvSpPr>
          <p:nvPr>
            <p:ph type="title"/>
          </p:nvPr>
        </p:nvSpPr>
        <p:spPr>
          <a:xfrm>
            <a:off x="162501" y="86800"/>
            <a:ext cx="8773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Impressão 3D de poliácido lático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81" name="Google Shape;381;g1ef680fa297_1_0"/>
          <p:cNvSpPr txBox="1"/>
          <p:nvPr/>
        </p:nvSpPr>
        <p:spPr>
          <a:xfrm>
            <a:off x="0" y="2344075"/>
            <a:ext cx="2414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Profa. Marina Fernandes Cosate de Andrade (UNICAMP)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g1ef680fa297_1_0"/>
          <p:cNvSpPr txBox="1"/>
          <p:nvPr/>
        </p:nvSpPr>
        <p:spPr>
          <a:xfrm>
            <a:off x="2422038" y="1146200"/>
            <a:ext cx="3204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Poliácido lático (PLA)</a:t>
            </a:r>
            <a:endParaRPr sz="15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g1ef680fa297_1_0"/>
          <p:cNvSpPr txBox="1"/>
          <p:nvPr/>
        </p:nvSpPr>
        <p:spPr>
          <a:xfrm>
            <a:off x="5799600" y="1788525"/>
            <a:ext cx="3268200" cy="21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Produzido a partir de fontes renováveis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Alta resistência mecânica, excelente termoformagem, biocompatibilidade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Embalagens e dispositivos médicos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Processamento em altas temperaturas (185-190°C)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g1ef680fa297_1_0"/>
          <p:cNvSpPr txBox="1"/>
          <p:nvPr/>
        </p:nvSpPr>
        <p:spPr>
          <a:xfrm>
            <a:off x="262350" y="4055325"/>
            <a:ext cx="189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Profa. Ana Rita Morales (UNICAMP)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7" name="Google Shape;387;g1ef680fa297_1_0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89" name="Google Shape;389;g1ef680fa297_1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47478" y="3591329"/>
            <a:ext cx="273900" cy="27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40060C-AD79-244B-BD3F-E4BB6119155C}"/>
              </a:ext>
            </a:extLst>
          </p:cNvPr>
          <p:cNvSpPr txBox="1"/>
          <p:nvPr/>
        </p:nvSpPr>
        <p:spPr>
          <a:xfrm>
            <a:off x="332515" y="1649611"/>
            <a:ext cx="1749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Headshot of professor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0E6C7B-E5A9-AA48-8CEC-DCC3BC82AE5E}"/>
              </a:ext>
            </a:extLst>
          </p:cNvPr>
          <p:cNvSpPr txBox="1"/>
          <p:nvPr/>
        </p:nvSpPr>
        <p:spPr>
          <a:xfrm>
            <a:off x="332515" y="3405595"/>
            <a:ext cx="1749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Headshot of professor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CC1F2B-C6FC-774E-8714-D2CEDB6F120E}"/>
              </a:ext>
            </a:extLst>
          </p:cNvPr>
          <p:cNvSpPr txBox="1"/>
          <p:nvPr/>
        </p:nvSpPr>
        <p:spPr>
          <a:xfrm>
            <a:off x="3149653" y="2584146"/>
            <a:ext cx="1749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from reference</a:t>
            </a:r>
          </a:p>
        </p:txBody>
      </p:sp>
      <p:sp>
        <p:nvSpPr>
          <p:cNvPr id="18" name="Google Shape;405;g1ef680fa297_2_4">
            <a:extLst>
              <a:ext uri="{FF2B5EF4-FFF2-40B4-BE49-F238E27FC236}">
                <a16:creationId xmlns:a16="http://schemas.microsoft.com/office/drawing/2014/main" id="{73C77A83-7962-A643-A745-32C40B6FA909}"/>
              </a:ext>
            </a:extLst>
          </p:cNvPr>
          <p:cNvSpPr txBox="1"/>
          <p:nvPr/>
        </p:nvSpPr>
        <p:spPr>
          <a:xfrm>
            <a:off x="0" y="4704125"/>
            <a:ext cx="59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Bull. Mater. Sci. (2020) 43:74 https://doi.org/10.1007/s12034-019-2025-8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ef680fa297_2_4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5" name="Google Shape;395;g1ef680fa297_2_4"/>
          <p:cNvPicPr preferRelativeResize="0"/>
          <p:nvPr/>
        </p:nvPicPr>
        <p:blipFill rotWithShape="1">
          <a:blip r:embed="rId3">
            <a:alphaModFix/>
          </a:blip>
          <a:srcRect l="21311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g1ef680fa297_2_4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97" name="Google Shape;397;g1ef680fa297_2_4"/>
          <p:cNvSpPr txBox="1">
            <a:spLocks noGrp="1"/>
          </p:cNvSpPr>
          <p:nvPr>
            <p:ph type="title"/>
          </p:nvPr>
        </p:nvSpPr>
        <p:spPr>
          <a:xfrm>
            <a:off x="162501" y="86800"/>
            <a:ext cx="8773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Impressão 3D de poliácido lático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98" name="Google Shape;398;g1ef680fa297_2_4"/>
          <p:cNvSpPr txBox="1"/>
          <p:nvPr/>
        </p:nvSpPr>
        <p:spPr>
          <a:xfrm>
            <a:off x="0" y="2344075"/>
            <a:ext cx="2414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Profa. Marina Fernandes Cosate de Andrade (UNICAMP)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1" name="Google Shape;401;g1ef680fa297_2_4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2" name="Google Shape;402;g1ef680fa297_2_4"/>
          <p:cNvSpPr txBox="1"/>
          <p:nvPr/>
        </p:nvSpPr>
        <p:spPr>
          <a:xfrm>
            <a:off x="2366675" y="1294250"/>
            <a:ext cx="3291900" cy="3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Solução: </a:t>
            </a:r>
            <a:endParaRPr sz="15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Impressão 3D moldada em solvente</a:t>
            </a:r>
            <a:endParaRPr sz="15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Temperatura ambiente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Software: AutoCad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Dissolução em solvente e extrusão</a:t>
            </a:r>
            <a:endParaRPr sz="15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Vantagens:</a:t>
            </a: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propriedades do PLA são mantidas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Formação de estruturas complexas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g1ef680fa297_2_4"/>
          <p:cNvSpPr txBox="1"/>
          <p:nvPr/>
        </p:nvSpPr>
        <p:spPr>
          <a:xfrm>
            <a:off x="262350" y="4055325"/>
            <a:ext cx="189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Profa. Ana Rita Morales (UNICAMP)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g1ef680fa297_2_4"/>
          <p:cNvSpPr txBox="1"/>
          <p:nvPr/>
        </p:nvSpPr>
        <p:spPr>
          <a:xfrm>
            <a:off x="0" y="4704125"/>
            <a:ext cx="59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Bull. Mater. Sci. (2020) 43:74 https://doi.org/10.1007/s12034-019-2025-8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C9A784-B06E-764E-81BE-B9F9DC761093}"/>
              </a:ext>
            </a:extLst>
          </p:cNvPr>
          <p:cNvSpPr txBox="1"/>
          <p:nvPr/>
        </p:nvSpPr>
        <p:spPr>
          <a:xfrm>
            <a:off x="332515" y="1649611"/>
            <a:ext cx="1749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Headshot of professor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7D1D38-2FFC-8049-9AC2-C4D44CD1DB46}"/>
              </a:ext>
            </a:extLst>
          </p:cNvPr>
          <p:cNvSpPr txBox="1"/>
          <p:nvPr/>
        </p:nvSpPr>
        <p:spPr>
          <a:xfrm>
            <a:off x="332515" y="3405595"/>
            <a:ext cx="1749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Headshot of professor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D6B6F2-DCF2-DD47-B031-CCDF8289955E}"/>
              </a:ext>
            </a:extLst>
          </p:cNvPr>
          <p:cNvSpPr txBox="1"/>
          <p:nvPr/>
        </p:nvSpPr>
        <p:spPr>
          <a:xfrm>
            <a:off x="6275580" y="2590867"/>
            <a:ext cx="1749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from reference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2519</Words>
  <Application>Microsoft Macintosh PowerPoint</Application>
  <PresentationFormat>On-screen Show (16:9)</PresentationFormat>
  <Paragraphs>237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Arial Black</vt:lpstr>
      <vt:lpstr>Arial</vt:lpstr>
      <vt:lpstr>Office Theme</vt:lpstr>
      <vt:lpstr>Cientistas  Brasileiros</vt:lpstr>
      <vt:lpstr>Degradação de polietileno</vt:lpstr>
      <vt:lpstr>Sensores para detecção de câncer</vt:lpstr>
      <vt:lpstr>Bolsa de sangue poliméricas</vt:lpstr>
      <vt:lpstr>Membranas para Cicatrização</vt:lpstr>
      <vt:lpstr>Membranas para Cicatrização</vt:lpstr>
      <vt:lpstr>Estruturas para reparar ossos</vt:lpstr>
      <vt:lpstr>Impressão 3D de poliácido lático</vt:lpstr>
      <vt:lpstr>Impressão 3D de poliácido lático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Cientistas  Brasileiros</dc:title>
  <cp:lastModifiedBy>Haley Beech</cp:lastModifiedBy>
  <cp:revision>1</cp:revision>
  <dcterms:modified xsi:type="dcterms:W3CDTF">2024-09-20T18:03:12Z</dcterms:modified>
</cp:coreProperties>
</file>