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1" r:id="rId1"/>
    <p:sldMasterId id="2147483672" r:id="rId2"/>
  </p:sldMasterIdLst>
  <p:notesMasterIdLst>
    <p:notesMasterId r:id="rId9"/>
  </p:notesMasterIdLst>
  <p:sldIdLst>
    <p:sldId id="256" r:id="rId3"/>
    <p:sldId id="257" r:id="rId4"/>
    <p:sldId id="258" r:id="rId5"/>
    <p:sldId id="260" r:id="rId6"/>
    <p:sldId id="262" r:id="rId7"/>
    <p:sldId id="264" r:id="rId8"/>
  </p:sldIdLst>
  <p:sldSz cx="9144000" cy="5143500" type="screen16x9"/>
  <p:notesSz cx="6858000" cy="9144000"/>
  <p:embeddedFontLst>
    <p:embeddedFont>
      <p:font typeface="Arial Black" panose="020B0604020202020204" pitchFamily="34" charset="0"/>
      <p:regular r:id="rId10"/>
      <p:bold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9"/>
  </p:normalViewPr>
  <p:slideViewPr>
    <p:cSldViewPr snapToGrid="0">
      <p:cViewPr varScale="1">
        <p:scale>
          <a:sx n="145" d="100"/>
          <a:sy n="145" d="100"/>
        </p:scale>
        <p:origin x="68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Common-systems-of-A-wet-spinning-and-B-dry-jet-wet-spinning-In-dry-jet-wet_fig3_325942311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a4d660ba34_0_1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1a4d660ba34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a8c18ef4d8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1a8c18ef4d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bbff42f26c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1bbff42f26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bbff42f26c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https://www.researchgate.net/figure/Common-systems-of-A-wet-spinning-and-B-dry-jet-wet-spinning-In-dry-jet-wet_fig3_325942311</a:t>
            </a:r>
            <a:r>
              <a:rPr lang="en"/>
              <a:t> </a:t>
            </a:r>
            <a:endParaRPr/>
          </a:p>
        </p:txBody>
      </p:sp>
      <p:sp>
        <p:nvSpPr>
          <p:cNvPr id="194" name="Google Shape;194;g1bbff42f2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bbff42f26c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1bbff42f26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bbff42f26c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https://www.wetrytires.com/cords-showing-on-tires/</a:t>
            </a:r>
            <a:endParaRPr/>
          </a:p>
        </p:txBody>
      </p:sp>
      <p:sp>
        <p:nvSpPr>
          <p:cNvPr id="237" name="Google Shape;237;g1bbff42f26c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605790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605790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www.youtube.com/watch?v=cn6K1m7yH0I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png"/><Relationship Id="rId4" Type="http://schemas.openxmlformats.org/officeDocument/2006/relationships/hyperlink" Target="https://www.youtube.com/watch?v=x0VFeMTSIb4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png"/><Relationship Id="rId4" Type="http://schemas.openxmlformats.org/officeDocument/2006/relationships/hyperlink" Target="https://www.youtube.com/watch?v=faeQSTpPh9w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628650" y="214308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Black"/>
              <a:buNone/>
            </a:pPr>
            <a:r>
              <a:rPr lang="en" b="1">
                <a:latin typeface="Arial Black"/>
                <a:ea typeface="Arial Black"/>
                <a:cs typeface="Arial Black"/>
                <a:sym typeface="Arial Black"/>
              </a:rPr>
              <a:t>Fibras poliméricas</a:t>
            </a:r>
            <a:endParaRPr sz="2100" b="1"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37" name="Google Shape;137;p26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6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139" name="Google Shape;139;p26"/>
          <p:cNvSpPr/>
          <p:nvPr/>
        </p:nvSpPr>
        <p:spPr>
          <a:xfrm>
            <a:off x="-166625" y="418194"/>
            <a:ext cx="10171100" cy="3490100"/>
          </a:xfrm>
          <a:custGeom>
            <a:avLst/>
            <a:gdLst/>
            <a:ahLst/>
            <a:cxnLst/>
            <a:rect l="l" t="t" r="r" b="b"/>
            <a:pathLst>
              <a:path w="406844" h="139604" extrusionOk="0">
                <a:moveTo>
                  <a:pt x="0" y="1818"/>
                </a:moveTo>
                <a:cubicBezTo>
                  <a:pt x="7557" y="1818"/>
                  <a:pt x="19225" y="-3204"/>
                  <a:pt x="22603" y="3556"/>
                </a:cubicBezTo>
                <a:cubicBezTo>
                  <a:pt x="27064" y="12482"/>
                  <a:pt x="23508" y="23525"/>
                  <a:pt x="24921" y="33403"/>
                </a:cubicBezTo>
                <a:cubicBezTo>
                  <a:pt x="25137" y="34915"/>
                  <a:pt x="26023" y="37421"/>
                  <a:pt x="27529" y="37170"/>
                </a:cubicBezTo>
                <a:cubicBezTo>
                  <a:pt x="39527" y="35169"/>
                  <a:pt x="23312" y="-193"/>
                  <a:pt x="35353" y="1528"/>
                </a:cubicBezTo>
                <a:cubicBezTo>
                  <a:pt x="47305" y="3236"/>
                  <a:pt x="33886" y="39619"/>
                  <a:pt x="45495" y="36301"/>
                </a:cubicBezTo>
                <a:cubicBezTo>
                  <a:pt x="55254" y="33511"/>
                  <a:pt x="48171" y="16175"/>
                  <a:pt x="49841" y="6164"/>
                </a:cubicBezTo>
                <a:cubicBezTo>
                  <a:pt x="50330" y="3229"/>
                  <a:pt x="54351" y="-225"/>
                  <a:pt x="57086" y="948"/>
                </a:cubicBezTo>
                <a:cubicBezTo>
                  <a:pt x="60343" y="2345"/>
                  <a:pt x="59690" y="7595"/>
                  <a:pt x="60273" y="11090"/>
                </a:cubicBezTo>
                <a:cubicBezTo>
                  <a:pt x="62168" y="22454"/>
                  <a:pt x="55396" y="36577"/>
                  <a:pt x="62592" y="45574"/>
                </a:cubicBezTo>
                <a:cubicBezTo>
                  <a:pt x="66629" y="50621"/>
                  <a:pt x="76044" y="51857"/>
                  <a:pt x="81717" y="48761"/>
                </a:cubicBezTo>
                <a:cubicBezTo>
                  <a:pt x="86094" y="46373"/>
                  <a:pt x="90748" y="38378"/>
                  <a:pt x="87222" y="34852"/>
                </a:cubicBezTo>
                <a:cubicBezTo>
                  <a:pt x="84837" y="32467"/>
                  <a:pt x="79016" y="35708"/>
                  <a:pt x="77950" y="38909"/>
                </a:cubicBezTo>
                <a:cubicBezTo>
                  <a:pt x="76244" y="44032"/>
                  <a:pt x="76700" y="51388"/>
                  <a:pt x="80847" y="54846"/>
                </a:cubicBezTo>
                <a:cubicBezTo>
                  <a:pt x="87007" y="59981"/>
                  <a:pt x="97668" y="55096"/>
                  <a:pt x="104609" y="51079"/>
                </a:cubicBezTo>
                <a:cubicBezTo>
                  <a:pt x="114894" y="45126"/>
                  <a:pt x="126404" y="40442"/>
                  <a:pt x="138223" y="39199"/>
                </a:cubicBezTo>
                <a:cubicBezTo>
                  <a:pt x="165643" y="36315"/>
                  <a:pt x="193921" y="37728"/>
                  <a:pt x="220808" y="43835"/>
                </a:cubicBezTo>
                <a:cubicBezTo>
                  <a:pt x="227632" y="45385"/>
                  <a:pt x="235034" y="43939"/>
                  <a:pt x="241672" y="46153"/>
                </a:cubicBezTo>
                <a:cubicBezTo>
                  <a:pt x="252249" y="49681"/>
                  <a:pt x="263105" y="55122"/>
                  <a:pt x="270070" y="63829"/>
                </a:cubicBezTo>
                <a:cubicBezTo>
                  <a:pt x="275833" y="71035"/>
                  <a:pt x="277233" y="82116"/>
                  <a:pt x="274996" y="91068"/>
                </a:cubicBezTo>
                <a:cubicBezTo>
                  <a:pt x="272164" y="102401"/>
                  <a:pt x="261017" y="112199"/>
                  <a:pt x="249786" y="115409"/>
                </a:cubicBezTo>
                <a:cubicBezTo>
                  <a:pt x="240930" y="117940"/>
                  <a:pt x="230446" y="115309"/>
                  <a:pt x="222547" y="120046"/>
                </a:cubicBezTo>
                <a:cubicBezTo>
                  <a:pt x="208817" y="128280"/>
                  <a:pt x="190997" y="125917"/>
                  <a:pt x="175024" y="127000"/>
                </a:cubicBezTo>
                <a:cubicBezTo>
                  <a:pt x="165974" y="127613"/>
                  <a:pt x="157133" y="130290"/>
                  <a:pt x="148075" y="130767"/>
                </a:cubicBezTo>
                <a:cubicBezTo>
                  <a:pt x="126376" y="131910"/>
                  <a:pt x="97567" y="116722"/>
                  <a:pt x="93308" y="95415"/>
                </a:cubicBezTo>
                <a:cubicBezTo>
                  <a:pt x="92242" y="90083"/>
                  <a:pt x="94642" y="84475"/>
                  <a:pt x="96785" y="79477"/>
                </a:cubicBezTo>
                <a:cubicBezTo>
                  <a:pt x="101270" y="69016"/>
                  <a:pt x="104777" y="56750"/>
                  <a:pt x="113882" y="49920"/>
                </a:cubicBezTo>
                <a:cubicBezTo>
                  <a:pt x="130586" y="37391"/>
                  <a:pt x="154165" y="37250"/>
                  <a:pt x="175024" y="36301"/>
                </a:cubicBezTo>
                <a:cubicBezTo>
                  <a:pt x="191538" y="35550"/>
                  <a:pt x="208776" y="33468"/>
                  <a:pt x="224576" y="38329"/>
                </a:cubicBezTo>
                <a:cubicBezTo>
                  <a:pt x="234538" y="41394"/>
                  <a:pt x="243386" y="47554"/>
                  <a:pt x="251814" y="53687"/>
                </a:cubicBezTo>
                <a:cubicBezTo>
                  <a:pt x="258024" y="58206"/>
                  <a:pt x="266058" y="61596"/>
                  <a:pt x="269491" y="68466"/>
                </a:cubicBezTo>
                <a:cubicBezTo>
                  <a:pt x="275042" y="79574"/>
                  <a:pt x="277327" y="93018"/>
                  <a:pt x="275286" y="105267"/>
                </a:cubicBezTo>
                <a:cubicBezTo>
                  <a:pt x="272828" y="120023"/>
                  <a:pt x="257634" y="132935"/>
                  <a:pt x="243121" y="136563"/>
                </a:cubicBezTo>
                <a:cubicBezTo>
                  <a:pt x="235151" y="138556"/>
                  <a:pt x="226573" y="138903"/>
                  <a:pt x="218490" y="137432"/>
                </a:cubicBezTo>
                <a:cubicBezTo>
                  <a:pt x="215807" y="136944"/>
                  <a:pt x="213676" y="134439"/>
                  <a:pt x="210956" y="134245"/>
                </a:cubicBezTo>
                <a:cubicBezTo>
                  <a:pt x="196554" y="133219"/>
                  <a:pt x="182166" y="132000"/>
                  <a:pt x="167780" y="130767"/>
                </a:cubicBezTo>
                <a:cubicBezTo>
                  <a:pt x="157645" y="129899"/>
                  <a:pt x="147221" y="130915"/>
                  <a:pt x="137353" y="128449"/>
                </a:cubicBezTo>
                <a:cubicBezTo>
                  <a:pt x="129675" y="126530"/>
                  <a:pt x="122698" y="122428"/>
                  <a:pt x="115620" y="118887"/>
                </a:cubicBezTo>
                <a:cubicBezTo>
                  <a:pt x="108471" y="115311"/>
                  <a:pt x="99801" y="110208"/>
                  <a:pt x="98234" y="102369"/>
                </a:cubicBezTo>
                <a:cubicBezTo>
                  <a:pt x="96109" y="91735"/>
                  <a:pt x="100539" y="78492"/>
                  <a:pt x="108955" y="71653"/>
                </a:cubicBezTo>
                <a:cubicBezTo>
                  <a:pt x="116942" y="65163"/>
                  <a:pt x="127442" y="62443"/>
                  <a:pt x="135904" y="56585"/>
                </a:cubicBezTo>
                <a:cubicBezTo>
                  <a:pt x="138428" y="54837"/>
                  <a:pt x="141881" y="55176"/>
                  <a:pt x="144888" y="54557"/>
                </a:cubicBezTo>
                <a:cubicBezTo>
                  <a:pt x="160036" y="51439"/>
                  <a:pt x="175831" y="54005"/>
                  <a:pt x="191251" y="52818"/>
                </a:cubicBezTo>
                <a:cubicBezTo>
                  <a:pt x="222221" y="50434"/>
                  <a:pt x="273302" y="59038"/>
                  <a:pt x="276735" y="89909"/>
                </a:cubicBezTo>
                <a:cubicBezTo>
                  <a:pt x="278706" y="107637"/>
                  <a:pt x="257482" y="124526"/>
                  <a:pt x="240223" y="129029"/>
                </a:cubicBezTo>
                <a:cubicBezTo>
                  <a:pt x="203960" y="138491"/>
                  <a:pt x="164571" y="135935"/>
                  <a:pt x="127791" y="128739"/>
                </a:cubicBezTo>
                <a:cubicBezTo>
                  <a:pt x="114974" y="126231"/>
                  <a:pt x="104404" y="114172"/>
                  <a:pt x="98813" y="102369"/>
                </a:cubicBezTo>
                <a:cubicBezTo>
                  <a:pt x="96302" y="97068"/>
                  <a:pt x="92767" y="91369"/>
                  <a:pt x="93597" y="85562"/>
                </a:cubicBezTo>
                <a:cubicBezTo>
                  <a:pt x="94132" y="81822"/>
                  <a:pt x="97322" y="78950"/>
                  <a:pt x="99683" y="76000"/>
                </a:cubicBezTo>
                <a:cubicBezTo>
                  <a:pt x="102681" y="72253"/>
                  <a:pt x="105343" y="68147"/>
                  <a:pt x="108955" y="64988"/>
                </a:cubicBezTo>
                <a:cubicBezTo>
                  <a:pt x="111763" y="62532"/>
                  <a:pt x="116050" y="62601"/>
                  <a:pt x="119387" y="60932"/>
                </a:cubicBezTo>
                <a:cubicBezTo>
                  <a:pt x="130249" y="55501"/>
                  <a:pt x="142928" y="54404"/>
                  <a:pt x="155030" y="53397"/>
                </a:cubicBezTo>
                <a:cubicBezTo>
                  <a:pt x="160845" y="52913"/>
                  <a:pt x="165806" y="48646"/>
                  <a:pt x="171547" y="47602"/>
                </a:cubicBezTo>
                <a:cubicBezTo>
                  <a:pt x="186234" y="44932"/>
                  <a:pt x="201330" y="45433"/>
                  <a:pt x="216172" y="43835"/>
                </a:cubicBezTo>
                <a:cubicBezTo>
                  <a:pt x="222125" y="43194"/>
                  <a:pt x="227363" y="39314"/>
                  <a:pt x="233269" y="38329"/>
                </a:cubicBezTo>
                <a:cubicBezTo>
                  <a:pt x="238881" y="37393"/>
                  <a:pt x="241369" y="46519"/>
                  <a:pt x="246309" y="49341"/>
                </a:cubicBezTo>
                <a:cubicBezTo>
                  <a:pt x="256645" y="55245"/>
                  <a:pt x="268281" y="62160"/>
                  <a:pt x="272968" y="73102"/>
                </a:cubicBezTo>
                <a:cubicBezTo>
                  <a:pt x="277328" y="83280"/>
                  <a:pt x="277819" y="95149"/>
                  <a:pt x="276445" y="106136"/>
                </a:cubicBezTo>
                <a:cubicBezTo>
                  <a:pt x="274377" y="122673"/>
                  <a:pt x="248932" y="125652"/>
                  <a:pt x="233269" y="131347"/>
                </a:cubicBezTo>
                <a:cubicBezTo>
                  <a:pt x="212327" y="138962"/>
                  <a:pt x="188840" y="134858"/>
                  <a:pt x="166621" y="136563"/>
                </a:cubicBezTo>
                <a:cubicBezTo>
                  <a:pt x="151546" y="137720"/>
                  <a:pt x="135458" y="135330"/>
                  <a:pt x="121995" y="128449"/>
                </a:cubicBezTo>
                <a:cubicBezTo>
                  <a:pt x="115959" y="125364"/>
                  <a:pt x="112708" y="118532"/>
                  <a:pt x="108666" y="113091"/>
                </a:cubicBezTo>
                <a:cubicBezTo>
                  <a:pt x="103114" y="105618"/>
                  <a:pt x="95012" y="98334"/>
                  <a:pt x="94467" y="89040"/>
                </a:cubicBezTo>
                <a:cubicBezTo>
                  <a:pt x="94100" y="82787"/>
                  <a:pt x="97323" y="76750"/>
                  <a:pt x="99972" y="71074"/>
                </a:cubicBezTo>
                <a:cubicBezTo>
                  <a:pt x="101808" y="67140"/>
                  <a:pt x="103131" y="62169"/>
                  <a:pt x="106927" y="60062"/>
                </a:cubicBezTo>
                <a:cubicBezTo>
                  <a:pt x="124234" y="50453"/>
                  <a:pt x="145388" y="49151"/>
                  <a:pt x="165172" y="48471"/>
                </a:cubicBezTo>
                <a:cubicBezTo>
                  <a:pt x="176248" y="48090"/>
                  <a:pt x="187162" y="43783"/>
                  <a:pt x="198206" y="44704"/>
                </a:cubicBezTo>
                <a:cubicBezTo>
                  <a:pt x="211031" y="45773"/>
                  <a:pt x="223285" y="50807"/>
                  <a:pt x="235297" y="55426"/>
                </a:cubicBezTo>
                <a:cubicBezTo>
                  <a:pt x="240397" y="57387"/>
                  <a:pt x="246486" y="55631"/>
                  <a:pt x="251525" y="57744"/>
                </a:cubicBezTo>
                <a:cubicBezTo>
                  <a:pt x="257655" y="60315"/>
                  <a:pt x="262434" y="65346"/>
                  <a:pt x="267752" y="69335"/>
                </a:cubicBezTo>
                <a:cubicBezTo>
                  <a:pt x="272821" y="73137"/>
                  <a:pt x="278857" y="78085"/>
                  <a:pt x="279343" y="84403"/>
                </a:cubicBezTo>
                <a:cubicBezTo>
                  <a:pt x="279935" y="92091"/>
                  <a:pt x="276984" y="99735"/>
                  <a:pt x="274417" y="107006"/>
                </a:cubicBezTo>
                <a:cubicBezTo>
                  <a:pt x="272098" y="113575"/>
                  <a:pt x="271917" y="121026"/>
                  <a:pt x="268332" y="127000"/>
                </a:cubicBezTo>
                <a:cubicBezTo>
                  <a:pt x="267523" y="128348"/>
                  <a:pt x="265237" y="126440"/>
                  <a:pt x="263695" y="126131"/>
                </a:cubicBezTo>
                <a:cubicBezTo>
                  <a:pt x="262216" y="125835"/>
                  <a:pt x="262004" y="128703"/>
                  <a:pt x="260797" y="129608"/>
                </a:cubicBezTo>
                <a:cubicBezTo>
                  <a:pt x="256857" y="132563"/>
                  <a:pt x="252235" y="134747"/>
                  <a:pt x="247468" y="135983"/>
                </a:cubicBezTo>
                <a:cubicBezTo>
                  <a:pt x="232012" y="139992"/>
                  <a:pt x="215622" y="138881"/>
                  <a:pt x="199655" y="138881"/>
                </a:cubicBezTo>
                <a:cubicBezTo>
                  <a:pt x="182935" y="138881"/>
                  <a:pt x="165725" y="141278"/>
                  <a:pt x="149524" y="137142"/>
                </a:cubicBezTo>
                <a:cubicBezTo>
                  <a:pt x="143578" y="135624"/>
                  <a:pt x="138786" y="131192"/>
                  <a:pt x="133297" y="128449"/>
                </a:cubicBezTo>
                <a:cubicBezTo>
                  <a:pt x="129958" y="126780"/>
                  <a:pt x="125826" y="127602"/>
                  <a:pt x="122285" y="126421"/>
                </a:cubicBezTo>
                <a:cubicBezTo>
                  <a:pt x="112629" y="123201"/>
                  <a:pt x="102553" y="115185"/>
                  <a:pt x="100262" y="105267"/>
                </a:cubicBezTo>
                <a:cubicBezTo>
                  <a:pt x="98704" y="98519"/>
                  <a:pt x="102133" y="91542"/>
                  <a:pt x="103160" y="84693"/>
                </a:cubicBezTo>
                <a:cubicBezTo>
                  <a:pt x="103993" y="79139"/>
                  <a:pt x="100950" y="72379"/>
                  <a:pt x="104319" y="67886"/>
                </a:cubicBezTo>
                <a:cubicBezTo>
                  <a:pt x="115436" y="53059"/>
                  <a:pt x="135591" y="45720"/>
                  <a:pt x="153871" y="42676"/>
                </a:cubicBezTo>
                <a:cubicBezTo>
                  <a:pt x="165600" y="40723"/>
                  <a:pt x="177649" y="43334"/>
                  <a:pt x="189513" y="44125"/>
                </a:cubicBezTo>
                <a:cubicBezTo>
                  <a:pt x="197706" y="44671"/>
                  <a:pt x="206029" y="43165"/>
                  <a:pt x="214144" y="44414"/>
                </a:cubicBezTo>
                <a:cubicBezTo>
                  <a:pt x="225081" y="46098"/>
                  <a:pt x="235522" y="50185"/>
                  <a:pt x="246019" y="53687"/>
                </a:cubicBezTo>
                <a:cubicBezTo>
                  <a:pt x="260068" y="58373"/>
                  <a:pt x="269488" y="77215"/>
                  <a:pt x="284269" y="76290"/>
                </a:cubicBezTo>
                <a:cubicBezTo>
                  <a:pt x="295926" y="75561"/>
                  <a:pt x="314912" y="61382"/>
                  <a:pt x="308900" y="51369"/>
                </a:cubicBezTo>
                <a:cubicBezTo>
                  <a:pt x="306366" y="47149"/>
                  <a:pt x="298180" y="43830"/>
                  <a:pt x="294701" y="47312"/>
                </a:cubicBezTo>
                <a:cubicBezTo>
                  <a:pt x="290531" y="51485"/>
                  <a:pt x="289661" y="60817"/>
                  <a:pt x="293832" y="64988"/>
                </a:cubicBezTo>
                <a:cubicBezTo>
                  <a:pt x="305955" y="77111"/>
                  <a:pt x="330090" y="67077"/>
                  <a:pt x="344832" y="58324"/>
                </a:cubicBezTo>
                <a:cubicBezTo>
                  <a:pt x="354264" y="52723"/>
                  <a:pt x="360017" y="41625"/>
                  <a:pt x="370042" y="37170"/>
                </a:cubicBezTo>
                <a:cubicBezTo>
                  <a:pt x="381258" y="32186"/>
                  <a:pt x="394809" y="33602"/>
                  <a:pt x="406844" y="36011"/>
                </a:cubicBezTo>
              </a:path>
            </a:pathLst>
          </a:custGeom>
          <a:noFill/>
          <a:ln w="28575" cap="flat" cmpd="sng">
            <a:solidFill>
              <a:srgbClr val="898EED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Google Shape;144;p27"/>
          <p:cNvCxnSpPr/>
          <p:nvPr/>
        </p:nvCxnSpPr>
        <p:spPr>
          <a:xfrm rot="-5400000">
            <a:off x="6391425" y="4351588"/>
            <a:ext cx="375600" cy="0"/>
          </a:xfrm>
          <a:prstGeom prst="straightConnector1">
            <a:avLst/>
          </a:prstGeom>
          <a:noFill/>
          <a:ln w="38100" cap="flat" cmpd="sng">
            <a:solidFill>
              <a:srgbClr val="E62D88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145" name="Google Shape;145;p27"/>
          <p:cNvCxnSpPr/>
          <p:nvPr/>
        </p:nvCxnSpPr>
        <p:spPr>
          <a:xfrm rot="5400000">
            <a:off x="6391425" y="3741988"/>
            <a:ext cx="375600" cy="0"/>
          </a:xfrm>
          <a:prstGeom prst="straightConnector1">
            <a:avLst/>
          </a:prstGeom>
          <a:noFill/>
          <a:ln w="38100" cap="flat" cmpd="sng">
            <a:solidFill>
              <a:srgbClr val="E62D88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146" name="Google Shape;146;p27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27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7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162488" y="868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Estrutura da fibra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150" name="Google Shape;150;p27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2" name="Google Shape;152;p27"/>
          <p:cNvSpPr txBox="1"/>
          <p:nvPr/>
        </p:nvSpPr>
        <p:spPr>
          <a:xfrm>
            <a:off x="77550" y="4678250"/>
            <a:ext cx="40218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Pham </a:t>
            </a:r>
            <a:r>
              <a:rPr lang="en" sz="900" i="1">
                <a:latin typeface="Calibri"/>
                <a:ea typeface="Calibri"/>
                <a:cs typeface="Calibri"/>
                <a:sym typeface="Calibri"/>
              </a:rPr>
              <a:t>et al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., </a:t>
            </a:r>
            <a:r>
              <a:rPr lang="en" sz="900" i="1">
                <a:latin typeface="Calibri"/>
                <a:ea typeface="Calibri"/>
                <a:cs typeface="Calibri"/>
                <a:sym typeface="Calibri"/>
              </a:rPr>
              <a:t>Tissue Engineering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" sz="900" b="1">
                <a:latin typeface="Calibri"/>
                <a:ea typeface="Calibri"/>
                <a:cs typeface="Calibri"/>
                <a:sym typeface="Calibri"/>
              </a:rPr>
              <a:t> 2006.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7"/>
          <p:cNvSpPr txBox="1"/>
          <p:nvPr/>
        </p:nvSpPr>
        <p:spPr>
          <a:xfrm>
            <a:off x="4244025" y="1061125"/>
            <a:ext cx="4670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Comprimento muuito maior do que a espessura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Muitas cadeias alinhadas - altamente cristalina ou semi-cristalina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4" name="Google Shape;154;p27"/>
          <p:cNvCxnSpPr/>
          <p:nvPr/>
        </p:nvCxnSpPr>
        <p:spPr>
          <a:xfrm>
            <a:off x="5351800" y="2355700"/>
            <a:ext cx="2145300" cy="0"/>
          </a:xfrm>
          <a:prstGeom prst="straightConnector1">
            <a:avLst/>
          </a:prstGeom>
          <a:noFill/>
          <a:ln w="38100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7"/>
          <p:cNvCxnSpPr/>
          <p:nvPr/>
        </p:nvCxnSpPr>
        <p:spPr>
          <a:xfrm rot="10800000" flipH="1">
            <a:off x="5717450" y="2495750"/>
            <a:ext cx="2193900" cy="73200"/>
          </a:xfrm>
          <a:prstGeom prst="straightConnector1">
            <a:avLst/>
          </a:prstGeom>
          <a:noFill/>
          <a:ln w="38100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27"/>
          <p:cNvCxnSpPr/>
          <p:nvPr/>
        </p:nvCxnSpPr>
        <p:spPr>
          <a:xfrm>
            <a:off x="5376175" y="2757825"/>
            <a:ext cx="2167200" cy="82500"/>
          </a:xfrm>
          <a:prstGeom prst="straightConnector1">
            <a:avLst/>
          </a:prstGeom>
          <a:noFill/>
          <a:ln w="38100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27"/>
          <p:cNvCxnSpPr/>
          <p:nvPr/>
        </p:nvCxnSpPr>
        <p:spPr>
          <a:xfrm rot="10800000">
            <a:off x="7119800" y="2651238"/>
            <a:ext cx="1730700" cy="24300"/>
          </a:xfrm>
          <a:prstGeom prst="straightConnector1">
            <a:avLst/>
          </a:prstGeom>
          <a:noFill/>
          <a:ln w="38100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27"/>
          <p:cNvCxnSpPr>
            <a:endCxn id="159" idx="1"/>
          </p:cNvCxnSpPr>
          <p:nvPr/>
        </p:nvCxnSpPr>
        <p:spPr>
          <a:xfrm>
            <a:off x="4328125" y="4034950"/>
            <a:ext cx="375600" cy="0"/>
          </a:xfrm>
          <a:prstGeom prst="straightConnector1">
            <a:avLst/>
          </a:prstGeom>
          <a:noFill/>
          <a:ln w="38100" cap="flat" cmpd="sng">
            <a:solidFill>
              <a:srgbClr val="4ACBE6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60" name="Google Shape;160;p27"/>
          <p:cNvCxnSpPr/>
          <p:nvPr/>
        </p:nvCxnSpPr>
        <p:spPr>
          <a:xfrm>
            <a:off x="6264775" y="2892075"/>
            <a:ext cx="2169600" cy="0"/>
          </a:xfrm>
          <a:prstGeom prst="straightConnector1">
            <a:avLst/>
          </a:prstGeom>
          <a:noFill/>
          <a:ln w="38100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1" name="Google Shape;161;p27"/>
          <p:cNvSpPr txBox="1"/>
          <p:nvPr/>
        </p:nvSpPr>
        <p:spPr>
          <a:xfrm>
            <a:off x="4244025" y="2921013"/>
            <a:ext cx="4670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Anisotrópica - propriedades dependem da direção e do ângulo de medição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2" name="Google Shape;162;p27"/>
          <p:cNvCxnSpPr/>
          <p:nvPr/>
        </p:nvCxnSpPr>
        <p:spPr>
          <a:xfrm rot="10800000" flipH="1">
            <a:off x="4670400" y="2617325"/>
            <a:ext cx="2184300" cy="39300"/>
          </a:xfrm>
          <a:prstGeom prst="straightConnector1">
            <a:avLst/>
          </a:prstGeom>
          <a:noFill/>
          <a:ln w="38100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7"/>
          <p:cNvCxnSpPr/>
          <p:nvPr/>
        </p:nvCxnSpPr>
        <p:spPr>
          <a:xfrm>
            <a:off x="5492641" y="3903700"/>
            <a:ext cx="1929000" cy="0"/>
          </a:xfrm>
          <a:prstGeom prst="straightConnector1">
            <a:avLst/>
          </a:prstGeom>
          <a:noFill/>
          <a:ln w="38100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27"/>
          <p:cNvCxnSpPr/>
          <p:nvPr/>
        </p:nvCxnSpPr>
        <p:spPr>
          <a:xfrm rot="10800000" flipH="1">
            <a:off x="5821460" y="3975096"/>
            <a:ext cx="1973100" cy="37500"/>
          </a:xfrm>
          <a:prstGeom prst="straightConnector1">
            <a:avLst/>
          </a:prstGeom>
          <a:noFill/>
          <a:ln w="38100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27"/>
          <p:cNvCxnSpPr/>
          <p:nvPr/>
        </p:nvCxnSpPr>
        <p:spPr>
          <a:xfrm>
            <a:off x="5514561" y="4109045"/>
            <a:ext cx="1948800" cy="42300"/>
          </a:xfrm>
          <a:prstGeom prst="straightConnector1">
            <a:avLst/>
          </a:prstGeom>
          <a:noFill/>
          <a:ln w="38100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27"/>
          <p:cNvCxnSpPr/>
          <p:nvPr/>
        </p:nvCxnSpPr>
        <p:spPr>
          <a:xfrm rot="10800000">
            <a:off x="7082525" y="4054425"/>
            <a:ext cx="1556400" cy="12600"/>
          </a:xfrm>
          <a:prstGeom prst="straightConnector1">
            <a:avLst/>
          </a:prstGeom>
          <a:noFill/>
          <a:ln w="38100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" name="Google Shape;167;p27"/>
          <p:cNvCxnSpPr/>
          <p:nvPr/>
        </p:nvCxnSpPr>
        <p:spPr>
          <a:xfrm>
            <a:off x="4749100" y="3942854"/>
            <a:ext cx="1951200" cy="0"/>
          </a:xfrm>
          <a:prstGeom prst="straightConnector1">
            <a:avLst/>
          </a:prstGeom>
          <a:noFill/>
          <a:ln w="38100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" name="Google Shape;168;p27"/>
          <p:cNvCxnSpPr/>
          <p:nvPr/>
        </p:nvCxnSpPr>
        <p:spPr>
          <a:xfrm>
            <a:off x="6313654" y="4177600"/>
            <a:ext cx="1951200" cy="0"/>
          </a:xfrm>
          <a:prstGeom prst="straightConnector1">
            <a:avLst/>
          </a:prstGeom>
          <a:noFill/>
          <a:ln w="38100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169;p27"/>
          <p:cNvCxnSpPr/>
          <p:nvPr/>
        </p:nvCxnSpPr>
        <p:spPr>
          <a:xfrm rot="10800000" flipH="1">
            <a:off x="4879877" y="4037267"/>
            <a:ext cx="1964400" cy="20100"/>
          </a:xfrm>
          <a:prstGeom prst="straightConnector1">
            <a:avLst/>
          </a:prstGeom>
          <a:noFill/>
          <a:ln w="38100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9" name="Google Shape;159;p27"/>
          <p:cNvSpPr/>
          <p:nvPr/>
        </p:nvSpPr>
        <p:spPr>
          <a:xfrm>
            <a:off x="4703725" y="3854500"/>
            <a:ext cx="3975000" cy="360900"/>
          </a:xfrm>
          <a:prstGeom prst="rect">
            <a:avLst/>
          </a:prstGeom>
          <a:solidFill>
            <a:srgbClr val="898EED">
              <a:alpha val="46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0" name="Google Shape;170;p27"/>
          <p:cNvCxnSpPr/>
          <p:nvPr/>
        </p:nvCxnSpPr>
        <p:spPr>
          <a:xfrm rot="10800000">
            <a:off x="8678725" y="4036475"/>
            <a:ext cx="375600" cy="0"/>
          </a:xfrm>
          <a:prstGeom prst="straightConnector1">
            <a:avLst/>
          </a:prstGeom>
          <a:noFill/>
          <a:ln w="38100" cap="flat" cmpd="sng">
            <a:solidFill>
              <a:srgbClr val="4ACBE6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71" name="Google Shape;171;p27"/>
          <p:cNvSpPr txBox="1"/>
          <p:nvPr/>
        </p:nvSpPr>
        <p:spPr>
          <a:xfrm>
            <a:off x="3991775" y="4167725"/>
            <a:ext cx="172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CBE6"/>
                </a:solidFill>
                <a:latin typeface="Arial Black"/>
                <a:ea typeface="Arial Black"/>
                <a:cs typeface="Arial Black"/>
                <a:sym typeface="Arial Black"/>
              </a:rPr>
              <a:t>Muito forte</a:t>
            </a:r>
            <a:endParaRPr>
              <a:solidFill>
                <a:srgbClr val="4ACBE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2" name="Google Shape;172;p27"/>
          <p:cNvSpPr txBox="1"/>
          <p:nvPr/>
        </p:nvSpPr>
        <p:spPr>
          <a:xfrm>
            <a:off x="6655425" y="4200675"/>
            <a:ext cx="172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2D88"/>
                </a:solidFill>
                <a:latin typeface="Arial Black"/>
                <a:ea typeface="Arial Black"/>
                <a:cs typeface="Arial Black"/>
                <a:sym typeface="Arial Black"/>
              </a:rPr>
              <a:t>Pouco forte</a:t>
            </a:r>
            <a:endParaRPr>
              <a:solidFill>
                <a:srgbClr val="E62D88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F88BFC5-A1D0-8048-A88E-AC39E84035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488" y="2398670"/>
            <a:ext cx="3730027" cy="5537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4B02F7A-231C-794F-A480-6CE5EEA1C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88" y="1224289"/>
            <a:ext cx="4575233" cy="2960849"/>
          </a:xfrm>
          <a:prstGeom prst="rect">
            <a:avLst/>
          </a:prstGeom>
        </p:spPr>
      </p:pic>
      <p:sp>
        <p:nvSpPr>
          <p:cNvPr id="177" name="Google Shape;177;p28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28"/>
          <p:cNvPicPr preferRelativeResize="0"/>
          <p:nvPr/>
        </p:nvPicPr>
        <p:blipFill rotWithShape="1">
          <a:blip r:embed="rId4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80" name="Google Shape;180;p28"/>
          <p:cNvSpPr txBox="1">
            <a:spLocks noGrp="1"/>
          </p:cNvSpPr>
          <p:nvPr>
            <p:ph type="title"/>
          </p:nvPr>
        </p:nvSpPr>
        <p:spPr>
          <a:xfrm>
            <a:off x="162488" y="868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Produção - fiação por fusão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181" name="Google Shape;181;p28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3" name="Google Shape;183;p28"/>
          <p:cNvSpPr txBox="1"/>
          <p:nvPr/>
        </p:nvSpPr>
        <p:spPr>
          <a:xfrm>
            <a:off x="3226300" y="1858860"/>
            <a:ext cx="5247600" cy="267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 dirty="0" err="1">
                <a:latin typeface="Calibri"/>
                <a:ea typeface="Calibri"/>
                <a:cs typeface="Calibri"/>
                <a:sym typeface="Calibri"/>
              </a:rPr>
              <a:t>Muitas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00" dirty="0" err="1">
                <a:latin typeface="Calibri"/>
                <a:ea typeface="Calibri"/>
                <a:cs typeface="Calibri"/>
                <a:sym typeface="Calibri"/>
              </a:rPr>
              <a:t>fibras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00" dirty="0" err="1">
                <a:latin typeface="Calibri"/>
                <a:ea typeface="Calibri"/>
                <a:cs typeface="Calibri"/>
                <a:sym typeface="Calibri"/>
              </a:rPr>
              <a:t>sintéticas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00" dirty="0" err="1"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00" dirty="0" err="1">
                <a:latin typeface="Calibri"/>
                <a:ea typeface="Calibri"/>
                <a:cs typeface="Calibri"/>
                <a:sym typeface="Calibri"/>
              </a:rPr>
              <a:t>fabricadas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00" dirty="0" err="1">
                <a:latin typeface="Calibri"/>
                <a:ea typeface="Calibri"/>
                <a:cs typeface="Calibri"/>
                <a:sym typeface="Calibri"/>
              </a:rPr>
              <a:t>através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 da </a:t>
            </a:r>
            <a:r>
              <a:rPr lang="en" sz="1800" dirty="0" err="1">
                <a:latin typeface="Calibri"/>
                <a:ea typeface="Calibri"/>
                <a:cs typeface="Calibri"/>
                <a:sym typeface="Calibri"/>
              </a:rPr>
              <a:t>fiação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1800" dirty="0" err="1">
                <a:latin typeface="Calibri"/>
                <a:ea typeface="Calibri"/>
                <a:cs typeface="Calibri"/>
                <a:sym typeface="Calibri"/>
              </a:rPr>
              <a:t>ou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00" dirty="0" err="1">
                <a:latin typeface="Calibri"/>
                <a:ea typeface="Calibri"/>
                <a:cs typeface="Calibri"/>
                <a:sym typeface="Calibri"/>
              </a:rPr>
              <a:t>ao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00" dirty="0" err="1">
                <a:latin typeface="Calibri"/>
                <a:ea typeface="Calibri"/>
                <a:cs typeface="Calibri"/>
                <a:sym typeface="Calibri"/>
              </a:rPr>
              <a:t>passar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 o material </a:t>
            </a:r>
            <a:r>
              <a:rPr lang="en" sz="1800" dirty="0" err="1">
                <a:latin typeface="Calibri"/>
                <a:ea typeface="Calibri"/>
                <a:cs typeface="Calibri"/>
                <a:sym typeface="Calibri"/>
              </a:rPr>
              <a:t>através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" sz="1800" dirty="0" err="1"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00" dirty="0" err="1">
                <a:latin typeface="Calibri"/>
                <a:ea typeface="Calibri"/>
                <a:cs typeface="Calibri"/>
                <a:sym typeface="Calibri"/>
              </a:rPr>
              <a:t>fieira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.  </a:t>
            </a:r>
            <a:r>
              <a:rPr lang="en" sz="1800" dirty="0" err="1">
                <a:latin typeface="Calibri"/>
                <a:ea typeface="Calibri"/>
                <a:cs typeface="Calibri"/>
                <a:sym typeface="Calibri"/>
              </a:rPr>
              <a:t>É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00" dirty="0" err="1"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 um </a:t>
            </a:r>
            <a:r>
              <a:rPr lang="en" sz="1800" dirty="0" err="1">
                <a:latin typeface="Calibri"/>
                <a:ea typeface="Calibri"/>
                <a:cs typeface="Calibri"/>
                <a:sym typeface="Calibri"/>
              </a:rPr>
              <a:t>chuveiro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!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 dirty="0" err="1">
                <a:latin typeface="Calibri"/>
                <a:ea typeface="Calibri"/>
                <a:cs typeface="Calibri"/>
                <a:sym typeface="Calibri"/>
              </a:rPr>
              <a:t>Fiação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00" dirty="0" err="1">
                <a:latin typeface="Calibri"/>
                <a:ea typeface="Calibri"/>
                <a:cs typeface="Calibri"/>
                <a:sym typeface="Calibri"/>
              </a:rPr>
              <a:t>por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00" dirty="0" err="1">
                <a:latin typeface="Calibri"/>
                <a:ea typeface="Calibri"/>
                <a:cs typeface="Calibri"/>
                <a:sym typeface="Calibri"/>
              </a:rPr>
              <a:t>fusão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00" dirty="0" err="1">
                <a:latin typeface="Calibri"/>
                <a:ea typeface="Calibri"/>
                <a:cs typeface="Calibri"/>
                <a:sym typeface="Calibri"/>
              </a:rPr>
              <a:t>é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00" dirty="0" err="1">
                <a:latin typeface="Calibri"/>
                <a:ea typeface="Calibri"/>
                <a:cs typeface="Calibri"/>
                <a:sym typeface="Calibri"/>
              </a:rPr>
              <a:t>típico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" sz="1800" dirty="0" err="1">
                <a:latin typeface="Calibri"/>
                <a:ea typeface="Calibri"/>
                <a:cs typeface="Calibri"/>
                <a:sym typeface="Calibri"/>
              </a:rPr>
              <a:t>polímeros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00" dirty="0" err="1">
                <a:latin typeface="Calibri"/>
                <a:ea typeface="Calibri"/>
                <a:cs typeface="Calibri"/>
                <a:sym typeface="Calibri"/>
              </a:rPr>
              <a:t>comuns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1800" dirty="0" err="1"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00" dirty="0" err="1">
                <a:latin typeface="Calibri"/>
                <a:ea typeface="Calibri"/>
                <a:cs typeface="Calibri"/>
                <a:sym typeface="Calibri"/>
              </a:rPr>
              <a:t>poliester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1800" dirty="0" err="1">
                <a:latin typeface="Calibri"/>
                <a:ea typeface="Calibri"/>
                <a:cs typeface="Calibri"/>
                <a:sym typeface="Calibri"/>
              </a:rPr>
              <a:t>nailon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" sz="1800" dirty="0" err="1">
                <a:latin typeface="Calibri"/>
                <a:ea typeface="Calibri"/>
                <a:cs typeface="Calibri"/>
                <a:sym typeface="Calibri"/>
              </a:rPr>
              <a:t>polipropileno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indent="-342900">
              <a:buSzPts val="1800"/>
              <a:buFont typeface="Calibri"/>
              <a:buChar char="●"/>
            </a:pPr>
            <a:r>
              <a:rPr lang="en-US" sz="18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https://www.youtube.com/watch?v=cn6K1m7yH0I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30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0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99" name="Google Shape;199;p30"/>
          <p:cNvSpPr txBox="1">
            <a:spLocks noGrp="1"/>
          </p:cNvSpPr>
          <p:nvPr>
            <p:ph type="title"/>
          </p:nvPr>
        </p:nvSpPr>
        <p:spPr>
          <a:xfrm>
            <a:off x="162488" y="868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Produção - fiação por solução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200" name="Google Shape;200;p30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2" name="Google Shape;202;p30"/>
          <p:cNvSpPr txBox="1"/>
          <p:nvPr/>
        </p:nvSpPr>
        <p:spPr>
          <a:xfrm>
            <a:off x="4959000" y="1374813"/>
            <a:ext cx="3528900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 dirty="0" err="1">
                <a:latin typeface="Calibri"/>
                <a:ea typeface="Calibri"/>
                <a:cs typeface="Calibri"/>
                <a:sym typeface="Calibri"/>
              </a:rPr>
              <a:t>Polímeros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00" dirty="0" err="1"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00" dirty="0" err="1">
                <a:latin typeface="Calibri"/>
                <a:ea typeface="Calibri"/>
                <a:cs typeface="Calibri"/>
                <a:sym typeface="Calibri"/>
              </a:rPr>
              <a:t>dissolvidos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00" dirty="0" err="1"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 um </a:t>
            </a:r>
            <a:r>
              <a:rPr lang="en" sz="1800" dirty="0" err="1">
                <a:latin typeface="Calibri"/>
                <a:ea typeface="Calibri"/>
                <a:cs typeface="Calibri"/>
                <a:sym typeface="Calibri"/>
              </a:rPr>
              <a:t>solvente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00" dirty="0" err="1">
                <a:latin typeface="Calibri"/>
                <a:ea typeface="Calibri"/>
                <a:cs typeface="Calibri"/>
                <a:sym typeface="Calibri"/>
              </a:rPr>
              <a:t>líquido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 dirty="0" err="1">
                <a:latin typeface="Calibri"/>
                <a:ea typeface="Calibri"/>
                <a:cs typeface="Calibri"/>
                <a:sym typeface="Calibri"/>
              </a:rPr>
              <a:t>Ele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en" sz="1800" dirty="0" err="1">
                <a:latin typeface="Calibri"/>
                <a:ea typeface="Calibri"/>
                <a:cs typeface="Calibri"/>
                <a:sym typeface="Calibri"/>
              </a:rPr>
              <a:t>precipita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00" dirty="0" err="1">
                <a:latin typeface="Calibri"/>
                <a:ea typeface="Calibri"/>
                <a:cs typeface="Calibri"/>
                <a:sym typeface="Calibri"/>
              </a:rPr>
              <a:t>quando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00" dirty="0" err="1">
                <a:latin typeface="Calibri"/>
                <a:ea typeface="Calibri"/>
                <a:cs typeface="Calibri"/>
                <a:sym typeface="Calibri"/>
              </a:rPr>
              <a:t>injetado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00" dirty="0" err="1"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 um </a:t>
            </a:r>
            <a:r>
              <a:rPr lang="en" sz="1800" dirty="0" err="1">
                <a:latin typeface="Calibri"/>
                <a:ea typeface="Calibri"/>
                <a:cs typeface="Calibri"/>
                <a:sym typeface="Calibri"/>
              </a:rPr>
              <a:t>banho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" sz="1800" dirty="0" err="1">
                <a:latin typeface="Calibri"/>
                <a:ea typeface="Calibri"/>
                <a:cs typeface="Calibri"/>
                <a:sym typeface="Calibri"/>
              </a:rPr>
              <a:t>coagulação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indent="-342900">
              <a:buSzPts val="1800"/>
              <a:buFont typeface="Calibri"/>
              <a:buChar char="●"/>
            </a:pPr>
            <a:r>
              <a:rPr lang="en-US" sz="18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https://www.youtube.com/watch?v=x0VFeMTSIb4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BC1630-E8A4-6844-AC7C-35FAC977DF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488" y="1374813"/>
            <a:ext cx="4696070" cy="28546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32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2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18" name="Google Shape;218;p32"/>
          <p:cNvSpPr txBox="1">
            <a:spLocks noGrp="1"/>
          </p:cNvSpPr>
          <p:nvPr>
            <p:ph type="title"/>
          </p:nvPr>
        </p:nvSpPr>
        <p:spPr>
          <a:xfrm>
            <a:off x="162488" y="868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Produção - Extração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219" name="Google Shape;219;p32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0" name="Google Shape;220;p32"/>
          <p:cNvSpPr txBox="1"/>
          <p:nvPr/>
        </p:nvSpPr>
        <p:spPr>
          <a:xfrm>
            <a:off x="4959000" y="1374813"/>
            <a:ext cx="3528900" cy="30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Etapa importante após a fiação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Ao esticar ou remover as fibras, as cadeias de polímero são alinhadas para aumentar a cristalinidade e torná-la mais forte.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https://www.youtube.com/watch?v=faeQSTpPh9w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(primeiros 30 s)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2"/>
          <p:cNvSpPr txBox="1"/>
          <p:nvPr/>
        </p:nvSpPr>
        <p:spPr>
          <a:xfrm>
            <a:off x="-67100" y="1837400"/>
            <a:ext cx="172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CBE6"/>
                </a:solidFill>
                <a:latin typeface="Arial Black"/>
                <a:ea typeface="Arial Black"/>
                <a:cs typeface="Arial Black"/>
                <a:sym typeface="Arial Black"/>
              </a:rPr>
              <a:t>Fundido</a:t>
            </a:r>
            <a:endParaRPr>
              <a:solidFill>
                <a:srgbClr val="4ACBE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23" name="Google Shape;223;p32"/>
          <p:cNvSpPr txBox="1"/>
          <p:nvPr/>
        </p:nvSpPr>
        <p:spPr>
          <a:xfrm>
            <a:off x="1474250" y="1608800"/>
            <a:ext cx="1725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CBE6"/>
                </a:solidFill>
                <a:latin typeface="Arial Black"/>
                <a:ea typeface="Arial Black"/>
                <a:cs typeface="Arial Black"/>
                <a:sym typeface="Arial Black"/>
              </a:rPr>
              <a:t>Depois da fiação</a:t>
            </a:r>
            <a:endParaRPr>
              <a:solidFill>
                <a:srgbClr val="4ACBE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24" name="Google Shape;224;p32"/>
          <p:cNvSpPr txBox="1"/>
          <p:nvPr/>
        </p:nvSpPr>
        <p:spPr>
          <a:xfrm>
            <a:off x="3030400" y="1837400"/>
            <a:ext cx="172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CBE6"/>
                </a:solidFill>
                <a:latin typeface="Arial Black"/>
                <a:ea typeface="Arial Black"/>
                <a:cs typeface="Arial Black"/>
                <a:sym typeface="Arial Black"/>
              </a:rPr>
              <a:t>Extração</a:t>
            </a:r>
            <a:endParaRPr>
              <a:solidFill>
                <a:srgbClr val="4ACBE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25" name="Google Shape;225;p32"/>
          <p:cNvSpPr txBox="1"/>
          <p:nvPr/>
        </p:nvSpPr>
        <p:spPr>
          <a:xfrm>
            <a:off x="77550" y="4678250"/>
            <a:ext cx="40218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Pegoretti </a:t>
            </a:r>
            <a:r>
              <a:rPr lang="en" sz="900" i="1">
                <a:latin typeface="Calibri"/>
                <a:ea typeface="Calibri"/>
                <a:cs typeface="Calibri"/>
                <a:sym typeface="Calibri"/>
              </a:rPr>
              <a:t>et al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., </a:t>
            </a:r>
            <a:r>
              <a:rPr lang="en" sz="900" i="1">
                <a:latin typeface="Calibri"/>
                <a:ea typeface="Calibri"/>
                <a:cs typeface="Calibri"/>
                <a:sym typeface="Calibri"/>
              </a:rPr>
              <a:t>Handbook of Properties of Textile and Technical Fibres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" sz="900" b="1">
                <a:latin typeface="Calibri"/>
                <a:ea typeface="Calibri"/>
                <a:cs typeface="Calibri"/>
                <a:sym typeface="Calibri"/>
              </a:rPr>
              <a:t> 2018.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ED1DC96-2526-BD45-8C32-E9C04C2167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52699">
            <a:off x="154678" y="2351845"/>
            <a:ext cx="4704564" cy="174831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0" name="Google Shape;240;p34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4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42" name="Google Shape;242;p34"/>
          <p:cNvSpPr txBox="1">
            <a:spLocks noGrp="1"/>
          </p:cNvSpPr>
          <p:nvPr>
            <p:ph type="title"/>
          </p:nvPr>
        </p:nvSpPr>
        <p:spPr>
          <a:xfrm>
            <a:off x="162488" y="868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Aplicação de fibras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243" name="Google Shape;243;p34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5" name="Google Shape;245;p34"/>
          <p:cNvSpPr txBox="1"/>
          <p:nvPr/>
        </p:nvSpPr>
        <p:spPr>
          <a:xfrm>
            <a:off x="608525" y="1476025"/>
            <a:ext cx="172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2D88"/>
                </a:solidFill>
                <a:latin typeface="Arial Black"/>
                <a:ea typeface="Arial Black"/>
                <a:cs typeface="Arial Black"/>
                <a:sym typeface="Arial Black"/>
              </a:rPr>
              <a:t>Roupas</a:t>
            </a:r>
            <a:endParaRPr>
              <a:solidFill>
                <a:srgbClr val="E62D88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47" name="Google Shape;247;p34"/>
          <p:cNvSpPr txBox="1"/>
          <p:nvPr/>
        </p:nvSpPr>
        <p:spPr>
          <a:xfrm>
            <a:off x="3695700" y="1476025"/>
            <a:ext cx="172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2D88"/>
                </a:solidFill>
                <a:latin typeface="Arial Black"/>
                <a:ea typeface="Arial Black"/>
                <a:cs typeface="Arial Black"/>
                <a:sym typeface="Arial Black"/>
              </a:rPr>
              <a:t>Tecidos</a:t>
            </a:r>
            <a:endParaRPr>
              <a:solidFill>
                <a:srgbClr val="E62D88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48" name="Google Shape;248;p34"/>
          <p:cNvSpPr txBox="1"/>
          <p:nvPr/>
        </p:nvSpPr>
        <p:spPr>
          <a:xfrm>
            <a:off x="6750075" y="1260625"/>
            <a:ext cx="1725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2D88"/>
                </a:solidFill>
                <a:latin typeface="Arial Black"/>
                <a:ea typeface="Arial Black"/>
                <a:cs typeface="Arial Black"/>
                <a:sym typeface="Arial Black"/>
              </a:rPr>
              <a:t>Fortalecimento de compósitos</a:t>
            </a:r>
            <a:endParaRPr>
              <a:solidFill>
                <a:srgbClr val="E62D88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991EB1-1C0B-DE41-BCBE-951382B79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7476" y="2481873"/>
            <a:ext cx="4470400" cy="127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</Words>
  <Application>Microsoft Macintosh PowerPoint</Application>
  <PresentationFormat>On-screen Show (16:9)</PresentationFormat>
  <Paragraphs>37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Arial Black</vt:lpstr>
      <vt:lpstr>Arial</vt:lpstr>
      <vt:lpstr>Simple Light</vt:lpstr>
      <vt:lpstr>Office Theme</vt:lpstr>
      <vt:lpstr>Fibras poliméricas</vt:lpstr>
      <vt:lpstr>Estrutura da fibra</vt:lpstr>
      <vt:lpstr>Produção - fiação por fusão</vt:lpstr>
      <vt:lpstr>Produção - fiação por solução</vt:lpstr>
      <vt:lpstr>Produção - Extração</vt:lpstr>
      <vt:lpstr>Aplicação de fibras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Fibras poliméricas</dc:title>
  <cp:lastModifiedBy>Haley Beech</cp:lastModifiedBy>
  <cp:revision>2</cp:revision>
  <dcterms:modified xsi:type="dcterms:W3CDTF">2024-09-19T22:40:44Z</dcterms:modified>
</cp:coreProperties>
</file>