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finkopolimeros.com.br/6-plasticos-mais-consumidos-em-2017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abiplast.org.br/wp-content/uploads/2022/02/Relatorio_Modelo_-RSU_Brasil_abiplast.pdf" TargetMode="External"/><Relationship Id="rId4" Type="http://schemas.openxmlformats.org/officeDocument/2006/relationships/hyperlink" Target="http://www.abiplast.org.br/wp-content/uploads/2022/12/pesquisa_reciclagem_picplast2021.pdf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stico.com.br/50-anos-de-plastico-moderno-informacao-de-qualidade-ha-meio-seculo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cielo.br/j/po/a/qWM6MkwxLYpfLYH7nzqKpqg/?lang=pt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stico.com.br/50-anos-de-plastico-moderno-informacao-de-qualidade-ha-meio-secul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cielo.br/j/po/a/qWM6MkwxLYpfLYH7nzqKpqg/?lang=pt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stico.com.br/50-anos-de-plastico-moderno-informacao-de-qualidade-ha-meio-secul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cielo.br/j/po/a/qWM6MkwxLYpfLYH7nzqKpqg/?lang=p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stico.com.br/50-anos-de-plastico-moderno-informacao-de-qualidade-ha-meio-seculo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cielo.br/j/po/a/qWM6MkwxLYpfLYH7nzqKpqg/?lang=pt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stico.com.br/50-anos-de-plastico-moderno-informacao-de-qualidade-ha-meio-seculo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cielo.br/j/po/a/qWM6MkwxLYpfLYH7nzqKpqg/?lang=pt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stico.com.br/50-anos-de-plastico-moderno-informacao-de-qualidade-ha-meio-seculo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cielo.br/j/po/a/qWM6MkwxLYpfLYH7nzqKpqg/?lang=pt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Plásticos mais consumidos (checar fonte)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https://afinkopolimeros.com.br/6-plasticos-mais-consumidos-em-2017/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Perfil da Associacao Brasileira de Plasticos (ABPlast)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http://www.abiplast.org.br/wp-content/uploads/2022/10/Perfil-2021-PT-vs2.pdf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Publicacoes da ABPlast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http://www.abiplast.org.br/publicacoes/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Indice de recliclagem pos consumo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http://www.abiplast.org.br/wp-content/uploads/2022/12/pesquisa_reciclagem_picplast2021.pdf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E-book de residuos solidos urbanos com muito dado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http://www.abiplast.org.br/wp-content/uploads/2022/02/Relatorio_Modelo_-RSU_Brasil_abiplast.pdf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c24371c3aa_0_2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Como a gente tem basicamente 6 e cada um deve passar por um processamento diferente quando for reciclado, existe esse codigo que voces muito provavelmente ja viram antes: 6 polimeros + outros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392" name="Google Shape;392;g1c24371c3aa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c24371c3aa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Tecidos sinteticos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Garrafas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Embalagens de cosmeticos e comida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Carcaça de pneus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Reforço para mangueiras de incendio</a:t>
            </a:r>
            <a:endParaRPr/>
          </a:p>
        </p:txBody>
      </p:sp>
      <p:sp>
        <p:nvSpPr>
          <p:cNvPr id="411" name="Google Shape;411;g1c24371c3a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c24371c3aa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Tubo de agua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Plastico para congelar comida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Garrafas de oleo de motor e produto de limpeza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Encanamentos de irrigacao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Brinquedos</a:t>
            </a:r>
            <a:endParaRPr/>
          </a:p>
        </p:txBody>
      </p:sp>
      <p:sp>
        <p:nvSpPr>
          <p:cNvPr id="430" name="Google Shape;430;g1c24371c3a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c24371c3aa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Bola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Encanamento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Brinquedos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Sacos de sangue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Isolante para fios</a:t>
            </a:r>
            <a:endParaRPr/>
          </a:p>
        </p:txBody>
      </p:sp>
      <p:sp>
        <p:nvSpPr>
          <p:cNvPr id="449" name="Google Shape;449;g1c24371c3a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c24371c3aa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Plastico filme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Sacolas plasticas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Plasticos que cobrem a roupa quando a gente manda lavar</a:t>
            </a:r>
            <a:endParaRPr/>
          </a:p>
        </p:txBody>
      </p:sp>
      <p:sp>
        <p:nvSpPr>
          <p:cNvPr id="468" name="Google Shape;468;g1c24371c3a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c24371c3aa_0_2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Partes de carro, como parachoque e painel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Copo plastico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Baldes e baldes de tinta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Seringa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Canudo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Resiste ao calor, inerte, resistente ao apodrecimento e mofo</a:t>
            </a:r>
            <a:endParaRPr/>
          </a:p>
        </p:txBody>
      </p:sp>
      <p:sp>
        <p:nvSpPr>
          <p:cNvPr id="487" name="Google Shape;487;g1c24371c3a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c24371c3aa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Isopor: marmitas e embalagens de eletronicos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Pecas dentro da geladeira</a:t>
            </a:r>
            <a:endParaRPr/>
          </a:p>
        </p:txBody>
      </p:sp>
      <p:sp>
        <p:nvSpPr>
          <p:cNvPr id="506" name="Google Shape;506;g1c24371c3a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c24371c3aa_0_2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526" name="Google Shape;526;g1c24371c3aa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8c18ef4d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Decadas de 40-50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Enquanto paises europeus ja faziam pesquisa sobre polimeros, o brasil estava muito atrasado em relacao a industria e universidades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Produziamos borracha natural e alguns plasticos para pecas, como celulose e resinas fenolicas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Isso foi antes da fibra sintetica, entao a gente produzia bastante roupa com fibra de celulose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Como as universidades ainda ao eram muito boas, a gente nao conseguia formar gente muito qualificada. Isso era ruim porque faltava conhecimento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Porem, muita gente qualificada comecou a fugir da guerra na europa para ca, o que ajudou nossa industria</a:t>
            </a:r>
            <a:endParaRPr>
              <a:solidFill>
                <a:schemeClr val="dk1"/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Isso originou algumas industrias em SP, parana, santa catarina e rio grande do sul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https://www.plastico.com.br/50-anos-de-plastico-moderno-informacao-de-qualidade-ha-meio-seculo/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70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 1972 estava prevista a entrada em funcionamento da Petroquímica União, a primeira indústria petroquímica de porte do país, o que ampliaria muito a oferta dos insumos básicos para a fabricação de resinas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Inicio da operacao do polo petroquimico de camacari - BA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Um segmento importante da epoca foi o de brinquedos, que eram feitos de PE, PS, PVC, ABS e poliamida. A maioria das materias-primas era importada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gente estava comecando a produzir pecas de plastico para carros, como farois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industria comecou a perceber as vantagens do uso de plastico como embalagem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Diferentes cores e formatos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Reducao de custos de producao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Principal material: PE -&gt; consumia 65% da producao nacional de PE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80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Nessa epoca o brasil estava passando pelo fim da ditadura militar e vivendo o periodo de hiperinflacao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Os precos estavam aumentando muito e a economia nao estava nem um pouco boa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Mesmo assim, foi uma epoca revolucionaria em relacao a plasticos, gerando muitas das tendencias que a gente ainda ve hoje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Setor petroquimico aumentou sua capacidade, permitindo produzir ate 1,83 milhoes de toneladas de resinas termoplasticas (PEAD, PEBD, PP, PS e PVC) por ano e esperava-se aumentar ainda mais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 1982 foi inventado o CD, feito de policarbonato, mas ele so chegou no brasil alguns anos depois e comecou a ser produzido aqui. Nao preciso nem dizer como isso revolucionou a industria da musica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Nessa decada as garrafas PET comecaram a ser utilizadas como embalagens de refrigerantes e as primeiras garrafas comecaram a ser produzidas (em SP)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Mundo: a IBM inventou uma coisa chamada PC, que usava algumas pecas de plastico o que foi bom para a industria de plasticos.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Mas, alem disso, comecaram a usar computadores nas empresas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Chegaram no brasil softwares de computado (CAD) para projetar pecas. Ate entao, tudo era feito no papel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Nessa decada, as maquinas industriais foram bem aperfeicoadas, melhorando o desempenho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Aqui, comecou-se a falar sobre reciclagem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90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Comeco da decada foi marcada pelo governo collor.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inflacao estava muito alta e, para isso, o governo implantou o plano collor e realizou um confisco monetario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gerou muito ruido e instabilidade economica e politica, que comecaram a melhorar em 1994 com o plano real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tudo afetou tambem o setor de plasticos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Aqui, o consumo de plastico no brasil tinha crescido 6 vezes comparado com 1970, mas ainda assim era muito baixo em relacao aos outros paises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carro popular, que era mais barato e com mais pecas de plastico, foi lancado. Isso impulsionou a industria de plastico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construcao civil, um dos setores que mais utiliza plastico hoje em dia, comecou a incorporar pecas de plastico pre-fabricadas, passando de uma producao artesanal para industrial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PVC, PP e PS comecaram a fazer parte tanto da parte estrutural quanto da arquitetonica das obras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Tivemos uma alta na producao de tampinhas de garrafas PET. Apesar de parecer simples, a fabricacao das tampinhas envolve alta tecnologia e algumas empresas estrangeiras vieram ao brasil para fazer isso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Embalagens de alimento: nessa epoca, os filmes multicamadas ganharam forca para embalar carne, frutas, vegetais.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Esses filmes nada mais sao do que plasticos feitos de varias camadas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isola melhor o alimento e conserva mais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2000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Nos anos 2000, apesar de ter 2 acontecimentos que abalaram o mundo, o 11 de setembro e a crise de 2008, os resultados da industria nacional do plastico foram positivos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consumo saltou de 3,8 milhoes de toneladas ao ano para 4,9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Os grupos Odebrecht e Mariani integraram seu setor petroquimico a central petroquimica do polo de camacari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Uso de compositos ganhou forca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Compositos sao misturas de polimeros com alguma outra coisa, o que pode melhorar as propriedades dos materiais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Pesquisas de compostos nanometricos, que sao polimeros misturadas com particulas beeem pequenas, comecou a ganhar forca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empresas comecaram a investir pesado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universidades tambem estavam pesquisando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Plastico ganhou espaco em varias aplicacoes, dos oculos aos avioes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2010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 2010 para ca a gente tambem teve alguns episodios conturbados: o impeachment da dilma e o corona virus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covid, por exemplo, a gente comecou a usar cada vez mais plastico como protecao e produtos descartaveis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Mesmo assim, muita tecnologia e novas aplicacoes foram desenvolvidas no setor dos plasticos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que se fala bastante hoje em dia eh de industria 4.0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Uso de informacoes de todas as maquinas da linha de producao para melhorar o produto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envolve a utilizacao da internet das coisas, para que os equipamentos troquem informacao, e de inteligencia artificial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representa a quarta revolucao industrial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https://www.scielo.br/j/po/a/qWM6MkwxLYpfLYH7nzqKpqg/?lang=pt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Decada de 20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Descoberta dos polimeros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Decadas de 40-50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Enquanto paises europeus ja faziam pesquisa sobre polimeros, o brasil estava muito atrasado em relacao a industria e universidades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Produziamos borracha natural e alguns plasticos para pecas, como celulose e resinas fenolicas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Isso foi antes da fibra sintetica, entao a gente produzia bastante roupa com fibra de celulose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Como as universidades ainda ao eram muito boas, a gente nao conseguia formar gente muito qualificada. Isso era ruim porque faltava conhecimento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Porem, muita gente qualificada comecou a fugir da guerra na europa para ca, o que ajudou nossa industria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Isso originou algumas industrias em SP, parana, santa catarina e rio grande do sul</a:t>
            </a:r>
            <a:endParaRPr/>
          </a:p>
        </p:txBody>
      </p:sp>
      <p:sp>
        <p:nvSpPr>
          <p:cNvPr id="142" name="Google Shape;142;g1a8c18ef4d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24371c3aa_0_14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Decada de 70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Inicio do funcionamento da petroquimica uniao e do polo petroquimico de camacari na bahia, que mexem com extracao de petroleo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Como muitos dos plasticos conhecidos vem do petroleo, isso aumentou bastante a producao de petroleo e, consequentemente, de plasticos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Nessa epoca a producao de brinquedos foi alta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Estavamos comecando a produzir pecas de carro, como farois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industria comecou a perceber as vantagens do uso de plastico como embalagem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https://www.plastico.com.br/50-anos-de-plastico-moderno-informacao-de-qualidade-ha-meio-seculo/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70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 1972 estava prevista a entrada em funcionamento da Petroquímica União, a primeira indústria petroquímica de porte do país, o que ampliaria muito a oferta dos insumos básicos para a fabricação de resinas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Inicio da operacao do polo petroquimico de camacari - BA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Um segmento importante da epoca foi o de brinquedos, que eram feitos de PE, PS, PVC, ABS e poliamida. A maioria das materias-primas era importada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gente estava comecando a produzir pecas de plastico para carros, como farois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industria comecou a perceber as vantagens do uso de plastico como embalagem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Diferentes cores e formatos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Reducao de custos de producao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Principal material: PE -&gt; consumia 65% da producao nacional de PE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80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Nessa epoca o brasil estava passando pelo fim da ditadura militar e vivendo o periodo de hiperinflacao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Os precos estavam aumentando muito e a economia nao estava nem um pouco boa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Mesmo assim, foi uma epoca revolucionaria em relacao a plasticos, gerando muitas das tendencias que a gente ainda ve hoje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Setor petroquimico aumentou sua capacidade, permitindo produzir ate 1,83 milhoes de toneladas de resinas termoplasticas (PEAD, PEBD, PP, PS e PVC) por ano e esperava-se aumentar ainda mais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 1982 foi inventado o CD, feito de policarbonato, mas ele so chegou no brasil alguns anos depois e comecou a ser produzido aqui. Nao preciso nem dizer como isso revolucionou a industria da musica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Nessa decada as garrafas PET comecaram a ser utilizadas como embalagens de refrigerantes e as primeiras garrafas comecaram a ser produzidas (em SP)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Mundo: a IBM inventou uma coisa chamada PC, que usava algumas pecas de plastico o que foi bom para a industria de plasticos.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Mas, alem disso, comecaram a usar computadores nas empresas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Chegaram no brasil softwares de computado (CAD) para projetar pecas. Ate entao, tudo era feito no papel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Nessa decada, as maquinas industriais foram bem aperfeicoadas, melhorando o desempenho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Aqui, comecou-se a falar sobre reciclagem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90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Comeco da decada foi marcada pelo governo collor.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inflacao estava muito alta e, para isso, o governo implantou o plano collor e realizou um confisco monetario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gerou muito ruido e instabilidade economica e politica, que comecaram a melhorar em 1994 com o plano real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tudo afetou tambem o setor de plasticos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Aqui, o consumo de plastico no brasil tinha crescido 6 vezes comparado com 1970, mas ainda assim era muito baixo em relacao aos outros paises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carro popular, que era mais barato e com mais pecas de plastico, foi lancado. Isso impulsionou a industria de plastico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construcao civil, um dos setores que mais utiliza plastico hoje em dia, comecou a incorporar pecas de plastico pre-fabricadas, passando de uma producao artesanal para industrial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PVC, PP e PS comecaram a fazer parte tanto da parte estrutural quanto da arquitetonica das obras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Tivemos uma alta na producao de tampinhas de garrafas PET. Apesar de parecer simples, a fabricacao das tampinhas envolve alta tecnologia e algumas empresas estrangeiras vieram ao brasil para fazer isso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Embalagens de alimento: nessa epoca, os filmes multicamadas ganharam forca para embalar carne, frutas, vegetais.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Esses filmes nada mais sao do que plasticos feitos de varias camadas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isola melhor o alimento e conserva mais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2000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Nos anos 2000, apesar de ter 2 acontecimentos que abalaram o mundo, o 11 de setembro e a crise de 2008, os resultados da industria nacional do plastico foram positivos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consumo saltou de 3,8 milhoes de toneladas ao ano para 4,9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Os grupos Odebrecht e Mariani integraram seu setor petroquimico a central petroquimica do polo de camacari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Uso de compositos ganhou forca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Compositos sao misturas de polimeros com alguma outra coisa, o que pode melhorar as propriedades dos materiais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Pesquisas de compostos nanometricos, que sao polimeros misturadas com particulas beeem pequenas, comecou a ganhar forca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empresas comecaram a investir pesado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universidades tambem estavam pesquisando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Plastico ganhou espaco em varias aplicacoes, dos oculos aos avioes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2010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 2010 para ca a gente tambem teve alguns episodios conturbados: o impeachment da dilma e o corona virus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covid, por exemplo, a gente comecou a usar cada vez mais plastico como protecao e produtos descartaveis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Mesmo assim, muita tecnologia e novas aplicacoes foram desenvolvidas no setor dos plasticos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que se fala bastante hoje em dia eh de industria 4.0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Uso de informacoes de todas as maquinas da linha de producao para melhorar o produto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envolve a utilizacao da internet das coisas, para que os equipamentos troquem informacao, e de inteligencia artificial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representa a quarta revolucao industrial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https://www.scielo.br/j/po/a/qWM6MkwxLYpfLYH7nzqKpqg/?lang=pt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Decada de 20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Descoberta dos polimeros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Decadas de 40-50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Enquanto paises europeus ja faziam pesquisa sobre polimeros, o brasil estava muito atrasado em relacao a industria e universidades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Produziamos borracha natural e alguns plasticos para pecas, como celulose e resinas fenolicas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Isso foi antes da fibra sintetica, entao a gente produzia bastante roupa com fibra de celulose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Como as universidades ainda ao eram muito boas, a gente nao conseguia formar gente muito qualificada. Isso era ruim porque faltava conhecimento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Porem, muita gente qualificada comecou a fugir da guerra na europa para ca, o que ajudou nossa industria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Isso originou algumas industrias em SP, parana, santa catarina e rio grande do sul</a:t>
            </a:r>
            <a:endParaRPr/>
          </a:p>
        </p:txBody>
      </p:sp>
      <p:sp>
        <p:nvSpPr>
          <p:cNvPr id="175" name="Google Shape;175;g1c24371c3aa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c24371c3aa_0_15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Decada de 80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Nessa epoca o brasil estava passando pelo fim da ditadura militar e vivendo o periodo de hiperinflacao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Os precos estavam aumentando muito e a economia nao estava nem um pouco boa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Mesmo assim, foi uma epoca revolucionaria em relacao a plasticos, gerando muitas das tendencias que a gente ainda ve hoje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Setor petroquimico aumentou sua capacidade, permitindo produzir ate 1,83 milhoes de toneladas de resinas termoplasticas (PEAD, PEBD, PP, PS e PVC) por ano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Em 1982 foi inventado o CD, feito de policarbonato e comecou a ser produzido aqui. Nao preciso nem dizer como isso revolucionou a industria da musica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Nessa decada as garrafas PET comecaram a ser utilizadas como embalagens de refrigerantes e as primeiras garrafas comecaram a ser produzidas (em SP)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Mundo: a IBM inventou uma coisa chamada PC, que usava algumas pecas de plastico o que foi bom para a industria de plasticos.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Mas, alem disso, comecaram a usar computadores nas empresas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Nessa decada, as maquinas industriais foram bem aperfeicoadas, melhorando o desempenho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Aqui, comecou-se a falar sobre reciclagem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https://www.plastico.com.br/50-anos-de-plastico-moderno-informacao-de-qualidade-ha-meio-seculo/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70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 1972 estava prevista a entrada em funcionamento da Petroquímica União, a primeira indústria petroquímica de porte do país, o que ampliaria muito a oferta dos insumos básicos para a fabricação de resinas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Inicio da operacao do polo petroquimico de camacari - BA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Um segmento importante da epoca foi o de brinquedos, que eram feitos de PE, PS, PVC, ABS e poliamida. A maioria das materias-primas era importada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gente estava comecando a produzir pecas de plastico para carros, como farois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industria comecou a perceber as vantagens do uso de plastico como embalagem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Diferentes cores e formatos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Reducao de custos de producao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Principal material: PE -&gt; consumia 65% da producao nacional de PE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80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Nessa epoca o brasil estava passando pelo fim da ditadura militar e vivendo o periodo de hiperinflacao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Os precos estavam aumentando muito e a economia nao estava nem um pouco boa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Mesmo assim, foi uma epoca revolucionaria em relacao a plasticos, gerando muitas das tendencias que a gente ainda ve hoje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Setor petroquimico aumentou sua capacidade, permitindo produzir ate 1,83 milhoes de toneladas de resinas termoplasticas (PEAD, PEBD, PP, PS e PVC) por ano e esperava-se aumentar ainda mais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 1982 foi inventado o CD, feito de policarbonato, mas ele so chegou no brasil alguns anos depois e comecou a ser produzido aqui. Nao preciso nem dizer como isso revolucionou a industria da musica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Nessa decada as garrafas PET comecaram a ser utilizadas como embalagens de refrigerantes e as primeiras garrafas comecaram a ser produzidas (em SP)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Mundo: a IBM inventou uma coisa chamada PC, que usava algumas pecas de plastico o que foi bom para a industria de plasticos.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Mas, alem disso, comecaram a usar computadores nas empresas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Chegaram no brasil softwares de computado (CAD) para projetar pecas. Ate entao, tudo era feito no papel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Nessa decada, as maquinas industriais foram bem aperfeicoadas, melhorando o desempenho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Aqui, comecou-se a falar sobre reciclagem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90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Comeco da decada foi marcada pelo governo collor.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inflacao estava muito alta e, para isso, o governo implantou o plano collor e realizou um confisco monetario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gerou muito ruido e instabilidade economica e politica, que comecaram a melhorar em 1994 com o plano real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tudo afetou tambem o setor de plasticos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Aqui, o consumo de plastico no brasil tinha crescido 6 vezes comparado com 1970, mas ainda assim era muito baixo em relacao aos outros paises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carro popular, que era mais barato e com mais pecas de plastico, foi lancado. Isso impulsionou a industria de plastico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construcao civil, um dos setores que mais utiliza plastico hoje em dia, comecou a incorporar pecas de plastico pre-fabricadas, passando de uma producao artesanal para industrial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PVC, PP e PS comecaram a fazer parte tanto da parte estrutural quanto da arquitetonica das obras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Tivemos uma alta na producao de tampinhas de garrafas PET. Apesar de parecer simples, a fabricacao das tampinhas envolve alta tecnologia e algumas empresas estrangeiras vieram ao brasil para fazer isso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Embalagens de alimento: nessa epoca, os filmes multicamadas ganharam forca para embalar carne, frutas, vegetais.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Esses filmes nada mais sao do que plasticos feitos de varias camadas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isola melhor o alimento e conserva mais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2000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Nos anos 2000, apesar de ter 2 acontecimentos que abalaram o mundo, o 11 de setembro e a crise de 2008, os resultados da industria nacional do plastico foram positivos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consumo saltou de 3,8 milhoes de toneladas ao ano para 4,9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Os grupos Odebrecht e Mariani integraram seu setor petroquimico a central petroquimica do polo de camacari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Uso de compositos ganhou forca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Compositos sao misturas de polimeros com alguma outra coisa, o que pode melhorar as propriedades dos materiais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Pesquisas de compostos nanometricos, que sao polimeros misturadas com particulas beeem pequenas, comecou a ganhar forca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empresas comecaram a investir pesado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universidades tambem estavam pesquisando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Plastico ganhou espaco em varias aplicacoes, dos oculos aos avioes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2010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 2010 para ca a gente tambem teve alguns episodios conturbados: o impeachment da dilma e o corona virus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covid, por exemplo, a gente comecou a usar cada vez mais plastico como protecao e produtos descartaveis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Mesmo assim, muita tecnologia e novas aplicacoes foram desenvolvidas no setor dos plasticos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que se fala bastante hoje em dia eh de industria 4.0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Uso de informacoes de todas as maquinas da linha de producao para melhorar o produto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envolve a utilizacao da internet das coisas, para que os equipamentos troquem informacao, e de inteligencia artificial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representa a quarta revolucao industrial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https://www.scielo.br/j/po/a/qWM6MkwxLYpfLYH7nzqKpqg/?lang=pt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Decada de 20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Descoberta dos polimeros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Decadas de 40-50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Enquanto paises europeus ja faziam pesquisa sobre polimeros, o brasil estava muito atrasado em relacao a industria e universidades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Produziamos borracha natural e alguns plasticos para pecas, como celulose e resinas fenolicas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Isso foi antes da fibra sintetica, entao a gente produzia bastante roupa com fibra de celulose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Como as universidades ainda ao eram muito boas, a gente nao conseguia formar gente muito qualificada. Isso era ruim porque faltava conhecimento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Porem, muita gente qualificada comecou a fugir da guerra na europa para ca, o que ajudou nossa industria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Isso originou algumas industrias em SP, parana, santa catarina e rio grande do sul</a:t>
            </a:r>
            <a:endParaRPr/>
          </a:p>
        </p:txBody>
      </p:sp>
      <p:sp>
        <p:nvSpPr>
          <p:cNvPr id="210" name="Google Shape;210;g1c24371c3aa_0_1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c24371c3aa_0_15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Decada de 90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Comeco da decada foi marcada pelo governo collor.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inflacao estava muito alta e, para isso, o governo implantou o plano collor e realizou um confisco monetario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Isso gerou muito ruido e instabilidade economica e politica, que comecaram a melhorar em 1994 com o plano real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Isso tudo afetou tambem o setor de plasticos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Aqui, o consumo de plastico no brasil tinha crescido 6 vezes comparado com 1970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 carro popular, que era mais barato e com mais pecas de plastico, foi lancado. Isso impulsionou a industria de plastico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construcao civil, um dos setores que mais utiliza plastico hoje em dia, comecou a incorporar pecas de plastico pre-fabricadas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Tivemos uma alta na producao de tampinhas de garrafas PET. Apesar de parecer simples, a fabricacao das tampinhas envolve alta tecnologia e algumas empresas estrangeiras vieram ao brasil para fazer isso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Embalagens de alimento: nessa epoca, os filmes multicamadas ganharam forca para embalar carne, frutas, vegetais.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Esses filmes nada mais sao do que plasticos feitos de varias camadas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Isso isola melhor o alimento e conserva mais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https://www.plastico.com.br/50-anos-de-plastico-moderno-informacao-de-qualidade-ha-meio-seculo/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70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 1972 estava prevista a entrada em funcionamento da Petroquímica União, a primeira indústria petroquímica de porte do país, o que ampliaria muito a oferta dos insumos básicos para a fabricação de resinas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Inicio da operacao do polo petroquimico de camacari - BA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Um segmento importante da epoca foi o de brinquedos, que eram feitos de PE, PS, PVC, ABS e poliamida. A maioria das materias-primas era importada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gente estava comecando a produzir pecas de plastico para carros, como farois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industria comecou a perceber as vantagens do uso de plastico como embalagem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Diferentes cores e formatos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Reducao de custos de producao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Principal material: PE -&gt; consumia 65% da producao nacional de PE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80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Nessa epoca o brasil estava passando pelo fim da ditadura militar e vivendo o periodo de hiperinflacao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Os precos estavam aumentando muito e a economia nao estava nem um pouco boa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Mesmo assim, foi uma epoca revolucionaria em relacao a plasticos, gerando muitas das tendencias que a gente ainda ve hoje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Setor petroquimico aumentou sua capacidade, permitindo produzir ate 1,83 milhoes de toneladas de resinas termoplasticas (PEAD, PEBD, PP, PS e PVC) por ano e esperava-se aumentar ainda mais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 1982 foi inventado o CD, feito de policarbonato, mas ele so chegou no brasil alguns anos depois e comecou a ser produzido aqui. Nao preciso nem dizer como isso revolucionou a industria da musica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Nessa decada as garrafas PET comecaram a ser utilizadas como embalagens de refrigerantes e as primeiras garrafas comecaram a ser produzidas (em SP)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Mundo: a IBM inventou uma coisa chamada PC, que usava algumas pecas de plastico o que foi bom para a industria de plasticos.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Mas, alem disso, comecaram a usar computadores nas empresas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Chegaram no brasil softwares de computado (CAD) para projetar pecas. Ate entao, tudo era feito no papel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Nessa decada, as maquinas industriais foram bem aperfeicoadas, melhorando o desempenho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Aqui, comecou-se a falar sobre reciclagem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90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Comeco da decada foi marcada pelo governo collor.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inflacao estava muito alta e, para isso, o governo implantou o plano collor e realizou um confisco monetario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gerou muito ruido e instabilidade economica e politica, que comecaram a melhorar em 1994 com o plano real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tudo afetou tambem o setor de plasticos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Aqui, o consumo de plastico no brasil tinha crescido 6 vezes comparado com 1970, mas ainda assim era muito baixo em relacao aos outros paises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carro popular, que era mais barato e com mais pecas de plastico, foi lancado. Isso impulsionou a industria de plastico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construcao civil, um dos setores que mais utiliza plastico hoje em dia, comecou a incorporar pecas de plastico pre-fabricadas, passando de uma producao artesanal para industrial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PVC, PP e PS comecaram a fazer parte tanto da parte estrutural quanto da arquitetonica das obras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Tivemos uma alta na producao de tampinhas de garrafas PET. Apesar de parecer simples, a fabricacao das tampinhas envolve alta tecnologia e algumas empresas estrangeiras vieram ao brasil para fazer isso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Embalagens de alimento: nessa epoca, os filmes multicamadas ganharam forca para embalar carne, frutas, vegetais.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Esses filmes nada mais sao do que plasticos feitos de varias camadas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isola melhor o alimento e conserva mais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2000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Nos anos 2000, apesar de ter 2 acontecimentos que abalaram o mundo, o 11 de setembro e a crise de 2008, os resultados da industria nacional do plastico foram positivos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consumo saltou de 3,8 milhoes de toneladas ao ano para 4,9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Os grupos Odebrecht e Mariani integraram seu setor petroquimico a central petroquimica do polo de camacari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Uso de compositos ganhou forca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Compositos sao misturas de polimeros com alguma outra coisa, o que pode melhorar as propriedades dos materiais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Pesquisas de compostos nanometricos, que sao polimeros misturadas com particulas beeem pequenas, comecou a ganhar forca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empresas comecaram a investir pesado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universidades tambem estavam pesquisando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Plastico ganhou espaco em varias aplicacoes, dos oculos aos avioes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2010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 2010 para ca a gente tambem teve alguns episodios conturbados: o impeachment da dilma e o corona virus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covid, por exemplo, a gente comecou a usar cada vez mais plastico como protecao e produtos descartaveis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Mesmo assim, muita tecnologia e novas aplicacoes foram desenvolvidas no setor dos plasticos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que se fala bastante hoje em dia eh de industria 4.0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Uso de informacoes de todas as maquinas da linha de producao para melhorar o produto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envolve a utilizacao da internet das coisas, para que os equipamentos troquem informacao, e de inteligencia artificial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representa a quarta revolucao industrial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https://www.scielo.br/j/po/a/qWM6MkwxLYpfLYH7nzqKpqg/?lang=pt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Decada de 20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Descoberta dos polimeros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Decadas de 40-50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Enquanto paises europeus ja faziam pesquisa sobre polimeros, o brasil estava muito atrasado em relacao a industria e universidades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Produziamos borracha natural e alguns plasticos para pecas, como celulose e resinas fenolicas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Isso foi antes da fibra sintetica, entao a gente produzia bastante roupa com fibra de celulose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Como as universidades ainda ao eram muito boas, a gente nao conseguia formar gente muito qualificada. Isso era ruim porque faltava conhecimento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Porem, muita gente qualificada comecou a fugir da guerra na europa para ca, o que ajudou nossa industria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Isso originou algumas industrias em SP, parana, santa catarina e rio grande do sul</a:t>
            </a:r>
            <a:endParaRPr/>
          </a:p>
        </p:txBody>
      </p:sp>
      <p:sp>
        <p:nvSpPr>
          <p:cNvPr id="247" name="Google Shape;247;g1c24371c3aa_0_1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c24371c3aa_0_16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Decada de 2000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Nos anos 2000, apesar de ter 2 acontecimentos que abalaram o mundo, o 11 de setembro e a crise de 2008, os resultados da industria nacional do plastico foram positivos: o consumo saltou de 3,8 milhoes de toneladas ao ano para 4,9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Uso de compositos ganhou forca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Compositos sao misturas de polimeros com alguma outra coisa, o que pode melhorar as propriedades dos materiais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As empresas comecaram a investir pesado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As universidades tambem estavam pesquisando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Plastico ganhou espaco em varias aplicacoes, dos oculos aos avioes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https://www.plastico.com.br/50-anos-de-plastico-moderno-informacao-de-qualidade-ha-meio-seculo/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70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 1972 estava prevista a entrada em funcionamento da Petroquímica União, a primeira indústria petroquímica de porte do país, o que ampliaria muito a oferta dos insumos básicos para a fabricação de resinas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Inicio da operacao do polo petroquimico de camacari - BA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Um segmento importante da epoca foi o de brinquedos, que eram feitos de PE, PS, PVC, ABS e poliamida. A maioria das materias-primas era importada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gente estava comecando a produzir pecas de plastico para carros, como farois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industria comecou a perceber as vantagens do uso de plastico como embalagem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Diferentes cores e formatos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Reducao de custos de producao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Principal material: PE -&gt; consumia 65% da producao nacional de PE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80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Nessa epoca o brasil estava passando pelo fim da ditadura militar e vivendo o periodo de hiperinflacao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Os precos estavam aumentando muito e a economia nao estava nem um pouco boa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Mesmo assim, foi uma epoca revolucionaria em relacao a plasticos, gerando muitas das tendencias que a gente ainda ve hoje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Setor petroquimico aumentou sua capacidade, permitindo produzir ate 1,83 milhoes de toneladas de resinas termoplasticas (PEAD, PEBD, PP, PS e PVC) por ano e esperava-se aumentar ainda mais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 1982 foi inventado o CD, feito de policarbonato, mas ele so chegou no brasil alguns anos depois e comecou a ser produzido aqui. Nao preciso nem dizer como isso revolucionou a industria da musica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Nessa decada as garrafas PET comecaram a ser utilizadas como embalagens de refrigerantes e as primeiras garrafas comecaram a ser produzidas (em SP)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Mundo: a IBM inventou uma coisa chamada PC, que usava algumas pecas de plastico o que foi bom para a industria de plasticos.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Mas, alem disso, comecaram a usar computadores nas empresas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Chegaram no brasil softwares de computado (CAD) para projetar pecas. Ate entao, tudo era feito no papel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Nessa decada, as maquinas industriais foram bem aperfeicoadas, melhorando o desempenho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Aqui, comecou-se a falar sobre reciclagem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90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Comeco da decada foi marcada pelo governo collor.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inflacao estava muito alta e, para isso, o governo implantou o plano collor e realizou um confisco monetario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gerou muito ruido e instabilidade economica e politica, que comecaram a melhorar em 1994 com o plano real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tudo afetou tambem o setor de plasticos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Aqui, o consumo de plastico no brasil tinha crescido 6 vezes comparado com 1970, mas ainda assim era muito baixo em relacao aos outros paises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carro popular, que era mais barato e com mais pecas de plastico, foi lancado. Isso impulsionou a industria de plastico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construcao civil, um dos setores que mais utiliza plastico hoje em dia, comecou a incorporar pecas de plastico pre-fabricadas, passando de uma producao artesanal para industrial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PVC, PP e PS comecaram a fazer parte tanto da parte estrutural quanto da arquitetonica das obras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Tivemos uma alta na producao de tampinhas de garrafas PET. Apesar de parecer simples, a fabricacao das tampinhas envolve alta tecnologia e algumas empresas estrangeiras vieram ao brasil para fazer isso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Embalagens de alimento: nessa epoca, os filmes multicamadas ganharam forca para embalar carne, frutas, vegetais.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Esses filmes nada mais sao do que plasticos feitos de varias camadas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isola melhor o alimento e conserva mais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2000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Nos anos 2000, apesar de ter 2 acontecimentos que abalaram o mundo, o 11 de setembro e a crise de 2008, os resultados da industria nacional do plastico foram positivos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consumo saltou de 3,8 milhoes de toneladas ao ano para 4,9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Os grupos Odebrecht e Mariani integraram seu setor petroquimico a central petroquimica do polo de camacari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Uso de compositos ganhou forca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Compositos sao misturas de polimeros com alguma outra coisa, o que pode melhorar as propriedades dos materiais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Pesquisas de compostos nanometricos, que sao polimeros misturadas com particulas beeem pequenas, comecou a ganhar forca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empresas comecaram a investir pesado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universidades tambem estavam pesquisando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Plastico ganhou espaco em varias aplicacoes, dos oculos aos avioes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2010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 2010 para ca a gente tambem teve alguns episodios conturbados: o impeachment da dilma e o corona virus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covid, por exemplo, a gente comecou a usar cada vez mais plastico como protecao e produtos descartaveis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Mesmo assim, muita tecnologia e novas aplicacoes foram desenvolvidas no setor dos plasticos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que se fala bastante hoje em dia eh de industria 4.0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Uso de informacoes de todas as maquinas da linha de producao para melhorar o produto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envolve a utilizacao da internet das coisas, para que os equipamentos troquem informacao, e de inteligencia artificial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representa a quarta revolucao industrial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https://www.scielo.br/j/po/a/qWM6MkwxLYpfLYH7nzqKpqg/?lang=pt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Decada de 20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Descoberta dos polimeros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Decadas de 40-50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Enquanto paises europeus ja faziam pesquisa sobre polimeros, o brasil estava muito atrasado em relacao a industria e universidades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Produziamos borracha natural e alguns plasticos para pecas, como celulose e resinas fenolicas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Isso foi antes da fibra sintetica, entao a gente produzia bastante roupa com fibra de celulose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Como as universidades ainda ao eram muito boas, a gente nao conseguia formar gente muito qualificada. Isso era ruim porque faltava conhecimento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Porem, muita gente qualificada comecou a fugir da guerra na europa para ca, o que ajudou nossa industria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Isso originou algumas industrias em SP, parana, santa catarina e rio grande do sul</a:t>
            </a:r>
            <a:endParaRPr/>
          </a:p>
        </p:txBody>
      </p:sp>
      <p:sp>
        <p:nvSpPr>
          <p:cNvPr id="286" name="Google Shape;286;g1c24371c3aa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c24371c3aa_0_16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Decada de 2010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 2010 para ca a gente tambem teve alguns episodios conturbados: o impeachment da dilma e o corona virus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 covid, por exemplo, a gente comecou a usar cada vez mais plastico como protecao e produtos descartaveis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Mesmo assim, muita tecnologia e novas aplicacoes foram desenvolvidas no setor dos plasticos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 que se fala bastante hoje em dia eh de industria 4.0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Uso de informacoes de todas as maquinas da linha de producao para melhorar o produto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Isso envolve a utilizacao da internet das coisas, para que os equipamentos troquem informacao, e de inteligencia artificial</a:t>
            </a:r>
            <a:endParaRPr sz="1350">
              <a:solidFill>
                <a:srgbClr val="2C2F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Isso representa a quarta revolucao industrial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https://www.plastico.com.br/50-anos-de-plastico-moderno-informacao-de-qualidade-ha-meio-seculo/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70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 1972 estava prevista a entrada em funcionamento da Petroquímica União, a primeira indústria petroquímica de porte do país, o que ampliaria muito a oferta dos insumos básicos para a fabricação de resinas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Inicio da operacao do polo petroquimico de camacari - BA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Um segmento importante da epoca foi o de brinquedos, que eram feitos de PE, PS, PVC, ABS e poliamida. A maioria das materias-primas era importada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gente estava comecando a produzir pecas de plastico para carros, como farois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industria comecou a perceber as vantagens do uso de plastico como embalagem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Diferentes cores e formatos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Reducao de custos de producao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Principal material: PE -&gt; consumia 65% da producao nacional de PE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80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Nessa epoca o brasil estava passando pelo fim da ditadura militar e vivendo o periodo de hiperinflacao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Os precos estavam aumentando muito e a economia nao estava nem um pouco boa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Mesmo assim, foi uma epoca revolucionaria em relacao a plasticos, gerando muitas das tendencias que a gente ainda ve hoje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Setor petroquimico aumentou sua capacidade, permitindo produzir ate 1,83 milhoes de toneladas de resinas termoplasticas (PEAD, PEBD, PP, PS e PVC) por ano e esperava-se aumentar ainda mais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 1982 foi inventado o CD, feito de policarbonato, mas ele so chegou no brasil alguns anos depois e comecou a ser produzido aqui. Nao preciso nem dizer como isso revolucionou a industria da musica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Nessa decada as garrafas PET comecaram a ser utilizadas como embalagens de refrigerantes e as primeiras garrafas comecaram a ser produzidas (em SP)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Mundo: a IBM inventou uma coisa chamada PC, que usava algumas pecas de plastico o que foi bom para a industria de plasticos.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Mas, alem disso, comecaram a usar computadores nas empresas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Chegaram no brasil softwares de computado (CAD) para projetar pecas. Ate entao, tudo era feito no papel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Nessa decada, as maquinas industriais foram bem aperfeicoadas, melhorando o desempenho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Aqui, comecou-se a falar sobre reciclagem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90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Comeco da decada foi marcada pelo governo collor.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inflacao estava muito alta e, para isso, o governo implantou o plano collor e realizou um confisco monetario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gerou muito ruido e instabilidade economica e politica, que comecaram a melhorar em 1994 com o plano real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tudo afetou tambem o setor de plasticos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Aqui, o consumo de plastico no brasil tinha crescido 6 vezes comparado com 1970, mas ainda assim era muito baixo em relacao aos outros paises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carro popular, que era mais barato e com mais pecas de plastico, foi lancado. Isso impulsionou a industria de plastico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construcao civil, um dos setores que mais utiliza plastico hoje em dia, comecou a incorporar pecas de plastico pre-fabricadas, passando de uma producao artesanal para industrial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PVC, PP e PS comecaram a fazer parte tanto da parte estrutural quanto da arquitetonica das obras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Tivemos uma alta na producao de tampinhas de garrafas PET. Apesar de parecer simples, a fabricacao das tampinhas envolve alta tecnologia e algumas empresas estrangeiras vieram ao brasil para fazer isso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Embalagens de alimento: nessa epoca, os filmes multicamadas ganharam forca para embalar carne, frutas, vegetais.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Esses filmes nada mais sao do que plasticos feitos de varias camadas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isola melhor o alimento e conserva mais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2000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Nos anos 2000, apesar de ter 2 acontecimentos que abalaram o mundo, o 11 de setembro e a crise de 2008, os resultados da industria nacional do plastico foram positivos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consumo saltou de 3,8 milhoes de toneladas ao ano para 4,9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Os grupos Odebrecht e Mariani integraram seu setor petroquimico a central petroquimica do polo de camacari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Uso de compositos ganhou forca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Compositos sao misturas de polimeros com alguma outra coisa, o que pode melhorar as propriedades dos materiais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Pesquisas de compostos nanometricos, que sao polimeros misturadas com particulas beeem pequenas, comecou a ganhar forca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empresas comecaram a investir pesado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universidades tambem estavam pesquisando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Plastico ganhou espaco em varias aplicacoes, dos oculos aos avioes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2010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 2010 para ca a gente tambem teve alguns episodios conturbados: o impeachment da dilma e o corona virus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covid, por exemplo, a gente comecou a usar cada vez mais plastico como protecao e produtos descartaveis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Mesmo assim, muita tecnologia e novas aplicacoes foram desenvolvidas no setor dos plasticos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que se fala bastante hoje em dia eh de industria 4.0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Uso de informacoes de todas as maquinas da linha de producao para melhorar o produto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envolve a utilizacao da internet das coisas, para que os equipamentos troquem informacao, e de inteligencia artificial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representa a quarta revolucao industrial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https://www.scielo.br/j/po/a/qWM6MkwxLYpfLYH7nzqKpqg/?lang=pt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Decada de 20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Descoberta dos polimeros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Decadas de 40-50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Enquanto paises europeus ja faziam pesquisa sobre polimeros, o brasil estava muito atrasado em relacao a industria e universidades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Produziamos borracha natural e alguns plasticos para pecas, como celulose e resinas fenolicas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Isso foi antes da fibra sintetica, entao a gente produzia bastante roupa com fibra de celulose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Como as universidades ainda ao eram muito boas, a gente nao conseguia formar gente muito qualificada. Isso era ruim porque faltava conhecimento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Porem, muita gente qualificada comecou a fugir da guerra na europa para ca, o que ajudou nossa industria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Isso originou algumas industrias em SP, parana, santa catarina e rio grande do sul</a:t>
            </a:r>
            <a:endParaRPr/>
          </a:p>
        </p:txBody>
      </p:sp>
      <p:sp>
        <p:nvSpPr>
          <p:cNvPr id="327" name="Google Shape;327;g1c24371c3aa_0_1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c24371c3aa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370" name="Google Shape;370;g1c24371c3a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c24371c3aa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Dos plsticos que a gente consome, esses sao os principais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Tem uma parcela de plasticos reciclados, o que eh otimo, dos quais grande parte eh feito de PET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 resto, nos temos 6 principais plasticos consumidos</a:t>
            </a:r>
            <a:endParaRPr/>
          </a:p>
        </p:txBody>
      </p:sp>
      <p:sp>
        <p:nvSpPr>
          <p:cNvPr id="381" name="Google Shape;381;g1c24371c3a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1903650" y="199793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 dirty="0" err="1">
                <a:latin typeface="Arial Black"/>
                <a:ea typeface="Arial Black"/>
                <a:cs typeface="Arial Black"/>
                <a:sym typeface="Arial Black"/>
              </a:rPr>
              <a:t>Polímeros</a:t>
            </a:r>
            <a:r>
              <a:rPr lang="en" b="1" dirty="0">
                <a:latin typeface="Arial Black"/>
                <a:ea typeface="Arial Black"/>
                <a:cs typeface="Arial Black"/>
                <a:sym typeface="Arial Black"/>
              </a:rPr>
              <a:t> no </a:t>
            </a:r>
            <a:r>
              <a:rPr lang="en" b="1" dirty="0" err="1">
                <a:latin typeface="Arial Black"/>
                <a:ea typeface="Arial Black"/>
                <a:cs typeface="Arial Black"/>
                <a:sym typeface="Arial Black"/>
              </a:rPr>
              <a:t>Brasil</a:t>
            </a: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p35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5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97" name="Google Shape;397;p35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Resinas consumidas no Brasil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98" name="Google Shape;398;p35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0" name="Google Shape;400;p35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Abiplast,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Perfil 2021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http://www.abiplast.org.br/wp-content/uploads/2022/10/Perfil-2021-PT-vs2.pdf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1" name="Google Shape;401;p35"/>
          <p:cNvCxnSpPr/>
          <p:nvPr/>
        </p:nvCxnSpPr>
        <p:spPr>
          <a:xfrm>
            <a:off x="3688225" y="1355175"/>
            <a:ext cx="0" cy="29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B4EA41-0E7A-5949-B4F7-A4071FAFB44E}"/>
              </a:ext>
            </a:extLst>
          </p:cNvPr>
          <p:cNvSpPr txBox="1"/>
          <p:nvPr/>
        </p:nvSpPr>
        <p:spPr>
          <a:xfrm>
            <a:off x="501162" y="2020357"/>
            <a:ext cx="25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Breakdown of plastics consumed in Brazil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B86D17-C73C-FD42-9001-731ED6012C18}"/>
              </a:ext>
            </a:extLst>
          </p:cNvPr>
          <p:cNvSpPr txBox="1"/>
          <p:nvPr/>
        </p:nvSpPr>
        <p:spPr>
          <a:xfrm>
            <a:off x="4868224" y="2020356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Recycling symbols 1-7 with the corresponding plastic name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6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16" name="Google Shape;416;p36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dirty="0" err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Resinas</a:t>
            </a: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" dirty="0" err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consumidas</a:t>
            </a: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 no </a:t>
            </a:r>
            <a:r>
              <a:rPr lang="en" dirty="0" err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Brasil</a:t>
            </a: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 - PET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417" name="Google Shape;417;p36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9" name="Google Shape;419;p36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Britannica,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polyethylene terephthalate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https://www.britannica.com/science/polyethylene-terephthalate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0" name="Google Shape;420;p36"/>
          <p:cNvCxnSpPr/>
          <p:nvPr/>
        </p:nvCxnSpPr>
        <p:spPr>
          <a:xfrm>
            <a:off x="3688225" y="1355175"/>
            <a:ext cx="0" cy="29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5A212A-8398-E444-A676-AA9AB200AFEF}"/>
              </a:ext>
            </a:extLst>
          </p:cNvPr>
          <p:cNvSpPr txBox="1"/>
          <p:nvPr/>
        </p:nvSpPr>
        <p:spPr>
          <a:xfrm>
            <a:off x="501162" y="2504222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Breakdown of plastics consumed in Brazil, with PET circled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F83FB-7D91-BF45-AA8E-5DC5412E64DF}"/>
              </a:ext>
            </a:extLst>
          </p:cNvPr>
          <p:cNvSpPr txBox="1"/>
          <p:nvPr/>
        </p:nvSpPr>
        <p:spPr>
          <a:xfrm>
            <a:off x="4024500" y="2626961"/>
            <a:ext cx="25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PET products (fabric, bottles, etc.)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p37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35" name="Google Shape;435;p37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dirty="0" err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Resinas</a:t>
            </a: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" dirty="0" err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consumidas</a:t>
            </a: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 no </a:t>
            </a:r>
            <a:r>
              <a:rPr lang="en" dirty="0" err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Brasil</a:t>
            </a: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 - PEAD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436" name="Google Shape;436;p3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8" name="Google Shape;438;p37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Abiplast,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Perfil 2021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http://www.abiplast.org.br/wp-content/uploads/2022/10/Perfil-2021-PT-vs2.pdf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Google Shape;439;p37"/>
          <p:cNvCxnSpPr/>
          <p:nvPr/>
        </p:nvCxnSpPr>
        <p:spPr>
          <a:xfrm>
            <a:off x="3688225" y="1355175"/>
            <a:ext cx="0" cy="29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34C280-5878-DF44-99C9-A89D142E84EC}"/>
              </a:ext>
            </a:extLst>
          </p:cNvPr>
          <p:cNvSpPr txBox="1"/>
          <p:nvPr/>
        </p:nvSpPr>
        <p:spPr>
          <a:xfrm>
            <a:off x="501162" y="2504222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Breakdown of plastics consumed in Brazil, with PEAD circled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2A403-27AB-304D-AD73-6CCE326D582C}"/>
              </a:ext>
            </a:extLst>
          </p:cNvPr>
          <p:cNvSpPr txBox="1"/>
          <p:nvPr/>
        </p:nvSpPr>
        <p:spPr>
          <a:xfrm>
            <a:off x="4329024" y="2504222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PEAD products- hard plastic jugs, plastic toys, plastic garden tubing, 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p38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54" name="Google Shape;454;p38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dirty="0" err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Resinas</a:t>
            </a: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" dirty="0" err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consumidas</a:t>
            </a: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 no </a:t>
            </a:r>
            <a:r>
              <a:rPr lang="en" dirty="0" err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Brasil</a:t>
            </a: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 - PVC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455" name="Google Shape;455;p3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7" name="Google Shape;457;p38"/>
          <p:cNvCxnSpPr/>
          <p:nvPr/>
        </p:nvCxnSpPr>
        <p:spPr>
          <a:xfrm>
            <a:off x="3688225" y="1355175"/>
            <a:ext cx="0" cy="29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38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Instituto Brasileiro do PVC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https://pvc.org.br/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C7B4E4-3129-6948-9D36-B6AFADEDC9DF}"/>
              </a:ext>
            </a:extLst>
          </p:cNvPr>
          <p:cNvSpPr txBox="1"/>
          <p:nvPr/>
        </p:nvSpPr>
        <p:spPr>
          <a:xfrm>
            <a:off x="501162" y="2504222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Breakdown of plastics consumed in Brazil, with PVC circled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FB9BB7-7DCB-5D49-9A44-BCD366D3E429}"/>
              </a:ext>
            </a:extLst>
          </p:cNvPr>
          <p:cNvSpPr txBox="1"/>
          <p:nvPr/>
        </p:nvSpPr>
        <p:spPr>
          <a:xfrm>
            <a:off x="4329024" y="2504222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PVC products- pipe, soccer ball, electrical insulation, etc.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3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73" name="Google Shape;473;p39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dirty="0" err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Resinas</a:t>
            </a: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" dirty="0" err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consumidas</a:t>
            </a: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 no </a:t>
            </a:r>
            <a:r>
              <a:rPr lang="en" dirty="0" err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Brasil</a:t>
            </a: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 - PEBD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474" name="Google Shape;474;p39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6" name="Google Shape;476;p39"/>
          <p:cNvCxnSpPr/>
          <p:nvPr/>
        </p:nvCxnSpPr>
        <p:spPr>
          <a:xfrm>
            <a:off x="3688225" y="1355175"/>
            <a:ext cx="0" cy="29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4" name="Google Shape;484;p39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FAPESP,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Plastic Planet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2019.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https://revistapesquisa.fapesp.br/en/plastic-planet/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59C38C-BBBC-8241-8CC8-3E7BF85D5FBA}"/>
              </a:ext>
            </a:extLst>
          </p:cNvPr>
          <p:cNvSpPr txBox="1"/>
          <p:nvPr/>
        </p:nvSpPr>
        <p:spPr>
          <a:xfrm>
            <a:off x="501162" y="2504222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Breakdown of plastics consumed in Brazil, with PEBD circled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32BF11-873D-D341-A149-0C6C1750154C}"/>
              </a:ext>
            </a:extLst>
          </p:cNvPr>
          <p:cNvSpPr txBox="1"/>
          <p:nvPr/>
        </p:nvSpPr>
        <p:spPr>
          <a:xfrm>
            <a:off x="4329024" y="2504222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PEBD products-plastics bags, films, trash bags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0" name="Google Shape;490;p40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92" name="Google Shape;492;p40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dirty="0" err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Resinas</a:t>
            </a: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" dirty="0" err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consumidas</a:t>
            </a: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 no </a:t>
            </a:r>
            <a:r>
              <a:rPr lang="en" dirty="0" err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Brasil</a:t>
            </a: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 - PP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493" name="Google Shape;493;p4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5" name="Google Shape;495;p40"/>
          <p:cNvCxnSpPr/>
          <p:nvPr/>
        </p:nvCxnSpPr>
        <p:spPr>
          <a:xfrm>
            <a:off x="3688225" y="1355175"/>
            <a:ext cx="0" cy="29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40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FAPESP,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Plastic Planet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2019.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https://revistapesquisa.fapesp.br/en/plastic-planet/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942EBB-F16F-2D45-91A4-23F6E8B65371}"/>
              </a:ext>
            </a:extLst>
          </p:cNvPr>
          <p:cNvSpPr txBox="1"/>
          <p:nvPr/>
        </p:nvSpPr>
        <p:spPr>
          <a:xfrm>
            <a:off x="501162" y="2504222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Breakdown of plastics consumed in Brazil, with PP circled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04C8B-1390-034D-A2A6-4C2651848DEF}"/>
              </a:ext>
            </a:extLst>
          </p:cNvPr>
          <p:cNvSpPr txBox="1"/>
          <p:nvPr/>
        </p:nvSpPr>
        <p:spPr>
          <a:xfrm>
            <a:off x="4329024" y="2504222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PP products-plastics buckets, trash can, straws, syringes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9" name="Google Shape;509;p41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1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11" name="Google Shape;511;p41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dirty="0" err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Resinas</a:t>
            </a: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" dirty="0" err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consumidas</a:t>
            </a: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 no </a:t>
            </a:r>
            <a:r>
              <a:rPr lang="en" dirty="0" err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Brasil</a:t>
            </a: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 - PS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512" name="Google Shape;512;p41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4" name="Google Shape;514;p41"/>
          <p:cNvSpPr txBox="1"/>
          <p:nvPr/>
        </p:nvSpPr>
        <p:spPr>
          <a:xfrm>
            <a:off x="67825" y="4597925"/>
            <a:ext cx="5619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Chemical Safety Facts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https://www.chemicalsafetyfacts.org/chemicals/polystyrene/#:~:text=Uses%20%26%20Benefits,-Polystyrene%20in%20Appliances&amp;text=Refrigerators%2C%20air%20conditioners%2C%20ovens%2C,%2Deffective%20and%20long%2Dlasting.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5" name="Google Shape;515;p41"/>
          <p:cNvCxnSpPr/>
          <p:nvPr/>
        </p:nvCxnSpPr>
        <p:spPr>
          <a:xfrm>
            <a:off x="3688225" y="1355175"/>
            <a:ext cx="0" cy="29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7C94E2-55E1-2B4A-88E4-0BC0B3E161CB}"/>
              </a:ext>
            </a:extLst>
          </p:cNvPr>
          <p:cNvSpPr txBox="1"/>
          <p:nvPr/>
        </p:nvSpPr>
        <p:spPr>
          <a:xfrm>
            <a:off x="501162" y="2504222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Breakdown of plastics consumed in Brazil, with PS circled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1C253-C032-8241-A037-62CBA8837B54}"/>
              </a:ext>
            </a:extLst>
          </p:cNvPr>
          <p:cNvSpPr txBox="1"/>
          <p:nvPr/>
        </p:nvSpPr>
        <p:spPr>
          <a:xfrm>
            <a:off x="4329024" y="2504222"/>
            <a:ext cx="2543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PS/EPS products- refrigerator drawers, plastic petri dishes, Styrofoam,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9" name="Google Shape;529;p42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2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31" name="Google Shape;531;p42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Setores consumidores (2019)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532" name="Google Shape;532;p42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3" name="Google Shape;533;p42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Abiplast,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Perfil 2021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http://www.abiplast.org.br/wp-content/uploads/2022/10/Perfil-2021-PT-vs2.pdf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D90DF-E389-DF4E-8CE2-F5AA924F3080}"/>
              </a:ext>
            </a:extLst>
          </p:cNvPr>
          <p:cNvSpPr txBox="1"/>
          <p:nvPr/>
        </p:nvSpPr>
        <p:spPr>
          <a:xfrm>
            <a:off x="2277208" y="1960685"/>
            <a:ext cx="3798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Breakdown of plastic used per sector in Brazil (figure from ref)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História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45" name="Google Shape;145;p2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27"/>
          <p:cNvSpPr/>
          <p:nvPr/>
        </p:nvSpPr>
        <p:spPr>
          <a:xfrm>
            <a:off x="896117" y="2774675"/>
            <a:ext cx="1294800" cy="1335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275101" y="2911800"/>
            <a:ext cx="1234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1940-1950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-8375" y="1364475"/>
            <a:ext cx="24405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Indústria e universidades atrasadas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Borracha natural e plásticos para peças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Roupa com fibra de celulose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Imigrantes qualificados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Indústrias em SP, PR e RS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149" name="Google Shape;149;p27"/>
          <p:cNvGrpSpPr/>
          <p:nvPr/>
        </p:nvGrpSpPr>
        <p:grpSpPr>
          <a:xfrm>
            <a:off x="846270" y="2495265"/>
            <a:ext cx="92400" cy="411825"/>
            <a:chOff x="845575" y="2563700"/>
            <a:chExt cx="92400" cy="411825"/>
          </a:xfrm>
        </p:grpSpPr>
        <p:sp>
          <p:nvSpPr>
            <p:cNvPr id="150" name="Google Shape;150;p27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1" name="Google Shape;151;p27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2" name="Google Shape;152;p27"/>
          <p:cNvSpPr/>
          <p:nvPr/>
        </p:nvSpPr>
        <p:spPr>
          <a:xfrm>
            <a:off x="2191011" y="2774675"/>
            <a:ext cx="1294800" cy="1335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27"/>
          <p:cNvCxnSpPr/>
          <p:nvPr/>
        </p:nvCxnSpPr>
        <p:spPr>
          <a:xfrm rot="10800000">
            <a:off x="2195493" y="2774667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" name="Google Shape;154;p27"/>
          <p:cNvSpPr/>
          <p:nvPr/>
        </p:nvSpPr>
        <p:spPr>
          <a:xfrm rot="10800000">
            <a:off x="2149293" y="30940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3485717" y="2774675"/>
            <a:ext cx="1294800" cy="1335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27"/>
          <p:cNvGrpSpPr/>
          <p:nvPr/>
        </p:nvGrpSpPr>
        <p:grpSpPr>
          <a:xfrm>
            <a:off x="3435870" y="2495265"/>
            <a:ext cx="92400" cy="411825"/>
            <a:chOff x="845575" y="2563700"/>
            <a:chExt cx="92400" cy="411825"/>
          </a:xfrm>
        </p:grpSpPr>
        <p:sp>
          <p:nvSpPr>
            <p:cNvPr id="157" name="Google Shape;157;p27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7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9" name="Google Shape;159;p27"/>
          <p:cNvSpPr/>
          <p:nvPr/>
        </p:nvSpPr>
        <p:spPr>
          <a:xfrm>
            <a:off x="4780421" y="2774675"/>
            <a:ext cx="1294800" cy="1335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0" name="Google Shape;160;p27"/>
          <p:cNvCxnSpPr/>
          <p:nvPr/>
        </p:nvCxnSpPr>
        <p:spPr>
          <a:xfrm rot="10800000">
            <a:off x="4783613" y="2774667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27"/>
          <p:cNvSpPr/>
          <p:nvPr/>
        </p:nvSpPr>
        <p:spPr>
          <a:xfrm rot="10800000">
            <a:off x="4737413" y="30940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6075125" y="2774675"/>
            <a:ext cx="1294800" cy="1335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27"/>
          <p:cNvGrpSpPr/>
          <p:nvPr/>
        </p:nvGrpSpPr>
        <p:grpSpPr>
          <a:xfrm>
            <a:off x="6031394" y="2495265"/>
            <a:ext cx="92400" cy="411825"/>
            <a:chOff x="845575" y="2563700"/>
            <a:chExt cx="92400" cy="411825"/>
          </a:xfrm>
        </p:grpSpPr>
        <p:cxnSp>
          <p:nvCxnSpPr>
            <p:cNvPr id="164" name="Google Shape;164;p27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5" name="Google Shape;165;p27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27"/>
          <p:cNvSpPr/>
          <p:nvPr/>
        </p:nvSpPr>
        <p:spPr>
          <a:xfrm>
            <a:off x="7369837" y="2774675"/>
            <a:ext cx="1776600" cy="1335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7" name="Google Shape;167;p27"/>
          <p:cNvCxnSpPr/>
          <p:nvPr/>
        </p:nvCxnSpPr>
        <p:spPr>
          <a:xfrm rot="10800000">
            <a:off x="7374421" y="2774667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27"/>
          <p:cNvSpPr/>
          <p:nvPr/>
        </p:nvSpPr>
        <p:spPr>
          <a:xfrm rot="10800000">
            <a:off x="7328221" y="30940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67826" y="4674125"/>
            <a:ext cx="4562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Mano, E. B.,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Aspectos históricos de ciência e tecnologia de polímeros no Brasil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1998.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https://www.scielo.br/j/po/a/qWM6MkwxLYpfLYH7nzqKpqg/?lang=pt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História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78" name="Google Shape;178;p2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28"/>
          <p:cNvSpPr/>
          <p:nvPr/>
        </p:nvSpPr>
        <p:spPr>
          <a:xfrm>
            <a:off x="896117" y="2774675"/>
            <a:ext cx="1294800" cy="1335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275101" y="2911800"/>
            <a:ext cx="1234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1940-1950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-8375" y="1364475"/>
            <a:ext cx="24405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Indústria e universidades atrasadas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Borracha natural e plásticos para peças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Roupa com fibra de celulose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Imigrantes qualificados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Indústrias em SP, PR e RS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182" name="Google Shape;182;p28"/>
          <p:cNvGrpSpPr/>
          <p:nvPr/>
        </p:nvGrpSpPr>
        <p:grpSpPr>
          <a:xfrm>
            <a:off x="846270" y="2495265"/>
            <a:ext cx="92400" cy="411825"/>
            <a:chOff x="845575" y="2563700"/>
            <a:chExt cx="92400" cy="411825"/>
          </a:xfrm>
        </p:grpSpPr>
        <p:sp>
          <p:nvSpPr>
            <p:cNvPr id="183" name="Google Shape;183;p28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4" name="Google Shape;184;p28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5" name="Google Shape;185;p28"/>
          <p:cNvSpPr/>
          <p:nvPr/>
        </p:nvSpPr>
        <p:spPr>
          <a:xfrm>
            <a:off x="2191011" y="2774675"/>
            <a:ext cx="1294800" cy="1335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1828196" y="2397796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1970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1207200" y="3198200"/>
            <a:ext cx="25767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Petroquímica União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Polo petroquímico de Camaçari - BA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Brinquedos: PE, PS, PVC e ABS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Peças de carro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Embalagens</a:t>
            </a:r>
            <a:endParaRPr sz="900"/>
          </a:p>
        </p:txBody>
      </p:sp>
      <p:cxnSp>
        <p:nvCxnSpPr>
          <p:cNvPr id="188" name="Google Shape;188;p28"/>
          <p:cNvCxnSpPr/>
          <p:nvPr/>
        </p:nvCxnSpPr>
        <p:spPr>
          <a:xfrm rot="10800000">
            <a:off x="2195493" y="2774667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9" name="Google Shape;189;p28"/>
          <p:cNvSpPr/>
          <p:nvPr/>
        </p:nvSpPr>
        <p:spPr>
          <a:xfrm rot="10800000">
            <a:off x="2149293" y="30940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3485717" y="2774675"/>
            <a:ext cx="1294800" cy="1335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28"/>
          <p:cNvGrpSpPr/>
          <p:nvPr/>
        </p:nvGrpSpPr>
        <p:grpSpPr>
          <a:xfrm>
            <a:off x="3435870" y="2495265"/>
            <a:ext cx="92400" cy="411825"/>
            <a:chOff x="845575" y="2563700"/>
            <a:chExt cx="92400" cy="411825"/>
          </a:xfrm>
        </p:grpSpPr>
        <p:sp>
          <p:nvSpPr>
            <p:cNvPr id="192" name="Google Shape;192;p28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3" name="Google Shape;193;p28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94" name="Google Shape;194;p28"/>
          <p:cNvSpPr/>
          <p:nvPr/>
        </p:nvSpPr>
        <p:spPr>
          <a:xfrm>
            <a:off x="4780421" y="2774675"/>
            <a:ext cx="1294800" cy="1335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5" name="Google Shape;195;p28"/>
          <p:cNvCxnSpPr/>
          <p:nvPr/>
        </p:nvCxnSpPr>
        <p:spPr>
          <a:xfrm rot="10800000">
            <a:off x="4783613" y="2774667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6" name="Google Shape;196;p28"/>
          <p:cNvSpPr/>
          <p:nvPr/>
        </p:nvSpPr>
        <p:spPr>
          <a:xfrm rot="10800000">
            <a:off x="4737413" y="30940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6075125" y="2774675"/>
            <a:ext cx="1294800" cy="1335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8"/>
          <p:cNvGrpSpPr/>
          <p:nvPr/>
        </p:nvGrpSpPr>
        <p:grpSpPr>
          <a:xfrm>
            <a:off x="6031394" y="2495265"/>
            <a:ext cx="92400" cy="411825"/>
            <a:chOff x="845575" y="2563700"/>
            <a:chExt cx="92400" cy="411825"/>
          </a:xfrm>
        </p:grpSpPr>
        <p:cxnSp>
          <p:nvCxnSpPr>
            <p:cNvPr id="199" name="Google Shape;199;p28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0" name="Google Shape;200;p28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8"/>
          <p:cNvSpPr/>
          <p:nvPr/>
        </p:nvSpPr>
        <p:spPr>
          <a:xfrm>
            <a:off x="7369837" y="2774675"/>
            <a:ext cx="1776600" cy="1335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" name="Google Shape;202;p28"/>
          <p:cNvCxnSpPr/>
          <p:nvPr/>
        </p:nvCxnSpPr>
        <p:spPr>
          <a:xfrm rot="10800000">
            <a:off x="7374421" y="2774667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28"/>
          <p:cNvSpPr/>
          <p:nvPr/>
        </p:nvSpPr>
        <p:spPr>
          <a:xfrm rot="10800000">
            <a:off x="7328221" y="30940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67826" y="4597925"/>
            <a:ext cx="4562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Plástico,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A História do Plástico em 50 anos da Revista Plástico Moderno: Informação de Qualidade há meio Século,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2021.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https://www.plastico.com.br/50-anos-de-plastico-moderno-informacao-de-qualidade-ha-meio-seculo/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História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13" name="Google Shape;213;p29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4" name="Google Shape;214;p29"/>
          <p:cNvSpPr/>
          <p:nvPr/>
        </p:nvSpPr>
        <p:spPr>
          <a:xfrm>
            <a:off x="896117" y="2774675"/>
            <a:ext cx="1294800" cy="1335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275101" y="2911800"/>
            <a:ext cx="1234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1940-1950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-8375" y="1364475"/>
            <a:ext cx="24405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Indústria e universidades atrasadas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Borracha natural e plásticos para peças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Roupa com fibra de celulose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Imigrantes qualificados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Indústrias em SP, PR e RS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217" name="Google Shape;217;p29"/>
          <p:cNvGrpSpPr/>
          <p:nvPr/>
        </p:nvGrpSpPr>
        <p:grpSpPr>
          <a:xfrm>
            <a:off x="846270" y="2495265"/>
            <a:ext cx="92400" cy="411825"/>
            <a:chOff x="845575" y="2563700"/>
            <a:chExt cx="92400" cy="411825"/>
          </a:xfrm>
        </p:grpSpPr>
        <p:sp>
          <p:nvSpPr>
            <p:cNvPr id="218" name="Google Shape;218;p29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9" name="Google Shape;219;p29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20" name="Google Shape;220;p29"/>
          <p:cNvSpPr/>
          <p:nvPr/>
        </p:nvSpPr>
        <p:spPr>
          <a:xfrm>
            <a:off x="2191011" y="2774675"/>
            <a:ext cx="1294800" cy="1335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 txBox="1"/>
          <p:nvPr/>
        </p:nvSpPr>
        <p:spPr>
          <a:xfrm>
            <a:off x="1828196" y="2397796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1970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1207200" y="3198200"/>
            <a:ext cx="25767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Petroquímica União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Polo petroquímico de Camaçari - BA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Brinquedos: PE, PS, PVC e ABS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Peças de carro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Embalagens</a:t>
            </a:r>
            <a:endParaRPr sz="900"/>
          </a:p>
        </p:txBody>
      </p:sp>
      <p:cxnSp>
        <p:nvCxnSpPr>
          <p:cNvPr id="223" name="Google Shape;223;p29"/>
          <p:cNvCxnSpPr/>
          <p:nvPr/>
        </p:nvCxnSpPr>
        <p:spPr>
          <a:xfrm rot="10800000">
            <a:off x="2195493" y="2774667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29"/>
          <p:cNvSpPr/>
          <p:nvPr/>
        </p:nvSpPr>
        <p:spPr>
          <a:xfrm rot="10800000">
            <a:off x="2149293" y="30940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3485717" y="2774675"/>
            <a:ext cx="1294800" cy="1335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3154233" y="2911800"/>
            <a:ext cx="692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1980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2689225" y="1243250"/>
            <a:ext cx="26493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Ditadura militar e hiperinflação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1,83 milhões de ton de PEAD, PEBD, PP, PS e PVC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Invenção do CD (policarbonato)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Produção de garrafa PET em SP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Invenção e utilização do PC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Melhor desempenho de máquinas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Reciclagem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228" name="Google Shape;228;p29"/>
          <p:cNvGrpSpPr/>
          <p:nvPr/>
        </p:nvGrpSpPr>
        <p:grpSpPr>
          <a:xfrm>
            <a:off x="3435870" y="2495265"/>
            <a:ext cx="92400" cy="411825"/>
            <a:chOff x="845575" y="2563700"/>
            <a:chExt cx="92400" cy="411825"/>
          </a:xfrm>
        </p:grpSpPr>
        <p:sp>
          <p:nvSpPr>
            <p:cNvPr id="229" name="Google Shape;229;p29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" name="Google Shape;230;p29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31" name="Google Shape;231;p29"/>
          <p:cNvSpPr/>
          <p:nvPr/>
        </p:nvSpPr>
        <p:spPr>
          <a:xfrm>
            <a:off x="4780421" y="2774675"/>
            <a:ext cx="1294800" cy="1335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2" name="Google Shape;232;p29"/>
          <p:cNvCxnSpPr/>
          <p:nvPr/>
        </p:nvCxnSpPr>
        <p:spPr>
          <a:xfrm rot="10800000">
            <a:off x="4783613" y="2774667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p29"/>
          <p:cNvSpPr/>
          <p:nvPr/>
        </p:nvSpPr>
        <p:spPr>
          <a:xfrm rot="10800000">
            <a:off x="4737413" y="30940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6075125" y="2774675"/>
            <a:ext cx="1294800" cy="1335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29"/>
          <p:cNvGrpSpPr/>
          <p:nvPr/>
        </p:nvGrpSpPr>
        <p:grpSpPr>
          <a:xfrm>
            <a:off x="6031394" y="2495265"/>
            <a:ext cx="92400" cy="411825"/>
            <a:chOff x="845575" y="2563700"/>
            <a:chExt cx="92400" cy="411825"/>
          </a:xfrm>
        </p:grpSpPr>
        <p:cxnSp>
          <p:nvCxnSpPr>
            <p:cNvPr id="236" name="Google Shape;236;p29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7" name="Google Shape;237;p29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29"/>
          <p:cNvSpPr/>
          <p:nvPr/>
        </p:nvSpPr>
        <p:spPr>
          <a:xfrm>
            <a:off x="7369837" y="2774675"/>
            <a:ext cx="1776600" cy="1335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Google Shape;239;p29"/>
          <p:cNvCxnSpPr/>
          <p:nvPr/>
        </p:nvCxnSpPr>
        <p:spPr>
          <a:xfrm rot="10800000">
            <a:off x="7374421" y="2774667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" name="Google Shape;240;p29"/>
          <p:cNvSpPr/>
          <p:nvPr/>
        </p:nvSpPr>
        <p:spPr>
          <a:xfrm rot="10800000">
            <a:off x="7328221" y="30940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67826" y="4597925"/>
            <a:ext cx="4562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Plástico,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A História do Plástico em 50 anos da Revista Plástico Moderno: Informação de Qualidade há meio Século,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2021.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https://www.plastico.com.br/50-anos-de-plastico-moderno-informacao-de-qualidade-ha-meio-seculo/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História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50" name="Google Shape;250;p3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p30"/>
          <p:cNvSpPr/>
          <p:nvPr/>
        </p:nvSpPr>
        <p:spPr>
          <a:xfrm>
            <a:off x="896117" y="2774675"/>
            <a:ext cx="1294800" cy="1335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0"/>
          <p:cNvSpPr txBox="1"/>
          <p:nvPr/>
        </p:nvSpPr>
        <p:spPr>
          <a:xfrm>
            <a:off x="275101" y="2911800"/>
            <a:ext cx="1234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1940-1950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-8375" y="1364475"/>
            <a:ext cx="24405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Indústria e universidades atrasadas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Borracha natural e plásticos para peças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Roupa com fibra de celulose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Imigrantes qualificados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Indústrias em SP, PR e RS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254" name="Google Shape;254;p30"/>
          <p:cNvGrpSpPr/>
          <p:nvPr/>
        </p:nvGrpSpPr>
        <p:grpSpPr>
          <a:xfrm>
            <a:off x="846270" y="2495265"/>
            <a:ext cx="92400" cy="411825"/>
            <a:chOff x="845575" y="2563700"/>
            <a:chExt cx="92400" cy="411825"/>
          </a:xfrm>
        </p:grpSpPr>
        <p:sp>
          <p:nvSpPr>
            <p:cNvPr id="255" name="Google Shape;255;p30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6" name="Google Shape;256;p30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57" name="Google Shape;257;p30"/>
          <p:cNvSpPr/>
          <p:nvPr/>
        </p:nvSpPr>
        <p:spPr>
          <a:xfrm>
            <a:off x="2191011" y="2774675"/>
            <a:ext cx="1294800" cy="1335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0"/>
          <p:cNvSpPr txBox="1"/>
          <p:nvPr/>
        </p:nvSpPr>
        <p:spPr>
          <a:xfrm>
            <a:off x="1828196" y="2397796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1970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1207200" y="3198200"/>
            <a:ext cx="25767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Petroquímica União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Polo petroquímico de Camaçari - BA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Brinquedos: PE, PS, PVC e ABS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Peças de carro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Embalagens</a:t>
            </a:r>
            <a:endParaRPr sz="900"/>
          </a:p>
        </p:txBody>
      </p:sp>
      <p:cxnSp>
        <p:nvCxnSpPr>
          <p:cNvPr id="260" name="Google Shape;260;p30"/>
          <p:cNvCxnSpPr/>
          <p:nvPr/>
        </p:nvCxnSpPr>
        <p:spPr>
          <a:xfrm rot="10800000">
            <a:off x="2195493" y="2774667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1" name="Google Shape;261;p30"/>
          <p:cNvSpPr/>
          <p:nvPr/>
        </p:nvSpPr>
        <p:spPr>
          <a:xfrm rot="10800000">
            <a:off x="2149293" y="30940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3485717" y="2774675"/>
            <a:ext cx="1294800" cy="1335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3154233" y="2911800"/>
            <a:ext cx="692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1980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2689225" y="1243250"/>
            <a:ext cx="26493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Ditadura militar e hiperinflação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1,83 milhões de ton de PEAD, PEBD, PP, PS e PVC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Invenção do CD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Produção de garrafa PET em SP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Invenção e utilização do PC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Melhor desempenho de máquinas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Reciclagem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265" name="Google Shape;265;p30"/>
          <p:cNvGrpSpPr/>
          <p:nvPr/>
        </p:nvGrpSpPr>
        <p:grpSpPr>
          <a:xfrm>
            <a:off x="3435870" y="2495265"/>
            <a:ext cx="92400" cy="411825"/>
            <a:chOff x="845575" y="2563700"/>
            <a:chExt cx="92400" cy="411825"/>
          </a:xfrm>
        </p:grpSpPr>
        <p:sp>
          <p:nvSpPr>
            <p:cNvPr id="266" name="Google Shape;266;p30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7" name="Google Shape;267;p30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68" name="Google Shape;268;p30"/>
          <p:cNvSpPr/>
          <p:nvPr/>
        </p:nvSpPr>
        <p:spPr>
          <a:xfrm>
            <a:off x="4780421" y="2774675"/>
            <a:ext cx="1294800" cy="1335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9" name="Google Shape;269;p30"/>
          <p:cNvCxnSpPr/>
          <p:nvPr/>
        </p:nvCxnSpPr>
        <p:spPr>
          <a:xfrm rot="10800000">
            <a:off x="4783613" y="2774667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0" name="Google Shape;270;p30"/>
          <p:cNvSpPr/>
          <p:nvPr/>
        </p:nvSpPr>
        <p:spPr>
          <a:xfrm rot="10800000">
            <a:off x="4737413" y="30940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4413187" y="2397796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1990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3707100" y="3198200"/>
            <a:ext cx="23283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Governo Collor e Plano Real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Consumo de plástico 6x maior que em 1970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Carro popular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Construção civil: peças de PVC, PP e PS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Tampinhas de garrafa PET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Embalagens de alimento: filmes multicamadas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6075125" y="2774675"/>
            <a:ext cx="1294800" cy="1335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6031394" y="2495265"/>
            <a:ext cx="92400" cy="411825"/>
            <a:chOff x="845575" y="2563700"/>
            <a:chExt cx="92400" cy="411825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6" name="Google Shape;276;p30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30"/>
          <p:cNvSpPr/>
          <p:nvPr/>
        </p:nvSpPr>
        <p:spPr>
          <a:xfrm>
            <a:off x="7369837" y="2774675"/>
            <a:ext cx="1776600" cy="1335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8" name="Google Shape;278;p30"/>
          <p:cNvCxnSpPr/>
          <p:nvPr/>
        </p:nvCxnSpPr>
        <p:spPr>
          <a:xfrm rot="10800000">
            <a:off x="7374421" y="2774667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9" name="Google Shape;279;p30"/>
          <p:cNvSpPr/>
          <p:nvPr/>
        </p:nvSpPr>
        <p:spPr>
          <a:xfrm rot="10800000">
            <a:off x="7328221" y="30940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30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83" name="Google Shape;283;p30"/>
          <p:cNvSpPr txBox="1"/>
          <p:nvPr/>
        </p:nvSpPr>
        <p:spPr>
          <a:xfrm>
            <a:off x="67826" y="4597925"/>
            <a:ext cx="4562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Plástico,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A História do Plástico em 50 anos da Revista Plástico Moderno: Informação de Qualidade há meio Século,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2021.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https://www.plastico.com.br/50-anos-de-plastico-moderno-informacao-de-qualidade-ha-meio-seculo/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História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89" name="Google Shape;289;p31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0" name="Google Shape;290;p31"/>
          <p:cNvSpPr/>
          <p:nvPr/>
        </p:nvSpPr>
        <p:spPr>
          <a:xfrm>
            <a:off x="896117" y="2774675"/>
            <a:ext cx="1294800" cy="1335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275101" y="2911800"/>
            <a:ext cx="1234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1940-1950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-8375" y="1364475"/>
            <a:ext cx="24405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Indústria e universidades atrasadas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Borracha natural e plásticos para peças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Roupa com fibra de celulose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Imigrantes qualificados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Indústrias em SP, PR e RS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293" name="Google Shape;293;p31"/>
          <p:cNvGrpSpPr/>
          <p:nvPr/>
        </p:nvGrpSpPr>
        <p:grpSpPr>
          <a:xfrm>
            <a:off x="846270" y="2495265"/>
            <a:ext cx="92400" cy="411825"/>
            <a:chOff x="845575" y="2563700"/>
            <a:chExt cx="92400" cy="411825"/>
          </a:xfrm>
        </p:grpSpPr>
        <p:sp>
          <p:nvSpPr>
            <p:cNvPr id="294" name="Google Shape;294;p31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p31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96" name="Google Shape;296;p31"/>
          <p:cNvSpPr/>
          <p:nvPr/>
        </p:nvSpPr>
        <p:spPr>
          <a:xfrm>
            <a:off x="2191011" y="2774675"/>
            <a:ext cx="1294800" cy="1335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1"/>
          <p:cNvSpPr txBox="1"/>
          <p:nvPr/>
        </p:nvSpPr>
        <p:spPr>
          <a:xfrm>
            <a:off x="1828196" y="2397796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1970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1207200" y="3198200"/>
            <a:ext cx="25767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Petroquímica União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Polo petroquímico de Camaçari - BA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Brinquedos: PE, PS, PVC e ABS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Peças de carro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Embalagens</a:t>
            </a:r>
            <a:endParaRPr sz="900"/>
          </a:p>
        </p:txBody>
      </p:sp>
      <p:cxnSp>
        <p:nvCxnSpPr>
          <p:cNvPr id="299" name="Google Shape;299;p31"/>
          <p:cNvCxnSpPr/>
          <p:nvPr/>
        </p:nvCxnSpPr>
        <p:spPr>
          <a:xfrm rot="10800000">
            <a:off x="2195493" y="2774667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0" name="Google Shape;300;p31"/>
          <p:cNvSpPr/>
          <p:nvPr/>
        </p:nvSpPr>
        <p:spPr>
          <a:xfrm rot="10800000">
            <a:off x="2149293" y="30940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3485717" y="2774675"/>
            <a:ext cx="1294800" cy="1335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"/>
          <p:cNvSpPr txBox="1"/>
          <p:nvPr/>
        </p:nvSpPr>
        <p:spPr>
          <a:xfrm>
            <a:off x="3154233" y="2911800"/>
            <a:ext cx="692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1980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2689225" y="1243250"/>
            <a:ext cx="26493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Ditadura militar e hiperinflação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1,83 milhões de ton de PEAD, PEBD, PP, PS e PVC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Invenção do CD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Produção de garrafa PET em SP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Invenção e utilização do PC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Melhor desempenho de máquinas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Reciclagem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304" name="Google Shape;304;p31"/>
          <p:cNvGrpSpPr/>
          <p:nvPr/>
        </p:nvGrpSpPr>
        <p:grpSpPr>
          <a:xfrm>
            <a:off x="3435870" y="2495265"/>
            <a:ext cx="92400" cy="411825"/>
            <a:chOff x="845575" y="2563700"/>
            <a:chExt cx="92400" cy="411825"/>
          </a:xfrm>
        </p:grpSpPr>
        <p:sp>
          <p:nvSpPr>
            <p:cNvPr id="305" name="Google Shape;305;p31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6" name="Google Shape;306;p31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07" name="Google Shape;307;p31"/>
          <p:cNvSpPr/>
          <p:nvPr/>
        </p:nvSpPr>
        <p:spPr>
          <a:xfrm>
            <a:off x="4780421" y="2774675"/>
            <a:ext cx="1294800" cy="1335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8" name="Google Shape;308;p31"/>
          <p:cNvCxnSpPr/>
          <p:nvPr/>
        </p:nvCxnSpPr>
        <p:spPr>
          <a:xfrm rot="10800000">
            <a:off x="4783613" y="2774667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9" name="Google Shape;309;p31"/>
          <p:cNvSpPr/>
          <p:nvPr/>
        </p:nvSpPr>
        <p:spPr>
          <a:xfrm rot="10800000">
            <a:off x="4737413" y="30940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1"/>
          <p:cNvSpPr txBox="1"/>
          <p:nvPr/>
        </p:nvSpPr>
        <p:spPr>
          <a:xfrm>
            <a:off x="4413187" y="2397796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1990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3707100" y="3198200"/>
            <a:ext cx="23283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Governo Collor e Plano Real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Consumo de plástico 6x maior que em 1970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Carro popular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Construção civil: peças de PVC, PP e PS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Tampinhas de garrafa PET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Embalagens de alimento: filmes multicamadas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6075125" y="2774675"/>
            <a:ext cx="1294800" cy="1335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31"/>
          <p:cNvGrpSpPr/>
          <p:nvPr/>
        </p:nvGrpSpPr>
        <p:grpSpPr>
          <a:xfrm>
            <a:off x="6031394" y="2495265"/>
            <a:ext cx="92400" cy="411825"/>
            <a:chOff x="845575" y="2563700"/>
            <a:chExt cx="92400" cy="411825"/>
          </a:xfrm>
        </p:grpSpPr>
        <p:cxnSp>
          <p:nvCxnSpPr>
            <p:cNvPr id="314" name="Google Shape;314;p31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5" name="Google Shape;315;p31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31"/>
          <p:cNvSpPr txBox="1"/>
          <p:nvPr/>
        </p:nvSpPr>
        <p:spPr>
          <a:xfrm>
            <a:off x="5707757" y="2911800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2000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1"/>
          <p:cNvSpPr txBox="1"/>
          <p:nvPr/>
        </p:nvSpPr>
        <p:spPr>
          <a:xfrm>
            <a:off x="5256050" y="1796275"/>
            <a:ext cx="25767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11/9 e crise de 2008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3,8 milhões ton/ano para 4,9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Compositos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Novas aplicações: óculos a avião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18" name="Google Shape;318;p31"/>
          <p:cNvSpPr/>
          <p:nvPr/>
        </p:nvSpPr>
        <p:spPr>
          <a:xfrm>
            <a:off x="7369837" y="2774675"/>
            <a:ext cx="1776600" cy="1335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9" name="Google Shape;319;p31"/>
          <p:cNvCxnSpPr/>
          <p:nvPr/>
        </p:nvCxnSpPr>
        <p:spPr>
          <a:xfrm rot="10800000">
            <a:off x="7374421" y="2774667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0" name="Google Shape;320;p31"/>
          <p:cNvSpPr/>
          <p:nvPr/>
        </p:nvSpPr>
        <p:spPr>
          <a:xfrm rot="10800000">
            <a:off x="7328221" y="30940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31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1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24" name="Google Shape;324;p31"/>
          <p:cNvSpPr txBox="1"/>
          <p:nvPr/>
        </p:nvSpPr>
        <p:spPr>
          <a:xfrm>
            <a:off x="67826" y="4597925"/>
            <a:ext cx="4562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Plástico,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A História do Plástico em 50 anos da Revista Plástico Moderno: Informação de Qualidade há meio Século,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2021.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https://www.plastico.com.br/50-anos-de-plastico-moderno-informacao-de-qualidade-ha-meio-seculo/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História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30" name="Google Shape;330;p32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1" name="Google Shape;331;p32"/>
          <p:cNvSpPr/>
          <p:nvPr/>
        </p:nvSpPr>
        <p:spPr>
          <a:xfrm>
            <a:off x="896117" y="2774675"/>
            <a:ext cx="1294800" cy="1335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2"/>
          <p:cNvSpPr txBox="1"/>
          <p:nvPr/>
        </p:nvSpPr>
        <p:spPr>
          <a:xfrm>
            <a:off x="275101" y="2911800"/>
            <a:ext cx="1234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1940-1950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-8375" y="1364475"/>
            <a:ext cx="24405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Indústria e universidades atrasadas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Borracha natural e plásticos para peças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Roupa com fibra de celulose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Imigrantes qualificados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Indústrias em SP, PR e RS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334" name="Google Shape;334;p32"/>
          <p:cNvGrpSpPr/>
          <p:nvPr/>
        </p:nvGrpSpPr>
        <p:grpSpPr>
          <a:xfrm>
            <a:off x="846270" y="2495265"/>
            <a:ext cx="92400" cy="411825"/>
            <a:chOff x="845575" y="2563700"/>
            <a:chExt cx="92400" cy="411825"/>
          </a:xfrm>
        </p:grpSpPr>
        <p:sp>
          <p:nvSpPr>
            <p:cNvPr id="335" name="Google Shape;335;p32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6" name="Google Shape;336;p32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37" name="Google Shape;337;p32"/>
          <p:cNvSpPr/>
          <p:nvPr/>
        </p:nvSpPr>
        <p:spPr>
          <a:xfrm>
            <a:off x="2191011" y="2774675"/>
            <a:ext cx="1294800" cy="1335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2"/>
          <p:cNvSpPr txBox="1"/>
          <p:nvPr/>
        </p:nvSpPr>
        <p:spPr>
          <a:xfrm>
            <a:off x="1828196" y="2397796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1970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1207200" y="3198200"/>
            <a:ext cx="25767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Petroquímica União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Polo petroquímico de Camaçari - BA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Brinquedos: PE, PS, PVC e ABS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Peças de carro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Embalagens</a:t>
            </a:r>
            <a:endParaRPr sz="900"/>
          </a:p>
        </p:txBody>
      </p:sp>
      <p:cxnSp>
        <p:nvCxnSpPr>
          <p:cNvPr id="340" name="Google Shape;340;p32"/>
          <p:cNvCxnSpPr/>
          <p:nvPr/>
        </p:nvCxnSpPr>
        <p:spPr>
          <a:xfrm rot="10800000">
            <a:off x="2195493" y="2774667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1" name="Google Shape;341;p32"/>
          <p:cNvSpPr/>
          <p:nvPr/>
        </p:nvSpPr>
        <p:spPr>
          <a:xfrm rot="10800000">
            <a:off x="2149293" y="30940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3485717" y="2774675"/>
            <a:ext cx="1294800" cy="1335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2"/>
          <p:cNvSpPr txBox="1"/>
          <p:nvPr/>
        </p:nvSpPr>
        <p:spPr>
          <a:xfrm>
            <a:off x="3154233" y="2911800"/>
            <a:ext cx="692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1980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2689225" y="1243250"/>
            <a:ext cx="26493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Ditadura militar e hiperinflação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1,83 milhões de ton de PEAD, PEBD, PP, PS e PVC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Invenção do CD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Produção de garrafa PET em SP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Invenção e utilização do PC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Melhor desempenho de máquinas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Reciclagem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3435870" y="2495265"/>
            <a:ext cx="92400" cy="411825"/>
            <a:chOff x="845575" y="2563700"/>
            <a:chExt cx="92400" cy="411825"/>
          </a:xfrm>
        </p:grpSpPr>
        <p:sp>
          <p:nvSpPr>
            <p:cNvPr id="346" name="Google Shape;346;p32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7" name="Google Shape;347;p32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8" name="Google Shape;348;p32"/>
          <p:cNvSpPr/>
          <p:nvPr/>
        </p:nvSpPr>
        <p:spPr>
          <a:xfrm>
            <a:off x="4780421" y="2774675"/>
            <a:ext cx="1294800" cy="1335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9" name="Google Shape;349;p32"/>
          <p:cNvCxnSpPr/>
          <p:nvPr/>
        </p:nvCxnSpPr>
        <p:spPr>
          <a:xfrm rot="10800000">
            <a:off x="4783613" y="2774667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/>
          <p:nvPr/>
        </p:nvSpPr>
        <p:spPr>
          <a:xfrm rot="10800000">
            <a:off x="4737413" y="30940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2"/>
          <p:cNvSpPr txBox="1"/>
          <p:nvPr/>
        </p:nvSpPr>
        <p:spPr>
          <a:xfrm>
            <a:off x="4413187" y="2397796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1990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32"/>
          <p:cNvSpPr txBox="1"/>
          <p:nvPr/>
        </p:nvSpPr>
        <p:spPr>
          <a:xfrm>
            <a:off x="3707100" y="3198200"/>
            <a:ext cx="23283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Governo Collor e Plano Real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Consumo de plástico 6x maior que em 1970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Carro popular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Construção civil: peças de PVC, PP e PS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Tampinhas de garrafa PET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Embalagens de alimento: filmes multicamadas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6075125" y="2774675"/>
            <a:ext cx="1294800" cy="1335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32"/>
          <p:cNvGrpSpPr/>
          <p:nvPr/>
        </p:nvGrpSpPr>
        <p:grpSpPr>
          <a:xfrm>
            <a:off x="6031394" y="2495265"/>
            <a:ext cx="92400" cy="411825"/>
            <a:chOff x="845575" y="2563700"/>
            <a:chExt cx="92400" cy="411825"/>
          </a:xfrm>
        </p:grpSpPr>
        <p:cxnSp>
          <p:nvCxnSpPr>
            <p:cNvPr id="355" name="Google Shape;355;p32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6" name="Google Shape;356;p32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32"/>
          <p:cNvSpPr txBox="1"/>
          <p:nvPr/>
        </p:nvSpPr>
        <p:spPr>
          <a:xfrm>
            <a:off x="5707757" y="2911800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2000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7369837" y="2774675"/>
            <a:ext cx="1776600" cy="1335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9" name="Google Shape;359;p32"/>
          <p:cNvCxnSpPr/>
          <p:nvPr/>
        </p:nvCxnSpPr>
        <p:spPr>
          <a:xfrm rot="10800000">
            <a:off x="7374421" y="2774667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" name="Google Shape;360;p32"/>
          <p:cNvSpPr/>
          <p:nvPr/>
        </p:nvSpPr>
        <p:spPr>
          <a:xfrm rot="10800000">
            <a:off x="7328221" y="30940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2"/>
          <p:cNvSpPr txBox="1"/>
          <p:nvPr/>
        </p:nvSpPr>
        <p:spPr>
          <a:xfrm>
            <a:off x="7003996" y="2397796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2010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2"/>
          <p:cNvSpPr txBox="1"/>
          <p:nvPr/>
        </p:nvSpPr>
        <p:spPr>
          <a:xfrm>
            <a:off x="6442200" y="3198200"/>
            <a:ext cx="22692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Impeachment e pandemia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Novas tecnologias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Novas aplicações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Indústria 4.0: dados e IA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63" name="Google Shape;363;p3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32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2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66" name="Google Shape;366;p32"/>
          <p:cNvSpPr txBox="1"/>
          <p:nvPr/>
        </p:nvSpPr>
        <p:spPr>
          <a:xfrm>
            <a:off x="67826" y="4597925"/>
            <a:ext cx="4562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Plástico,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A História do Plástico em 50 anos da Revista Plástico Moderno: Informação de Qualidade há meio Século,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2021.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https://www.plastico.com.br/50-anos-de-plastico-moderno-informacao-de-qualidade-ha-meio-seculo/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 txBox="1"/>
          <p:nvPr/>
        </p:nvSpPr>
        <p:spPr>
          <a:xfrm>
            <a:off x="5256050" y="1796275"/>
            <a:ext cx="25767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11/9 e crise de 2008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3,8 milhões ton/ano para 4,9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Compositos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Novas aplicações: óculos a avião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3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75" name="Google Shape;375;p33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Brasil em relação ao mundo (2016)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76" name="Google Shape;376;p33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7" name="Google Shape;377;p33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FAPESP,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Plastic Planet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2019.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https://revistapesquisa.fapesp.br/en/plastic-planet/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A807F-7C84-F64B-94A0-4D582EFD1638}"/>
              </a:ext>
            </a:extLst>
          </p:cNvPr>
          <p:cNvSpPr txBox="1"/>
          <p:nvPr/>
        </p:nvSpPr>
        <p:spPr>
          <a:xfrm>
            <a:off x="2171700" y="2083777"/>
            <a:ext cx="4440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of waste generated in various countries, including Brazil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34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86" name="Google Shape;386;p34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Resinas consumidas no Brasil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87" name="Google Shape;387;p34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9" name="Google Shape;389;p34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Abiplast,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Perfil 2021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http://www.abiplast.org.br/wp-content/uploads/2022/10/Perfil-2021-PT-vs2.pdf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0D008-CB45-9E42-A5A2-D990BAC3029D}"/>
              </a:ext>
            </a:extLst>
          </p:cNvPr>
          <p:cNvSpPr txBox="1"/>
          <p:nvPr/>
        </p:nvSpPr>
        <p:spPr>
          <a:xfrm>
            <a:off x="2171700" y="2083777"/>
            <a:ext cx="4440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Breakdown of plastics consumed in Brazil, with pop out highlighting breakdown of post-consumer resins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8251</Words>
  <Application>Microsoft Macintosh PowerPoint</Application>
  <PresentationFormat>On-screen Show (16:9)</PresentationFormat>
  <Paragraphs>755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Arial Black</vt:lpstr>
      <vt:lpstr>Arial</vt:lpstr>
      <vt:lpstr>Roboto</vt:lpstr>
      <vt:lpstr>Simple Light</vt:lpstr>
      <vt:lpstr>Office Theme</vt:lpstr>
      <vt:lpstr>Polímeros no Brasil </vt:lpstr>
      <vt:lpstr>História</vt:lpstr>
      <vt:lpstr>História</vt:lpstr>
      <vt:lpstr>História</vt:lpstr>
      <vt:lpstr>História</vt:lpstr>
      <vt:lpstr>História</vt:lpstr>
      <vt:lpstr>História</vt:lpstr>
      <vt:lpstr>Brasil em relação ao mundo (2016)</vt:lpstr>
      <vt:lpstr>Resinas consumidas no Brasil</vt:lpstr>
      <vt:lpstr>Resinas consumidas no Brasil</vt:lpstr>
      <vt:lpstr>Resinas consumidas no Brasil - PET</vt:lpstr>
      <vt:lpstr>Resinas consumidas no Brasil - PEAD</vt:lpstr>
      <vt:lpstr>Resinas consumidas no Brasil - PVC</vt:lpstr>
      <vt:lpstr>Resinas consumidas no Brasil - PEBD</vt:lpstr>
      <vt:lpstr>Resinas consumidas no Brasil - PP</vt:lpstr>
      <vt:lpstr>Resinas consumidas no Brasil - PS</vt:lpstr>
      <vt:lpstr>Setores consumidores (2019)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Polímeros no Brasil </dc:title>
  <cp:lastModifiedBy>Haley Beech</cp:lastModifiedBy>
  <cp:revision>1</cp:revision>
  <dcterms:modified xsi:type="dcterms:W3CDTF">2024-09-19T21:52:37Z</dcterms:modified>
</cp:coreProperties>
</file>