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1" r:id="rId1"/>
    <p:sldMasterId id="2147483672"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5143500" type="screen16x9"/>
  <p:notesSz cx="6858000" cy="9144000"/>
  <p:embeddedFontLst>
    <p:embeddedFont>
      <p:font typeface="Arial Black" panose="020B0604020202020204" pitchFamily="34" charset="0"/>
      <p:regular r:id="rId12"/>
      <p:bold r:id="rId13"/>
    </p:embeddedFont>
    <p:embeddedFont>
      <p:font typeface="Calibri" panose="020F050202020403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9"/>
  </p:normalViewPr>
  <p:slideViewPr>
    <p:cSldViewPr snapToGrid="0">
      <p:cViewPr varScale="1">
        <p:scale>
          <a:sx n="145" d="100"/>
          <a:sy n="145" d="100"/>
        </p:scale>
        <p:origin x="68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a4d660ba34_0_17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1a4d660ba34_0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a4d660ba34_0_25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Os polímeros estão presentes no nosso cotidiano. Vocês provavelmente ouviram falar de vários polímeros ou plásticos no contexto de uma partida de futebol. Quais são alguns exemplos ?</a:t>
            </a:r>
            <a:endParaRPr/>
          </a:p>
        </p:txBody>
      </p:sp>
      <p:sp>
        <p:nvSpPr>
          <p:cNvPr id="142" name="Google Shape;142;g1a4d660ba34_0_2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a4d660ba34_0_34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**Does the word break down like this in Portuguese?  If not, adjust slide accordingly.**  A palavra polímero tem etimologia grega e significa “muitas partes”. A maioria das moléculas que estudamos nas aulas de química são relativamente pequenas, entre 2 a 100 átomos, se a molécula for muito complexa. Polímeros são feitos de unidades que se repetem, os monômeros, quimicamente conectados para formar moléculas longas com 100 a até um milhão de monômeros.</a:t>
            </a:r>
            <a:endParaRPr/>
          </a:p>
        </p:txBody>
      </p:sp>
      <p:sp>
        <p:nvSpPr>
          <p:cNvPr id="154" name="Google Shape;154;g1a4d660ba34_0_3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a4d660ba34_0_43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Polymers have many unique properties as you just saw in the examples we were looking at.  The main difference between polymers and other materials such as ceramics or metals is the length of the molecules.  We can think of small molecules as rice- easy to mix, difficult to eat with, say, chopsticks since each grain is free to move around without the others.  Polymers, on the other hand, are like spaghetti.  If we connected a bunch of rice grains end to end, we’d eventually reach the length of a spaghetti noodle, much as monomers link together to form a polymer.  Eating noodles with chopsticks is easy because they are entangled- it’s easy to grab a bunch at once, and extracting just one is actually quite challenging.  This entanglement, and the corresponding friction between the long strands, is what give polymers many of their unique properties.</a:t>
            </a:r>
            <a:endParaRPr/>
          </a:p>
        </p:txBody>
      </p:sp>
      <p:sp>
        <p:nvSpPr>
          <p:cNvPr id="171" name="Google Shape;171;g1a4d660ba34_0_4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a4d660ba34_0_65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many different ways to represent the same polymer, and it is useful to be able to translate between them.  Common polymer often have a common name or trade name, as well as a technical name based on rules given by the international union of pure and applied chemistry.  There a molecular formula, typically the repeating unit with a subscript n, which stands for the number of repeats.  This can also be written as a structural or line formula, and modelled in space with various approximations; here a ball and stick model is shown.  We’ll hand out a table with many of the polymers we’ll be discussing this week for reference.</a:t>
            </a:r>
            <a:endParaRPr/>
          </a:p>
        </p:txBody>
      </p:sp>
      <p:sp>
        <p:nvSpPr>
          <p:cNvPr id="188" name="Google Shape;188;g1a4d660ba34_0_6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a4d660ba34_0_52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Natural polymers have existed for as long as humans, and have been used as building materials, food, and clothing- in the 1500’s the Mayan records show playing with balls created form rubber trees.  300 years later, Charles Goodyear accidentally discovered that heating that rubber with sulfur additives cures it into a tough, long-lasting rubber, which he used to make the first rubber soccer ball a few years later.  Previously balls were made of animal bladders or leather, which easily became water logged and leaked air.  The first completely man-made polymer is created in 1907 and called Bakelite, which was used for everything from telephone casings to jewelry.  Nylon is invented in 1938, with great impact to the fashion industry, closely followed by polyethylene, which would go on to become the most produced polymer in the world.  By 1976, polymers are the most poduced material in the world.</a:t>
            </a:r>
            <a:endParaRPr/>
          </a:p>
        </p:txBody>
      </p:sp>
      <p:sp>
        <p:nvSpPr>
          <p:cNvPr id="213" name="Google Shape;213;g1a4d660ba34_0_5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a4d660ba34_0_64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global production of all types of plastitcs has grown exponentially since the 1950’s and 60’s, to a huge $593 billion today.  Plastics are found across many different industries, with packaging being the largest by far, following by construction and textiles.</a:t>
            </a:r>
            <a:endParaRPr/>
          </a:p>
        </p:txBody>
      </p:sp>
      <p:sp>
        <p:nvSpPr>
          <p:cNvPr id="270" name="Google Shape;270;g1a4d660ba34_0_6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a4d660ba34_0_62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so many different properties achieved through different chemistries and processing.  The range from stiff and brittle polystyrene to tough and stretchy rubbery materials like polybutadiene.  There are also highly specialized materials, such as teflon or Kevlar which have highly engineered properties.  In this case, the fluorine atoms in teflon repel most other atoms, making non-stick pans slippery, while alignment and bonding between the chains in Kevlar create an incredibly strong and light material.</a:t>
            </a:r>
            <a:endParaRPr/>
          </a:p>
        </p:txBody>
      </p:sp>
      <p:sp>
        <p:nvSpPr>
          <p:cNvPr id="285" name="Google Shape;285;g1a4d660ba34_0_6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4" name="Google Shape;54;p13"/>
          <p:cNvSpPr txBox="1">
            <a:spLocks noGrp="1"/>
          </p:cNvSpPr>
          <p:nvPr>
            <p:ph type="ftr" idx="11"/>
          </p:nvPr>
        </p:nvSpPr>
        <p:spPr>
          <a:xfrm>
            <a:off x="605790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sldNum" idx="12"/>
          </p:nvPr>
        </p:nvSpPr>
        <p:spPr>
          <a:xfrm>
            <a:off x="3543300" y="4767263"/>
            <a:ext cx="2057400" cy="273900"/>
          </a:xfrm>
          <a:prstGeom prst="rect">
            <a:avLst/>
          </a:prstGeom>
          <a:noFill/>
          <a:ln>
            <a:noFill/>
          </a:ln>
        </p:spPr>
        <p:txBody>
          <a:bodyPr spcFirstLastPara="1" wrap="square" lIns="68575" tIns="34275" rIns="68575" bIns="34275" anchor="ctr" anchorCtr="0">
            <a:normAutofit/>
          </a:bodyPr>
          <a:lstStyle>
            <a:lvl1pPr marL="0" lvl="0" indent="0" algn="ctr" rtl="0">
              <a:spcBef>
                <a:spcPts val="0"/>
              </a:spcBef>
              <a:buNone/>
              <a:defRPr sz="900" b="0" i="0" u="none" strike="noStrike" cap="none">
                <a:solidFill>
                  <a:srgbClr val="888888"/>
                </a:solidFill>
                <a:latin typeface="Calibri"/>
                <a:ea typeface="Calibri"/>
                <a:cs typeface="Calibri"/>
                <a:sym typeface="Calibri"/>
              </a:defRPr>
            </a:lvl1pPr>
            <a:lvl2pPr marL="0" lvl="1" indent="0" algn="ctr" rtl="0">
              <a:spcBef>
                <a:spcPts val="0"/>
              </a:spcBef>
              <a:buNone/>
              <a:defRPr sz="900" b="0" i="0" u="none" strike="noStrike" cap="none">
                <a:solidFill>
                  <a:srgbClr val="888888"/>
                </a:solidFill>
                <a:latin typeface="Calibri"/>
                <a:ea typeface="Calibri"/>
                <a:cs typeface="Calibri"/>
                <a:sym typeface="Calibri"/>
              </a:defRPr>
            </a:lvl2pPr>
            <a:lvl3pPr marL="0" lvl="2" indent="0" algn="ctr" rtl="0">
              <a:spcBef>
                <a:spcPts val="0"/>
              </a:spcBef>
              <a:buNone/>
              <a:defRPr sz="900" b="0" i="0" u="none" strike="noStrike" cap="none">
                <a:solidFill>
                  <a:srgbClr val="888888"/>
                </a:solidFill>
                <a:latin typeface="Calibri"/>
                <a:ea typeface="Calibri"/>
                <a:cs typeface="Calibri"/>
                <a:sym typeface="Calibri"/>
              </a:defRPr>
            </a:lvl3pPr>
            <a:lvl4pPr marL="0" lvl="3" indent="0" algn="ctr" rtl="0">
              <a:spcBef>
                <a:spcPts val="0"/>
              </a:spcBef>
              <a:buNone/>
              <a:defRPr sz="900" b="0" i="0" u="none" strike="noStrike" cap="none">
                <a:solidFill>
                  <a:srgbClr val="888888"/>
                </a:solidFill>
                <a:latin typeface="Calibri"/>
                <a:ea typeface="Calibri"/>
                <a:cs typeface="Calibri"/>
                <a:sym typeface="Calibri"/>
              </a:defRPr>
            </a:lvl4pPr>
            <a:lvl5pPr marL="0" lvl="4" indent="0" algn="ctr" rtl="0">
              <a:spcBef>
                <a:spcPts val="0"/>
              </a:spcBef>
              <a:buNone/>
              <a:defRPr sz="900" b="0" i="0" u="none" strike="noStrike" cap="none">
                <a:solidFill>
                  <a:srgbClr val="888888"/>
                </a:solidFill>
                <a:latin typeface="Calibri"/>
                <a:ea typeface="Calibri"/>
                <a:cs typeface="Calibri"/>
                <a:sym typeface="Calibri"/>
              </a:defRPr>
            </a:lvl5pPr>
            <a:lvl6pPr marL="0" lvl="5" indent="0" algn="ctr" rtl="0">
              <a:spcBef>
                <a:spcPts val="0"/>
              </a:spcBef>
              <a:buNone/>
              <a:defRPr sz="900" b="0" i="0" u="none" strike="noStrike" cap="none">
                <a:solidFill>
                  <a:srgbClr val="888888"/>
                </a:solidFill>
                <a:latin typeface="Calibri"/>
                <a:ea typeface="Calibri"/>
                <a:cs typeface="Calibri"/>
                <a:sym typeface="Calibri"/>
              </a:defRPr>
            </a:lvl6pPr>
            <a:lvl7pPr marL="0" lvl="6" indent="0" algn="ctr" rtl="0">
              <a:spcBef>
                <a:spcPts val="0"/>
              </a:spcBef>
              <a:buNone/>
              <a:defRPr sz="900" b="0" i="0" u="none" strike="noStrike" cap="none">
                <a:solidFill>
                  <a:srgbClr val="888888"/>
                </a:solidFill>
                <a:latin typeface="Calibri"/>
                <a:ea typeface="Calibri"/>
                <a:cs typeface="Calibri"/>
                <a:sym typeface="Calibri"/>
              </a:defRPr>
            </a:lvl7pPr>
            <a:lvl8pPr marL="0" lvl="7" indent="0" algn="ctr" rtl="0">
              <a:spcBef>
                <a:spcPts val="0"/>
              </a:spcBef>
              <a:buNone/>
              <a:defRPr sz="900" b="0" i="0" u="none" strike="noStrike" cap="none">
                <a:solidFill>
                  <a:srgbClr val="888888"/>
                </a:solidFill>
                <a:latin typeface="Calibri"/>
                <a:ea typeface="Calibri"/>
                <a:cs typeface="Calibri"/>
                <a:sym typeface="Calibri"/>
              </a:defRPr>
            </a:lvl8pPr>
            <a:lvl9pPr marL="0" lvl="8" indent="0" algn="ctr" rtl="0">
              <a:spcBef>
                <a:spcPts val="0"/>
              </a:spcBef>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4" name="Google Shape;64;p15"/>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65" name="Google Shape;65;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1" name="Google Shape;71;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605790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3543300" y="4767263"/>
            <a:ext cx="2057400" cy="273900"/>
          </a:xfrm>
          <a:prstGeom prst="rect">
            <a:avLst/>
          </a:prstGeom>
          <a:noFill/>
          <a:ln>
            <a:noFill/>
          </a:ln>
        </p:spPr>
        <p:txBody>
          <a:bodyPr spcFirstLastPara="1" wrap="square" lIns="68575" tIns="34275" rIns="68575" bIns="34275" anchor="ctr" anchorCtr="0">
            <a:noAutofit/>
          </a:bodyPr>
          <a:lstStyle>
            <a:lvl1pPr marL="0" lvl="0" indent="0" algn="ctr" rtl="0">
              <a:spcBef>
                <a:spcPts val="0"/>
              </a:spcBef>
              <a:buNone/>
              <a:defRPr sz="900" b="0" i="0" u="none" strike="noStrike" cap="none">
                <a:solidFill>
                  <a:srgbClr val="888888"/>
                </a:solidFill>
                <a:latin typeface="Calibri"/>
                <a:ea typeface="Calibri"/>
                <a:cs typeface="Calibri"/>
                <a:sym typeface="Calibri"/>
              </a:defRPr>
            </a:lvl1pPr>
            <a:lvl2pPr marL="0" lvl="1" indent="0" algn="ctr" rtl="0">
              <a:spcBef>
                <a:spcPts val="0"/>
              </a:spcBef>
              <a:buNone/>
              <a:defRPr sz="900" b="0" i="0" u="none" strike="noStrike" cap="none">
                <a:solidFill>
                  <a:srgbClr val="888888"/>
                </a:solidFill>
                <a:latin typeface="Calibri"/>
                <a:ea typeface="Calibri"/>
                <a:cs typeface="Calibri"/>
                <a:sym typeface="Calibri"/>
              </a:defRPr>
            </a:lvl2pPr>
            <a:lvl3pPr marL="0" lvl="2" indent="0" algn="ctr" rtl="0">
              <a:spcBef>
                <a:spcPts val="0"/>
              </a:spcBef>
              <a:buNone/>
              <a:defRPr sz="900" b="0" i="0" u="none" strike="noStrike" cap="none">
                <a:solidFill>
                  <a:srgbClr val="888888"/>
                </a:solidFill>
                <a:latin typeface="Calibri"/>
                <a:ea typeface="Calibri"/>
                <a:cs typeface="Calibri"/>
                <a:sym typeface="Calibri"/>
              </a:defRPr>
            </a:lvl3pPr>
            <a:lvl4pPr marL="0" lvl="3" indent="0" algn="ctr" rtl="0">
              <a:spcBef>
                <a:spcPts val="0"/>
              </a:spcBef>
              <a:buNone/>
              <a:defRPr sz="900" b="0" i="0" u="none" strike="noStrike" cap="none">
                <a:solidFill>
                  <a:srgbClr val="888888"/>
                </a:solidFill>
                <a:latin typeface="Calibri"/>
                <a:ea typeface="Calibri"/>
                <a:cs typeface="Calibri"/>
                <a:sym typeface="Calibri"/>
              </a:defRPr>
            </a:lvl4pPr>
            <a:lvl5pPr marL="0" lvl="4" indent="0" algn="ctr" rtl="0">
              <a:spcBef>
                <a:spcPts val="0"/>
              </a:spcBef>
              <a:buNone/>
              <a:defRPr sz="900" b="0" i="0" u="none" strike="noStrike" cap="none">
                <a:solidFill>
                  <a:srgbClr val="888888"/>
                </a:solidFill>
                <a:latin typeface="Calibri"/>
                <a:ea typeface="Calibri"/>
                <a:cs typeface="Calibri"/>
                <a:sym typeface="Calibri"/>
              </a:defRPr>
            </a:lvl5pPr>
            <a:lvl6pPr marL="0" lvl="5" indent="0" algn="ctr" rtl="0">
              <a:spcBef>
                <a:spcPts val="0"/>
              </a:spcBef>
              <a:buNone/>
              <a:defRPr sz="900" b="0" i="0" u="none" strike="noStrike" cap="none">
                <a:solidFill>
                  <a:srgbClr val="888888"/>
                </a:solidFill>
                <a:latin typeface="Calibri"/>
                <a:ea typeface="Calibri"/>
                <a:cs typeface="Calibri"/>
                <a:sym typeface="Calibri"/>
              </a:defRPr>
            </a:lvl6pPr>
            <a:lvl7pPr marL="0" lvl="6" indent="0" algn="ctr" rtl="0">
              <a:spcBef>
                <a:spcPts val="0"/>
              </a:spcBef>
              <a:buNone/>
              <a:defRPr sz="900" b="0" i="0" u="none" strike="noStrike" cap="none">
                <a:solidFill>
                  <a:srgbClr val="888888"/>
                </a:solidFill>
                <a:latin typeface="Calibri"/>
                <a:ea typeface="Calibri"/>
                <a:cs typeface="Calibri"/>
                <a:sym typeface="Calibri"/>
              </a:defRPr>
            </a:lvl7pPr>
            <a:lvl8pPr marL="0" lvl="7" indent="0" algn="ctr" rtl="0">
              <a:spcBef>
                <a:spcPts val="0"/>
              </a:spcBef>
              <a:buNone/>
              <a:defRPr sz="900" b="0" i="0" u="none" strike="noStrike" cap="none">
                <a:solidFill>
                  <a:srgbClr val="888888"/>
                </a:solidFill>
                <a:latin typeface="Calibri"/>
                <a:ea typeface="Calibri"/>
                <a:cs typeface="Calibri"/>
                <a:sym typeface="Calibri"/>
              </a:defRPr>
            </a:lvl8pPr>
            <a:lvl9pPr marL="0" lvl="8" indent="0" algn="ctr" rtl="0">
              <a:spcBef>
                <a:spcPts val="0"/>
              </a:spcBef>
              <a:buNone/>
              <a:defRPr sz="9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7" name="Google Shape;77;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8" name="Google Shape;78;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9" name="Google Shape;79;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2" name="Google Shape;82;p18"/>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3" name="Google Shape;83;p18"/>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4" name="Google Shape;84;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5" name="Google Shape;85;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6" name="Google Shape;86;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9" name="Google Shape;89;p19"/>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0" name="Google Shape;90;p19"/>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1" name="Google Shape;91;p19"/>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2" name="Google Shape;92;p19"/>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3" name="Google Shape;93;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4" name="Google Shape;94;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5" name="Google Shape;95;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8" name="Google Shape;98;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1"/>
        <p:cNvGrpSpPr/>
        <p:nvPr/>
      </p:nvGrpSpPr>
      <p:grpSpPr>
        <a:xfrm>
          <a:off x="0" y="0"/>
          <a:ext cx="0" cy="0"/>
          <a:chOff x="0" y="0"/>
          <a:chExt cx="0" cy="0"/>
        </a:xfrm>
      </p:grpSpPr>
      <p:sp>
        <p:nvSpPr>
          <p:cNvPr id="102" name="Google Shape;102;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3" name="Google Shape;103;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7" name="Google Shape;107;p22"/>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08" name="Google Shape;108;p22"/>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09" name="Google Shape;109;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0" name="Google Shape;110;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4" name="Google Shape;114;p23"/>
          <p:cNvSpPr>
            <a:spLocks noGrp="1"/>
          </p:cNvSpPr>
          <p:nvPr>
            <p:ph type="pic" idx="2"/>
          </p:nvPr>
        </p:nvSpPr>
        <p:spPr>
          <a:xfrm>
            <a:off x="3887391" y="740569"/>
            <a:ext cx="4629300" cy="3655200"/>
          </a:xfrm>
          <a:prstGeom prst="rect">
            <a:avLst/>
          </a:prstGeom>
          <a:noFill/>
          <a:ln>
            <a:noFill/>
          </a:ln>
        </p:spPr>
      </p:sp>
      <p:sp>
        <p:nvSpPr>
          <p:cNvPr id="115" name="Google Shape;115;p23"/>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6" name="Google Shape;116;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7" name="Google Shape;127;p2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8" name="Google Shape;128;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9" name="Google Shape;129;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0" name="Google Shape;130;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8" name="Google Shape;58;p1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1.png"/><Relationship Id="rId7"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0.emf"/><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emf"/></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21.png"/><Relationship Id="rId11" Type="http://schemas.openxmlformats.org/officeDocument/2006/relationships/image" Target="../media/image26.emf"/><Relationship Id="rId5" Type="http://schemas.openxmlformats.org/officeDocument/2006/relationships/image" Target="../media/image20.png"/><Relationship Id="rId10" Type="http://schemas.openxmlformats.org/officeDocument/2006/relationships/image" Target="../media/image25.emf"/><Relationship Id="rId4" Type="http://schemas.openxmlformats.org/officeDocument/2006/relationships/image" Target="../media/image19.png"/><Relationship Id="rId9" Type="http://schemas.openxmlformats.org/officeDocument/2006/relationships/image" Target="../media/image2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p:nvPr/>
        </p:nvSpPr>
        <p:spPr>
          <a:xfrm>
            <a:off x="0" y="4623955"/>
            <a:ext cx="9144000" cy="519600"/>
          </a:xfrm>
          <a:prstGeom prst="rect">
            <a:avLst/>
          </a:prstGeom>
          <a:solidFill>
            <a:srgbClr val="98DD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36" name="Google Shape;136;p26"/>
          <p:cNvSpPr txBox="1">
            <a:spLocks noGrp="1"/>
          </p:cNvSpPr>
          <p:nvPr>
            <p:ph type="title"/>
          </p:nvPr>
        </p:nvSpPr>
        <p:spPr>
          <a:xfrm>
            <a:off x="628650" y="1990685"/>
            <a:ext cx="7886700"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Arial Black"/>
              <a:buNone/>
            </a:pPr>
            <a:r>
              <a:rPr lang="en" b="1">
                <a:latin typeface="Arial Black"/>
                <a:ea typeface="Arial Black"/>
                <a:cs typeface="Arial Black"/>
                <a:sym typeface="Arial Black"/>
              </a:rPr>
              <a:t>Introdução a polímeros</a:t>
            </a:r>
            <a:endParaRPr b="1">
              <a:latin typeface="Arial Black"/>
              <a:ea typeface="Arial Black"/>
              <a:cs typeface="Arial Black"/>
              <a:sym typeface="Arial Black"/>
            </a:endParaRPr>
          </a:p>
        </p:txBody>
      </p:sp>
      <p:pic>
        <p:nvPicPr>
          <p:cNvPr id="137" name="Google Shape;137;p26"/>
          <p:cNvPicPr preferRelativeResize="0"/>
          <p:nvPr/>
        </p:nvPicPr>
        <p:blipFill rotWithShape="1">
          <a:blip r:embed="rId3">
            <a:alphaModFix/>
          </a:blip>
          <a:srcRect l="21313" t="92856" r="55049"/>
          <a:stretch/>
        </p:blipFill>
        <p:spPr>
          <a:xfrm>
            <a:off x="7411575" y="4623955"/>
            <a:ext cx="1732426" cy="523507"/>
          </a:xfrm>
          <a:prstGeom prst="rect">
            <a:avLst/>
          </a:prstGeom>
          <a:noFill/>
          <a:ln>
            <a:noFill/>
          </a:ln>
        </p:spPr>
      </p:pic>
      <p:sp>
        <p:nvSpPr>
          <p:cNvPr id="138" name="Google Shape;138;p26"/>
          <p:cNvSpPr txBox="1">
            <a:spLocks noGrp="1"/>
          </p:cNvSpPr>
          <p:nvPr>
            <p:ph type="sldNum" idx="12"/>
          </p:nvPr>
        </p:nvSpPr>
        <p:spPr>
          <a:xfrm>
            <a:off x="3543300" y="4767263"/>
            <a:ext cx="2057400" cy="273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
              <a:t>1</a:t>
            </a:fld>
            <a:endParaRPr/>
          </a:p>
        </p:txBody>
      </p:sp>
      <p:pic>
        <p:nvPicPr>
          <p:cNvPr id="139" name="Google Shape;139;p26"/>
          <p:cNvPicPr preferRelativeResize="0"/>
          <p:nvPr/>
        </p:nvPicPr>
        <p:blipFill>
          <a:blip r:embed="rId4">
            <a:alphaModFix/>
          </a:blip>
          <a:stretch>
            <a:fillRect/>
          </a:stretch>
        </p:blipFill>
        <p:spPr>
          <a:xfrm>
            <a:off x="152400" y="152400"/>
            <a:ext cx="8839202" cy="7086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p:nvPr/>
        </p:nvSpPr>
        <p:spPr>
          <a:xfrm>
            <a:off x="0" y="4623955"/>
            <a:ext cx="9144000" cy="519600"/>
          </a:xfrm>
          <a:prstGeom prst="rect">
            <a:avLst/>
          </a:prstGeom>
          <a:solidFill>
            <a:srgbClr val="98DD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5" name="Google Shape;145;p27"/>
          <p:cNvSpPr txBox="1">
            <a:spLocks noGrp="1"/>
          </p:cNvSpPr>
          <p:nvPr>
            <p:ph type="title"/>
          </p:nvPr>
        </p:nvSpPr>
        <p:spPr>
          <a:xfrm>
            <a:off x="388360" y="1969181"/>
            <a:ext cx="4026300" cy="994200"/>
          </a:xfrm>
          <a:prstGeom prst="rect">
            <a:avLst/>
          </a:prstGeom>
          <a:noFill/>
          <a:ln>
            <a:noFill/>
          </a:ln>
        </p:spPr>
        <p:txBody>
          <a:bodyPr spcFirstLastPara="1" wrap="square" lIns="68575" tIns="34275" rIns="68575" bIns="34275" anchor="ctr" anchorCtr="0">
            <a:normAutofit fontScale="90000"/>
          </a:bodyPr>
          <a:lstStyle/>
          <a:p>
            <a:pPr marL="0" lvl="0" indent="0" algn="ctr" rtl="0">
              <a:lnSpc>
                <a:spcPct val="90000"/>
              </a:lnSpc>
              <a:spcBef>
                <a:spcPts val="0"/>
              </a:spcBef>
              <a:spcAft>
                <a:spcPts val="0"/>
              </a:spcAft>
              <a:buClr>
                <a:schemeClr val="dk1"/>
              </a:buClr>
              <a:buSzPct val="100000"/>
              <a:buFont typeface="Arial Black"/>
              <a:buNone/>
            </a:pPr>
            <a:r>
              <a:rPr lang="en" b="1">
                <a:latin typeface="Arial Black"/>
                <a:ea typeface="Arial Black"/>
                <a:cs typeface="Arial Black"/>
                <a:sym typeface="Arial Black"/>
              </a:rPr>
              <a:t>Onde os polímeros estão?</a:t>
            </a:r>
            <a:endParaRPr b="1">
              <a:latin typeface="Arial Black"/>
              <a:ea typeface="Arial Black"/>
              <a:cs typeface="Arial Black"/>
              <a:sym typeface="Arial Black"/>
            </a:endParaRPr>
          </a:p>
        </p:txBody>
      </p:sp>
      <p:pic>
        <p:nvPicPr>
          <p:cNvPr id="146" name="Google Shape;146;p27"/>
          <p:cNvPicPr preferRelativeResize="0"/>
          <p:nvPr/>
        </p:nvPicPr>
        <p:blipFill rotWithShape="1">
          <a:blip r:embed="rId3">
            <a:alphaModFix/>
          </a:blip>
          <a:srcRect l="21313" t="92856" r="55049"/>
          <a:stretch/>
        </p:blipFill>
        <p:spPr>
          <a:xfrm>
            <a:off x="7411575" y="4623955"/>
            <a:ext cx="1732426" cy="523507"/>
          </a:xfrm>
          <a:prstGeom prst="rect">
            <a:avLst/>
          </a:prstGeom>
          <a:noFill/>
          <a:ln>
            <a:noFill/>
          </a:ln>
        </p:spPr>
      </p:pic>
      <p:sp>
        <p:nvSpPr>
          <p:cNvPr id="148" name="Google Shape;148;p27"/>
          <p:cNvSpPr txBox="1"/>
          <p:nvPr/>
        </p:nvSpPr>
        <p:spPr>
          <a:xfrm>
            <a:off x="3543300" y="1097199"/>
            <a:ext cx="2322600" cy="3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100" b="1">
                <a:solidFill>
                  <a:srgbClr val="FFD966"/>
                </a:solidFill>
                <a:latin typeface="Calibri"/>
                <a:ea typeface="Calibri"/>
                <a:cs typeface="Calibri"/>
                <a:sym typeface="Calibri"/>
              </a:rPr>
              <a:t>roupas</a:t>
            </a:r>
            <a:endParaRPr sz="2100" b="1">
              <a:solidFill>
                <a:srgbClr val="FFD966"/>
              </a:solidFill>
              <a:latin typeface="Calibri"/>
              <a:ea typeface="Calibri"/>
              <a:cs typeface="Calibri"/>
              <a:sym typeface="Calibri"/>
            </a:endParaRPr>
          </a:p>
        </p:txBody>
      </p:sp>
      <p:sp>
        <p:nvSpPr>
          <p:cNvPr id="149" name="Google Shape;149;p27"/>
          <p:cNvSpPr txBox="1"/>
          <p:nvPr/>
        </p:nvSpPr>
        <p:spPr>
          <a:xfrm>
            <a:off x="3648075" y="3532093"/>
            <a:ext cx="2322600" cy="3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100" b="1">
                <a:solidFill>
                  <a:schemeClr val="accent6"/>
                </a:solidFill>
                <a:latin typeface="Calibri"/>
                <a:ea typeface="Calibri"/>
                <a:cs typeface="Calibri"/>
                <a:sym typeface="Calibri"/>
              </a:rPr>
              <a:t>tênis</a:t>
            </a:r>
            <a:endParaRPr sz="2100" b="1">
              <a:solidFill>
                <a:schemeClr val="accent6"/>
              </a:solidFill>
              <a:latin typeface="Calibri"/>
              <a:ea typeface="Calibri"/>
              <a:cs typeface="Calibri"/>
              <a:sym typeface="Calibri"/>
            </a:endParaRPr>
          </a:p>
        </p:txBody>
      </p:sp>
      <p:sp>
        <p:nvSpPr>
          <p:cNvPr id="150" name="Google Shape;150;p27"/>
          <p:cNvSpPr txBox="1"/>
          <p:nvPr/>
        </p:nvSpPr>
        <p:spPr>
          <a:xfrm>
            <a:off x="6609484" y="4206362"/>
            <a:ext cx="2322600" cy="3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100" b="1">
                <a:solidFill>
                  <a:srgbClr val="3C78D8"/>
                </a:solidFill>
                <a:latin typeface="Calibri"/>
                <a:ea typeface="Calibri"/>
                <a:cs typeface="Calibri"/>
                <a:sym typeface="Calibri"/>
              </a:rPr>
              <a:t>A bola</a:t>
            </a:r>
            <a:endParaRPr sz="2100" b="1">
              <a:solidFill>
                <a:srgbClr val="3C78D8"/>
              </a:solidFill>
              <a:latin typeface="Calibri"/>
              <a:ea typeface="Calibri"/>
              <a:cs typeface="Calibri"/>
              <a:sym typeface="Calibri"/>
            </a:endParaRPr>
          </a:p>
        </p:txBody>
      </p:sp>
      <p:sp>
        <p:nvSpPr>
          <p:cNvPr id="151" name="Google Shape;151;p27"/>
          <p:cNvSpPr txBox="1">
            <a:spLocks noGrp="1"/>
          </p:cNvSpPr>
          <p:nvPr>
            <p:ph type="sldNum" idx="12"/>
          </p:nvPr>
        </p:nvSpPr>
        <p:spPr>
          <a:xfrm>
            <a:off x="3543300" y="4767263"/>
            <a:ext cx="2057400" cy="273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
              <a:t>2</a:t>
            </a:fld>
            <a:endParaRPr/>
          </a:p>
        </p:txBody>
      </p:sp>
      <p:pic>
        <p:nvPicPr>
          <p:cNvPr id="10" name="Picture 9">
            <a:extLst>
              <a:ext uri="{FF2B5EF4-FFF2-40B4-BE49-F238E27FC236}">
                <a16:creationId xmlns:a16="http://schemas.microsoft.com/office/drawing/2014/main" id="{6732190C-DCAA-1643-AF63-4E706EBB0D0D}"/>
              </a:ext>
            </a:extLst>
          </p:cNvPr>
          <p:cNvPicPr>
            <a:picLocks noChangeAspect="1"/>
          </p:cNvPicPr>
          <p:nvPr/>
        </p:nvPicPr>
        <p:blipFill>
          <a:blip r:embed="rId4"/>
          <a:stretch>
            <a:fillRect/>
          </a:stretch>
        </p:blipFill>
        <p:spPr>
          <a:xfrm>
            <a:off x="5953090" y="1820046"/>
            <a:ext cx="1920088" cy="12924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1000"/>
                                        <p:tgtEl>
                                          <p:spTgt spid="148"/>
                                        </p:tgtEl>
                                      </p:cBhvr>
                                    </p:animEffect>
                                  </p:childTnLst>
                                </p:cTn>
                              </p:par>
                              <p:par>
                                <p:cTn id="8" presetID="10" presetClass="entr" presetSubtype="0" fill="hold" nodeType="withEffect">
                                  <p:stCondLst>
                                    <p:cond delay="0"/>
                                  </p:stCondLst>
                                  <p:childTnLst>
                                    <p:set>
                                      <p:cBhvr>
                                        <p:cTn id="9" dur="1" fill="hold">
                                          <p:stCondLst>
                                            <p:cond delay="0"/>
                                          </p:stCondLst>
                                        </p:cTn>
                                        <p:tgtEl>
                                          <p:spTgt spid="149"/>
                                        </p:tgtEl>
                                        <p:attrNameLst>
                                          <p:attrName>style.visibility</p:attrName>
                                        </p:attrNameLst>
                                      </p:cBhvr>
                                      <p:to>
                                        <p:strVal val="visible"/>
                                      </p:to>
                                    </p:set>
                                    <p:animEffect transition="in" filter="fade">
                                      <p:cBhvr>
                                        <p:cTn id="10" dur="1000"/>
                                        <p:tgtEl>
                                          <p:spTgt spid="149"/>
                                        </p:tgtEl>
                                      </p:cBhvr>
                                    </p:animEffect>
                                  </p:childTnLst>
                                </p:cTn>
                              </p:par>
                              <p:par>
                                <p:cTn id="11" presetID="10" presetClass="entr" presetSubtype="0" fill="hold" nodeType="withEffect">
                                  <p:stCondLst>
                                    <p:cond delay="0"/>
                                  </p:stCondLst>
                                  <p:childTnLst>
                                    <p:set>
                                      <p:cBhvr>
                                        <p:cTn id="12" dur="1" fill="hold">
                                          <p:stCondLst>
                                            <p:cond delay="0"/>
                                          </p:stCondLst>
                                        </p:cTn>
                                        <p:tgtEl>
                                          <p:spTgt spid="150"/>
                                        </p:tgtEl>
                                        <p:attrNameLst>
                                          <p:attrName>style.visibility</p:attrName>
                                        </p:attrNameLst>
                                      </p:cBhvr>
                                      <p:to>
                                        <p:strVal val="visible"/>
                                      </p:to>
                                    </p:set>
                                    <p:animEffect transition="in" filter="fade">
                                      <p:cBhvr>
                                        <p:cTn id="13" dur="1000"/>
                                        <p:tgtEl>
                                          <p:spTgt spid="15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8"/>
                                        </p:tgtEl>
                                        <p:attrNameLst>
                                          <p:attrName>style.visibility</p:attrName>
                                        </p:attrNameLst>
                                      </p:cBhvr>
                                      <p:to>
                                        <p:strVal val="visible"/>
                                      </p:to>
                                    </p:set>
                                    <p:animEffect transition="in" filter="fade">
                                      <p:cBhvr>
                                        <p:cTn id="18"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6" name="Picture 15">
            <a:extLst>
              <a:ext uri="{FF2B5EF4-FFF2-40B4-BE49-F238E27FC236}">
                <a16:creationId xmlns:a16="http://schemas.microsoft.com/office/drawing/2014/main" id="{4BB4C4E3-10C2-1B4E-B396-FAFA4B2E9EED}"/>
              </a:ext>
            </a:extLst>
          </p:cNvPr>
          <p:cNvPicPr>
            <a:picLocks noChangeAspect="1"/>
          </p:cNvPicPr>
          <p:nvPr/>
        </p:nvPicPr>
        <p:blipFill>
          <a:blip r:embed="rId3"/>
          <a:stretch>
            <a:fillRect/>
          </a:stretch>
        </p:blipFill>
        <p:spPr>
          <a:xfrm>
            <a:off x="6424538" y="1840335"/>
            <a:ext cx="2385477" cy="2373638"/>
          </a:xfrm>
          <a:prstGeom prst="rect">
            <a:avLst/>
          </a:prstGeom>
        </p:spPr>
      </p:pic>
      <p:pic>
        <p:nvPicPr>
          <p:cNvPr id="15" name="Picture 14">
            <a:extLst>
              <a:ext uri="{FF2B5EF4-FFF2-40B4-BE49-F238E27FC236}">
                <a16:creationId xmlns:a16="http://schemas.microsoft.com/office/drawing/2014/main" id="{E74EACA1-1C80-4740-AE02-ECB6AECF7520}"/>
              </a:ext>
            </a:extLst>
          </p:cNvPr>
          <p:cNvPicPr>
            <a:picLocks noChangeAspect="1"/>
          </p:cNvPicPr>
          <p:nvPr/>
        </p:nvPicPr>
        <p:blipFill>
          <a:blip r:embed="rId4"/>
          <a:stretch>
            <a:fillRect/>
          </a:stretch>
        </p:blipFill>
        <p:spPr>
          <a:xfrm>
            <a:off x="349640" y="2616110"/>
            <a:ext cx="2969785" cy="1945000"/>
          </a:xfrm>
          <a:prstGeom prst="rect">
            <a:avLst/>
          </a:prstGeom>
        </p:spPr>
      </p:pic>
      <p:sp>
        <p:nvSpPr>
          <p:cNvPr id="157" name="Google Shape;157;p28"/>
          <p:cNvSpPr/>
          <p:nvPr/>
        </p:nvSpPr>
        <p:spPr>
          <a:xfrm>
            <a:off x="0" y="4623955"/>
            <a:ext cx="9144000" cy="519600"/>
          </a:xfrm>
          <a:prstGeom prst="rect">
            <a:avLst/>
          </a:prstGeom>
          <a:solidFill>
            <a:srgbClr val="98DD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58" name="Google Shape;158;p28"/>
          <p:cNvSpPr txBox="1">
            <a:spLocks noGrp="1"/>
          </p:cNvSpPr>
          <p:nvPr>
            <p:ph type="title"/>
          </p:nvPr>
        </p:nvSpPr>
        <p:spPr>
          <a:xfrm>
            <a:off x="442913" y="314284"/>
            <a:ext cx="8258100"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454BBB"/>
              </a:buClr>
              <a:buSzPts val="4500"/>
              <a:buFont typeface="Arial Black"/>
              <a:buNone/>
            </a:pPr>
            <a:r>
              <a:rPr lang="en" sz="4500" b="1">
                <a:solidFill>
                  <a:srgbClr val="454BBB"/>
                </a:solidFill>
                <a:latin typeface="Arial Black"/>
                <a:ea typeface="Arial Black"/>
                <a:cs typeface="Arial Black"/>
                <a:sym typeface="Arial Black"/>
              </a:rPr>
              <a:t>POLÍ - MERO</a:t>
            </a:r>
            <a:endParaRPr sz="4500" b="1">
              <a:solidFill>
                <a:srgbClr val="454BBB"/>
              </a:solidFill>
              <a:latin typeface="Arial Black"/>
              <a:ea typeface="Arial Black"/>
              <a:cs typeface="Arial Black"/>
              <a:sym typeface="Arial Black"/>
            </a:endParaRPr>
          </a:p>
        </p:txBody>
      </p:sp>
      <p:pic>
        <p:nvPicPr>
          <p:cNvPr id="159" name="Google Shape;159;p28"/>
          <p:cNvPicPr preferRelativeResize="0"/>
          <p:nvPr/>
        </p:nvPicPr>
        <p:blipFill rotWithShape="1">
          <a:blip r:embed="rId5">
            <a:alphaModFix/>
          </a:blip>
          <a:srcRect l="21313" t="92856" r="55049"/>
          <a:stretch/>
        </p:blipFill>
        <p:spPr>
          <a:xfrm>
            <a:off x="7411575" y="4623955"/>
            <a:ext cx="1732426" cy="523507"/>
          </a:xfrm>
          <a:prstGeom prst="rect">
            <a:avLst/>
          </a:prstGeom>
          <a:noFill/>
          <a:ln>
            <a:noFill/>
          </a:ln>
        </p:spPr>
      </p:pic>
      <p:cxnSp>
        <p:nvCxnSpPr>
          <p:cNvPr id="160" name="Google Shape;160;p28"/>
          <p:cNvCxnSpPr/>
          <p:nvPr/>
        </p:nvCxnSpPr>
        <p:spPr>
          <a:xfrm flipH="1">
            <a:off x="2991075" y="1308457"/>
            <a:ext cx="466500" cy="615600"/>
          </a:xfrm>
          <a:prstGeom prst="straightConnector1">
            <a:avLst/>
          </a:prstGeom>
          <a:noFill/>
          <a:ln w="57150" cap="flat" cmpd="sng">
            <a:solidFill>
              <a:srgbClr val="454BBB"/>
            </a:solidFill>
            <a:prstDash val="solid"/>
            <a:miter lim="800000"/>
            <a:headEnd type="none" w="sm" len="sm"/>
            <a:tailEnd type="triangle" w="med" len="med"/>
          </a:ln>
        </p:spPr>
      </p:cxnSp>
      <p:cxnSp>
        <p:nvCxnSpPr>
          <p:cNvPr id="161" name="Google Shape;161;p28"/>
          <p:cNvCxnSpPr/>
          <p:nvPr/>
        </p:nvCxnSpPr>
        <p:spPr>
          <a:xfrm>
            <a:off x="5653088" y="1308457"/>
            <a:ext cx="466800" cy="615600"/>
          </a:xfrm>
          <a:prstGeom prst="straightConnector1">
            <a:avLst/>
          </a:prstGeom>
          <a:noFill/>
          <a:ln w="57150" cap="flat" cmpd="sng">
            <a:solidFill>
              <a:srgbClr val="454BBB"/>
            </a:solidFill>
            <a:prstDash val="solid"/>
            <a:miter lim="800000"/>
            <a:headEnd type="none" w="sm" len="sm"/>
            <a:tailEnd type="triangle" w="med" len="med"/>
          </a:ln>
        </p:spPr>
      </p:cxnSp>
      <p:sp>
        <p:nvSpPr>
          <p:cNvPr id="162" name="Google Shape;162;p28"/>
          <p:cNvSpPr txBox="1"/>
          <p:nvPr/>
        </p:nvSpPr>
        <p:spPr>
          <a:xfrm>
            <a:off x="2409825" y="2000537"/>
            <a:ext cx="18192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a:solidFill>
                  <a:srgbClr val="454BBB"/>
                </a:solidFill>
                <a:latin typeface="Arial Black"/>
                <a:ea typeface="Arial Black"/>
                <a:cs typeface="Arial Black"/>
                <a:sym typeface="Arial Black"/>
              </a:rPr>
              <a:t>muitas</a:t>
            </a:r>
            <a:endParaRPr sz="2400">
              <a:solidFill>
                <a:srgbClr val="454BBB"/>
              </a:solidFill>
              <a:latin typeface="Arial Black"/>
              <a:ea typeface="Arial Black"/>
              <a:cs typeface="Arial Black"/>
              <a:sym typeface="Arial Black"/>
            </a:endParaRPr>
          </a:p>
        </p:txBody>
      </p:sp>
      <p:sp>
        <p:nvSpPr>
          <p:cNvPr id="163" name="Google Shape;163;p28"/>
          <p:cNvSpPr txBox="1"/>
          <p:nvPr/>
        </p:nvSpPr>
        <p:spPr>
          <a:xfrm>
            <a:off x="5653088" y="2000537"/>
            <a:ext cx="18192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a:solidFill>
                  <a:srgbClr val="454BBB"/>
                </a:solidFill>
                <a:latin typeface="Arial Black"/>
                <a:ea typeface="Arial Black"/>
                <a:cs typeface="Arial Black"/>
                <a:sym typeface="Arial Black"/>
              </a:rPr>
              <a:t>partes</a:t>
            </a:r>
            <a:endParaRPr sz="2400">
              <a:solidFill>
                <a:srgbClr val="454BBB"/>
              </a:solidFill>
              <a:latin typeface="Arial Black"/>
              <a:ea typeface="Arial Black"/>
              <a:cs typeface="Arial Black"/>
              <a:sym typeface="Arial Black"/>
            </a:endParaRPr>
          </a:p>
        </p:txBody>
      </p:sp>
      <p:sp>
        <p:nvSpPr>
          <p:cNvPr id="165" name="Google Shape;165;p28"/>
          <p:cNvSpPr txBox="1"/>
          <p:nvPr/>
        </p:nvSpPr>
        <p:spPr>
          <a:xfrm>
            <a:off x="2873588" y="3379259"/>
            <a:ext cx="3012900" cy="1177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dirty="0" err="1">
                <a:solidFill>
                  <a:srgbClr val="454BBB"/>
                </a:solidFill>
                <a:latin typeface="Arial Black"/>
                <a:ea typeface="Arial Black"/>
                <a:cs typeface="Arial Black"/>
                <a:sym typeface="Arial Black"/>
              </a:rPr>
              <a:t>água</a:t>
            </a:r>
            <a:r>
              <a:rPr lang="en" sz="1800" dirty="0">
                <a:solidFill>
                  <a:srgbClr val="454BBB"/>
                </a:solidFill>
                <a:latin typeface="Arial Black"/>
                <a:ea typeface="Arial Black"/>
                <a:cs typeface="Arial Black"/>
                <a:sym typeface="Arial Black"/>
              </a:rPr>
              <a:t>: </a:t>
            </a:r>
            <a:endParaRPr sz="1100" dirty="0"/>
          </a:p>
          <a:p>
            <a:pPr marL="0" marR="0" lvl="0" indent="0" algn="l" rtl="0">
              <a:spcBef>
                <a:spcPts val="0"/>
              </a:spcBef>
              <a:spcAft>
                <a:spcPts val="0"/>
              </a:spcAft>
              <a:buNone/>
            </a:pPr>
            <a:r>
              <a:rPr lang="en" sz="1800" dirty="0">
                <a:solidFill>
                  <a:srgbClr val="454BBB"/>
                </a:solidFill>
                <a:latin typeface="Arial Black"/>
                <a:ea typeface="Arial Black"/>
                <a:cs typeface="Arial Black"/>
                <a:sym typeface="Arial Black"/>
              </a:rPr>
              <a:t>Uma </a:t>
            </a:r>
            <a:r>
              <a:rPr lang="en" sz="1800" dirty="0" err="1">
                <a:solidFill>
                  <a:srgbClr val="454BBB"/>
                </a:solidFill>
                <a:latin typeface="Arial Black"/>
                <a:ea typeface="Arial Black"/>
                <a:cs typeface="Arial Black"/>
                <a:sym typeface="Arial Black"/>
              </a:rPr>
              <a:t>molécula</a:t>
            </a:r>
            <a:r>
              <a:rPr lang="en" sz="1800" dirty="0">
                <a:solidFill>
                  <a:srgbClr val="454BBB"/>
                </a:solidFill>
                <a:latin typeface="Arial Black"/>
                <a:ea typeface="Arial Black"/>
                <a:cs typeface="Arial Black"/>
                <a:sym typeface="Arial Black"/>
              </a:rPr>
              <a:t> </a:t>
            </a:r>
            <a:r>
              <a:rPr lang="en" sz="1800" dirty="0" err="1">
                <a:solidFill>
                  <a:srgbClr val="454BBB"/>
                </a:solidFill>
                <a:latin typeface="Arial Black"/>
                <a:ea typeface="Arial Black"/>
                <a:cs typeface="Arial Black"/>
                <a:sym typeface="Arial Black"/>
              </a:rPr>
              <a:t>pequena</a:t>
            </a:r>
            <a:r>
              <a:rPr lang="en" sz="1800" dirty="0">
                <a:solidFill>
                  <a:srgbClr val="454BBB"/>
                </a:solidFill>
                <a:latin typeface="Arial Black"/>
                <a:ea typeface="Arial Black"/>
                <a:cs typeface="Arial Black"/>
                <a:sym typeface="Arial Black"/>
              </a:rPr>
              <a:t> </a:t>
            </a:r>
            <a:endParaRPr sz="1100" dirty="0"/>
          </a:p>
          <a:p>
            <a:pPr marL="0" marR="0" lvl="0" indent="0" algn="l" rtl="0">
              <a:spcBef>
                <a:spcPts val="0"/>
              </a:spcBef>
              <a:spcAft>
                <a:spcPts val="0"/>
              </a:spcAft>
              <a:buNone/>
            </a:pPr>
            <a:r>
              <a:rPr lang="en" sz="1800" dirty="0">
                <a:solidFill>
                  <a:srgbClr val="454BBB"/>
                </a:solidFill>
                <a:latin typeface="Arial Black"/>
                <a:ea typeface="Arial Black"/>
                <a:cs typeface="Arial Black"/>
                <a:sym typeface="Arial Black"/>
              </a:rPr>
              <a:t>(3 </a:t>
            </a:r>
            <a:r>
              <a:rPr lang="en" sz="1800" dirty="0" err="1">
                <a:solidFill>
                  <a:srgbClr val="454BBB"/>
                </a:solidFill>
                <a:latin typeface="Arial Black"/>
                <a:ea typeface="Arial Black"/>
                <a:cs typeface="Arial Black"/>
                <a:sym typeface="Arial Black"/>
              </a:rPr>
              <a:t>átomos</a:t>
            </a:r>
            <a:r>
              <a:rPr lang="en" sz="1800" dirty="0">
                <a:solidFill>
                  <a:srgbClr val="454BBB"/>
                </a:solidFill>
                <a:latin typeface="Arial Black"/>
                <a:ea typeface="Arial Black"/>
                <a:cs typeface="Arial Black"/>
                <a:sym typeface="Arial Black"/>
              </a:rPr>
              <a:t>)</a:t>
            </a:r>
            <a:endParaRPr sz="1800" dirty="0">
              <a:solidFill>
                <a:srgbClr val="454BBB"/>
              </a:solidFill>
              <a:latin typeface="Arial Black"/>
              <a:ea typeface="Arial Black"/>
              <a:cs typeface="Arial Black"/>
              <a:sym typeface="Arial Black"/>
            </a:endParaRPr>
          </a:p>
        </p:txBody>
      </p:sp>
      <p:sp>
        <p:nvSpPr>
          <p:cNvPr id="167" name="Google Shape;167;p28"/>
          <p:cNvSpPr txBox="1"/>
          <p:nvPr/>
        </p:nvSpPr>
        <p:spPr>
          <a:xfrm>
            <a:off x="5723778" y="3615170"/>
            <a:ext cx="3012900" cy="9003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a:solidFill>
                  <a:srgbClr val="454BBB"/>
                </a:solidFill>
                <a:latin typeface="Arial Black"/>
                <a:ea typeface="Arial Black"/>
                <a:cs typeface="Arial Black"/>
                <a:sym typeface="Arial Black"/>
              </a:rPr>
              <a:t>polymer: </a:t>
            </a:r>
            <a:endParaRPr sz="1100"/>
          </a:p>
          <a:p>
            <a:pPr marL="0" marR="0" lvl="0" indent="0" algn="l" rtl="0">
              <a:spcBef>
                <a:spcPts val="0"/>
              </a:spcBef>
              <a:spcAft>
                <a:spcPts val="0"/>
              </a:spcAft>
              <a:buNone/>
            </a:pPr>
            <a:r>
              <a:rPr lang="en" sz="1800">
                <a:solidFill>
                  <a:srgbClr val="454BBB"/>
                </a:solidFill>
                <a:latin typeface="Arial Black"/>
                <a:ea typeface="Arial Black"/>
                <a:cs typeface="Arial Black"/>
                <a:sym typeface="Arial Black"/>
              </a:rPr>
              <a:t>a large molecule </a:t>
            </a:r>
            <a:endParaRPr sz="1100"/>
          </a:p>
          <a:p>
            <a:pPr marL="0" marR="0" lvl="0" indent="0" algn="l" rtl="0">
              <a:spcBef>
                <a:spcPts val="0"/>
              </a:spcBef>
              <a:spcAft>
                <a:spcPts val="0"/>
              </a:spcAft>
              <a:buNone/>
            </a:pPr>
            <a:r>
              <a:rPr lang="en" sz="1800">
                <a:solidFill>
                  <a:srgbClr val="454BBB"/>
                </a:solidFill>
                <a:latin typeface="Arial Black"/>
                <a:ea typeface="Arial Black"/>
                <a:cs typeface="Arial Black"/>
                <a:sym typeface="Arial Black"/>
              </a:rPr>
              <a:t>(&gt; 1,000 atoms)</a:t>
            </a:r>
            <a:endParaRPr sz="1800">
              <a:solidFill>
                <a:srgbClr val="454BBB"/>
              </a:solidFill>
              <a:latin typeface="Arial Black"/>
              <a:ea typeface="Arial Black"/>
              <a:cs typeface="Arial Black"/>
              <a:sym typeface="Arial Black"/>
            </a:endParaRPr>
          </a:p>
        </p:txBody>
      </p:sp>
      <p:sp>
        <p:nvSpPr>
          <p:cNvPr id="168" name="Google Shape;168;p28"/>
          <p:cNvSpPr txBox="1">
            <a:spLocks noGrp="1"/>
          </p:cNvSpPr>
          <p:nvPr>
            <p:ph type="sldNum" idx="12"/>
          </p:nvPr>
        </p:nvSpPr>
        <p:spPr>
          <a:xfrm>
            <a:off x="3543300" y="4767263"/>
            <a:ext cx="2057400" cy="273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1000"/>
                                        <p:tgtEl>
                                          <p:spTgt spid="1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7"/>
                                        </p:tgtEl>
                                        <p:attrNameLst>
                                          <p:attrName>style.visibility</p:attrName>
                                        </p:attrNameLst>
                                      </p:cBhvr>
                                      <p:to>
                                        <p:strVal val="visible"/>
                                      </p:to>
                                    </p:set>
                                    <p:animEffect transition="in" filter="fade">
                                      <p:cBhvr>
                                        <p:cTn id="12" dur="10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p:nvPr/>
        </p:nvSpPr>
        <p:spPr>
          <a:xfrm>
            <a:off x="0" y="4623955"/>
            <a:ext cx="9144000" cy="519600"/>
          </a:xfrm>
          <a:prstGeom prst="rect">
            <a:avLst/>
          </a:prstGeom>
          <a:solidFill>
            <a:srgbClr val="98DD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4" name="Google Shape;174;p29"/>
          <p:cNvSpPr txBox="1">
            <a:spLocks noGrp="1"/>
          </p:cNvSpPr>
          <p:nvPr>
            <p:ph type="title"/>
          </p:nvPr>
        </p:nvSpPr>
        <p:spPr>
          <a:xfrm>
            <a:off x="442913" y="314284"/>
            <a:ext cx="8258100"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454BBB"/>
              </a:buClr>
              <a:buSzPts val="3300"/>
              <a:buFont typeface="Arial Black"/>
              <a:buNone/>
            </a:pPr>
            <a:r>
              <a:rPr lang="en" b="1">
                <a:solidFill>
                  <a:srgbClr val="454BBB"/>
                </a:solidFill>
                <a:latin typeface="Arial Black"/>
                <a:ea typeface="Arial Black"/>
                <a:cs typeface="Arial Black"/>
                <a:sym typeface="Arial Black"/>
              </a:rPr>
              <a:t>Polímeros são como espaguete </a:t>
            </a:r>
            <a:endParaRPr b="1">
              <a:solidFill>
                <a:srgbClr val="454BBB"/>
              </a:solidFill>
              <a:latin typeface="Arial Black"/>
              <a:ea typeface="Arial Black"/>
              <a:cs typeface="Arial Black"/>
              <a:sym typeface="Arial Black"/>
            </a:endParaRPr>
          </a:p>
        </p:txBody>
      </p:sp>
      <p:pic>
        <p:nvPicPr>
          <p:cNvPr id="175" name="Google Shape;175;p29"/>
          <p:cNvPicPr preferRelativeResize="0"/>
          <p:nvPr/>
        </p:nvPicPr>
        <p:blipFill rotWithShape="1">
          <a:blip r:embed="rId3">
            <a:alphaModFix/>
          </a:blip>
          <a:srcRect l="21313" t="92856" r="55049"/>
          <a:stretch/>
        </p:blipFill>
        <p:spPr>
          <a:xfrm>
            <a:off x="7411575" y="4623955"/>
            <a:ext cx="1732426" cy="523507"/>
          </a:xfrm>
          <a:prstGeom prst="rect">
            <a:avLst/>
          </a:prstGeom>
          <a:noFill/>
          <a:ln>
            <a:noFill/>
          </a:ln>
        </p:spPr>
      </p:pic>
      <p:sp>
        <p:nvSpPr>
          <p:cNvPr id="185" name="Google Shape;185;p29"/>
          <p:cNvSpPr txBox="1">
            <a:spLocks noGrp="1"/>
          </p:cNvSpPr>
          <p:nvPr>
            <p:ph type="sldNum" idx="12"/>
          </p:nvPr>
        </p:nvSpPr>
        <p:spPr>
          <a:xfrm>
            <a:off x="3543300" y="4767263"/>
            <a:ext cx="2057400" cy="273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
              <a:t>4</a:t>
            </a:fld>
            <a:endParaRPr/>
          </a:p>
        </p:txBody>
      </p:sp>
      <p:pic>
        <p:nvPicPr>
          <p:cNvPr id="15" name="Picture 14">
            <a:extLst>
              <a:ext uri="{FF2B5EF4-FFF2-40B4-BE49-F238E27FC236}">
                <a16:creationId xmlns:a16="http://schemas.microsoft.com/office/drawing/2014/main" id="{F2CA701D-9118-8A47-B669-06F132E5F657}"/>
              </a:ext>
            </a:extLst>
          </p:cNvPr>
          <p:cNvPicPr>
            <a:picLocks noChangeAspect="1"/>
          </p:cNvPicPr>
          <p:nvPr/>
        </p:nvPicPr>
        <p:blipFill>
          <a:blip r:embed="rId4"/>
          <a:stretch>
            <a:fillRect/>
          </a:stretch>
        </p:blipFill>
        <p:spPr>
          <a:xfrm>
            <a:off x="282729" y="1140528"/>
            <a:ext cx="4018581" cy="2455800"/>
          </a:xfrm>
          <a:prstGeom prst="rect">
            <a:avLst/>
          </a:prstGeom>
        </p:spPr>
      </p:pic>
      <p:pic>
        <p:nvPicPr>
          <p:cNvPr id="16" name="Picture 15">
            <a:extLst>
              <a:ext uri="{FF2B5EF4-FFF2-40B4-BE49-F238E27FC236}">
                <a16:creationId xmlns:a16="http://schemas.microsoft.com/office/drawing/2014/main" id="{CB61735F-D536-B040-94B8-1EBA3D1B6579}"/>
              </a:ext>
            </a:extLst>
          </p:cNvPr>
          <p:cNvPicPr>
            <a:picLocks noChangeAspect="1"/>
          </p:cNvPicPr>
          <p:nvPr/>
        </p:nvPicPr>
        <p:blipFill>
          <a:blip r:embed="rId5"/>
          <a:stretch>
            <a:fillRect/>
          </a:stretch>
        </p:blipFill>
        <p:spPr>
          <a:xfrm>
            <a:off x="4301310" y="1615945"/>
            <a:ext cx="4842690" cy="213248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p:nvPr/>
        </p:nvSpPr>
        <p:spPr>
          <a:xfrm>
            <a:off x="0" y="4623955"/>
            <a:ext cx="9144000" cy="519600"/>
          </a:xfrm>
          <a:prstGeom prst="rect">
            <a:avLst/>
          </a:prstGeom>
          <a:solidFill>
            <a:srgbClr val="98DD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91" name="Google Shape;191;p30"/>
          <p:cNvSpPr txBox="1">
            <a:spLocks noGrp="1"/>
          </p:cNvSpPr>
          <p:nvPr>
            <p:ph type="title"/>
          </p:nvPr>
        </p:nvSpPr>
        <p:spPr>
          <a:xfrm>
            <a:off x="162488" y="86807"/>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454BBB"/>
              </a:buClr>
              <a:buSzPts val="3300"/>
              <a:buFont typeface="Arial Black"/>
              <a:buNone/>
            </a:pPr>
            <a:r>
              <a:rPr lang="en">
                <a:solidFill>
                  <a:srgbClr val="454BBB"/>
                </a:solidFill>
                <a:latin typeface="Arial Black"/>
                <a:ea typeface="Arial Black"/>
                <a:cs typeface="Arial Black"/>
                <a:sym typeface="Arial Black"/>
              </a:rPr>
              <a:t>Nomenclatura e representação de polímeros</a:t>
            </a:r>
            <a:endParaRPr>
              <a:solidFill>
                <a:srgbClr val="454BBB"/>
              </a:solidFill>
              <a:latin typeface="Arial Black"/>
              <a:ea typeface="Arial Black"/>
              <a:cs typeface="Arial Black"/>
              <a:sym typeface="Arial Black"/>
            </a:endParaRPr>
          </a:p>
        </p:txBody>
      </p:sp>
      <p:pic>
        <p:nvPicPr>
          <p:cNvPr id="192" name="Google Shape;192;p30"/>
          <p:cNvPicPr preferRelativeResize="0"/>
          <p:nvPr/>
        </p:nvPicPr>
        <p:blipFill rotWithShape="1">
          <a:blip r:embed="rId3">
            <a:alphaModFix/>
          </a:blip>
          <a:srcRect l="21313" t="92856" r="55049"/>
          <a:stretch/>
        </p:blipFill>
        <p:spPr>
          <a:xfrm>
            <a:off x="7411575" y="4623955"/>
            <a:ext cx="1732426" cy="523507"/>
          </a:xfrm>
          <a:prstGeom prst="rect">
            <a:avLst/>
          </a:prstGeom>
          <a:noFill/>
          <a:ln>
            <a:noFill/>
          </a:ln>
        </p:spPr>
      </p:pic>
      <p:cxnSp>
        <p:nvCxnSpPr>
          <p:cNvPr id="193" name="Google Shape;193;p30"/>
          <p:cNvCxnSpPr/>
          <p:nvPr/>
        </p:nvCxnSpPr>
        <p:spPr>
          <a:xfrm>
            <a:off x="0" y="1080980"/>
            <a:ext cx="8049000" cy="0"/>
          </a:xfrm>
          <a:prstGeom prst="straightConnector1">
            <a:avLst/>
          </a:prstGeom>
          <a:noFill/>
          <a:ln w="38100" cap="rnd" cmpd="sng">
            <a:solidFill>
              <a:srgbClr val="98DDBA"/>
            </a:solidFill>
            <a:prstDash val="solid"/>
            <a:miter lim="800000"/>
            <a:headEnd type="none" w="sm" len="sm"/>
            <a:tailEnd type="none" w="sm" len="sm"/>
          </a:ln>
        </p:spPr>
      </p:cxnSp>
      <p:sp>
        <p:nvSpPr>
          <p:cNvPr id="194" name="Google Shape;194;p30"/>
          <p:cNvSpPr txBox="1">
            <a:spLocks noGrp="1"/>
          </p:cNvSpPr>
          <p:nvPr>
            <p:ph type="sldNum" idx="12"/>
          </p:nvPr>
        </p:nvSpPr>
        <p:spPr>
          <a:xfrm>
            <a:off x="3543300" y="4767263"/>
            <a:ext cx="2057400" cy="273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195" name="Google Shape;195;p30"/>
          <p:cNvSpPr txBox="1"/>
          <p:nvPr/>
        </p:nvSpPr>
        <p:spPr>
          <a:xfrm>
            <a:off x="162500" y="1285825"/>
            <a:ext cx="56217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a:solidFill>
                  <a:srgbClr val="454BBB"/>
                </a:solidFill>
                <a:latin typeface="Arial Black"/>
                <a:ea typeface="Arial Black"/>
                <a:cs typeface="Arial Black"/>
                <a:sym typeface="Arial Black"/>
              </a:rPr>
              <a:t>Várias representações possíveis</a:t>
            </a:r>
            <a:endParaRPr sz="1800">
              <a:solidFill>
                <a:srgbClr val="454BBB"/>
              </a:solidFill>
              <a:latin typeface="Arial Black"/>
              <a:ea typeface="Arial Black"/>
              <a:cs typeface="Arial Black"/>
              <a:sym typeface="Arial Black"/>
            </a:endParaRPr>
          </a:p>
        </p:txBody>
      </p:sp>
      <p:sp>
        <p:nvSpPr>
          <p:cNvPr id="196" name="Google Shape;196;p30"/>
          <p:cNvSpPr txBox="1"/>
          <p:nvPr/>
        </p:nvSpPr>
        <p:spPr>
          <a:xfrm>
            <a:off x="415925" y="1855944"/>
            <a:ext cx="8361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a:solidFill>
                  <a:srgbClr val="454BBB"/>
                </a:solidFill>
                <a:latin typeface="Arial Black"/>
                <a:ea typeface="Arial Black"/>
                <a:cs typeface="Arial Black"/>
                <a:sym typeface="Arial Black"/>
              </a:rPr>
              <a:t>Nome</a:t>
            </a:r>
            <a:endParaRPr>
              <a:solidFill>
                <a:srgbClr val="454BBB"/>
              </a:solidFill>
              <a:latin typeface="Arial Black"/>
              <a:ea typeface="Arial Black"/>
              <a:cs typeface="Arial Black"/>
              <a:sym typeface="Arial Black"/>
            </a:endParaRPr>
          </a:p>
        </p:txBody>
      </p:sp>
      <p:sp>
        <p:nvSpPr>
          <p:cNvPr id="197" name="Google Shape;197;p30"/>
          <p:cNvSpPr txBox="1"/>
          <p:nvPr/>
        </p:nvSpPr>
        <p:spPr>
          <a:xfrm>
            <a:off x="1803838" y="1748244"/>
            <a:ext cx="1400400" cy="5001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a:solidFill>
                  <a:srgbClr val="454BBB"/>
                </a:solidFill>
                <a:latin typeface="Arial Black"/>
                <a:ea typeface="Arial Black"/>
                <a:cs typeface="Arial Black"/>
                <a:sym typeface="Arial Black"/>
              </a:rPr>
              <a:t>Fórmula molecular</a:t>
            </a:r>
            <a:endParaRPr>
              <a:solidFill>
                <a:srgbClr val="454BBB"/>
              </a:solidFill>
              <a:latin typeface="Arial Black"/>
              <a:ea typeface="Arial Black"/>
              <a:cs typeface="Arial Black"/>
              <a:sym typeface="Arial Black"/>
            </a:endParaRPr>
          </a:p>
        </p:txBody>
      </p:sp>
      <p:sp>
        <p:nvSpPr>
          <p:cNvPr id="199" name="Google Shape;199;p30"/>
          <p:cNvSpPr txBox="1"/>
          <p:nvPr/>
        </p:nvSpPr>
        <p:spPr>
          <a:xfrm>
            <a:off x="3451250" y="1748244"/>
            <a:ext cx="1400400" cy="5001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a:solidFill>
                  <a:srgbClr val="454BBB"/>
                </a:solidFill>
                <a:latin typeface="Arial Black"/>
                <a:ea typeface="Arial Black"/>
                <a:cs typeface="Arial Black"/>
                <a:sym typeface="Arial Black"/>
              </a:rPr>
              <a:t>Fórmula estrutural</a:t>
            </a:r>
            <a:endParaRPr>
              <a:solidFill>
                <a:srgbClr val="454BBB"/>
              </a:solidFill>
              <a:latin typeface="Arial Black"/>
              <a:ea typeface="Arial Black"/>
              <a:cs typeface="Arial Black"/>
              <a:sym typeface="Arial Black"/>
            </a:endParaRPr>
          </a:p>
        </p:txBody>
      </p:sp>
      <p:sp>
        <p:nvSpPr>
          <p:cNvPr id="200" name="Google Shape;200;p30"/>
          <p:cNvSpPr txBox="1"/>
          <p:nvPr/>
        </p:nvSpPr>
        <p:spPr>
          <a:xfrm>
            <a:off x="5251062" y="1748244"/>
            <a:ext cx="1400400" cy="5001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a:solidFill>
                  <a:srgbClr val="454BBB"/>
                </a:solidFill>
                <a:latin typeface="Arial Black"/>
                <a:ea typeface="Arial Black"/>
                <a:cs typeface="Arial Black"/>
                <a:sym typeface="Arial Black"/>
              </a:rPr>
              <a:t>Estrutura de traços</a:t>
            </a:r>
            <a:endParaRPr>
              <a:solidFill>
                <a:srgbClr val="454BBB"/>
              </a:solidFill>
              <a:latin typeface="Arial Black"/>
              <a:ea typeface="Arial Black"/>
              <a:cs typeface="Arial Black"/>
              <a:sym typeface="Arial Black"/>
            </a:endParaRPr>
          </a:p>
        </p:txBody>
      </p:sp>
      <p:sp>
        <p:nvSpPr>
          <p:cNvPr id="203" name="Google Shape;203;p30"/>
          <p:cNvSpPr txBox="1"/>
          <p:nvPr/>
        </p:nvSpPr>
        <p:spPr>
          <a:xfrm>
            <a:off x="109825" y="2582263"/>
            <a:ext cx="16221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800" b="1">
                <a:solidFill>
                  <a:schemeClr val="dk1"/>
                </a:solidFill>
                <a:latin typeface="Calibri"/>
                <a:ea typeface="Calibri"/>
                <a:cs typeface="Calibri"/>
                <a:sym typeface="Calibri"/>
              </a:rPr>
              <a:t>Polipropileno</a:t>
            </a:r>
            <a:endParaRPr sz="1800" b="1">
              <a:solidFill>
                <a:schemeClr val="dk1"/>
              </a:solidFill>
              <a:latin typeface="Calibri"/>
              <a:ea typeface="Calibri"/>
              <a:cs typeface="Calibri"/>
              <a:sym typeface="Calibri"/>
            </a:endParaRPr>
          </a:p>
        </p:txBody>
      </p:sp>
      <p:sp>
        <p:nvSpPr>
          <p:cNvPr id="204" name="Google Shape;204;p30"/>
          <p:cNvSpPr txBox="1"/>
          <p:nvPr/>
        </p:nvSpPr>
        <p:spPr>
          <a:xfrm>
            <a:off x="7050875" y="1855944"/>
            <a:ext cx="14004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a:solidFill>
                  <a:srgbClr val="454BBB"/>
                </a:solidFill>
                <a:latin typeface="Arial Black"/>
                <a:ea typeface="Arial Black"/>
                <a:cs typeface="Arial Black"/>
                <a:sym typeface="Arial Black"/>
              </a:rPr>
              <a:t>Modelo 3D</a:t>
            </a:r>
            <a:endParaRPr>
              <a:solidFill>
                <a:srgbClr val="454BBB"/>
              </a:solidFill>
              <a:latin typeface="Arial Black"/>
              <a:ea typeface="Arial Black"/>
              <a:cs typeface="Arial Black"/>
              <a:sym typeface="Arial Black"/>
            </a:endParaRPr>
          </a:p>
        </p:txBody>
      </p:sp>
      <p:sp>
        <p:nvSpPr>
          <p:cNvPr id="205" name="Google Shape;205;p30"/>
          <p:cNvSpPr txBox="1"/>
          <p:nvPr/>
        </p:nvSpPr>
        <p:spPr>
          <a:xfrm>
            <a:off x="4425" y="3748125"/>
            <a:ext cx="2057400" cy="515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800" b="1">
                <a:solidFill>
                  <a:schemeClr val="dk1"/>
                </a:solidFill>
                <a:latin typeface="Calibri"/>
                <a:ea typeface="Calibri"/>
                <a:cs typeface="Calibri"/>
                <a:sym typeface="Calibri"/>
              </a:rPr>
              <a:t>Poliestireno</a:t>
            </a:r>
            <a:endParaRPr sz="1800" b="1">
              <a:solidFill>
                <a:schemeClr val="dk1"/>
              </a:solidFill>
              <a:latin typeface="Calibri"/>
              <a:ea typeface="Calibri"/>
              <a:cs typeface="Calibri"/>
              <a:sym typeface="Calibri"/>
            </a:endParaRPr>
          </a:p>
          <a:p>
            <a:pPr marL="0" marR="0" lvl="0" indent="0" algn="ctr" rtl="0">
              <a:spcBef>
                <a:spcPts val="0"/>
              </a:spcBef>
              <a:spcAft>
                <a:spcPts val="0"/>
              </a:spcAft>
              <a:buNone/>
            </a:pPr>
            <a:r>
              <a:rPr lang="en" sz="1100" b="1">
                <a:solidFill>
                  <a:schemeClr val="dk1"/>
                </a:solidFill>
                <a:latin typeface="Calibri"/>
                <a:ea typeface="Calibri"/>
                <a:cs typeface="Calibri"/>
                <a:sym typeface="Calibri"/>
              </a:rPr>
              <a:t>(poli(1-fenileteno 1,2-diy)) </a:t>
            </a:r>
            <a:endParaRPr sz="1100" b="1">
              <a:solidFill>
                <a:schemeClr val="dk1"/>
              </a:solidFill>
              <a:latin typeface="Calibri"/>
              <a:ea typeface="Calibri"/>
              <a:cs typeface="Calibri"/>
              <a:sym typeface="Calibri"/>
            </a:endParaRPr>
          </a:p>
        </p:txBody>
      </p:sp>
      <p:sp>
        <p:nvSpPr>
          <p:cNvPr id="206" name="Google Shape;206;p30"/>
          <p:cNvSpPr txBox="1"/>
          <p:nvPr/>
        </p:nvSpPr>
        <p:spPr>
          <a:xfrm>
            <a:off x="1803850" y="2582263"/>
            <a:ext cx="16221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800" b="1">
                <a:solidFill>
                  <a:schemeClr val="dk1"/>
                </a:solidFill>
                <a:latin typeface="Calibri"/>
                <a:ea typeface="Calibri"/>
                <a:cs typeface="Calibri"/>
                <a:sym typeface="Calibri"/>
              </a:rPr>
              <a:t>(C</a:t>
            </a:r>
            <a:r>
              <a:rPr lang="en" sz="1800" b="1" baseline="-25000">
                <a:solidFill>
                  <a:schemeClr val="dk1"/>
                </a:solidFill>
                <a:latin typeface="Calibri"/>
                <a:ea typeface="Calibri"/>
                <a:cs typeface="Calibri"/>
                <a:sym typeface="Calibri"/>
              </a:rPr>
              <a:t>3</a:t>
            </a:r>
            <a:r>
              <a:rPr lang="en" sz="1800" b="1">
                <a:solidFill>
                  <a:schemeClr val="dk1"/>
                </a:solidFill>
                <a:latin typeface="Calibri"/>
                <a:ea typeface="Calibri"/>
                <a:cs typeface="Calibri"/>
                <a:sym typeface="Calibri"/>
              </a:rPr>
              <a:t>H</a:t>
            </a:r>
            <a:r>
              <a:rPr lang="en" sz="1800" b="1" baseline="-25000">
                <a:solidFill>
                  <a:schemeClr val="dk1"/>
                </a:solidFill>
                <a:latin typeface="Calibri"/>
                <a:ea typeface="Calibri"/>
                <a:cs typeface="Calibri"/>
                <a:sym typeface="Calibri"/>
              </a:rPr>
              <a:t>6</a:t>
            </a:r>
            <a:r>
              <a:rPr lang="en" sz="1800" b="1">
                <a:solidFill>
                  <a:schemeClr val="dk1"/>
                </a:solidFill>
                <a:latin typeface="Calibri"/>
                <a:ea typeface="Calibri"/>
                <a:cs typeface="Calibri"/>
                <a:sym typeface="Calibri"/>
              </a:rPr>
              <a:t>)</a:t>
            </a:r>
            <a:r>
              <a:rPr lang="en" sz="1800" b="1" baseline="-25000">
                <a:solidFill>
                  <a:schemeClr val="dk1"/>
                </a:solidFill>
                <a:latin typeface="Calibri"/>
                <a:ea typeface="Calibri"/>
                <a:cs typeface="Calibri"/>
                <a:sym typeface="Calibri"/>
              </a:rPr>
              <a:t>n</a:t>
            </a:r>
            <a:endParaRPr sz="1800" b="1" baseline="-25000">
              <a:solidFill>
                <a:schemeClr val="dk1"/>
              </a:solidFill>
              <a:latin typeface="Calibri"/>
              <a:ea typeface="Calibri"/>
              <a:cs typeface="Calibri"/>
              <a:sym typeface="Calibri"/>
            </a:endParaRPr>
          </a:p>
        </p:txBody>
      </p:sp>
      <p:sp>
        <p:nvSpPr>
          <p:cNvPr id="207" name="Google Shape;207;p30"/>
          <p:cNvSpPr txBox="1"/>
          <p:nvPr/>
        </p:nvSpPr>
        <p:spPr>
          <a:xfrm>
            <a:off x="1803850" y="3742763"/>
            <a:ext cx="16221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800" b="1">
                <a:solidFill>
                  <a:schemeClr val="dk1"/>
                </a:solidFill>
                <a:latin typeface="Calibri"/>
                <a:ea typeface="Calibri"/>
                <a:cs typeface="Calibri"/>
                <a:sym typeface="Calibri"/>
              </a:rPr>
              <a:t>(C</a:t>
            </a:r>
            <a:r>
              <a:rPr lang="en" sz="1800" b="1" baseline="-25000">
                <a:solidFill>
                  <a:schemeClr val="dk1"/>
                </a:solidFill>
                <a:latin typeface="Calibri"/>
                <a:ea typeface="Calibri"/>
                <a:cs typeface="Calibri"/>
                <a:sym typeface="Calibri"/>
              </a:rPr>
              <a:t>8</a:t>
            </a:r>
            <a:r>
              <a:rPr lang="en" sz="1800" b="1">
                <a:solidFill>
                  <a:schemeClr val="dk1"/>
                </a:solidFill>
                <a:latin typeface="Calibri"/>
                <a:ea typeface="Calibri"/>
                <a:cs typeface="Calibri"/>
                <a:sym typeface="Calibri"/>
              </a:rPr>
              <a:t>H</a:t>
            </a:r>
            <a:r>
              <a:rPr lang="en" sz="1800" b="1" baseline="-25000">
                <a:solidFill>
                  <a:schemeClr val="dk1"/>
                </a:solidFill>
                <a:latin typeface="Calibri"/>
                <a:ea typeface="Calibri"/>
                <a:cs typeface="Calibri"/>
                <a:sym typeface="Calibri"/>
              </a:rPr>
              <a:t>8</a:t>
            </a:r>
            <a:r>
              <a:rPr lang="en" sz="1800" b="1">
                <a:solidFill>
                  <a:schemeClr val="dk1"/>
                </a:solidFill>
                <a:latin typeface="Calibri"/>
                <a:ea typeface="Calibri"/>
                <a:cs typeface="Calibri"/>
                <a:sym typeface="Calibri"/>
              </a:rPr>
              <a:t>)</a:t>
            </a:r>
            <a:r>
              <a:rPr lang="en" sz="1800" b="1" baseline="-25000">
                <a:solidFill>
                  <a:schemeClr val="dk1"/>
                </a:solidFill>
                <a:latin typeface="Calibri"/>
                <a:ea typeface="Calibri"/>
                <a:cs typeface="Calibri"/>
                <a:sym typeface="Calibri"/>
              </a:rPr>
              <a:t>n</a:t>
            </a:r>
            <a:endParaRPr sz="1800" b="1" baseline="-25000">
              <a:solidFill>
                <a:schemeClr val="dk1"/>
              </a:solidFill>
              <a:latin typeface="Calibri"/>
              <a:ea typeface="Calibri"/>
              <a:cs typeface="Calibri"/>
              <a:sym typeface="Calibri"/>
            </a:endParaRPr>
          </a:p>
        </p:txBody>
      </p:sp>
      <p:pic>
        <p:nvPicPr>
          <p:cNvPr id="23" name="Picture 22">
            <a:extLst>
              <a:ext uri="{FF2B5EF4-FFF2-40B4-BE49-F238E27FC236}">
                <a16:creationId xmlns:a16="http://schemas.microsoft.com/office/drawing/2014/main" id="{96AD775E-BCCB-0D49-902D-3C8532159065}"/>
              </a:ext>
            </a:extLst>
          </p:cNvPr>
          <p:cNvPicPr>
            <a:picLocks noChangeAspect="1"/>
          </p:cNvPicPr>
          <p:nvPr/>
        </p:nvPicPr>
        <p:blipFill>
          <a:blip r:embed="rId4"/>
          <a:stretch>
            <a:fillRect/>
          </a:stretch>
        </p:blipFill>
        <p:spPr>
          <a:xfrm>
            <a:off x="6651462" y="2248344"/>
            <a:ext cx="1991100" cy="842388"/>
          </a:xfrm>
          <a:prstGeom prst="rect">
            <a:avLst/>
          </a:prstGeom>
        </p:spPr>
      </p:pic>
      <p:pic>
        <p:nvPicPr>
          <p:cNvPr id="24" name="Picture 23">
            <a:extLst>
              <a:ext uri="{FF2B5EF4-FFF2-40B4-BE49-F238E27FC236}">
                <a16:creationId xmlns:a16="http://schemas.microsoft.com/office/drawing/2014/main" id="{5DAB3FED-DAC6-024D-BF5C-E2129CC14690}"/>
              </a:ext>
            </a:extLst>
          </p:cNvPr>
          <p:cNvPicPr>
            <a:picLocks noChangeAspect="1"/>
          </p:cNvPicPr>
          <p:nvPr/>
        </p:nvPicPr>
        <p:blipFill>
          <a:blip r:embed="rId5"/>
          <a:stretch>
            <a:fillRect/>
          </a:stretch>
        </p:blipFill>
        <p:spPr>
          <a:xfrm>
            <a:off x="6708439" y="3402784"/>
            <a:ext cx="2085271" cy="1010554"/>
          </a:xfrm>
          <a:prstGeom prst="rect">
            <a:avLst/>
          </a:prstGeom>
        </p:spPr>
      </p:pic>
      <p:pic>
        <p:nvPicPr>
          <p:cNvPr id="25" name="Picture 24">
            <a:extLst>
              <a:ext uri="{FF2B5EF4-FFF2-40B4-BE49-F238E27FC236}">
                <a16:creationId xmlns:a16="http://schemas.microsoft.com/office/drawing/2014/main" id="{7C400459-5ADB-3942-80B0-685EC2BB330A}"/>
              </a:ext>
            </a:extLst>
          </p:cNvPr>
          <p:cNvPicPr>
            <a:picLocks noChangeAspect="1"/>
          </p:cNvPicPr>
          <p:nvPr/>
        </p:nvPicPr>
        <p:blipFill>
          <a:blip r:embed="rId6"/>
          <a:stretch>
            <a:fillRect/>
          </a:stretch>
        </p:blipFill>
        <p:spPr>
          <a:xfrm>
            <a:off x="5600700" y="3424620"/>
            <a:ext cx="753892" cy="1130838"/>
          </a:xfrm>
          <a:prstGeom prst="rect">
            <a:avLst/>
          </a:prstGeom>
        </p:spPr>
      </p:pic>
      <p:pic>
        <p:nvPicPr>
          <p:cNvPr id="26" name="Picture 25">
            <a:extLst>
              <a:ext uri="{FF2B5EF4-FFF2-40B4-BE49-F238E27FC236}">
                <a16:creationId xmlns:a16="http://schemas.microsoft.com/office/drawing/2014/main" id="{7AE4F042-A798-CE4C-A3F4-C6997CDA8280}"/>
              </a:ext>
            </a:extLst>
          </p:cNvPr>
          <p:cNvPicPr>
            <a:picLocks noChangeAspect="1"/>
          </p:cNvPicPr>
          <p:nvPr/>
        </p:nvPicPr>
        <p:blipFill>
          <a:blip r:embed="rId7"/>
          <a:stretch>
            <a:fillRect/>
          </a:stretch>
        </p:blipFill>
        <p:spPr>
          <a:xfrm>
            <a:off x="5459555" y="2463686"/>
            <a:ext cx="985874" cy="668986"/>
          </a:xfrm>
          <a:prstGeom prst="rect">
            <a:avLst/>
          </a:prstGeom>
        </p:spPr>
      </p:pic>
      <p:pic>
        <p:nvPicPr>
          <p:cNvPr id="27" name="Picture 26">
            <a:extLst>
              <a:ext uri="{FF2B5EF4-FFF2-40B4-BE49-F238E27FC236}">
                <a16:creationId xmlns:a16="http://schemas.microsoft.com/office/drawing/2014/main" id="{953AD0E0-87CB-6343-8712-5F89D1F85B58}"/>
              </a:ext>
            </a:extLst>
          </p:cNvPr>
          <p:cNvPicPr>
            <a:picLocks noChangeAspect="1"/>
          </p:cNvPicPr>
          <p:nvPr/>
        </p:nvPicPr>
        <p:blipFill>
          <a:blip r:embed="rId8"/>
          <a:stretch>
            <a:fillRect/>
          </a:stretch>
        </p:blipFill>
        <p:spPr>
          <a:xfrm>
            <a:off x="3796596" y="2331968"/>
            <a:ext cx="875912" cy="932422"/>
          </a:xfrm>
          <a:prstGeom prst="rect">
            <a:avLst/>
          </a:prstGeom>
        </p:spPr>
      </p:pic>
      <p:pic>
        <p:nvPicPr>
          <p:cNvPr id="28" name="Picture 27">
            <a:extLst>
              <a:ext uri="{FF2B5EF4-FFF2-40B4-BE49-F238E27FC236}">
                <a16:creationId xmlns:a16="http://schemas.microsoft.com/office/drawing/2014/main" id="{A35D52B6-2D26-D94F-AD8F-F5E7966D5164}"/>
              </a:ext>
            </a:extLst>
          </p:cNvPr>
          <p:cNvPicPr>
            <a:picLocks noChangeAspect="1"/>
          </p:cNvPicPr>
          <p:nvPr/>
        </p:nvPicPr>
        <p:blipFill>
          <a:blip r:embed="rId9"/>
          <a:stretch>
            <a:fillRect/>
          </a:stretch>
        </p:blipFill>
        <p:spPr>
          <a:xfrm>
            <a:off x="3852789" y="3466381"/>
            <a:ext cx="660535" cy="10568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1000"/>
                                        <p:tgtEl>
                                          <p:spTgt spid="196"/>
                                        </p:tgtEl>
                                      </p:cBhvr>
                                    </p:animEffect>
                                  </p:childTnLst>
                                </p:cTn>
                              </p:par>
                              <p:par>
                                <p:cTn id="8" presetID="10" presetClass="entr" presetSubtype="0" fill="hold" nodeType="withEffect">
                                  <p:stCondLst>
                                    <p:cond delay="0"/>
                                  </p:stCondLst>
                                  <p:childTnLst>
                                    <p:set>
                                      <p:cBhvr>
                                        <p:cTn id="9" dur="1" fill="hold">
                                          <p:stCondLst>
                                            <p:cond delay="0"/>
                                          </p:stCondLst>
                                        </p:cTn>
                                        <p:tgtEl>
                                          <p:spTgt spid="203"/>
                                        </p:tgtEl>
                                        <p:attrNameLst>
                                          <p:attrName>style.visibility</p:attrName>
                                        </p:attrNameLst>
                                      </p:cBhvr>
                                      <p:to>
                                        <p:strVal val="visible"/>
                                      </p:to>
                                    </p:set>
                                    <p:animEffect transition="in" filter="fade">
                                      <p:cBhvr>
                                        <p:cTn id="10" dur="1000"/>
                                        <p:tgtEl>
                                          <p:spTgt spid="203"/>
                                        </p:tgtEl>
                                      </p:cBhvr>
                                    </p:animEffect>
                                  </p:childTnLst>
                                </p:cTn>
                              </p:par>
                              <p:par>
                                <p:cTn id="11" presetID="10" presetClass="entr" presetSubtype="0" fill="hold" nodeType="withEffect">
                                  <p:stCondLst>
                                    <p:cond delay="0"/>
                                  </p:stCondLst>
                                  <p:childTnLst>
                                    <p:set>
                                      <p:cBhvr>
                                        <p:cTn id="12" dur="1" fill="hold">
                                          <p:stCondLst>
                                            <p:cond delay="0"/>
                                          </p:stCondLst>
                                        </p:cTn>
                                        <p:tgtEl>
                                          <p:spTgt spid="205"/>
                                        </p:tgtEl>
                                        <p:attrNameLst>
                                          <p:attrName>style.visibility</p:attrName>
                                        </p:attrNameLst>
                                      </p:cBhvr>
                                      <p:to>
                                        <p:strVal val="visible"/>
                                      </p:to>
                                    </p:set>
                                    <p:animEffect transition="in" filter="fade">
                                      <p:cBhvr>
                                        <p:cTn id="13" dur="1000"/>
                                        <p:tgtEl>
                                          <p:spTgt spid="20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7"/>
                                        </p:tgtEl>
                                        <p:attrNameLst>
                                          <p:attrName>style.visibility</p:attrName>
                                        </p:attrNameLst>
                                      </p:cBhvr>
                                      <p:to>
                                        <p:strVal val="visible"/>
                                      </p:to>
                                    </p:set>
                                    <p:animEffect transition="in" filter="fade">
                                      <p:cBhvr>
                                        <p:cTn id="18" dur="1000"/>
                                        <p:tgtEl>
                                          <p:spTgt spid="197"/>
                                        </p:tgtEl>
                                      </p:cBhvr>
                                    </p:animEffect>
                                  </p:childTnLst>
                                </p:cTn>
                              </p:par>
                              <p:par>
                                <p:cTn id="19" presetID="10" presetClass="entr" presetSubtype="0" fill="hold" nodeType="withEffect">
                                  <p:stCondLst>
                                    <p:cond delay="0"/>
                                  </p:stCondLst>
                                  <p:childTnLst>
                                    <p:set>
                                      <p:cBhvr>
                                        <p:cTn id="20" dur="1" fill="hold">
                                          <p:stCondLst>
                                            <p:cond delay="0"/>
                                          </p:stCondLst>
                                        </p:cTn>
                                        <p:tgtEl>
                                          <p:spTgt spid="206"/>
                                        </p:tgtEl>
                                        <p:attrNameLst>
                                          <p:attrName>style.visibility</p:attrName>
                                        </p:attrNameLst>
                                      </p:cBhvr>
                                      <p:to>
                                        <p:strVal val="visible"/>
                                      </p:to>
                                    </p:set>
                                    <p:animEffect transition="in" filter="fade">
                                      <p:cBhvr>
                                        <p:cTn id="21" dur="1000"/>
                                        <p:tgtEl>
                                          <p:spTgt spid="206"/>
                                        </p:tgtEl>
                                      </p:cBhvr>
                                    </p:animEffect>
                                  </p:childTnLst>
                                </p:cTn>
                              </p:par>
                              <p:par>
                                <p:cTn id="22" presetID="10" presetClass="entr" presetSubtype="0" fill="hold" nodeType="withEffect">
                                  <p:stCondLst>
                                    <p:cond delay="0"/>
                                  </p:stCondLst>
                                  <p:childTnLst>
                                    <p:set>
                                      <p:cBhvr>
                                        <p:cTn id="23" dur="1" fill="hold">
                                          <p:stCondLst>
                                            <p:cond delay="0"/>
                                          </p:stCondLst>
                                        </p:cTn>
                                        <p:tgtEl>
                                          <p:spTgt spid="207"/>
                                        </p:tgtEl>
                                        <p:attrNameLst>
                                          <p:attrName>style.visibility</p:attrName>
                                        </p:attrNameLst>
                                      </p:cBhvr>
                                      <p:to>
                                        <p:strVal val="visible"/>
                                      </p:to>
                                    </p:set>
                                    <p:animEffect transition="in" filter="fade">
                                      <p:cBhvr>
                                        <p:cTn id="24" dur="1000"/>
                                        <p:tgtEl>
                                          <p:spTgt spid="207"/>
                                        </p:tgtEl>
                                      </p:cBhvr>
                                    </p:animEffect>
                                  </p:childTnLst>
                                </p:cTn>
                              </p:par>
                              <p:par>
                                <p:cTn id="25" presetID="10" presetClass="entr" presetSubtype="0" fill="hold" nodeType="withEffect">
                                  <p:stCondLst>
                                    <p:cond delay="0"/>
                                  </p:stCondLst>
                                  <p:childTnLst>
                                    <p:set>
                                      <p:cBhvr>
                                        <p:cTn id="26" dur="1" fill="hold">
                                          <p:stCondLst>
                                            <p:cond delay="0"/>
                                          </p:stCondLst>
                                        </p:cTn>
                                        <p:tgtEl>
                                          <p:spTgt spid="199"/>
                                        </p:tgtEl>
                                        <p:attrNameLst>
                                          <p:attrName>style.visibility</p:attrName>
                                        </p:attrNameLst>
                                      </p:cBhvr>
                                      <p:to>
                                        <p:strVal val="visible"/>
                                      </p:to>
                                    </p:set>
                                    <p:animEffect transition="in" filter="fade">
                                      <p:cBhvr>
                                        <p:cTn id="27" dur="1000"/>
                                        <p:tgtEl>
                                          <p:spTgt spid="19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0"/>
                                        </p:tgtEl>
                                        <p:attrNameLst>
                                          <p:attrName>style.visibility</p:attrName>
                                        </p:attrNameLst>
                                      </p:cBhvr>
                                      <p:to>
                                        <p:strVal val="visible"/>
                                      </p:to>
                                    </p:set>
                                    <p:animEffect transition="in" filter="fade">
                                      <p:cBhvr>
                                        <p:cTn id="32" dur="1000"/>
                                        <p:tgtEl>
                                          <p:spTgt spid="200"/>
                                        </p:tgtEl>
                                      </p:cBhvr>
                                    </p:animEffect>
                                  </p:childTnLst>
                                </p:cTn>
                              </p:par>
                              <p:par>
                                <p:cTn id="33" presetID="10" presetClass="entr" presetSubtype="0" fill="hold" nodeType="withEffect">
                                  <p:stCondLst>
                                    <p:cond delay="0"/>
                                  </p:stCondLst>
                                  <p:childTnLst>
                                    <p:set>
                                      <p:cBhvr>
                                        <p:cTn id="34" dur="1" fill="hold">
                                          <p:stCondLst>
                                            <p:cond delay="0"/>
                                          </p:stCondLst>
                                        </p:cTn>
                                        <p:tgtEl>
                                          <p:spTgt spid="204"/>
                                        </p:tgtEl>
                                        <p:attrNameLst>
                                          <p:attrName>style.visibility</p:attrName>
                                        </p:attrNameLst>
                                      </p:cBhvr>
                                      <p:to>
                                        <p:strVal val="visible"/>
                                      </p:to>
                                    </p:set>
                                    <p:animEffect transition="in" filter="fade">
                                      <p:cBhvr>
                                        <p:cTn id="35" dur="10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7" name="Google Shape;217;p31"/>
          <p:cNvSpPr txBox="1">
            <a:spLocks noGrp="1"/>
          </p:cNvSpPr>
          <p:nvPr>
            <p:ph type="title"/>
          </p:nvPr>
        </p:nvSpPr>
        <p:spPr>
          <a:xfrm>
            <a:off x="162488" y="86807"/>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454BBB"/>
              </a:buClr>
              <a:buSzPts val="3300"/>
              <a:buFont typeface="Arial Black"/>
              <a:buNone/>
            </a:pPr>
            <a:r>
              <a:rPr lang="en">
                <a:solidFill>
                  <a:srgbClr val="454BBB"/>
                </a:solidFill>
                <a:latin typeface="Arial Black"/>
                <a:ea typeface="Arial Black"/>
                <a:cs typeface="Arial Black"/>
                <a:sym typeface="Arial Black"/>
              </a:rPr>
              <a:t>Uma breve história de polímeros</a:t>
            </a:r>
            <a:endParaRPr>
              <a:solidFill>
                <a:srgbClr val="454BBB"/>
              </a:solidFill>
              <a:latin typeface="Arial Black"/>
              <a:ea typeface="Arial Black"/>
              <a:cs typeface="Arial Black"/>
              <a:sym typeface="Arial Black"/>
            </a:endParaRPr>
          </a:p>
        </p:txBody>
      </p:sp>
      <p:cxnSp>
        <p:nvCxnSpPr>
          <p:cNvPr id="218" name="Google Shape;218;p31"/>
          <p:cNvCxnSpPr/>
          <p:nvPr/>
        </p:nvCxnSpPr>
        <p:spPr>
          <a:xfrm>
            <a:off x="0" y="1080980"/>
            <a:ext cx="8049000" cy="0"/>
          </a:xfrm>
          <a:prstGeom prst="straightConnector1">
            <a:avLst/>
          </a:prstGeom>
          <a:noFill/>
          <a:ln w="38100" cap="rnd" cmpd="sng">
            <a:solidFill>
              <a:srgbClr val="98DDBA"/>
            </a:solidFill>
            <a:prstDash val="solid"/>
            <a:miter lim="800000"/>
            <a:headEnd type="none" w="sm" len="sm"/>
            <a:tailEnd type="none" w="sm" len="sm"/>
          </a:ln>
        </p:spPr>
      </p:cxnSp>
      <p:sp>
        <p:nvSpPr>
          <p:cNvPr id="219" name="Google Shape;219;p31"/>
          <p:cNvSpPr txBox="1">
            <a:spLocks noGrp="1"/>
          </p:cNvSpPr>
          <p:nvPr>
            <p:ph type="sldNum" idx="12"/>
          </p:nvPr>
        </p:nvSpPr>
        <p:spPr>
          <a:xfrm>
            <a:off x="3543300" y="4767263"/>
            <a:ext cx="2057400" cy="273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
              <a:t>6</a:t>
            </a:fld>
            <a:endParaRPr/>
          </a:p>
        </p:txBody>
      </p:sp>
      <p:cxnSp>
        <p:nvCxnSpPr>
          <p:cNvPr id="220" name="Google Shape;220;p31"/>
          <p:cNvCxnSpPr/>
          <p:nvPr/>
        </p:nvCxnSpPr>
        <p:spPr>
          <a:xfrm>
            <a:off x="26925" y="2746775"/>
            <a:ext cx="9129000" cy="0"/>
          </a:xfrm>
          <a:prstGeom prst="straightConnector1">
            <a:avLst/>
          </a:prstGeom>
          <a:noFill/>
          <a:ln w="38100" cap="flat" cmpd="sng">
            <a:solidFill>
              <a:srgbClr val="454BBB"/>
            </a:solidFill>
            <a:prstDash val="solid"/>
            <a:round/>
            <a:headEnd type="triangle" w="med" len="med"/>
            <a:tailEnd type="triangle" w="med" len="med"/>
          </a:ln>
        </p:spPr>
      </p:cxnSp>
      <p:grpSp>
        <p:nvGrpSpPr>
          <p:cNvPr id="221" name="Google Shape;221;p31"/>
          <p:cNvGrpSpPr/>
          <p:nvPr/>
        </p:nvGrpSpPr>
        <p:grpSpPr>
          <a:xfrm>
            <a:off x="695408" y="2413028"/>
            <a:ext cx="427800" cy="427800"/>
            <a:chOff x="2304025" y="2830478"/>
            <a:chExt cx="427800" cy="427800"/>
          </a:xfrm>
        </p:grpSpPr>
        <p:sp>
          <p:nvSpPr>
            <p:cNvPr id="222" name="Google Shape;222;p31"/>
            <p:cNvSpPr/>
            <p:nvPr/>
          </p:nvSpPr>
          <p:spPr>
            <a:xfrm>
              <a:off x="2304025" y="2830478"/>
              <a:ext cx="427800" cy="427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223;p31"/>
            <p:cNvGrpSpPr/>
            <p:nvPr/>
          </p:nvGrpSpPr>
          <p:grpSpPr>
            <a:xfrm>
              <a:off x="2313903" y="2840243"/>
              <a:ext cx="408002" cy="408594"/>
              <a:chOff x="1650050" y="4161922"/>
              <a:chExt cx="204205" cy="204491"/>
            </a:xfrm>
          </p:grpSpPr>
          <p:sp>
            <p:nvSpPr>
              <p:cNvPr id="224" name="Google Shape;224;p31"/>
              <p:cNvSpPr/>
              <p:nvPr/>
            </p:nvSpPr>
            <p:spPr>
              <a:xfrm flipH="1">
                <a:off x="1650050" y="4161922"/>
                <a:ext cx="204205" cy="204491"/>
              </a:xfrm>
              <a:custGeom>
                <a:avLst/>
                <a:gdLst/>
                <a:ahLst/>
                <a:cxnLst/>
                <a:rect l="l" t="t" r="r" b="b"/>
                <a:pathLst>
                  <a:path w="12137" h="12154" extrusionOk="0">
                    <a:moveTo>
                      <a:pt x="6059" y="1"/>
                    </a:moveTo>
                    <a:cubicBezTo>
                      <a:pt x="5272" y="1"/>
                      <a:pt x="4503" y="154"/>
                      <a:pt x="3800" y="446"/>
                    </a:cubicBezTo>
                    <a:cubicBezTo>
                      <a:pt x="2979" y="770"/>
                      <a:pt x="2243" y="1284"/>
                      <a:pt x="1643" y="1934"/>
                    </a:cubicBezTo>
                    <a:cubicBezTo>
                      <a:pt x="616" y="3013"/>
                      <a:pt x="0" y="4468"/>
                      <a:pt x="0" y="6077"/>
                    </a:cubicBezTo>
                    <a:lnTo>
                      <a:pt x="0" y="6385"/>
                    </a:lnTo>
                    <a:lnTo>
                      <a:pt x="0" y="6402"/>
                    </a:lnTo>
                    <a:cubicBezTo>
                      <a:pt x="52" y="7327"/>
                      <a:pt x="308" y="8183"/>
                      <a:pt x="719" y="8952"/>
                    </a:cubicBezTo>
                    <a:cubicBezTo>
                      <a:pt x="1490" y="10390"/>
                      <a:pt x="2825" y="11485"/>
                      <a:pt x="4416" y="11930"/>
                    </a:cubicBezTo>
                    <a:cubicBezTo>
                      <a:pt x="4948" y="12067"/>
                      <a:pt x="5495" y="12154"/>
                      <a:pt x="6059" y="12154"/>
                    </a:cubicBezTo>
                    <a:cubicBezTo>
                      <a:pt x="6470" y="12154"/>
                      <a:pt x="6865" y="12119"/>
                      <a:pt x="7258" y="12033"/>
                    </a:cubicBezTo>
                    <a:cubicBezTo>
                      <a:pt x="8867" y="11725"/>
                      <a:pt x="10270" y="10750"/>
                      <a:pt x="11144" y="9415"/>
                    </a:cubicBezTo>
                    <a:cubicBezTo>
                      <a:pt x="11674" y="8628"/>
                      <a:pt x="12000" y="7703"/>
                      <a:pt x="12102" y="6711"/>
                    </a:cubicBezTo>
                    <a:cubicBezTo>
                      <a:pt x="12136" y="6505"/>
                      <a:pt x="12136" y="6300"/>
                      <a:pt x="12136" y="6077"/>
                    </a:cubicBezTo>
                    <a:cubicBezTo>
                      <a:pt x="12136" y="4605"/>
                      <a:pt x="11623" y="3253"/>
                      <a:pt x="10749" y="2208"/>
                    </a:cubicBezTo>
                    <a:cubicBezTo>
                      <a:pt x="10151" y="1507"/>
                      <a:pt x="9414" y="925"/>
                      <a:pt x="8576" y="549"/>
                    </a:cubicBezTo>
                    <a:cubicBezTo>
                      <a:pt x="7823" y="206"/>
                      <a:pt x="6967" y="1"/>
                      <a:pt x="6059" y="1"/>
                    </a:cubicBezTo>
                    <a:close/>
                  </a:path>
                </a:pathLst>
              </a:custGeom>
              <a:solidFill>
                <a:srgbClr val="E8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1"/>
              <p:cNvSpPr/>
              <p:nvPr/>
            </p:nvSpPr>
            <p:spPr>
              <a:xfrm flipH="1">
                <a:off x="1650050" y="4161922"/>
                <a:ext cx="204205" cy="202472"/>
              </a:xfrm>
              <a:custGeom>
                <a:avLst/>
                <a:gdLst/>
                <a:ahLst/>
                <a:cxnLst/>
                <a:rect l="l" t="t" r="r" b="b"/>
                <a:pathLst>
                  <a:path w="12137" h="12034" extrusionOk="0">
                    <a:moveTo>
                      <a:pt x="6059" y="1"/>
                    </a:moveTo>
                    <a:cubicBezTo>
                      <a:pt x="5272" y="1"/>
                      <a:pt x="4503" y="154"/>
                      <a:pt x="3800" y="446"/>
                    </a:cubicBezTo>
                    <a:lnTo>
                      <a:pt x="3766" y="583"/>
                    </a:lnTo>
                    <a:lnTo>
                      <a:pt x="6077" y="2260"/>
                    </a:lnTo>
                    <a:lnTo>
                      <a:pt x="6025" y="3390"/>
                    </a:lnTo>
                    <a:lnTo>
                      <a:pt x="3715" y="5050"/>
                    </a:lnTo>
                    <a:lnTo>
                      <a:pt x="2517" y="4639"/>
                    </a:lnTo>
                    <a:lnTo>
                      <a:pt x="1643" y="1934"/>
                    </a:lnTo>
                    <a:cubicBezTo>
                      <a:pt x="616" y="3013"/>
                      <a:pt x="0" y="4468"/>
                      <a:pt x="0" y="6077"/>
                    </a:cubicBezTo>
                    <a:lnTo>
                      <a:pt x="0" y="6385"/>
                    </a:lnTo>
                    <a:lnTo>
                      <a:pt x="0" y="6402"/>
                    </a:lnTo>
                    <a:lnTo>
                      <a:pt x="137" y="6487"/>
                    </a:lnTo>
                    <a:lnTo>
                      <a:pt x="2483" y="4776"/>
                    </a:lnTo>
                    <a:lnTo>
                      <a:pt x="3681" y="5204"/>
                    </a:lnTo>
                    <a:lnTo>
                      <a:pt x="4519" y="7772"/>
                    </a:lnTo>
                    <a:lnTo>
                      <a:pt x="3715" y="8936"/>
                    </a:lnTo>
                    <a:lnTo>
                      <a:pt x="737" y="8936"/>
                    </a:lnTo>
                    <a:lnTo>
                      <a:pt x="719" y="8952"/>
                    </a:lnTo>
                    <a:cubicBezTo>
                      <a:pt x="1490" y="10390"/>
                      <a:pt x="2825" y="11485"/>
                      <a:pt x="4416" y="11930"/>
                    </a:cubicBezTo>
                    <a:lnTo>
                      <a:pt x="4639" y="11759"/>
                    </a:lnTo>
                    <a:lnTo>
                      <a:pt x="3766" y="9107"/>
                    </a:lnTo>
                    <a:lnTo>
                      <a:pt x="4587" y="7943"/>
                    </a:lnTo>
                    <a:lnTo>
                      <a:pt x="7481" y="7943"/>
                    </a:lnTo>
                    <a:lnTo>
                      <a:pt x="7497" y="7977"/>
                    </a:lnTo>
                    <a:lnTo>
                      <a:pt x="7994" y="9158"/>
                    </a:lnTo>
                    <a:lnTo>
                      <a:pt x="8029" y="9226"/>
                    </a:lnTo>
                    <a:lnTo>
                      <a:pt x="7138" y="11948"/>
                    </a:lnTo>
                    <a:lnTo>
                      <a:pt x="7258" y="12033"/>
                    </a:lnTo>
                    <a:cubicBezTo>
                      <a:pt x="8867" y="11725"/>
                      <a:pt x="10270" y="10750"/>
                      <a:pt x="11144" y="9415"/>
                    </a:cubicBezTo>
                    <a:lnTo>
                      <a:pt x="11057" y="9123"/>
                    </a:lnTo>
                    <a:lnTo>
                      <a:pt x="8148" y="9123"/>
                    </a:lnTo>
                    <a:lnTo>
                      <a:pt x="8131" y="9089"/>
                    </a:lnTo>
                    <a:lnTo>
                      <a:pt x="7634" y="7909"/>
                    </a:lnTo>
                    <a:lnTo>
                      <a:pt x="7600" y="7840"/>
                    </a:lnTo>
                    <a:lnTo>
                      <a:pt x="8456" y="5152"/>
                    </a:lnTo>
                    <a:lnTo>
                      <a:pt x="9706" y="5136"/>
                    </a:lnTo>
                    <a:lnTo>
                      <a:pt x="12000" y="6795"/>
                    </a:lnTo>
                    <a:lnTo>
                      <a:pt x="12102" y="6711"/>
                    </a:lnTo>
                    <a:cubicBezTo>
                      <a:pt x="12136" y="6505"/>
                      <a:pt x="12136" y="6300"/>
                      <a:pt x="12136" y="6077"/>
                    </a:cubicBezTo>
                    <a:cubicBezTo>
                      <a:pt x="12136" y="4605"/>
                      <a:pt x="11623" y="3253"/>
                      <a:pt x="10749" y="2208"/>
                    </a:cubicBezTo>
                    <a:lnTo>
                      <a:pt x="10510" y="2208"/>
                    </a:lnTo>
                    <a:lnTo>
                      <a:pt x="9603" y="4981"/>
                    </a:lnTo>
                    <a:lnTo>
                      <a:pt x="8353" y="5015"/>
                    </a:lnTo>
                    <a:lnTo>
                      <a:pt x="6162" y="3424"/>
                    </a:lnTo>
                    <a:lnTo>
                      <a:pt x="6231" y="2295"/>
                    </a:lnTo>
                    <a:lnTo>
                      <a:pt x="8593" y="583"/>
                    </a:lnTo>
                    <a:lnTo>
                      <a:pt x="8576" y="549"/>
                    </a:lnTo>
                    <a:cubicBezTo>
                      <a:pt x="7823" y="206"/>
                      <a:pt x="6967" y="1"/>
                      <a:pt x="60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6" name="Google Shape;226;p31"/>
          <p:cNvGrpSpPr/>
          <p:nvPr/>
        </p:nvGrpSpPr>
        <p:grpSpPr>
          <a:xfrm>
            <a:off x="2294021" y="2439266"/>
            <a:ext cx="427800" cy="427800"/>
            <a:chOff x="2304025" y="2830478"/>
            <a:chExt cx="427800" cy="427800"/>
          </a:xfrm>
        </p:grpSpPr>
        <p:sp>
          <p:nvSpPr>
            <p:cNvPr id="227" name="Google Shape;227;p31"/>
            <p:cNvSpPr/>
            <p:nvPr/>
          </p:nvSpPr>
          <p:spPr>
            <a:xfrm>
              <a:off x="2304025" y="2830478"/>
              <a:ext cx="427800" cy="427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31"/>
            <p:cNvGrpSpPr/>
            <p:nvPr/>
          </p:nvGrpSpPr>
          <p:grpSpPr>
            <a:xfrm>
              <a:off x="2313903" y="2840243"/>
              <a:ext cx="408002" cy="408594"/>
              <a:chOff x="1650050" y="4161922"/>
              <a:chExt cx="204205" cy="204491"/>
            </a:xfrm>
          </p:grpSpPr>
          <p:sp>
            <p:nvSpPr>
              <p:cNvPr id="229" name="Google Shape;229;p31"/>
              <p:cNvSpPr/>
              <p:nvPr/>
            </p:nvSpPr>
            <p:spPr>
              <a:xfrm flipH="1">
                <a:off x="1650050" y="4161922"/>
                <a:ext cx="204205" cy="204491"/>
              </a:xfrm>
              <a:custGeom>
                <a:avLst/>
                <a:gdLst/>
                <a:ahLst/>
                <a:cxnLst/>
                <a:rect l="l" t="t" r="r" b="b"/>
                <a:pathLst>
                  <a:path w="12137" h="12154" extrusionOk="0">
                    <a:moveTo>
                      <a:pt x="6059" y="1"/>
                    </a:moveTo>
                    <a:cubicBezTo>
                      <a:pt x="5272" y="1"/>
                      <a:pt x="4503" y="154"/>
                      <a:pt x="3800" y="446"/>
                    </a:cubicBezTo>
                    <a:cubicBezTo>
                      <a:pt x="2979" y="770"/>
                      <a:pt x="2243" y="1284"/>
                      <a:pt x="1643" y="1934"/>
                    </a:cubicBezTo>
                    <a:cubicBezTo>
                      <a:pt x="616" y="3013"/>
                      <a:pt x="0" y="4468"/>
                      <a:pt x="0" y="6077"/>
                    </a:cubicBezTo>
                    <a:lnTo>
                      <a:pt x="0" y="6385"/>
                    </a:lnTo>
                    <a:lnTo>
                      <a:pt x="0" y="6402"/>
                    </a:lnTo>
                    <a:cubicBezTo>
                      <a:pt x="52" y="7327"/>
                      <a:pt x="308" y="8183"/>
                      <a:pt x="719" y="8952"/>
                    </a:cubicBezTo>
                    <a:cubicBezTo>
                      <a:pt x="1490" y="10390"/>
                      <a:pt x="2825" y="11485"/>
                      <a:pt x="4416" y="11930"/>
                    </a:cubicBezTo>
                    <a:cubicBezTo>
                      <a:pt x="4948" y="12067"/>
                      <a:pt x="5495" y="12154"/>
                      <a:pt x="6059" y="12154"/>
                    </a:cubicBezTo>
                    <a:cubicBezTo>
                      <a:pt x="6470" y="12154"/>
                      <a:pt x="6865" y="12119"/>
                      <a:pt x="7258" y="12033"/>
                    </a:cubicBezTo>
                    <a:cubicBezTo>
                      <a:pt x="8867" y="11725"/>
                      <a:pt x="10270" y="10750"/>
                      <a:pt x="11144" y="9415"/>
                    </a:cubicBezTo>
                    <a:cubicBezTo>
                      <a:pt x="11674" y="8628"/>
                      <a:pt x="12000" y="7703"/>
                      <a:pt x="12102" y="6711"/>
                    </a:cubicBezTo>
                    <a:cubicBezTo>
                      <a:pt x="12136" y="6505"/>
                      <a:pt x="12136" y="6300"/>
                      <a:pt x="12136" y="6077"/>
                    </a:cubicBezTo>
                    <a:cubicBezTo>
                      <a:pt x="12136" y="4605"/>
                      <a:pt x="11623" y="3253"/>
                      <a:pt x="10749" y="2208"/>
                    </a:cubicBezTo>
                    <a:cubicBezTo>
                      <a:pt x="10151" y="1507"/>
                      <a:pt x="9414" y="925"/>
                      <a:pt x="8576" y="549"/>
                    </a:cubicBezTo>
                    <a:cubicBezTo>
                      <a:pt x="7823" y="206"/>
                      <a:pt x="6967" y="1"/>
                      <a:pt x="6059" y="1"/>
                    </a:cubicBezTo>
                    <a:close/>
                  </a:path>
                </a:pathLst>
              </a:custGeom>
              <a:solidFill>
                <a:srgbClr val="E8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1"/>
              <p:cNvSpPr/>
              <p:nvPr/>
            </p:nvSpPr>
            <p:spPr>
              <a:xfrm flipH="1">
                <a:off x="1650050" y="4161922"/>
                <a:ext cx="204205" cy="202472"/>
              </a:xfrm>
              <a:custGeom>
                <a:avLst/>
                <a:gdLst/>
                <a:ahLst/>
                <a:cxnLst/>
                <a:rect l="l" t="t" r="r" b="b"/>
                <a:pathLst>
                  <a:path w="12137" h="12034" extrusionOk="0">
                    <a:moveTo>
                      <a:pt x="6059" y="1"/>
                    </a:moveTo>
                    <a:cubicBezTo>
                      <a:pt x="5272" y="1"/>
                      <a:pt x="4503" y="154"/>
                      <a:pt x="3800" y="446"/>
                    </a:cubicBezTo>
                    <a:lnTo>
                      <a:pt x="3766" y="583"/>
                    </a:lnTo>
                    <a:lnTo>
                      <a:pt x="6077" y="2260"/>
                    </a:lnTo>
                    <a:lnTo>
                      <a:pt x="6025" y="3390"/>
                    </a:lnTo>
                    <a:lnTo>
                      <a:pt x="3715" y="5050"/>
                    </a:lnTo>
                    <a:lnTo>
                      <a:pt x="2517" y="4639"/>
                    </a:lnTo>
                    <a:lnTo>
                      <a:pt x="1643" y="1934"/>
                    </a:lnTo>
                    <a:cubicBezTo>
                      <a:pt x="616" y="3013"/>
                      <a:pt x="0" y="4468"/>
                      <a:pt x="0" y="6077"/>
                    </a:cubicBezTo>
                    <a:lnTo>
                      <a:pt x="0" y="6385"/>
                    </a:lnTo>
                    <a:lnTo>
                      <a:pt x="0" y="6402"/>
                    </a:lnTo>
                    <a:lnTo>
                      <a:pt x="137" y="6487"/>
                    </a:lnTo>
                    <a:lnTo>
                      <a:pt x="2483" y="4776"/>
                    </a:lnTo>
                    <a:lnTo>
                      <a:pt x="3681" y="5204"/>
                    </a:lnTo>
                    <a:lnTo>
                      <a:pt x="4519" y="7772"/>
                    </a:lnTo>
                    <a:lnTo>
                      <a:pt x="3715" y="8936"/>
                    </a:lnTo>
                    <a:lnTo>
                      <a:pt x="737" y="8936"/>
                    </a:lnTo>
                    <a:lnTo>
                      <a:pt x="719" y="8952"/>
                    </a:lnTo>
                    <a:cubicBezTo>
                      <a:pt x="1490" y="10390"/>
                      <a:pt x="2825" y="11485"/>
                      <a:pt x="4416" y="11930"/>
                    </a:cubicBezTo>
                    <a:lnTo>
                      <a:pt x="4639" y="11759"/>
                    </a:lnTo>
                    <a:lnTo>
                      <a:pt x="3766" y="9107"/>
                    </a:lnTo>
                    <a:lnTo>
                      <a:pt x="4587" y="7943"/>
                    </a:lnTo>
                    <a:lnTo>
                      <a:pt x="7481" y="7943"/>
                    </a:lnTo>
                    <a:lnTo>
                      <a:pt x="7497" y="7977"/>
                    </a:lnTo>
                    <a:lnTo>
                      <a:pt x="7994" y="9158"/>
                    </a:lnTo>
                    <a:lnTo>
                      <a:pt x="8029" y="9226"/>
                    </a:lnTo>
                    <a:lnTo>
                      <a:pt x="7138" y="11948"/>
                    </a:lnTo>
                    <a:lnTo>
                      <a:pt x="7258" y="12033"/>
                    </a:lnTo>
                    <a:cubicBezTo>
                      <a:pt x="8867" y="11725"/>
                      <a:pt x="10270" y="10750"/>
                      <a:pt x="11144" y="9415"/>
                    </a:cubicBezTo>
                    <a:lnTo>
                      <a:pt x="11057" y="9123"/>
                    </a:lnTo>
                    <a:lnTo>
                      <a:pt x="8148" y="9123"/>
                    </a:lnTo>
                    <a:lnTo>
                      <a:pt x="8131" y="9089"/>
                    </a:lnTo>
                    <a:lnTo>
                      <a:pt x="7634" y="7909"/>
                    </a:lnTo>
                    <a:lnTo>
                      <a:pt x="7600" y="7840"/>
                    </a:lnTo>
                    <a:lnTo>
                      <a:pt x="8456" y="5152"/>
                    </a:lnTo>
                    <a:lnTo>
                      <a:pt x="9706" y="5136"/>
                    </a:lnTo>
                    <a:lnTo>
                      <a:pt x="12000" y="6795"/>
                    </a:lnTo>
                    <a:lnTo>
                      <a:pt x="12102" y="6711"/>
                    </a:lnTo>
                    <a:cubicBezTo>
                      <a:pt x="12136" y="6505"/>
                      <a:pt x="12136" y="6300"/>
                      <a:pt x="12136" y="6077"/>
                    </a:cubicBezTo>
                    <a:cubicBezTo>
                      <a:pt x="12136" y="4605"/>
                      <a:pt x="11623" y="3253"/>
                      <a:pt x="10749" y="2208"/>
                    </a:cubicBezTo>
                    <a:lnTo>
                      <a:pt x="10510" y="2208"/>
                    </a:lnTo>
                    <a:lnTo>
                      <a:pt x="9603" y="4981"/>
                    </a:lnTo>
                    <a:lnTo>
                      <a:pt x="8353" y="5015"/>
                    </a:lnTo>
                    <a:lnTo>
                      <a:pt x="6162" y="3424"/>
                    </a:lnTo>
                    <a:lnTo>
                      <a:pt x="6231" y="2295"/>
                    </a:lnTo>
                    <a:lnTo>
                      <a:pt x="8593" y="583"/>
                    </a:lnTo>
                    <a:lnTo>
                      <a:pt x="8576" y="549"/>
                    </a:lnTo>
                    <a:cubicBezTo>
                      <a:pt x="7823" y="206"/>
                      <a:pt x="6967" y="1"/>
                      <a:pt x="60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1" name="Google Shape;231;p31"/>
          <p:cNvGrpSpPr/>
          <p:nvPr/>
        </p:nvGrpSpPr>
        <p:grpSpPr>
          <a:xfrm>
            <a:off x="2762596" y="2609041"/>
            <a:ext cx="427800" cy="427800"/>
            <a:chOff x="2304025" y="2830478"/>
            <a:chExt cx="427800" cy="427800"/>
          </a:xfrm>
        </p:grpSpPr>
        <p:sp>
          <p:nvSpPr>
            <p:cNvPr id="232" name="Google Shape;232;p31"/>
            <p:cNvSpPr/>
            <p:nvPr/>
          </p:nvSpPr>
          <p:spPr>
            <a:xfrm>
              <a:off x="2304025" y="2830478"/>
              <a:ext cx="427800" cy="427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 name="Google Shape;233;p31"/>
            <p:cNvGrpSpPr/>
            <p:nvPr/>
          </p:nvGrpSpPr>
          <p:grpSpPr>
            <a:xfrm>
              <a:off x="2313903" y="2840243"/>
              <a:ext cx="408002" cy="408594"/>
              <a:chOff x="1650050" y="4161922"/>
              <a:chExt cx="204205" cy="204491"/>
            </a:xfrm>
          </p:grpSpPr>
          <p:sp>
            <p:nvSpPr>
              <p:cNvPr id="234" name="Google Shape;234;p31"/>
              <p:cNvSpPr/>
              <p:nvPr/>
            </p:nvSpPr>
            <p:spPr>
              <a:xfrm flipH="1">
                <a:off x="1650050" y="4161922"/>
                <a:ext cx="204205" cy="204491"/>
              </a:xfrm>
              <a:custGeom>
                <a:avLst/>
                <a:gdLst/>
                <a:ahLst/>
                <a:cxnLst/>
                <a:rect l="l" t="t" r="r" b="b"/>
                <a:pathLst>
                  <a:path w="12137" h="12154" extrusionOk="0">
                    <a:moveTo>
                      <a:pt x="6059" y="1"/>
                    </a:moveTo>
                    <a:cubicBezTo>
                      <a:pt x="5272" y="1"/>
                      <a:pt x="4503" y="154"/>
                      <a:pt x="3800" y="446"/>
                    </a:cubicBezTo>
                    <a:cubicBezTo>
                      <a:pt x="2979" y="770"/>
                      <a:pt x="2243" y="1284"/>
                      <a:pt x="1643" y="1934"/>
                    </a:cubicBezTo>
                    <a:cubicBezTo>
                      <a:pt x="616" y="3013"/>
                      <a:pt x="0" y="4468"/>
                      <a:pt x="0" y="6077"/>
                    </a:cubicBezTo>
                    <a:lnTo>
                      <a:pt x="0" y="6385"/>
                    </a:lnTo>
                    <a:lnTo>
                      <a:pt x="0" y="6402"/>
                    </a:lnTo>
                    <a:cubicBezTo>
                      <a:pt x="52" y="7327"/>
                      <a:pt x="308" y="8183"/>
                      <a:pt x="719" y="8952"/>
                    </a:cubicBezTo>
                    <a:cubicBezTo>
                      <a:pt x="1490" y="10390"/>
                      <a:pt x="2825" y="11485"/>
                      <a:pt x="4416" y="11930"/>
                    </a:cubicBezTo>
                    <a:cubicBezTo>
                      <a:pt x="4948" y="12067"/>
                      <a:pt x="5495" y="12154"/>
                      <a:pt x="6059" y="12154"/>
                    </a:cubicBezTo>
                    <a:cubicBezTo>
                      <a:pt x="6470" y="12154"/>
                      <a:pt x="6865" y="12119"/>
                      <a:pt x="7258" y="12033"/>
                    </a:cubicBezTo>
                    <a:cubicBezTo>
                      <a:pt x="8867" y="11725"/>
                      <a:pt x="10270" y="10750"/>
                      <a:pt x="11144" y="9415"/>
                    </a:cubicBezTo>
                    <a:cubicBezTo>
                      <a:pt x="11674" y="8628"/>
                      <a:pt x="12000" y="7703"/>
                      <a:pt x="12102" y="6711"/>
                    </a:cubicBezTo>
                    <a:cubicBezTo>
                      <a:pt x="12136" y="6505"/>
                      <a:pt x="12136" y="6300"/>
                      <a:pt x="12136" y="6077"/>
                    </a:cubicBezTo>
                    <a:cubicBezTo>
                      <a:pt x="12136" y="4605"/>
                      <a:pt x="11623" y="3253"/>
                      <a:pt x="10749" y="2208"/>
                    </a:cubicBezTo>
                    <a:cubicBezTo>
                      <a:pt x="10151" y="1507"/>
                      <a:pt x="9414" y="925"/>
                      <a:pt x="8576" y="549"/>
                    </a:cubicBezTo>
                    <a:cubicBezTo>
                      <a:pt x="7823" y="206"/>
                      <a:pt x="6967" y="1"/>
                      <a:pt x="6059" y="1"/>
                    </a:cubicBezTo>
                    <a:close/>
                  </a:path>
                </a:pathLst>
              </a:custGeom>
              <a:solidFill>
                <a:srgbClr val="E8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1"/>
              <p:cNvSpPr/>
              <p:nvPr/>
            </p:nvSpPr>
            <p:spPr>
              <a:xfrm flipH="1">
                <a:off x="1650050" y="4161922"/>
                <a:ext cx="204205" cy="202472"/>
              </a:xfrm>
              <a:custGeom>
                <a:avLst/>
                <a:gdLst/>
                <a:ahLst/>
                <a:cxnLst/>
                <a:rect l="l" t="t" r="r" b="b"/>
                <a:pathLst>
                  <a:path w="12137" h="12034" extrusionOk="0">
                    <a:moveTo>
                      <a:pt x="6059" y="1"/>
                    </a:moveTo>
                    <a:cubicBezTo>
                      <a:pt x="5272" y="1"/>
                      <a:pt x="4503" y="154"/>
                      <a:pt x="3800" y="446"/>
                    </a:cubicBezTo>
                    <a:lnTo>
                      <a:pt x="3766" y="583"/>
                    </a:lnTo>
                    <a:lnTo>
                      <a:pt x="6077" y="2260"/>
                    </a:lnTo>
                    <a:lnTo>
                      <a:pt x="6025" y="3390"/>
                    </a:lnTo>
                    <a:lnTo>
                      <a:pt x="3715" y="5050"/>
                    </a:lnTo>
                    <a:lnTo>
                      <a:pt x="2517" y="4639"/>
                    </a:lnTo>
                    <a:lnTo>
                      <a:pt x="1643" y="1934"/>
                    </a:lnTo>
                    <a:cubicBezTo>
                      <a:pt x="616" y="3013"/>
                      <a:pt x="0" y="4468"/>
                      <a:pt x="0" y="6077"/>
                    </a:cubicBezTo>
                    <a:lnTo>
                      <a:pt x="0" y="6385"/>
                    </a:lnTo>
                    <a:lnTo>
                      <a:pt x="0" y="6402"/>
                    </a:lnTo>
                    <a:lnTo>
                      <a:pt x="137" y="6487"/>
                    </a:lnTo>
                    <a:lnTo>
                      <a:pt x="2483" y="4776"/>
                    </a:lnTo>
                    <a:lnTo>
                      <a:pt x="3681" y="5204"/>
                    </a:lnTo>
                    <a:lnTo>
                      <a:pt x="4519" y="7772"/>
                    </a:lnTo>
                    <a:lnTo>
                      <a:pt x="3715" y="8936"/>
                    </a:lnTo>
                    <a:lnTo>
                      <a:pt x="737" y="8936"/>
                    </a:lnTo>
                    <a:lnTo>
                      <a:pt x="719" y="8952"/>
                    </a:lnTo>
                    <a:cubicBezTo>
                      <a:pt x="1490" y="10390"/>
                      <a:pt x="2825" y="11485"/>
                      <a:pt x="4416" y="11930"/>
                    </a:cubicBezTo>
                    <a:lnTo>
                      <a:pt x="4639" y="11759"/>
                    </a:lnTo>
                    <a:lnTo>
                      <a:pt x="3766" y="9107"/>
                    </a:lnTo>
                    <a:lnTo>
                      <a:pt x="4587" y="7943"/>
                    </a:lnTo>
                    <a:lnTo>
                      <a:pt x="7481" y="7943"/>
                    </a:lnTo>
                    <a:lnTo>
                      <a:pt x="7497" y="7977"/>
                    </a:lnTo>
                    <a:lnTo>
                      <a:pt x="7994" y="9158"/>
                    </a:lnTo>
                    <a:lnTo>
                      <a:pt x="8029" y="9226"/>
                    </a:lnTo>
                    <a:lnTo>
                      <a:pt x="7138" y="11948"/>
                    </a:lnTo>
                    <a:lnTo>
                      <a:pt x="7258" y="12033"/>
                    </a:lnTo>
                    <a:cubicBezTo>
                      <a:pt x="8867" y="11725"/>
                      <a:pt x="10270" y="10750"/>
                      <a:pt x="11144" y="9415"/>
                    </a:cubicBezTo>
                    <a:lnTo>
                      <a:pt x="11057" y="9123"/>
                    </a:lnTo>
                    <a:lnTo>
                      <a:pt x="8148" y="9123"/>
                    </a:lnTo>
                    <a:lnTo>
                      <a:pt x="8131" y="9089"/>
                    </a:lnTo>
                    <a:lnTo>
                      <a:pt x="7634" y="7909"/>
                    </a:lnTo>
                    <a:lnTo>
                      <a:pt x="7600" y="7840"/>
                    </a:lnTo>
                    <a:lnTo>
                      <a:pt x="8456" y="5152"/>
                    </a:lnTo>
                    <a:lnTo>
                      <a:pt x="9706" y="5136"/>
                    </a:lnTo>
                    <a:lnTo>
                      <a:pt x="12000" y="6795"/>
                    </a:lnTo>
                    <a:lnTo>
                      <a:pt x="12102" y="6711"/>
                    </a:lnTo>
                    <a:cubicBezTo>
                      <a:pt x="12136" y="6505"/>
                      <a:pt x="12136" y="6300"/>
                      <a:pt x="12136" y="6077"/>
                    </a:cubicBezTo>
                    <a:cubicBezTo>
                      <a:pt x="12136" y="4605"/>
                      <a:pt x="11623" y="3253"/>
                      <a:pt x="10749" y="2208"/>
                    </a:cubicBezTo>
                    <a:lnTo>
                      <a:pt x="10510" y="2208"/>
                    </a:lnTo>
                    <a:lnTo>
                      <a:pt x="9603" y="4981"/>
                    </a:lnTo>
                    <a:lnTo>
                      <a:pt x="8353" y="5015"/>
                    </a:lnTo>
                    <a:lnTo>
                      <a:pt x="6162" y="3424"/>
                    </a:lnTo>
                    <a:lnTo>
                      <a:pt x="6231" y="2295"/>
                    </a:lnTo>
                    <a:lnTo>
                      <a:pt x="8593" y="583"/>
                    </a:lnTo>
                    <a:lnTo>
                      <a:pt x="8576" y="549"/>
                    </a:lnTo>
                    <a:cubicBezTo>
                      <a:pt x="7823" y="206"/>
                      <a:pt x="6967" y="1"/>
                      <a:pt x="60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 name="Google Shape;236;p31"/>
          <p:cNvGrpSpPr/>
          <p:nvPr/>
        </p:nvGrpSpPr>
        <p:grpSpPr>
          <a:xfrm>
            <a:off x="4348508" y="2413028"/>
            <a:ext cx="427800" cy="427800"/>
            <a:chOff x="2304025" y="2830478"/>
            <a:chExt cx="427800" cy="427800"/>
          </a:xfrm>
        </p:grpSpPr>
        <p:sp>
          <p:nvSpPr>
            <p:cNvPr id="237" name="Google Shape;237;p31"/>
            <p:cNvSpPr/>
            <p:nvPr/>
          </p:nvSpPr>
          <p:spPr>
            <a:xfrm>
              <a:off x="2304025" y="2830478"/>
              <a:ext cx="427800" cy="427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31"/>
            <p:cNvGrpSpPr/>
            <p:nvPr/>
          </p:nvGrpSpPr>
          <p:grpSpPr>
            <a:xfrm>
              <a:off x="2313903" y="2840243"/>
              <a:ext cx="408002" cy="408594"/>
              <a:chOff x="1650050" y="4161922"/>
              <a:chExt cx="204205" cy="204491"/>
            </a:xfrm>
          </p:grpSpPr>
          <p:sp>
            <p:nvSpPr>
              <p:cNvPr id="239" name="Google Shape;239;p31"/>
              <p:cNvSpPr/>
              <p:nvPr/>
            </p:nvSpPr>
            <p:spPr>
              <a:xfrm flipH="1">
                <a:off x="1650050" y="4161922"/>
                <a:ext cx="204205" cy="204491"/>
              </a:xfrm>
              <a:custGeom>
                <a:avLst/>
                <a:gdLst/>
                <a:ahLst/>
                <a:cxnLst/>
                <a:rect l="l" t="t" r="r" b="b"/>
                <a:pathLst>
                  <a:path w="12137" h="12154" extrusionOk="0">
                    <a:moveTo>
                      <a:pt x="6059" y="1"/>
                    </a:moveTo>
                    <a:cubicBezTo>
                      <a:pt x="5272" y="1"/>
                      <a:pt x="4503" y="154"/>
                      <a:pt x="3800" y="446"/>
                    </a:cubicBezTo>
                    <a:cubicBezTo>
                      <a:pt x="2979" y="770"/>
                      <a:pt x="2243" y="1284"/>
                      <a:pt x="1643" y="1934"/>
                    </a:cubicBezTo>
                    <a:cubicBezTo>
                      <a:pt x="616" y="3013"/>
                      <a:pt x="0" y="4468"/>
                      <a:pt x="0" y="6077"/>
                    </a:cubicBezTo>
                    <a:lnTo>
                      <a:pt x="0" y="6385"/>
                    </a:lnTo>
                    <a:lnTo>
                      <a:pt x="0" y="6402"/>
                    </a:lnTo>
                    <a:cubicBezTo>
                      <a:pt x="52" y="7327"/>
                      <a:pt x="308" y="8183"/>
                      <a:pt x="719" y="8952"/>
                    </a:cubicBezTo>
                    <a:cubicBezTo>
                      <a:pt x="1490" y="10390"/>
                      <a:pt x="2825" y="11485"/>
                      <a:pt x="4416" y="11930"/>
                    </a:cubicBezTo>
                    <a:cubicBezTo>
                      <a:pt x="4948" y="12067"/>
                      <a:pt x="5495" y="12154"/>
                      <a:pt x="6059" y="12154"/>
                    </a:cubicBezTo>
                    <a:cubicBezTo>
                      <a:pt x="6470" y="12154"/>
                      <a:pt x="6865" y="12119"/>
                      <a:pt x="7258" y="12033"/>
                    </a:cubicBezTo>
                    <a:cubicBezTo>
                      <a:pt x="8867" y="11725"/>
                      <a:pt x="10270" y="10750"/>
                      <a:pt x="11144" y="9415"/>
                    </a:cubicBezTo>
                    <a:cubicBezTo>
                      <a:pt x="11674" y="8628"/>
                      <a:pt x="12000" y="7703"/>
                      <a:pt x="12102" y="6711"/>
                    </a:cubicBezTo>
                    <a:cubicBezTo>
                      <a:pt x="12136" y="6505"/>
                      <a:pt x="12136" y="6300"/>
                      <a:pt x="12136" y="6077"/>
                    </a:cubicBezTo>
                    <a:cubicBezTo>
                      <a:pt x="12136" y="4605"/>
                      <a:pt x="11623" y="3253"/>
                      <a:pt x="10749" y="2208"/>
                    </a:cubicBezTo>
                    <a:cubicBezTo>
                      <a:pt x="10151" y="1507"/>
                      <a:pt x="9414" y="925"/>
                      <a:pt x="8576" y="549"/>
                    </a:cubicBezTo>
                    <a:cubicBezTo>
                      <a:pt x="7823" y="206"/>
                      <a:pt x="6967" y="1"/>
                      <a:pt x="6059" y="1"/>
                    </a:cubicBezTo>
                    <a:close/>
                  </a:path>
                </a:pathLst>
              </a:custGeom>
              <a:solidFill>
                <a:srgbClr val="E8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1"/>
              <p:cNvSpPr/>
              <p:nvPr/>
            </p:nvSpPr>
            <p:spPr>
              <a:xfrm flipH="1">
                <a:off x="1650050" y="4161922"/>
                <a:ext cx="204205" cy="202472"/>
              </a:xfrm>
              <a:custGeom>
                <a:avLst/>
                <a:gdLst/>
                <a:ahLst/>
                <a:cxnLst/>
                <a:rect l="l" t="t" r="r" b="b"/>
                <a:pathLst>
                  <a:path w="12137" h="12034" extrusionOk="0">
                    <a:moveTo>
                      <a:pt x="6059" y="1"/>
                    </a:moveTo>
                    <a:cubicBezTo>
                      <a:pt x="5272" y="1"/>
                      <a:pt x="4503" y="154"/>
                      <a:pt x="3800" y="446"/>
                    </a:cubicBezTo>
                    <a:lnTo>
                      <a:pt x="3766" y="583"/>
                    </a:lnTo>
                    <a:lnTo>
                      <a:pt x="6077" y="2260"/>
                    </a:lnTo>
                    <a:lnTo>
                      <a:pt x="6025" y="3390"/>
                    </a:lnTo>
                    <a:lnTo>
                      <a:pt x="3715" y="5050"/>
                    </a:lnTo>
                    <a:lnTo>
                      <a:pt x="2517" y="4639"/>
                    </a:lnTo>
                    <a:lnTo>
                      <a:pt x="1643" y="1934"/>
                    </a:lnTo>
                    <a:cubicBezTo>
                      <a:pt x="616" y="3013"/>
                      <a:pt x="0" y="4468"/>
                      <a:pt x="0" y="6077"/>
                    </a:cubicBezTo>
                    <a:lnTo>
                      <a:pt x="0" y="6385"/>
                    </a:lnTo>
                    <a:lnTo>
                      <a:pt x="0" y="6402"/>
                    </a:lnTo>
                    <a:lnTo>
                      <a:pt x="137" y="6487"/>
                    </a:lnTo>
                    <a:lnTo>
                      <a:pt x="2483" y="4776"/>
                    </a:lnTo>
                    <a:lnTo>
                      <a:pt x="3681" y="5204"/>
                    </a:lnTo>
                    <a:lnTo>
                      <a:pt x="4519" y="7772"/>
                    </a:lnTo>
                    <a:lnTo>
                      <a:pt x="3715" y="8936"/>
                    </a:lnTo>
                    <a:lnTo>
                      <a:pt x="737" y="8936"/>
                    </a:lnTo>
                    <a:lnTo>
                      <a:pt x="719" y="8952"/>
                    </a:lnTo>
                    <a:cubicBezTo>
                      <a:pt x="1490" y="10390"/>
                      <a:pt x="2825" y="11485"/>
                      <a:pt x="4416" y="11930"/>
                    </a:cubicBezTo>
                    <a:lnTo>
                      <a:pt x="4639" y="11759"/>
                    </a:lnTo>
                    <a:lnTo>
                      <a:pt x="3766" y="9107"/>
                    </a:lnTo>
                    <a:lnTo>
                      <a:pt x="4587" y="7943"/>
                    </a:lnTo>
                    <a:lnTo>
                      <a:pt x="7481" y="7943"/>
                    </a:lnTo>
                    <a:lnTo>
                      <a:pt x="7497" y="7977"/>
                    </a:lnTo>
                    <a:lnTo>
                      <a:pt x="7994" y="9158"/>
                    </a:lnTo>
                    <a:lnTo>
                      <a:pt x="8029" y="9226"/>
                    </a:lnTo>
                    <a:lnTo>
                      <a:pt x="7138" y="11948"/>
                    </a:lnTo>
                    <a:lnTo>
                      <a:pt x="7258" y="12033"/>
                    </a:lnTo>
                    <a:cubicBezTo>
                      <a:pt x="8867" y="11725"/>
                      <a:pt x="10270" y="10750"/>
                      <a:pt x="11144" y="9415"/>
                    </a:cubicBezTo>
                    <a:lnTo>
                      <a:pt x="11057" y="9123"/>
                    </a:lnTo>
                    <a:lnTo>
                      <a:pt x="8148" y="9123"/>
                    </a:lnTo>
                    <a:lnTo>
                      <a:pt x="8131" y="9089"/>
                    </a:lnTo>
                    <a:lnTo>
                      <a:pt x="7634" y="7909"/>
                    </a:lnTo>
                    <a:lnTo>
                      <a:pt x="7600" y="7840"/>
                    </a:lnTo>
                    <a:lnTo>
                      <a:pt x="8456" y="5152"/>
                    </a:lnTo>
                    <a:lnTo>
                      <a:pt x="9706" y="5136"/>
                    </a:lnTo>
                    <a:lnTo>
                      <a:pt x="12000" y="6795"/>
                    </a:lnTo>
                    <a:lnTo>
                      <a:pt x="12102" y="6711"/>
                    </a:lnTo>
                    <a:cubicBezTo>
                      <a:pt x="12136" y="6505"/>
                      <a:pt x="12136" y="6300"/>
                      <a:pt x="12136" y="6077"/>
                    </a:cubicBezTo>
                    <a:cubicBezTo>
                      <a:pt x="12136" y="4605"/>
                      <a:pt x="11623" y="3253"/>
                      <a:pt x="10749" y="2208"/>
                    </a:cubicBezTo>
                    <a:lnTo>
                      <a:pt x="10510" y="2208"/>
                    </a:lnTo>
                    <a:lnTo>
                      <a:pt x="9603" y="4981"/>
                    </a:lnTo>
                    <a:lnTo>
                      <a:pt x="8353" y="5015"/>
                    </a:lnTo>
                    <a:lnTo>
                      <a:pt x="6162" y="3424"/>
                    </a:lnTo>
                    <a:lnTo>
                      <a:pt x="6231" y="2295"/>
                    </a:lnTo>
                    <a:lnTo>
                      <a:pt x="8593" y="583"/>
                    </a:lnTo>
                    <a:lnTo>
                      <a:pt x="8576" y="549"/>
                    </a:lnTo>
                    <a:cubicBezTo>
                      <a:pt x="7823" y="206"/>
                      <a:pt x="6967" y="1"/>
                      <a:pt x="60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1" name="Google Shape;241;p31"/>
          <p:cNvGrpSpPr/>
          <p:nvPr/>
        </p:nvGrpSpPr>
        <p:grpSpPr>
          <a:xfrm>
            <a:off x="6019571" y="2591678"/>
            <a:ext cx="427800" cy="427800"/>
            <a:chOff x="2304025" y="2830478"/>
            <a:chExt cx="427800" cy="427800"/>
          </a:xfrm>
        </p:grpSpPr>
        <p:sp>
          <p:nvSpPr>
            <p:cNvPr id="242" name="Google Shape;242;p31"/>
            <p:cNvSpPr/>
            <p:nvPr/>
          </p:nvSpPr>
          <p:spPr>
            <a:xfrm>
              <a:off x="2304025" y="2830478"/>
              <a:ext cx="427800" cy="427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31"/>
            <p:cNvGrpSpPr/>
            <p:nvPr/>
          </p:nvGrpSpPr>
          <p:grpSpPr>
            <a:xfrm>
              <a:off x="2313903" y="2840243"/>
              <a:ext cx="408002" cy="408594"/>
              <a:chOff x="1650050" y="4161922"/>
              <a:chExt cx="204205" cy="204491"/>
            </a:xfrm>
          </p:grpSpPr>
          <p:sp>
            <p:nvSpPr>
              <p:cNvPr id="244" name="Google Shape;244;p31"/>
              <p:cNvSpPr/>
              <p:nvPr/>
            </p:nvSpPr>
            <p:spPr>
              <a:xfrm flipH="1">
                <a:off x="1650050" y="4161922"/>
                <a:ext cx="204205" cy="204491"/>
              </a:xfrm>
              <a:custGeom>
                <a:avLst/>
                <a:gdLst/>
                <a:ahLst/>
                <a:cxnLst/>
                <a:rect l="l" t="t" r="r" b="b"/>
                <a:pathLst>
                  <a:path w="12137" h="12154" extrusionOk="0">
                    <a:moveTo>
                      <a:pt x="6059" y="1"/>
                    </a:moveTo>
                    <a:cubicBezTo>
                      <a:pt x="5272" y="1"/>
                      <a:pt x="4503" y="154"/>
                      <a:pt x="3800" y="446"/>
                    </a:cubicBezTo>
                    <a:cubicBezTo>
                      <a:pt x="2979" y="770"/>
                      <a:pt x="2243" y="1284"/>
                      <a:pt x="1643" y="1934"/>
                    </a:cubicBezTo>
                    <a:cubicBezTo>
                      <a:pt x="616" y="3013"/>
                      <a:pt x="0" y="4468"/>
                      <a:pt x="0" y="6077"/>
                    </a:cubicBezTo>
                    <a:lnTo>
                      <a:pt x="0" y="6385"/>
                    </a:lnTo>
                    <a:lnTo>
                      <a:pt x="0" y="6402"/>
                    </a:lnTo>
                    <a:cubicBezTo>
                      <a:pt x="52" y="7327"/>
                      <a:pt x="308" y="8183"/>
                      <a:pt x="719" y="8952"/>
                    </a:cubicBezTo>
                    <a:cubicBezTo>
                      <a:pt x="1490" y="10390"/>
                      <a:pt x="2825" y="11485"/>
                      <a:pt x="4416" y="11930"/>
                    </a:cubicBezTo>
                    <a:cubicBezTo>
                      <a:pt x="4948" y="12067"/>
                      <a:pt x="5495" y="12154"/>
                      <a:pt x="6059" y="12154"/>
                    </a:cubicBezTo>
                    <a:cubicBezTo>
                      <a:pt x="6470" y="12154"/>
                      <a:pt x="6865" y="12119"/>
                      <a:pt x="7258" y="12033"/>
                    </a:cubicBezTo>
                    <a:cubicBezTo>
                      <a:pt x="8867" y="11725"/>
                      <a:pt x="10270" y="10750"/>
                      <a:pt x="11144" y="9415"/>
                    </a:cubicBezTo>
                    <a:cubicBezTo>
                      <a:pt x="11674" y="8628"/>
                      <a:pt x="12000" y="7703"/>
                      <a:pt x="12102" y="6711"/>
                    </a:cubicBezTo>
                    <a:cubicBezTo>
                      <a:pt x="12136" y="6505"/>
                      <a:pt x="12136" y="6300"/>
                      <a:pt x="12136" y="6077"/>
                    </a:cubicBezTo>
                    <a:cubicBezTo>
                      <a:pt x="12136" y="4605"/>
                      <a:pt x="11623" y="3253"/>
                      <a:pt x="10749" y="2208"/>
                    </a:cubicBezTo>
                    <a:cubicBezTo>
                      <a:pt x="10151" y="1507"/>
                      <a:pt x="9414" y="925"/>
                      <a:pt x="8576" y="549"/>
                    </a:cubicBezTo>
                    <a:cubicBezTo>
                      <a:pt x="7823" y="206"/>
                      <a:pt x="6967" y="1"/>
                      <a:pt x="6059" y="1"/>
                    </a:cubicBezTo>
                    <a:close/>
                  </a:path>
                </a:pathLst>
              </a:custGeom>
              <a:solidFill>
                <a:srgbClr val="E8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1"/>
              <p:cNvSpPr/>
              <p:nvPr/>
            </p:nvSpPr>
            <p:spPr>
              <a:xfrm flipH="1">
                <a:off x="1650050" y="4161922"/>
                <a:ext cx="204205" cy="202472"/>
              </a:xfrm>
              <a:custGeom>
                <a:avLst/>
                <a:gdLst/>
                <a:ahLst/>
                <a:cxnLst/>
                <a:rect l="l" t="t" r="r" b="b"/>
                <a:pathLst>
                  <a:path w="12137" h="12034" extrusionOk="0">
                    <a:moveTo>
                      <a:pt x="6059" y="1"/>
                    </a:moveTo>
                    <a:cubicBezTo>
                      <a:pt x="5272" y="1"/>
                      <a:pt x="4503" y="154"/>
                      <a:pt x="3800" y="446"/>
                    </a:cubicBezTo>
                    <a:lnTo>
                      <a:pt x="3766" y="583"/>
                    </a:lnTo>
                    <a:lnTo>
                      <a:pt x="6077" y="2260"/>
                    </a:lnTo>
                    <a:lnTo>
                      <a:pt x="6025" y="3390"/>
                    </a:lnTo>
                    <a:lnTo>
                      <a:pt x="3715" y="5050"/>
                    </a:lnTo>
                    <a:lnTo>
                      <a:pt x="2517" y="4639"/>
                    </a:lnTo>
                    <a:lnTo>
                      <a:pt x="1643" y="1934"/>
                    </a:lnTo>
                    <a:cubicBezTo>
                      <a:pt x="616" y="3013"/>
                      <a:pt x="0" y="4468"/>
                      <a:pt x="0" y="6077"/>
                    </a:cubicBezTo>
                    <a:lnTo>
                      <a:pt x="0" y="6385"/>
                    </a:lnTo>
                    <a:lnTo>
                      <a:pt x="0" y="6402"/>
                    </a:lnTo>
                    <a:lnTo>
                      <a:pt x="137" y="6487"/>
                    </a:lnTo>
                    <a:lnTo>
                      <a:pt x="2483" y="4776"/>
                    </a:lnTo>
                    <a:lnTo>
                      <a:pt x="3681" y="5204"/>
                    </a:lnTo>
                    <a:lnTo>
                      <a:pt x="4519" y="7772"/>
                    </a:lnTo>
                    <a:lnTo>
                      <a:pt x="3715" y="8936"/>
                    </a:lnTo>
                    <a:lnTo>
                      <a:pt x="737" y="8936"/>
                    </a:lnTo>
                    <a:lnTo>
                      <a:pt x="719" y="8952"/>
                    </a:lnTo>
                    <a:cubicBezTo>
                      <a:pt x="1490" y="10390"/>
                      <a:pt x="2825" y="11485"/>
                      <a:pt x="4416" y="11930"/>
                    </a:cubicBezTo>
                    <a:lnTo>
                      <a:pt x="4639" y="11759"/>
                    </a:lnTo>
                    <a:lnTo>
                      <a:pt x="3766" y="9107"/>
                    </a:lnTo>
                    <a:lnTo>
                      <a:pt x="4587" y="7943"/>
                    </a:lnTo>
                    <a:lnTo>
                      <a:pt x="7481" y="7943"/>
                    </a:lnTo>
                    <a:lnTo>
                      <a:pt x="7497" y="7977"/>
                    </a:lnTo>
                    <a:lnTo>
                      <a:pt x="7994" y="9158"/>
                    </a:lnTo>
                    <a:lnTo>
                      <a:pt x="8029" y="9226"/>
                    </a:lnTo>
                    <a:lnTo>
                      <a:pt x="7138" y="11948"/>
                    </a:lnTo>
                    <a:lnTo>
                      <a:pt x="7258" y="12033"/>
                    </a:lnTo>
                    <a:cubicBezTo>
                      <a:pt x="8867" y="11725"/>
                      <a:pt x="10270" y="10750"/>
                      <a:pt x="11144" y="9415"/>
                    </a:cubicBezTo>
                    <a:lnTo>
                      <a:pt x="11057" y="9123"/>
                    </a:lnTo>
                    <a:lnTo>
                      <a:pt x="8148" y="9123"/>
                    </a:lnTo>
                    <a:lnTo>
                      <a:pt x="8131" y="9089"/>
                    </a:lnTo>
                    <a:lnTo>
                      <a:pt x="7634" y="7909"/>
                    </a:lnTo>
                    <a:lnTo>
                      <a:pt x="7600" y="7840"/>
                    </a:lnTo>
                    <a:lnTo>
                      <a:pt x="8456" y="5152"/>
                    </a:lnTo>
                    <a:lnTo>
                      <a:pt x="9706" y="5136"/>
                    </a:lnTo>
                    <a:lnTo>
                      <a:pt x="12000" y="6795"/>
                    </a:lnTo>
                    <a:lnTo>
                      <a:pt x="12102" y="6711"/>
                    </a:lnTo>
                    <a:cubicBezTo>
                      <a:pt x="12136" y="6505"/>
                      <a:pt x="12136" y="6300"/>
                      <a:pt x="12136" y="6077"/>
                    </a:cubicBezTo>
                    <a:cubicBezTo>
                      <a:pt x="12136" y="4605"/>
                      <a:pt x="11623" y="3253"/>
                      <a:pt x="10749" y="2208"/>
                    </a:cubicBezTo>
                    <a:lnTo>
                      <a:pt x="10510" y="2208"/>
                    </a:lnTo>
                    <a:lnTo>
                      <a:pt x="9603" y="4981"/>
                    </a:lnTo>
                    <a:lnTo>
                      <a:pt x="8353" y="5015"/>
                    </a:lnTo>
                    <a:lnTo>
                      <a:pt x="6162" y="3424"/>
                    </a:lnTo>
                    <a:lnTo>
                      <a:pt x="6231" y="2295"/>
                    </a:lnTo>
                    <a:lnTo>
                      <a:pt x="8593" y="583"/>
                    </a:lnTo>
                    <a:lnTo>
                      <a:pt x="8576" y="549"/>
                    </a:lnTo>
                    <a:cubicBezTo>
                      <a:pt x="7823" y="206"/>
                      <a:pt x="6967" y="1"/>
                      <a:pt x="60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6" name="Google Shape;246;p31"/>
          <p:cNvSpPr/>
          <p:nvPr/>
        </p:nvSpPr>
        <p:spPr>
          <a:xfrm>
            <a:off x="0" y="4172875"/>
            <a:ext cx="9144000" cy="756000"/>
          </a:xfrm>
          <a:prstGeom prst="leftRightArrow">
            <a:avLst>
              <a:gd name="adj1" fmla="val 50000"/>
              <a:gd name="adj2" fmla="val 50000"/>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1"/>
          <p:cNvSpPr txBox="1"/>
          <p:nvPr/>
        </p:nvSpPr>
        <p:spPr>
          <a:xfrm>
            <a:off x="358951" y="4377775"/>
            <a:ext cx="8426100" cy="330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700">
                <a:solidFill>
                  <a:srgbClr val="454BBB"/>
                </a:solidFill>
                <a:latin typeface="Arial Black"/>
                <a:ea typeface="Arial Black"/>
                <a:cs typeface="Arial Black"/>
                <a:sym typeface="Arial Black"/>
              </a:rPr>
              <a:t>Outros polímeros naturais (algodão, seda) eram usados muito antes</a:t>
            </a:r>
            <a:endParaRPr sz="1700">
              <a:solidFill>
                <a:srgbClr val="454BBB"/>
              </a:solidFill>
              <a:latin typeface="Arial Black"/>
              <a:ea typeface="Arial Black"/>
              <a:cs typeface="Arial Black"/>
              <a:sym typeface="Arial Black"/>
            </a:endParaRPr>
          </a:p>
        </p:txBody>
      </p:sp>
      <p:sp>
        <p:nvSpPr>
          <p:cNvPr id="249" name="Google Shape;249;p31"/>
          <p:cNvSpPr/>
          <p:nvPr/>
        </p:nvSpPr>
        <p:spPr>
          <a:xfrm>
            <a:off x="2137325" y="2915325"/>
            <a:ext cx="1111200" cy="1261800"/>
          </a:xfrm>
          <a:prstGeom prst="rect">
            <a:avLst/>
          </a:prstGeom>
          <a:solidFill>
            <a:srgbClr val="C9DAF8">
              <a:alpha val="607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alibri"/>
                <a:ea typeface="Calibri"/>
                <a:cs typeface="Calibri"/>
                <a:sym typeface="Calibri"/>
              </a:rPr>
              <a:t>1855</a:t>
            </a:r>
            <a:r>
              <a:rPr lang="en">
                <a:latin typeface="Calibri"/>
                <a:ea typeface="Calibri"/>
                <a:cs typeface="Calibri"/>
                <a:sym typeface="Calibri"/>
              </a:rPr>
              <a:t>:</a:t>
            </a:r>
            <a:endParaRPr>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Goodyear cria a primeira bola de futebol de borracha.</a:t>
            </a:r>
            <a:endParaRPr>
              <a:latin typeface="Calibri"/>
              <a:ea typeface="Calibri"/>
              <a:cs typeface="Calibri"/>
              <a:sym typeface="Calibri"/>
            </a:endParaRPr>
          </a:p>
        </p:txBody>
      </p:sp>
      <p:sp>
        <p:nvSpPr>
          <p:cNvPr id="250" name="Google Shape;250;p31"/>
          <p:cNvSpPr/>
          <p:nvPr/>
        </p:nvSpPr>
        <p:spPr>
          <a:xfrm>
            <a:off x="1910625" y="1290325"/>
            <a:ext cx="1194600" cy="1261800"/>
          </a:xfrm>
          <a:prstGeom prst="rect">
            <a:avLst/>
          </a:prstGeom>
          <a:solidFill>
            <a:srgbClr val="C9DAF8">
              <a:alpha val="607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alibri"/>
                <a:ea typeface="Calibri"/>
                <a:cs typeface="Calibri"/>
                <a:sym typeface="Calibri"/>
              </a:rPr>
              <a:t>1839</a:t>
            </a:r>
            <a:r>
              <a:rPr lang="en">
                <a:latin typeface="Calibri"/>
                <a:ea typeface="Calibri"/>
                <a:cs typeface="Calibri"/>
                <a:sym typeface="Calibri"/>
              </a:rPr>
              <a:t>:</a:t>
            </a:r>
            <a:endParaRPr>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Goodyear descobre o processo de vulcanização.</a:t>
            </a:r>
            <a:endParaRPr>
              <a:latin typeface="Calibri"/>
              <a:ea typeface="Calibri"/>
              <a:cs typeface="Calibri"/>
              <a:sym typeface="Calibri"/>
            </a:endParaRPr>
          </a:p>
        </p:txBody>
      </p:sp>
      <p:sp>
        <p:nvSpPr>
          <p:cNvPr id="251" name="Google Shape;251;p31"/>
          <p:cNvSpPr/>
          <p:nvPr/>
        </p:nvSpPr>
        <p:spPr>
          <a:xfrm>
            <a:off x="311975" y="1282988"/>
            <a:ext cx="1194600" cy="1261800"/>
          </a:xfrm>
          <a:prstGeom prst="rect">
            <a:avLst/>
          </a:prstGeom>
          <a:solidFill>
            <a:srgbClr val="C9DAF8">
              <a:alpha val="607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alibri"/>
                <a:ea typeface="Calibri"/>
                <a:cs typeface="Calibri"/>
                <a:sym typeface="Calibri"/>
              </a:rPr>
              <a:t>1500’s</a:t>
            </a:r>
            <a:r>
              <a:rPr lang="en">
                <a:latin typeface="Calibri"/>
                <a:ea typeface="Calibri"/>
                <a:cs typeface="Calibri"/>
                <a:sym typeface="Calibri"/>
              </a:rPr>
              <a:t>:</a:t>
            </a:r>
            <a:endParaRPr>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Maias fazem bolas da borracha da seringueira.</a:t>
            </a:r>
            <a:endParaRPr>
              <a:latin typeface="Calibri"/>
              <a:ea typeface="Calibri"/>
              <a:cs typeface="Calibri"/>
              <a:sym typeface="Calibri"/>
            </a:endParaRPr>
          </a:p>
        </p:txBody>
      </p:sp>
      <p:sp>
        <p:nvSpPr>
          <p:cNvPr id="252" name="Google Shape;252;p31"/>
          <p:cNvSpPr/>
          <p:nvPr/>
        </p:nvSpPr>
        <p:spPr>
          <a:xfrm>
            <a:off x="3546750" y="1282988"/>
            <a:ext cx="1194600" cy="1261800"/>
          </a:xfrm>
          <a:prstGeom prst="rect">
            <a:avLst/>
          </a:prstGeom>
          <a:solidFill>
            <a:srgbClr val="C9DAF8">
              <a:alpha val="607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alibri"/>
                <a:ea typeface="Calibri"/>
                <a:cs typeface="Calibri"/>
                <a:sym typeface="Calibri"/>
              </a:rPr>
              <a:t>1907</a:t>
            </a:r>
            <a:r>
              <a:rPr lang="en">
                <a:latin typeface="Calibri"/>
                <a:ea typeface="Calibri"/>
                <a:cs typeface="Calibri"/>
                <a:sym typeface="Calibri"/>
              </a:rPr>
              <a:t>:</a:t>
            </a:r>
            <a:endParaRPr>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O primeiro polímero sintético é feito</a:t>
            </a:r>
            <a:endParaRPr>
              <a:latin typeface="Calibri"/>
              <a:ea typeface="Calibri"/>
              <a:cs typeface="Calibri"/>
              <a:sym typeface="Calibri"/>
            </a:endParaRPr>
          </a:p>
        </p:txBody>
      </p:sp>
      <p:sp>
        <p:nvSpPr>
          <p:cNvPr id="253" name="Google Shape;253;p31"/>
          <p:cNvSpPr/>
          <p:nvPr/>
        </p:nvSpPr>
        <p:spPr>
          <a:xfrm>
            <a:off x="5257600" y="2931375"/>
            <a:ext cx="1194600" cy="1261800"/>
          </a:xfrm>
          <a:prstGeom prst="rect">
            <a:avLst/>
          </a:prstGeom>
          <a:solidFill>
            <a:srgbClr val="C9DAF8">
              <a:alpha val="607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alibri"/>
                <a:ea typeface="Calibri"/>
                <a:cs typeface="Calibri"/>
                <a:sym typeface="Calibri"/>
              </a:rPr>
              <a:t>1938</a:t>
            </a:r>
            <a:r>
              <a:rPr lang="en">
                <a:latin typeface="Calibri"/>
                <a:ea typeface="Calibri"/>
                <a:cs typeface="Calibri"/>
                <a:sym typeface="Calibri"/>
              </a:rPr>
              <a:t>:</a:t>
            </a:r>
            <a:endParaRPr>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Nylon é inventado</a:t>
            </a:r>
            <a:endParaRPr>
              <a:latin typeface="Calibri"/>
              <a:ea typeface="Calibri"/>
              <a:cs typeface="Calibri"/>
              <a:sym typeface="Calibri"/>
            </a:endParaRPr>
          </a:p>
        </p:txBody>
      </p:sp>
      <p:grpSp>
        <p:nvGrpSpPr>
          <p:cNvPr id="254" name="Google Shape;254;p31"/>
          <p:cNvGrpSpPr/>
          <p:nvPr/>
        </p:nvGrpSpPr>
        <p:grpSpPr>
          <a:xfrm>
            <a:off x="7780233" y="2439278"/>
            <a:ext cx="427800" cy="427800"/>
            <a:chOff x="2304025" y="2830478"/>
            <a:chExt cx="427800" cy="427800"/>
          </a:xfrm>
        </p:grpSpPr>
        <p:sp>
          <p:nvSpPr>
            <p:cNvPr id="255" name="Google Shape;255;p31"/>
            <p:cNvSpPr/>
            <p:nvPr/>
          </p:nvSpPr>
          <p:spPr>
            <a:xfrm>
              <a:off x="2304025" y="2830478"/>
              <a:ext cx="427800" cy="427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 name="Google Shape;256;p31"/>
            <p:cNvGrpSpPr/>
            <p:nvPr/>
          </p:nvGrpSpPr>
          <p:grpSpPr>
            <a:xfrm>
              <a:off x="2313903" y="2840243"/>
              <a:ext cx="408002" cy="408594"/>
              <a:chOff x="1650050" y="4161922"/>
              <a:chExt cx="204205" cy="204491"/>
            </a:xfrm>
          </p:grpSpPr>
          <p:sp>
            <p:nvSpPr>
              <p:cNvPr id="257" name="Google Shape;257;p31"/>
              <p:cNvSpPr/>
              <p:nvPr/>
            </p:nvSpPr>
            <p:spPr>
              <a:xfrm flipH="1">
                <a:off x="1650050" y="4161922"/>
                <a:ext cx="204205" cy="204491"/>
              </a:xfrm>
              <a:custGeom>
                <a:avLst/>
                <a:gdLst/>
                <a:ahLst/>
                <a:cxnLst/>
                <a:rect l="l" t="t" r="r" b="b"/>
                <a:pathLst>
                  <a:path w="12137" h="12154" extrusionOk="0">
                    <a:moveTo>
                      <a:pt x="6059" y="1"/>
                    </a:moveTo>
                    <a:cubicBezTo>
                      <a:pt x="5272" y="1"/>
                      <a:pt x="4503" y="154"/>
                      <a:pt x="3800" y="446"/>
                    </a:cubicBezTo>
                    <a:cubicBezTo>
                      <a:pt x="2979" y="770"/>
                      <a:pt x="2243" y="1284"/>
                      <a:pt x="1643" y="1934"/>
                    </a:cubicBezTo>
                    <a:cubicBezTo>
                      <a:pt x="616" y="3013"/>
                      <a:pt x="0" y="4468"/>
                      <a:pt x="0" y="6077"/>
                    </a:cubicBezTo>
                    <a:lnTo>
                      <a:pt x="0" y="6385"/>
                    </a:lnTo>
                    <a:lnTo>
                      <a:pt x="0" y="6402"/>
                    </a:lnTo>
                    <a:cubicBezTo>
                      <a:pt x="52" y="7327"/>
                      <a:pt x="308" y="8183"/>
                      <a:pt x="719" y="8952"/>
                    </a:cubicBezTo>
                    <a:cubicBezTo>
                      <a:pt x="1490" y="10390"/>
                      <a:pt x="2825" y="11485"/>
                      <a:pt x="4416" y="11930"/>
                    </a:cubicBezTo>
                    <a:cubicBezTo>
                      <a:pt x="4948" y="12067"/>
                      <a:pt x="5495" y="12154"/>
                      <a:pt x="6059" y="12154"/>
                    </a:cubicBezTo>
                    <a:cubicBezTo>
                      <a:pt x="6470" y="12154"/>
                      <a:pt x="6865" y="12119"/>
                      <a:pt x="7258" y="12033"/>
                    </a:cubicBezTo>
                    <a:cubicBezTo>
                      <a:pt x="8867" y="11725"/>
                      <a:pt x="10270" y="10750"/>
                      <a:pt x="11144" y="9415"/>
                    </a:cubicBezTo>
                    <a:cubicBezTo>
                      <a:pt x="11674" y="8628"/>
                      <a:pt x="12000" y="7703"/>
                      <a:pt x="12102" y="6711"/>
                    </a:cubicBezTo>
                    <a:cubicBezTo>
                      <a:pt x="12136" y="6505"/>
                      <a:pt x="12136" y="6300"/>
                      <a:pt x="12136" y="6077"/>
                    </a:cubicBezTo>
                    <a:cubicBezTo>
                      <a:pt x="12136" y="4605"/>
                      <a:pt x="11623" y="3253"/>
                      <a:pt x="10749" y="2208"/>
                    </a:cubicBezTo>
                    <a:cubicBezTo>
                      <a:pt x="10151" y="1507"/>
                      <a:pt x="9414" y="925"/>
                      <a:pt x="8576" y="549"/>
                    </a:cubicBezTo>
                    <a:cubicBezTo>
                      <a:pt x="7823" y="206"/>
                      <a:pt x="6967" y="1"/>
                      <a:pt x="6059" y="1"/>
                    </a:cubicBezTo>
                    <a:close/>
                  </a:path>
                </a:pathLst>
              </a:custGeom>
              <a:solidFill>
                <a:srgbClr val="E8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flipH="1">
                <a:off x="1650050" y="4161922"/>
                <a:ext cx="204205" cy="202472"/>
              </a:xfrm>
              <a:custGeom>
                <a:avLst/>
                <a:gdLst/>
                <a:ahLst/>
                <a:cxnLst/>
                <a:rect l="l" t="t" r="r" b="b"/>
                <a:pathLst>
                  <a:path w="12137" h="12034" extrusionOk="0">
                    <a:moveTo>
                      <a:pt x="6059" y="1"/>
                    </a:moveTo>
                    <a:cubicBezTo>
                      <a:pt x="5272" y="1"/>
                      <a:pt x="4503" y="154"/>
                      <a:pt x="3800" y="446"/>
                    </a:cubicBezTo>
                    <a:lnTo>
                      <a:pt x="3766" y="583"/>
                    </a:lnTo>
                    <a:lnTo>
                      <a:pt x="6077" y="2260"/>
                    </a:lnTo>
                    <a:lnTo>
                      <a:pt x="6025" y="3390"/>
                    </a:lnTo>
                    <a:lnTo>
                      <a:pt x="3715" y="5050"/>
                    </a:lnTo>
                    <a:lnTo>
                      <a:pt x="2517" y="4639"/>
                    </a:lnTo>
                    <a:lnTo>
                      <a:pt x="1643" y="1934"/>
                    </a:lnTo>
                    <a:cubicBezTo>
                      <a:pt x="616" y="3013"/>
                      <a:pt x="0" y="4468"/>
                      <a:pt x="0" y="6077"/>
                    </a:cubicBezTo>
                    <a:lnTo>
                      <a:pt x="0" y="6385"/>
                    </a:lnTo>
                    <a:lnTo>
                      <a:pt x="0" y="6402"/>
                    </a:lnTo>
                    <a:lnTo>
                      <a:pt x="137" y="6487"/>
                    </a:lnTo>
                    <a:lnTo>
                      <a:pt x="2483" y="4776"/>
                    </a:lnTo>
                    <a:lnTo>
                      <a:pt x="3681" y="5204"/>
                    </a:lnTo>
                    <a:lnTo>
                      <a:pt x="4519" y="7772"/>
                    </a:lnTo>
                    <a:lnTo>
                      <a:pt x="3715" y="8936"/>
                    </a:lnTo>
                    <a:lnTo>
                      <a:pt x="737" y="8936"/>
                    </a:lnTo>
                    <a:lnTo>
                      <a:pt x="719" y="8952"/>
                    </a:lnTo>
                    <a:cubicBezTo>
                      <a:pt x="1490" y="10390"/>
                      <a:pt x="2825" y="11485"/>
                      <a:pt x="4416" y="11930"/>
                    </a:cubicBezTo>
                    <a:lnTo>
                      <a:pt x="4639" y="11759"/>
                    </a:lnTo>
                    <a:lnTo>
                      <a:pt x="3766" y="9107"/>
                    </a:lnTo>
                    <a:lnTo>
                      <a:pt x="4587" y="7943"/>
                    </a:lnTo>
                    <a:lnTo>
                      <a:pt x="7481" y="7943"/>
                    </a:lnTo>
                    <a:lnTo>
                      <a:pt x="7497" y="7977"/>
                    </a:lnTo>
                    <a:lnTo>
                      <a:pt x="7994" y="9158"/>
                    </a:lnTo>
                    <a:lnTo>
                      <a:pt x="8029" y="9226"/>
                    </a:lnTo>
                    <a:lnTo>
                      <a:pt x="7138" y="11948"/>
                    </a:lnTo>
                    <a:lnTo>
                      <a:pt x="7258" y="12033"/>
                    </a:lnTo>
                    <a:cubicBezTo>
                      <a:pt x="8867" y="11725"/>
                      <a:pt x="10270" y="10750"/>
                      <a:pt x="11144" y="9415"/>
                    </a:cubicBezTo>
                    <a:lnTo>
                      <a:pt x="11057" y="9123"/>
                    </a:lnTo>
                    <a:lnTo>
                      <a:pt x="8148" y="9123"/>
                    </a:lnTo>
                    <a:lnTo>
                      <a:pt x="8131" y="9089"/>
                    </a:lnTo>
                    <a:lnTo>
                      <a:pt x="7634" y="7909"/>
                    </a:lnTo>
                    <a:lnTo>
                      <a:pt x="7600" y="7840"/>
                    </a:lnTo>
                    <a:lnTo>
                      <a:pt x="8456" y="5152"/>
                    </a:lnTo>
                    <a:lnTo>
                      <a:pt x="9706" y="5136"/>
                    </a:lnTo>
                    <a:lnTo>
                      <a:pt x="12000" y="6795"/>
                    </a:lnTo>
                    <a:lnTo>
                      <a:pt x="12102" y="6711"/>
                    </a:lnTo>
                    <a:cubicBezTo>
                      <a:pt x="12136" y="6505"/>
                      <a:pt x="12136" y="6300"/>
                      <a:pt x="12136" y="6077"/>
                    </a:cubicBezTo>
                    <a:cubicBezTo>
                      <a:pt x="12136" y="4605"/>
                      <a:pt x="11623" y="3253"/>
                      <a:pt x="10749" y="2208"/>
                    </a:cubicBezTo>
                    <a:lnTo>
                      <a:pt x="10510" y="2208"/>
                    </a:lnTo>
                    <a:lnTo>
                      <a:pt x="9603" y="4981"/>
                    </a:lnTo>
                    <a:lnTo>
                      <a:pt x="8353" y="5015"/>
                    </a:lnTo>
                    <a:lnTo>
                      <a:pt x="6162" y="3424"/>
                    </a:lnTo>
                    <a:lnTo>
                      <a:pt x="6231" y="2295"/>
                    </a:lnTo>
                    <a:lnTo>
                      <a:pt x="8593" y="583"/>
                    </a:lnTo>
                    <a:lnTo>
                      <a:pt x="8576" y="549"/>
                    </a:lnTo>
                    <a:cubicBezTo>
                      <a:pt x="7823" y="206"/>
                      <a:pt x="6967" y="1"/>
                      <a:pt x="60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9" name="Google Shape;259;p31"/>
          <p:cNvSpPr/>
          <p:nvPr/>
        </p:nvSpPr>
        <p:spPr>
          <a:xfrm>
            <a:off x="7209325" y="1282975"/>
            <a:ext cx="1501200" cy="1261800"/>
          </a:xfrm>
          <a:prstGeom prst="rect">
            <a:avLst/>
          </a:prstGeom>
          <a:solidFill>
            <a:srgbClr val="C9DAF8">
              <a:alpha val="607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alibri"/>
                <a:ea typeface="Calibri"/>
                <a:cs typeface="Calibri"/>
                <a:sym typeface="Calibri"/>
              </a:rPr>
              <a:t>1976</a:t>
            </a:r>
            <a:r>
              <a:rPr lang="en">
                <a:latin typeface="Calibri"/>
                <a:ea typeface="Calibri"/>
                <a:cs typeface="Calibri"/>
                <a:sym typeface="Calibri"/>
              </a:rPr>
              <a:t>:</a:t>
            </a:r>
            <a:endParaRPr>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Polímeros viram o material mais produzido do mundo passando o aço</a:t>
            </a:r>
            <a:endParaRPr>
              <a:latin typeface="Calibri"/>
              <a:ea typeface="Calibri"/>
              <a:cs typeface="Calibri"/>
              <a:sym typeface="Calibri"/>
            </a:endParaRPr>
          </a:p>
        </p:txBody>
      </p:sp>
      <p:grpSp>
        <p:nvGrpSpPr>
          <p:cNvPr id="260" name="Google Shape;260;p31"/>
          <p:cNvGrpSpPr/>
          <p:nvPr/>
        </p:nvGrpSpPr>
        <p:grpSpPr>
          <a:xfrm>
            <a:off x="6781521" y="2591691"/>
            <a:ext cx="427800" cy="427800"/>
            <a:chOff x="2304025" y="2830478"/>
            <a:chExt cx="427800" cy="427800"/>
          </a:xfrm>
        </p:grpSpPr>
        <p:sp>
          <p:nvSpPr>
            <p:cNvPr id="261" name="Google Shape;261;p31"/>
            <p:cNvSpPr/>
            <p:nvPr/>
          </p:nvSpPr>
          <p:spPr>
            <a:xfrm>
              <a:off x="2304025" y="2830478"/>
              <a:ext cx="427800" cy="427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31"/>
            <p:cNvGrpSpPr/>
            <p:nvPr/>
          </p:nvGrpSpPr>
          <p:grpSpPr>
            <a:xfrm>
              <a:off x="2313903" y="2840243"/>
              <a:ext cx="408002" cy="408594"/>
              <a:chOff x="1650050" y="4161922"/>
              <a:chExt cx="204205" cy="204491"/>
            </a:xfrm>
          </p:grpSpPr>
          <p:sp>
            <p:nvSpPr>
              <p:cNvPr id="263" name="Google Shape;263;p31"/>
              <p:cNvSpPr/>
              <p:nvPr/>
            </p:nvSpPr>
            <p:spPr>
              <a:xfrm flipH="1">
                <a:off x="1650050" y="4161922"/>
                <a:ext cx="204205" cy="204491"/>
              </a:xfrm>
              <a:custGeom>
                <a:avLst/>
                <a:gdLst/>
                <a:ahLst/>
                <a:cxnLst/>
                <a:rect l="l" t="t" r="r" b="b"/>
                <a:pathLst>
                  <a:path w="12137" h="12154" extrusionOk="0">
                    <a:moveTo>
                      <a:pt x="6059" y="1"/>
                    </a:moveTo>
                    <a:cubicBezTo>
                      <a:pt x="5272" y="1"/>
                      <a:pt x="4503" y="154"/>
                      <a:pt x="3800" y="446"/>
                    </a:cubicBezTo>
                    <a:cubicBezTo>
                      <a:pt x="2979" y="770"/>
                      <a:pt x="2243" y="1284"/>
                      <a:pt x="1643" y="1934"/>
                    </a:cubicBezTo>
                    <a:cubicBezTo>
                      <a:pt x="616" y="3013"/>
                      <a:pt x="0" y="4468"/>
                      <a:pt x="0" y="6077"/>
                    </a:cubicBezTo>
                    <a:lnTo>
                      <a:pt x="0" y="6385"/>
                    </a:lnTo>
                    <a:lnTo>
                      <a:pt x="0" y="6402"/>
                    </a:lnTo>
                    <a:cubicBezTo>
                      <a:pt x="52" y="7327"/>
                      <a:pt x="308" y="8183"/>
                      <a:pt x="719" y="8952"/>
                    </a:cubicBezTo>
                    <a:cubicBezTo>
                      <a:pt x="1490" y="10390"/>
                      <a:pt x="2825" y="11485"/>
                      <a:pt x="4416" y="11930"/>
                    </a:cubicBezTo>
                    <a:cubicBezTo>
                      <a:pt x="4948" y="12067"/>
                      <a:pt x="5495" y="12154"/>
                      <a:pt x="6059" y="12154"/>
                    </a:cubicBezTo>
                    <a:cubicBezTo>
                      <a:pt x="6470" y="12154"/>
                      <a:pt x="6865" y="12119"/>
                      <a:pt x="7258" y="12033"/>
                    </a:cubicBezTo>
                    <a:cubicBezTo>
                      <a:pt x="8867" y="11725"/>
                      <a:pt x="10270" y="10750"/>
                      <a:pt x="11144" y="9415"/>
                    </a:cubicBezTo>
                    <a:cubicBezTo>
                      <a:pt x="11674" y="8628"/>
                      <a:pt x="12000" y="7703"/>
                      <a:pt x="12102" y="6711"/>
                    </a:cubicBezTo>
                    <a:cubicBezTo>
                      <a:pt x="12136" y="6505"/>
                      <a:pt x="12136" y="6300"/>
                      <a:pt x="12136" y="6077"/>
                    </a:cubicBezTo>
                    <a:cubicBezTo>
                      <a:pt x="12136" y="4605"/>
                      <a:pt x="11623" y="3253"/>
                      <a:pt x="10749" y="2208"/>
                    </a:cubicBezTo>
                    <a:cubicBezTo>
                      <a:pt x="10151" y="1507"/>
                      <a:pt x="9414" y="925"/>
                      <a:pt x="8576" y="549"/>
                    </a:cubicBezTo>
                    <a:cubicBezTo>
                      <a:pt x="7823" y="206"/>
                      <a:pt x="6967" y="1"/>
                      <a:pt x="6059" y="1"/>
                    </a:cubicBezTo>
                    <a:close/>
                  </a:path>
                </a:pathLst>
              </a:custGeom>
              <a:solidFill>
                <a:srgbClr val="E8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flipH="1">
                <a:off x="1650050" y="4161922"/>
                <a:ext cx="204205" cy="202472"/>
              </a:xfrm>
              <a:custGeom>
                <a:avLst/>
                <a:gdLst/>
                <a:ahLst/>
                <a:cxnLst/>
                <a:rect l="l" t="t" r="r" b="b"/>
                <a:pathLst>
                  <a:path w="12137" h="12034" extrusionOk="0">
                    <a:moveTo>
                      <a:pt x="6059" y="1"/>
                    </a:moveTo>
                    <a:cubicBezTo>
                      <a:pt x="5272" y="1"/>
                      <a:pt x="4503" y="154"/>
                      <a:pt x="3800" y="446"/>
                    </a:cubicBezTo>
                    <a:lnTo>
                      <a:pt x="3766" y="583"/>
                    </a:lnTo>
                    <a:lnTo>
                      <a:pt x="6077" y="2260"/>
                    </a:lnTo>
                    <a:lnTo>
                      <a:pt x="6025" y="3390"/>
                    </a:lnTo>
                    <a:lnTo>
                      <a:pt x="3715" y="5050"/>
                    </a:lnTo>
                    <a:lnTo>
                      <a:pt x="2517" y="4639"/>
                    </a:lnTo>
                    <a:lnTo>
                      <a:pt x="1643" y="1934"/>
                    </a:lnTo>
                    <a:cubicBezTo>
                      <a:pt x="616" y="3013"/>
                      <a:pt x="0" y="4468"/>
                      <a:pt x="0" y="6077"/>
                    </a:cubicBezTo>
                    <a:lnTo>
                      <a:pt x="0" y="6385"/>
                    </a:lnTo>
                    <a:lnTo>
                      <a:pt x="0" y="6402"/>
                    </a:lnTo>
                    <a:lnTo>
                      <a:pt x="137" y="6487"/>
                    </a:lnTo>
                    <a:lnTo>
                      <a:pt x="2483" y="4776"/>
                    </a:lnTo>
                    <a:lnTo>
                      <a:pt x="3681" y="5204"/>
                    </a:lnTo>
                    <a:lnTo>
                      <a:pt x="4519" y="7772"/>
                    </a:lnTo>
                    <a:lnTo>
                      <a:pt x="3715" y="8936"/>
                    </a:lnTo>
                    <a:lnTo>
                      <a:pt x="737" y="8936"/>
                    </a:lnTo>
                    <a:lnTo>
                      <a:pt x="719" y="8952"/>
                    </a:lnTo>
                    <a:cubicBezTo>
                      <a:pt x="1490" y="10390"/>
                      <a:pt x="2825" y="11485"/>
                      <a:pt x="4416" y="11930"/>
                    </a:cubicBezTo>
                    <a:lnTo>
                      <a:pt x="4639" y="11759"/>
                    </a:lnTo>
                    <a:lnTo>
                      <a:pt x="3766" y="9107"/>
                    </a:lnTo>
                    <a:lnTo>
                      <a:pt x="4587" y="7943"/>
                    </a:lnTo>
                    <a:lnTo>
                      <a:pt x="7481" y="7943"/>
                    </a:lnTo>
                    <a:lnTo>
                      <a:pt x="7497" y="7977"/>
                    </a:lnTo>
                    <a:lnTo>
                      <a:pt x="7994" y="9158"/>
                    </a:lnTo>
                    <a:lnTo>
                      <a:pt x="8029" y="9226"/>
                    </a:lnTo>
                    <a:lnTo>
                      <a:pt x="7138" y="11948"/>
                    </a:lnTo>
                    <a:lnTo>
                      <a:pt x="7258" y="12033"/>
                    </a:lnTo>
                    <a:cubicBezTo>
                      <a:pt x="8867" y="11725"/>
                      <a:pt x="10270" y="10750"/>
                      <a:pt x="11144" y="9415"/>
                    </a:cubicBezTo>
                    <a:lnTo>
                      <a:pt x="11057" y="9123"/>
                    </a:lnTo>
                    <a:lnTo>
                      <a:pt x="8148" y="9123"/>
                    </a:lnTo>
                    <a:lnTo>
                      <a:pt x="8131" y="9089"/>
                    </a:lnTo>
                    <a:lnTo>
                      <a:pt x="7634" y="7909"/>
                    </a:lnTo>
                    <a:lnTo>
                      <a:pt x="7600" y="7840"/>
                    </a:lnTo>
                    <a:lnTo>
                      <a:pt x="8456" y="5152"/>
                    </a:lnTo>
                    <a:lnTo>
                      <a:pt x="9706" y="5136"/>
                    </a:lnTo>
                    <a:lnTo>
                      <a:pt x="12000" y="6795"/>
                    </a:lnTo>
                    <a:lnTo>
                      <a:pt x="12102" y="6711"/>
                    </a:lnTo>
                    <a:cubicBezTo>
                      <a:pt x="12136" y="6505"/>
                      <a:pt x="12136" y="6300"/>
                      <a:pt x="12136" y="6077"/>
                    </a:cubicBezTo>
                    <a:cubicBezTo>
                      <a:pt x="12136" y="4605"/>
                      <a:pt x="11623" y="3253"/>
                      <a:pt x="10749" y="2208"/>
                    </a:cubicBezTo>
                    <a:lnTo>
                      <a:pt x="10510" y="2208"/>
                    </a:lnTo>
                    <a:lnTo>
                      <a:pt x="9603" y="4981"/>
                    </a:lnTo>
                    <a:lnTo>
                      <a:pt x="8353" y="5015"/>
                    </a:lnTo>
                    <a:lnTo>
                      <a:pt x="6162" y="3424"/>
                    </a:lnTo>
                    <a:lnTo>
                      <a:pt x="6231" y="2295"/>
                    </a:lnTo>
                    <a:lnTo>
                      <a:pt x="8593" y="583"/>
                    </a:lnTo>
                    <a:lnTo>
                      <a:pt x="8576" y="549"/>
                    </a:lnTo>
                    <a:cubicBezTo>
                      <a:pt x="7823" y="206"/>
                      <a:pt x="6967" y="1"/>
                      <a:pt x="60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5" name="Google Shape;265;p31"/>
          <p:cNvSpPr txBox="1"/>
          <p:nvPr/>
        </p:nvSpPr>
        <p:spPr>
          <a:xfrm>
            <a:off x="376350" y="4808975"/>
            <a:ext cx="380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6" name="Google Shape;266;p31"/>
          <p:cNvSpPr/>
          <p:nvPr/>
        </p:nvSpPr>
        <p:spPr>
          <a:xfrm>
            <a:off x="6837025" y="2905125"/>
            <a:ext cx="1371000" cy="1261800"/>
          </a:xfrm>
          <a:prstGeom prst="rect">
            <a:avLst/>
          </a:prstGeom>
          <a:solidFill>
            <a:srgbClr val="C9DAF8">
              <a:alpha val="607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alibri"/>
                <a:ea typeface="Calibri"/>
                <a:cs typeface="Calibri"/>
                <a:sym typeface="Calibri"/>
              </a:rPr>
              <a:t>1941</a:t>
            </a:r>
            <a:r>
              <a:rPr lang="en">
                <a:latin typeface="Calibri"/>
                <a:ea typeface="Calibri"/>
                <a:cs typeface="Calibri"/>
                <a:sym typeface="Calibri"/>
              </a:rPr>
              <a:t>:</a:t>
            </a:r>
            <a:endParaRPr>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Polietileno, o polímero mais usado atualmente, é inventado.</a:t>
            </a:r>
            <a:endParaRPr>
              <a:latin typeface="Calibri"/>
              <a:ea typeface="Calibri"/>
              <a:cs typeface="Calibri"/>
              <a:sym typeface="Calibri"/>
            </a:endParaRPr>
          </a:p>
        </p:txBody>
      </p:sp>
      <p:sp>
        <p:nvSpPr>
          <p:cNvPr id="267" name="Google Shape;267;p31"/>
          <p:cNvSpPr txBox="1"/>
          <p:nvPr/>
        </p:nvSpPr>
        <p:spPr>
          <a:xfrm>
            <a:off x="491900" y="4759850"/>
            <a:ext cx="49692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Calibri"/>
                <a:ea typeface="Calibri"/>
                <a:cs typeface="Calibri"/>
                <a:sym typeface="Calibri"/>
              </a:rPr>
              <a:t>http://matse1.matse.illinois.edu/polymers/time.html</a:t>
            </a:r>
            <a:endParaRPr sz="900">
              <a:latin typeface="Calibri"/>
              <a:ea typeface="Calibri"/>
              <a:cs typeface="Calibri"/>
              <a:sym typeface="Calibri"/>
            </a:endParaRPr>
          </a:p>
        </p:txBody>
      </p:sp>
      <p:pic>
        <p:nvPicPr>
          <p:cNvPr id="55" name="Picture 54">
            <a:extLst>
              <a:ext uri="{FF2B5EF4-FFF2-40B4-BE49-F238E27FC236}">
                <a16:creationId xmlns:a16="http://schemas.microsoft.com/office/drawing/2014/main" id="{BF8736C6-243A-4341-826F-9E830500F005}"/>
              </a:ext>
            </a:extLst>
          </p:cNvPr>
          <p:cNvPicPr>
            <a:picLocks noChangeAspect="1"/>
          </p:cNvPicPr>
          <p:nvPr/>
        </p:nvPicPr>
        <p:blipFill>
          <a:blip r:embed="rId3"/>
          <a:stretch>
            <a:fillRect/>
          </a:stretch>
        </p:blipFill>
        <p:spPr>
          <a:xfrm>
            <a:off x="299356" y="2955322"/>
            <a:ext cx="1803988" cy="1258596"/>
          </a:xfrm>
          <a:prstGeom prst="rect">
            <a:avLst/>
          </a:prstGeom>
        </p:spPr>
      </p:pic>
      <p:pic>
        <p:nvPicPr>
          <p:cNvPr id="56" name="Picture 55">
            <a:extLst>
              <a:ext uri="{FF2B5EF4-FFF2-40B4-BE49-F238E27FC236}">
                <a16:creationId xmlns:a16="http://schemas.microsoft.com/office/drawing/2014/main" id="{C640522E-F9C8-7C4F-BC4B-D8BF218D29E5}"/>
              </a:ext>
            </a:extLst>
          </p:cNvPr>
          <p:cNvPicPr>
            <a:picLocks noChangeAspect="1"/>
          </p:cNvPicPr>
          <p:nvPr/>
        </p:nvPicPr>
        <p:blipFill>
          <a:blip r:embed="rId4"/>
          <a:stretch>
            <a:fillRect/>
          </a:stretch>
        </p:blipFill>
        <p:spPr>
          <a:xfrm>
            <a:off x="4783665" y="1404490"/>
            <a:ext cx="1438336" cy="1061859"/>
          </a:xfrm>
          <a:prstGeom prst="rect">
            <a:avLst/>
          </a:prstGeom>
        </p:spPr>
      </p:pic>
      <p:pic>
        <p:nvPicPr>
          <p:cNvPr id="57" name="Picture 56">
            <a:extLst>
              <a:ext uri="{FF2B5EF4-FFF2-40B4-BE49-F238E27FC236}">
                <a16:creationId xmlns:a16="http://schemas.microsoft.com/office/drawing/2014/main" id="{7CDCBB15-17E4-B94B-B94F-5A17B3F16C62}"/>
              </a:ext>
            </a:extLst>
          </p:cNvPr>
          <p:cNvPicPr>
            <a:picLocks noChangeAspect="1"/>
          </p:cNvPicPr>
          <p:nvPr/>
        </p:nvPicPr>
        <p:blipFill>
          <a:blip r:embed="rId5"/>
          <a:stretch>
            <a:fillRect/>
          </a:stretch>
        </p:blipFill>
        <p:spPr>
          <a:xfrm>
            <a:off x="3733231" y="2955054"/>
            <a:ext cx="1496617" cy="10975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animEffect transition="in" filter="fade">
                                      <p:cBhvr>
                                        <p:cTn id="7" dur="1000"/>
                                        <p:tgtEl>
                                          <p:spTgt spid="251"/>
                                        </p:tgtEl>
                                      </p:cBhvr>
                                    </p:animEffect>
                                  </p:childTnLst>
                                </p:cTn>
                              </p:par>
                              <p:par>
                                <p:cTn id="8" presetID="10" presetClass="entr" presetSubtype="0" fill="hold" nodeType="withEffect">
                                  <p:stCondLst>
                                    <p:cond delay="0"/>
                                  </p:stCondLst>
                                  <p:childTnLst>
                                    <p:set>
                                      <p:cBhvr>
                                        <p:cTn id="9" dur="1" fill="hold">
                                          <p:stCondLst>
                                            <p:cond delay="0"/>
                                          </p:stCondLst>
                                        </p:cTn>
                                        <p:tgtEl>
                                          <p:spTgt spid="221"/>
                                        </p:tgtEl>
                                        <p:attrNameLst>
                                          <p:attrName>style.visibility</p:attrName>
                                        </p:attrNameLst>
                                      </p:cBhvr>
                                      <p:to>
                                        <p:strVal val="visible"/>
                                      </p:to>
                                    </p:set>
                                    <p:animEffect transition="in" filter="fade">
                                      <p:cBhvr>
                                        <p:cTn id="10" dur="1000"/>
                                        <p:tgtEl>
                                          <p:spTgt spid="2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0"/>
                                        </p:tgtEl>
                                        <p:attrNameLst>
                                          <p:attrName>style.visibility</p:attrName>
                                        </p:attrNameLst>
                                      </p:cBhvr>
                                      <p:to>
                                        <p:strVal val="visible"/>
                                      </p:to>
                                    </p:set>
                                    <p:animEffect transition="in" filter="fade">
                                      <p:cBhvr>
                                        <p:cTn id="15" dur="1000"/>
                                        <p:tgtEl>
                                          <p:spTgt spid="250"/>
                                        </p:tgtEl>
                                      </p:cBhvr>
                                    </p:animEffect>
                                  </p:childTnLst>
                                </p:cTn>
                              </p:par>
                              <p:par>
                                <p:cTn id="16" presetID="10" presetClass="entr" presetSubtype="0" fill="hold" nodeType="withEffect">
                                  <p:stCondLst>
                                    <p:cond delay="0"/>
                                  </p:stCondLst>
                                  <p:childTnLst>
                                    <p:set>
                                      <p:cBhvr>
                                        <p:cTn id="17" dur="1" fill="hold">
                                          <p:stCondLst>
                                            <p:cond delay="0"/>
                                          </p:stCondLst>
                                        </p:cTn>
                                        <p:tgtEl>
                                          <p:spTgt spid="226"/>
                                        </p:tgtEl>
                                        <p:attrNameLst>
                                          <p:attrName>style.visibility</p:attrName>
                                        </p:attrNameLst>
                                      </p:cBhvr>
                                      <p:to>
                                        <p:strVal val="visible"/>
                                      </p:to>
                                    </p:set>
                                    <p:animEffect transition="in" filter="fade">
                                      <p:cBhvr>
                                        <p:cTn id="18" dur="1000"/>
                                        <p:tgtEl>
                                          <p:spTgt spid="2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49"/>
                                        </p:tgtEl>
                                        <p:attrNameLst>
                                          <p:attrName>style.visibility</p:attrName>
                                        </p:attrNameLst>
                                      </p:cBhvr>
                                      <p:to>
                                        <p:strVal val="visible"/>
                                      </p:to>
                                    </p:set>
                                    <p:animEffect transition="in" filter="fade">
                                      <p:cBhvr>
                                        <p:cTn id="23" dur="1000"/>
                                        <p:tgtEl>
                                          <p:spTgt spid="249"/>
                                        </p:tgtEl>
                                      </p:cBhvr>
                                    </p:animEffect>
                                  </p:childTnLst>
                                </p:cTn>
                              </p:par>
                              <p:par>
                                <p:cTn id="24" presetID="10" presetClass="entr" presetSubtype="0" fill="hold" nodeType="withEffect">
                                  <p:stCondLst>
                                    <p:cond delay="0"/>
                                  </p:stCondLst>
                                  <p:childTnLst>
                                    <p:set>
                                      <p:cBhvr>
                                        <p:cTn id="25" dur="1" fill="hold">
                                          <p:stCondLst>
                                            <p:cond delay="0"/>
                                          </p:stCondLst>
                                        </p:cTn>
                                        <p:tgtEl>
                                          <p:spTgt spid="231"/>
                                        </p:tgtEl>
                                        <p:attrNameLst>
                                          <p:attrName>style.visibility</p:attrName>
                                        </p:attrNameLst>
                                      </p:cBhvr>
                                      <p:to>
                                        <p:strVal val="visible"/>
                                      </p:to>
                                    </p:set>
                                    <p:animEffect transition="in" filter="fade">
                                      <p:cBhvr>
                                        <p:cTn id="26" dur="1000"/>
                                        <p:tgtEl>
                                          <p:spTgt spid="23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6"/>
                                        </p:tgtEl>
                                        <p:attrNameLst>
                                          <p:attrName>style.visibility</p:attrName>
                                        </p:attrNameLst>
                                      </p:cBhvr>
                                      <p:to>
                                        <p:strVal val="visible"/>
                                      </p:to>
                                    </p:set>
                                    <p:animEffect transition="in" filter="fade">
                                      <p:cBhvr>
                                        <p:cTn id="31" dur="1000"/>
                                        <p:tgtEl>
                                          <p:spTgt spid="236"/>
                                        </p:tgtEl>
                                      </p:cBhvr>
                                    </p:animEffect>
                                  </p:childTnLst>
                                </p:cTn>
                              </p:par>
                              <p:par>
                                <p:cTn id="32" presetID="10" presetClass="entr" presetSubtype="0" fill="hold" nodeType="withEffect">
                                  <p:stCondLst>
                                    <p:cond delay="0"/>
                                  </p:stCondLst>
                                  <p:childTnLst>
                                    <p:set>
                                      <p:cBhvr>
                                        <p:cTn id="33" dur="1" fill="hold">
                                          <p:stCondLst>
                                            <p:cond delay="0"/>
                                          </p:stCondLst>
                                        </p:cTn>
                                        <p:tgtEl>
                                          <p:spTgt spid="252"/>
                                        </p:tgtEl>
                                        <p:attrNameLst>
                                          <p:attrName>style.visibility</p:attrName>
                                        </p:attrNameLst>
                                      </p:cBhvr>
                                      <p:to>
                                        <p:strVal val="visible"/>
                                      </p:to>
                                    </p:set>
                                    <p:animEffect transition="in" filter="fade">
                                      <p:cBhvr>
                                        <p:cTn id="34" dur="1000"/>
                                        <p:tgtEl>
                                          <p:spTgt spid="252"/>
                                        </p:tgtEl>
                                      </p:cBhvr>
                                    </p:animEffect>
                                  </p:childTnLst>
                                </p:cTn>
                              </p:par>
                              <p:par>
                                <p:cTn id="35" presetID="10" presetClass="entr" presetSubtype="0" fill="hold" nodeType="withEffect">
                                  <p:stCondLst>
                                    <p:cond delay="0"/>
                                  </p:stCondLst>
                                  <p:childTnLst>
                                    <p:set>
                                      <p:cBhvr>
                                        <p:cTn id="36" dur="1" fill="hold">
                                          <p:stCondLst>
                                            <p:cond delay="0"/>
                                          </p:stCondLst>
                                        </p:cTn>
                                        <p:tgtEl>
                                          <p:spTgt spid="253"/>
                                        </p:tgtEl>
                                        <p:attrNameLst>
                                          <p:attrName>style.visibility</p:attrName>
                                        </p:attrNameLst>
                                      </p:cBhvr>
                                      <p:to>
                                        <p:strVal val="visible"/>
                                      </p:to>
                                    </p:set>
                                    <p:animEffect transition="in" filter="fade">
                                      <p:cBhvr>
                                        <p:cTn id="37" dur="1000"/>
                                        <p:tgtEl>
                                          <p:spTgt spid="253"/>
                                        </p:tgtEl>
                                      </p:cBhvr>
                                    </p:animEffect>
                                  </p:childTnLst>
                                </p:cTn>
                              </p:par>
                              <p:par>
                                <p:cTn id="38" presetID="10" presetClass="entr" presetSubtype="0" fill="hold" nodeType="withEffect">
                                  <p:stCondLst>
                                    <p:cond delay="0"/>
                                  </p:stCondLst>
                                  <p:childTnLst>
                                    <p:set>
                                      <p:cBhvr>
                                        <p:cTn id="39" dur="1" fill="hold">
                                          <p:stCondLst>
                                            <p:cond delay="0"/>
                                          </p:stCondLst>
                                        </p:cTn>
                                        <p:tgtEl>
                                          <p:spTgt spid="241"/>
                                        </p:tgtEl>
                                        <p:attrNameLst>
                                          <p:attrName>style.visibility</p:attrName>
                                        </p:attrNameLst>
                                      </p:cBhvr>
                                      <p:to>
                                        <p:strVal val="visible"/>
                                      </p:to>
                                    </p:set>
                                    <p:animEffect transition="in" filter="fade">
                                      <p:cBhvr>
                                        <p:cTn id="40" dur="1000"/>
                                        <p:tgtEl>
                                          <p:spTgt spid="24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60"/>
                                        </p:tgtEl>
                                        <p:attrNameLst>
                                          <p:attrName>style.visibility</p:attrName>
                                        </p:attrNameLst>
                                      </p:cBhvr>
                                      <p:to>
                                        <p:strVal val="visible"/>
                                      </p:to>
                                    </p:set>
                                    <p:animEffect transition="in" filter="fade">
                                      <p:cBhvr>
                                        <p:cTn id="45" dur="1000"/>
                                        <p:tgtEl>
                                          <p:spTgt spid="260"/>
                                        </p:tgtEl>
                                      </p:cBhvr>
                                    </p:animEffect>
                                  </p:childTnLst>
                                </p:cTn>
                              </p:par>
                              <p:par>
                                <p:cTn id="46" presetID="10" presetClass="entr" presetSubtype="0" fill="hold" nodeType="withEffect">
                                  <p:stCondLst>
                                    <p:cond delay="0"/>
                                  </p:stCondLst>
                                  <p:childTnLst>
                                    <p:set>
                                      <p:cBhvr>
                                        <p:cTn id="47" dur="1" fill="hold">
                                          <p:stCondLst>
                                            <p:cond delay="0"/>
                                          </p:stCondLst>
                                        </p:cTn>
                                        <p:tgtEl>
                                          <p:spTgt spid="266"/>
                                        </p:tgtEl>
                                        <p:attrNameLst>
                                          <p:attrName>style.visibility</p:attrName>
                                        </p:attrNameLst>
                                      </p:cBhvr>
                                      <p:to>
                                        <p:strVal val="visible"/>
                                      </p:to>
                                    </p:set>
                                    <p:animEffect transition="in" filter="fade">
                                      <p:cBhvr>
                                        <p:cTn id="48" dur="1000"/>
                                        <p:tgtEl>
                                          <p:spTgt spid="26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59"/>
                                        </p:tgtEl>
                                        <p:attrNameLst>
                                          <p:attrName>style.visibility</p:attrName>
                                        </p:attrNameLst>
                                      </p:cBhvr>
                                      <p:to>
                                        <p:strVal val="visible"/>
                                      </p:to>
                                    </p:set>
                                    <p:animEffect transition="in" filter="fade">
                                      <p:cBhvr>
                                        <p:cTn id="53" dur="1000"/>
                                        <p:tgtEl>
                                          <p:spTgt spid="259"/>
                                        </p:tgtEl>
                                      </p:cBhvr>
                                    </p:animEffect>
                                  </p:childTnLst>
                                </p:cTn>
                              </p:par>
                              <p:par>
                                <p:cTn id="54" presetID="10" presetClass="entr" presetSubtype="0" fill="hold" nodeType="withEffect">
                                  <p:stCondLst>
                                    <p:cond delay="0"/>
                                  </p:stCondLst>
                                  <p:childTnLst>
                                    <p:set>
                                      <p:cBhvr>
                                        <p:cTn id="55" dur="1" fill="hold">
                                          <p:stCondLst>
                                            <p:cond delay="0"/>
                                          </p:stCondLst>
                                        </p:cTn>
                                        <p:tgtEl>
                                          <p:spTgt spid="254"/>
                                        </p:tgtEl>
                                        <p:attrNameLst>
                                          <p:attrName>style.visibility</p:attrName>
                                        </p:attrNameLst>
                                      </p:cBhvr>
                                      <p:to>
                                        <p:strVal val="visible"/>
                                      </p:to>
                                    </p:set>
                                    <p:animEffect transition="in" filter="fade">
                                      <p:cBhvr>
                                        <p:cTn id="56" dur="10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13" name="Picture 12">
            <a:extLst>
              <a:ext uri="{FF2B5EF4-FFF2-40B4-BE49-F238E27FC236}">
                <a16:creationId xmlns:a16="http://schemas.microsoft.com/office/drawing/2014/main" id="{B35D3918-287B-9A4C-B3BB-B2F9012217DB}"/>
              </a:ext>
            </a:extLst>
          </p:cNvPr>
          <p:cNvPicPr>
            <a:picLocks noChangeAspect="1"/>
          </p:cNvPicPr>
          <p:nvPr/>
        </p:nvPicPr>
        <p:blipFill>
          <a:blip r:embed="rId3"/>
          <a:stretch>
            <a:fillRect/>
          </a:stretch>
        </p:blipFill>
        <p:spPr>
          <a:xfrm>
            <a:off x="4710075" y="1770942"/>
            <a:ext cx="3170612" cy="2918225"/>
          </a:xfrm>
          <a:prstGeom prst="rect">
            <a:avLst/>
          </a:prstGeom>
        </p:spPr>
      </p:pic>
      <p:pic>
        <p:nvPicPr>
          <p:cNvPr id="14" name="Picture 13">
            <a:extLst>
              <a:ext uri="{FF2B5EF4-FFF2-40B4-BE49-F238E27FC236}">
                <a16:creationId xmlns:a16="http://schemas.microsoft.com/office/drawing/2014/main" id="{2D655D4B-F355-AF42-894E-E5DC2DE11717}"/>
              </a:ext>
            </a:extLst>
          </p:cNvPr>
          <p:cNvPicPr>
            <a:picLocks noChangeAspect="1"/>
          </p:cNvPicPr>
          <p:nvPr/>
        </p:nvPicPr>
        <p:blipFill rotWithShape="1">
          <a:blip r:embed="rId4"/>
          <a:srcRect t="20423" r="6740"/>
          <a:stretch/>
        </p:blipFill>
        <p:spPr>
          <a:xfrm>
            <a:off x="-862838" y="1770943"/>
            <a:ext cx="4913843" cy="3576792"/>
          </a:xfrm>
          <a:prstGeom prst="rect">
            <a:avLst/>
          </a:prstGeom>
        </p:spPr>
      </p:pic>
      <p:sp>
        <p:nvSpPr>
          <p:cNvPr id="273" name="Google Shape;273;p32"/>
          <p:cNvSpPr/>
          <p:nvPr/>
        </p:nvSpPr>
        <p:spPr>
          <a:xfrm>
            <a:off x="0" y="4623955"/>
            <a:ext cx="9144000" cy="519600"/>
          </a:xfrm>
          <a:prstGeom prst="rect">
            <a:avLst/>
          </a:prstGeom>
          <a:solidFill>
            <a:srgbClr val="98DD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74" name="Google Shape;274;p32"/>
          <p:cNvSpPr txBox="1">
            <a:spLocks noGrp="1"/>
          </p:cNvSpPr>
          <p:nvPr>
            <p:ph type="title"/>
          </p:nvPr>
        </p:nvSpPr>
        <p:spPr>
          <a:xfrm>
            <a:off x="162488" y="86807"/>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454BBB"/>
              </a:buClr>
              <a:buSzPts val="3300"/>
              <a:buFont typeface="Arial Black"/>
              <a:buNone/>
            </a:pPr>
            <a:r>
              <a:rPr lang="en">
                <a:solidFill>
                  <a:srgbClr val="454BBB"/>
                </a:solidFill>
                <a:latin typeface="Arial Black"/>
                <a:ea typeface="Arial Black"/>
                <a:cs typeface="Arial Black"/>
                <a:sym typeface="Arial Black"/>
              </a:rPr>
              <a:t>Polímeros hoje</a:t>
            </a:r>
            <a:endParaRPr>
              <a:solidFill>
                <a:srgbClr val="454BBB"/>
              </a:solidFill>
              <a:latin typeface="Arial Black"/>
              <a:ea typeface="Arial Black"/>
              <a:cs typeface="Arial Black"/>
              <a:sym typeface="Arial Black"/>
            </a:endParaRPr>
          </a:p>
        </p:txBody>
      </p:sp>
      <p:pic>
        <p:nvPicPr>
          <p:cNvPr id="275" name="Google Shape;275;p32"/>
          <p:cNvPicPr preferRelativeResize="0"/>
          <p:nvPr/>
        </p:nvPicPr>
        <p:blipFill rotWithShape="1">
          <a:blip r:embed="rId5">
            <a:alphaModFix/>
          </a:blip>
          <a:srcRect l="21313" t="92856" r="55049"/>
          <a:stretch/>
        </p:blipFill>
        <p:spPr>
          <a:xfrm>
            <a:off x="7411575" y="4623955"/>
            <a:ext cx="1732426" cy="523507"/>
          </a:xfrm>
          <a:prstGeom prst="rect">
            <a:avLst/>
          </a:prstGeom>
          <a:noFill/>
          <a:ln>
            <a:noFill/>
          </a:ln>
        </p:spPr>
      </p:pic>
      <p:cxnSp>
        <p:nvCxnSpPr>
          <p:cNvPr id="276" name="Google Shape;276;p32"/>
          <p:cNvCxnSpPr/>
          <p:nvPr/>
        </p:nvCxnSpPr>
        <p:spPr>
          <a:xfrm>
            <a:off x="0" y="1080980"/>
            <a:ext cx="8049000" cy="0"/>
          </a:xfrm>
          <a:prstGeom prst="straightConnector1">
            <a:avLst/>
          </a:prstGeom>
          <a:noFill/>
          <a:ln w="38100" cap="rnd" cmpd="sng">
            <a:solidFill>
              <a:srgbClr val="98DDBA"/>
            </a:solidFill>
            <a:prstDash val="solid"/>
            <a:miter lim="800000"/>
            <a:headEnd type="none" w="sm" len="sm"/>
            <a:tailEnd type="none" w="sm" len="sm"/>
          </a:ln>
        </p:spPr>
      </p:cxnSp>
      <p:sp>
        <p:nvSpPr>
          <p:cNvPr id="277" name="Google Shape;277;p32"/>
          <p:cNvSpPr txBox="1">
            <a:spLocks noGrp="1"/>
          </p:cNvSpPr>
          <p:nvPr>
            <p:ph type="sldNum" idx="12"/>
          </p:nvPr>
        </p:nvSpPr>
        <p:spPr>
          <a:xfrm>
            <a:off x="3543300" y="4767263"/>
            <a:ext cx="2057400" cy="273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
              <a:t>7</a:t>
            </a:fld>
            <a:endParaRPr/>
          </a:p>
        </p:txBody>
      </p:sp>
      <p:sp>
        <p:nvSpPr>
          <p:cNvPr id="278" name="Google Shape;278;p32"/>
          <p:cNvSpPr txBox="1"/>
          <p:nvPr/>
        </p:nvSpPr>
        <p:spPr>
          <a:xfrm>
            <a:off x="1058400" y="1770950"/>
            <a:ext cx="2275500" cy="151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800">
                <a:solidFill>
                  <a:srgbClr val="454BBB"/>
                </a:solidFill>
                <a:latin typeface="Arial Black"/>
                <a:ea typeface="Arial Black"/>
                <a:cs typeface="Arial Black"/>
                <a:sym typeface="Arial Black"/>
              </a:rPr>
              <a:t>Mercado de</a:t>
            </a:r>
            <a:endParaRPr sz="1800">
              <a:solidFill>
                <a:srgbClr val="454BBB"/>
              </a:solidFill>
              <a:latin typeface="Arial Black"/>
              <a:ea typeface="Arial Black"/>
              <a:cs typeface="Arial Black"/>
              <a:sym typeface="Arial Black"/>
            </a:endParaRPr>
          </a:p>
          <a:p>
            <a:pPr marL="0" marR="0" lvl="0" indent="0" algn="ctr" rtl="0">
              <a:spcBef>
                <a:spcPts val="0"/>
              </a:spcBef>
              <a:spcAft>
                <a:spcPts val="0"/>
              </a:spcAft>
              <a:buNone/>
            </a:pPr>
            <a:r>
              <a:rPr lang="en" sz="4300">
                <a:solidFill>
                  <a:srgbClr val="454BBB"/>
                </a:solidFill>
                <a:latin typeface="Arial Black"/>
                <a:ea typeface="Arial Black"/>
                <a:cs typeface="Arial Black"/>
                <a:sym typeface="Arial Black"/>
              </a:rPr>
              <a:t>$593</a:t>
            </a:r>
            <a:endParaRPr sz="4300">
              <a:solidFill>
                <a:srgbClr val="454BBB"/>
              </a:solidFill>
              <a:latin typeface="Arial Black"/>
              <a:ea typeface="Arial Black"/>
              <a:cs typeface="Arial Black"/>
              <a:sym typeface="Arial Black"/>
            </a:endParaRPr>
          </a:p>
          <a:p>
            <a:pPr marL="0" marR="0" lvl="0" indent="0" algn="ctr" rtl="0">
              <a:spcBef>
                <a:spcPts val="0"/>
              </a:spcBef>
              <a:spcAft>
                <a:spcPts val="0"/>
              </a:spcAft>
              <a:buNone/>
            </a:pPr>
            <a:r>
              <a:rPr lang="en" sz="1800">
                <a:solidFill>
                  <a:srgbClr val="454BBB"/>
                </a:solidFill>
                <a:latin typeface="Arial Black"/>
                <a:ea typeface="Arial Black"/>
                <a:cs typeface="Arial Black"/>
                <a:sym typeface="Arial Black"/>
              </a:rPr>
              <a:t>BILHÕES</a:t>
            </a:r>
            <a:endParaRPr sz="1800">
              <a:solidFill>
                <a:srgbClr val="454BBB"/>
              </a:solidFill>
              <a:latin typeface="Arial Black"/>
              <a:ea typeface="Arial Black"/>
              <a:cs typeface="Arial Black"/>
              <a:sym typeface="Arial Black"/>
            </a:endParaRPr>
          </a:p>
          <a:p>
            <a:pPr marL="0" marR="0" lvl="0" indent="0" algn="ctr" rtl="0">
              <a:spcBef>
                <a:spcPts val="0"/>
              </a:spcBef>
              <a:spcAft>
                <a:spcPts val="0"/>
              </a:spcAft>
              <a:buNone/>
            </a:pPr>
            <a:r>
              <a:rPr lang="en" sz="1500">
                <a:solidFill>
                  <a:srgbClr val="454BBB"/>
                </a:solidFill>
                <a:latin typeface="Arial Black"/>
                <a:ea typeface="Arial Black"/>
                <a:cs typeface="Arial Black"/>
                <a:sym typeface="Arial Black"/>
              </a:rPr>
              <a:t>(2021)</a:t>
            </a:r>
            <a:endParaRPr sz="1500">
              <a:solidFill>
                <a:srgbClr val="454BBB"/>
              </a:solidFill>
              <a:latin typeface="Arial Black"/>
              <a:ea typeface="Arial Black"/>
              <a:cs typeface="Arial Black"/>
              <a:sym typeface="Arial Black"/>
            </a:endParaRPr>
          </a:p>
        </p:txBody>
      </p:sp>
      <p:sp>
        <p:nvSpPr>
          <p:cNvPr id="279" name="Google Shape;279;p32"/>
          <p:cNvSpPr txBox="1"/>
          <p:nvPr/>
        </p:nvSpPr>
        <p:spPr>
          <a:xfrm>
            <a:off x="101700" y="4693075"/>
            <a:ext cx="49692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Calibri"/>
                <a:ea typeface="Calibri"/>
                <a:cs typeface="Calibri"/>
                <a:sym typeface="Calibri"/>
              </a:rPr>
              <a:t>https://www.grandviewresearch.com/industry-analysis/global-plastics-market</a:t>
            </a:r>
            <a:endParaRPr sz="900">
              <a:latin typeface="Calibri"/>
              <a:ea typeface="Calibri"/>
              <a:cs typeface="Calibri"/>
              <a:sym typeface="Calibri"/>
            </a:endParaRPr>
          </a:p>
        </p:txBody>
      </p:sp>
      <p:sp>
        <p:nvSpPr>
          <p:cNvPr id="281" name="Google Shape;281;p32"/>
          <p:cNvSpPr txBox="1"/>
          <p:nvPr/>
        </p:nvSpPr>
        <p:spPr>
          <a:xfrm>
            <a:off x="162500" y="1252875"/>
            <a:ext cx="4409400" cy="346200"/>
          </a:xfrm>
          <a:prstGeom prst="rect">
            <a:avLst/>
          </a:prstGeom>
          <a:solidFill>
            <a:schemeClr val="lt1"/>
          </a:solid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a:solidFill>
                  <a:srgbClr val="454BBB"/>
                </a:solidFill>
                <a:highlight>
                  <a:schemeClr val="lt1"/>
                </a:highlight>
                <a:latin typeface="Arial Black"/>
                <a:ea typeface="Arial Black"/>
                <a:cs typeface="Arial Black"/>
                <a:sym typeface="Arial Black"/>
              </a:rPr>
              <a:t>Produção global</a:t>
            </a:r>
            <a:endParaRPr sz="1800">
              <a:solidFill>
                <a:srgbClr val="454BBB"/>
              </a:solidFill>
              <a:highlight>
                <a:schemeClr val="lt1"/>
              </a:highlight>
              <a:latin typeface="Arial Black"/>
              <a:ea typeface="Arial Black"/>
              <a:cs typeface="Arial Black"/>
              <a:sym typeface="Arial Black"/>
            </a:endParaRPr>
          </a:p>
        </p:txBody>
      </p:sp>
      <p:sp>
        <p:nvSpPr>
          <p:cNvPr id="282" name="Google Shape;282;p32"/>
          <p:cNvSpPr txBox="1"/>
          <p:nvPr/>
        </p:nvSpPr>
        <p:spPr>
          <a:xfrm>
            <a:off x="4710075" y="1252875"/>
            <a:ext cx="4473000" cy="346200"/>
          </a:xfrm>
          <a:prstGeom prst="rect">
            <a:avLst/>
          </a:prstGeom>
          <a:solidFill>
            <a:schemeClr val="lt1"/>
          </a:solid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a:solidFill>
                  <a:srgbClr val="454BBB"/>
                </a:solidFill>
                <a:highlight>
                  <a:schemeClr val="lt1"/>
                </a:highlight>
                <a:latin typeface="Arial Black"/>
                <a:ea typeface="Arial Black"/>
                <a:cs typeface="Arial Black"/>
                <a:sym typeface="Arial Black"/>
              </a:rPr>
              <a:t>Produção por setor</a:t>
            </a:r>
            <a:endParaRPr sz="1800">
              <a:solidFill>
                <a:srgbClr val="454BBB"/>
              </a:solidFill>
              <a:highlight>
                <a:schemeClr val="lt1"/>
              </a:highlight>
              <a:latin typeface="Arial Black"/>
              <a:ea typeface="Arial Black"/>
              <a:cs typeface="Arial Black"/>
              <a:sym typeface="Arial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8"/>
                                        </p:tgtEl>
                                        <p:attrNameLst>
                                          <p:attrName>style.visibility</p:attrName>
                                        </p:attrNameLst>
                                      </p:cBhvr>
                                      <p:to>
                                        <p:strVal val="visible"/>
                                      </p:to>
                                    </p:set>
                                    <p:animEffect transition="in" filter="fade">
                                      <p:cBhvr>
                                        <p:cTn id="7" dur="1000"/>
                                        <p:tgtEl>
                                          <p:spTgt spid="278"/>
                                        </p:tgtEl>
                                      </p:cBhvr>
                                    </p:animEffect>
                                  </p:childTnLst>
                                </p:cTn>
                              </p:par>
                              <p:par>
                                <p:cTn id="8" presetID="10" presetClass="entr" presetSubtype="0" fill="hold" nodeType="withEffect">
                                  <p:stCondLst>
                                    <p:cond delay="0"/>
                                  </p:stCondLst>
                                  <p:childTnLst>
                                    <p:set>
                                      <p:cBhvr>
                                        <p:cTn id="9" dur="1" fill="hold">
                                          <p:stCondLst>
                                            <p:cond delay="0"/>
                                          </p:stCondLst>
                                        </p:cTn>
                                        <p:tgtEl>
                                          <p:spTgt spid="282"/>
                                        </p:tgtEl>
                                        <p:attrNameLst>
                                          <p:attrName>style.visibility</p:attrName>
                                        </p:attrNameLst>
                                      </p:cBhvr>
                                      <p:to>
                                        <p:strVal val="visible"/>
                                      </p:to>
                                    </p:set>
                                    <p:animEffect transition="in" filter="fade">
                                      <p:cBhvr>
                                        <p:cTn id="10" dur="1000"/>
                                        <p:tgtEl>
                                          <p:spTgt spid="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3"/>
          <p:cNvSpPr/>
          <p:nvPr/>
        </p:nvSpPr>
        <p:spPr>
          <a:xfrm>
            <a:off x="0" y="4623955"/>
            <a:ext cx="9144000" cy="519600"/>
          </a:xfrm>
          <a:prstGeom prst="rect">
            <a:avLst/>
          </a:prstGeom>
          <a:solidFill>
            <a:srgbClr val="98DD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88" name="Google Shape;288;p33"/>
          <p:cNvSpPr txBox="1">
            <a:spLocks noGrp="1"/>
          </p:cNvSpPr>
          <p:nvPr>
            <p:ph type="title"/>
          </p:nvPr>
        </p:nvSpPr>
        <p:spPr>
          <a:xfrm>
            <a:off x="162488" y="86807"/>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454BBB"/>
              </a:buClr>
              <a:buSzPts val="3300"/>
              <a:buFont typeface="Arial Black"/>
              <a:buNone/>
            </a:pPr>
            <a:r>
              <a:rPr lang="en" sz="2600">
                <a:solidFill>
                  <a:srgbClr val="454BBB"/>
                </a:solidFill>
                <a:latin typeface="Arial Black"/>
                <a:ea typeface="Arial Black"/>
                <a:cs typeface="Arial Black"/>
                <a:sym typeface="Arial Black"/>
              </a:rPr>
              <a:t>Polímeros podem ter muitas propriedades</a:t>
            </a:r>
            <a:endParaRPr sz="2600">
              <a:solidFill>
                <a:srgbClr val="454BBB"/>
              </a:solidFill>
              <a:latin typeface="Arial Black"/>
              <a:ea typeface="Arial Black"/>
              <a:cs typeface="Arial Black"/>
              <a:sym typeface="Arial Black"/>
            </a:endParaRPr>
          </a:p>
        </p:txBody>
      </p:sp>
      <p:pic>
        <p:nvPicPr>
          <p:cNvPr id="289" name="Google Shape;289;p33"/>
          <p:cNvPicPr preferRelativeResize="0"/>
          <p:nvPr/>
        </p:nvPicPr>
        <p:blipFill rotWithShape="1">
          <a:blip r:embed="rId3">
            <a:alphaModFix/>
          </a:blip>
          <a:srcRect l="21313" t="92856" r="55049"/>
          <a:stretch/>
        </p:blipFill>
        <p:spPr>
          <a:xfrm>
            <a:off x="7411575" y="4623955"/>
            <a:ext cx="1732426" cy="523507"/>
          </a:xfrm>
          <a:prstGeom prst="rect">
            <a:avLst/>
          </a:prstGeom>
          <a:noFill/>
          <a:ln>
            <a:noFill/>
          </a:ln>
        </p:spPr>
      </p:pic>
      <p:cxnSp>
        <p:nvCxnSpPr>
          <p:cNvPr id="290" name="Google Shape;290;p33"/>
          <p:cNvCxnSpPr/>
          <p:nvPr/>
        </p:nvCxnSpPr>
        <p:spPr>
          <a:xfrm>
            <a:off x="0" y="1080980"/>
            <a:ext cx="8049000" cy="0"/>
          </a:xfrm>
          <a:prstGeom prst="straightConnector1">
            <a:avLst/>
          </a:prstGeom>
          <a:noFill/>
          <a:ln w="38100" cap="rnd" cmpd="sng">
            <a:solidFill>
              <a:srgbClr val="98DDBA"/>
            </a:solidFill>
            <a:prstDash val="solid"/>
            <a:miter lim="800000"/>
            <a:headEnd type="none" w="sm" len="sm"/>
            <a:tailEnd type="none" w="sm" len="sm"/>
          </a:ln>
        </p:spPr>
      </p:cxnSp>
      <p:sp>
        <p:nvSpPr>
          <p:cNvPr id="295" name="Google Shape;295;p33"/>
          <p:cNvSpPr txBox="1"/>
          <p:nvPr/>
        </p:nvSpPr>
        <p:spPr>
          <a:xfrm>
            <a:off x="-332352" y="2921597"/>
            <a:ext cx="3012900" cy="623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800">
                <a:solidFill>
                  <a:srgbClr val="454BBB"/>
                </a:solidFill>
                <a:latin typeface="Arial Black"/>
                <a:ea typeface="Arial Black"/>
                <a:cs typeface="Arial Black"/>
                <a:sym typeface="Arial Black"/>
              </a:rPr>
              <a:t>Poliestireno</a:t>
            </a:r>
            <a:endParaRPr sz="1100"/>
          </a:p>
          <a:p>
            <a:pPr marL="0" marR="0" lvl="0" indent="0" algn="ctr" rtl="0">
              <a:spcBef>
                <a:spcPts val="0"/>
              </a:spcBef>
              <a:spcAft>
                <a:spcPts val="0"/>
              </a:spcAft>
              <a:buNone/>
            </a:pPr>
            <a:r>
              <a:rPr lang="en" sz="1800">
                <a:solidFill>
                  <a:srgbClr val="454BBB"/>
                </a:solidFill>
                <a:latin typeface="Calibri"/>
                <a:ea typeface="Calibri"/>
                <a:cs typeface="Calibri"/>
                <a:sym typeface="Calibri"/>
              </a:rPr>
              <a:t>Rígido e quebradiço</a:t>
            </a:r>
            <a:endParaRPr sz="1800">
              <a:solidFill>
                <a:srgbClr val="454BBB"/>
              </a:solidFill>
              <a:latin typeface="Calibri"/>
              <a:ea typeface="Calibri"/>
              <a:cs typeface="Calibri"/>
              <a:sym typeface="Calibri"/>
            </a:endParaRPr>
          </a:p>
        </p:txBody>
      </p:sp>
      <p:sp>
        <p:nvSpPr>
          <p:cNvPr id="296" name="Google Shape;296;p33"/>
          <p:cNvSpPr txBox="1"/>
          <p:nvPr/>
        </p:nvSpPr>
        <p:spPr>
          <a:xfrm>
            <a:off x="1850201" y="2923576"/>
            <a:ext cx="3012900" cy="623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800">
                <a:solidFill>
                  <a:srgbClr val="454BBB"/>
                </a:solidFill>
                <a:latin typeface="Arial Black"/>
                <a:ea typeface="Arial Black"/>
                <a:cs typeface="Arial Black"/>
                <a:sym typeface="Arial Black"/>
              </a:rPr>
              <a:t>Borracha</a:t>
            </a:r>
            <a:endParaRPr sz="1100"/>
          </a:p>
          <a:p>
            <a:pPr marL="0" marR="0" lvl="0" indent="0" algn="ctr" rtl="0">
              <a:spcBef>
                <a:spcPts val="0"/>
              </a:spcBef>
              <a:spcAft>
                <a:spcPts val="0"/>
              </a:spcAft>
              <a:buNone/>
            </a:pPr>
            <a:r>
              <a:rPr lang="en" sz="1800">
                <a:solidFill>
                  <a:srgbClr val="454BBB"/>
                </a:solidFill>
                <a:latin typeface="Calibri"/>
                <a:ea typeface="Calibri"/>
                <a:cs typeface="Calibri"/>
                <a:sym typeface="Calibri"/>
              </a:rPr>
              <a:t>elástico</a:t>
            </a:r>
            <a:endParaRPr sz="1800">
              <a:solidFill>
                <a:srgbClr val="454BBB"/>
              </a:solidFill>
              <a:latin typeface="Calibri"/>
              <a:ea typeface="Calibri"/>
              <a:cs typeface="Calibri"/>
              <a:sym typeface="Calibri"/>
            </a:endParaRPr>
          </a:p>
        </p:txBody>
      </p:sp>
      <p:sp>
        <p:nvSpPr>
          <p:cNvPr id="297" name="Google Shape;297;p33"/>
          <p:cNvSpPr txBox="1"/>
          <p:nvPr/>
        </p:nvSpPr>
        <p:spPr>
          <a:xfrm>
            <a:off x="4174637" y="2917434"/>
            <a:ext cx="3012900" cy="623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800">
                <a:solidFill>
                  <a:srgbClr val="454BBB"/>
                </a:solidFill>
                <a:latin typeface="Arial Black"/>
                <a:ea typeface="Arial Black"/>
                <a:cs typeface="Arial Black"/>
                <a:sym typeface="Arial Black"/>
              </a:rPr>
              <a:t>Teflon</a:t>
            </a:r>
            <a:endParaRPr sz="1100"/>
          </a:p>
          <a:p>
            <a:pPr marL="0" marR="0" lvl="0" indent="0" algn="ctr" rtl="0">
              <a:spcBef>
                <a:spcPts val="0"/>
              </a:spcBef>
              <a:spcAft>
                <a:spcPts val="0"/>
              </a:spcAft>
              <a:buNone/>
            </a:pPr>
            <a:r>
              <a:rPr lang="en" sz="1800">
                <a:solidFill>
                  <a:srgbClr val="454BBB"/>
                </a:solidFill>
                <a:latin typeface="Calibri"/>
                <a:ea typeface="Calibri"/>
                <a:cs typeface="Calibri"/>
                <a:sym typeface="Calibri"/>
              </a:rPr>
              <a:t>escorregadio</a:t>
            </a:r>
            <a:endParaRPr sz="1800">
              <a:solidFill>
                <a:srgbClr val="454BBB"/>
              </a:solidFill>
              <a:latin typeface="Calibri"/>
              <a:ea typeface="Calibri"/>
              <a:cs typeface="Calibri"/>
              <a:sym typeface="Calibri"/>
            </a:endParaRPr>
          </a:p>
        </p:txBody>
      </p:sp>
      <p:sp>
        <p:nvSpPr>
          <p:cNvPr id="298" name="Google Shape;298;p33"/>
          <p:cNvSpPr txBox="1"/>
          <p:nvPr/>
        </p:nvSpPr>
        <p:spPr>
          <a:xfrm>
            <a:off x="6542709" y="2923576"/>
            <a:ext cx="3012900" cy="623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800">
                <a:solidFill>
                  <a:srgbClr val="454BBB"/>
                </a:solidFill>
                <a:latin typeface="Arial Black"/>
                <a:ea typeface="Arial Black"/>
                <a:cs typeface="Arial Black"/>
                <a:sym typeface="Arial Black"/>
              </a:rPr>
              <a:t>Kevlar</a:t>
            </a:r>
            <a:endParaRPr sz="1100"/>
          </a:p>
          <a:p>
            <a:pPr marL="0" marR="0" lvl="0" indent="0" algn="ctr" rtl="0">
              <a:spcBef>
                <a:spcPts val="0"/>
              </a:spcBef>
              <a:spcAft>
                <a:spcPts val="0"/>
              </a:spcAft>
              <a:buNone/>
            </a:pPr>
            <a:r>
              <a:rPr lang="en" sz="1800">
                <a:solidFill>
                  <a:srgbClr val="454BBB"/>
                </a:solidFill>
                <a:latin typeface="Calibri"/>
                <a:ea typeface="Calibri"/>
                <a:cs typeface="Calibri"/>
                <a:sym typeface="Calibri"/>
              </a:rPr>
              <a:t>Muito resistente</a:t>
            </a:r>
            <a:endParaRPr sz="1800">
              <a:solidFill>
                <a:srgbClr val="454BBB"/>
              </a:solidFill>
              <a:latin typeface="Calibri"/>
              <a:ea typeface="Calibri"/>
              <a:cs typeface="Calibri"/>
              <a:sym typeface="Calibri"/>
            </a:endParaRPr>
          </a:p>
        </p:txBody>
      </p:sp>
      <p:sp>
        <p:nvSpPr>
          <p:cNvPr id="303" name="Google Shape;303;p33"/>
          <p:cNvSpPr txBox="1">
            <a:spLocks noGrp="1"/>
          </p:cNvSpPr>
          <p:nvPr>
            <p:ph type="sldNum" idx="12"/>
          </p:nvPr>
        </p:nvSpPr>
        <p:spPr>
          <a:xfrm>
            <a:off x="3543300" y="4767263"/>
            <a:ext cx="2057400" cy="273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
              <a:t>8</a:t>
            </a:fld>
            <a:endParaRPr/>
          </a:p>
        </p:txBody>
      </p:sp>
      <p:pic>
        <p:nvPicPr>
          <p:cNvPr id="19" name="Picture 18">
            <a:extLst>
              <a:ext uri="{FF2B5EF4-FFF2-40B4-BE49-F238E27FC236}">
                <a16:creationId xmlns:a16="http://schemas.microsoft.com/office/drawing/2014/main" id="{E4726CA3-D548-6C46-9473-E5237B01F189}"/>
              </a:ext>
            </a:extLst>
          </p:cNvPr>
          <p:cNvPicPr>
            <a:picLocks noChangeAspect="1"/>
          </p:cNvPicPr>
          <p:nvPr/>
        </p:nvPicPr>
        <p:blipFill>
          <a:blip r:embed="rId4"/>
          <a:stretch>
            <a:fillRect/>
          </a:stretch>
        </p:blipFill>
        <p:spPr>
          <a:xfrm>
            <a:off x="7298423" y="1248248"/>
            <a:ext cx="2146300" cy="2006600"/>
          </a:xfrm>
          <a:prstGeom prst="rect">
            <a:avLst/>
          </a:prstGeom>
        </p:spPr>
      </p:pic>
      <p:pic>
        <p:nvPicPr>
          <p:cNvPr id="20" name="Picture 19">
            <a:extLst>
              <a:ext uri="{FF2B5EF4-FFF2-40B4-BE49-F238E27FC236}">
                <a16:creationId xmlns:a16="http://schemas.microsoft.com/office/drawing/2014/main" id="{77965E89-C328-B740-A69A-BC3CA4AD052F}"/>
              </a:ext>
            </a:extLst>
          </p:cNvPr>
          <p:cNvPicPr>
            <a:picLocks noChangeAspect="1"/>
          </p:cNvPicPr>
          <p:nvPr/>
        </p:nvPicPr>
        <p:blipFill rotWithShape="1">
          <a:blip r:embed="rId5"/>
          <a:srcRect b="13667"/>
          <a:stretch/>
        </p:blipFill>
        <p:spPr>
          <a:xfrm>
            <a:off x="495700" y="1622510"/>
            <a:ext cx="1354501" cy="1169377"/>
          </a:xfrm>
          <a:prstGeom prst="rect">
            <a:avLst/>
          </a:prstGeom>
        </p:spPr>
      </p:pic>
      <p:pic>
        <p:nvPicPr>
          <p:cNvPr id="21" name="Picture 20">
            <a:extLst>
              <a:ext uri="{FF2B5EF4-FFF2-40B4-BE49-F238E27FC236}">
                <a16:creationId xmlns:a16="http://schemas.microsoft.com/office/drawing/2014/main" id="{43040CE0-3BBC-6046-953B-2336C968DB04}"/>
              </a:ext>
            </a:extLst>
          </p:cNvPr>
          <p:cNvPicPr>
            <a:picLocks noChangeAspect="1"/>
          </p:cNvPicPr>
          <p:nvPr/>
        </p:nvPicPr>
        <p:blipFill>
          <a:blip r:embed="rId6"/>
          <a:stretch>
            <a:fillRect/>
          </a:stretch>
        </p:blipFill>
        <p:spPr>
          <a:xfrm>
            <a:off x="2904856" y="1600859"/>
            <a:ext cx="1066280" cy="1401396"/>
          </a:xfrm>
          <a:prstGeom prst="rect">
            <a:avLst/>
          </a:prstGeom>
        </p:spPr>
      </p:pic>
      <p:pic>
        <p:nvPicPr>
          <p:cNvPr id="22" name="Picture 21">
            <a:extLst>
              <a:ext uri="{FF2B5EF4-FFF2-40B4-BE49-F238E27FC236}">
                <a16:creationId xmlns:a16="http://schemas.microsoft.com/office/drawing/2014/main" id="{A57B84E2-CAA6-1F40-9921-045F882C15B8}"/>
              </a:ext>
            </a:extLst>
          </p:cNvPr>
          <p:cNvPicPr>
            <a:picLocks noChangeAspect="1"/>
          </p:cNvPicPr>
          <p:nvPr/>
        </p:nvPicPr>
        <p:blipFill>
          <a:blip r:embed="rId7"/>
          <a:stretch>
            <a:fillRect/>
          </a:stretch>
        </p:blipFill>
        <p:spPr>
          <a:xfrm>
            <a:off x="4924846" y="1314198"/>
            <a:ext cx="1854200" cy="1625600"/>
          </a:xfrm>
          <a:prstGeom prst="rect">
            <a:avLst/>
          </a:prstGeom>
        </p:spPr>
      </p:pic>
      <p:pic>
        <p:nvPicPr>
          <p:cNvPr id="23" name="Picture 22">
            <a:extLst>
              <a:ext uri="{FF2B5EF4-FFF2-40B4-BE49-F238E27FC236}">
                <a16:creationId xmlns:a16="http://schemas.microsoft.com/office/drawing/2014/main" id="{46147D4C-A8CD-964B-82E6-C40F21247FFB}"/>
              </a:ext>
            </a:extLst>
          </p:cNvPr>
          <p:cNvPicPr>
            <a:picLocks noChangeAspect="1"/>
          </p:cNvPicPr>
          <p:nvPr/>
        </p:nvPicPr>
        <p:blipFill>
          <a:blip r:embed="rId8"/>
          <a:stretch>
            <a:fillRect/>
          </a:stretch>
        </p:blipFill>
        <p:spPr>
          <a:xfrm>
            <a:off x="808225" y="3674707"/>
            <a:ext cx="582315" cy="873473"/>
          </a:xfrm>
          <a:prstGeom prst="rect">
            <a:avLst/>
          </a:prstGeom>
        </p:spPr>
      </p:pic>
      <p:pic>
        <p:nvPicPr>
          <p:cNvPr id="24" name="Picture 23">
            <a:extLst>
              <a:ext uri="{FF2B5EF4-FFF2-40B4-BE49-F238E27FC236}">
                <a16:creationId xmlns:a16="http://schemas.microsoft.com/office/drawing/2014/main" id="{DBB24A84-7172-224A-9AE2-A818E10957C5}"/>
              </a:ext>
            </a:extLst>
          </p:cNvPr>
          <p:cNvPicPr>
            <a:picLocks noChangeAspect="1"/>
          </p:cNvPicPr>
          <p:nvPr/>
        </p:nvPicPr>
        <p:blipFill>
          <a:blip r:embed="rId9"/>
          <a:stretch>
            <a:fillRect/>
          </a:stretch>
        </p:blipFill>
        <p:spPr>
          <a:xfrm>
            <a:off x="2611431" y="3857096"/>
            <a:ext cx="1490440" cy="450598"/>
          </a:xfrm>
          <a:prstGeom prst="rect">
            <a:avLst/>
          </a:prstGeom>
        </p:spPr>
      </p:pic>
      <p:pic>
        <p:nvPicPr>
          <p:cNvPr id="25" name="Picture 24">
            <a:extLst>
              <a:ext uri="{FF2B5EF4-FFF2-40B4-BE49-F238E27FC236}">
                <a16:creationId xmlns:a16="http://schemas.microsoft.com/office/drawing/2014/main" id="{20503815-CEB5-C943-84CC-EFCF47893741}"/>
              </a:ext>
            </a:extLst>
          </p:cNvPr>
          <p:cNvPicPr>
            <a:picLocks noChangeAspect="1"/>
          </p:cNvPicPr>
          <p:nvPr/>
        </p:nvPicPr>
        <p:blipFill>
          <a:blip r:embed="rId10"/>
          <a:stretch>
            <a:fillRect/>
          </a:stretch>
        </p:blipFill>
        <p:spPr>
          <a:xfrm>
            <a:off x="5322762" y="3640518"/>
            <a:ext cx="822308" cy="881045"/>
          </a:xfrm>
          <a:prstGeom prst="rect">
            <a:avLst/>
          </a:prstGeom>
        </p:spPr>
      </p:pic>
      <p:pic>
        <p:nvPicPr>
          <p:cNvPr id="26" name="Picture 25">
            <a:extLst>
              <a:ext uri="{FF2B5EF4-FFF2-40B4-BE49-F238E27FC236}">
                <a16:creationId xmlns:a16="http://schemas.microsoft.com/office/drawing/2014/main" id="{40FD9509-8B82-8148-B4A7-7295B402F6BC}"/>
              </a:ext>
            </a:extLst>
          </p:cNvPr>
          <p:cNvPicPr>
            <a:picLocks noChangeAspect="1"/>
          </p:cNvPicPr>
          <p:nvPr/>
        </p:nvPicPr>
        <p:blipFill>
          <a:blip r:embed="rId11"/>
          <a:stretch>
            <a:fillRect/>
          </a:stretch>
        </p:blipFill>
        <p:spPr>
          <a:xfrm>
            <a:off x="6931352" y="3836620"/>
            <a:ext cx="2205482" cy="4710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6"/>
                                        </p:tgtEl>
                                        <p:attrNameLst>
                                          <p:attrName>style.visibility</p:attrName>
                                        </p:attrNameLst>
                                      </p:cBhvr>
                                      <p:to>
                                        <p:strVal val="visible"/>
                                      </p:to>
                                    </p:set>
                                    <p:animEffect transition="in" filter="fade">
                                      <p:cBhvr>
                                        <p:cTn id="7" dur="1000"/>
                                        <p:tgtEl>
                                          <p:spTgt spid="296"/>
                                        </p:tgtEl>
                                      </p:cBhvr>
                                    </p:animEffect>
                                  </p:childTnLst>
                                </p:cTn>
                              </p:par>
                              <p:par>
                                <p:cTn id="8" presetID="10" presetClass="entr" presetSubtype="0" fill="hold" nodeType="withEffect">
                                  <p:stCondLst>
                                    <p:cond delay="0"/>
                                  </p:stCondLst>
                                  <p:childTnLst>
                                    <p:set>
                                      <p:cBhvr>
                                        <p:cTn id="9" dur="1" fill="hold">
                                          <p:stCondLst>
                                            <p:cond delay="0"/>
                                          </p:stCondLst>
                                        </p:cTn>
                                        <p:tgtEl>
                                          <p:spTgt spid="297"/>
                                        </p:tgtEl>
                                        <p:attrNameLst>
                                          <p:attrName>style.visibility</p:attrName>
                                        </p:attrNameLst>
                                      </p:cBhvr>
                                      <p:to>
                                        <p:strVal val="visible"/>
                                      </p:to>
                                    </p:set>
                                    <p:animEffect transition="in" filter="fade">
                                      <p:cBhvr>
                                        <p:cTn id="10" dur="1000"/>
                                        <p:tgtEl>
                                          <p:spTgt spid="297"/>
                                        </p:tgtEl>
                                      </p:cBhvr>
                                    </p:animEffect>
                                  </p:childTnLst>
                                </p:cTn>
                              </p:par>
                              <p:par>
                                <p:cTn id="11" presetID="10" presetClass="entr" presetSubtype="0" fill="hold" nodeType="withEffect">
                                  <p:stCondLst>
                                    <p:cond delay="0"/>
                                  </p:stCondLst>
                                  <p:childTnLst>
                                    <p:set>
                                      <p:cBhvr>
                                        <p:cTn id="12" dur="1" fill="hold">
                                          <p:stCondLst>
                                            <p:cond delay="0"/>
                                          </p:stCondLst>
                                        </p:cTn>
                                        <p:tgtEl>
                                          <p:spTgt spid="298"/>
                                        </p:tgtEl>
                                        <p:attrNameLst>
                                          <p:attrName>style.visibility</p:attrName>
                                        </p:attrNameLst>
                                      </p:cBhvr>
                                      <p:to>
                                        <p:strVal val="visible"/>
                                      </p:to>
                                    </p:set>
                                    <p:animEffect transition="in" filter="fade">
                                      <p:cBhvr>
                                        <p:cTn id="13" dur="1000"/>
                                        <p:tgtEl>
                                          <p:spTgt spid="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920</Words>
  <Application>Microsoft Macintosh PowerPoint</Application>
  <PresentationFormat>On-screen Show (16:9)</PresentationFormat>
  <Paragraphs>76</Paragraphs>
  <Slides>8</Slides>
  <Notes>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vt:i4>
      </vt:variant>
    </vt:vector>
  </HeadingPairs>
  <TitlesOfParts>
    <vt:vector size="13" baseType="lpstr">
      <vt:lpstr>Calibri</vt:lpstr>
      <vt:lpstr>Arial Black</vt:lpstr>
      <vt:lpstr>Arial</vt:lpstr>
      <vt:lpstr>Simple Light</vt:lpstr>
      <vt:lpstr>Office Theme</vt:lpstr>
      <vt:lpstr>Introdução a polímeros</vt:lpstr>
      <vt:lpstr>Onde os polímeros estão?</vt:lpstr>
      <vt:lpstr>POLÍ - MERO</vt:lpstr>
      <vt:lpstr>Polímeros são como espaguete </vt:lpstr>
      <vt:lpstr>Nomenclatura e representação de polímeros</vt:lpstr>
      <vt:lpstr>Uma breve história de polímeros</vt:lpstr>
      <vt:lpstr>Polímeros hoje</vt:lpstr>
      <vt:lpstr>Polímeros podem ter muitas propriedades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 a polímeros</dc:title>
  <cp:lastModifiedBy>Haley Beech</cp:lastModifiedBy>
  <cp:revision>1</cp:revision>
  <dcterms:modified xsi:type="dcterms:W3CDTF">2024-09-19T18:52:10Z</dcterms:modified>
</cp:coreProperties>
</file>