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a8c18ef4d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picked messy: you are right in some cases! It is called amorphous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Disorded, chaotically distributed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picked ordered: you are right in some cases! It is called crystalline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not really a realistic case -&gt; very hard to make it 100% crystalline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because there are always some crystalline regions and amorphous regions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if you said both: you’re also right -&gt; semi-crystalline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what happens a lot of times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way the chains are arranged influence a lot their properties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higher the crystallinity, the higher the Tg</a:t>
            </a:r>
            <a:endParaRPr/>
          </a:p>
        </p:txBody>
      </p:sp>
      <p:sp>
        <p:nvSpPr>
          <p:cNvPr id="409" name="Google Shape;409;g1a8c18ef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e092b8bc5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 are not chemically bonded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are patient enough you can unentangle them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resistance to entanglement is what gives polymers their interesting properties</a:t>
            </a:r>
            <a:endParaRPr/>
          </a:p>
        </p:txBody>
      </p:sp>
      <p:sp>
        <p:nvSpPr>
          <p:cNvPr id="143" name="Google Shape;143;g1ae092b8bc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c340ad61f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Thermoplastic: entangled but not chemically linked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heat it up, the chains become more mobile and easily slow past each other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Becomes something like a liquid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Melts at high temperatures but it hardens back as soon as you cool them back to the original temperature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polymers can also dissolve in certain liquids and become a solution just like when you dissolve salt in water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can no longer see the salt grains</a:t>
            </a:r>
            <a:endParaRPr/>
          </a:p>
        </p:txBody>
      </p:sp>
      <p:sp>
        <p:nvSpPr>
          <p:cNvPr id="161" name="Google Shape;161;g1bc340ad61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c340ad61f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if you dont want it to dissolve or melt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you overcook past and dont add any oil it congeals into a biiiig blob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can do this with a polymer and now it is called a thermoset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thermoset has chemical bonds (connections) among the chains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Because of this, if you heat up the chains are not mobile anymore, so it does not become a liquid -&gt; IT BUUURNS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Also, it does not dissolve either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might even swell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87" name="Google Shape;187;g1bc340ad61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c340ad61f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Those as the 2 main kinds of polymers, but there is another class: elastomer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is pretty similar to a thermoset, but it is stretchy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Both of them are crosslinked, so they will sell and not melt</a:t>
            </a:r>
            <a:endParaRPr/>
          </a:p>
        </p:txBody>
      </p:sp>
      <p:sp>
        <p:nvSpPr>
          <p:cNvPr id="228" name="Google Shape;228;g1bc340ad61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4d660ba34_0_6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Usually elastomers are elastic and the other 2 are stiffer</a:t>
            </a:r>
            <a:endParaRPr/>
          </a:p>
        </p:txBody>
      </p:sp>
      <p:sp>
        <p:nvSpPr>
          <p:cNvPr id="275" name="Google Shape;275;g1a4d660ba34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e092b8bc5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Elastomers are more flexible bc their Tg are lower than room temperature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Tg is the glass transition temperature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is the point at which the polymer goes from a state that is hard and brittle like glass (you can actually crack it like glass) to a soft/elastic state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because the chains loose mobility and jam together below Tg. Above Tg, they gain mobility and the material becomes more flexible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322" name="Google Shape;322;g1ae092b8bc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ae092b8bc5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Rubber bands: room temperature is above Tg -&gt; very flexible and stretchy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Epoxy/Glue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soon as you pour it, the chains create crosslinks and room temperature is below Tg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So, the material is stiffer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Plastic bottles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Room temperature is below Tg, so they are stiff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heat them up enough they melt and you can recycle them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is easier to recycle thermoplastics than the ones with permanent crosslinks</a:t>
            </a:r>
            <a:endParaRPr/>
          </a:p>
        </p:txBody>
      </p:sp>
      <p:sp>
        <p:nvSpPr>
          <p:cNvPr id="371" name="Google Shape;371;g1ae092b8bc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a8c18ef4d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Usually in a material, the chains arrange themselves in a very particular way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Which way do you think the chains are arranged in a material? (MAke them pick one or another or both)</a:t>
            </a:r>
            <a:endParaRPr/>
          </a:p>
        </p:txBody>
      </p:sp>
      <p:sp>
        <p:nvSpPr>
          <p:cNvPr id="391" name="Google Shape;391;g1a8c18ef4d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4651">
            <a:off x="1674700" y="3728099"/>
            <a:ext cx="8839200" cy="70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62865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Tipos de Polímeros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4651">
            <a:off x="-1837800" y="254399"/>
            <a:ext cx="8839200" cy="70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5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Como os polímeros são a nível molecular?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15" name="Google Shape;415;p35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6" name="Google Shape;416;p35"/>
          <p:cNvSpPr/>
          <p:nvPr/>
        </p:nvSpPr>
        <p:spPr>
          <a:xfrm>
            <a:off x="682586" y="2642491"/>
            <a:ext cx="1544475" cy="1189225"/>
          </a:xfrm>
          <a:custGeom>
            <a:avLst/>
            <a:gdLst/>
            <a:ahLst/>
            <a:cxnLst/>
            <a:rect l="l" t="t" r="r" b="b"/>
            <a:pathLst>
              <a:path w="61779" h="47569" extrusionOk="0">
                <a:moveTo>
                  <a:pt x="41891" y="42726"/>
                </a:moveTo>
                <a:cubicBezTo>
                  <a:pt x="40495" y="41755"/>
                  <a:pt x="35215" y="40176"/>
                  <a:pt x="33516" y="36899"/>
                </a:cubicBezTo>
                <a:cubicBezTo>
                  <a:pt x="31817" y="33622"/>
                  <a:pt x="27265" y="26218"/>
                  <a:pt x="31695" y="23062"/>
                </a:cubicBezTo>
                <a:cubicBezTo>
                  <a:pt x="36125" y="19906"/>
                  <a:pt x="57124" y="16265"/>
                  <a:pt x="60098" y="17964"/>
                </a:cubicBezTo>
                <a:cubicBezTo>
                  <a:pt x="63072" y="19663"/>
                  <a:pt x="52208" y="33440"/>
                  <a:pt x="49538" y="33258"/>
                </a:cubicBezTo>
                <a:cubicBezTo>
                  <a:pt x="46868" y="33076"/>
                  <a:pt x="50570" y="20271"/>
                  <a:pt x="44076" y="16872"/>
                </a:cubicBezTo>
                <a:cubicBezTo>
                  <a:pt x="37582" y="13473"/>
                  <a:pt x="16159" y="11228"/>
                  <a:pt x="10575" y="12866"/>
                </a:cubicBezTo>
                <a:cubicBezTo>
                  <a:pt x="4992" y="14505"/>
                  <a:pt x="8451" y="28099"/>
                  <a:pt x="10575" y="26703"/>
                </a:cubicBezTo>
                <a:cubicBezTo>
                  <a:pt x="12699" y="25307"/>
                  <a:pt x="18768" y="7829"/>
                  <a:pt x="23320" y="4491"/>
                </a:cubicBezTo>
                <a:cubicBezTo>
                  <a:pt x="27872" y="1153"/>
                  <a:pt x="39100" y="1578"/>
                  <a:pt x="37886" y="6676"/>
                </a:cubicBezTo>
                <a:cubicBezTo>
                  <a:pt x="36672" y="11774"/>
                  <a:pt x="22106" y="31013"/>
                  <a:pt x="16037" y="35079"/>
                </a:cubicBezTo>
                <a:cubicBezTo>
                  <a:pt x="9968" y="39145"/>
                  <a:pt x="-4415" y="35807"/>
                  <a:pt x="1472" y="31073"/>
                </a:cubicBezTo>
                <a:cubicBezTo>
                  <a:pt x="7359" y="26339"/>
                  <a:pt x="46929" y="4431"/>
                  <a:pt x="51359" y="6676"/>
                </a:cubicBezTo>
                <a:cubicBezTo>
                  <a:pt x="55789" y="8922"/>
                  <a:pt x="35762" y="43879"/>
                  <a:pt x="28054" y="44546"/>
                </a:cubicBezTo>
                <a:cubicBezTo>
                  <a:pt x="20346" y="45214"/>
                  <a:pt x="8269" y="10196"/>
                  <a:pt x="5113" y="10681"/>
                </a:cubicBezTo>
                <a:cubicBezTo>
                  <a:pt x="1957" y="11167"/>
                  <a:pt x="4810" y="49219"/>
                  <a:pt x="9119" y="47459"/>
                </a:cubicBezTo>
                <a:cubicBezTo>
                  <a:pt x="13428" y="45699"/>
                  <a:pt x="22288" y="2063"/>
                  <a:pt x="30967" y="121"/>
                </a:cubicBezTo>
                <a:cubicBezTo>
                  <a:pt x="39646" y="-1821"/>
                  <a:pt x="65864" y="29192"/>
                  <a:pt x="61191" y="35807"/>
                </a:cubicBezTo>
                <a:cubicBezTo>
                  <a:pt x="56518" y="42422"/>
                  <a:pt x="7055" y="40783"/>
                  <a:pt x="2928" y="39812"/>
                </a:cubicBezTo>
                <a:cubicBezTo>
                  <a:pt x="-1199" y="38841"/>
                  <a:pt x="30846" y="31620"/>
                  <a:pt x="36429" y="2998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7" name="Google Shape;417;p35"/>
          <p:cNvSpPr txBox="1"/>
          <p:nvPr/>
        </p:nvSpPr>
        <p:spPr>
          <a:xfrm>
            <a:off x="430763" y="1293263"/>
            <a:ext cx="2048100" cy="598800"/>
          </a:xfrm>
          <a:prstGeom prst="rect">
            <a:avLst/>
          </a:prstGeom>
          <a:noFill/>
          <a:ln w="38100" cap="flat" cmpd="sng">
            <a:solidFill>
              <a:srgbClr val="E62D8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pen Sans"/>
                <a:ea typeface="Open Sans"/>
                <a:cs typeface="Open Sans"/>
                <a:sym typeface="Open Sans"/>
              </a:rPr>
              <a:t>Amorfo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3691297" y="2436934"/>
            <a:ext cx="1189800" cy="1600375"/>
          </a:xfrm>
          <a:custGeom>
            <a:avLst/>
            <a:gdLst/>
            <a:ahLst/>
            <a:cxnLst/>
            <a:rect l="l" t="t" r="r" b="b"/>
            <a:pathLst>
              <a:path w="47592" h="64015" extrusionOk="0">
                <a:moveTo>
                  <a:pt x="656" y="56814"/>
                </a:moveTo>
                <a:cubicBezTo>
                  <a:pt x="595" y="49228"/>
                  <a:pt x="-497" y="19125"/>
                  <a:pt x="292" y="11296"/>
                </a:cubicBezTo>
                <a:cubicBezTo>
                  <a:pt x="1081" y="3467"/>
                  <a:pt x="4480" y="2436"/>
                  <a:pt x="5390" y="9840"/>
                </a:cubicBezTo>
                <a:cubicBezTo>
                  <a:pt x="6300" y="17244"/>
                  <a:pt x="4722" y="48197"/>
                  <a:pt x="5754" y="55722"/>
                </a:cubicBezTo>
                <a:cubicBezTo>
                  <a:pt x="6786" y="63248"/>
                  <a:pt x="10791" y="62579"/>
                  <a:pt x="11580" y="54993"/>
                </a:cubicBezTo>
                <a:cubicBezTo>
                  <a:pt x="12369" y="47407"/>
                  <a:pt x="9638" y="17669"/>
                  <a:pt x="10488" y="10204"/>
                </a:cubicBezTo>
                <a:cubicBezTo>
                  <a:pt x="11338" y="2739"/>
                  <a:pt x="15707" y="2193"/>
                  <a:pt x="16678" y="10204"/>
                </a:cubicBezTo>
                <a:cubicBezTo>
                  <a:pt x="17649" y="18215"/>
                  <a:pt x="15404" y="50381"/>
                  <a:pt x="16314" y="58271"/>
                </a:cubicBezTo>
                <a:cubicBezTo>
                  <a:pt x="17224" y="66161"/>
                  <a:pt x="21230" y="65857"/>
                  <a:pt x="22140" y="57542"/>
                </a:cubicBezTo>
                <a:cubicBezTo>
                  <a:pt x="23050" y="49227"/>
                  <a:pt x="20623" y="16637"/>
                  <a:pt x="21776" y="8383"/>
                </a:cubicBezTo>
                <a:cubicBezTo>
                  <a:pt x="22929" y="129"/>
                  <a:pt x="28088" y="8"/>
                  <a:pt x="29059" y="8019"/>
                </a:cubicBezTo>
                <a:cubicBezTo>
                  <a:pt x="30030" y="16030"/>
                  <a:pt x="26510" y="48439"/>
                  <a:pt x="27602" y="56450"/>
                </a:cubicBezTo>
                <a:cubicBezTo>
                  <a:pt x="28694" y="64461"/>
                  <a:pt x="34460" y="64522"/>
                  <a:pt x="35613" y="56086"/>
                </a:cubicBezTo>
                <a:cubicBezTo>
                  <a:pt x="36766" y="47650"/>
                  <a:pt x="33550" y="14027"/>
                  <a:pt x="34521" y="5834"/>
                </a:cubicBezTo>
                <a:cubicBezTo>
                  <a:pt x="35492" y="-2359"/>
                  <a:pt x="40408" y="-1752"/>
                  <a:pt x="41440" y="6927"/>
                </a:cubicBezTo>
                <a:cubicBezTo>
                  <a:pt x="42472" y="15606"/>
                  <a:pt x="39740" y="49532"/>
                  <a:pt x="40711" y="57907"/>
                </a:cubicBezTo>
                <a:cubicBezTo>
                  <a:pt x="41682" y="66282"/>
                  <a:pt x="46295" y="65614"/>
                  <a:pt x="47266" y="57178"/>
                </a:cubicBezTo>
                <a:cubicBezTo>
                  <a:pt x="48237" y="48742"/>
                  <a:pt x="46659" y="15606"/>
                  <a:pt x="46538" y="729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" name="Google Shape;419;p35"/>
          <p:cNvSpPr txBox="1"/>
          <p:nvPr/>
        </p:nvSpPr>
        <p:spPr>
          <a:xfrm>
            <a:off x="3262150" y="1293275"/>
            <a:ext cx="2048100" cy="598800"/>
          </a:xfrm>
          <a:prstGeom prst="rect">
            <a:avLst/>
          </a:prstGeom>
          <a:noFill/>
          <a:ln w="38100" cap="flat" cmpd="sng">
            <a:solidFill>
              <a:srgbClr val="4ACB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pen Sans"/>
                <a:ea typeface="Open Sans"/>
                <a:cs typeface="Open Sans"/>
                <a:sym typeface="Open Sans"/>
              </a:rPr>
              <a:t>Cristalino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35"/>
          <p:cNvSpPr txBox="1"/>
          <p:nvPr/>
        </p:nvSpPr>
        <p:spPr>
          <a:xfrm>
            <a:off x="5908925" y="1217075"/>
            <a:ext cx="2794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pen Sans"/>
                <a:ea typeface="Open Sans"/>
                <a:cs typeface="Open Sans"/>
                <a:sym typeface="Open Sans"/>
              </a:rPr>
              <a:t>Semi-Cristalino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35"/>
          <p:cNvSpPr/>
          <p:nvPr/>
        </p:nvSpPr>
        <p:spPr>
          <a:xfrm>
            <a:off x="6118393" y="1900221"/>
            <a:ext cx="2389300" cy="2561600"/>
          </a:xfrm>
          <a:custGeom>
            <a:avLst/>
            <a:gdLst/>
            <a:ahLst/>
            <a:cxnLst/>
            <a:rect l="l" t="t" r="r" b="b"/>
            <a:pathLst>
              <a:path w="95572" h="102464" extrusionOk="0">
                <a:moveTo>
                  <a:pt x="18222" y="41021"/>
                </a:moveTo>
                <a:cubicBezTo>
                  <a:pt x="18222" y="39504"/>
                  <a:pt x="17615" y="33495"/>
                  <a:pt x="18222" y="31917"/>
                </a:cubicBezTo>
                <a:cubicBezTo>
                  <a:pt x="18829" y="30339"/>
                  <a:pt x="21074" y="30036"/>
                  <a:pt x="21863" y="31553"/>
                </a:cubicBezTo>
                <a:cubicBezTo>
                  <a:pt x="22652" y="33070"/>
                  <a:pt x="22653" y="36833"/>
                  <a:pt x="22956" y="41021"/>
                </a:cubicBezTo>
                <a:cubicBezTo>
                  <a:pt x="23260" y="45209"/>
                  <a:pt x="26354" y="54434"/>
                  <a:pt x="23684" y="56679"/>
                </a:cubicBezTo>
                <a:cubicBezTo>
                  <a:pt x="21014" y="58925"/>
                  <a:pt x="10636" y="52006"/>
                  <a:pt x="6934" y="54494"/>
                </a:cubicBezTo>
                <a:cubicBezTo>
                  <a:pt x="3232" y="56982"/>
                  <a:pt x="-956" y="67664"/>
                  <a:pt x="1471" y="71609"/>
                </a:cubicBezTo>
                <a:cubicBezTo>
                  <a:pt x="3899" y="75554"/>
                  <a:pt x="18768" y="78770"/>
                  <a:pt x="21499" y="78163"/>
                </a:cubicBezTo>
                <a:cubicBezTo>
                  <a:pt x="24230" y="77556"/>
                  <a:pt x="21378" y="67360"/>
                  <a:pt x="17858" y="67967"/>
                </a:cubicBezTo>
                <a:cubicBezTo>
                  <a:pt x="14338" y="68574"/>
                  <a:pt x="-2352" y="79377"/>
                  <a:pt x="379" y="81805"/>
                </a:cubicBezTo>
                <a:cubicBezTo>
                  <a:pt x="3110" y="84233"/>
                  <a:pt x="29996" y="84536"/>
                  <a:pt x="34244" y="82533"/>
                </a:cubicBezTo>
                <a:cubicBezTo>
                  <a:pt x="38492" y="80530"/>
                  <a:pt x="26840" y="74036"/>
                  <a:pt x="25869" y="69788"/>
                </a:cubicBezTo>
                <a:cubicBezTo>
                  <a:pt x="24898" y="65540"/>
                  <a:pt x="28479" y="63416"/>
                  <a:pt x="28418" y="57043"/>
                </a:cubicBezTo>
                <a:cubicBezTo>
                  <a:pt x="28357" y="50671"/>
                  <a:pt x="25991" y="37440"/>
                  <a:pt x="25505" y="31553"/>
                </a:cubicBezTo>
                <a:cubicBezTo>
                  <a:pt x="25020" y="25666"/>
                  <a:pt x="24959" y="22389"/>
                  <a:pt x="25505" y="21721"/>
                </a:cubicBezTo>
                <a:cubicBezTo>
                  <a:pt x="26051" y="21053"/>
                  <a:pt x="27750" y="22570"/>
                  <a:pt x="28782" y="27547"/>
                </a:cubicBezTo>
                <a:cubicBezTo>
                  <a:pt x="29814" y="32524"/>
                  <a:pt x="30663" y="46301"/>
                  <a:pt x="31695" y="51581"/>
                </a:cubicBezTo>
                <a:cubicBezTo>
                  <a:pt x="32727" y="56861"/>
                  <a:pt x="34851" y="63476"/>
                  <a:pt x="34972" y="59228"/>
                </a:cubicBezTo>
                <a:cubicBezTo>
                  <a:pt x="35093" y="54980"/>
                  <a:pt x="34001" y="32949"/>
                  <a:pt x="32423" y="26091"/>
                </a:cubicBezTo>
                <a:cubicBezTo>
                  <a:pt x="30845" y="19233"/>
                  <a:pt x="27326" y="22328"/>
                  <a:pt x="25505" y="18080"/>
                </a:cubicBezTo>
                <a:cubicBezTo>
                  <a:pt x="23684" y="13832"/>
                  <a:pt x="19860" y="1754"/>
                  <a:pt x="21499" y="601"/>
                </a:cubicBezTo>
                <a:cubicBezTo>
                  <a:pt x="23138" y="-552"/>
                  <a:pt x="34852" y="10008"/>
                  <a:pt x="35337" y="11161"/>
                </a:cubicBezTo>
                <a:cubicBezTo>
                  <a:pt x="35823" y="12314"/>
                  <a:pt x="24837" y="9280"/>
                  <a:pt x="24412" y="7520"/>
                </a:cubicBezTo>
                <a:cubicBezTo>
                  <a:pt x="23987" y="5760"/>
                  <a:pt x="30907" y="-2130"/>
                  <a:pt x="32788" y="601"/>
                </a:cubicBezTo>
                <a:cubicBezTo>
                  <a:pt x="34670" y="3332"/>
                  <a:pt x="34669" y="14317"/>
                  <a:pt x="35701" y="23906"/>
                </a:cubicBezTo>
                <a:cubicBezTo>
                  <a:pt x="36733" y="33495"/>
                  <a:pt x="37825" y="52187"/>
                  <a:pt x="38978" y="58135"/>
                </a:cubicBezTo>
                <a:cubicBezTo>
                  <a:pt x="40131" y="64083"/>
                  <a:pt x="42740" y="65843"/>
                  <a:pt x="42619" y="59592"/>
                </a:cubicBezTo>
                <a:cubicBezTo>
                  <a:pt x="42498" y="53341"/>
                  <a:pt x="38129" y="26637"/>
                  <a:pt x="38250" y="20629"/>
                </a:cubicBezTo>
                <a:cubicBezTo>
                  <a:pt x="38372" y="14621"/>
                  <a:pt x="41952" y="16806"/>
                  <a:pt x="43348" y="23542"/>
                </a:cubicBezTo>
                <a:cubicBezTo>
                  <a:pt x="44744" y="30279"/>
                  <a:pt x="47232" y="53280"/>
                  <a:pt x="46625" y="61048"/>
                </a:cubicBezTo>
                <a:cubicBezTo>
                  <a:pt x="46018" y="68816"/>
                  <a:pt x="40313" y="66814"/>
                  <a:pt x="39706" y="70152"/>
                </a:cubicBezTo>
                <a:cubicBezTo>
                  <a:pt x="39099" y="73490"/>
                  <a:pt x="40981" y="79559"/>
                  <a:pt x="42984" y="81076"/>
                </a:cubicBezTo>
                <a:cubicBezTo>
                  <a:pt x="44987" y="82593"/>
                  <a:pt x="50873" y="80106"/>
                  <a:pt x="51723" y="79256"/>
                </a:cubicBezTo>
                <a:cubicBezTo>
                  <a:pt x="52573" y="78406"/>
                  <a:pt x="48386" y="78770"/>
                  <a:pt x="48082" y="75978"/>
                </a:cubicBezTo>
                <a:cubicBezTo>
                  <a:pt x="47779" y="73186"/>
                  <a:pt x="50145" y="71305"/>
                  <a:pt x="49902" y="62505"/>
                </a:cubicBezTo>
                <a:cubicBezTo>
                  <a:pt x="49659" y="53705"/>
                  <a:pt x="45957" y="31129"/>
                  <a:pt x="46625" y="23178"/>
                </a:cubicBezTo>
                <a:cubicBezTo>
                  <a:pt x="47293" y="15228"/>
                  <a:pt x="54879" y="16380"/>
                  <a:pt x="53908" y="14802"/>
                </a:cubicBezTo>
                <a:cubicBezTo>
                  <a:pt x="52937" y="13224"/>
                  <a:pt x="42074" y="15773"/>
                  <a:pt x="40799" y="13710"/>
                </a:cubicBezTo>
                <a:cubicBezTo>
                  <a:pt x="39525" y="11647"/>
                  <a:pt x="44380" y="966"/>
                  <a:pt x="46261" y="2422"/>
                </a:cubicBezTo>
                <a:cubicBezTo>
                  <a:pt x="48142" y="3879"/>
                  <a:pt x="50873" y="13103"/>
                  <a:pt x="52087" y="22449"/>
                </a:cubicBezTo>
                <a:cubicBezTo>
                  <a:pt x="53301" y="31795"/>
                  <a:pt x="52634" y="51944"/>
                  <a:pt x="53544" y="58499"/>
                </a:cubicBezTo>
                <a:cubicBezTo>
                  <a:pt x="54454" y="65054"/>
                  <a:pt x="57306" y="67907"/>
                  <a:pt x="57549" y="61777"/>
                </a:cubicBezTo>
                <a:cubicBezTo>
                  <a:pt x="57792" y="55647"/>
                  <a:pt x="53543" y="30461"/>
                  <a:pt x="55000" y="21721"/>
                </a:cubicBezTo>
                <a:cubicBezTo>
                  <a:pt x="56457" y="12982"/>
                  <a:pt x="65925" y="12253"/>
                  <a:pt x="66289" y="9340"/>
                </a:cubicBezTo>
                <a:cubicBezTo>
                  <a:pt x="66653" y="6427"/>
                  <a:pt x="58156" y="2543"/>
                  <a:pt x="57185" y="4242"/>
                </a:cubicBezTo>
                <a:cubicBezTo>
                  <a:pt x="56214" y="5941"/>
                  <a:pt x="59673" y="9947"/>
                  <a:pt x="60462" y="19536"/>
                </a:cubicBezTo>
                <a:cubicBezTo>
                  <a:pt x="61251" y="29125"/>
                  <a:pt x="62526" y="50125"/>
                  <a:pt x="61919" y="61777"/>
                </a:cubicBezTo>
                <a:cubicBezTo>
                  <a:pt x="61312" y="73430"/>
                  <a:pt x="56275" y="86174"/>
                  <a:pt x="56821" y="89451"/>
                </a:cubicBezTo>
                <a:cubicBezTo>
                  <a:pt x="57367" y="92728"/>
                  <a:pt x="65196" y="84717"/>
                  <a:pt x="65196" y="81440"/>
                </a:cubicBezTo>
                <a:cubicBezTo>
                  <a:pt x="65196" y="78163"/>
                  <a:pt x="56153" y="72276"/>
                  <a:pt x="56821" y="69788"/>
                </a:cubicBezTo>
                <a:cubicBezTo>
                  <a:pt x="57489" y="67300"/>
                  <a:pt x="62769" y="62748"/>
                  <a:pt x="69202" y="66511"/>
                </a:cubicBezTo>
                <a:cubicBezTo>
                  <a:pt x="75635" y="70274"/>
                  <a:pt x="96634" y="86478"/>
                  <a:pt x="95420" y="92365"/>
                </a:cubicBezTo>
                <a:cubicBezTo>
                  <a:pt x="94206" y="98252"/>
                  <a:pt x="65743" y="104381"/>
                  <a:pt x="61919" y="101832"/>
                </a:cubicBezTo>
                <a:cubicBezTo>
                  <a:pt x="58096" y="99283"/>
                  <a:pt x="71690" y="84111"/>
                  <a:pt x="72479" y="77071"/>
                </a:cubicBezTo>
                <a:cubicBezTo>
                  <a:pt x="73268" y="70031"/>
                  <a:pt x="67988" y="69363"/>
                  <a:pt x="66653" y="59592"/>
                </a:cubicBezTo>
                <a:cubicBezTo>
                  <a:pt x="65318" y="49821"/>
                  <a:pt x="61555" y="27244"/>
                  <a:pt x="64468" y="18444"/>
                </a:cubicBezTo>
                <a:cubicBezTo>
                  <a:pt x="67381" y="9644"/>
                  <a:pt x="80855" y="8733"/>
                  <a:pt x="84132" y="679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2" name="Google Shape;422;p35"/>
          <p:cNvSpPr/>
          <p:nvPr/>
        </p:nvSpPr>
        <p:spPr>
          <a:xfrm>
            <a:off x="6464700" y="2543400"/>
            <a:ext cx="1544400" cy="919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CB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5895300" y="3580100"/>
            <a:ext cx="2794200" cy="919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62D8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6065925" y="1827400"/>
            <a:ext cx="2441700" cy="5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62D8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981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Polímeros são longos e emaranhados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49" name="Google Shape;149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27"/>
          <p:cNvSpPr/>
          <p:nvPr/>
        </p:nvSpPr>
        <p:spPr>
          <a:xfrm>
            <a:off x="2468364" y="1705900"/>
            <a:ext cx="1672450" cy="1515300"/>
          </a:xfrm>
          <a:custGeom>
            <a:avLst/>
            <a:gdLst/>
            <a:ahLst/>
            <a:cxnLst/>
            <a:rect l="l" t="t" r="r" b="b"/>
            <a:pathLst>
              <a:path w="66898" h="60612" extrusionOk="0">
                <a:moveTo>
                  <a:pt x="26060" y="0"/>
                </a:moveTo>
                <a:cubicBezTo>
                  <a:pt x="30164" y="2052"/>
                  <a:pt x="35381" y="3650"/>
                  <a:pt x="37433" y="7754"/>
                </a:cubicBezTo>
                <a:cubicBezTo>
                  <a:pt x="41626" y="16139"/>
                  <a:pt x="38409" y="33093"/>
                  <a:pt x="29162" y="34635"/>
                </a:cubicBezTo>
                <a:cubicBezTo>
                  <a:pt x="27122" y="34975"/>
                  <a:pt x="24105" y="36356"/>
                  <a:pt x="22958" y="34635"/>
                </a:cubicBezTo>
                <a:cubicBezTo>
                  <a:pt x="22012" y="33216"/>
                  <a:pt x="25086" y="31845"/>
                  <a:pt x="26577" y="31016"/>
                </a:cubicBezTo>
                <a:cubicBezTo>
                  <a:pt x="34110" y="26831"/>
                  <a:pt x="44064" y="29443"/>
                  <a:pt x="52424" y="31533"/>
                </a:cubicBezTo>
                <a:cubicBezTo>
                  <a:pt x="54465" y="32043"/>
                  <a:pt x="58258" y="33157"/>
                  <a:pt x="57593" y="35152"/>
                </a:cubicBezTo>
                <a:cubicBezTo>
                  <a:pt x="56667" y="37931"/>
                  <a:pt x="52459" y="37977"/>
                  <a:pt x="49839" y="39287"/>
                </a:cubicBezTo>
                <a:cubicBezTo>
                  <a:pt x="40264" y="44075"/>
                  <a:pt x="28387" y="42869"/>
                  <a:pt x="17789" y="41355"/>
                </a:cubicBezTo>
                <a:cubicBezTo>
                  <a:pt x="13956" y="40807"/>
                  <a:pt x="5229" y="37890"/>
                  <a:pt x="7967" y="35152"/>
                </a:cubicBezTo>
                <a:cubicBezTo>
                  <a:pt x="13363" y="29756"/>
                  <a:pt x="23082" y="32567"/>
                  <a:pt x="30712" y="32567"/>
                </a:cubicBezTo>
                <a:cubicBezTo>
                  <a:pt x="37694" y="32567"/>
                  <a:pt x="49725" y="31366"/>
                  <a:pt x="50873" y="38253"/>
                </a:cubicBezTo>
                <a:cubicBezTo>
                  <a:pt x="52153" y="45933"/>
                  <a:pt x="37465" y="48075"/>
                  <a:pt x="29679" y="48075"/>
                </a:cubicBezTo>
                <a:cubicBezTo>
                  <a:pt x="25039" y="48075"/>
                  <a:pt x="17364" y="48958"/>
                  <a:pt x="16238" y="44457"/>
                </a:cubicBezTo>
                <a:cubicBezTo>
                  <a:pt x="15942" y="43275"/>
                  <a:pt x="17778" y="42499"/>
                  <a:pt x="18823" y="41872"/>
                </a:cubicBezTo>
                <a:cubicBezTo>
                  <a:pt x="27404" y="36723"/>
                  <a:pt x="38934" y="38676"/>
                  <a:pt x="48805" y="40321"/>
                </a:cubicBezTo>
                <a:cubicBezTo>
                  <a:pt x="53366" y="41081"/>
                  <a:pt x="63280" y="42388"/>
                  <a:pt x="61212" y="46524"/>
                </a:cubicBezTo>
                <a:cubicBezTo>
                  <a:pt x="56182" y="56584"/>
                  <a:pt x="38640" y="51832"/>
                  <a:pt x="27611" y="49626"/>
                </a:cubicBezTo>
                <a:cubicBezTo>
                  <a:pt x="17978" y="47699"/>
                  <a:pt x="2596" y="48300"/>
                  <a:pt x="213" y="38770"/>
                </a:cubicBezTo>
                <a:cubicBezTo>
                  <a:pt x="-1494" y="31941"/>
                  <a:pt x="12872" y="31889"/>
                  <a:pt x="19857" y="31016"/>
                </a:cubicBezTo>
                <a:cubicBezTo>
                  <a:pt x="32818" y="29396"/>
                  <a:pt x="46943" y="30863"/>
                  <a:pt x="58627" y="36703"/>
                </a:cubicBezTo>
                <a:cubicBezTo>
                  <a:pt x="61384" y="38081"/>
                  <a:pt x="66898" y="37756"/>
                  <a:pt x="66898" y="40838"/>
                </a:cubicBezTo>
                <a:cubicBezTo>
                  <a:pt x="66898" y="49977"/>
                  <a:pt x="56246" y="58330"/>
                  <a:pt x="47254" y="59965"/>
                </a:cubicBezTo>
                <a:cubicBezTo>
                  <a:pt x="37412" y="61755"/>
                  <a:pt x="26271" y="59580"/>
                  <a:pt x="17789" y="54278"/>
                </a:cubicBezTo>
                <a:cubicBezTo>
                  <a:pt x="14952" y="52505"/>
                  <a:pt x="11014" y="51584"/>
                  <a:pt x="9518" y="48592"/>
                </a:cubicBezTo>
              </a:path>
            </a:pathLst>
          </a:custGeom>
          <a:noFill/>
          <a:ln w="28575" cap="flat" cmpd="sng">
            <a:solidFill>
              <a:srgbClr val="F1C23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52" name="Google Shape;152;p27"/>
          <p:cNvSpPr/>
          <p:nvPr/>
        </p:nvSpPr>
        <p:spPr>
          <a:xfrm>
            <a:off x="2494200" y="2423408"/>
            <a:ext cx="1779025" cy="917050"/>
          </a:xfrm>
          <a:custGeom>
            <a:avLst/>
            <a:gdLst/>
            <a:ahLst/>
            <a:cxnLst/>
            <a:rect l="l" t="t" r="r" b="b"/>
            <a:pathLst>
              <a:path w="71161" h="36682" extrusionOk="0">
                <a:moveTo>
                  <a:pt x="0" y="25578"/>
                </a:moveTo>
                <a:cubicBezTo>
                  <a:pt x="0" y="19842"/>
                  <a:pt x="5494" y="15390"/>
                  <a:pt x="9305" y="11103"/>
                </a:cubicBezTo>
                <a:cubicBezTo>
                  <a:pt x="12132" y="7922"/>
                  <a:pt x="15938" y="3855"/>
                  <a:pt x="20161" y="4383"/>
                </a:cubicBezTo>
                <a:cubicBezTo>
                  <a:pt x="25245" y="5018"/>
                  <a:pt x="28071" y="11245"/>
                  <a:pt x="30500" y="15756"/>
                </a:cubicBezTo>
                <a:cubicBezTo>
                  <a:pt x="31670" y="17928"/>
                  <a:pt x="33794" y="21248"/>
                  <a:pt x="32050" y="22993"/>
                </a:cubicBezTo>
                <a:cubicBezTo>
                  <a:pt x="27294" y="27753"/>
                  <a:pt x="16538" y="23652"/>
                  <a:pt x="12407" y="18340"/>
                </a:cubicBezTo>
                <a:cubicBezTo>
                  <a:pt x="9185" y="14197"/>
                  <a:pt x="13518" y="5139"/>
                  <a:pt x="18610" y="3866"/>
                </a:cubicBezTo>
                <a:cubicBezTo>
                  <a:pt x="31925" y="537"/>
                  <a:pt x="38891" y="22652"/>
                  <a:pt x="50660" y="29713"/>
                </a:cubicBezTo>
                <a:cubicBezTo>
                  <a:pt x="54603" y="32079"/>
                  <a:pt x="59898" y="28478"/>
                  <a:pt x="64100" y="26611"/>
                </a:cubicBezTo>
                <a:cubicBezTo>
                  <a:pt x="66886" y="25373"/>
                  <a:pt x="72183" y="23135"/>
                  <a:pt x="70820" y="20408"/>
                </a:cubicBezTo>
                <a:cubicBezTo>
                  <a:pt x="67354" y="13472"/>
                  <a:pt x="58860" y="2462"/>
                  <a:pt x="52211" y="6451"/>
                </a:cubicBezTo>
                <a:cubicBezTo>
                  <a:pt x="40896" y="13240"/>
                  <a:pt x="39478" y="34976"/>
                  <a:pt x="26364" y="36433"/>
                </a:cubicBezTo>
                <a:cubicBezTo>
                  <a:pt x="17403" y="37429"/>
                  <a:pt x="7478" y="31757"/>
                  <a:pt x="2068" y="24544"/>
                </a:cubicBezTo>
                <a:cubicBezTo>
                  <a:pt x="-2048" y="19056"/>
                  <a:pt x="5546" y="10278"/>
                  <a:pt x="10856" y="5934"/>
                </a:cubicBezTo>
                <a:cubicBezTo>
                  <a:pt x="14018" y="3347"/>
                  <a:pt x="17749" y="-743"/>
                  <a:pt x="21712" y="248"/>
                </a:cubicBezTo>
                <a:cubicBezTo>
                  <a:pt x="32011" y="2823"/>
                  <a:pt x="31485" y="20209"/>
                  <a:pt x="40321" y="26094"/>
                </a:cubicBezTo>
                <a:cubicBezTo>
                  <a:pt x="46052" y="29911"/>
                  <a:pt x="57897" y="22125"/>
                  <a:pt x="57897" y="15239"/>
                </a:cubicBezTo>
                <a:cubicBezTo>
                  <a:pt x="57897" y="8225"/>
                  <a:pt x="46134" y="3895"/>
                  <a:pt x="39287" y="5417"/>
                </a:cubicBezTo>
                <a:cubicBezTo>
                  <a:pt x="31196" y="7215"/>
                  <a:pt x="28860" y="18537"/>
                  <a:pt x="22229" y="23510"/>
                </a:cubicBezTo>
                <a:cubicBezTo>
                  <a:pt x="17259" y="27238"/>
                  <a:pt x="9832" y="24544"/>
                  <a:pt x="3619" y="24544"/>
                </a:cubicBezTo>
              </a:path>
            </a:pathLst>
          </a:cu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Google Shape;153;p27"/>
          <p:cNvSpPr/>
          <p:nvPr/>
        </p:nvSpPr>
        <p:spPr>
          <a:xfrm>
            <a:off x="2630244" y="2419382"/>
            <a:ext cx="1789375" cy="979900"/>
          </a:xfrm>
          <a:custGeom>
            <a:avLst/>
            <a:gdLst/>
            <a:ahLst/>
            <a:cxnLst/>
            <a:rect l="l" t="t" r="r" b="b"/>
            <a:pathLst>
              <a:path w="71575" h="39196" extrusionOk="0">
                <a:moveTo>
                  <a:pt x="9549" y="38662"/>
                </a:moveTo>
                <a:cubicBezTo>
                  <a:pt x="7888" y="32006"/>
                  <a:pt x="12455" y="23583"/>
                  <a:pt x="18337" y="20052"/>
                </a:cubicBezTo>
                <a:cubicBezTo>
                  <a:pt x="26173" y="15349"/>
                  <a:pt x="39884" y="14065"/>
                  <a:pt x="45735" y="21086"/>
                </a:cubicBezTo>
                <a:cubicBezTo>
                  <a:pt x="47554" y="23269"/>
                  <a:pt x="49813" y="27347"/>
                  <a:pt x="47803" y="29357"/>
                </a:cubicBezTo>
                <a:cubicBezTo>
                  <a:pt x="42331" y="34829"/>
                  <a:pt x="20560" y="31002"/>
                  <a:pt x="25058" y="24705"/>
                </a:cubicBezTo>
                <a:cubicBezTo>
                  <a:pt x="29506" y="18477"/>
                  <a:pt x="37151" y="11557"/>
                  <a:pt x="44701" y="12815"/>
                </a:cubicBezTo>
                <a:cubicBezTo>
                  <a:pt x="53848" y="14339"/>
                  <a:pt x="70939" y="24005"/>
                  <a:pt x="65378" y="31425"/>
                </a:cubicBezTo>
                <a:cubicBezTo>
                  <a:pt x="60365" y="38113"/>
                  <a:pt x="48392" y="37977"/>
                  <a:pt x="40566" y="35043"/>
                </a:cubicBezTo>
                <a:cubicBezTo>
                  <a:pt x="34616" y="32813"/>
                  <a:pt x="31540" y="25907"/>
                  <a:pt x="26091" y="22637"/>
                </a:cubicBezTo>
                <a:cubicBezTo>
                  <a:pt x="20607" y="19346"/>
                  <a:pt x="8516" y="17983"/>
                  <a:pt x="6965" y="24188"/>
                </a:cubicBezTo>
                <a:cubicBezTo>
                  <a:pt x="5768" y="28975"/>
                  <a:pt x="9063" y="34891"/>
                  <a:pt x="13168" y="37628"/>
                </a:cubicBezTo>
                <a:cubicBezTo>
                  <a:pt x="17348" y="40415"/>
                  <a:pt x="24108" y="39048"/>
                  <a:pt x="28159" y="36077"/>
                </a:cubicBezTo>
                <a:cubicBezTo>
                  <a:pt x="39885" y="27478"/>
                  <a:pt x="48237" y="14149"/>
                  <a:pt x="61243" y="7646"/>
                </a:cubicBezTo>
                <a:cubicBezTo>
                  <a:pt x="64055" y="6240"/>
                  <a:pt x="69444" y="6253"/>
                  <a:pt x="70548" y="9197"/>
                </a:cubicBezTo>
                <a:cubicBezTo>
                  <a:pt x="72389" y="14104"/>
                  <a:pt x="71669" y="20999"/>
                  <a:pt x="67963" y="24705"/>
                </a:cubicBezTo>
                <a:cubicBezTo>
                  <a:pt x="60104" y="32564"/>
                  <a:pt x="41044" y="29816"/>
                  <a:pt x="34879" y="20569"/>
                </a:cubicBezTo>
                <a:cubicBezTo>
                  <a:pt x="32249" y="16624"/>
                  <a:pt x="35790" y="10040"/>
                  <a:pt x="39532" y="7129"/>
                </a:cubicBezTo>
                <a:cubicBezTo>
                  <a:pt x="43884" y="3743"/>
                  <a:pt x="56854" y="1670"/>
                  <a:pt x="56074" y="7129"/>
                </a:cubicBezTo>
                <a:cubicBezTo>
                  <a:pt x="54233" y="20014"/>
                  <a:pt x="28681" y="18103"/>
                  <a:pt x="17304" y="11781"/>
                </a:cubicBezTo>
                <a:cubicBezTo>
                  <a:pt x="12926" y="9348"/>
                  <a:pt x="8937" y="5966"/>
                  <a:pt x="5931" y="1960"/>
                </a:cubicBezTo>
                <a:cubicBezTo>
                  <a:pt x="5237" y="1035"/>
                  <a:pt x="3646" y="-408"/>
                  <a:pt x="2829" y="409"/>
                </a:cubicBezTo>
                <a:cubicBezTo>
                  <a:pt x="-470" y="3708"/>
                  <a:pt x="1989" y="9705"/>
                  <a:pt x="1795" y="14366"/>
                </a:cubicBezTo>
                <a:cubicBezTo>
                  <a:pt x="1643" y="18018"/>
                  <a:pt x="-642" y="21676"/>
                  <a:pt x="245" y="25222"/>
                </a:cubicBezTo>
                <a:cubicBezTo>
                  <a:pt x="1688" y="30993"/>
                  <a:pt x="12250" y="30412"/>
                  <a:pt x="17820" y="28323"/>
                </a:cubicBezTo>
                <a:cubicBezTo>
                  <a:pt x="21892" y="26796"/>
                  <a:pt x="21439" y="19880"/>
                  <a:pt x="25058" y="17468"/>
                </a:cubicBezTo>
                <a:cubicBezTo>
                  <a:pt x="31995" y="12844"/>
                  <a:pt x="40500" y="9714"/>
                  <a:pt x="48837" y="9714"/>
                </a:cubicBezTo>
              </a:path>
            </a:pathLst>
          </a:cu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Google Shape;154;p27"/>
          <p:cNvSpPr txBox="1"/>
          <p:nvPr/>
        </p:nvSpPr>
        <p:spPr>
          <a:xfrm>
            <a:off x="162500" y="3457525"/>
            <a:ext cx="5438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Lembre-se, polímeros são moléculas longas como espaguete. A fricção entre os fios do macarrão (ou cadeias) reduz a mobilidade de cada cadeia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267300" y="1081000"/>
            <a:ext cx="3807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Mas, com paciência, você pode desembaraçar os fios do macarrão vagarosamente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6595800" y="3606983"/>
            <a:ext cx="1779025" cy="917050"/>
          </a:xfrm>
          <a:custGeom>
            <a:avLst/>
            <a:gdLst/>
            <a:ahLst/>
            <a:cxnLst/>
            <a:rect l="l" t="t" r="r" b="b"/>
            <a:pathLst>
              <a:path w="71161" h="36682" extrusionOk="0">
                <a:moveTo>
                  <a:pt x="0" y="25578"/>
                </a:moveTo>
                <a:cubicBezTo>
                  <a:pt x="0" y="19842"/>
                  <a:pt x="5494" y="15390"/>
                  <a:pt x="9305" y="11103"/>
                </a:cubicBezTo>
                <a:cubicBezTo>
                  <a:pt x="12132" y="7922"/>
                  <a:pt x="15938" y="3855"/>
                  <a:pt x="20161" y="4383"/>
                </a:cubicBezTo>
                <a:cubicBezTo>
                  <a:pt x="25245" y="5018"/>
                  <a:pt x="28071" y="11245"/>
                  <a:pt x="30500" y="15756"/>
                </a:cubicBezTo>
                <a:cubicBezTo>
                  <a:pt x="31670" y="17928"/>
                  <a:pt x="33794" y="21248"/>
                  <a:pt x="32050" y="22993"/>
                </a:cubicBezTo>
                <a:cubicBezTo>
                  <a:pt x="27294" y="27753"/>
                  <a:pt x="16538" y="23652"/>
                  <a:pt x="12407" y="18340"/>
                </a:cubicBezTo>
                <a:cubicBezTo>
                  <a:pt x="9185" y="14197"/>
                  <a:pt x="13518" y="5139"/>
                  <a:pt x="18610" y="3866"/>
                </a:cubicBezTo>
                <a:cubicBezTo>
                  <a:pt x="31925" y="537"/>
                  <a:pt x="38891" y="22652"/>
                  <a:pt x="50660" y="29713"/>
                </a:cubicBezTo>
                <a:cubicBezTo>
                  <a:pt x="54603" y="32079"/>
                  <a:pt x="59898" y="28478"/>
                  <a:pt x="64100" y="26611"/>
                </a:cubicBezTo>
                <a:cubicBezTo>
                  <a:pt x="66886" y="25373"/>
                  <a:pt x="72183" y="23135"/>
                  <a:pt x="70820" y="20408"/>
                </a:cubicBezTo>
                <a:cubicBezTo>
                  <a:pt x="67354" y="13472"/>
                  <a:pt x="58860" y="2462"/>
                  <a:pt x="52211" y="6451"/>
                </a:cubicBezTo>
                <a:cubicBezTo>
                  <a:pt x="40896" y="13240"/>
                  <a:pt x="39478" y="34976"/>
                  <a:pt x="26364" y="36433"/>
                </a:cubicBezTo>
                <a:cubicBezTo>
                  <a:pt x="17403" y="37429"/>
                  <a:pt x="7478" y="31757"/>
                  <a:pt x="2068" y="24544"/>
                </a:cubicBezTo>
                <a:cubicBezTo>
                  <a:pt x="-2048" y="19056"/>
                  <a:pt x="5546" y="10278"/>
                  <a:pt x="10856" y="5934"/>
                </a:cubicBezTo>
                <a:cubicBezTo>
                  <a:pt x="14018" y="3347"/>
                  <a:pt x="17749" y="-743"/>
                  <a:pt x="21712" y="248"/>
                </a:cubicBezTo>
                <a:cubicBezTo>
                  <a:pt x="32011" y="2823"/>
                  <a:pt x="31485" y="20209"/>
                  <a:pt x="40321" y="26094"/>
                </a:cubicBezTo>
                <a:cubicBezTo>
                  <a:pt x="46052" y="29911"/>
                  <a:pt x="57897" y="22125"/>
                  <a:pt x="57897" y="15239"/>
                </a:cubicBezTo>
                <a:cubicBezTo>
                  <a:pt x="57897" y="8225"/>
                  <a:pt x="46134" y="3895"/>
                  <a:pt x="39287" y="5417"/>
                </a:cubicBezTo>
                <a:cubicBezTo>
                  <a:pt x="31196" y="7215"/>
                  <a:pt x="28860" y="18537"/>
                  <a:pt x="22229" y="23510"/>
                </a:cubicBezTo>
                <a:cubicBezTo>
                  <a:pt x="17259" y="27238"/>
                  <a:pt x="9832" y="24544"/>
                  <a:pt x="3619" y="24544"/>
                </a:cubicBezTo>
              </a:path>
            </a:pathLst>
          </a:cu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Google Shape;157;p27"/>
          <p:cNvSpPr/>
          <p:nvPr/>
        </p:nvSpPr>
        <p:spPr>
          <a:xfrm>
            <a:off x="6731844" y="3602957"/>
            <a:ext cx="1789375" cy="979900"/>
          </a:xfrm>
          <a:custGeom>
            <a:avLst/>
            <a:gdLst/>
            <a:ahLst/>
            <a:cxnLst/>
            <a:rect l="l" t="t" r="r" b="b"/>
            <a:pathLst>
              <a:path w="71575" h="39196" extrusionOk="0">
                <a:moveTo>
                  <a:pt x="9549" y="38662"/>
                </a:moveTo>
                <a:cubicBezTo>
                  <a:pt x="7888" y="32006"/>
                  <a:pt x="12455" y="23583"/>
                  <a:pt x="18337" y="20052"/>
                </a:cubicBezTo>
                <a:cubicBezTo>
                  <a:pt x="26173" y="15349"/>
                  <a:pt x="39884" y="14065"/>
                  <a:pt x="45735" y="21086"/>
                </a:cubicBezTo>
                <a:cubicBezTo>
                  <a:pt x="47554" y="23269"/>
                  <a:pt x="49813" y="27347"/>
                  <a:pt x="47803" y="29357"/>
                </a:cubicBezTo>
                <a:cubicBezTo>
                  <a:pt x="42331" y="34829"/>
                  <a:pt x="20560" y="31002"/>
                  <a:pt x="25058" y="24705"/>
                </a:cubicBezTo>
                <a:cubicBezTo>
                  <a:pt x="29506" y="18477"/>
                  <a:pt x="37151" y="11557"/>
                  <a:pt x="44701" y="12815"/>
                </a:cubicBezTo>
                <a:cubicBezTo>
                  <a:pt x="53848" y="14339"/>
                  <a:pt x="70939" y="24005"/>
                  <a:pt x="65378" y="31425"/>
                </a:cubicBezTo>
                <a:cubicBezTo>
                  <a:pt x="60365" y="38113"/>
                  <a:pt x="48392" y="37977"/>
                  <a:pt x="40566" y="35043"/>
                </a:cubicBezTo>
                <a:cubicBezTo>
                  <a:pt x="34616" y="32813"/>
                  <a:pt x="31540" y="25907"/>
                  <a:pt x="26091" y="22637"/>
                </a:cubicBezTo>
                <a:cubicBezTo>
                  <a:pt x="20607" y="19346"/>
                  <a:pt x="8516" y="17983"/>
                  <a:pt x="6965" y="24188"/>
                </a:cubicBezTo>
                <a:cubicBezTo>
                  <a:pt x="5768" y="28975"/>
                  <a:pt x="9063" y="34891"/>
                  <a:pt x="13168" y="37628"/>
                </a:cubicBezTo>
                <a:cubicBezTo>
                  <a:pt x="17348" y="40415"/>
                  <a:pt x="24108" y="39048"/>
                  <a:pt x="28159" y="36077"/>
                </a:cubicBezTo>
                <a:cubicBezTo>
                  <a:pt x="39885" y="27478"/>
                  <a:pt x="48237" y="14149"/>
                  <a:pt x="61243" y="7646"/>
                </a:cubicBezTo>
                <a:cubicBezTo>
                  <a:pt x="64055" y="6240"/>
                  <a:pt x="69444" y="6253"/>
                  <a:pt x="70548" y="9197"/>
                </a:cubicBezTo>
                <a:cubicBezTo>
                  <a:pt x="72389" y="14104"/>
                  <a:pt x="71669" y="20999"/>
                  <a:pt x="67963" y="24705"/>
                </a:cubicBezTo>
                <a:cubicBezTo>
                  <a:pt x="60104" y="32564"/>
                  <a:pt x="41044" y="29816"/>
                  <a:pt x="34879" y="20569"/>
                </a:cubicBezTo>
                <a:cubicBezTo>
                  <a:pt x="32249" y="16624"/>
                  <a:pt x="35790" y="10040"/>
                  <a:pt x="39532" y="7129"/>
                </a:cubicBezTo>
                <a:cubicBezTo>
                  <a:pt x="43884" y="3743"/>
                  <a:pt x="56854" y="1670"/>
                  <a:pt x="56074" y="7129"/>
                </a:cubicBezTo>
                <a:cubicBezTo>
                  <a:pt x="54233" y="20014"/>
                  <a:pt x="28681" y="18103"/>
                  <a:pt x="17304" y="11781"/>
                </a:cubicBezTo>
                <a:cubicBezTo>
                  <a:pt x="12926" y="9348"/>
                  <a:pt x="8937" y="5966"/>
                  <a:pt x="5931" y="1960"/>
                </a:cubicBezTo>
                <a:cubicBezTo>
                  <a:pt x="5237" y="1035"/>
                  <a:pt x="3646" y="-408"/>
                  <a:pt x="2829" y="409"/>
                </a:cubicBezTo>
                <a:cubicBezTo>
                  <a:pt x="-470" y="3708"/>
                  <a:pt x="1989" y="9705"/>
                  <a:pt x="1795" y="14366"/>
                </a:cubicBezTo>
                <a:cubicBezTo>
                  <a:pt x="1643" y="18018"/>
                  <a:pt x="-642" y="21676"/>
                  <a:pt x="245" y="25222"/>
                </a:cubicBezTo>
                <a:cubicBezTo>
                  <a:pt x="1688" y="30993"/>
                  <a:pt x="12250" y="30412"/>
                  <a:pt x="17820" y="28323"/>
                </a:cubicBezTo>
                <a:cubicBezTo>
                  <a:pt x="21892" y="26796"/>
                  <a:pt x="21439" y="19880"/>
                  <a:pt x="25058" y="17468"/>
                </a:cubicBezTo>
                <a:cubicBezTo>
                  <a:pt x="31995" y="12844"/>
                  <a:pt x="40500" y="9714"/>
                  <a:pt x="48837" y="9714"/>
                </a:cubicBezTo>
              </a:path>
            </a:pathLst>
          </a:cu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Google Shape;158;p27"/>
          <p:cNvSpPr/>
          <p:nvPr/>
        </p:nvSpPr>
        <p:spPr>
          <a:xfrm>
            <a:off x="6792325" y="2136812"/>
            <a:ext cx="814175" cy="1828000"/>
          </a:xfrm>
          <a:custGeom>
            <a:avLst/>
            <a:gdLst/>
            <a:ahLst/>
            <a:cxnLst/>
            <a:rect l="l" t="t" r="r" b="b"/>
            <a:pathLst>
              <a:path w="32567" h="73120" extrusionOk="0">
                <a:moveTo>
                  <a:pt x="0" y="749"/>
                </a:moveTo>
                <a:cubicBezTo>
                  <a:pt x="10484" y="-998"/>
                  <a:pt x="27921" y="-258"/>
                  <a:pt x="30499" y="10054"/>
                </a:cubicBezTo>
                <a:cubicBezTo>
                  <a:pt x="32586" y="18401"/>
                  <a:pt x="12694" y="24070"/>
                  <a:pt x="16542" y="31765"/>
                </a:cubicBezTo>
                <a:cubicBezTo>
                  <a:pt x="19024" y="36728"/>
                  <a:pt x="26060" y="37662"/>
                  <a:pt x="29982" y="41587"/>
                </a:cubicBezTo>
                <a:cubicBezTo>
                  <a:pt x="34067" y="45675"/>
                  <a:pt x="28283" y="53039"/>
                  <a:pt x="26881" y="58646"/>
                </a:cubicBezTo>
                <a:cubicBezTo>
                  <a:pt x="25623" y="63675"/>
                  <a:pt x="32567" y="67936"/>
                  <a:pt x="32567" y="73120"/>
                </a:cubicBezTo>
              </a:path>
            </a:pathLst>
          </a:custGeom>
          <a:noFill/>
          <a:ln w="28575" cap="flat" cmpd="sng">
            <a:solidFill>
              <a:srgbClr val="F1C232"/>
            </a:solidFill>
            <a:prstDash val="solid"/>
            <a:round/>
            <a:headEnd type="triangle" w="med" len="med"/>
            <a:tailEnd type="none" w="med" len="med"/>
          </a:ln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4A9080-182A-CD4A-B04F-BA2AEA4E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58" y="1982453"/>
            <a:ext cx="1763061" cy="674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Esse tipo de polímero é chamado de termoplástico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67" name="Google Shape;167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28"/>
          <p:cNvSpPr txBox="1"/>
          <p:nvPr/>
        </p:nvSpPr>
        <p:spPr>
          <a:xfrm>
            <a:off x="3673187" y="1313738"/>
            <a:ext cx="1732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Termoplástico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496200" y="17578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Google Shape;170;p28"/>
          <p:cNvSpPr/>
          <p:nvPr/>
        </p:nvSpPr>
        <p:spPr>
          <a:xfrm>
            <a:off x="3619350" y="18136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28"/>
          <p:cNvSpPr/>
          <p:nvPr/>
        </p:nvSpPr>
        <p:spPr>
          <a:xfrm>
            <a:off x="3242650" y="16760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8"/>
          <p:cNvSpPr/>
          <p:nvPr/>
        </p:nvSpPr>
        <p:spPr>
          <a:xfrm>
            <a:off x="3409250" y="20734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Google Shape;173;p28"/>
          <p:cNvSpPr/>
          <p:nvPr/>
        </p:nvSpPr>
        <p:spPr>
          <a:xfrm>
            <a:off x="4886255" y="21135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Google Shape;174;p28"/>
          <p:cNvSpPr txBox="1"/>
          <p:nvPr/>
        </p:nvSpPr>
        <p:spPr>
          <a:xfrm>
            <a:off x="3242650" y="3163875"/>
            <a:ext cx="2658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Cadeias emaranhadas mas não ligadas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979663" y="3163913"/>
            <a:ext cx="2057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Se funde em altas temperaturas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649913" y="3884300"/>
            <a:ext cx="2057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Pode se dissolver em certos líquidos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979663" y="3893925"/>
            <a:ext cx="2057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Rígido à temperatura de uso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317450" y="1454262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8"/>
          <p:cNvSpPr/>
          <p:nvPr/>
        </p:nvSpPr>
        <p:spPr>
          <a:xfrm>
            <a:off x="391088" y="2177350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8"/>
          <p:cNvSpPr/>
          <p:nvPr/>
        </p:nvSpPr>
        <p:spPr>
          <a:xfrm>
            <a:off x="591963" y="18137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Google Shape;181;p28"/>
          <p:cNvSpPr/>
          <p:nvPr/>
        </p:nvSpPr>
        <p:spPr>
          <a:xfrm>
            <a:off x="723138" y="3139802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Google Shape;182;p28"/>
          <p:cNvSpPr/>
          <p:nvPr/>
        </p:nvSpPr>
        <p:spPr>
          <a:xfrm>
            <a:off x="1860655" y="2817145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Google Shape;183;p28"/>
          <p:cNvSpPr/>
          <p:nvPr/>
        </p:nvSpPr>
        <p:spPr>
          <a:xfrm>
            <a:off x="317450" y="1305450"/>
            <a:ext cx="2660100" cy="2532600"/>
          </a:xfrm>
          <a:prstGeom prst="roundRect">
            <a:avLst>
              <a:gd name="adj" fmla="val 16667"/>
            </a:avLst>
          </a:prstGeom>
          <a:solidFill>
            <a:srgbClr val="98DDBA">
              <a:alpha val="42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777BAB-26BA-5841-8D03-31F022AD4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907" y="1866886"/>
            <a:ext cx="1890912" cy="741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Sem dissolução e fusão!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3" name="Google Shape;193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29"/>
          <p:cNvSpPr txBox="1"/>
          <p:nvPr/>
        </p:nvSpPr>
        <p:spPr>
          <a:xfrm>
            <a:off x="162500" y="1260575"/>
            <a:ext cx="3636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Criação de ligações químicas entre as longas cadeias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162500" y="3585675"/>
            <a:ext cx="3326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Um grande novelo. Os fios se quebram ao invés de se desemaranharem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4030350" y="1332875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Termofixo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3648613" y="18211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Google Shape;199;p29"/>
          <p:cNvSpPr/>
          <p:nvPr/>
        </p:nvSpPr>
        <p:spPr>
          <a:xfrm>
            <a:off x="3771763" y="18769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Google Shape;200;p29"/>
          <p:cNvSpPr/>
          <p:nvPr/>
        </p:nvSpPr>
        <p:spPr>
          <a:xfrm>
            <a:off x="3395063" y="17393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Google Shape;201;p29"/>
          <p:cNvSpPr/>
          <p:nvPr/>
        </p:nvSpPr>
        <p:spPr>
          <a:xfrm>
            <a:off x="3561663" y="21367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Google Shape;202;p29"/>
          <p:cNvSpPr/>
          <p:nvPr/>
        </p:nvSpPr>
        <p:spPr>
          <a:xfrm>
            <a:off x="5038668" y="21768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Google Shape;203;p29"/>
          <p:cNvSpPr/>
          <p:nvPr/>
        </p:nvSpPr>
        <p:spPr>
          <a:xfrm>
            <a:off x="419930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3912450" y="21919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4067050" y="25331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5003575" y="24113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5250150" y="21295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525015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5532150" y="26509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370590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Cadeias ligadas quimicamente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3695688" y="39034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Não se funde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6611613" y="3403375"/>
            <a:ext cx="20574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Não se dissolve em nenhum líquido (mas pode inchar)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6564525" y="193068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Google Shape;214;p29"/>
          <p:cNvSpPr/>
          <p:nvPr/>
        </p:nvSpPr>
        <p:spPr>
          <a:xfrm>
            <a:off x="6687675" y="198653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Google Shape;215;p29"/>
          <p:cNvSpPr/>
          <p:nvPr/>
        </p:nvSpPr>
        <p:spPr>
          <a:xfrm>
            <a:off x="6310975" y="184888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Google Shape;216;p29"/>
          <p:cNvSpPr/>
          <p:nvPr/>
        </p:nvSpPr>
        <p:spPr>
          <a:xfrm>
            <a:off x="6477575" y="224633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Google Shape;217;p29"/>
          <p:cNvSpPr/>
          <p:nvPr/>
        </p:nvSpPr>
        <p:spPr>
          <a:xfrm>
            <a:off x="7954580" y="228638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Google Shape;218;p29"/>
          <p:cNvSpPr/>
          <p:nvPr/>
        </p:nvSpPr>
        <p:spPr>
          <a:xfrm>
            <a:off x="7115213" y="20635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6828363" y="23015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6982963" y="26426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919488" y="252087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166063" y="22391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8166063" y="20635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8448063" y="276053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6286600" y="1584675"/>
            <a:ext cx="2746800" cy="1771200"/>
          </a:xfrm>
          <a:prstGeom prst="roundRect">
            <a:avLst>
              <a:gd name="adj" fmla="val 16667"/>
            </a:avLst>
          </a:prstGeom>
          <a:solidFill>
            <a:srgbClr val="98DDBA">
              <a:alpha val="42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0AB4ECD-B8BC-A64D-8377-D7424E579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53" y="2562204"/>
            <a:ext cx="1763061" cy="674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>
            <a:off x="226450" y="1164575"/>
            <a:ext cx="6016800" cy="329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As principais classes de polímeros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35" name="Google Shape;235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p30"/>
          <p:cNvSpPr txBox="1"/>
          <p:nvPr/>
        </p:nvSpPr>
        <p:spPr>
          <a:xfrm>
            <a:off x="948400" y="1346813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Elastômero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4030350" y="1332875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Termofixo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6783587" y="1332875"/>
            <a:ext cx="1732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Termoplástico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6606600" y="1776974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Google Shape;240;p30"/>
          <p:cNvSpPr/>
          <p:nvPr/>
        </p:nvSpPr>
        <p:spPr>
          <a:xfrm>
            <a:off x="6729750" y="1832825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Google Shape;241;p30"/>
          <p:cNvSpPr/>
          <p:nvPr/>
        </p:nvSpPr>
        <p:spPr>
          <a:xfrm>
            <a:off x="6353050" y="1695175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Google Shape;242;p30"/>
          <p:cNvSpPr/>
          <p:nvPr/>
        </p:nvSpPr>
        <p:spPr>
          <a:xfrm>
            <a:off x="6519650" y="2092627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Google Shape;243;p30"/>
          <p:cNvSpPr/>
          <p:nvPr/>
        </p:nvSpPr>
        <p:spPr>
          <a:xfrm>
            <a:off x="7996655" y="2132670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Google Shape;244;p30"/>
          <p:cNvSpPr txBox="1"/>
          <p:nvPr/>
        </p:nvSpPr>
        <p:spPr>
          <a:xfrm>
            <a:off x="6353051" y="3183000"/>
            <a:ext cx="2603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Cadeias emaranhadas mas não ligadas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3648613" y="18211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Google Shape;246;p30"/>
          <p:cNvSpPr/>
          <p:nvPr/>
        </p:nvSpPr>
        <p:spPr>
          <a:xfrm>
            <a:off x="3771763" y="18769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Google Shape;247;p30"/>
          <p:cNvSpPr/>
          <p:nvPr/>
        </p:nvSpPr>
        <p:spPr>
          <a:xfrm>
            <a:off x="3395063" y="17393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Google Shape;248;p30"/>
          <p:cNvSpPr/>
          <p:nvPr/>
        </p:nvSpPr>
        <p:spPr>
          <a:xfrm>
            <a:off x="3561663" y="21367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Google Shape;249;p30"/>
          <p:cNvSpPr/>
          <p:nvPr/>
        </p:nvSpPr>
        <p:spPr>
          <a:xfrm>
            <a:off x="5038668" y="21768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Google Shape;250;p30"/>
          <p:cNvSpPr/>
          <p:nvPr/>
        </p:nvSpPr>
        <p:spPr>
          <a:xfrm>
            <a:off x="419930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4067050" y="25331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5003575" y="24113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5250150" y="21295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525015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5532150" y="26509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370590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Cadeias ligadas quimicamente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566663" y="18973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Google Shape;258;p30"/>
          <p:cNvSpPr/>
          <p:nvPr/>
        </p:nvSpPr>
        <p:spPr>
          <a:xfrm>
            <a:off x="689813" y="19531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Google Shape;259;p30"/>
          <p:cNvSpPr/>
          <p:nvPr/>
        </p:nvSpPr>
        <p:spPr>
          <a:xfrm>
            <a:off x="313113" y="18155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Google Shape;260;p30"/>
          <p:cNvSpPr/>
          <p:nvPr/>
        </p:nvSpPr>
        <p:spPr>
          <a:xfrm>
            <a:off x="479713" y="22129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Google Shape;261;p30"/>
          <p:cNvSpPr/>
          <p:nvPr/>
        </p:nvSpPr>
        <p:spPr>
          <a:xfrm>
            <a:off x="1956718" y="22530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Google Shape;262;p30"/>
          <p:cNvSpPr/>
          <p:nvPr/>
        </p:nvSpPr>
        <p:spPr>
          <a:xfrm>
            <a:off x="1117350" y="20302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830500" y="22057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985100" y="26093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1921625" y="24875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2168200" y="22057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2168200" y="20302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2450200" y="27271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69505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Cadeias ligadas quimicamente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1863388" y="3963975"/>
            <a:ext cx="27111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rial Black"/>
                <a:ea typeface="Arial Black"/>
                <a:cs typeface="Arial Black"/>
                <a:sym typeface="Arial Black"/>
              </a:rPr>
              <a:t>Não se funde</a:t>
            </a:r>
            <a:endParaRPr>
              <a:solidFill>
                <a:srgbClr val="CC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rial Black"/>
                <a:ea typeface="Arial Black"/>
                <a:cs typeface="Arial Black"/>
                <a:sym typeface="Arial Black"/>
              </a:rPr>
              <a:t>Incha em solventes</a:t>
            </a:r>
            <a:endParaRPr>
              <a:solidFill>
                <a:srgbClr val="CC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6284375" y="3963975"/>
            <a:ext cx="27273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Se funde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 Se dissolve em solventes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3912450" y="21919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>
            <a:off x="3065125" y="1202763"/>
            <a:ext cx="6016800" cy="329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54BB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Rígido, flexível, ou elástico? 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82" name="Google Shape;282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3" name="Google Shape;283;p31"/>
          <p:cNvSpPr txBox="1"/>
          <p:nvPr/>
        </p:nvSpPr>
        <p:spPr>
          <a:xfrm>
            <a:off x="948400" y="1346813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Elastômero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4030350" y="1332875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Termofixo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6783587" y="1332875"/>
            <a:ext cx="1732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Termoplástico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6606600" y="1776974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Google Shape;287;p31"/>
          <p:cNvSpPr/>
          <p:nvPr/>
        </p:nvSpPr>
        <p:spPr>
          <a:xfrm>
            <a:off x="6729750" y="1832825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Google Shape;288;p31"/>
          <p:cNvSpPr/>
          <p:nvPr/>
        </p:nvSpPr>
        <p:spPr>
          <a:xfrm>
            <a:off x="6353050" y="1695175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Google Shape;289;p31"/>
          <p:cNvSpPr/>
          <p:nvPr/>
        </p:nvSpPr>
        <p:spPr>
          <a:xfrm>
            <a:off x="6519650" y="2092627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Google Shape;290;p31"/>
          <p:cNvSpPr/>
          <p:nvPr/>
        </p:nvSpPr>
        <p:spPr>
          <a:xfrm>
            <a:off x="7996655" y="2132670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Google Shape;291;p31"/>
          <p:cNvSpPr txBox="1"/>
          <p:nvPr/>
        </p:nvSpPr>
        <p:spPr>
          <a:xfrm>
            <a:off x="6353051" y="3183000"/>
            <a:ext cx="2658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Cadeias emaranhadas mas não ligadas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3648613" y="18211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Google Shape;293;p31"/>
          <p:cNvSpPr/>
          <p:nvPr/>
        </p:nvSpPr>
        <p:spPr>
          <a:xfrm>
            <a:off x="3771763" y="18769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Google Shape;294;p31"/>
          <p:cNvSpPr/>
          <p:nvPr/>
        </p:nvSpPr>
        <p:spPr>
          <a:xfrm>
            <a:off x="3395063" y="17393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Google Shape;295;p31"/>
          <p:cNvSpPr/>
          <p:nvPr/>
        </p:nvSpPr>
        <p:spPr>
          <a:xfrm>
            <a:off x="3561663" y="21367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Google Shape;296;p31"/>
          <p:cNvSpPr/>
          <p:nvPr/>
        </p:nvSpPr>
        <p:spPr>
          <a:xfrm>
            <a:off x="5038668" y="21768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Google Shape;297;p31"/>
          <p:cNvSpPr/>
          <p:nvPr/>
        </p:nvSpPr>
        <p:spPr>
          <a:xfrm>
            <a:off x="419930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3912450" y="21919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4067050" y="25331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5003575" y="24113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5250150" y="21295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525015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5532150" y="26509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1"/>
          <p:cNvSpPr txBox="1"/>
          <p:nvPr/>
        </p:nvSpPr>
        <p:spPr>
          <a:xfrm>
            <a:off x="370590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Cadeias ligadas quimicamente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566663" y="18973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Google Shape;306;p31"/>
          <p:cNvSpPr/>
          <p:nvPr/>
        </p:nvSpPr>
        <p:spPr>
          <a:xfrm>
            <a:off x="689813" y="19531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Google Shape;307;p31"/>
          <p:cNvSpPr/>
          <p:nvPr/>
        </p:nvSpPr>
        <p:spPr>
          <a:xfrm>
            <a:off x="313113" y="18155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Google Shape;308;p31"/>
          <p:cNvSpPr/>
          <p:nvPr/>
        </p:nvSpPr>
        <p:spPr>
          <a:xfrm>
            <a:off x="479713" y="22129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Google Shape;309;p31"/>
          <p:cNvSpPr/>
          <p:nvPr/>
        </p:nvSpPr>
        <p:spPr>
          <a:xfrm>
            <a:off x="1956718" y="22530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Google Shape;310;p31"/>
          <p:cNvSpPr/>
          <p:nvPr/>
        </p:nvSpPr>
        <p:spPr>
          <a:xfrm>
            <a:off x="1117350" y="20302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830500" y="22057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985100" y="26093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1921625" y="24875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/>
          <p:nvPr/>
        </p:nvSpPr>
        <p:spPr>
          <a:xfrm>
            <a:off x="2168200" y="22057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2168200" y="20302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2450200" y="27271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 txBox="1"/>
          <p:nvPr/>
        </p:nvSpPr>
        <p:spPr>
          <a:xfrm>
            <a:off x="69505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Cadeias ligadas quimicamente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286900" y="3917225"/>
            <a:ext cx="2711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Elástico</a:t>
            </a:r>
            <a:endParaRPr sz="1800">
              <a:solidFill>
                <a:srgbClr val="4ACB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4572000" y="3917225"/>
            <a:ext cx="3051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Rígido</a:t>
            </a:r>
            <a:endParaRPr sz="18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Estrutura química determina as propriedades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28" name="Google Shape;328;p3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32"/>
          <p:cNvSpPr txBox="1"/>
          <p:nvPr/>
        </p:nvSpPr>
        <p:spPr>
          <a:xfrm>
            <a:off x="948400" y="1346813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Elastômero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4030350" y="1332875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Termofixo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6677025" y="1332875"/>
            <a:ext cx="1732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Termoplástico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6606600" y="1776974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Google Shape;333;p32"/>
          <p:cNvSpPr/>
          <p:nvPr/>
        </p:nvSpPr>
        <p:spPr>
          <a:xfrm>
            <a:off x="6729750" y="1832825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Google Shape;334;p32"/>
          <p:cNvSpPr/>
          <p:nvPr/>
        </p:nvSpPr>
        <p:spPr>
          <a:xfrm>
            <a:off x="6353050" y="1695175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Google Shape;335;p32"/>
          <p:cNvSpPr/>
          <p:nvPr/>
        </p:nvSpPr>
        <p:spPr>
          <a:xfrm>
            <a:off x="6519650" y="2092627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Google Shape;336;p32"/>
          <p:cNvSpPr/>
          <p:nvPr/>
        </p:nvSpPr>
        <p:spPr>
          <a:xfrm>
            <a:off x="7996655" y="2132670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Google Shape;337;p32"/>
          <p:cNvSpPr/>
          <p:nvPr/>
        </p:nvSpPr>
        <p:spPr>
          <a:xfrm>
            <a:off x="3648613" y="18211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Google Shape;338;p32"/>
          <p:cNvSpPr/>
          <p:nvPr/>
        </p:nvSpPr>
        <p:spPr>
          <a:xfrm>
            <a:off x="3771763" y="18769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Google Shape;339;p32"/>
          <p:cNvSpPr/>
          <p:nvPr/>
        </p:nvSpPr>
        <p:spPr>
          <a:xfrm>
            <a:off x="3395063" y="17393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Google Shape;340;p32"/>
          <p:cNvSpPr/>
          <p:nvPr/>
        </p:nvSpPr>
        <p:spPr>
          <a:xfrm>
            <a:off x="3561663" y="21367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Google Shape;341;p32"/>
          <p:cNvSpPr/>
          <p:nvPr/>
        </p:nvSpPr>
        <p:spPr>
          <a:xfrm>
            <a:off x="5038668" y="21768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Google Shape;342;p32"/>
          <p:cNvSpPr/>
          <p:nvPr/>
        </p:nvSpPr>
        <p:spPr>
          <a:xfrm>
            <a:off x="419930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3760050" y="21295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4067050" y="25331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5003575" y="24113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5250150" y="21295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25015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5532150" y="26509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"/>
          <p:cNvSpPr txBox="1"/>
          <p:nvPr/>
        </p:nvSpPr>
        <p:spPr>
          <a:xfrm>
            <a:off x="370590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Cadeias ligadas quimicamente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566663" y="18973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Google Shape;351;p32"/>
          <p:cNvSpPr/>
          <p:nvPr/>
        </p:nvSpPr>
        <p:spPr>
          <a:xfrm>
            <a:off x="689813" y="19531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Google Shape;352;p32"/>
          <p:cNvSpPr/>
          <p:nvPr/>
        </p:nvSpPr>
        <p:spPr>
          <a:xfrm>
            <a:off x="313113" y="18155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3" name="Google Shape;353;p32"/>
          <p:cNvSpPr/>
          <p:nvPr/>
        </p:nvSpPr>
        <p:spPr>
          <a:xfrm>
            <a:off x="479713" y="22129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Google Shape;354;p32"/>
          <p:cNvSpPr/>
          <p:nvPr/>
        </p:nvSpPr>
        <p:spPr>
          <a:xfrm>
            <a:off x="1956718" y="22530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Google Shape;355;p32"/>
          <p:cNvSpPr/>
          <p:nvPr/>
        </p:nvSpPr>
        <p:spPr>
          <a:xfrm>
            <a:off x="1117350" y="20302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830500" y="22057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985100" y="26093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1921625" y="24875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2168200" y="22057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2168200" y="20302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2450200" y="27271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 txBox="1"/>
          <p:nvPr/>
        </p:nvSpPr>
        <p:spPr>
          <a:xfrm>
            <a:off x="69505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Cadeias ligadas quimicamente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63" name="Google Shape;363;p32"/>
          <p:cNvCxnSpPr/>
          <p:nvPr/>
        </p:nvCxnSpPr>
        <p:spPr>
          <a:xfrm>
            <a:off x="3187800" y="1405400"/>
            <a:ext cx="0" cy="316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4" name="Google Shape;364;p32"/>
          <p:cNvSpPr/>
          <p:nvPr/>
        </p:nvSpPr>
        <p:spPr>
          <a:xfrm rot="10800000">
            <a:off x="354975" y="3792300"/>
            <a:ext cx="8309400" cy="6231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4ACBE6"/>
              </a:gs>
              <a:gs pos="100000">
                <a:srgbClr val="E62D8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 txBox="1"/>
          <p:nvPr/>
        </p:nvSpPr>
        <p:spPr>
          <a:xfrm>
            <a:off x="507900" y="4284125"/>
            <a:ext cx="2711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Rígido e vítreo</a:t>
            </a:r>
            <a:endParaRPr>
              <a:solidFill>
                <a:srgbClr val="4ACB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6" name="Google Shape;366;p32"/>
          <p:cNvSpPr txBox="1"/>
          <p:nvPr/>
        </p:nvSpPr>
        <p:spPr>
          <a:xfrm>
            <a:off x="3392525" y="4284125"/>
            <a:ext cx="3051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Flexível e elástico</a:t>
            </a:r>
            <a:endParaRPr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575826" y="3947175"/>
            <a:ext cx="3302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Temperatura de transição vítrea </a:t>
            </a:r>
            <a:r>
              <a:rPr lang="en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6353051" y="3183000"/>
            <a:ext cx="2658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Cadeias emaranhadas mas não ligadas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376" name="Google Shape;376;p33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5" name="Google Shape;385;p33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Estrutura química determina as propriedades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948400" y="1346813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Elastômero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7" name="Google Shape;387;p33"/>
          <p:cNvSpPr txBox="1"/>
          <p:nvPr/>
        </p:nvSpPr>
        <p:spPr>
          <a:xfrm>
            <a:off x="4030350" y="1332875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Termofixo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8" name="Google Shape;388;p33"/>
          <p:cNvSpPr txBox="1"/>
          <p:nvPr/>
        </p:nvSpPr>
        <p:spPr>
          <a:xfrm>
            <a:off x="6677025" y="1332875"/>
            <a:ext cx="1732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Termoplástico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BF4909-DBBE-AC4C-8987-73CD734CE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00" y="1894655"/>
            <a:ext cx="1457569" cy="14009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88B1A5-CFAF-7B4D-B53F-4A56ABB3B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269" y="2130866"/>
            <a:ext cx="1925950" cy="9289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16CDEF-BF9F-AA48-9C24-064587197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474" y="1684755"/>
            <a:ext cx="1653576" cy="17553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4DF9B7-ADAB-DC4A-8259-CFC9CAF12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042" y="3605106"/>
            <a:ext cx="1124333" cy="496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4D9A6B-48AA-5D41-9209-B000C5E0CE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5725" y="3620339"/>
            <a:ext cx="842108" cy="5182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4EDAAE-80A6-0F49-9983-3903A53D04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46" y="3446582"/>
            <a:ext cx="2099408" cy="865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34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4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6" name="Google Shape;396;p34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Como as longas cadeias se arranjam?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97" name="Google Shape;397;p34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p34"/>
          <p:cNvSpPr/>
          <p:nvPr/>
        </p:nvSpPr>
        <p:spPr>
          <a:xfrm>
            <a:off x="679723" y="2852075"/>
            <a:ext cx="3001175" cy="1320075"/>
          </a:xfrm>
          <a:custGeom>
            <a:avLst/>
            <a:gdLst/>
            <a:ahLst/>
            <a:cxnLst/>
            <a:rect l="l" t="t" r="r" b="b"/>
            <a:pathLst>
              <a:path w="120047" h="52803" extrusionOk="0">
                <a:moveTo>
                  <a:pt x="6938" y="0"/>
                </a:moveTo>
                <a:cubicBezTo>
                  <a:pt x="6938" y="15601"/>
                  <a:pt x="-7863" y="41872"/>
                  <a:pt x="6938" y="46804"/>
                </a:cubicBezTo>
                <a:cubicBezTo>
                  <a:pt x="14566" y="49346"/>
                  <a:pt x="24654" y="46639"/>
                  <a:pt x="30340" y="40953"/>
                </a:cubicBezTo>
                <a:cubicBezTo>
                  <a:pt x="36333" y="34960"/>
                  <a:pt x="43923" y="24154"/>
                  <a:pt x="51792" y="27302"/>
                </a:cubicBezTo>
                <a:cubicBezTo>
                  <a:pt x="59426" y="30356"/>
                  <a:pt x="65406" y="44890"/>
                  <a:pt x="59592" y="50704"/>
                </a:cubicBezTo>
                <a:cubicBezTo>
                  <a:pt x="56342" y="53954"/>
                  <a:pt x="46842" y="53261"/>
                  <a:pt x="45941" y="48754"/>
                </a:cubicBezTo>
                <a:cubicBezTo>
                  <a:pt x="44401" y="41052"/>
                  <a:pt x="48399" y="30219"/>
                  <a:pt x="55692" y="27302"/>
                </a:cubicBezTo>
                <a:cubicBezTo>
                  <a:pt x="68295" y="22261"/>
                  <a:pt x="81226" y="37319"/>
                  <a:pt x="94695" y="39003"/>
                </a:cubicBezTo>
                <a:cubicBezTo>
                  <a:pt x="100262" y="39699"/>
                  <a:pt x="106253" y="38587"/>
                  <a:pt x="111271" y="36078"/>
                </a:cubicBezTo>
                <a:cubicBezTo>
                  <a:pt x="114264" y="34581"/>
                  <a:pt x="116701" y="31203"/>
                  <a:pt x="120047" y="31203"/>
                </a:cubicBezTo>
              </a:path>
            </a:pathLst>
          </a:cu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" name="Google Shape;401;p34"/>
          <p:cNvSpPr/>
          <p:nvPr/>
        </p:nvSpPr>
        <p:spPr>
          <a:xfrm>
            <a:off x="195025" y="3266500"/>
            <a:ext cx="1438225" cy="1316325"/>
          </a:xfrm>
          <a:custGeom>
            <a:avLst/>
            <a:gdLst/>
            <a:ahLst/>
            <a:cxnLst/>
            <a:rect l="l" t="t" r="r" b="b"/>
            <a:pathLst>
              <a:path w="57529" h="52653" extrusionOk="0">
                <a:moveTo>
                  <a:pt x="57529" y="0"/>
                </a:moveTo>
                <a:cubicBezTo>
                  <a:pt x="47696" y="3277"/>
                  <a:pt x="32417" y="14130"/>
                  <a:pt x="37052" y="23401"/>
                </a:cubicBezTo>
                <a:cubicBezTo>
                  <a:pt x="38423" y="26144"/>
                  <a:pt x="39760" y="29034"/>
                  <a:pt x="41928" y="31202"/>
                </a:cubicBezTo>
                <a:cubicBezTo>
                  <a:pt x="45525" y="34799"/>
                  <a:pt x="53304" y="33477"/>
                  <a:pt x="55579" y="38027"/>
                </a:cubicBezTo>
                <a:cubicBezTo>
                  <a:pt x="57274" y="41417"/>
                  <a:pt x="53118" y="46083"/>
                  <a:pt x="49728" y="47778"/>
                </a:cubicBezTo>
                <a:cubicBezTo>
                  <a:pt x="44423" y="50430"/>
                  <a:pt x="37482" y="53355"/>
                  <a:pt x="32177" y="50703"/>
                </a:cubicBezTo>
                <a:cubicBezTo>
                  <a:pt x="27365" y="48297"/>
                  <a:pt x="22724" y="45356"/>
                  <a:pt x="17551" y="43878"/>
                </a:cubicBezTo>
                <a:cubicBezTo>
                  <a:pt x="11262" y="42081"/>
                  <a:pt x="0" y="46112"/>
                  <a:pt x="0" y="52653"/>
                </a:cubicBezTo>
              </a:path>
            </a:pathLst>
          </a:cu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Google Shape;402;p34"/>
          <p:cNvSpPr/>
          <p:nvPr/>
        </p:nvSpPr>
        <p:spPr>
          <a:xfrm>
            <a:off x="2051309" y="3047100"/>
            <a:ext cx="1599750" cy="1706375"/>
          </a:xfrm>
          <a:custGeom>
            <a:avLst/>
            <a:gdLst/>
            <a:ahLst/>
            <a:cxnLst/>
            <a:rect l="l" t="t" r="r" b="b"/>
            <a:pathLst>
              <a:path w="63990" h="68255" extrusionOk="0">
                <a:moveTo>
                  <a:pt x="49583" y="0"/>
                </a:moveTo>
                <a:cubicBezTo>
                  <a:pt x="42648" y="3467"/>
                  <a:pt x="28560" y="5073"/>
                  <a:pt x="30081" y="12676"/>
                </a:cubicBezTo>
                <a:cubicBezTo>
                  <a:pt x="31054" y="17541"/>
                  <a:pt x="33444" y="23133"/>
                  <a:pt x="37882" y="25352"/>
                </a:cubicBezTo>
                <a:cubicBezTo>
                  <a:pt x="42329" y="27575"/>
                  <a:pt x="50285" y="26874"/>
                  <a:pt x="52508" y="22427"/>
                </a:cubicBezTo>
                <a:cubicBezTo>
                  <a:pt x="53438" y="20565"/>
                  <a:pt x="50583" y="18209"/>
                  <a:pt x="48608" y="17551"/>
                </a:cubicBezTo>
                <a:cubicBezTo>
                  <a:pt x="45524" y="16523"/>
                  <a:pt x="42107" y="17551"/>
                  <a:pt x="38857" y="17551"/>
                </a:cubicBezTo>
                <a:cubicBezTo>
                  <a:pt x="36907" y="17551"/>
                  <a:pt x="34385" y="16172"/>
                  <a:pt x="33006" y="17551"/>
                </a:cubicBezTo>
                <a:cubicBezTo>
                  <a:pt x="29322" y="21235"/>
                  <a:pt x="29701" y="28492"/>
                  <a:pt x="32031" y="33152"/>
                </a:cubicBezTo>
                <a:cubicBezTo>
                  <a:pt x="36766" y="42622"/>
                  <a:pt x="51672" y="42903"/>
                  <a:pt x="62259" y="42903"/>
                </a:cubicBezTo>
                <a:cubicBezTo>
                  <a:pt x="63916" y="42903"/>
                  <a:pt x="64406" y="46606"/>
                  <a:pt x="63234" y="47778"/>
                </a:cubicBezTo>
                <a:cubicBezTo>
                  <a:pt x="56048" y="54960"/>
                  <a:pt x="42093" y="56222"/>
                  <a:pt x="33006" y="51679"/>
                </a:cubicBezTo>
                <a:cubicBezTo>
                  <a:pt x="26364" y="48359"/>
                  <a:pt x="19734" y="41102"/>
                  <a:pt x="12530" y="42903"/>
                </a:cubicBezTo>
                <a:cubicBezTo>
                  <a:pt x="7604" y="44134"/>
                  <a:pt x="2435" y="47837"/>
                  <a:pt x="829" y="52654"/>
                </a:cubicBezTo>
                <a:cubicBezTo>
                  <a:pt x="-828" y="57626"/>
                  <a:pt x="2779" y="63014"/>
                  <a:pt x="2779" y="68255"/>
                </a:cubicBezTo>
              </a:path>
            </a:pathLst>
          </a:cu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03" name="Google Shape;403;p34"/>
          <p:cNvCxnSpPr/>
          <p:nvPr/>
        </p:nvCxnSpPr>
        <p:spPr>
          <a:xfrm>
            <a:off x="5046000" y="3607775"/>
            <a:ext cx="21453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34"/>
          <p:cNvCxnSpPr/>
          <p:nvPr/>
        </p:nvCxnSpPr>
        <p:spPr>
          <a:xfrm rot="10800000" flipH="1">
            <a:off x="5411650" y="3900225"/>
            <a:ext cx="2193900" cy="732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34"/>
          <p:cNvCxnSpPr/>
          <p:nvPr/>
        </p:nvCxnSpPr>
        <p:spPr>
          <a:xfrm>
            <a:off x="5070375" y="4314700"/>
            <a:ext cx="21696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34"/>
          <p:cNvCxnSpPr/>
          <p:nvPr/>
        </p:nvCxnSpPr>
        <p:spPr>
          <a:xfrm rot="10800000">
            <a:off x="6289250" y="3437200"/>
            <a:ext cx="1730700" cy="243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B94EED6-0C1E-1248-9C34-B84F4CAD6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488" y="1296476"/>
            <a:ext cx="1845964" cy="18459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92E04F-F4E0-8943-B094-66218FA5B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807" y="1301402"/>
            <a:ext cx="1646903" cy="177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Macintosh PowerPoint</Application>
  <PresentationFormat>On-screen Show (16:9)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 Black</vt:lpstr>
      <vt:lpstr>Arial</vt:lpstr>
      <vt:lpstr>Open Sans</vt:lpstr>
      <vt:lpstr>Simple Light</vt:lpstr>
      <vt:lpstr>Office Theme</vt:lpstr>
      <vt:lpstr>Tipos de Polímeros</vt:lpstr>
      <vt:lpstr>Polímeros são longos e emaranhados</vt:lpstr>
      <vt:lpstr>Esse tipo de polímero é chamado de termoplástico</vt:lpstr>
      <vt:lpstr>Sem dissolução e fusão!</vt:lpstr>
      <vt:lpstr>As principais classes de polímeros</vt:lpstr>
      <vt:lpstr>Rígido, flexível, ou elástico? </vt:lpstr>
      <vt:lpstr>Estrutura química determina as propriedades</vt:lpstr>
      <vt:lpstr>Estrutura química determina as propriedades</vt:lpstr>
      <vt:lpstr>Como as longas cadeias se arranjam?</vt:lpstr>
      <vt:lpstr>Como os polímeros são a nível molecular?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Polímeros</dc:title>
  <cp:lastModifiedBy>Haley Beech</cp:lastModifiedBy>
  <cp:revision>1</cp:revision>
  <dcterms:modified xsi:type="dcterms:W3CDTF">2024-09-19T18:57:52Z</dcterms:modified>
</cp:coreProperties>
</file>