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>
      <p:cViewPr varScale="1">
        <p:scale>
          <a:sx n="120" d="100"/>
          <a:sy n="120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stainablejungle.com/sustainable-living/ethical-sustainable-fash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ri.org/insights/apparel-industrys-environmental-impact-6-graphic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https://www.sustainablejungle.com/sustainable-living/ethical-sustainable-fashion/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https://www.wri.org/insights/apparel-industrys-environmental-impact-6-graphics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c58805d9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bc58805d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c58805d95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https://www.osklen.com.br/efabrics</a:t>
            </a:r>
            <a:endParaRPr/>
          </a:p>
        </p:txBody>
      </p:sp>
      <p:sp>
        <p:nvSpPr>
          <p:cNvPr id="186" name="Google Shape;186;g1bc58805d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c58805d9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https://www.osklen.com.br/efabrics</a:t>
            </a:r>
            <a:endParaRPr/>
          </a:p>
        </p:txBody>
      </p:sp>
      <p:sp>
        <p:nvSpPr>
          <p:cNvPr id="197" name="Google Shape;197;g1bc58805d9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c58805d95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https://www.osklen.com.br/efabrics</a:t>
            </a:r>
            <a:endParaRPr/>
          </a:p>
        </p:txBody>
      </p:sp>
      <p:sp>
        <p:nvSpPr>
          <p:cNvPr id="213" name="Google Shape;213;g1bc58805d9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hyperlink" Target="https://www.wri.org/insights/apparel-industrys-environmental-impact-6-graphic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hevou.com/fashion/fast-fashio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ublications.parliament.uk/pa/cm201719/cmselect/cmenvaud/1952/195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ustainablejungle.com/sustainable-living/ethical-sustainable-fashion/" TargetMode="External"/><Relationship Id="rId5" Type="http://schemas.openxmlformats.org/officeDocument/2006/relationships/hyperlink" Target="https://www.mckinsey.com/~/media/McKinsey/Industries/Retail/Our%20Insights/The%20state%20of%20fashion%202020%20Navigating%20uncertainty/The-State-of-Fashion-2020-final.ashx" TargetMode="External"/><Relationship Id="rId10" Type="http://schemas.openxmlformats.org/officeDocument/2006/relationships/hyperlink" Target="https://www.wri.org/insights/apparel-industrys-environmental-impact-6-graphics" TargetMode="External"/><Relationship Id="rId4" Type="http://schemas.openxmlformats.org/officeDocument/2006/relationships/hyperlink" Target="https://hbr.org/2022/01/the-myth-of-sustainable-fashion" TargetMode="External"/><Relationship Id="rId9" Type="http://schemas.openxmlformats.org/officeDocument/2006/relationships/hyperlink" Target="https://www.nature.com/articles/s41558-017-0058-9#change-his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Sustainability and 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Circularity in Fashion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70159A-980A-EC43-B2F3-F45084BC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201259" y="1802111"/>
            <a:ext cx="3816826" cy="693420"/>
          </a:xfrm>
          <a:prstGeom prst="rect">
            <a:avLst/>
          </a:prstGeom>
        </p:spPr>
      </p:pic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820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What Are Some Fast Fashion Brands?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265025" y="1135125"/>
            <a:ext cx="3375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Rapid turnover</a:t>
            </a:r>
            <a:endParaRPr sz="23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179875" y="3524600"/>
            <a:ext cx="229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average number of wears before disposal</a:t>
            </a:r>
            <a:endParaRPr sz="18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7813" y="4597925"/>
            <a:ext cx="4276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Environmental Audit Committee. 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Fixing Fashion: Clothing Consumption and Sustainability,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Drew and Yehounme,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Nature Climate Change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2018.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https://www.wri.org/insights/apparel-industrys-environmental-impact-6-graphics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11925" y="1556050"/>
            <a:ext cx="392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Traditional: 2 cycles per year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46283" y="2344725"/>
            <a:ext cx="3927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Typical fast fashion: 50 cycles per year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7"/>
          <p:cNvSpPr txBox="1"/>
          <p:nvPr/>
        </p:nvSpPr>
        <p:spPr>
          <a:xfrm>
            <a:off x="4624774" y="1135125"/>
            <a:ext cx="3502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High consumption</a:t>
            </a:r>
            <a:endParaRPr sz="23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624775" y="3546675"/>
            <a:ext cx="3961800" cy="10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The average consumer bought 60% more clothing in 2014 than 2000, but kept each garment half as long.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65025" y="3423300"/>
            <a:ext cx="1725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endParaRPr sz="47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366B3-754A-5347-BEE4-95EF89C1B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">
            <a:off x="265025" y="2821207"/>
            <a:ext cx="3712705" cy="352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A2A92B-F84C-064C-9D5E-91ADF1B10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303" y="1723560"/>
            <a:ext cx="2998697" cy="1480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DDF81-F359-1B45-AC8A-608A3E887100}"/>
              </a:ext>
            </a:extLst>
          </p:cNvPr>
          <p:cNvSpPr txBox="1"/>
          <p:nvPr/>
        </p:nvSpPr>
        <p:spPr>
          <a:xfrm>
            <a:off x="5263221" y="3254124"/>
            <a:ext cx="85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9C933-8272-3C47-BB65-B18D545FF4FA}"/>
              </a:ext>
            </a:extLst>
          </p:cNvPr>
          <p:cNvSpPr txBox="1"/>
          <p:nvPr/>
        </p:nvSpPr>
        <p:spPr>
          <a:xfrm>
            <a:off x="6752271" y="3254124"/>
            <a:ext cx="85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Fast fashion is not sustainable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8"/>
          <p:cNvSpPr/>
          <p:nvPr/>
        </p:nvSpPr>
        <p:spPr>
          <a:xfrm>
            <a:off x="4263700" y="2013775"/>
            <a:ext cx="465725" cy="819950"/>
          </a:xfrm>
          <a:custGeom>
            <a:avLst/>
            <a:gdLst/>
            <a:ahLst/>
            <a:cxnLst/>
            <a:rect l="l" t="t" r="r" b="b"/>
            <a:pathLst>
              <a:path w="18629" h="32798" extrusionOk="0">
                <a:moveTo>
                  <a:pt x="18629" y="0"/>
                </a:moveTo>
                <a:cubicBezTo>
                  <a:pt x="7967" y="6664"/>
                  <a:pt x="3971" y="20869"/>
                  <a:pt x="0" y="32798"/>
                </a:cubicBezTo>
              </a:path>
            </a:pathLst>
          </a:cu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>
            <a:off x="4145625" y="2709100"/>
            <a:ext cx="223025" cy="330175"/>
          </a:xfrm>
          <a:custGeom>
            <a:avLst/>
            <a:gdLst/>
            <a:ahLst/>
            <a:cxnLst/>
            <a:rect l="l" t="t" r="r" b="b"/>
            <a:pathLst>
              <a:path w="8921" h="13207" extrusionOk="0">
                <a:moveTo>
                  <a:pt x="0" y="0"/>
                </a:moveTo>
                <a:cubicBezTo>
                  <a:pt x="415" y="3316"/>
                  <a:pt x="1050" y="6628"/>
                  <a:pt x="1050" y="9970"/>
                </a:cubicBezTo>
                <a:cubicBezTo>
                  <a:pt x="1050" y="11076"/>
                  <a:pt x="1049" y="13469"/>
                  <a:pt x="2099" y="13119"/>
                </a:cubicBezTo>
                <a:cubicBezTo>
                  <a:pt x="5585" y="11956"/>
                  <a:pt x="6882" y="7517"/>
                  <a:pt x="8921" y="4460"/>
                </a:cubicBezTo>
              </a:path>
            </a:pathLst>
          </a:cu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029375" y="3498800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10%</a:t>
            </a:r>
            <a:endParaRPr sz="28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029375" y="4029613"/>
            <a:ext cx="196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of global carbon emissions*</a:t>
            </a:r>
            <a:endParaRPr sz="15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029375" y="3332288"/>
            <a:ext cx="196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fashion contributes</a:t>
            </a:r>
            <a:endParaRPr sz="11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997375" y="3554875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20%</a:t>
            </a:r>
            <a:endParaRPr sz="28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997375" y="4029625"/>
            <a:ext cx="152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of industrial water waste</a:t>
            </a:r>
            <a:endParaRPr sz="15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474" y="3950571"/>
            <a:ext cx="552211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99225" y="1721125"/>
            <a:ext cx="375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of all clothing is recycled into new materials</a:t>
            </a:r>
            <a:endParaRPr sz="15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99225" y="1080975"/>
            <a:ext cx="384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Less than 1%</a:t>
            </a:r>
            <a:endParaRPr sz="3600"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McKinsey &amp; Company,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The State of Fashion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2020.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https://www.wri.org/insights/apparel-industrys-environmental-impact-6-graphics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010925" y="4621750"/>
            <a:ext cx="453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62D88"/>
                </a:solidFill>
                <a:latin typeface="Calibri"/>
                <a:ea typeface="Calibri"/>
                <a:cs typeface="Calibri"/>
                <a:sym typeface="Calibri"/>
              </a:rPr>
              <a:t>*more than aviation and shipping industries combined</a:t>
            </a:r>
            <a:endParaRPr sz="1100" b="1">
              <a:solidFill>
                <a:srgbClr val="E62D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928BB-5E7F-9E4F-9CF0-88CBA0FAE8EC}"/>
              </a:ext>
            </a:extLst>
          </p:cNvPr>
          <p:cNvSpPr txBox="1"/>
          <p:nvPr/>
        </p:nvSpPr>
        <p:spPr>
          <a:xfrm>
            <a:off x="5414686" y="1870122"/>
            <a:ext cx="244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image of clothes in waste dump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09A9C-0479-B240-BE19-15ADFE0265C5}"/>
              </a:ext>
            </a:extLst>
          </p:cNvPr>
          <p:cNvSpPr txBox="1"/>
          <p:nvPr/>
        </p:nvSpPr>
        <p:spPr>
          <a:xfrm>
            <a:off x="928156" y="2871211"/>
            <a:ext cx="2445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 graph breakdown of the source of micro plastics in water (synthetic textiles are ~35%)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Slowing down fashion: OSKLEN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29"/>
          <p:cNvSpPr txBox="1"/>
          <p:nvPr/>
        </p:nvSpPr>
        <p:spPr>
          <a:xfrm>
            <a:off x="67813" y="4674125"/>
            <a:ext cx="427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https://www.osklen.com.br/efabrics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E7233-C93F-A844-83E3-CCCFB189F4E6}"/>
              </a:ext>
            </a:extLst>
          </p:cNvPr>
          <p:cNvSpPr txBox="1"/>
          <p:nvPr/>
        </p:nvSpPr>
        <p:spPr>
          <a:xfrm>
            <a:off x="3349255" y="2400509"/>
            <a:ext cx="2445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highlighting the e-fabrics marketing of OSKLEN, a line of sustainably sourced materials.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Shift to natural fibers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30"/>
          <p:cNvSpPr txBox="1"/>
          <p:nvPr/>
        </p:nvSpPr>
        <p:spPr>
          <a:xfrm>
            <a:off x="67813" y="4674125"/>
            <a:ext cx="427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https://www.osklen.com.br/efabrics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7300350" y="2014738"/>
            <a:ext cx="16746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takes 2700 liters of water to make one cotton shirt.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5717818" y="3365680"/>
            <a:ext cx="3165063" cy="738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That’s the same amount 1 person drinks in 2.5 years.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07D19-7DFD-E04B-B915-1FBD97771F2F}"/>
              </a:ext>
            </a:extLst>
          </p:cNvPr>
          <p:cNvSpPr txBox="1"/>
          <p:nvPr/>
        </p:nvSpPr>
        <p:spPr>
          <a:xfrm>
            <a:off x="983468" y="2209970"/>
            <a:ext cx="2445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highlighting clothes made of jute and organic cotton (OSKLEN or elsewhere)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517E3-FA18-9542-90FA-E93C2319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00623"/>
            <a:ext cx="2578248" cy="1363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77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Recycling Other Products Into Fibers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31"/>
          <p:cNvSpPr txBox="1"/>
          <p:nvPr/>
        </p:nvSpPr>
        <p:spPr>
          <a:xfrm>
            <a:off x="67813" y="4674125"/>
            <a:ext cx="427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https://www.osklen.com.br/efabrics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2D039-09FE-A742-B209-F0712B607D69}"/>
              </a:ext>
            </a:extLst>
          </p:cNvPr>
          <p:cNvSpPr txBox="1"/>
          <p:nvPr/>
        </p:nvSpPr>
        <p:spPr>
          <a:xfrm>
            <a:off x="983468" y="2209970"/>
            <a:ext cx="244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highlighting use of recycled PET and cotton for textiles 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Resources and Articles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07125" y="1316400"/>
            <a:ext cx="8258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https://hbr.org/2022/01/the-myth-of-sustainable-fashion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https://www.mckinsey.com/~/media/McKinsey/Industries/Retail/Our%20Insights/The%20state%20of%20fashion%202020%20Navigating%20uncertainty/The-State-of-Fashion-2020-final.ashx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https://www.sustainablejungle.com/sustainable-living/ethical-sustainable-fashion/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https://publications.parliament.uk/pa/cm201719/cmselect/cmenvaud/1952/1952.pdf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https://thevou.com/fashion/fast-fashion/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https://www.nature.com/articles/s41558-017-0058-9#change-history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https://www.wri.org/insights/apparel-industrys-environmental-impact-6-graphics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468</Words>
  <Application>Microsoft Macintosh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Sustainability and  Circularity in Fashion</vt:lpstr>
      <vt:lpstr>What Are Some Fast Fashion Brands?</vt:lpstr>
      <vt:lpstr>Fast fashion is not sustainable</vt:lpstr>
      <vt:lpstr>Slowing down fashion: OSKLEN</vt:lpstr>
      <vt:lpstr>Shift to natural fibers</vt:lpstr>
      <vt:lpstr>Recycling Other Products Into Fibers</vt:lpstr>
      <vt:lpstr>Resources and Articles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and  Circularity in Fashion</dc:title>
  <cp:lastModifiedBy>Haley Beech</cp:lastModifiedBy>
  <cp:revision>3</cp:revision>
  <dcterms:modified xsi:type="dcterms:W3CDTF">2024-09-19T18:32:08Z</dcterms:modified>
</cp:coreProperties>
</file>