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Arial Black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1" roundtripDataSignature="AMtx7mg5ODM3MjXeFieq4gldCD9Fz9wt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B1C35E-656C-4FF7-B55B-CA5ABA294DC0}">
  <a:tblStyle styleId="{C9B1C35E-656C-4FF7-B55B-CA5ABA294DC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Black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hyperlink" Target="https://www.nibib.nih.gov/science-education/science-topics/biomaterials#:~:text=Metals%2C%20ceramics%2C%20plastic%2C%20glass,in%20biomedical%20products%20and%20devices" TargetMode="External"/><Relationship Id="rId5" Type="http://schemas.openxmlformats.org/officeDocument/2006/relationships/hyperlink" Target="https://www.google.com/url?sa=i&amp;url=https://orthoinfo.aaos.org/en/treatment/total-joint-replacement/&amp;psig=AOvVaw04_Ou52Rtp-zdJTKt43hob&amp;ust=1704661045949000&amp;source=images&amp;cd=vfe&amp;opi=89978449&amp;ved=0CBMQjRxqFwoTCLCf78vTyYMDFQAAAAAdAAAAABAD" TargetMode="External"/><Relationship Id="rId6" Type="http://schemas.openxmlformats.org/officeDocument/2006/relationships/hyperlink" Target="https://nsf-gov-resources.nsf.gov/styles/news_hero_mobile_600x352_/s3/news/artificial_valve5_f.jpg?VersionId=vDgxKpEbQ8OInVBu3BlUDzjsZp5kDMLX&amp;itok=o2DAZiHL" TargetMode="External"/><Relationship Id="rId7" Type="http://schemas.openxmlformats.org/officeDocument/2006/relationships/hyperlink" Target="https://www.google.com/url?sa=i&amp;url=http://www.surfi.mtu.edu/2015/07/15/review-on-medical-sutures/&amp;psig=AOvVaw1sSBcxX5oe6l4SJNoazlu2&amp;ust=1704667673431000&amp;source=images&amp;cd=vfe&amp;opi=89978449&amp;ved=0CBIQjRxqFwoTCMDv7o7syYMDFQAAAAAdAAAAABAD" TargetMode="External"/><Relationship Id="rId8" Type="http://schemas.openxmlformats.org/officeDocument/2006/relationships/hyperlink" Target="https://www.drugtargetreview.com/news/110266/3d-bioprinting-artificial-organs-could-become-quicker-and-easie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4400"/>
              <a:buFont typeface="Arial"/>
              <a:buNone/>
            </a:pPr>
            <a:r>
              <a:rPr lang="en-US" sz="36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Materials in Biomedical Applications</a:t>
            </a:r>
            <a:endParaRPr/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9985" l="1160" r="40499" t="29202"/>
          <a:stretch/>
        </p:blipFill>
        <p:spPr>
          <a:xfrm>
            <a:off x="-853574" y="-594275"/>
            <a:ext cx="3135302" cy="3268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4298" l="66560" r="7890" t="69915"/>
          <a:stretch/>
        </p:blipFill>
        <p:spPr>
          <a:xfrm>
            <a:off x="-602275" y="-270041"/>
            <a:ext cx="2350925" cy="237292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b="0" l="21311" r="55049" t="92856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b="56874" l="56256" r="0" t="0"/>
          <a:stretch/>
        </p:blipFill>
        <p:spPr>
          <a:xfrm>
            <a:off x="6793075" y="1990675"/>
            <a:ext cx="2350925" cy="2317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b="4298" l="66560" r="7890" t="69915"/>
          <a:stretch/>
        </p:blipFill>
        <p:spPr>
          <a:xfrm>
            <a:off x="7136025" y="2230525"/>
            <a:ext cx="1732426" cy="1748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21311" r="55049" t="92856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0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cap="rnd" cmpd="sng" w="38100">
            <a:solidFill>
              <a:srgbClr val="98DDB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solidFill>
                  <a:srgbClr val="454BBB"/>
                </a:solidFill>
              </a:rPr>
              <a:t>Do que esses materiais são feitos?</a:t>
            </a:r>
            <a:endParaRPr>
              <a:solidFill>
                <a:srgbClr val="454BBB"/>
              </a:solidFill>
            </a:endParaRPr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-US">
                <a:solidFill>
                  <a:srgbClr val="454BBB"/>
                </a:solidFill>
              </a:rPr>
              <a:t>Polymers</a:t>
            </a:r>
            <a:endParaRPr>
              <a:solidFill>
                <a:srgbClr val="454BBB"/>
              </a:solidFill>
            </a:endParaRPr>
          </a:p>
        </p:txBody>
      </p:sp>
      <p:graphicFrame>
        <p:nvGraphicFramePr>
          <p:cNvPr id="153" name="Google Shape;153;p10"/>
          <p:cNvGraphicFramePr/>
          <p:nvPr/>
        </p:nvGraphicFramePr>
        <p:xfrm>
          <a:off x="614500" y="190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{C9B1C35E-656C-4FF7-B55B-CA5ABA294DC0}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Natural materials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Synthetic materials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➔"/>
                      </a:pPr>
                      <a:r>
                        <a:rPr lang="en-US" sz="1400" u="none" cap="none" strike="noStrike"/>
                        <a:t>Polysaccharides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➔"/>
                      </a:pPr>
                      <a:r>
                        <a:rPr lang="en-US" sz="1400" u="none" cap="none" strike="noStrike"/>
                        <a:t>Cellulose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➔"/>
                      </a:pPr>
                      <a:r>
                        <a:rPr lang="en-US" sz="1400" u="none" cap="none" strike="noStrike"/>
                        <a:t>Glycolipids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➔"/>
                      </a:pPr>
                      <a:r>
                        <a:rPr lang="en-US" sz="1400" u="none" cap="none" strike="noStrike"/>
                        <a:t>Proteoglycans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➔"/>
                      </a:pPr>
                      <a:r>
                        <a:rPr lang="en-US" sz="1400" u="none" cap="none" strike="noStrike"/>
                        <a:t>Proteins and peptides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➔"/>
                      </a:pPr>
                      <a:r>
                        <a:rPr lang="en-US" sz="1400" u="none" cap="none" strike="noStrike"/>
                        <a:t>Poly (diethyl acrylamide) 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➔"/>
                      </a:pPr>
                      <a:r>
                        <a:rPr lang="en-US" sz="1400" u="none" cap="none" strike="noStrike"/>
                        <a:t>Poly (ethylene glycol) 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➔"/>
                      </a:pPr>
                      <a:r>
                        <a:rPr lang="en-US" sz="1400" u="none" cap="none" strike="noStrike"/>
                        <a:t>Polyvinyl acetate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➔"/>
                      </a:pPr>
                      <a:r>
                        <a:rPr lang="en-US" sz="1400" u="none" cap="none" strike="noStrike"/>
                        <a:t>PLA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4" name="Google Shape;154;p10"/>
          <p:cNvSpPr txBox="1"/>
          <p:nvPr/>
        </p:nvSpPr>
        <p:spPr>
          <a:xfrm>
            <a:off x="2875085" y="1415562"/>
            <a:ext cx="46794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Images of your favorite bio polymers, natural or synthetic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1"/>
          <p:cNvPicPr preferRelativeResize="0"/>
          <p:nvPr/>
        </p:nvPicPr>
        <p:blipFill rotWithShape="1">
          <a:blip r:embed="rId3">
            <a:alphaModFix/>
          </a:blip>
          <a:srcRect b="0" l="21311" r="55049" t="92856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11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cap="rnd" cmpd="sng" w="38100">
            <a:solidFill>
              <a:srgbClr val="98DDB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11"/>
          <p:cNvSpPr txBox="1"/>
          <p:nvPr/>
        </p:nvSpPr>
        <p:spPr>
          <a:xfrm>
            <a:off x="440400" y="1617450"/>
            <a:ext cx="7550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454BBB"/>
                </a:solidFill>
                <a:latin typeface="Arial"/>
                <a:ea typeface="Arial"/>
                <a:cs typeface="Arial"/>
                <a:sym typeface="Arial"/>
              </a:rPr>
              <a:t>What characteristics do you think polymers need to have to be used as materials in medical applications?</a:t>
            </a:r>
            <a:endParaRPr b="0" i="0" sz="2800" u="none" cap="none" strike="noStrike">
              <a:solidFill>
                <a:srgbClr val="454BB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2"/>
          <p:cNvPicPr preferRelativeResize="0"/>
          <p:nvPr/>
        </p:nvPicPr>
        <p:blipFill rotWithShape="1">
          <a:blip r:embed="rId3">
            <a:alphaModFix/>
          </a:blip>
          <a:srcRect b="0" l="21311" r="55049" t="92856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2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cap="rnd" cmpd="sng" w="38100">
            <a:solidFill>
              <a:srgbClr val="98DDB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solidFill>
                  <a:srgbClr val="454BBB"/>
                </a:solidFill>
              </a:rPr>
              <a:t>Necessary characteristics:</a:t>
            </a:r>
            <a:endParaRPr>
              <a:solidFill>
                <a:srgbClr val="454BBB"/>
              </a:solidFill>
            </a:endParaRPr>
          </a:p>
        </p:txBody>
      </p:sp>
      <p:sp>
        <p:nvSpPr>
          <p:cNvPr id="171" name="Google Shape;171;p12"/>
          <p:cNvSpPr txBox="1"/>
          <p:nvPr/>
        </p:nvSpPr>
        <p:spPr>
          <a:xfrm>
            <a:off x="311700" y="1440228"/>
            <a:ext cx="6944100" cy="23082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Biodegradable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Bio-absorbed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Non-toxic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Anti-microbial properties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2"/>
          <p:cNvSpPr txBox="1"/>
          <p:nvPr/>
        </p:nvSpPr>
        <p:spPr>
          <a:xfrm>
            <a:off x="4545623" y="2004646"/>
            <a:ext cx="364001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of biodegradable polymer at various time points during degradation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3"/>
          <p:cNvPicPr preferRelativeResize="0"/>
          <p:nvPr/>
        </p:nvPicPr>
        <p:blipFill rotWithShape="1">
          <a:blip r:embed="rId3">
            <a:alphaModFix/>
          </a:blip>
          <a:srcRect b="0" l="21311" r="55049" t="92856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13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cap="rnd" cmpd="sng" w="38100">
            <a:solidFill>
              <a:srgbClr val="98DDB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0" name="Google Shape;18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solidFill>
                  <a:srgbClr val="454BBB"/>
                </a:solidFill>
              </a:rPr>
              <a:t>Sources</a:t>
            </a:r>
            <a:endParaRPr>
              <a:solidFill>
                <a:srgbClr val="454BBB"/>
              </a:solidFill>
            </a:endParaRPr>
          </a:p>
        </p:txBody>
      </p:sp>
      <p:sp>
        <p:nvSpPr>
          <p:cNvPr id="181" name="Google Shape;18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ct val="100000"/>
              <a:buChar char="-"/>
            </a:pPr>
            <a:r>
              <a:rPr lang="en-US" sz="1400" u="sng">
                <a:solidFill>
                  <a:schemeClr val="hlink"/>
                </a:solidFill>
                <a:hlinkClick r:id="rId4"/>
              </a:rPr>
              <a:t>https://www.nibib.nih.gov/science-education/science-topics/biomaterials#:~:text=Metals%2C%20ceramics%2C%20plastic%2C%20glass,in%20biomedical%20products%20and%20devices</a:t>
            </a:r>
            <a:r>
              <a:rPr lang="en-US" sz="1400">
                <a:solidFill>
                  <a:srgbClr val="454BBB"/>
                </a:solidFill>
              </a:rPr>
              <a:t>.</a:t>
            </a:r>
            <a:endParaRPr sz="1400">
              <a:solidFill>
                <a:srgbClr val="454BBB"/>
              </a:solidFill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ct val="100000"/>
              <a:buChar char="-"/>
            </a:pPr>
            <a:r>
              <a:rPr lang="en-US" sz="1400" u="sng">
                <a:solidFill>
                  <a:schemeClr val="hlink"/>
                </a:solidFill>
                <a:hlinkClick r:id="rId5"/>
              </a:rPr>
              <a:t>https://www.google.com/url?sa=i&amp;url=https%3A%2F%2Forthoinfo.aaos.org%2Fen%2Ftreatment%2Ftotal-joint-replacement%2F&amp;psig=AOvVaw04_Ou52Rtp-zdJTKt43hob&amp;ust=1704661045949000&amp;source=images&amp;cd=vfe&amp;opi=89978449&amp;ved=0CBMQjRxqFwoTCLCf78vTyYMDFQAAAAAdAAAAABAD</a:t>
            </a:r>
            <a:endParaRPr sz="1400">
              <a:solidFill>
                <a:srgbClr val="454BBB"/>
              </a:solidFill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ct val="100000"/>
              <a:buChar char="-"/>
            </a:pPr>
            <a:r>
              <a:rPr lang="en-US" sz="1400" u="sng">
                <a:solidFill>
                  <a:schemeClr val="hlink"/>
                </a:solidFill>
                <a:hlinkClick r:id="rId6"/>
              </a:rPr>
              <a:t>https://nsf-gov-resources.nsf.gov/styles/news_hero_mobile_600x352_/s3/news/artificial_valve5_f.jpg?VersionId=vDgxKpEbQ8OInVBu3BlUDzjsZp5kDMLX&amp;itok=o2DAZiHL</a:t>
            </a:r>
            <a:endParaRPr sz="1400">
              <a:solidFill>
                <a:srgbClr val="454BBB"/>
              </a:solidFill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ct val="100000"/>
              <a:buChar char="-"/>
            </a:pPr>
            <a:r>
              <a:rPr lang="en-US" sz="1400" u="sng">
                <a:solidFill>
                  <a:schemeClr val="hlink"/>
                </a:solidFill>
                <a:hlinkClick r:id="rId7"/>
              </a:rPr>
              <a:t>https://www.google.com/url?sa=i&amp;url=http%3A%2F%2Fwww.surfi.mtu.edu%2F2015%2F07%2F15%2Freview-on-medical-sutures%2F&amp;psig=AOvVaw1sSBcxX5oe6l4SJNoazlu2&amp;ust=1704667673431000&amp;source=images&amp;cd=vfe&amp;opi=89978449&amp;ved=0CBIQjRxqFwoTCMDv7o7syYMDFQAAAAAdAAAAABAD</a:t>
            </a:r>
            <a:endParaRPr sz="1400">
              <a:solidFill>
                <a:srgbClr val="454BBB"/>
              </a:solidFill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ct val="100000"/>
              <a:buChar char="-"/>
            </a:pPr>
            <a:r>
              <a:rPr lang="en-US" sz="1400" u="sng">
                <a:solidFill>
                  <a:schemeClr val="hlink"/>
                </a:solidFill>
                <a:hlinkClick r:id="rId8"/>
              </a:rPr>
              <a:t>https://www.drugtargetreview.com/news/110266/3d-bioprinting-artificial-organs-could-become-quicker-and-easier/</a:t>
            </a:r>
            <a:endParaRPr sz="1400">
              <a:solidFill>
                <a:srgbClr val="454BBB"/>
              </a:solidFill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ct val="100000"/>
              <a:buChar char="-"/>
            </a:pPr>
            <a:r>
              <a:rPr lang="en-US" sz="1400">
                <a:solidFill>
                  <a:srgbClr val="454BBB"/>
                </a:solidFill>
              </a:rPr>
              <a:t>https://www.google.com/url?sa=i&amp;url=https%3A%2F%2Fen.wikipedia.org%2Fwiki%2FBlood_glucose_monitoring&amp;psig=AOvVaw2FhdsLLVjDeorEWjOnHZQD&amp;ust=1704684436721000&amp;source=images&amp;cd=vfe&amp;opi=89978449&amp;ved=0CBUQ3YkBahcKEwj4op7Vq8qDAxUAAAAAHQAAAAAQAw</a:t>
            </a:r>
            <a:endParaRPr sz="1400">
              <a:solidFill>
                <a:srgbClr val="454BBB"/>
              </a:solidFill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ct val="100000"/>
              <a:buChar char="-"/>
            </a:pPr>
            <a:r>
              <a:rPr lang="en-US" sz="1400">
                <a:solidFill>
                  <a:srgbClr val="454BBB"/>
                </a:solidFill>
              </a:rPr>
              <a:t>https://www.google.com/url?sa=i&amp;url=https%3A%2F%2Fwww.europeanpharmaceuticalreview.com%2Fnews%2F155164%2Fnovel-implantable-polymer-could-improve-controlled-release-of-drugs%2F&amp;psig=AOvVaw3DP4SUbwc2aLjJBR3-9XNt&amp;ust=1704684542791000&amp;source=images&amp;cd=vfe&amp;opi=89978449&amp;ved=0CBUQ3YkBahcKEwiIhIz4qsqDAxUAAAAAHQAAAAAQAw</a:t>
            </a:r>
            <a:endParaRPr sz="1400">
              <a:solidFill>
                <a:srgbClr val="454BB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b="0" l="21311" r="55049" t="92856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2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cap="rnd" cmpd="sng" w="38100">
            <a:solidFill>
              <a:srgbClr val="98DDB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" name="Google Shape;68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solidFill>
                  <a:srgbClr val="454BBB"/>
                </a:solidFill>
              </a:rPr>
              <a:t>How are materials used in medicine?</a:t>
            </a:r>
            <a:endParaRPr>
              <a:solidFill>
                <a:srgbClr val="454BBB"/>
              </a:solidFill>
            </a:endParaRPr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-US">
                <a:solidFill>
                  <a:srgbClr val="454BBB"/>
                </a:solidFill>
              </a:rPr>
              <a:t>Medical Implants - artifical joints, heart valves</a:t>
            </a:r>
            <a:endParaRPr>
              <a:solidFill>
                <a:srgbClr val="454BBB"/>
              </a:solidFill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3402624" y="2747277"/>
            <a:ext cx="25409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of artificial hip ball joint and artificial heart valve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 b="0" l="21311" r="55049" t="92856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3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cap="rnd" cmpd="sng" w="38100">
            <a:solidFill>
              <a:srgbClr val="98DDB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" name="Google Shape;7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solidFill>
                  <a:srgbClr val="454BBB"/>
                </a:solidFill>
              </a:rPr>
              <a:t>How are materials used in medicine?</a:t>
            </a:r>
            <a:endParaRPr>
              <a:solidFill>
                <a:srgbClr val="454BBB"/>
              </a:solidFill>
            </a:endParaRPr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-US">
                <a:solidFill>
                  <a:srgbClr val="454BBB"/>
                </a:solidFill>
              </a:rPr>
              <a:t>Medical Implants - artifical joints, heart valves</a:t>
            </a:r>
            <a:endParaRPr>
              <a:solidFill>
                <a:srgbClr val="454BBB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-US">
                <a:solidFill>
                  <a:srgbClr val="454BBB"/>
                </a:solidFill>
              </a:rPr>
              <a:t>Methods for promoting healing - sutures, staples, dissolvable dressings</a:t>
            </a:r>
            <a:endParaRPr>
              <a:solidFill>
                <a:srgbClr val="454BB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454BBB"/>
              </a:solidFill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3402624" y="2747277"/>
            <a:ext cx="254097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Images of sutures, staples, and other wound closing approaches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4"/>
          <p:cNvPicPr preferRelativeResize="0"/>
          <p:nvPr/>
        </p:nvPicPr>
        <p:blipFill rotWithShape="1">
          <a:blip r:embed="rId3">
            <a:alphaModFix/>
          </a:blip>
          <a:srcRect b="0" l="21311" r="55049" t="92856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4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cap="rnd" cmpd="sng" w="38100">
            <a:solidFill>
              <a:srgbClr val="98DDB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-US">
                <a:solidFill>
                  <a:srgbClr val="454BBB"/>
                </a:solidFill>
              </a:rPr>
              <a:t>How are materials used in medicine?</a:t>
            </a:r>
            <a:endParaRPr>
              <a:solidFill>
                <a:srgbClr val="454BBB"/>
              </a:solidFill>
            </a:endParaRPr>
          </a:p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-US">
                <a:solidFill>
                  <a:srgbClr val="454BBB"/>
                </a:solidFill>
              </a:rPr>
              <a:t>Medical Implants - artifical joints, heart valves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-US">
                <a:solidFill>
                  <a:srgbClr val="454BBB"/>
                </a:solidFill>
              </a:rPr>
              <a:t>Methods for promoting healing - sutures, staples, dissolvable dressings</a:t>
            </a:r>
            <a:endParaRPr>
              <a:solidFill>
                <a:srgbClr val="454BBB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-US">
                <a:solidFill>
                  <a:srgbClr val="454BBB"/>
                </a:solidFill>
              </a:rPr>
              <a:t>Regenerated tissues - lab grown organs and 3D printed tissue</a:t>
            </a:r>
            <a:endParaRPr>
              <a:solidFill>
                <a:srgbClr val="454BB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454BBB"/>
              </a:solidFill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3402624" y="2747277"/>
            <a:ext cx="25409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of 3D printed tissue set up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 b="0" l="21311" r="55049" t="92856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5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cap="rnd" cmpd="sng" w="38100">
            <a:solidFill>
              <a:srgbClr val="98DDB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solidFill>
                  <a:srgbClr val="454BBB"/>
                </a:solidFill>
              </a:rPr>
              <a:t>How are materials used in medicine?</a:t>
            </a:r>
            <a:endParaRPr>
              <a:solidFill>
                <a:srgbClr val="454BBB"/>
              </a:solidFill>
            </a:endParaRPr>
          </a:p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-US">
                <a:solidFill>
                  <a:srgbClr val="454BBB"/>
                </a:solidFill>
              </a:rPr>
              <a:t>Medical Implants - artifical joints, heart valves</a:t>
            </a:r>
            <a:endParaRPr>
              <a:solidFill>
                <a:srgbClr val="454BBB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-US">
                <a:solidFill>
                  <a:srgbClr val="454BBB"/>
                </a:solidFill>
              </a:rPr>
              <a:t>Methods for promoting healing - sutures, staples, dissolvable dressings</a:t>
            </a:r>
            <a:endParaRPr>
              <a:solidFill>
                <a:srgbClr val="454BBB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-US">
                <a:solidFill>
                  <a:srgbClr val="454BBB"/>
                </a:solidFill>
              </a:rPr>
              <a:t>Regenerated tissues - lab grown organs</a:t>
            </a:r>
            <a:endParaRPr>
              <a:solidFill>
                <a:srgbClr val="454BBB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-US">
                <a:solidFill>
                  <a:srgbClr val="454BBB"/>
                </a:solidFill>
              </a:rPr>
              <a:t>Molecular Probes and Nanoparticles - imaging and targeted therapy</a:t>
            </a:r>
            <a:endParaRPr>
              <a:solidFill>
                <a:srgbClr val="454BB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454BBB"/>
              </a:solidFill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3402624" y="2747277"/>
            <a:ext cx="254097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of fluorescent imaging of cancer cells under various treatment regimens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 b="0" l="21311" r="55049" t="92856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6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cap="rnd" cmpd="sng" w="38100">
            <a:solidFill>
              <a:srgbClr val="98DDB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solidFill>
                  <a:srgbClr val="454BBB"/>
                </a:solidFill>
              </a:rPr>
              <a:t>How are materials used in medicine?</a:t>
            </a:r>
            <a:endParaRPr>
              <a:solidFill>
                <a:srgbClr val="454BBB"/>
              </a:solidFill>
            </a:endParaRPr>
          </a:p>
        </p:txBody>
      </p:sp>
      <p:sp>
        <p:nvSpPr>
          <p:cNvPr id="109" name="Google Shape;109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-US">
                <a:solidFill>
                  <a:srgbClr val="454BBB"/>
                </a:solidFill>
              </a:rPr>
              <a:t>Medical Implants - artifical joints, heart valves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-US">
                <a:solidFill>
                  <a:srgbClr val="454BBB"/>
                </a:solidFill>
              </a:rPr>
              <a:t>Methods for promoting healing - sutures, staples, dissolvable dressings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-US">
                <a:solidFill>
                  <a:srgbClr val="454BBB"/>
                </a:solidFill>
              </a:rPr>
              <a:t>Regenerated tissues - lab grown organs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-US">
                <a:solidFill>
                  <a:srgbClr val="454BBB"/>
                </a:solidFill>
              </a:rPr>
              <a:t>Molecular Probes and Nanoparticles - imaging and targeted therapy</a:t>
            </a:r>
            <a:endParaRPr>
              <a:solidFill>
                <a:srgbClr val="454BBB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-US">
                <a:solidFill>
                  <a:srgbClr val="454BBB"/>
                </a:solidFill>
              </a:rPr>
              <a:t>Biosensors - blood glucose monitors</a:t>
            </a:r>
            <a:endParaRPr>
              <a:solidFill>
                <a:srgbClr val="454BB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454BBB"/>
              </a:solidFill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5736812" y="3011046"/>
            <a:ext cx="25409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of blood glucose monitor/test strip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3">
            <a:alphaModFix/>
          </a:blip>
          <a:srcRect b="0" l="21311" r="55049" t="92856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7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cap="rnd" cmpd="sng" w="38100">
            <a:solidFill>
              <a:srgbClr val="98DDB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solidFill>
                  <a:srgbClr val="454BBB"/>
                </a:solidFill>
              </a:rPr>
              <a:t>How are materials used in medicine?</a:t>
            </a:r>
            <a:endParaRPr>
              <a:solidFill>
                <a:srgbClr val="454BBB"/>
              </a:solidFill>
            </a:endParaRPr>
          </a:p>
        </p:txBody>
      </p:sp>
      <p:sp>
        <p:nvSpPr>
          <p:cNvPr id="119" name="Google Shape;119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-US">
                <a:solidFill>
                  <a:srgbClr val="454BBB"/>
                </a:solidFill>
              </a:rPr>
              <a:t>Medical Implants - artifical joints, heart valves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-US">
                <a:solidFill>
                  <a:srgbClr val="454BBB"/>
                </a:solidFill>
              </a:rPr>
              <a:t>Methods for promoting healing - sutures, staples, dissolvable dressings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-US">
                <a:solidFill>
                  <a:srgbClr val="454BBB"/>
                </a:solidFill>
              </a:rPr>
              <a:t>Regenerated tissues - lab grown organs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-US">
                <a:solidFill>
                  <a:srgbClr val="454BBB"/>
                </a:solidFill>
              </a:rPr>
              <a:t>Molecular Probes and Nanoparticles - imaging and targeted therapy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-US">
                <a:solidFill>
                  <a:srgbClr val="454BBB"/>
                </a:solidFill>
              </a:rPr>
              <a:t>Biosensors - blood glucose monitors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-US">
                <a:solidFill>
                  <a:srgbClr val="454BBB"/>
                </a:solidFill>
              </a:rPr>
              <a:t>Drug Delivery Systems - Responsible for delivering the medicine to a specific place at a specific time</a:t>
            </a:r>
            <a:endParaRPr>
              <a:solidFill>
                <a:srgbClr val="454BB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454BBB"/>
              </a:solidFill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5508024" y="3617715"/>
            <a:ext cx="25409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of drug release in body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8"/>
          <p:cNvPicPr preferRelativeResize="0"/>
          <p:nvPr/>
        </p:nvPicPr>
        <p:blipFill rotWithShape="1">
          <a:blip r:embed="rId3">
            <a:alphaModFix/>
          </a:blip>
          <a:srcRect b="0" l="21311" r="55049" t="92856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8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cap="rnd" cmpd="sng" w="38100">
            <a:solidFill>
              <a:srgbClr val="98DDB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solidFill>
                  <a:srgbClr val="454BBB"/>
                </a:solidFill>
              </a:rPr>
              <a:t>What kinds of materials are used in the body?</a:t>
            </a:r>
            <a:endParaRPr>
              <a:solidFill>
                <a:srgbClr val="454BBB"/>
              </a:solidFill>
            </a:endParaRPr>
          </a:p>
        </p:txBody>
      </p:sp>
      <p:sp>
        <p:nvSpPr>
          <p:cNvPr id="129" name="Google Shape;129;p8"/>
          <p:cNvSpPr txBox="1"/>
          <p:nvPr/>
        </p:nvSpPr>
        <p:spPr>
          <a:xfrm>
            <a:off x="3301512" y="2390802"/>
            <a:ext cx="25409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 of prior uses with corresponding pictures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9"/>
          <p:cNvPicPr preferRelativeResize="0"/>
          <p:nvPr/>
        </p:nvPicPr>
        <p:blipFill rotWithShape="1">
          <a:blip r:embed="rId3">
            <a:alphaModFix/>
          </a:blip>
          <a:srcRect b="0" l="21311" r="55049" t="92856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9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cap="rnd" cmpd="sng" w="38100">
            <a:solidFill>
              <a:srgbClr val="98DDB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solidFill>
                  <a:srgbClr val="454BBB"/>
                </a:solidFill>
              </a:rPr>
              <a:t>What kinds of materials are used in the body?</a:t>
            </a:r>
            <a:endParaRPr>
              <a:solidFill>
                <a:srgbClr val="454BBB"/>
              </a:solidFill>
            </a:endParaRPr>
          </a:p>
        </p:txBody>
      </p:sp>
      <p:sp>
        <p:nvSpPr>
          <p:cNvPr id="138" name="Google Shape;138;p9"/>
          <p:cNvSpPr txBox="1"/>
          <p:nvPr/>
        </p:nvSpPr>
        <p:spPr>
          <a:xfrm>
            <a:off x="1102481" y="3297025"/>
            <a:ext cx="114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Metais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9"/>
          <p:cNvSpPr txBox="1"/>
          <p:nvPr/>
        </p:nvSpPr>
        <p:spPr>
          <a:xfrm>
            <a:off x="3538648" y="3297025"/>
            <a:ext cx="149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Composites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9"/>
          <p:cNvSpPr txBox="1"/>
          <p:nvPr/>
        </p:nvSpPr>
        <p:spPr>
          <a:xfrm>
            <a:off x="6447348" y="3338000"/>
            <a:ext cx="149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Polymers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"/>
          <p:cNvSpPr txBox="1"/>
          <p:nvPr/>
        </p:nvSpPr>
        <p:spPr>
          <a:xfrm>
            <a:off x="628651" y="1232300"/>
            <a:ext cx="254097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of dental implant with metal base, or screws used in surgery</a:t>
            </a:r>
            <a:endParaRPr/>
          </a:p>
        </p:txBody>
      </p:sp>
      <p:sp>
        <p:nvSpPr>
          <p:cNvPr id="142" name="Google Shape;142;p9"/>
          <p:cNvSpPr txBox="1"/>
          <p:nvPr/>
        </p:nvSpPr>
        <p:spPr>
          <a:xfrm>
            <a:off x="3145898" y="1882955"/>
            <a:ext cx="25409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of knee replacement</a:t>
            </a:r>
            <a:endParaRPr/>
          </a:p>
        </p:txBody>
      </p:sp>
      <p:sp>
        <p:nvSpPr>
          <p:cNvPr id="143" name="Google Shape;143;p9"/>
          <p:cNvSpPr txBox="1"/>
          <p:nvPr/>
        </p:nvSpPr>
        <p:spPr>
          <a:xfrm>
            <a:off x="5922210" y="2359856"/>
            <a:ext cx="25409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of quick-seal liquid bandage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