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2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74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C80000"/>
    <a:srgbClr val="990000"/>
    <a:srgbClr val="B8E872"/>
    <a:srgbClr val="BEC1C2"/>
    <a:srgbClr val="A0A5A6"/>
    <a:srgbClr val="87CD21"/>
    <a:srgbClr val="7EBF1F"/>
    <a:srgbClr val="98DE32"/>
    <a:srgbClr val="79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90" d="100"/>
          <a:sy n="90" d="100"/>
        </p:scale>
        <p:origin x="-109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9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953D6-4199-4257-98C3-4D4652C09C19}" type="datetimeFigureOut">
              <a:rPr lang="de-DE" smtClean="0"/>
              <a:pPr/>
              <a:t>23.02.2012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8B714-ED7A-4D46-834E-6F434129E77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76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8DF91-A060-4BC5-BE53-85E6A7108214}" type="datetimeFigureOut">
              <a:rPr lang="de-DE" smtClean="0"/>
              <a:pPr/>
              <a:t>23.02.2012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6257D-5D03-491D-B05A-5CA96F47A53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195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2"/>
          <p:cNvSpPr>
            <a:spLocks noGrp="1"/>
          </p:cNvSpPr>
          <p:nvPr>
            <p:ph type="pic" idx="13"/>
          </p:nvPr>
        </p:nvSpPr>
        <p:spPr>
          <a:xfrm>
            <a:off x="5457428" y="2017415"/>
            <a:ext cx="3312368" cy="2520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2132857"/>
            <a:ext cx="5112568" cy="100811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140968"/>
            <a:ext cx="5112568" cy="646331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F5FB-B419-4229-B48C-15D6CA8D86DE}" type="datetime1">
              <a:rPr lang="de-DE" smtClean="0"/>
              <a:pPr/>
              <a:t>23.02.2012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0258264C-8938-4442-9D57-9B0D7AF60388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 flipV="1">
            <a:off x="-108520" y="1882527"/>
            <a:ext cx="9452545" cy="5325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-108520" y="1916832"/>
            <a:ext cx="9433048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 flipV="1">
            <a:off x="-180528" y="4546823"/>
            <a:ext cx="9452545" cy="5325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-180528" y="4581128"/>
            <a:ext cx="9433048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buFont typeface="Arial" pitchFamily="34" charset="0"/>
              <a:buChar char="»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C013-7795-4040-8907-78702D37FA65}" type="datetime1">
              <a:rPr lang="de-DE" smtClean="0"/>
              <a:pPr/>
              <a:t>23.02.2012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0258264C-8938-4442-9D57-9B0D7AF60388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39552" y="76470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39552" y="79368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266700" indent="-26670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266700" indent="-26670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CF2A-5CF3-4863-854D-525EBBABDDBD}" type="datetime1">
              <a:rPr lang="de-DE" smtClean="0"/>
              <a:pPr/>
              <a:t>23.02.2012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0258264C-8938-4442-9D57-9B0D7AF60388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552" y="76470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539552" y="79368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i="1">
                <a:solidFill>
                  <a:srgbClr val="79B51D"/>
                </a:solidFill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0" i="1">
                <a:solidFill>
                  <a:srgbClr val="79B51D"/>
                </a:solidFill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338-3B05-439D-AF85-C6DAE00641BE}" type="datetime1">
              <a:rPr lang="de-DE" smtClean="0"/>
              <a:pPr/>
              <a:t>23.02.2012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539552" y="76470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539552" y="79368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er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1264-3A22-4140-B735-4E70B41A7E4B}" type="datetime1">
              <a:rPr lang="de-DE" smtClean="0"/>
              <a:pPr/>
              <a:t>23.02.2012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539552" y="76470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>
            <a:off x="539552" y="793684"/>
            <a:ext cx="6480720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D2EE-C42E-4812-9E68-CE066CA71221}" type="datetime1">
              <a:rPr lang="de-DE" smtClean="0"/>
              <a:pPr/>
              <a:t>23.02.2012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3008313" cy="1152128"/>
          </a:xfrm>
        </p:spPr>
        <p:txBody>
          <a:bodyPr anchor="t" anchorCtr="0"/>
          <a:lstStyle>
            <a:lvl1pPr algn="l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CCCA-F48D-4195-9C0A-4828E6F808B8}" type="datetime1">
              <a:rPr lang="de-DE" smtClean="0"/>
              <a:pPr/>
              <a:t>23.02.2012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0258264C-8938-4442-9D57-9B0D7AF60388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4644-F3D2-42DC-B3E9-6611131D6689}" type="datetime1">
              <a:rPr lang="de-DE" smtClean="0"/>
              <a:pPr/>
              <a:t>23.02.2012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b-s-s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7000">
              <a:schemeClr val="bg1"/>
            </a:gs>
            <a:gs pos="100000">
              <a:schemeClr val="bg1">
                <a:lumMod val="75000"/>
                <a:alpha val="5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4900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B6FE16F7-098C-4F93-830D-C306BC844EB2}" type="datetime1">
              <a:rPr lang="de-DE" smtClean="0"/>
              <a:pPr/>
              <a:t>23.02.2012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0258264C-8938-4442-9D57-9B0D7AF6038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27" name="Picture 3" descr="C:\Users\Till\BSS\Grafikdaten\Logos\Logo BSS\rgb\bss_logo_rgb_small.png">
            <a:hlinkClick r:id="rId10" tooltip="Zur Website"/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57814" y="238208"/>
            <a:ext cx="1512168" cy="550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i="1" kern="1200">
          <a:solidFill>
            <a:schemeClr val="bg1">
              <a:lumMod val="75000"/>
            </a:schemeClr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2"/>
        </a:buBlip>
        <a:defRPr sz="2200" b="0" i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9B51D"/>
        </a:buClr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Georgia" pitchFamily="18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Georgia" pitchFamily="18" charset="0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-s-s.de/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kontakt@b-s-s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gitalwpc.com/Awards/Current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image_gallery.jpg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rcRect t="24" b="24"/>
          <a:stretch>
            <a:fillRect/>
          </a:stretch>
        </p:blipFill>
        <p:spPr/>
      </p:pic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Kata - Tests - Java - JUnit 4</a:t>
            </a:r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323528" y="3140968"/>
            <a:ext cx="5112568" cy="701731"/>
          </a:xfrm>
        </p:spPr>
        <p:txBody>
          <a:bodyPr/>
          <a:lstStyle/>
          <a:p>
            <a:r>
              <a:rPr lang="de-DE" dirty="0"/>
              <a:t>Author: Artem Kaftanenko</a:t>
            </a:r>
          </a:p>
          <a:p>
            <a:r>
              <a:rPr lang="de-DE" dirty="0"/>
              <a:t>B-S-S GmbH, D</a:t>
            </a:r>
            <a:r>
              <a:rPr lang="de-DE" dirty="0" smtClean="0"/>
              <a:t>resden; </a:t>
            </a:r>
            <a:r>
              <a:rPr lang="de-DE" dirty="0"/>
              <a:t>Datum: </a:t>
            </a:r>
            <a:r>
              <a:rPr lang="de-DE" dirty="0" smtClean="0"/>
              <a:t>20.02.2012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3.2 ... - JUnit - Integration der Spring-DI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Benötigt </a:t>
            </a:r>
            <a:r>
              <a:rPr lang="de-DE" b="1" dirty="0" smtClean="0"/>
              <a:t>zusätzliche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FF0000"/>
                </a:solidFill>
              </a:rPr>
              <a:t>Abhängigkeiten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org.springframework.core</a:t>
            </a:r>
          </a:p>
          <a:p>
            <a:pPr lvl="1"/>
            <a:r>
              <a:rPr lang="de-DE" dirty="0" smtClean="0"/>
              <a:t>org.springframework.context (?)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org.springframework.test</a:t>
            </a:r>
          </a:p>
          <a:p>
            <a:pPr lvl="1"/>
            <a:r>
              <a:rPr lang="de-DE" dirty="0" smtClean="0"/>
              <a:t>apache.commons.logging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20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Kata - </a:t>
            </a:r>
            <a:r>
              <a:rPr lang="de-DE" dirty="0" smtClean="0"/>
              <a:t>JUnit (3) </a:t>
            </a:r>
            <a:r>
              <a:rPr lang="de-DE" dirty="0"/>
              <a:t>- SimpleCalculatorDivisionTest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SimpleCalculatorDivisionTest </a:t>
            </a:r>
            <a:r>
              <a:rPr lang="de-DE" dirty="0" smtClean="0"/>
              <a:t>implementieren für: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SimpleCalculatorApp#</a:t>
            </a:r>
            <a:r>
              <a:rPr lang="de-DE" b="1" dirty="0" smtClean="0">
                <a:solidFill>
                  <a:srgbClr val="FF0000"/>
                </a:solidFill>
              </a:rPr>
              <a:t>div</a:t>
            </a:r>
            <a:r>
              <a:rPr lang="de-DE" dirty="0" smtClean="0"/>
              <a:t>(...) Methode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Zu </a:t>
            </a:r>
            <a:r>
              <a:rPr lang="de-DE" b="1" dirty="0" smtClean="0"/>
              <a:t>beachten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Spring Dependency Injection einsetzen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---</a:t>
            </a:r>
          </a:p>
          <a:p>
            <a:pPr marL="0" lvl="0" indent="0">
              <a:buNone/>
            </a:pPr>
            <a:r>
              <a:rPr lang="de-DE" sz="1600" dirty="0">
                <a:solidFill>
                  <a:prstClr val="black"/>
                </a:solidFill>
              </a:rPr>
              <a:t>* das Skeleton-Projekt beim Bedarf bei dem Vortragshalter anfordern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50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30832" y="3871589"/>
            <a:ext cx="8229600" cy="3157811"/>
          </a:xfrm>
        </p:spPr>
        <p:txBody>
          <a:bodyPr>
            <a:noAutofit/>
          </a:bodyPr>
          <a:lstStyle/>
          <a:p>
            <a:pPr marL="333375" indent="20638">
              <a:buNone/>
            </a:pPr>
            <a:r>
              <a:rPr lang="en-US" sz="1400" b="1" dirty="0" smtClean="0">
                <a:ea typeface="ＭＳ Ｐゴシック" pitchFamily="34" charset="-128"/>
              </a:rPr>
              <a:t>B-S-S Business Software Solutions GmbH</a:t>
            </a:r>
            <a:endParaRPr lang="en-US" sz="1400" dirty="0" smtClean="0">
              <a:ea typeface="ＭＳ Ｐゴシック" pitchFamily="34" charset="-128"/>
            </a:endParaRPr>
          </a:p>
          <a:p>
            <a:pPr marL="333375" indent="20638">
              <a:buNone/>
            </a:pPr>
            <a:r>
              <a:rPr lang="en-US" sz="1400" dirty="0" smtClean="0">
                <a:ea typeface="ＭＳ Ｐゴシック" pitchFamily="34" charset="-128"/>
              </a:rPr>
              <a:t>Wartburgstrasse 1</a:t>
            </a:r>
          </a:p>
          <a:p>
            <a:pPr marL="333375" indent="20638">
              <a:buNone/>
            </a:pPr>
            <a:r>
              <a:rPr lang="en-US" sz="1400" dirty="0" smtClean="0">
                <a:ea typeface="ＭＳ Ｐゴシック" pitchFamily="34" charset="-128"/>
              </a:rPr>
              <a:t>99817 Eisenach/Germany</a:t>
            </a:r>
          </a:p>
          <a:p>
            <a:pPr marL="333375" indent="20638">
              <a:buNone/>
            </a:pPr>
            <a:endParaRPr lang="en-US" sz="1400" dirty="0" smtClean="0">
              <a:ea typeface="ＭＳ Ｐゴシック" pitchFamily="34" charset="-128"/>
            </a:endParaRPr>
          </a:p>
          <a:p>
            <a:pPr marL="333375" indent="20638">
              <a:buNone/>
            </a:pPr>
            <a:r>
              <a:rPr lang="en-US" sz="1400" dirty="0" smtClean="0">
                <a:ea typeface="ＭＳ Ｐゴシック" pitchFamily="34" charset="-128"/>
              </a:rPr>
              <a:t>Tel. 		+49 3691 709000</a:t>
            </a:r>
          </a:p>
          <a:p>
            <a:pPr marL="333375" indent="20638">
              <a:buNone/>
            </a:pPr>
            <a:r>
              <a:rPr lang="en-US" sz="1400" dirty="0" smtClean="0">
                <a:ea typeface="ＭＳ Ｐゴシック" pitchFamily="34" charset="-128"/>
              </a:rPr>
              <a:t>Mail		</a:t>
            </a:r>
            <a:r>
              <a:rPr lang="en-US" sz="1400" dirty="0" smtClean="0">
                <a:ea typeface="ＭＳ Ｐゴシック" pitchFamily="34" charset="-128"/>
                <a:hlinkClick r:id="rId2"/>
              </a:rPr>
              <a:t>kontakt@b-s-s.de</a:t>
            </a:r>
            <a:endParaRPr lang="en-US" sz="1400" dirty="0" smtClean="0">
              <a:ea typeface="ＭＳ Ｐゴシック" pitchFamily="34" charset="-128"/>
            </a:endParaRPr>
          </a:p>
          <a:p>
            <a:pPr marL="333375" indent="20638">
              <a:buNone/>
            </a:pPr>
            <a:r>
              <a:rPr lang="en-US" sz="1400" dirty="0" smtClean="0">
                <a:ea typeface="ＭＳ Ｐゴシック" pitchFamily="34" charset="-128"/>
              </a:rPr>
              <a:t>Web		</a:t>
            </a:r>
            <a:r>
              <a:rPr lang="en-US" sz="1400" dirty="0" smtClean="0">
                <a:ea typeface="ＭＳ Ｐゴシック" pitchFamily="34" charset="-128"/>
                <a:hlinkClick r:id="rId3" tooltip="Zur Website"/>
              </a:rPr>
              <a:t>www.b-s-s.de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5" name="Grafik 4" descr="Tulip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7911" y="3949071"/>
            <a:ext cx="2744529" cy="2058396"/>
          </a:xfrm>
          <a:prstGeom prst="rect">
            <a:avLst/>
          </a:prstGeom>
          <a:ln w="57150" cap="sq">
            <a:solidFill>
              <a:schemeClr val="bg1"/>
            </a:solidFill>
            <a:miter lim="800000"/>
          </a:ln>
          <a:effectLst>
            <a:outerShdw blurRad="50800" dist="12700" dir="4500000" sx="103000" sy="103000" algn="ctr" rotWithShape="0">
              <a:schemeClr val="tx1">
                <a:alpha val="25000"/>
              </a:scheme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611560" y="1508591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5"/>
              </a:buBlip>
            </a:pPr>
            <a:r>
              <a:rPr lang="de-DE" dirty="0" smtClean="0"/>
              <a:t>Microsoft „Partner of the </a:t>
            </a:r>
            <a:r>
              <a:rPr lang="de-DE" dirty="0" err="1" smtClean="0"/>
              <a:t>year</a:t>
            </a:r>
            <a:r>
              <a:rPr lang="de-DE" dirty="0" smtClean="0"/>
              <a:t> 2010“ Finalist</a:t>
            </a:r>
          </a:p>
          <a:p>
            <a:pPr>
              <a:buBlip>
                <a:blip r:embed="rId5"/>
              </a:buBlip>
            </a:pPr>
            <a:endParaRPr lang="de-DE" dirty="0" smtClean="0"/>
          </a:p>
          <a:p>
            <a:pPr>
              <a:buBlip>
                <a:blip r:embed="rId5"/>
              </a:buBlip>
            </a:pPr>
            <a:endParaRPr lang="de-DE" dirty="0" smtClean="0"/>
          </a:p>
          <a:p>
            <a:pPr>
              <a:buBlip>
                <a:blip r:embed="rId5"/>
              </a:buBlip>
            </a:pPr>
            <a:r>
              <a:rPr lang="de-DE" dirty="0" smtClean="0"/>
              <a:t>Ausgezeichnet von Gartner  als „Cool </a:t>
            </a:r>
            <a:r>
              <a:rPr lang="de-DE" dirty="0" err="1" smtClean="0"/>
              <a:t>Vendor</a:t>
            </a:r>
            <a:r>
              <a:rPr lang="de-DE" dirty="0" smtClean="0"/>
              <a:t> 2010“  in Content Management</a:t>
            </a:r>
          </a:p>
          <a:p>
            <a:pPr>
              <a:buBlip>
                <a:blip r:embed="rId5"/>
              </a:buBlip>
            </a:pPr>
            <a:endParaRPr lang="de-DE" dirty="0" smtClean="0"/>
          </a:p>
          <a:p>
            <a:pPr>
              <a:buBlip>
                <a:blip r:embed="rId5"/>
              </a:buBlip>
            </a:pPr>
            <a:endParaRPr lang="de-DE" dirty="0" smtClean="0"/>
          </a:p>
        </p:txBody>
      </p:sp>
      <p:pic>
        <p:nvPicPr>
          <p:cNvPr id="2050" name="Picture 2">
            <a:hlinkClick r:id="rId6" tooltip="Zur Microsoft Website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1124744"/>
            <a:ext cx="33623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1.1 Automatisierte Tests - Einführung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Testklassen-</a:t>
            </a:r>
            <a:r>
              <a:rPr lang="de-DE" b="1" dirty="0" smtClean="0">
                <a:solidFill>
                  <a:srgbClr val="FF0000"/>
                </a:solidFill>
              </a:rPr>
              <a:t>Struktur</a:t>
            </a:r>
            <a:endParaRPr lang="de-DE" b="1" dirty="0">
              <a:solidFill>
                <a:srgbClr val="FF0000"/>
              </a:solidFill>
            </a:endParaRP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Initialisierungs-Methoden</a:t>
            </a:r>
            <a:endParaRPr lang="de-DE" dirty="0"/>
          </a:p>
          <a:p>
            <a:pPr lvl="1"/>
            <a:r>
              <a:rPr lang="de-DE" dirty="0" smtClean="0"/>
              <a:t>Testfall-Methoden</a:t>
            </a:r>
            <a:endParaRPr lang="de-DE" dirty="0"/>
          </a:p>
          <a:p>
            <a:pPr lvl="1"/>
            <a:r>
              <a:rPr lang="de-DE" dirty="0" smtClean="0"/>
              <a:t>Helper-Methoden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Integration</a:t>
            </a:r>
            <a:r>
              <a:rPr lang="de-DE" dirty="0" smtClean="0"/>
              <a:t> ins </a:t>
            </a:r>
            <a:r>
              <a:rPr lang="de-DE" b="1" dirty="0" smtClean="0">
                <a:solidFill>
                  <a:srgbClr val="FF0000"/>
                </a:solidFill>
              </a:rPr>
              <a:t>automatisierte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b="1" dirty="0" smtClean="0"/>
              <a:t>Testprozess</a:t>
            </a:r>
          </a:p>
          <a:p>
            <a:pPr lvl="1"/>
            <a:endParaRPr lang="de-DE" dirty="0" smtClean="0"/>
          </a:p>
          <a:p>
            <a:pPr lvl="1"/>
            <a:r>
              <a:rPr lang="de-DE" dirty="0"/>
              <a:t>m</a:t>
            </a:r>
            <a:r>
              <a:rPr lang="de-DE" dirty="0" smtClean="0"/>
              <a:t>ittels zahlreichen Frameworks</a:t>
            </a:r>
          </a:p>
          <a:p>
            <a:pPr lvl="1"/>
            <a:r>
              <a:rPr lang="de-DE" dirty="0" smtClean="0"/>
              <a:t>Beispiele:</a:t>
            </a:r>
          </a:p>
          <a:p>
            <a:pPr lvl="2"/>
            <a:r>
              <a:rPr lang="de-DE" dirty="0" smtClean="0"/>
              <a:t>Java: Junit, TestNG, Cactus, ...</a:t>
            </a:r>
          </a:p>
          <a:p>
            <a:pPr lvl="2"/>
            <a:r>
              <a:rPr lang="de-DE" dirty="0" smtClean="0"/>
              <a:t>JS: JSUnit, QUnit, ...</a:t>
            </a:r>
          </a:p>
          <a:p>
            <a:pPr lvl="2"/>
            <a:r>
              <a:rPr lang="de-DE" dirty="0" smtClean="0"/>
              <a:t>...</a:t>
            </a:r>
          </a:p>
          <a:p>
            <a:pPr lvl="2"/>
            <a:endParaRPr lang="de-DE" dirty="0" smtClean="0"/>
          </a:p>
          <a:p>
            <a:r>
              <a:rPr lang="de-DE" dirty="0" smtClean="0"/>
              <a:t>Als ein </a:t>
            </a:r>
            <a:r>
              <a:rPr lang="de-DE" b="1" dirty="0" smtClean="0"/>
              <a:t>Referenz-Framework</a:t>
            </a:r>
            <a:r>
              <a:rPr lang="de-DE" dirty="0" smtClean="0"/>
              <a:t> wird im Weiteren der </a:t>
            </a:r>
            <a:r>
              <a:rPr lang="de-DE" b="1" dirty="0" smtClean="0">
                <a:solidFill>
                  <a:srgbClr val="FF0000"/>
                </a:solidFill>
              </a:rPr>
              <a:t>JUnit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smtClean="0"/>
              <a:t>betrachtet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7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Referenzbeispiel - JUnit - Einbindung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de-DE" sz="2000" dirty="0" smtClean="0"/>
              <a:t>Mittels</a:t>
            </a:r>
            <a:r>
              <a:rPr lang="de-DE" sz="2000" b="1" dirty="0" smtClean="0"/>
              <a:t> </a:t>
            </a:r>
            <a:r>
              <a:rPr lang="de-DE" sz="2000" b="1" dirty="0" smtClean="0">
                <a:solidFill>
                  <a:srgbClr val="FF0000"/>
                </a:solidFill>
              </a:rPr>
              <a:t>Maven</a:t>
            </a:r>
            <a:endParaRPr lang="de-DE" sz="2000" b="1" dirty="0" smtClean="0"/>
          </a:p>
          <a:p>
            <a:pPr>
              <a:lnSpc>
                <a:spcPct val="90000"/>
              </a:lnSpc>
            </a:pPr>
            <a:endParaRPr lang="de-DE" sz="2000" b="1" dirty="0"/>
          </a:p>
          <a:p>
            <a:pPr marL="400050" lvl="1" indent="0">
              <a:buNone/>
            </a:pPr>
            <a:r>
              <a:rPr lang="de-DE" sz="17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de-DE" sz="1700" dirty="0" smtClean="0">
                <a:solidFill>
                  <a:srgbClr val="3F7F7F"/>
                </a:solidFill>
                <a:latin typeface="Courier New"/>
              </a:rPr>
              <a:t>dependency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800100" lvl="2" indent="0">
              <a:buNone/>
            </a:pPr>
            <a:r>
              <a:rPr lang="de-DE" sz="17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groupId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de-DE" sz="1700" dirty="0">
                <a:solidFill>
                  <a:srgbClr val="000000"/>
                </a:solidFill>
                <a:latin typeface="Courier New"/>
              </a:rPr>
              <a:t>junit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groupId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800100" lvl="2" indent="0">
              <a:buNone/>
            </a:pPr>
            <a:r>
              <a:rPr lang="de-DE" sz="17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artifactId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de-DE" sz="1700" dirty="0">
                <a:solidFill>
                  <a:srgbClr val="000000"/>
                </a:solidFill>
                <a:latin typeface="Courier New"/>
              </a:rPr>
              <a:t>junit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artifactId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800100" lvl="2" indent="0">
              <a:buNone/>
            </a:pPr>
            <a:r>
              <a:rPr lang="de-DE" sz="17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version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de-DE" sz="1700" dirty="0">
                <a:solidFill>
                  <a:srgbClr val="000000"/>
                </a:solidFill>
                <a:latin typeface="Courier New"/>
              </a:rPr>
              <a:t>4.8.1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version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800100" lvl="2" indent="0">
              <a:buNone/>
            </a:pPr>
            <a:r>
              <a:rPr lang="de-DE" sz="17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scope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de-DE" sz="1700" dirty="0">
                <a:solidFill>
                  <a:srgbClr val="000000"/>
                </a:solidFill>
                <a:latin typeface="Courier New"/>
              </a:rPr>
              <a:t>test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scope</a:t>
            </a:r>
            <a:r>
              <a:rPr lang="de-DE" sz="17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400050" lvl="1" indent="0">
              <a:buNone/>
            </a:pPr>
            <a:r>
              <a:rPr lang="de-DE" sz="17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de-DE" sz="1700" dirty="0">
                <a:solidFill>
                  <a:srgbClr val="3F7F7F"/>
                </a:solidFill>
                <a:latin typeface="Courier New"/>
              </a:rPr>
              <a:t>dependency</a:t>
            </a:r>
            <a:r>
              <a:rPr lang="de-DE" sz="17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lnSpc>
                <a:spcPct val="90000"/>
              </a:lnSpc>
            </a:pPr>
            <a:endParaRPr lang="de-DE" sz="2000" b="1" dirty="0" smtClean="0"/>
          </a:p>
          <a:p>
            <a:pPr>
              <a:lnSpc>
                <a:spcPct val="90000"/>
              </a:lnSpc>
            </a:pPr>
            <a:r>
              <a:rPr lang="de-DE" sz="2000" dirty="0" smtClean="0"/>
              <a:t>Framework-</a:t>
            </a:r>
            <a:r>
              <a:rPr lang="de-DE" sz="2000" b="1" dirty="0" smtClean="0"/>
              <a:t>Namensräume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	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de-DE" sz="1600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org.junit.*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org.hamcrest.*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de-DE" sz="1600" b="1" dirty="0"/>
          </a:p>
          <a:p>
            <a:r>
              <a:rPr lang="de-DE" sz="2000" b="1" dirty="0" smtClean="0"/>
              <a:t>Testklassen</a:t>
            </a:r>
            <a:r>
              <a:rPr lang="de-DE" sz="2000" dirty="0" smtClean="0"/>
              <a:t>, Test-/Initialisierungs-</a:t>
            </a:r>
            <a:r>
              <a:rPr lang="de-DE" sz="2000" b="1" dirty="0" smtClean="0"/>
              <a:t>Methoden </a:t>
            </a:r>
            <a:r>
              <a:rPr lang="de-DE" sz="2000" dirty="0" smtClean="0"/>
              <a:t>werden </a:t>
            </a:r>
            <a:r>
              <a:rPr lang="de-DE" sz="2000" b="1" dirty="0" smtClean="0"/>
              <a:t>ausgezeichnet</a:t>
            </a:r>
            <a:endParaRPr lang="de-DE" sz="2000" b="1" dirty="0"/>
          </a:p>
          <a:p>
            <a:pPr lvl="1"/>
            <a:endParaRPr lang="de-DE" sz="1600" dirty="0" smtClean="0"/>
          </a:p>
          <a:p>
            <a:pPr lvl="1"/>
            <a:r>
              <a:rPr lang="de-DE" sz="1600" dirty="0" smtClean="0"/>
              <a:t>mittels </a:t>
            </a:r>
            <a:r>
              <a:rPr lang="de-DE" sz="1600" b="1" dirty="0" smtClean="0">
                <a:solidFill>
                  <a:srgbClr val="FF0000"/>
                </a:solidFill>
              </a:rPr>
              <a:t>Annotationen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35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1.3 Referenzbeispiel - JUnit - Annotationen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für </a:t>
            </a:r>
            <a:r>
              <a:rPr lang="de-DE" b="1" dirty="0" smtClean="0"/>
              <a:t>Testklassen</a:t>
            </a:r>
            <a:endParaRPr lang="de-DE" b="1" dirty="0"/>
          </a:p>
          <a:p>
            <a:pPr lvl="1"/>
            <a:endParaRPr lang="de-DE" dirty="0" smtClean="0"/>
          </a:p>
          <a:p>
            <a:pPr lvl="1"/>
            <a:r>
              <a:rPr lang="de-DE" b="1" dirty="0"/>
              <a:t>keine</a:t>
            </a:r>
            <a:r>
              <a:rPr lang="de-DE" dirty="0"/>
              <a:t> Pflicht-Annotationen.</a:t>
            </a:r>
          </a:p>
          <a:p>
            <a:pPr lvl="1"/>
            <a:endParaRPr lang="de-DE" dirty="0" smtClean="0"/>
          </a:p>
          <a:p>
            <a:r>
              <a:rPr lang="de-DE" dirty="0"/>
              <a:t>für die </a:t>
            </a:r>
            <a:r>
              <a:rPr lang="de-DE" b="1" dirty="0"/>
              <a:t>Testmethoden</a:t>
            </a:r>
            <a:r>
              <a:rPr lang="de-DE" dirty="0"/>
              <a:t> (Pflicht):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b="1" dirty="0" smtClean="0">
                <a:solidFill>
                  <a:srgbClr val="FF0000"/>
                </a:solidFill>
              </a:rPr>
              <a:t>@Test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/>
              <a:t>die </a:t>
            </a:r>
            <a:r>
              <a:rPr lang="de-DE" b="1" dirty="0"/>
              <a:t>Initialisierungsmethoden</a:t>
            </a:r>
            <a:r>
              <a:rPr lang="de-DE" dirty="0"/>
              <a:t> (optional</a:t>
            </a:r>
            <a:r>
              <a:rPr lang="de-DE" dirty="0" smtClean="0"/>
              <a:t>):</a:t>
            </a:r>
            <a:r>
              <a:rPr lang="de-DE" dirty="0"/>
              <a:t>	</a:t>
            </a:r>
          </a:p>
          <a:p>
            <a:pPr lvl="1"/>
            <a:endParaRPr lang="de-DE" dirty="0" smtClean="0"/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@Before</a:t>
            </a:r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@After</a:t>
            </a:r>
          </a:p>
          <a:p>
            <a:pPr lvl="2"/>
            <a:r>
              <a:rPr lang="de-DE" dirty="0"/>
              <a:t>w</a:t>
            </a:r>
            <a:r>
              <a:rPr lang="de-DE" dirty="0" smtClean="0"/>
              <a:t>erden ausgeführt vor </a:t>
            </a:r>
            <a:r>
              <a:rPr lang="de-DE" dirty="0"/>
              <a:t>bzw. nach </a:t>
            </a:r>
            <a:r>
              <a:rPr lang="de-DE" dirty="0" smtClean="0"/>
              <a:t>jeder </a:t>
            </a:r>
            <a:r>
              <a:rPr lang="de-DE" dirty="0"/>
              <a:t>Testmethode</a:t>
            </a:r>
            <a:r>
              <a:rPr lang="de-DE" dirty="0" smtClean="0"/>
              <a:t>.</a:t>
            </a:r>
          </a:p>
          <a:p>
            <a:pPr lvl="2"/>
            <a:endParaRPr lang="de-DE" dirty="0"/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@BeforeClass</a:t>
            </a:r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@AfterClass</a:t>
            </a:r>
          </a:p>
          <a:p>
            <a:pPr lvl="2"/>
            <a:r>
              <a:rPr lang="de-DE" dirty="0" smtClean="0"/>
              <a:t>ein Mal </a:t>
            </a:r>
            <a:r>
              <a:rPr lang="de-DE" dirty="0"/>
              <a:t>vor bzw. </a:t>
            </a:r>
            <a:r>
              <a:rPr lang="de-DE" dirty="0" smtClean="0"/>
              <a:t>nach einer Testklasseninstanziierung</a:t>
            </a:r>
            <a:r>
              <a:rPr lang="de-DE" dirty="0"/>
              <a:t>, d.h. </a:t>
            </a:r>
            <a:r>
              <a:rPr lang="de-DE" dirty="0" smtClean="0"/>
              <a:t>ein Mal für </a:t>
            </a:r>
            <a:r>
              <a:rPr lang="de-DE" dirty="0"/>
              <a:t>den ganzen Satz der </a:t>
            </a:r>
            <a:r>
              <a:rPr lang="de-DE" dirty="0" smtClean="0"/>
              <a:t>Testmethoden (</a:t>
            </a:r>
            <a:r>
              <a:rPr lang="de-DE" dirty="0"/>
              <a:t>die annotierten Methoden müssen "static" sein</a:t>
            </a:r>
            <a:r>
              <a:rPr lang="de-DE" dirty="0" smtClean="0"/>
              <a:t>).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69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1.4 Referenzbeispiel - JUnit - Assertions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Die eigentliche </a:t>
            </a:r>
            <a:r>
              <a:rPr lang="de-DE" b="1" dirty="0"/>
              <a:t>Überprüfung</a:t>
            </a:r>
            <a:r>
              <a:rPr lang="de-DE" dirty="0"/>
              <a:t> erfolgt </a:t>
            </a:r>
            <a:r>
              <a:rPr lang="de-DE" b="1" dirty="0"/>
              <a:t>mittels</a:t>
            </a:r>
            <a:r>
              <a:rPr lang="de-DE" dirty="0"/>
              <a:t> s.g. </a:t>
            </a:r>
            <a:r>
              <a:rPr lang="de-DE" b="1" dirty="0">
                <a:solidFill>
                  <a:srgbClr val="FF0000"/>
                </a:solidFill>
              </a:rPr>
              <a:t>assert</a:t>
            </a:r>
            <a:r>
              <a:rPr lang="de-DE" dirty="0"/>
              <a:t>-Methoden.</a:t>
            </a:r>
          </a:p>
          <a:p>
            <a:endParaRPr lang="de-DE" dirty="0"/>
          </a:p>
          <a:p>
            <a:r>
              <a:rPr lang="de-DE" b="1" dirty="0" smtClean="0"/>
              <a:t>Beispiele</a:t>
            </a:r>
            <a:r>
              <a:rPr lang="de-DE" dirty="0" smtClean="0"/>
              <a:t>*: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b="1" dirty="0" smtClean="0"/>
              <a:t>fail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	</a:t>
            </a:r>
          </a:p>
          <a:p>
            <a:pPr lvl="1"/>
            <a:r>
              <a:rPr lang="de-DE" b="1" dirty="0" smtClean="0"/>
              <a:t>assertTrue</a:t>
            </a:r>
            <a:r>
              <a:rPr lang="de-DE" dirty="0" smtClean="0"/>
              <a:t>(booleanValue</a:t>
            </a:r>
            <a:r>
              <a:rPr lang="de-DE" dirty="0"/>
              <a:t>)</a:t>
            </a:r>
          </a:p>
          <a:p>
            <a:pPr lvl="1"/>
            <a:r>
              <a:rPr lang="de-DE" b="1" dirty="0" smtClean="0"/>
              <a:t>assertFalse</a:t>
            </a:r>
            <a:r>
              <a:rPr lang="de-DE" dirty="0" smtClean="0"/>
              <a:t>(booleanValue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r>
              <a:rPr lang="de-DE" b="1" dirty="0" smtClean="0"/>
              <a:t>assertNull</a:t>
            </a:r>
            <a:r>
              <a:rPr lang="de-DE" dirty="0" smtClean="0"/>
              <a:t>(objectValue</a:t>
            </a:r>
            <a:r>
              <a:rPr lang="de-DE" dirty="0"/>
              <a:t>)</a:t>
            </a:r>
          </a:p>
          <a:p>
            <a:pPr lvl="1"/>
            <a:r>
              <a:rPr lang="de-DE" b="1" dirty="0" smtClean="0"/>
              <a:t>assertNotNull</a:t>
            </a:r>
            <a:r>
              <a:rPr lang="de-DE" dirty="0" smtClean="0"/>
              <a:t>(objectValue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r>
              <a:rPr lang="de-DE" b="1" dirty="0" smtClean="0"/>
              <a:t>assertEquals</a:t>
            </a:r>
            <a:r>
              <a:rPr lang="de-DE" dirty="0" smtClean="0"/>
              <a:t>(expectedValue</a:t>
            </a:r>
            <a:r>
              <a:rPr lang="de-DE" dirty="0"/>
              <a:t>, value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sz="1300" dirty="0" smtClean="0"/>
          </a:p>
          <a:p>
            <a:pPr marL="0" indent="0">
              <a:buNone/>
            </a:pPr>
            <a:r>
              <a:rPr lang="de-DE" sz="1300" dirty="0" smtClean="0"/>
              <a:t>---</a:t>
            </a:r>
          </a:p>
          <a:p>
            <a:pPr marL="0" indent="0">
              <a:buNone/>
            </a:pPr>
            <a:r>
              <a:rPr lang="de-DE" sz="1300" dirty="0" smtClean="0"/>
              <a:t>* erhältlich </a:t>
            </a:r>
            <a:r>
              <a:rPr lang="de-DE" sz="1300" dirty="0"/>
              <a:t>per "import static </a:t>
            </a:r>
            <a:r>
              <a:rPr lang="de-DE" sz="1300" smtClean="0"/>
              <a:t>org.junit.Assert.*;“</a:t>
            </a:r>
            <a:endParaRPr lang="de-DE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52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Kata - </a:t>
            </a:r>
            <a:r>
              <a:rPr lang="de-DE" sz="2000" dirty="0" smtClean="0"/>
              <a:t>JUnit (1) </a:t>
            </a:r>
            <a:r>
              <a:rPr lang="de-DE" sz="2000" dirty="0"/>
              <a:t>- SimpleCalculatorMultiplicationTest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SimpleCalculatorMultiplicationTest</a:t>
            </a:r>
            <a:r>
              <a:rPr lang="de-DE" dirty="0" smtClean="0"/>
              <a:t> implementieren für: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SimpleCalculatorApp#</a:t>
            </a:r>
            <a:r>
              <a:rPr lang="de-DE" b="1" dirty="0" smtClean="0">
                <a:solidFill>
                  <a:srgbClr val="FF0000"/>
                </a:solidFill>
              </a:rPr>
              <a:t>mul</a:t>
            </a:r>
            <a:r>
              <a:rPr lang="de-DE" dirty="0" smtClean="0"/>
              <a:t>(...) Methode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Zu </a:t>
            </a:r>
            <a:r>
              <a:rPr lang="de-DE" b="1" dirty="0" smtClean="0"/>
              <a:t>beachten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</a:t>
            </a:r>
            <a:r>
              <a:rPr lang="de-DE" dirty="0" smtClean="0"/>
              <a:t>ktive Anwendung der vorgestellten Methoden</a:t>
            </a:r>
          </a:p>
          <a:p>
            <a:pPr lvl="1"/>
            <a:r>
              <a:rPr lang="de-DE" dirty="0" smtClean="0"/>
              <a:t>Ermittlung maximal möglicher Anzahl der fachlich relevanten Testfälle</a:t>
            </a:r>
          </a:p>
          <a:p>
            <a:pPr lvl="1"/>
            <a:endParaRPr lang="de-DE" dirty="0"/>
          </a:p>
          <a:p>
            <a:pPr marL="0" lvl="0" indent="0">
              <a:buNone/>
            </a:pPr>
            <a:endParaRPr lang="de-DE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de-DE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600" dirty="0" smtClean="0">
                <a:solidFill>
                  <a:prstClr val="black"/>
                </a:solidFill>
              </a:rPr>
              <a:t>---</a:t>
            </a:r>
            <a:endParaRPr lang="de-DE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600" dirty="0">
                <a:solidFill>
                  <a:prstClr val="black"/>
                </a:solidFill>
              </a:rPr>
              <a:t>* das Skeleton-Projekt beim Bedarf bei dem Vortragshalter anfordern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51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2.1 ... - JUnit - parametrisierte 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Falls die Testlogik </a:t>
            </a:r>
            <a:r>
              <a:rPr lang="de-DE" dirty="0" smtClean="0"/>
              <a:t>von </a:t>
            </a:r>
            <a:r>
              <a:rPr lang="de-DE" dirty="0"/>
              <a:t>einem Testfall </a:t>
            </a:r>
            <a:r>
              <a:rPr lang="de-DE" dirty="0" smtClean="0"/>
              <a:t>zu einem </a:t>
            </a:r>
            <a:r>
              <a:rPr lang="de-DE" dirty="0"/>
              <a:t>anderen </a:t>
            </a:r>
            <a:r>
              <a:rPr lang="de-DE" dirty="0" smtClean="0"/>
              <a:t>gleich </a:t>
            </a:r>
            <a:r>
              <a:rPr lang="de-DE" dirty="0"/>
              <a:t>ist und die Testfälle sich nur durch </a:t>
            </a:r>
            <a:r>
              <a:rPr lang="de-DE" dirty="0" smtClean="0"/>
              <a:t>die Testdatensätze unterscheiden:</a:t>
            </a:r>
            <a:endParaRPr lang="de-DE" dirty="0"/>
          </a:p>
          <a:p>
            <a:endParaRPr lang="de-DE" dirty="0"/>
          </a:p>
          <a:p>
            <a:pPr marL="400050" lvl="1" indent="0">
              <a:buNone/>
            </a:pPr>
            <a:r>
              <a:rPr lang="de-DE" b="1" dirty="0"/>
              <a:t>@RunWith</a:t>
            </a:r>
            <a:r>
              <a:rPr lang="de-DE" dirty="0"/>
              <a:t>(</a:t>
            </a:r>
            <a:r>
              <a:rPr lang="de-DE" b="1" dirty="0">
                <a:solidFill>
                  <a:srgbClr val="FF0000"/>
                </a:solidFill>
              </a:rPr>
              <a:t>Parameterized</a:t>
            </a:r>
            <a:r>
              <a:rPr lang="de-DE" dirty="0"/>
              <a:t>.class)</a:t>
            </a:r>
          </a:p>
          <a:p>
            <a:pPr marL="400050" lvl="1" indent="0">
              <a:buNone/>
            </a:pPr>
            <a:r>
              <a:rPr lang="de-DE" dirty="0"/>
              <a:t>public class TestClass {</a:t>
            </a:r>
          </a:p>
          <a:p>
            <a:pPr marL="400050" lvl="1" indent="0">
              <a:buNone/>
            </a:pPr>
            <a:endParaRPr lang="de-DE" dirty="0"/>
          </a:p>
          <a:p>
            <a:pPr marL="400050" lvl="1" indent="0">
              <a:buNone/>
            </a:pPr>
            <a:r>
              <a:rPr lang="de-DE" dirty="0"/>
              <a:t>	public </a:t>
            </a:r>
            <a:r>
              <a:rPr lang="de-DE" b="1" dirty="0">
                <a:solidFill>
                  <a:srgbClr val="FF0000"/>
                </a:solidFill>
              </a:rPr>
              <a:t>TestClass</a:t>
            </a:r>
            <a:r>
              <a:rPr lang="de-DE" dirty="0"/>
              <a:t>(Arg1Type arg1, Arg2Type arg2, ...) { ... }</a:t>
            </a:r>
          </a:p>
          <a:p>
            <a:pPr marL="400050" lvl="1" indent="0">
              <a:buNone/>
            </a:pPr>
            <a:r>
              <a:rPr lang="de-DE" dirty="0"/>
              <a:t>	</a:t>
            </a:r>
          </a:p>
          <a:p>
            <a:pPr marL="400050" lvl="1" indent="0">
              <a:buNone/>
            </a:pPr>
            <a:r>
              <a:rPr lang="de-DE" dirty="0"/>
              <a:t>	@Test</a:t>
            </a:r>
          </a:p>
          <a:p>
            <a:pPr marL="400050" lvl="1" indent="0">
              <a:buNone/>
            </a:pPr>
            <a:r>
              <a:rPr lang="de-DE" dirty="0"/>
              <a:t>	public void testMethod() { ... }</a:t>
            </a:r>
          </a:p>
          <a:p>
            <a:pPr marL="400050" lvl="1" indent="0">
              <a:buNone/>
            </a:pPr>
            <a:r>
              <a:rPr lang="de-DE" dirty="0"/>
              <a:t>	</a:t>
            </a:r>
          </a:p>
          <a:p>
            <a:pPr marL="400050" lvl="1" indent="0">
              <a:buNone/>
            </a:pPr>
            <a:r>
              <a:rPr lang="de-DE" dirty="0"/>
              <a:t>	</a:t>
            </a:r>
            <a:r>
              <a:rPr lang="de-DE" b="1" dirty="0"/>
              <a:t>@Parameterized.</a:t>
            </a:r>
            <a:r>
              <a:rPr lang="de-DE" b="1" dirty="0">
                <a:solidFill>
                  <a:srgbClr val="FF0000"/>
                </a:solidFill>
              </a:rPr>
              <a:t>Parameters</a:t>
            </a:r>
          </a:p>
          <a:p>
            <a:pPr marL="400050" lvl="1" indent="0">
              <a:buNone/>
            </a:pPr>
            <a:r>
              <a:rPr lang="de-DE" dirty="0"/>
              <a:t>	public static </a:t>
            </a:r>
            <a:r>
              <a:rPr lang="de-DE" b="1" dirty="0"/>
              <a:t>List&lt;Object[]&gt; </a:t>
            </a:r>
            <a:r>
              <a:rPr lang="de-DE" dirty="0"/>
              <a:t>testData() {</a:t>
            </a:r>
          </a:p>
          <a:p>
            <a:pPr marL="400050" lvl="1" indent="0">
              <a:buNone/>
            </a:pPr>
            <a:r>
              <a:rPr lang="de-DE" dirty="0"/>
              <a:t>		return ...;</a:t>
            </a:r>
          </a:p>
          <a:p>
            <a:pPr marL="400050" lvl="1" indent="0">
              <a:buNone/>
            </a:pPr>
            <a:r>
              <a:rPr lang="de-DE" dirty="0"/>
              <a:t>	</a:t>
            </a:r>
            <a:r>
              <a:rPr lang="de-DE" dirty="0" smtClean="0"/>
              <a:t>}</a:t>
            </a:r>
          </a:p>
          <a:p>
            <a:pPr marL="400050" lvl="1" indent="0">
              <a:buNone/>
            </a:pPr>
            <a:r>
              <a:rPr lang="de-DE" dirty="0">
                <a:solidFill>
                  <a:prstClr val="black"/>
                </a:solidFill>
              </a:rPr>
              <a:t>}</a:t>
            </a:r>
            <a:endParaRPr lang="de-DE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81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Kata - </a:t>
            </a:r>
            <a:r>
              <a:rPr lang="de-DE" dirty="0" smtClean="0"/>
              <a:t>JUnit (2) </a:t>
            </a:r>
            <a:r>
              <a:rPr lang="de-DE" dirty="0"/>
              <a:t>- SimpleCalculatorAdditionTest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SimpleCalculatorAdditionTest</a:t>
            </a:r>
            <a:r>
              <a:rPr lang="de-DE" dirty="0" smtClean="0"/>
              <a:t> implementieren für: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SimpleCalculatorApp#</a:t>
            </a:r>
            <a:r>
              <a:rPr lang="de-DE" b="1" dirty="0" smtClean="0">
                <a:solidFill>
                  <a:srgbClr val="FF0000"/>
                </a:solidFill>
              </a:rPr>
              <a:t>add</a:t>
            </a:r>
            <a:r>
              <a:rPr lang="de-DE" dirty="0" smtClean="0"/>
              <a:t>(...) Methode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Zu </a:t>
            </a:r>
            <a:r>
              <a:rPr lang="de-DE" b="1" dirty="0" smtClean="0"/>
              <a:t>beachten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</a:t>
            </a:r>
            <a:r>
              <a:rPr lang="de-DE" dirty="0" smtClean="0"/>
              <a:t>s sollte einen parametriesierten Test sein</a:t>
            </a:r>
          </a:p>
          <a:p>
            <a:pPr lvl="1"/>
            <a:endParaRPr lang="de-DE" dirty="0"/>
          </a:p>
          <a:p>
            <a:pPr marL="0" lvl="0" indent="0">
              <a:buNone/>
            </a:pPr>
            <a:endParaRPr lang="de-DE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de-DE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de-DE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600" dirty="0" smtClean="0">
                <a:solidFill>
                  <a:prstClr val="black"/>
                </a:solidFill>
              </a:rPr>
              <a:t>---</a:t>
            </a:r>
            <a:endParaRPr lang="de-DE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600" dirty="0">
                <a:solidFill>
                  <a:prstClr val="black"/>
                </a:solidFill>
              </a:rPr>
              <a:t>* d</a:t>
            </a:r>
            <a:r>
              <a:rPr lang="de-DE" sz="1600" dirty="0" smtClean="0">
                <a:solidFill>
                  <a:prstClr val="black"/>
                </a:solidFill>
              </a:rPr>
              <a:t>as Skeleton-Projekt </a:t>
            </a:r>
            <a:r>
              <a:rPr lang="de-DE" sz="1600" dirty="0">
                <a:solidFill>
                  <a:prstClr val="black"/>
                </a:solidFill>
              </a:rPr>
              <a:t>beim </a:t>
            </a:r>
            <a:r>
              <a:rPr lang="de-DE" sz="1600" dirty="0" smtClean="0">
                <a:solidFill>
                  <a:prstClr val="black"/>
                </a:solidFill>
              </a:rPr>
              <a:t>Bedarf bei dem Vortragshalter </a:t>
            </a:r>
            <a:r>
              <a:rPr lang="de-DE" sz="1600" dirty="0">
                <a:solidFill>
                  <a:prstClr val="black"/>
                </a:solidFill>
              </a:rPr>
              <a:t>anfordern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86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3</a:t>
            </a:r>
            <a:r>
              <a:rPr lang="de-DE" dirty="0" smtClean="0"/>
              <a:t>.1 ... - JUnit - Integration der Spring-DI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Falls die </a:t>
            </a:r>
            <a:r>
              <a:rPr lang="de-DE" dirty="0" smtClean="0"/>
              <a:t>Verwendung der </a:t>
            </a:r>
            <a:r>
              <a:rPr lang="de-DE" b="1" dirty="0" smtClean="0"/>
              <a:t>Spring-DI </a:t>
            </a:r>
            <a:r>
              <a:rPr lang="de-DE" dirty="0" smtClean="0"/>
              <a:t>erwünscht ist:</a:t>
            </a:r>
            <a:endParaRPr lang="de-DE" dirty="0"/>
          </a:p>
          <a:p>
            <a:endParaRPr lang="de-DE" dirty="0"/>
          </a:p>
          <a:p>
            <a:pPr marL="400050" lvl="1" indent="0">
              <a:buNone/>
            </a:pPr>
            <a:r>
              <a:rPr lang="de-DE" b="1" dirty="0"/>
              <a:t>@</a:t>
            </a:r>
            <a:r>
              <a:rPr lang="de-DE" b="1" dirty="0" smtClean="0"/>
              <a:t>RunWith</a:t>
            </a:r>
            <a:r>
              <a:rPr lang="de-DE" dirty="0" smtClean="0"/>
              <a:t>(</a:t>
            </a:r>
            <a:r>
              <a:rPr lang="de-DE" b="1" dirty="0">
                <a:solidFill>
                  <a:srgbClr val="FF0000"/>
                </a:solidFill>
              </a:rPr>
              <a:t>SpringJUnit4ClassRunner</a:t>
            </a:r>
            <a:r>
              <a:rPr lang="de-DE" dirty="0" smtClean="0"/>
              <a:t>.class</a:t>
            </a:r>
            <a:r>
              <a:rPr lang="de-DE" dirty="0"/>
              <a:t>)</a:t>
            </a:r>
          </a:p>
          <a:p>
            <a:pPr marL="400050" lvl="1" indent="0">
              <a:buNone/>
            </a:pPr>
            <a:r>
              <a:rPr lang="de-DE" b="1" dirty="0"/>
              <a:t>@</a:t>
            </a:r>
            <a:r>
              <a:rPr lang="de-DE" b="1" dirty="0">
                <a:solidFill>
                  <a:srgbClr val="FF0000"/>
                </a:solidFill>
              </a:rPr>
              <a:t>ContextConfiguration</a:t>
            </a:r>
            <a:r>
              <a:rPr lang="de-DE" dirty="0"/>
              <a:t>({ "&lt;class-path-to-spring-bean-context-file&gt;", ... })</a:t>
            </a:r>
          </a:p>
          <a:p>
            <a:pPr marL="400050" lvl="1" indent="0">
              <a:buNone/>
            </a:pPr>
            <a:r>
              <a:rPr lang="de-DE" dirty="0" smtClean="0"/>
              <a:t>public </a:t>
            </a:r>
            <a:r>
              <a:rPr lang="de-DE" dirty="0"/>
              <a:t>class TestClass {</a:t>
            </a:r>
          </a:p>
          <a:p>
            <a:pPr marL="400050" lvl="1" indent="0">
              <a:buNone/>
            </a:pPr>
            <a:endParaRPr lang="de-DE" dirty="0"/>
          </a:p>
          <a:p>
            <a:pPr marL="400050" lvl="1" indent="0">
              <a:buNone/>
            </a:pPr>
            <a:r>
              <a:rPr lang="de-DE" dirty="0"/>
              <a:t>	@</a:t>
            </a:r>
            <a:r>
              <a:rPr lang="de-DE" b="1" dirty="0">
                <a:solidFill>
                  <a:srgbClr val="FF0000"/>
                </a:solidFill>
              </a:rPr>
              <a:t>Autowired</a:t>
            </a:r>
          </a:p>
          <a:p>
            <a:pPr marL="400050" lvl="1" indent="0">
              <a:buNone/>
            </a:pPr>
            <a:r>
              <a:rPr lang="de-DE" dirty="0"/>
              <a:t>	private ISomeService serviceUnderTest</a:t>
            </a:r>
            <a:r>
              <a:rPr lang="de-DE" dirty="0" smtClean="0"/>
              <a:t>;</a:t>
            </a:r>
          </a:p>
          <a:p>
            <a:pPr marL="400050" lvl="1" indent="0">
              <a:buNone/>
            </a:pPr>
            <a:endParaRPr lang="de-DE" dirty="0"/>
          </a:p>
          <a:p>
            <a:pPr marL="400050" lvl="1" indent="0">
              <a:buNone/>
            </a:pPr>
            <a:r>
              <a:rPr lang="de-DE" dirty="0" smtClean="0"/>
              <a:t>	... </a:t>
            </a:r>
            <a:r>
              <a:rPr lang="de-DE" dirty="0"/>
              <a:t>	</a:t>
            </a:r>
          </a:p>
          <a:p>
            <a:pPr marL="400050" lvl="1" indent="0">
              <a:buNone/>
            </a:pPr>
            <a:r>
              <a:rPr lang="de-DE" dirty="0" smtClean="0">
                <a:solidFill>
                  <a:prstClr val="black"/>
                </a:solidFill>
              </a:rPr>
              <a:t>}</a:t>
            </a:r>
            <a:endParaRPr lang="de-DE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264C-8938-4442-9D57-9B0D7AF6038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516252"/>
      </p:ext>
    </p:extLst>
  </p:cSld>
  <p:clrMapOvr>
    <a:masterClrMapping/>
  </p:clrMapOvr>
</p:sld>
</file>

<file path=ppt/theme/theme1.xml><?xml version="1.0" encoding="utf-8"?>
<a:theme xmlns:a="http://schemas.openxmlformats.org/drawingml/2006/main" name="BSS_Standart">
  <a:themeElements>
    <a:clrScheme name="BSS">
      <a:dk1>
        <a:sysClr val="windowText" lastClr="000000"/>
      </a:dk1>
      <a:lt1>
        <a:sysClr val="window" lastClr="FFFFFF"/>
      </a:lt1>
      <a:dk2>
        <a:srgbClr val="717879"/>
      </a:dk2>
      <a:lt2>
        <a:srgbClr val="FFFFFF"/>
      </a:lt2>
      <a:accent1>
        <a:srgbClr val="79B51D"/>
      </a:accent1>
      <a:accent2>
        <a:srgbClr val="87CD21"/>
      </a:accent2>
      <a:accent3>
        <a:srgbClr val="A4E24A"/>
      </a:accent3>
      <a:accent4>
        <a:srgbClr val="990000"/>
      </a:accent4>
      <a:accent5>
        <a:srgbClr val="C80000"/>
      </a:accent5>
      <a:accent6>
        <a:srgbClr val="FF6161"/>
      </a:accent6>
      <a:hlink>
        <a:srgbClr val="95C03D"/>
      </a:hlink>
      <a:folHlink>
        <a:srgbClr val="95C03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375</Words>
  <Application>Microsoft Office PowerPoint</Application>
  <PresentationFormat>On-screen Show (4:3)</PresentationFormat>
  <Paragraphs>173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BSS_Standart</vt:lpstr>
      <vt:lpstr>Kata - Tests - Java - JUnit 4</vt:lpstr>
      <vt:lpstr>1.1 Automatisierte Tests - Einführung</vt:lpstr>
      <vt:lpstr>1.2 Referenzbeispiel - JUnit - Einbindung</vt:lpstr>
      <vt:lpstr>1.3 Referenzbeispiel - JUnit - Annotationen</vt:lpstr>
      <vt:lpstr>1.4 Referenzbeispiel - JUnit - Assertions</vt:lpstr>
      <vt:lpstr>Kata - JUnit (1) - SimpleCalculatorMultiplicationTest</vt:lpstr>
      <vt:lpstr>2.1 ... - JUnit - parametrisierte Tests</vt:lpstr>
      <vt:lpstr>Kata - JUnit (2) - SimpleCalculatorAdditionTest</vt:lpstr>
      <vt:lpstr>3.1 ... - JUnit - Integration der Spring-DI</vt:lpstr>
      <vt:lpstr>3.2 ... - JUnit - Integration der Spring-DI</vt:lpstr>
      <vt:lpstr>Kata - JUnit (3) - SimpleCalculatorDivisionTest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Till Bitterlich</dc:creator>
  <cp:lastModifiedBy>Artem Kaftanenko</cp:lastModifiedBy>
  <cp:revision>112</cp:revision>
  <dcterms:created xsi:type="dcterms:W3CDTF">2010-07-05T07:59:20Z</dcterms:created>
  <dcterms:modified xsi:type="dcterms:W3CDTF">2012-02-23T13:59:19Z</dcterms:modified>
</cp:coreProperties>
</file>