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81"/>
  </p:notesMasterIdLst>
  <p:sldIdLst>
    <p:sldId id="259" r:id="rId2"/>
    <p:sldId id="478" r:id="rId3"/>
    <p:sldId id="479" r:id="rId4"/>
    <p:sldId id="480" r:id="rId5"/>
    <p:sldId id="482" r:id="rId6"/>
    <p:sldId id="481" r:id="rId7"/>
    <p:sldId id="483" r:id="rId8"/>
    <p:sldId id="484" r:id="rId9"/>
    <p:sldId id="486" r:id="rId10"/>
    <p:sldId id="485" r:id="rId11"/>
    <p:sldId id="487" r:id="rId12"/>
    <p:sldId id="488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512" r:id="rId36"/>
    <p:sldId id="513" r:id="rId37"/>
    <p:sldId id="515" r:id="rId38"/>
    <p:sldId id="514" r:id="rId39"/>
    <p:sldId id="516" r:id="rId40"/>
    <p:sldId id="517" r:id="rId41"/>
    <p:sldId id="523" r:id="rId42"/>
    <p:sldId id="518" r:id="rId43"/>
    <p:sldId id="519" r:id="rId44"/>
    <p:sldId id="520" r:id="rId45"/>
    <p:sldId id="521" r:id="rId46"/>
    <p:sldId id="526" r:id="rId47"/>
    <p:sldId id="525" r:id="rId48"/>
    <p:sldId id="528" r:id="rId49"/>
    <p:sldId id="529" r:id="rId50"/>
    <p:sldId id="532" r:id="rId51"/>
    <p:sldId id="533" r:id="rId52"/>
    <p:sldId id="535" r:id="rId53"/>
    <p:sldId id="536" r:id="rId54"/>
    <p:sldId id="537" r:id="rId55"/>
    <p:sldId id="538" r:id="rId56"/>
    <p:sldId id="539" r:id="rId57"/>
    <p:sldId id="541" r:id="rId58"/>
    <p:sldId id="540" r:id="rId59"/>
    <p:sldId id="542" r:id="rId60"/>
    <p:sldId id="543" r:id="rId61"/>
    <p:sldId id="544" r:id="rId62"/>
    <p:sldId id="545" r:id="rId63"/>
    <p:sldId id="546" r:id="rId64"/>
    <p:sldId id="547" r:id="rId65"/>
    <p:sldId id="548" r:id="rId66"/>
    <p:sldId id="549" r:id="rId67"/>
    <p:sldId id="550" r:id="rId68"/>
    <p:sldId id="553" r:id="rId69"/>
    <p:sldId id="554" r:id="rId70"/>
    <p:sldId id="555" r:id="rId71"/>
    <p:sldId id="556" r:id="rId72"/>
    <p:sldId id="557" r:id="rId73"/>
    <p:sldId id="558" r:id="rId74"/>
    <p:sldId id="559" r:id="rId75"/>
    <p:sldId id="560" r:id="rId76"/>
    <p:sldId id="561" r:id="rId77"/>
    <p:sldId id="530" r:id="rId78"/>
    <p:sldId id="531" r:id="rId79"/>
    <p:sldId id="434" r:id="rId8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130"/>
    <a:srgbClr val="283040"/>
    <a:srgbClr val="F4FBCB"/>
    <a:srgbClr val="EEF9AC"/>
    <a:srgbClr val="E1F56F"/>
    <a:srgbClr val="5A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902" autoAdjust="0"/>
  </p:normalViewPr>
  <p:slideViewPr>
    <p:cSldViewPr snapToGrid="0">
      <p:cViewPr varScale="1">
        <p:scale>
          <a:sx n="123" d="100"/>
          <a:sy n="123" d="100"/>
        </p:scale>
        <p:origin x="283" y="8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-304"/>
    </p:cViewPr>
  </p:sorterViewPr>
  <p:notesViewPr>
    <p:cSldViewPr snapToGrid="0">
      <p:cViewPr varScale="1">
        <p:scale>
          <a:sx n="150" d="100"/>
          <a:sy n="150" d="100"/>
        </p:scale>
        <p:origin x="341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0AE53-77B3-495A-B9F1-5F43B6AA32B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BFCF7-DBAE-4171-B664-49A31DA5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C8E430-B43E-0C4F-A94A-CBAD62CD05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" y="2877379"/>
            <a:ext cx="2909563" cy="4616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3F2656-CAF6-7B48-863D-E9AE973F31E6}"/>
              </a:ext>
            </a:extLst>
          </p:cNvPr>
          <p:cNvSpPr/>
          <p:nvPr userDrawn="1"/>
        </p:nvSpPr>
        <p:spPr>
          <a:xfrm>
            <a:off x="521584" y="3484863"/>
            <a:ext cx="3159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0" i="0" dirty="0">
                <a:latin typeface="Foco Light" panose="020B0304050202020203" pitchFamily="34" charset="77"/>
              </a:rPr>
              <a:t>driving your security forward</a:t>
            </a:r>
          </a:p>
        </p:txBody>
      </p:sp>
      <p:sp>
        <p:nvSpPr>
          <p:cNvPr id="5" name="Freeform 23">
            <a:extLst>
              <a:ext uri="{FF2B5EF4-FFF2-40B4-BE49-F238E27FC236}">
                <a16:creationId xmlns:a16="http://schemas.microsoft.com/office/drawing/2014/main" id="{85C41813-A458-4645-A381-3D5A6431F07B}"/>
              </a:ext>
            </a:extLst>
          </p:cNvPr>
          <p:cNvSpPr>
            <a:spLocks/>
          </p:cNvSpPr>
          <p:nvPr userDrawn="1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rgbClr val="D4F130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C49858F9-53BA-3A44-A408-C6AD88CC3E08}"/>
              </a:ext>
            </a:extLst>
          </p:cNvPr>
          <p:cNvSpPr/>
          <p:nvPr userDrawn="1"/>
        </p:nvSpPr>
        <p:spPr>
          <a:xfrm rot="5400000" flipH="1">
            <a:off x="4366682" y="366182"/>
            <a:ext cx="5055619" cy="5055619"/>
          </a:xfrm>
          <a:prstGeom prst="blockArc">
            <a:avLst>
              <a:gd name="adj1" fmla="val 13472370"/>
              <a:gd name="adj2" fmla="val 16196140"/>
              <a:gd name="adj3" fmla="val 5969"/>
            </a:avLst>
          </a:prstGeom>
          <a:solidFill>
            <a:srgbClr val="E1F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2D62C71-1D71-A247-9E05-1CBADB03F513}"/>
              </a:ext>
            </a:extLst>
          </p:cNvPr>
          <p:cNvSpPr/>
          <p:nvPr userDrawn="1"/>
        </p:nvSpPr>
        <p:spPr>
          <a:xfrm rot="5400000" flipH="1">
            <a:off x="4644985" y="644485"/>
            <a:ext cx="4499015" cy="4499015"/>
          </a:xfrm>
          <a:prstGeom prst="blockArc">
            <a:avLst>
              <a:gd name="adj1" fmla="val 10800000"/>
              <a:gd name="adj2" fmla="val 16212361"/>
              <a:gd name="adj3" fmla="val 16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5C9E4-88EC-BD4F-8929-1D0056118E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19003" y="2854769"/>
            <a:ext cx="3067710" cy="9666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20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0127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4350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96296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36170" y="136146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480030" y="136146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123890" y="136146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5767750" y="136146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411611" y="136146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836170" y="300519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2480030" y="300519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123890" y="300519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767750" y="300519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7411611" y="3005191"/>
            <a:ext cx="895352" cy="89535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D02D3F7-07A8-D941-8C4F-A35F92FA643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6167" y="4009668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5D2F416D-29CE-124E-B698-1E06BC8CE1F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80030" y="4009668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F8A7FAC7-1158-7142-94B7-929DAD14AB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21942" y="4009668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ED569708-1B50-5440-ABB4-7CB07C7D2F3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63854" y="4009668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E3FAEA8-BD10-9646-90DD-3ECE1184F9F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411610" y="4009668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D600ADD3-4A35-E94B-A3F3-62B9061345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6167" y="2378681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3C05CBC-7E9F-CC4E-A6D6-0B2AB0CC5D4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0030" y="2378681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958CF772-C4FF-1C47-8E70-2E32A667F8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121942" y="2378681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7079484B-9E39-F249-BABA-3FDE41C351F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763854" y="2378681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387F287-003B-9D45-8125-AE9EDC69CC8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411610" y="2378681"/>
            <a:ext cx="895353" cy="619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4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free compo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843211" y="635001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907293" y="635001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76499" y="1627188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540581" y="1627188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604663" y="1627188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055677" y="2619374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119759" y="2619374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183841" y="2619374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39899" y="3613152"/>
            <a:ext cx="896400" cy="8953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7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490F3B6-636B-514E-A1AC-5F10EB9ECB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8175" y="514350"/>
            <a:ext cx="7862888" cy="3847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E8ED2E1-9033-2648-A762-DFD899807D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175" y="899068"/>
            <a:ext cx="7862888" cy="4915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13B79-084D-2F46-BB7C-715F2D176A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173" y="1390650"/>
            <a:ext cx="7862889" cy="3238499"/>
          </a:xfrm>
          <a:prstGeom prst="rect">
            <a:avLst/>
          </a:prstGeom>
        </p:spPr>
        <p:txBody>
          <a:bodyPr lIns="0"/>
          <a:lstStyle>
            <a:lvl1pPr>
              <a:defRPr b="0" i="0">
                <a:latin typeface="Foco Light" panose="020B0304050202020203" pitchFamily="34" charset="77"/>
              </a:defRPr>
            </a:lvl1pPr>
            <a:lvl2pPr>
              <a:defRPr b="0" i="0">
                <a:latin typeface="Foco Light" panose="020B0304050202020203" pitchFamily="34" charset="77"/>
              </a:defRPr>
            </a:lvl2pPr>
            <a:lvl3pPr>
              <a:defRPr b="0" i="0">
                <a:latin typeface="Foco Light" panose="020B0304050202020203" pitchFamily="34" charset="77"/>
              </a:defRPr>
            </a:lvl3pPr>
            <a:lvl4pPr>
              <a:defRPr b="0" i="0">
                <a:latin typeface="Foco Light" panose="020B0304050202020203" pitchFamily="34" charset="77"/>
              </a:defRPr>
            </a:lvl4pPr>
            <a:lvl5pPr>
              <a:defRPr b="0" i="0">
                <a:latin typeface="Foco Light" panose="020B03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7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D579CB-95BC-1742-BE2D-D36650D50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2126512"/>
            <a:ext cx="2254102" cy="3016988"/>
          </a:xfrm>
          <a:prstGeom prst="rect">
            <a:avLst/>
          </a:prstGeom>
        </p:spPr>
      </p:pic>
      <p:sp>
        <p:nvSpPr>
          <p:cNvPr id="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2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B3D8DC-5C8E-A141-9BF0-924C9CEF2E0A}"/>
              </a:ext>
            </a:extLst>
          </p:cNvPr>
          <p:cNvSpPr/>
          <p:nvPr userDrawn="1"/>
        </p:nvSpPr>
        <p:spPr>
          <a:xfrm>
            <a:off x="-1" y="0"/>
            <a:ext cx="6272107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D3540-D8A8-0145-ABC8-D5C699905F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919" b="10148"/>
          <a:stretch/>
        </p:blipFill>
        <p:spPr>
          <a:xfrm>
            <a:off x="4327108" y="362523"/>
            <a:ext cx="4816892" cy="4780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20DB35-7AAC-6542-A789-06AB5D448245}"/>
              </a:ext>
            </a:extLst>
          </p:cNvPr>
          <p:cNvSpPr txBox="1"/>
          <p:nvPr userDrawn="1"/>
        </p:nvSpPr>
        <p:spPr>
          <a:xfrm>
            <a:off x="5327548" y="3049134"/>
            <a:ext cx="34206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400" dirty="0">
                <a:latin typeface="Foco Light" charset="0"/>
                <a:ea typeface="Foco Light" charset="0"/>
                <a:cs typeface="Foco Light" charset="0"/>
              </a:rPr>
              <a:t>d</a:t>
            </a:r>
            <a:r>
              <a:rPr lang="en-US" sz="1400" b="0" i="0" dirty="0">
                <a:latin typeface="Foco Light" charset="0"/>
                <a:ea typeface="Foco Light" charset="0"/>
                <a:cs typeface="Foco Light" charset="0"/>
              </a:rPr>
              <a:t>riving your security forward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DE810-AF11-D64B-8FC7-602250233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203" y="2571750"/>
            <a:ext cx="2081696" cy="3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4350"/>
            <a:ext cx="7862888" cy="3847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99068"/>
            <a:ext cx="7862888" cy="4915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02AEE-AF39-C84C-98DF-7FF4BDFE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173" y="1390650"/>
            <a:ext cx="7862889" cy="3238499"/>
          </a:xfrm>
          <a:prstGeom prst="rect">
            <a:avLst/>
          </a:prstGeom>
        </p:spPr>
        <p:txBody>
          <a:bodyPr lIns="0"/>
          <a:lstStyle>
            <a:lvl1pPr>
              <a:defRPr b="0" i="0">
                <a:latin typeface="Foco Light" panose="020B0304050202020203" pitchFamily="34" charset="77"/>
              </a:defRPr>
            </a:lvl1pPr>
            <a:lvl2pPr>
              <a:defRPr b="0" i="0">
                <a:latin typeface="Foco Light" panose="020B0304050202020203" pitchFamily="34" charset="77"/>
              </a:defRPr>
            </a:lvl2pPr>
            <a:lvl3pPr>
              <a:defRPr b="0" i="0">
                <a:latin typeface="Foco Light" panose="020B0304050202020203" pitchFamily="34" charset="77"/>
              </a:defRPr>
            </a:lvl3pPr>
            <a:lvl4pPr>
              <a:defRPr b="0" i="0">
                <a:latin typeface="Foco Light" panose="020B0304050202020203" pitchFamily="34" charset="77"/>
              </a:defRPr>
            </a:lvl4pPr>
            <a:lvl5pPr>
              <a:defRPr b="0" i="0">
                <a:latin typeface="Foco Light" panose="020B03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  <p15:guide id="5" orient="horz" pos="31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D4F1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DB3876-1EA4-044F-95B4-DC024B12D5FD}"/>
              </a:ext>
            </a:extLst>
          </p:cNvPr>
          <p:cNvSpPr/>
          <p:nvPr userDrawn="1"/>
        </p:nvSpPr>
        <p:spPr>
          <a:xfrm>
            <a:off x="2052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919003" y="514350"/>
            <a:ext cx="358206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02AEE-AF39-C84C-98DF-7FF4BDFE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173" y="514350"/>
            <a:ext cx="3590927" cy="411480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600" b="0" i="0">
                <a:latin typeface="Foco Light" panose="020B0304050202020203" pitchFamily="34" charset="77"/>
              </a:defRPr>
            </a:lvl1pPr>
            <a:lvl2pPr marL="342900" indent="0">
              <a:buNone/>
              <a:defRPr sz="1200" b="0" i="0">
                <a:latin typeface="Foco Light" panose="020B0304050202020203" pitchFamily="34" charset="77"/>
              </a:defRPr>
            </a:lvl2pPr>
            <a:lvl3pPr marL="685800" indent="0">
              <a:buNone/>
              <a:defRPr sz="1100" b="0" i="0">
                <a:latin typeface="Foco Light" panose="020B0304050202020203" pitchFamily="34" charset="77"/>
              </a:defRPr>
            </a:lvl3pPr>
            <a:lvl4pPr marL="1028700" indent="0">
              <a:buNone/>
              <a:defRPr sz="1050" b="0" i="0">
                <a:latin typeface="Foco Light" panose="020B0304050202020203" pitchFamily="34" charset="77"/>
              </a:defRPr>
            </a:lvl4pPr>
            <a:lvl5pPr marL="1371600" indent="0">
              <a:buNone/>
              <a:defRPr sz="1050" b="0" i="0">
                <a:latin typeface="Foco Light" panose="020B03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  <p15:guide id="5" orient="horz" pos="311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Slide green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04639BBF-B41A-8B4D-BDE2-42A3E01703E7}"/>
              </a:ext>
            </a:extLst>
          </p:cNvPr>
          <p:cNvSpPr/>
          <p:nvPr userDrawn="1"/>
        </p:nvSpPr>
        <p:spPr>
          <a:xfrm rot="5400000" flipH="1">
            <a:off x="4366682" y="366182"/>
            <a:ext cx="5055619" cy="5055619"/>
          </a:xfrm>
          <a:prstGeom prst="blockArc">
            <a:avLst>
              <a:gd name="adj1" fmla="val 13472370"/>
              <a:gd name="adj2" fmla="val 16196140"/>
              <a:gd name="adj3" fmla="val 5969"/>
            </a:avLst>
          </a:prstGeom>
          <a:solidFill>
            <a:srgbClr val="E1F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DFC39F7D-AC46-2F4C-99B5-D759A132C5B7}"/>
              </a:ext>
            </a:extLst>
          </p:cNvPr>
          <p:cNvSpPr/>
          <p:nvPr userDrawn="1"/>
        </p:nvSpPr>
        <p:spPr>
          <a:xfrm rot="5400000" flipH="1">
            <a:off x="4644985" y="644485"/>
            <a:ext cx="4499015" cy="4499015"/>
          </a:xfrm>
          <a:prstGeom prst="blockArc">
            <a:avLst>
              <a:gd name="adj1" fmla="val 10800000"/>
              <a:gd name="adj2" fmla="val 16212361"/>
              <a:gd name="adj3" fmla="val 16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9F9037E-78C7-3A48-B79B-15BD67534B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7438" y="514350"/>
            <a:ext cx="4424362" cy="37957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36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7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in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79CF10-7843-DE4F-9927-97AB88736F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3211" y="502539"/>
            <a:ext cx="3757789" cy="3905358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D0A42369-5A52-1B41-AF06-A52F4D2290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9858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03AB4E7-6489-034F-B5A6-E56A530C61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99288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A53827-5E1B-7B4D-9B7A-225BAFBE9F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68226" y="1422553"/>
            <a:ext cx="2078515" cy="2079636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4350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93218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F780405-40E8-3E4F-A9FA-C6E5CF427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69619" y="0"/>
            <a:ext cx="4572000" cy="51435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261063" y="1207994"/>
            <a:ext cx="3240000" cy="3240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4350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96295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8176" y="1524530"/>
            <a:ext cx="2160000" cy="2160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4350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96295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89619" y="1524530"/>
            <a:ext cx="2160000" cy="2160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41062" y="1524530"/>
            <a:ext cx="2160000" cy="2160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B30AE-7EE1-F744-A587-965A34FBDF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175" y="3818558"/>
            <a:ext cx="2160000" cy="810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53C1625-4DB7-F74C-BC65-DA513AFC26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765" y="3818558"/>
            <a:ext cx="2160000" cy="810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A1D4B9C-25D4-3045-B722-F3C5B1024D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7355" y="3818558"/>
            <a:ext cx="2160000" cy="810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4350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i="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96297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cap="none" spc="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99632" y="1687147"/>
            <a:ext cx="1305820" cy="13058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9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944538" y="1687147"/>
            <a:ext cx="1305820" cy="13058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9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889444" y="1687147"/>
            <a:ext cx="1305820" cy="13058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9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34351" y="1687147"/>
            <a:ext cx="1305820" cy="13058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>
            <a:lvl1pPr marL="0" indent="0">
              <a:buNone/>
              <a:defRPr sz="900" b="0" i="0">
                <a:solidFill>
                  <a:schemeClr val="tx1"/>
                </a:solidFill>
                <a:latin typeface="Foco Light" panose="020B0304050202020203" pitchFamily="34" charset="77"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5153E72-3814-0748-AEDC-A7F7B5B3FC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9631" y="3133980"/>
            <a:ext cx="1305821" cy="810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45A687E-3A2C-E747-BAB9-38D963AA1D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44537" y="3133980"/>
            <a:ext cx="1305821" cy="810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5FD68D-73F3-294B-B4AC-40A7C583DF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89443" y="3133980"/>
            <a:ext cx="1305821" cy="810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58F300F-B700-0944-9610-AC97904C73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34350" y="3133980"/>
            <a:ext cx="1305821" cy="810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="1" i="0" cap="all" baseline="0">
                <a:latin typeface="Foco" panose="020B0504050202020203" pitchFamily="34" charset="77"/>
              </a:defRPr>
            </a:lvl1pPr>
            <a:lvl2pPr marL="342900" indent="0" algn="ctr">
              <a:buNone/>
              <a:defRPr sz="800" b="1" i="0" cap="all" baseline="0">
                <a:latin typeface="Foco" panose="020B0504050202020203" pitchFamily="34" charset="77"/>
              </a:defRPr>
            </a:lvl2pPr>
            <a:lvl3pPr marL="685800" indent="0" algn="ctr">
              <a:buNone/>
              <a:defRPr sz="800" b="1" i="0" cap="all" baseline="0">
                <a:latin typeface="Foco" panose="020B0504050202020203" pitchFamily="34" charset="77"/>
              </a:defRPr>
            </a:lvl3pPr>
            <a:lvl4pPr marL="1028700" indent="0" algn="ctr">
              <a:buNone/>
              <a:defRPr sz="800" b="1" i="0" cap="all" baseline="0">
                <a:latin typeface="Foco" panose="020B0504050202020203" pitchFamily="34" charset="77"/>
              </a:defRPr>
            </a:lvl4pPr>
            <a:lvl5pPr marL="1371600" indent="0" algn="ctr">
              <a:buNone/>
              <a:defRPr sz="800" b="1" i="0" cap="all" baseline="0">
                <a:latin typeface="Foco" panose="020B0504050202020203" pitchFamily="34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9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703A3AF-D929-CB4B-A9B4-4B19D90700F9}"/>
              </a:ext>
            </a:extLst>
          </p:cNvPr>
          <p:cNvSpPr/>
          <p:nvPr userDrawn="1"/>
        </p:nvSpPr>
        <p:spPr>
          <a:xfrm>
            <a:off x="8501063" y="4514844"/>
            <a:ext cx="424543" cy="424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573A6-E72A-E94C-ACFC-03600EE290D2}"/>
              </a:ext>
            </a:extLst>
          </p:cNvPr>
          <p:cNvSpPr txBox="1"/>
          <p:nvPr userDrawn="1"/>
        </p:nvSpPr>
        <p:spPr>
          <a:xfrm>
            <a:off x="8501063" y="4665561"/>
            <a:ext cx="4245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5D67274-A358-4A3D-B8D0-184382E74259}" type="slidenum">
              <a:rPr lang="en-US" sz="800" b="0" i="0" smtClean="0">
                <a:solidFill>
                  <a:schemeClr val="accent5"/>
                </a:solidFill>
                <a:latin typeface="Foco Light" charset="0"/>
                <a:ea typeface="Foco Light" charset="0"/>
                <a:cs typeface="Foco Light" charset="0"/>
              </a:rPr>
              <a:pPr algn="ctr"/>
              <a:t>‹#›</a:t>
            </a:fld>
            <a:endParaRPr lang="en-US" sz="800" b="0" i="0">
              <a:solidFill>
                <a:schemeClr val="accent5"/>
              </a:solidFill>
              <a:latin typeface="Foco Light" charset="0"/>
              <a:ea typeface="Foco Light" charset="0"/>
              <a:cs typeface="Foco Light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6487" y="46647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704" r:id="rId3"/>
    <p:sldLayoutId id="2147483702" r:id="rId4"/>
    <p:sldLayoutId id="2147483665" r:id="rId5"/>
    <p:sldLayoutId id="2147483701" r:id="rId6"/>
    <p:sldLayoutId id="2147483672" r:id="rId7"/>
    <p:sldLayoutId id="2147483692" r:id="rId8"/>
    <p:sldLayoutId id="2147483683" r:id="rId9"/>
    <p:sldLayoutId id="2147483682" r:id="rId10"/>
    <p:sldLayoutId id="2147483669" r:id="rId11"/>
    <p:sldLayoutId id="2147483661" r:id="rId12"/>
    <p:sldLayoutId id="2147483700" r:id="rId13"/>
    <p:sldLayoutId id="2147483703" r:id="rId1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6" orient="horz" pos="1812" userDrawn="1">
          <p15:clr>
            <a:srgbClr val="F26B43"/>
          </p15:clr>
        </p15:guide>
        <p15:guide id="7" orient="horz" pos="876" userDrawn="1">
          <p15:clr>
            <a:srgbClr val="F26B43"/>
          </p15:clr>
        </p15:guide>
        <p15:guide id="8" orient="horz" pos="564" userDrawn="1">
          <p15:clr>
            <a:srgbClr val="F26B43"/>
          </p15:clr>
        </p15:guide>
        <p15:guide id="9" pos="3096" userDrawn="1">
          <p15:clr>
            <a:srgbClr val="F26B43"/>
          </p15:clr>
        </p15:guide>
        <p15:guide id="10" pos="26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mailto:inforequest@riscure.com" TargetMode="External"/><Relationship Id="rId2" Type="http://schemas.openxmlformats.org/officeDocument/2006/relationships/hyperlink" Target="http://www.riscure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inforcn@riscur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626659" y="545054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523129" y="603324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3BD6B4-823B-4749-86E1-CD335E3F6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9587" y="1037079"/>
            <a:ext cx="3922453" cy="966634"/>
          </a:xfrm>
        </p:spPr>
        <p:txBody>
          <a:bodyPr/>
          <a:lstStyle/>
          <a:p>
            <a:r>
              <a:rPr lang="en-US" sz="2400" dirty="0" smtClean="0"/>
              <a:t>Winning at Blackjack</a:t>
            </a:r>
            <a:endParaRPr lang="en-US" sz="24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23BD6B4-823B-4749-86E1-CD335E3F66AA}"/>
              </a:ext>
            </a:extLst>
          </p:cNvPr>
          <p:cNvSpPr txBox="1">
            <a:spLocks/>
          </p:cNvSpPr>
          <p:nvPr/>
        </p:nvSpPr>
        <p:spPr>
          <a:xfrm>
            <a:off x="6599853" y="1369871"/>
            <a:ext cx="2149150" cy="2412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2000" b="1" i="0" kern="1200" cap="all" spc="50" baseline="0">
                <a:solidFill>
                  <a:srgbClr val="283040"/>
                </a:solidFill>
                <a:latin typeface="Foco" charset="0"/>
                <a:ea typeface="Foco" charset="0"/>
                <a:cs typeface="Foc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 smtClean="0"/>
              <a:t>The </a:t>
            </a:r>
            <a:r>
              <a:rPr lang="en-US" sz="1400" i="1" dirty="0" err="1" smtClean="0"/>
              <a:t>riscufefeian</a:t>
            </a:r>
            <a:r>
              <a:rPr lang="en-US" sz="1400" i="1" dirty="0" smtClean="0"/>
              <a:t> way</a:t>
            </a:r>
            <a:endParaRPr lang="en-US" sz="1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89" y="2003713"/>
            <a:ext cx="1696791" cy="1829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2807" y="3833193"/>
            <a:ext cx="16916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Casino clan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1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488" y="1671629"/>
            <a:ext cx="6724262" cy="5376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think to yourself</a:t>
            </a:r>
          </a:p>
          <a:p>
            <a:pPr marL="0" indent="0">
              <a:buNone/>
            </a:pPr>
            <a:r>
              <a:rPr lang="en-US" dirty="0" smtClean="0"/>
              <a:t>                    A little blackjack didn’t hurt nobody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1" y="97602"/>
            <a:ext cx="6189685" cy="49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impressed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4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impressed</a:t>
            </a:r>
          </a:p>
          <a:p>
            <a:pPr marL="0" indent="0">
              <a:buNone/>
            </a:pPr>
            <a:r>
              <a:rPr lang="en-US" dirty="0" smtClean="0"/>
              <a:t>             you decide to play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5649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3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8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0" y="595894"/>
            <a:ext cx="6928733" cy="3994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9396" y="34336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0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0" y="595894"/>
            <a:ext cx="6928733" cy="3994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9396" y="34336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947552">
            <a:off x="4770140" y="3383341"/>
            <a:ext cx="1417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Deck setup here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19396" y="34336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947552">
            <a:off x="4770140" y="3383341"/>
            <a:ext cx="1417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Deck setup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4" y="952885"/>
            <a:ext cx="8117925" cy="33998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1683" y="2631235"/>
            <a:ext cx="3085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deck is 52 cards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2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19396" y="34336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947552">
            <a:off x="4770140" y="3383341"/>
            <a:ext cx="1417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Deck setup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4" y="952885"/>
            <a:ext cx="8117925" cy="33998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1683" y="2631235"/>
            <a:ext cx="3085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deck is 52 cards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13 card for each suit</a:t>
            </a:r>
          </a:p>
        </p:txBody>
      </p:sp>
    </p:spTree>
    <p:extLst>
      <p:ext uri="{BB962C8B-B14F-4D97-AF65-F5344CB8AC3E}">
        <p14:creationId xmlns:p14="http://schemas.microsoft.com/office/powerpoint/2010/main" val="410041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5125">
            <a:off x="2656893" y="402191"/>
            <a:ext cx="3901905" cy="19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1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19396" y="34336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947552">
            <a:off x="4770140" y="3383341"/>
            <a:ext cx="1417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Deck setup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4" y="952885"/>
            <a:ext cx="8117925" cy="33998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1683" y="2631235"/>
            <a:ext cx="16800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deck is 52 cards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13 card for each suit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41" y="1780420"/>
            <a:ext cx="2080440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19396" y="34336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947552">
            <a:off x="4770140" y="3383341"/>
            <a:ext cx="1417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Deck setup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4" y="952885"/>
            <a:ext cx="8117925" cy="33998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1683" y="2631235"/>
            <a:ext cx="182880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deck is 52 cards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13 card for each suit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With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refers to suit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j refers to card value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41" y="1780420"/>
            <a:ext cx="2080440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767" y="1859902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notice </a:t>
            </a:r>
            <a:r>
              <a:rPr lang="en-US" dirty="0" smtClean="0"/>
              <a:t>it is made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10800000" flipV="1">
            <a:off x="2842727" y="2313992"/>
            <a:ext cx="3680100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 wonder how it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9851553" flipV="1">
            <a:off x="5490929" y="2584337"/>
            <a:ext cx="2181907" cy="391463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*Ctrl + Shift + K*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19396" y="343366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947552">
            <a:off x="4770140" y="3383341"/>
            <a:ext cx="1417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Deck setup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4" y="952885"/>
            <a:ext cx="8117925" cy="33998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1683" y="2631235"/>
            <a:ext cx="189722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deck is 52 cards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13 card for each suit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With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refers to suit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j refers to card value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Initially setup in ascending order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41" y="1780420"/>
            <a:ext cx="2080440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Cool, so how the game goes?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Cool, so how the game goes?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3013788" y="2099387"/>
            <a:ext cx="5368942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start of the game the deck </a:t>
            </a:r>
            <a:r>
              <a:rPr lang="en-US" u="sng" dirty="0" smtClean="0"/>
              <a:t>gets shuffled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75" y="1106139"/>
            <a:ext cx="4846740" cy="3193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6512" y="2179811"/>
            <a:ext cx="1940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&lt;- deck gets shuffled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65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Cool, so how the game goes?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3013788" y="2099387"/>
            <a:ext cx="5368942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start of the game the deck </a:t>
            </a:r>
            <a:r>
              <a:rPr lang="en-US" u="sng" dirty="0" smtClean="0"/>
              <a:t>gets shuffled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75" y="1106139"/>
            <a:ext cx="4846740" cy="3193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6512" y="2179811"/>
            <a:ext cx="1940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&lt;- deck gets shuffled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4922" y="2647456"/>
            <a:ext cx="7588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&lt;-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2686964"/>
            <a:ext cx="230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Cards dealt from top to bottom from the shuffled deck 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9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how the shuffling is done?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how the shuffling is done?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04" y="1579502"/>
            <a:ext cx="4686706" cy="2133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7410" y="2059265"/>
            <a:ext cx="2332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iterations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how the shuffling is done?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04" y="1579502"/>
            <a:ext cx="4686706" cy="2133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7410" y="2085995"/>
            <a:ext cx="2332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iterations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410" y="2386077"/>
            <a:ext cx="296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Goes through the deck from bottom to top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how the shuffling is done?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04" y="1579502"/>
            <a:ext cx="4686706" cy="2133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7410" y="2085995"/>
            <a:ext cx="2332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iterations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410" y="2386077"/>
            <a:ext cx="296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Goes through the deck from bottom to 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5788" y="2475722"/>
            <a:ext cx="976604" cy="20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57410" y="2773784"/>
            <a:ext cx="296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Uses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 to get random card from the deck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9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5125">
            <a:off x="2656893" y="402191"/>
            <a:ext cx="3901905" cy="1950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9803" y="1922335"/>
            <a:ext cx="501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purely imaginative</a:t>
            </a:r>
          </a:p>
        </p:txBody>
      </p:sp>
    </p:spTree>
    <p:extLst>
      <p:ext uri="{BB962C8B-B14F-4D97-AF65-F5344CB8AC3E}">
        <p14:creationId xmlns:p14="http://schemas.microsoft.com/office/powerpoint/2010/main" val="115832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how the shuffling is done?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04" y="1579502"/>
            <a:ext cx="4686706" cy="2133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7410" y="2085995"/>
            <a:ext cx="2332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iterations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410" y="2386077"/>
            <a:ext cx="296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Goes through the deck from bottom to 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5788" y="2475722"/>
            <a:ext cx="976604" cy="20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57410" y="2773784"/>
            <a:ext cx="296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Uses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 to get random card from the deck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7410" y="3193990"/>
            <a:ext cx="296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Selected card at hand is swapped with the randomly selected card previously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am not a crypto guy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2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am not a crypto guy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1200539" y="2111828"/>
            <a:ext cx="649172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I have always seen </a:t>
            </a:r>
            <a:r>
              <a:rPr lang="en-US" dirty="0" err="1" smtClean="0"/>
              <a:t>Math.random</a:t>
            </a:r>
            <a:r>
              <a:rPr lang="en-US" dirty="0" smtClean="0"/>
              <a:t>() being frowned upon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3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808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am not a crypto guy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1200539" y="2111828"/>
            <a:ext cx="649172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I have always seen </a:t>
            </a:r>
            <a:r>
              <a:rPr lang="en-US" dirty="0" err="1" smtClean="0"/>
              <a:t>Math.random</a:t>
            </a:r>
            <a:r>
              <a:rPr lang="en-US" dirty="0" smtClean="0"/>
              <a:t>() being frowned upon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096278" y="2775362"/>
            <a:ext cx="649172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How secure </a:t>
            </a:r>
            <a:r>
              <a:rPr lang="en-US" dirty="0" err="1" smtClean="0"/>
              <a:t>Math.random</a:t>
            </a:r>
            <a:r>
              <a:rPr lang="en-US" dirty="0" smtClean="0"/>
              <a:t>() actually is?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9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4693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*furious googling*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4693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*furious googling*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845976" y="2209306"/>
            <a:ext cx="730897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Turns out JS doesn’t decide how </a:t>
            </a:r>
            <a:r>
              <a:rPr lang="en-US" dirty="0" err="1" smtClean="0"/>
              <a:t>Math.random</a:t>
            </a:r>
            <a:r>
              <a:rPr lang="en-US" dirty="0" smtClean="0"/>
              <a:t>() gets implemented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4693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*furious googling*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845976" y="2209306"/>
            <a:ext cx="730897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Turns out JS doesn’t decide how </a:t>
            </a:r>
            <a:r>
              <a:rPr lang="en-US" dirty="0" err="1" smtClean="0"/>
              <a:t>Math.random</a:t>
            </a:r>
            <a:r>
              <a:rPr lang="en-US" dirty="0" smtClean="0"/>
              <a:t>() gets implemented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21198672">
            <a:off x="2969652" y="2576778"/>
            <a:ext cx="233586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Your browser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4693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*furious googling*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845976" y="2209306"/>
            <a:ext cx="730897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Turns out JS doesn’t decide how </a:t>
            </a:r>
            <a:r>
              <a:rPr lang="en-US" dirty="0" err="1" smtClean="0"/>
              <a:t>Math.random</a:t>
            </a:r>
            <a:r>
              <a:rPr lang="en-US" dirty="0" smtClean="0"/>
              <a:t>() gets implemented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21198672">
            <a:off x="2969652" y="2576778"/>
            <a:ext cx="233586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Your browser does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1014656" y="3218215"/>
            <a:ext cx="730897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 2015 pretty much every browser started using xorshift128+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4693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*furious googling*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845976" y="2209306"/>
            <a:ext cx="730897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Turns out JS doesn’t decide how </a:t>
            </a:r>
            <a:r>
              <a:rPr lang="en-US" dirty="0" err="1" smtClean="0"/>
              <a:t>Math.random</a:t>
            </a:r>
            <a:r>
              <a:rPr lang="en-US" dirty="0" smtClean="0"/>
              <a:t>() gets implemented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 rot="21198672">
            <a:off x="2969652" y="2576778"/>
            <a:ext cx="233586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Your browser does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1014656" y="3218215"/>
            <a:ext cx="730897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 2015 pretty much every browser started using xorshift128+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3157871" y="3655841"/>
            <a:ext cx="195942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how is it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4693" y="1828800"/>
            <a:ext cx="5368942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*furious googling*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5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5125">
            <a:off x="2656893" y="402191"/>
            <a:ext cx="3901905" cy="1950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9803" y="1922335"/>
            <a:ext cx="501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purely imaginative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5085" y="2346028"/>
            <a:ext cx="547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 client ever used JS </a:t>
            </a:r>
            <a:r>
              <a:rPr lang="en-US" sz="2000" dirty="0" err="1" smtClean="0"/>
              <a:t>Math.random</a:t>
            </a:r>
            <a:r>
              <a:rPr lang="en-US" sz="2000" dirty="0"/>
              <a:t>() to setup keys for </a:t>
            </a:r>
            <a:r>
              <a:rPr lang="en-US" sz="1400" dirty="0"/>
              <a:t>encrypting database containing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189063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0222" y="1408450"/>
            <a:ext cx="7862889" cy="32384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39" y="1222180"/>
            <a:ext cx="2812024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0222" y="1408450"/>
            <a:ext cx="7862889" cy="32384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39" y="1222180"/>
            <a:ext cx="2812024" cy="3010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1666" y="1749991"/>
            <a:ext cx="22669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couple of states (seeds)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1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0222" y="1408450"/>
            <a:ext cx="7862889" cy="32384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39" y="1222180"/>
            <a:ext cx="2812024" cy="3010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1666" y="1749991"/>
            <a:ext cx="22669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couple of states (seeds)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1666" y="2047465"/>
            <a:ext cx="1208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Shifting magic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7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0222" y="1408450"/>
            <a:ext cx="7862889" cy="32384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39" y="1222180"/>
            <a:ext cx="2812024" cy="3010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1666" y="1749991"/>
            <a:ext cx="22669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couple of states (seeds)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1666" y="2047465"/>
            <a:ext cx="1208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Shifting magic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1666" y="2340310"/>
            <a:ext cx="23086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XOR magic on resulting states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4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0222" y="1408450"/>
            <a:ext cx="7862889" cy="32384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39" y="1222180"/>
            <a:ext cx="2812024" cy="3010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1666" y="1749991"/>
            <a:ext cx="22669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couple of states (seeds)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1666" y="2047465"/>
            <a:ext cx="1208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Shifting magic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1666" y="2340310"/>
            <a:ext cx="23086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XOR magic on resulting states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01666" y="2630547"/>
            <a:ext cx="9893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 values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0222" y="1408450"/>
            <a:ext cx="7862889" cy="32384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39" y="1222180"/>
            <a:ext cx="2812024" cy="3010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1666" y="1749991"/>
            <a:ext cx="22669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couple of states (seeds)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1666" y="2047465"/>
            <a:ext cx="1208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Shifting magic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1666" y="2340310"/>
            <a:ext cx="23086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XOR magic on resulting states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01666" y="2630547"/>
            <a:ext cx="9893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1665" y="2888532"/>
            <a:ext cx="8451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Riscufefe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9145" y="1841814"/>
            <a:ext cx="4835784" cy="6943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realize that the random generation is deterministic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9145" y="1841814"/>
            <a:ext cx="4835784" cy="6943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realize that the random generation is deterministic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1726748" y="2647194"/>
            <a:ext cx="4835784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Getting </a:t>
            </a:r>
            <a:r>
              <a:rPr lang="en-US" dirty="0"/>
              <a:t>the right state of the </a:t>
            </a:r>
            <a:r>
              <a:rPr lang="en-US" dirty="0" smtClean="0"/>
              <a:t>PRNG results in predicting the previous and next states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24" y="1965359"/>
            <a:ext cx="7944190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Seems like with known outputs we may symbolically get the PRNG state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6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24" y="1965359"/>
            <a:ext cx="7944190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Seems like with known outputs we may symbolically get the PRNG state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78" y="70670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488" y="1671629"/>
            <a:ext cx="6724262" cy="5376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While browsing </a:t>
            </a:r>
            <a:r>
              <a:rPr lang="en-US" dirty="0" err="1" smtClean="0"/>
              <a:t>vbulletin</a:t>
            </a:r>
            <a:r>
              <a:rPr lang="en-US" dirty="0" smtClean="0"/>
              <a:t> forum for educational purposes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37658"/>
            <a:ext cx="4526672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37658"/>
            <a:ext cx="4526672" cy="5105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2845" y="422988"/>
            <a:ext cx="33811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Symbolize our states as 64 bit values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4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37658"/>
            <a:ext cx="4526672" cy="5105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2845" y="422988"/>
            <a:ext cx="33811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Symbolize our states as 64 bit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2654" y="1995890"/>
            <a:ext cx="56978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Exact implementation of xorshift128plus()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over the symbolic states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0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37658"/>
            <a:ext cx="4526672" cy="5105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2845" y="422988"/>
            <a:ext cx="33811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Symbolize our states as 64 bit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2654" y="1995890"/>
            <a:ext cx="56978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Exact implementation of xorshift128plus()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over the symbolic states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7526" y="4049485"/>
            <a:ext cx="3928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3. Iterate over previously known values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    let z3 find a valid succession of values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    exactly as our known values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5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887283" y="3218289"/>
            <a:ext cx="7613780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That means we can predict the exact state of the shuffled deck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887283" y="3218289"/>
            <a:ext cx="7613780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That means we can predict the exact state of the shuffled deck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3023993" y="3777400"/>
            <a:ext cx="2804529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*About time to win*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0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887283" y="3218289"/>
            <a:ext cx="7613780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That means we can predict the exact state of the shuffled deck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04" y="981738"/>
            <a:ext cx="6478880" cy="2949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82547" y="2774302"/>
            <a:ext cx="1999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calls to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2547" y="2774302"/>
            <a:ext cx="1999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calls to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7" y="63365"/>
            <a:ext cx="5434985" cy="48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488" y="1671629"/>
            <a:ext cx="6724262" cy="5376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While browsing </a:t>
            </a:r>
            <a:r>
              <a:rPr lang="en-US" dirty="0" err="1" smtClean="0"/>
              <a:t>vbulletin</a:t>
            </a:r>
            <a:r>
              <a:rPr lang="en-US" dirty="0" smtClean="0"/>
              <a:t> forum for educational purposes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6087" y="2043245"/>
            <a:ext cx="103429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on top you find a </a:t>
            </a:r>
            <a:r>
              <a:rPr lang="en-US" sz="2100" dirty="0" smtClean="0"/>
              <a:t>banner stating </a:t>
            </a:r>
            <a:r>
              <a:rPr lang="en-US" sz="2100" dirty="0"/>
              <a:t>"Win at blackjack, win at life"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580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2547" y="2774302"/>
            <a:ext cx="1999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calls to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7" y="63365"/>
            <a:ext cx="5434985" cy="4826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3464" y="4373669"/>
            <a:ext cx="4043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got here first consecutive 3 calls to </a:t>
            </a:r>
            <a:r>
              <a:rPr lang="en-US" dirty="0" err="1" smtClean="0"/>
              <a:t>Math.random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-&gt; To help us get the state of the PRNG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2547" y="2774302"/>
            <a:ext cx="1999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calls to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3" y="461129"/>
            <a:ext cx="7285677" cy="4029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69245" y="1336968"/>
            <a:ext cx="268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1. Solve the PRNG state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9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2547" y="2774302"/>
            <a:ext cx="1999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calls to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3" y="461129"/>
            <a:ext cx="7285677" cy="40298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94601" y="2410666"/>
            <a:ext cx="268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. Generate next 51 </a:t>
            </a:r>
            <a:r>
              <a:rPr lang="en-US" dirty="0" err="1" smtClean="0">
                <a:solidFill>
                  <a:srgbClr val="C00000"/>
                </a:solidFill>
              </a:rPr>
              <a:t>randoms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9245" y="1336968"/>
            <a:ext cx="268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1. Solve the PRNG state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9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2547" y="2774302"/>
            <a:ext cx="1999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calls to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3" y="461129"/>
            <a:ext cx="7285677" cy="40298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94601" y="2410666"/>
            <a:ext cx="268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. Generate next 51 </a:t>
            </a:r>
            <a:r>
              <a:rPr lang="en-US" dirty="0" err="1" smtClean="0">
                <a:solidFill>
                  <a:srgbClr val="C00000"/>
                </a:solidFill>
              </a:rPr>
              <a:t>randoms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9245" y="1336968"/>
            <a:ext cx="268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1. Solve the PRNG state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642" y="3365272"/>
            <a:ext cx="38571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3. Shuffle the deck in the predicted state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*Seems fair*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 txBox="1">
            <a:spLocks/>
          </p:cNvSpPr>
          <p:nvPr/>
        </p:nvSpPr>
        <p:spPr>
          <a:xfrm>
            <a:off x="2158482" y="2647194"/>
            <a:ext cx="4051707" cy="380506"/>
          </a:xfrm>
          <a:prstGeom prst="rect">
            <a:avLst/>
          </a:prstGeom>
        </p:spPr>
        <p:txBody>
          <a:bodyPr l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Foco Light" panose="020B03040502020202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we want the Blackjack money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2547" y="2774302"/>
            <a:ext cx="19992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51 calls to </a:t>
            </a:r>
            <a:r>
              <a:rPr lang="en-US" dirty="0" err="1" smtClean="0">
                <a:solidFill>
                  <a:srgbClr val="FF0000"/>
                </a:solidFill>
              </a:rPr>
              <a:t>Math.random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3" y="461129"/>
            <a:ext cx="7285677" cy="40298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94601" y="2410666"/>
            <a:ext cx="268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. Generate next 51 </a:t>
            </a:r>
            <a:r>
              <a:rPr lang="en-US" dirty="0" err="1" smtClean="0">
                <a:solidFill>
                  <a:srgbClr val="C00000"/>
                </a:solidFill>
              </a:rPr>
              <a:t>randoms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9245" y="1336968"/>
            <a:ext cx="268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1. Solve the PRNG state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642" y="3365272"/>
            <a:ext cx="38571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3. Shuffle the deck in the predicted state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4576" y="4127735"/>
            <a:ext cx="38571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. win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5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2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66596" y="385665"/>
            <a:ext cx="2605987" cy="18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7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488" y="1671629"/>
            <a:ext cx="6724262" cy="5376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While browsing </a:t>
            </a:r>
            <a:r>
              <a:rPr lang="en-US" dirty="0" err="1" smtClean="0"/>
              <a:t>vbulletin</a:t>
            </a:r>
            <a:r>
              <a:rPr lang="en-US" dirty="0" smtClean="0"/>
              <a:t> forum for educational purposes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487" y="2044206"/>
            <a:ext cx="103429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on top you find a random banner boldly stating "Win at blackjack, win at life"</a:t>
            </a:r>
          </a:p>
          <a:p>
            <a:endParaRPr lang="en-US" sz="2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40" y="120633"/>
            <a:ext cx="5234310" cy="469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5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66596" y="385665"/>
            <a:ext cx="2605987" cy="18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6596" y="466531"/>
            <a:ext cx="2605987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66596" y="385665"/>
            <a:ext cx="2605987" cy="18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6596" y="466531"/>
            <a:ext cx="2605987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1391" y="749027"/>
            <a:ext cx="32719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Dealers card should be Ace of hearts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2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66596" y="385665"/>
            <a:ext cx="2605987" cy="18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6596" y="466531"/>
            <a:ext cx="2605987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1391" y="749027"/>
            <a:ext cx="32719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Dealers card should be Ace of hearts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2583" y="4491135"/>
            <a:ext cx="1766960" cy="54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4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66596" y="385665"/>
            <a:ext cx="2605987" cy="18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6596" y="466531"/>
            <a:ext cx="2605987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1391" y="749027"/>
            <a:ext cx="32719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Dealers card should be Ace of hearts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2583" y="4491135"/>
            <a:ext cx="1766960" cy="54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16570" y="4403931"/>
            <a:ext cx="2743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Our little program suggests some moves based on calculation of both of our hands values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5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66596" y="385665"/>
            <a:ext cx="2605987" cy="18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6596" y="466531"/>
            <a:ext cx="2605987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1391" y="749027"/>
            <a:ext cx="32719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Dealers card should be Ace of hearts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2583" y="4491135"/>
            <a:ext cx="1766960" cy="54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16570" y="4403931"/>
            <a:ext cx="2743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Our little program suggests some moves based on calculation of both of our hands values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71" y="163509"/>
            <a:ext cx="5317182" cy="4775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94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587" y="2211150"/>
            <a:ext cx="2509023" cy="380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*run solver*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83" y="0"/>
            <a:ext cx="4771417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84"/>
            <a:ext cx="4372583" cy="51994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38808" y="199053"/>
            <a:ext cx="3333775" cy="2083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6996" y="298580"/>
            <a:ext cx="3215587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66596" y="385665"/>
            <a:ext cx="2605987" cy="18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6596" y="466531"/>
            <a:ext cx="2605987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1391" y="749027"/>
            <a:ext cx="32719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Dealers card should be Ace of hearts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2583" y="4491135"/>
            <a:ext cx="1766960" cy="54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16570" y="4403931"/>
            <a:ext cx="2743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Our little program suggests some moves based on calculation of both of our hands values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71" y="163509"/>
            <a:ext cx="5317182" cy="4775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6537636" y="1473107"/>
            <a:ext cx="2768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*</a:t>
            </a:r>
            <a:r>
              <a:rPr lang="en-US" sz="3600" dirty="0" err="1" smtClean="0">
                <a:solidFill>
                  <a:srgbClr val="C00000"/>
                </a:solidFill>
              </a:rPr>
              <a:t>Ez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Pz</a:t>
            </a:r>
            <a:r>
              <a:rPr lang="en-US" sz="3600" dirty="0" smtClean="0">
                <a:solidFill>
                  <a:srgbClr val="C00000"/>
                </a:solidFill>
              </a:rPr>
              <a:t>*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*free money*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5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03551" y="1974851"/>
            <a:ext cx="7200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Hope you enjoyed my little presentation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37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02587" y="2358639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Links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549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https://hackernoon.com/how-does-javascripts-math-random-generate-random-numbers-ef0de6a20131</a:t>
            </a:r>
            <a:endParaRPr lang="en-US" dirty="0" smtClean="0"/>
          </a:p>
          <a:p>
            <a:r>
              <a:rPr lang="en-US" dirty="0"/>
              <a:t>https://research.securitum.com/calculation-of-pseudo-random-numbers-generator-state-on-the-example-of-math-random-from-firefox/</a:t>
            </a:r>
            <a:endParaRPr lang="en-US" dirty="0" smtClean="0"/>
          </a:p>
          <a:p>
            <a:r>
              <a:rPr lang="en-US" dirty="0" smtClean="0"/>
              <a:t>https://kaftejiman.github.io/blackjack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C9D96CE-2796-4349-8E16-B790D0DF23C6}"/>
              </a:ext>
            </a:extLst>
          </p:cNvPr>
          <p:cNvSpPr txBox="1">
            <a:spLocks/>
          </p:cNvSpPr>
          <p:nvPr/>
        </p:nvSpPr>
        <p:spPr bwMode="auto">
          <a:xfrm>
            <a:off x="431800" y="388424"/>
            <a:ext cx="3816350" cy="93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1200" dirty="0">
                <a:latin typeface="Foco" panose="020B0504050202020203" pitchFamily="34" charset="77"/>
                <a:ea typeface="Foco Light" charset="0"/>
                <a:cs typeface="Foco Light" charset="0"/>
              </a:rPr>
              <a:t>Riscure B.V. </a:t>
            </a:r>
          </a:p>
          <a:p>
            <a:pPr>
              <a:spcBef>
                <a:spcPts val="0"/>
              </a:spcBef>
            </a:pPr>
            <a:r>
              <a:rPr lang="en-US" sz="900" kern="12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Frontier Building, Delftechpark 49 </a:t>
            </a:r>
          </a:p>
          <a:p>
            <a:pPr>
              <a:spcBef>
                <a:spcPts val="0"/>
              </a:spcBef>
            </a:pPr>
            <a:r>
              <a:rPr lang="en-US" sz="900" kern="12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2628 XJ Delft </a:t>
            </a:r>
          </a:p>
          <a:p>
            <a:pPr>
              <a:spcBef>
                <a:spcPts val="0"/>
              </a:spcBef>
            </a:pPr>
            <a:r>
              <a:rPr lang="en-US" sz="900" kern="12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The Netherlands </a:t>
            </a:r>
          </a:p>
          <a:p>
            <a:pPr>
              <a:spcBef>
                <a:spcPts val="0"/>
              </a:spcBef>
            </a:pPr>
            <a:r>
              <a:rPr lang="en-US" sz="900" kern="12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Phone: +31 15 251 40 90 </a:t>
            </a:r>
          </a:p>
          <a:p>
            <a:pPr>
              <a:spcBef>
                <a:spcPts val="0"/>
              </a:spcBef>
            </a:pPr>
            <a:r>
              <a:rPr lang="en-US" sz="900" kern="1200" dirty="0">
                <a:latin typeface="Foco Light" panose="020B0304050202020203" pitchFamily="34" charset="77"/>
                <a:ea typeface="Foco Light" charset="0"/>
                <a:cs typeface="Foco Light" charset="0"/>
                <a:hlinkClick r:id="rId2"/>
              </a:rPr>
              <a:t>www.riscure.com</a:t>
            </a:r>
            <a:endParaRPr lang="en-US" sz="900" dirty="0">
              <a:latin typeface="Foco Light" panose="020B0304050202020203" pitchFamily="34" charset="77"/>
              <a:ea typeface="Foco Light" charset="0"/>
              <a:cs typeface="Foco Light" charset="0"/>
            </a:endParaRPr>
          </a:p>
          <a:p>
            <a:pPr>
              <a:spcBef>
                <a:spcPts val="0"/>
              </a:spcBef>
            </a:pPr>
            <a:endParaRPr lang="en-US" sz="900" kern="1200" dirty="0">
              <a:latin typeface="Foco Light" panose="020B0304050202020203" pitchFamily="34" charset="77"/>
              <a:ea typeface="Foco Light" charset="0"/>
              <a:cs typeface="Foco Light" charset="0"/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0BD095A-C1AF-9C43-8C7D-B2B1181FF98E}"/>
              </a:ext>
            </a:extLst>
          </p:cNvPr>
          <p:cNvSpPr txBox="1">
            <a:spLocks/>
          </p:cNvSpPr>
          <p:nvPr/>
        </p:nvSpPr>
        <p:spPr bwMode="auto">
          <a:xfrm>
            <a:off x="431800" y="1973722"/>
            <a:ext cx="3816350" cy="97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it-IT" sz="1100" dirty="0">
                <a:latin typeface="Foco" panose="020B0504050202020203" pitchFamily="34" charset="77"/>
                <a:ea typeface="Foco Light" charset="0"/>
                <a:cs typeface="Foco Light" charset="0"/>
              </a:rPr>
              <a:t>Riscure North America </a:t>
            </a:r>
          </a:p>
          <a:p>
            <a:pPr eaLnBrk="1" hangingPunct="1">
              <a:buFont typeface="Arial" charset="0"/>
              <a:buNone/>
            </a:pPr>
            <a:r>
              <a:rPr lang="en-US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550 Kearny St., Suite 330</a:t>
            </a:r>
          </a:p>
          <a:p>
            <a:pPr eaLnBrk="1" hangingPunct="1">
              <a:buFont typeface="Arial" charset="0"/>
              <a:buNone/>
            </a:pPr>
            <a:r>
              <a:rPr lang="en-US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San Francisco, CA 94108 </a:t>
            </a:r>
            <a:r>
              <a:rPr lang="it-IT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USA</a:t>
            </a:r>
          </a:p>
          <a:p>
            <a:pPr eaLnBrk="1" hangingPunct="1">
              <a:buFont typeface="Arial" charset="0"/>
              <a:buNone/>
            </a:pPr>
            <a:r>
              <a:rPr lang="it-IT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Phone: +1 650 646 99 79 </a:t>
            </a:r>
          </a:p>
          <a:p>
            <a:pPr eaLnBrk="1" hangingPunct="1">
              <a:buFont typeface="Arial" charset="0"/>
              <a:buNone/>
            </a:pPr>
            <a:r>
              <a:rPr lang="it-IT" sz="900" dirty="0">
                <a:latin typeface="Foco Light" panose="020B0304050202020203" pitchFamily="34" charset="77"/>
                <a:ea typeface="Foco Light" charset="0"/>
                <a:cs typeface="Foco Light" charset="0"/>
                <a:hlinkClick r:id="rId3"/>
              </a:rPr>
              <a:t>inforequest@riscure.com </a:t>
            </a:r>
            <a:endParaRPr lang="en-US" sz="900" dirty="0">
              <a:latin typeface="Foco Light" panose="020B0304050202020203" pitchFamily="34" charset="77"/>
              <a:ea typeface="Foco Light" charset="0"/>
              <a:cs typeface="Foco Light" charset="0"/>
            </a:endParaRPr>
          </a:p>
          <a:p>
            <a:pPr>
              <a:spcBef>
                <a:spcPts val="0"/>
              </a:spcBef>
            </a:pPr>
            <a:endParaRPr lang="en-US" sz="900" kern="1200" dirty="0">
              <a:latin typeface="Foco Light" panose="020B0304050202020203" pitchFamily="34" charset="77"/>
              <a:ea typeface="Foco Light" charset="0"/>
              <a:cs typeface="Foco Light" charset="0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D946883-3047-4A48-B5D1-2F6F86BE8C5B}"/>
              </a:ext>
            </a:extLst>
          </p:cNvPr>
          <p:cNvSpPr txBox="1">
            <a:spLocks/>
          </p:cNvSpPr>
          <p:nvPr/>
        </p:nvSpPr>
        <p:spPr bwMode="auto">
          <a:xfrm>
            <a:off x="431800" y="3392349"/>
            <a:ext cx="3816350" cy="112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it-IT" sz="1100" dirty="0">
                <a:latin typeface="Foco" panose="020B0504050202020203" pitchFamily="34" charset="77"/>
                <a:ea typeface="Foco Light" charset="0"/>
                <a:cs typeface="Foco Light" charset="0"/>
              </a:rPr>
              <a:t>Riscure China</a:t>
            </a:r>
          </a:p>
          <a:p>
            <a:pPr eaLnBrk="1" hangingPunct="1">
              <a:buFont typeface="Arial" charset="0"/>
              <a:buNone/>
            </a:pPr>
            <a:r>
              <a:rPr lang="en-US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Room 2030-31, No. 989, </a:t>
            </a:r>
            <a:r>
              <a:rPr lang="en-US" sz="900" dirty="0" err="1">
                <a:latin typeface="Foco Light" panose="020B0304050202020203" pitchFamily="34" charset="77"/>
                <a:ea typeface="Foco Light" charset="0"/>
                <a:cs typeface="Foco Light" charset="0"/>
              </a:rPr>
              <a:t>Changle</a:t>
            </a:r>
            <a:r>
              <a:rPr lang="en-US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 Road, </a:t>
            </a:r>
            <a:endParaRPr lang="en-US" sz="900" dirty="0" smtClean="0">
              <a:latin typeface="Foco Light" panose="020B0304050202020203" pitchFamily="34" charset="77"/>
              <a:ea typeface="Foco Light" charset="0"/>
              <a:cs typeface="Foco Light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900" dirty="0" smtClean="0">
                <a:latin typeface="Foco Light" panose="020B0304050202020203" pitchFamily="34" charset="77"/>
                <a:ea typeface="Foco Light" charset="0"/>
                <a:cs typeface="Foco Light" charset="0"/>
              </a:rPr>
              <a:t>Shanghai </a:t>
            </a:r>
            <a:r>
              <a:rPr lang="en-US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200031</a:t>
            </a:r>
          </a:p>
          <a:p>
            <a:pPr eaLnBrk="1" hangingPunct="1">
              <a:buFont typeface="Arial" charset="0"/>
              <a:buNone/>
            </a:pPr>
            <a:r>
              <a:rPr lang="en-US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China</a:t>
            </a:r>
          </a:p>
          <a:p>
            <a:pPr eaLnBrk="1" hangingPunct="1">
              <a:buFont typeface="Arial" charset="0"/>
              <a:buNone/>
            </a:pPr>
            <a:r>
              <a:rPr lang="en-US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Phone: +86 21 5117 5435</a:t>
            </a:r>
          </a:p>
          <a:p>
            <a:pPr eaLnBrk="1" hangingPunct="1">
              <a:buFont typeface="Arial" charset="0"/>
              <a:buNone/>
            </a:pPr>
            <a:r>
              <a:rPr lang="it-IT" sz="900" dirty="0">
                <a:latin typeface="Foco Light" panose="020B0304050202020203" pitchFamily="34" charset="77"/>
                <a:ea typeface="Foco Light" charset="0"/>
                <a:cs typeface="Foco Light" charset="0"/>
                <a:hlinkClick r:id="rId4"/>
              </a:rPr>
              <a:t>inforcn@riscure.com</a:t>
            </a:r>
            <a:endParaRPr lang="it-IT" sz="900" dirty="0">
              <a:latin typeface="Foco Light" panose="020B0304050202020203" pitchFamily="34" charset="77"/>
              <a:ea typeface="Foco Light" charset="0"/>
              <a:cs typeface="Foco Light" charset="0"/>
            </a:endParaRPr>
          </a:p>
          <a:p>
            <a:pPr eaLnBrk="1" hangingPunct="1">
              <a:buFont typeface="Arial" charset="0"/>
              <a:buNone/>
            </a:pPr>
            <a:r>
              <a:rPr lang="it-IT" sz="900" dirty="0">
                <a:latin typeface="Foco Light" panose="020B0304050202020203" pitchFamily="34" charset="77"/>
                <a:ea typeface="Foco Light" charset="0"/>
                <a:cs typeface="Foco Light" charset="0"/>
              </a:rPr>
              <a:t> </a:t>
            </a:r>
            <a:endParaRPr lang="en-US" sz="900" dirty="0">
              <a:latin typeface="Foco Light" panose="020B0304050202020203" pitchFamily="34" charset="77"/>
              <a:ea typeface="Foco Light" charset="0"/>
              <a:cs typeface="Foco Light" charset="0"/>
            </a:endParaRPr>
          </a:p>
          <a:p>
            <a:pPr>
              <a:spcBef>
                <a:spcPts val="0"/>
              </a:spcBef>
            </a:pPr>
            <a:endParaRPr lang="en-US" sz="900" kern="1200" dirty="0">
              <a:latin typeface="Foco Light" panose="020B0304050202020203" pitchFamily="34" charset="77"/>
              <a:ea typeface="Foco Light" charset="0"/>
              <a:cs typeface="Foc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9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488" y="1671629"/>
            <a:ext cx="6724262" cy="5376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think to yourself</a:t>
            </a:r>
          </a:p>
          <a:p>
            <a:pPr marL="0" indent="0">
              <a:buNone/>
            </a:pPr>
            <a:r>
              <a:rPr lang="en-US" dirty="0" smtClean="0"/>
              <a:t>                    A little blackjack didn’t hurt nobody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70B8E-A897-074C-AD04-442B95662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F956-5EDD-694D-B824-310ED4A66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D5F-9C54-B64A-803C-6B6B1DF87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488" y="1671629"/>
            <a:ext cx="6724262" cy="5376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think to yourself</a:t>
            </a:r>
          </a:p>
          <a:p>
            <a:pPr marL="0" indent="0">
              <a:buNone/>
            </a:pPr>
            <a:r>
              <a:rPr lang="en-US" dirty="0" smtClean="0"/>
              <a:t>                    A little blackjack didn’t hurt nobody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9678706">
            <a:off x="6139543" y="2090485"/>
            <a:ext cx="6351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*click*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">
      <a:dk1>
        <a:srgbClr val="283040"/>
      </a:dk1>
      <a:lt1>
        <a:srgbClr val="FFFFFF"/>
      </a:lt1>
      <a:dk2>
        <a:srgbClr val="595758"/>
      </a:dk2>
      <a:lt2>
        <a:srgbClr val="E7E6E6"/>
      </a:lt2>
      <a:accent1>
        <a:srgbClr val="D3F130"/>
      </a:accent1>
      <a:accent2>
        <a:srgbClr val="E1F56F"/>
      </a:accent2>
      <a:accent3>
        <a:srgbClr val="EEF9AC"/>
      </a:accent3>
      <a:accent4>
        <a:srgbClr val="F3FBCB"/>
      </a:accent4>
      <a:accent5>
        <a:srgbClr val="A0A0A0"/>
      </a:accent5>
      <a:accent6>
        <a:srgbClr val="E3E3E3"/>
      </a:accent6>
      <a:hlink>
        <a:srgbClr val="19ABFF"/>
      </a:hlink>
      <a:folHlink>
        <a:srgbClr val="19ABFF"/>
      </a:folHlink>
    </a:clrScheme>
    <a:fontScheme name="Custom 1">
      <a:majorFont>
        <a:latin typeface="Foco"/>
        <a:ea typeface=""/>
        <a:cs typeface=""/>
      </a:majorFont>
      <a:minorFont>
        <a:latin typeface="Foc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cure_2019_Template" id="{8BF6A96B-112B-4F7C-81C7-FEF3C1E4D7D0}" vid="{0D6D4A74-FF11-43E6-A945-6FCB804E66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251</TotalTime>
  <Words>1478</Words>
  <Application>Microsoft Office PowerPoint</Application>
  <PresentationFormat>On-screen Show (16:9)</PresentationFormat>
  <Paragraphs>336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Foco</vt:lpstr>
      <vt:lpstr>Foco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Riscure B.V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Amine Amor</dc:creator>
  <cp:lastModifiedBy>Mohamed Amine Amor</cp:lastModifiedBy>
  <cp:revision>22</cp:revision>
  <dcterms:created xsi:type="dcterms:W3CDTF">2022-05-12T10:29:17Z</dcterms:created>
  <dcterms:modified xsi:type="dcterms:W3CDTF">2022-05-12T14:40:25Z</dcterms:modified>
</cp:coreProperties>
</file>