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hYTwee/SrizgajFUgynAwf8zkO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world/lpetrocelli/czech-financial-dataset-real-anonymized-transaction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4c34af517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314c34af51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14c34af51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Link: https://sorry.vse.cz/~berka/challenge/PAST/</a:t>
            </a:r>
            <a:endParaRPr/>
          </a:p>
        </p:txBody>
      </p:sp>
      <p:sp>
        <p:nvSpPr>
          <p:cNvPr id="173" name="Google Shape;17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Link: https://www.kaggle.com/datasets/santoshd3/bank-customers</a:t>
            </a:r>
            <a:endParaRPr/>
          </a:p>
        </p:txBody>
      </p:sp>
      <p:sp>
        <p:nvSpPr>
          <p:cNvPr id="181" name="Google Shape;181;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Link: https://www.kaggle.com/datasets/santoshd3/bank-customers</a:t>
            </a:r>
            <a:endParaRPr/>
          </a:p>
        </p:txBody>
      </p:sp>
      <p:sp>
        <p:nvSpPr>
          <p:cNvPr id="190" name="Google Shape;190;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Link: https://www.kaggle.com/datasets/santoshd3/bank-customers</a:t>
            </a:r>
            <a:endParaRPr/>
          </a:p>
        </p:txBody>
      </p:sp>
      <p:sp>
        <p:nvSpPr>
          <p:cNvPr id="198" name="Google Shape;19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4c34af517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14c34af517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314c34af517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dataset can be found </a:t>
            </a:r>
            <a:r>
              <a:rPr lang="en-US" u="sng">
                <a:solidFill>
                  <a:schemeClr val="hlink"/>
                </a:solidFill>
                <a:hlinkClick r:id="rId2"/>
              </a:rPr>
              <a:t>here</a:t>
            </a:r>
            <a:r>
              <a:rPr lang="en-US"/>
              <a:t>.</a:t>
            </a:r>
            <a:endParaRPr/>
          </a:p>
        </p:txBody>
      </p:sp>
      <p:sp>
        <p:nvSpPr>
          <p:cNvPr id="107" name="Google Shape;10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17529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12" type="sldNum"/>
          </p:nvPr>
        </p:nvSpPr>
        <p:spPr>
          <a:xfrm>
            <a:off x="6019800" y="6188075"/>
            <a:ext cx="2133600" cy="441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
        <p:nvSpPr>
          <p:cNvPr id="19" name="Google Shape;19;p21"/>
          <p:cNvSpPr/>
          <p:nvPr/>
        </p:nvSpPr>
        <p:spPr>
          <a:xfrm>
            <a:off x="245076" y="6183072"/>
            <a:ext cx="2133600" cy="598800"/>
          </a:xfrm>
          <a:prstGeom prst="rect">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 name="Google Shape;20;p21"/>
          <p:cNvPicPr preferRelativeResize="0"/>
          <p:nvPr/>
        </p:nvPicPr>
        <p:blipFill rotWithShape="1">
          <a:blip r:embed="rId2">
            <a:alphaModFix/>
          </a:blip>
          <a:srcRect b="0" l="0" r="0" t="0"/>
          <a:stretch/>
        </p:blipFill>
        <p:spPr>
          <a:xfrm>
            <a:off x="609600" y="6205611"/>
            <a:ext cx="1085850" cy="411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0"/>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1"/>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2060"/>
              </a:buClr>
              <a:buSzPts val="3600"/>
              <a:buFont typeface="Arial"/>
              <a:buNone/>
              <a:defRPr b="1" sz="3600">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Font typeface="Lato"/>
              <a:buChar char="❑"/>
              <a:defRPr sz="2400">
                <a:solidFill>
                  <a:srgbClr val="000000"/>
                </a:solidFill>
                <a:latin typeface="Lato"/>
                <a:ea typeface="Lato"/>
                <a:cs typeface="Lato"/>
                <a:sym typeface="Lato"/>
              </a:defRPr>
            </a:lvl1pPr>
            <a:lvl2pPr indent="-368300" lvl="1" marL="914400" algn="l">
              <a:lnSpc>
                <a:spcPct val="100000"/>
              </a:lnSpc>
              <a:spcBef>
                <a:spcPts val="440"/>
              </a:spcBef>
              <a:spcAft>
                <a:spcPts val="0"/>
              </a:spcAft>
              <a:buClr>
                <a:srgbClr val="0070C0"/>
              </a:buClr>
              <a:buSzPts val="2200"/>
              <a:buFont typeface="Lato"/>
              <a:buChar char="⮚"/>
              <a:defRPr sz="2200">
                <a:solidFill>
                  <a:srgbClr val="0070C0"/>
                </a:solidFill>
                <a:latin typeface="Lato"/>
                <a:ea typeface="Lato"/>
                <a:cs typeface="Lato"/>
                <a:sym typeface="Lato"/>
              </a:defRPr>
            </a:lvl2pPr>
            <a:lvl3pPr indent="-355600" lvl="2" marL="1371600" algn="l">
              <a:lnSpc>
                <a:spcPct val="100000"/>
              </a:lnSpc>
              <a:spcBef>
                <a:spcPts val="400"/>
              </a:spcBef>
              <a:spcAft>
                <a:spcPts val="0"/>
              </a:spcAft>
              <a:buClr>
                <a:srgbClr val="000000"/>
              </a:buClr>
              <a:buSzPts val="2000"/>
              <a:buFont typeface="Lato"/>
              <a:buChar char="❖"/>
              <a:defRPr sz="2000">
                <a:solidFill>
                  <a:srgbClr val="000000"/>
                </a:solidFill>
                <a:latin typeface="Lato"/>
                <a:ea typeface="Lato"/>
                <a:cs typeface="Lato"/>
                <a:sym typeface="Lato"/>
              </a:defRPr>
            </a:lvl3pPr>
            <a:lvl4pPr indent="-330200" lvl="3" marL="1828800" algn="l">
              <a:lnSpc>
                <a:spcPct val="100000"/>
              </a:lnSpc>
              <a:spcBef>
                <a:spcPts val="320"/>
              </a:spcBef>
              <a:spcAft>
                <a:spcPts val="0"/>
              </a:spcAft>
              <a:buClr>
                <a:srgbClr val="434343"/>
              </a:buClr>
              <a:buSzPts val="1600"/>
              <a:buFont typeface="Lato"/>
              <a:buChar char="o"/>
              <a:defRPr b="1" sz="1600">
                <a:solidFill>
                  <a:srgbClr val="434343"/>
                </a:solidFill>
                <a:latin typeface="Lato"/>
                <a:ea typeface="Lato"/>
                <a:cs typeface="Lato"/>
                <a:sym typeface="Lato"/>
              </a:defRPr>
            </a:lvl4pPr>
            <a:lvl5pPr indent="-317500" lvl="4" marL="2286000" algn="l">
              <a:lnSpc>
                <a:spcPct val="100000"/>
              </a:lnSpc>
              <a:spcBef>
                <a:spcPts val="280"/>
              </a:spcBef>
              <a:spcAft>
                <a:spcPts val="0"/>
              </a:spcAft>
              <a:buClr>
                <a:srgbClr val="434343"/>
              </a:buClr>
              <a:buSzPts val="1400"/>
              <a:buFont typeface="Lato"/>
              <a:buChar char="»"/>
              <a:defRPr b="1" sz="1400">
                <a:solidFill>
                  <a:srgbClr val="434343"/>
                </a:solidFill>
                <a:latin typeface="Lato"/>
                <a:ea typeface="Lato"/>
                <a:cs typeface="Lato"/>
                <a:sym typeface="Lato"/>
              </a:defRPr>
            </a:lvl5pPr>
            <a:lvl6pPr indent="-342900" lvl="5" marL="27432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6pPr>
            <a:lvl7pPr indent="-342900" lvl="6" marL="32004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7pPr>
            <a:lvl8pPr indent="-342900" lvl="7" marL="36576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8pPr>
            <a:lvl9pPr indent="-342900" lvl="8" marL="41148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9pPr>
          </a:lstStyle>
          <a:p/>
        </p:txBody>
      </p:sp>
      <p:sp>
        <p:nvSpPr>
          <p:cNvPr id="24" name="Google Shape;24;p22"/>
          <p:cNvSpPr/>
          <p:nvPr/>
        </p:nvSpPr>
        <p:spPr>
          <a:xfrm>
            <a:off x="245076" y="6183072"/>
            <a:ext cx="2133600" cy="598800"/>
          </a:xfrm>
          <a:prstGeom prst="rect">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2"/>
          <p:cNvSpPr txBox="1"/>
          <p:nvPr/>
        </p:nvSpPr>
        <p:spPr>
          <a:xfrm>
            <a:off x="7458750" y="6188100"/>
            <a:ext cx="1085700" cy="441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26" name="Google Shape;26;p22"/>
          <p:cNvSpPr/>
          <p:nvPr/>
        </p:nvSpPr>
        <p:spPr>
          <a:xfrm>
            <a:off x="457200" y="274639"/>
            <a:ext cx="8229600" cy="598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22"/>
          <p:cNvSpPr/>
          <p:nvPr/>
        </p:nvSpPr>
        <p:spPr>
          <a:xfrm>
            <a:off x="7642795" y="6099588"/>
            <a:ext cx="717600" cy="6183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8" name="Google Shape;28;p22"/>
          <p:cNvPicPr preferRelativeResize="0"/>
          <p:nvPr/>
        </p:nvPicPr>
        <p:blipFill rotWithShape="1">
          <a:blip r:embed="rId2">
            <a:alphaModFix/>
          </a:blip>
          <a:srcRect b="0" l="0" r="0" t="0"/>
          <a:stretch/>
        </p:blipFill>
        <p:spPr>
          <a:xfrm>
            <a:off x="609600" y="6205611"/>
            <a:ext cx="1085850" cy="4115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722313" y="2906713"/>
            <a:ext cx="7772400" cy="150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2" type="sldNum"/>
          </p:nvPr>
        </p:nvSpPr>
        <p:spPr>
          <a:xfrm>
            <a:off x="6477000" y="6187002"/>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3"/>
          <p:cNvSpPr/>
          <p:nvPr/>
        </p:nvSpPr>
        <p:spPr>
          <a:xfrm>
            <a:off x="228600" y="6226635"/>
            <a:ext cx="2133600" cy="598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 name="Google Shape;36;p23"/>
          <p:cNvPicPr preferRelativeResize="0"/>
          <p:nvPr/>
        </p:nvPicPr>
        <p:blipFill rotWithShape="1">
          <a:blip r:embed="rId2">
            <a:alphaModFix/>
          </a:blip>
          <a:srcRect b="0" l="0" r="0" t="0"/>
          <a:stretch/>
        </p:blipFill>
        <p:spPr>
          <a:xfrm>
            <a:off x="609600" y="6205611"/>
            <a:ext cx="1085850" cy="4115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4"/>
          <p:cNvSpPr txBox="1"/>
          <p:nvPr>
            <p:ph idx="10" type="dt"/>
          </p:nvPr>
        </p:nvSpPr>
        <p:spPr>
          <a:xfrm>
            <a:off x="15240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36576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24"/>
          <p:cNvPicPr preferRelativeResize="0"/>
          <p:nvPr/>
        </p:nvPicPr>
        <p:blipFill rotWithShape="1">
          <a:blip r:embed="rId2">
            <a:alphaModFix/>
          </a:blip>
          <a:srcRect b="0" l="0" r="0" t="0"/>
          <a:stretch/>
        </p:blipFill>
        <p:spPr>
          <a:xfrm>
            <a:off x="-76200" y="6205611"/>
            <a:ext cx="1085850" cy="4115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 type="body"/>
          </p:nvPr>
        </p:nvSpPr>
        <p:spPr>
          <a:xfrm>
            <a:off x="457200" y="1535113"/>
            <a:ext cx="4040100" cy="6396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25"/>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25"/>
          <p:cNvSpPr txBox="1"/>
          <p:nvPr>
            <p:ph idx="3" type="body"/>
          </p:nvPr>
        </p:nvSpPr>
        <p:spPr>
          <a:xfrm>
            <a:off x="4645025" y="1535113"/>
            <a:ext cx="4041900" cy="6396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5"/>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5"/>
          <p:cNvSpPr txBox="1"/>
          <p:nvPr>
            <p:ph idx="10" type="dt"/>
          </p:nvPr>
        </p:nvSpPr>
        <p:spPr>
          <a:xfrm>
            <a:off x="1620946"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767684"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25"/>
          <p:cNvPicPr preferRelativeResize="0"/>
          <p:nvPr/>
        </p:nvPicPr>
        <p:blipFill rotWithShape="1">
          <a:blip r:embed="rId2">
            <a:alphaModFix/>
          </a:blip>
          <a:srcRect b="0" l="0" r="0" t="0"/>
          <a:stretch/>
        </p:blipFill>
        <p:spPr>
          <a:xfrm>
            <a:off x="76200" y="6205611"/>
            <a:ext cx="1085850" cy="4115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6"/>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0" type="dt"/>
          </p:nvPr>
        </p:nvSpPr>
        <p:spPr>
          <a:xfrm>
            <a:off x="1584434" y="6356349"/>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1" type="ftr"/>
          </p:nvPr>
        </p:nvSpPr>
        <p:spPr>
          <a:xfrm>
            <a:off x="37338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6"/>
          <p:cNvPicPr preferRelativeResize="0"/>
          <p:nvPr/>
        </p:nvPicPr>
        <p:blipFill rotWithShape="1">
          <a:blip r:embed="rId2">
            <a:alphaModFix/>
          </a:blip>
          <a:srcRect b="0" l="0" r="0" t="0"/>
          <a:stretch/>
        </p:blipFill>
        <p:spPr>
          <a:xfrm>
            <a:off x="0" y="6205611"/>
            <a:ext cx="1085850" cy="4115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 type="body"/>
          </p:nvPr>
        </p:nvSpPr>
        <p:spPr>
          <a:xfrm>
            <a:off x="3575050" y="273050"/>
            <a:ext cx="5111700" cy="58533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1792288" y="612775"/>
            <a:ext cx="5486400" cy="4114800"/>
          </a:xfrm>
          <a:prstGeom prst="rect">
            <a:avLst/>
          </a:prstGeom>
          <a:noFill/>
          <a:ln>
            <a:noFill/>
          </a:ln>
        </p:spPr>
      </p:sp>
      <p:sp>
        <p:nvSpPr>
          <p:cNvPr id="75" name="Google Shape;75;p2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p:nvPr/>
        </p:nvSpPr>
        <p:spPr>
          <a:xfrm>
            <a:off x="533400" y="1062600"/>
            <a:ext cx="8229600" cy="137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lang="en-US" sz="3200">
                <a:solidFill>
                  <a:srgbClr val="002060"/>
                </a:solidFill>
              </a:rPr>
              <a:t>Predicting Employee Attrition using HR Dataset</a:t>
            </a:r>
            <a:endParaRPr b="1" i="0" sz="3200" u="none" cap="none" strike="noStrike">
              <a:solidFill>
                <a:srgbClr val="002060"/>
              </a:solidFill>
            </a:endParaRPr>
          </a:p>
        </p:txBody>
      </p:sp>
      <p:sp>
        <p:nvSpPr>
          <p:cNvPr id="96" name="Google Shape;96;p1"/>
          <p:cNvSpPr/>
          <p:nvPr/>
        </p:nvSpPr>
        <p:spPr>
          <a:xfrm>
            <a:off x="533400" y="3162850"/>
            <a:ext cx="7469700" cy="18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600"/>
              <a:buFont typeface="Arial"/>
              <a:buNone/>
            </a:pPr>
            <a:r>
              <a:rPr b="1" lang="en-US" sz="1800">
                <a:solidFill>
                  <a:schemeClr val="dk1"/>
                </a:solidFill>
                <a:latin typeface="Lato"/>
                <a:ea typeface="Lato"/>
                <a:cs typeface="Lato"/>
                <a:sym typeface="Lato"/>
              </a:rPr>
              <a:t>Authors:</a:t>
            </a:r>
            <a:endParaRPr b="1" sz="1800">
              <a:solidFill>
                <a:schemeClr val="dk1"/>
              </a:solidFill>
              <a:latin typeface="Lato"/>
              <a:ea typeface="Lato"/>
              <a:cs typeface="Lato"/>
              <a:sym typeface="Lato"/>
            </a:endParaRPr>
          </a:p>
          <a:p>
            <a:pPr indent="-342900" lvl="0" marL="914400" rtl="0" algn="l">
              <a:spcBef>
                <a:spcPts val="0"/>
              </a:spcBef>
              <a:spcAft>
                <a:spcPts val="0"/>
              </a:spcAft>
              <a:buClr>
                <a:schemeClr val="dk1"/>
              </a:buClr>
              <a:buSzPts val="1800"/>
              <a:buFont typeface="Lato"/>
              <a:buAutoNum type="arabicPeriod"/>
            </a:pPr>
            <a:r>
              <a:rPr lang="en-US" sz="1800">
                <a:solidFill>
                  <a:srgbClr val="1F1F1F"/>
                </a:solidFill>
                <a:latin typeface="Lato"/>
                <a:ea typeface="Lato"/>
                <a:cs typeface="Lato"/>
                <a:sym typeface="Lato"/>
              </a:rPr>
              <a:t>Kafuuma Henry - </a:t>
            </a:r>
            <a:r>
              <a:rPr lang="en-US" sz="1800">
                <a:solidFill>
                  <a:schemeClr val="dk1"/>
                </a:solidFill>
                <a:latin typeface="Lato"/>
                <a:ea typeface="Lato"/>
                <a:cs typeface="Lato"/>
                <a:sym typeface="Lato"/>
              </a:rPr>
              <a:t>2024/HD05/21926U</a:t>
            </a:r>
            <a:endParaRPr b="1" sz="1800">
              <a:solidFill>
                <a:schemeClr val="dk1"/>
              </a:solidFill>
              <a:latin typeface="Lato"/>
              <a:ea typeface="Lato"/>
              <a:cs typeface="Lato"/>
              <a:sym typeface="Lato"/>
            </a:endParaRPr>
          </a:p>
          <a:p>
            <a:pPr indent="0" lvl="0" marL="457200" rtl="0" algn="l">
              <a:spcBef>
                <a:spcPts val="0"/>
              </a:spcBef>
              <a:spcAft>
                <a:spcPts val="0"/>
              </a:spcAft>
              <a:buClr>
                <a:schemeClr val="dk1"/>
              </a:buClr>
              <a:buSzPts val="2200"/>
              <a:buFont typeface="Arial"/>
              <a:buNone/>
            </a:pPr>
            <a:r>
              <a:t/>
            </a:r>
            <a:endParaRPr b="1" sz="1800">
              <a:solidFill>
                <a:schemeClr val="dk1"/>
              </a:solidFill>
              <a:latin typeface="Lato"/>
              <a:ea typeface="Lato"/>
              <a:cs typeface="Lato"/>
              <a:sym typeface="Lato"/>
            </a:endParaRPr>
          </a:p>
          <a:p>
            <a:pPr indent="0" lvl="0" marL="0" rtl="0" algn="l">
              <a:spcBef>
                <a:spcPts val="0"/>
              </a:spcBef>
              <a:spcAft>
                <a:spcPts val="0"/>
              </a:spcAft>
              <a:buClr>
                <a:schemeClr val="dk1"/>
              </a:buClr>
              <a:buSzPts val="2200"/>
              <a:buFont typeface="Arial"/>
              <a:buNone/>
            </a:pPr>
            <a:r>
              <a:rPr b="1" lang="en-US" sz="1800">
                <a:solidFill>
                  <a:schemeClr val="dk1"/>
                </a:solidFill>
                <a:latin typeface="Lato"/>
                <a:ea typeface="Lato"/>
                <a:cs typeface="Lato"/>
                <a:sym typeface="Lato"/>
              </a:rPr>
              <a:t>            2.   </a:t>
            </a:r>
            <a:r>
              <a:rPr lang="en-US" sz="1800">
                <a:solidFill>
                  <a:srgbClr val="1F1F1F"/>
                </a:solidFill>
                <a:latin typeface="Lato"/>
                <a:ea typeface="Lato"/>
                <a:cs typeface="Lato"/>
                <a:sym typeface="Lato"/>
              </a:rPr>
              <a:t>Kakungulu Birungi - 2024/HD05/21927U</a:t>
            </a:r>
            <a:endParaRPr b="1" sz="1800">
              <a:solidFill>
                <a:schemeClr val="dk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chemeClr val="dk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EDA Insights Cont…</a:t>
            </a:r>
            <a:endParaRPr/>
          </a:p>
        </p:txBody>
      </p:sp>
      <p:sp>
        <p:nvSpPr>
          <p:cNvPr id="161" name="Google Shape;161;p13"/>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00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2000">
                <a:solidFill>
                  <a:schemeClr val="dk1"/>
                </a:solidFill>
                <a:highlight>
                  <a:srgbClr val="FFFFFF"/>
                </a:highlight>
                <a:latin typeface="Arial"/>
                <a:ea typeface="Arial"/>
                <a:cs typeface="Arial"/>
                <a:sym typeface="Arial"/>
              </a:rPr>
              <a:t>From EDA we certainly want to take into account (since they were visually influential):</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110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Business Travel</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Department</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Education Field</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Marital Status</a:t>
            </a:r>
            <a:endParaRPr sz="2000">
              <a:solidFill>
                <a:schemeClr val="dk1"/>
              </a:solidFill>
              <a:highlight>
                <a:srgbClr val="FFFFFF"/>
              </a:highlight>
              <a:latin typeface="Arial"/>
              <a:ea typeface="Arial"/>
              <a:cs typeface="Arial"/>
              <a:sym typeface="Arial"/>
            </a:endParaRPr>
          </a:p>
          <a:p>
            <a:pPr indent="0" lvl="0" marL="0" rtl="0" algn="l">
              <a:lnSpc>
                <a:spcPct val="100000"/>
              </a:lnSpc>
              <a:spcBef>
                <a:spcPts val="500"/>
              </a:spcBef>
              <a:spcAft>
                <a:spcPts val="0"/>
              </a:spcAft>
              <a:buSzPts val="2400"/>
              <a:buNone/>
            </a:pPr>
            <a:r>
              <a:t/>
            </a:r>
            <a:endParaRPr sz="2000">
              <a:solidFill>
                <a:schemeClr val="dk1"/>
              </a:solidFill>
              <a:highlight>
                <a:srgbClr val="FFFFFF"/>
              </a:highlight>
              <a:latin typeface="Arial"/>
              <a:ea typeface="Arial"/>
              <a:cs typeface="Arial"/>
              <a:sym typeface="Arial"/>
            </a:endParaRPr>
          </a:p>
          <a:p>
            <a:pPr indent="0" lvl="0" marL="0" rtl="0" algn="l">
              <a:lnSpc>
                <a:spcPct val="100000"/>
              </a:lnSpc>
              <a:spcBef>
                <a:spcPts val="480"/>
              </a:spcBef>
              <a:spcAft>
                <a:spcPts val="0"/>
              </a:spcAft>
              <a:buSzPts val="2400"/>
              <a:buNone/>
            </a:pPr>
            <a:r>
              <a:t/>
            </a:r>
            <a:endParaRPr/>
          </a:p>
          <a:p>
            <a:pPr indent="0" lvl="0" marL="457200" rtl="0" algn="l">
              <a:lnSpc>
                <a:spcPct val="100000"/>
              </a:lnSpc>
              <a:spcBef>
                <a:spcPts val="48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4c34af517_0_15"/>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EDA Insights Cont…</a:t>
            </a:r>
            <a:endParaRPr/>
          </a:p>
        </p:txBody>
      </p:sp>
      <p:sp>
        <p:nvSpPr>
          <p:cNvPr id="168" name="Google Shape;168;g314c34af517_0_15"/>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00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ts val="1100"/>
              <a:buNone/>
            </a:pPr>
            <a:r>
              <a:t/>
            </a:r>
            <a:endParaRPr sz="2000">
              <a:solidFill>
                <a:schemeClr val="dk1"/>
              </a:solidFill>
              <a:highlight>
                <a:srgbClr val="FFFFFF"/>
              </a:highlight>
              <a:latin typeface="Arial"/>
              <a:ea typeface="Arial"/>
              <a:cs typeface="Arial"/>
              <a:sym typeface="Arial"/>
            </a:endParaRPr>
          </a:p>
          <a:p>
            <a:pPr indent="0" lvl="0" marL="0" rtl="0" algn="l">
              <a:lnSpc>
                <a:spcPct val="100000"/>
              </a:lnSpc>
              <a:spcBef>
                <a:spcPts val="1100"/>
              </a:spcBef>
              <a:spcAft>
                <a:spcPts val="0"/>
              </a:spcAft>
              <a:buSzPts val="2400"/>
              <a:buNone/>
            </a:pPr>
            <a:r>
              <a:t/>
            </a:r>
            <a:endParaRPr sz="2000">
              <a:solidFill>
                <a:schemeClr val="dk1"/>
              </a:solidFill>
              <a:highlight>
                <a:srgbClr val="FFFFFF"/>
              </a:highlight>
              <a:latin typeface="Arial"/>
              <a:ea typeface="Arial"/>
              <a:cs typeface="Arial"/>
              <a:sym typeface="Arial"/>
            </a:endParaRPr>
          </a:p>
          <a:p>
            <a:pPr indent="0" lvl="0" marL="0" rtl="0" algn="l">
              <a:lnSpc>
                <a:spcPct val="100000"/>
              </a:lnSpc>
              <a:spcBef>
                <a:spcPts val="480"/>
              </a:spcBef>
              <a:spcAft>
                <a:spcPts val="0"/>
              </a:spcAft>
              <a:buSzPts val="2400"/>
              <a:buNone/>
            </a:pPr>
            <a:r>
              <a:t/>
            </a:r>
            <a:endParaRPr/>
          </a:p>
          <a:p>
            <a:pPr indent="0" lvl="0" marL="457200" rtl="0" algn="l">
              <a:lnSpc>
                <a:spcPct val="100000"/>
              </a:lnSpc>
              <a:spcBef>
                <a:spcPts val="480"/>
              </a:spcBef>
              <a:spcAft>
                <a:spcPts val="0"/>
              </a:spcAft>
              <a:buSzPts val="2400"/>
              <a:buNone/>
            </a:pPr>
            <a:r>
              <a:t/>
            </a:r>
            <a:endParaRPr/>
          </a:p>
        </p:txBody>
      </p:sp>
      <p:pic>
        <p:nvPicPr>
          <p:cNvPr id="169" name="Google Shape;169;g314c34af517_0_15"/>
          <p:cNvPicPr preferRelativeResize="0"/>
          <p:nvPr/>
        </p:nvPicPr>
        <p:blipFill>
          <a:blip r:embed="rId3">
            <a:alphaModFix/>
          </a:blip>
          <a:stretch>
            <a:fillRect/>
          </a:stretch>
        </p:blipFill>
        <p:spPr>
          <a:xfrm>
            <a:off x="634163" y="1038075"/>
            <a:ext cx="7723275" cy="514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457200" y="250100"/>
            <a:ext cx="8309400" cy="750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21212"/>
              <a:buNone/>
            </a:pPr>
            <a:r>
              <a:rPr lang="en-US"/>
              <a:t>Project Results</a:t>
            </a:r>
            <a:r>
              <a:rPr lang="en-US" sz="3300">
                <a:solidFill>
                  <a:schemeClr val="dk1"/>
                </a:solidFill>
                <a:highlight>
                  <a:srgbClr val="FFFFFF"/>
                </a:highlight>
              </a:rPr>
              <a:t>Train Model FULL-set of features</a:t>
            </a:r>
            <a:endParaRPr sz="3300"/>
          </a:p>
        </p:txBody>
      </p:sp>
      <p:sp>
        <p:nvSpPr>
          <p:cNvPr id="176" name="Google Shape;176;p14"/>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1800"/>
              </a:spcBef>
              <a:spcAft>
                <a:spcPts val="0"/>
              </a:spcAft>
              <a:buNone/>
            </a:pPr>
            <a:r>
              <a:t/>
            </a:r>
            <a:endParaRPr b="1" sz="1700">
              <a:solidFill>
                <a:schemeClr val="dk1"/>
              </a:solidFill>
              <a:highlight>
                <a:srgbClr val="FFFFFF"/>
              </a:highlight>
              <a:latin typeface="Arial"/>
              <a:ea typeface="Arial"/>
              <a:cs typeface="Arial"/>
              <a:sym typeface="Arial"/>
            </a:endParaRPr>
          </a:p>
          <a:p>
            <a:pPr indent="0" lvl="0" marL="457200" rtl="0" algn="just">
              <a:lnSpc>
                <a:spcPct val="100000"/>
              </a:lnSpc>
              <a:spcBef>
                <a:spcPts val="480"/>
              </a:spcBef>
              <a:spcAft>
                <a:spcPts val="0"/>
              </a:spcAft>
              <a:buClr>
                <a:schemeClr val="dk1"/>
              </a:buClr>
              <a:buSzPts val="1100"/>
              <a:buFont typeface="Arial"/>
              <a:buNone/>
            </a:pPr>
            <a:r>
              <a:t/>
            </a:r>
            <a:endParaRPr sz="1400"/>
          </a:p>
          <a:p>
            <a:pPr indent="0" lvl="0" marL="457200" rtl="0" algn="l">
              <a:lnSpc>
                <a:spcPct val="100000"/>
              </a:lnSpc>
              <a:spcBef>
                <a:spcPts val="1000"/>
              </a:spcBef>
              <a:spcAft>
                <a:spcPts val="1000"/>
              </a:spcAft>
              <a:buSzPts val="2400"/>
              <a:buNone/>
            </a:pPr>
            <a:r>
              <a:t/>
            </a:r>
            <a:endParaRPr/>
          </a:p>
        </p:txBody>
      </p:sp>
      <p:pic>
        <p:nvPicPr>
          <p:cNvPr id="177" name="Google Shape;177;p14"/>
          <p:cNvPicPr preferRelativeResize="0"/>
          <p:nvPr/>
        </p:nvPicPr>
        <p:blipFill>
          <a:blip r:embed="rId3">
            <a:alphaModFix/>
          </a:blip>
          <a:stretch>
            <a:fillRect/>
          </a:stretch>
        </p:blipFill>
        <p:spPr>
          <a:xfrm>
            <a:off x="1504024" y="1284450"/>
            <a:ext cx="5051225" cy="4818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609600" y="677025"/>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Cont’</a:t>
            </a:r>
            <a:endParaRPr/>
          </a:p>
          <a:p>
            <a:pPr indent="0" lvl="0" marL="0" rtl="0" algn="ctr">
              <a:lnSpc>
                <a:spcPct val="100000"/>
              </a:lnSpc>
              <a:spcBef>
                <a:spcPts val="0"/>
              </a:spcBef>
              <a:spcAft>
                <a:spcPts val="0"/>
              </a:spcAft>
              <a:buSzPct val="111111"/>
              <a:buNone/>
            </a:pPr>
            <a:r>
              <a:t/>
            </a:r>
            <a:endParaRPr/>
          </a:p>
        </p:txBody>
      </p:sp>
      <p:sp>
        <p:nvSpPr>
          <p:cNvPr id="184" name="Google Shape;184;p15"/>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700">
              <a:solidFill>
                <a:schemeClr val="dk1"/>
              </a:solidFill>
            </a:endParaRPr>
          </a:p>
        </p:txBody>
      </p:sp>
      <p:pic>
        <p:nvPicPr>
          <p:cNvPr id="185" name="Google Shape;185;p15"/>
          <p:cNvPicPr preferRelativeResize="0"/>
          <p:nvPr/>
        </p:nvPicPr>
        <p:blipFill>
          <a:blip r:embed="rId3">
            <a:alphaModFix/>
          </a:blip>
          <a:stretch>
            <a:fillRect/>
          </a:stretch>
        </p:blipFill>
        <p:spPr>
          <a:xfrm>
            <a:off x="457200" y="1121900"/>
            <a:ext cx="5505699" cy="1997275"/>
          </a:xfrm>
          <a:prstGeom prst="rect">
            <a:avLst/>
          </a:prstGeom>
          <a:noFill/>
          <a:ln>
            <a:noFill/>
          </a:ln>
        </p:spPr>
      </p:pic>
      <p:pic>
        <p:nvPicPr>
          <p:cNvPr id="186" name="Google Shape;186;p15"/>
          <p:cNvPicPr preferRelativeResize="0"/>
          <p:nvPr/>
        </p:nvPicPr>
        <p:blipFill>
          <a:blip r:embed="rId4">
            <a:alphaModFix/>
          </a:blip>
          <a:stretch>
            <a:fillRect/>
          </a:stretch>
        </p:blipFill>
        <p:spPr>
          <a:xfrm>
            <a:off x="1794300" y="3119175"/>
            <a:ext cx="4234448" cy="2924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609600" y="677025"/>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Cont .. Reduced set of features</a:t>
            </a:r>
            <a:endParaRPr/>
          </a:p>
          <a:p>
            <a:pPr indent="0" lvl="0" marL="0" rtl="0" algn="ctr">
              <a:lnSpc>
                <a:spcPct val="100000"/>
              </a:lnSpc>
              <a:spcBef>
                <a:spcPts val="0"/>
              </a:spcBef>
              <a:spcAft>
                <a:spcPts val="0"/>
              </a:spcAft>
              <a:buSzPct val="111111"/>
              <a:buNone/>
            </a:pPr>
            <a:r>
              <a:t/>
            </a:r>
            <a:endParaRPr/>
          </a:p>
        </p:txBody>
      </p:sp>
      <p:sp>
        <p:nvSpPr>
          <p:cNvPr id="193" name="Google Shape;193;p16"/>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2700">
              <a:solidFill>
                <a:schemeClr val="dk1"/>
              </a:solidFill>
            </a:endParaRPr>
          </a:p>
        </p:txBody>
      </p:sp>
      <p:pic>
        <p:nvPicPr>
          <p:cNvPr id="194" name="Google Shape;194;p16"/>
          <p:cNvPicPr preferRelativeResize="0"/>
          <p:nvPr/>
        </p:nvPicPr>
        <p:blipFill>
          <a:blip r:embed="rId3">
            <a:alphaModFix/>
          </a:blip>
          <a:stretch>
            <a:fillRect/>
          </a:stretch>
        </p:blipFill>
        <p:spPr>
          <a:xfrm>
            <a:off x="1658550" y="1291350"/>
            <a:ext cx="5396899" cy="4790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609600" y="677025"/>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Cont’</a:t>
            </a:r>
            <a:endParaRPr/>
          </a:p>
          <a:p>
            <a:pPr indent="0" lvl="0" marL="0" rtl="0" algn="ctr">
              <a:lnSpc>
                <a:spcPct val="100000"/>
              </a:lnSpc>
              <a:spcBef>
                <a:spcPts val="0"/>
              </a:spcBef>
              <a:spcAft>
                <a:spcPts val="0"/>
              </a:spcAft>
              <a:buSzPct val="111111"/>
              <a:buNone/>
            </a:pPr>
            <a:r>
              <a:t/>
            </a:r>
            <a:endParaRPr/>
          </a:p>
        </p:txBody>
      </p:sp>
      <p:sp>
        <p:nvSpPr>
          <p:cNvPr id="201" name="Google Shape;201;p17"/>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2700">
              <a:solidFill>
                <a:schemeClr val="dk1"/>
              </a:solidFill>
            </a:endParaRPr>
          </a:p>
        </p:txBody>
      </p:sp>
      <p:pic>
        <p:nvPicPr>
          <p:cNvPr id="202" name="Google Shape;202;p17"/>
          <p:cNvPicPr preferRelativeResize="0"/>
          <p:nvPr/>
        </p:nvPicPr>
        <p:blipFill>
          <a:blip r:embed="rId3">
            <a:alphaModFix/>
          </a:blip>
          <a:stretch>
            <a:fillRect/>
          </a:stretch>
        </p:blipFill>
        <p:spPr>
          <a:xfrm>
            <a:off x="718450" y="1197850"/>
            <a:ext cx="7284751" cy="496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Conclusion</a:t>
            </a:r>
            <a:endParaRPr/>
          </a:p>
        </p:txBody>
      </p:sp>
      <p:sp>
        <p:nvSpPr>
          <p:cNvPr id="209" name="Google Shape;209;p18"/>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100"/>
              </a:spcBef>
              <a:spcAft>
                <a:spcPts val="0"/>
              </a:spcAft>
              <a:buNone/>
            </a:pPr>
            <a:r>
              <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110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Business Travel, Department, Education level and Marital Status of the Employee are the features that affect Employee attrition more than </a:t>
            </a:r>
            <a:r>
              <a:rPr lang="en-US" sz="2000">
                <a:solidFill>
                  <a:schemeClr val="dk1"/>
                </a:solidFill>
                <a:highlight>
                  <a:srgbClr val="FFFFFF"/>
                </a:highlight>
                <a:latin typeface="Arial"/>
                <a:ea typeface="Arial"/>
                <a:cs typeface="Arial"/>
                <a:sym typeface="Arial"/>
              </a:rPr>
              <a:t>others</a:t>
            </a:r>
            <a:r>
              <a:rPr lang="en-US" sz="2000">
                <a:solidFill>
                  <a:schemeClr val="dk1"/>
                </a:solidFill>
                <a:highlight>
                  <a:srgbClr val="FFFFFF"/>
                </a:highlight>
                <a:latin typeface="Arial"/>
                <a:ea typeface="Arial"/>
                <a:cs typeface="Arial"/>
                <a:sym typeface="Arial"/>
              </a:rPr>
              <a:t>. </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However Logistics regression model performs better with a full set of features. </a:t>
            </a:r>
            <a:endParaRPr sz="2000">
              <a:solidFill>
                <a:schemeClr val="dk1"/>
              </a:solidFill>
              <a:highlight>
                <a:srgbClr val="FFFFFF"/>
              </a:highlight>
              <a:latin typeface="Arial"/>
              <a:ea typeface="Arial"/>
              <a:cs typeface="Arial"/>
              <a:sym typeface="Arial"/>
            </a:endParaRPr>
          </a:p>
          <a:p>
            <a:pPr indent="0" lvl="0" marL="457200" rtl="0" algn="l">
              <a:lnSpc>
                <a:spcPct val="115000"/>
              </a:lnSpc>
              <a:spcBef>
                <a:spcPts val="1100"/>
              </a:spcBef>
              <a:spcAft>
                <a:spcPts val="5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4c34af517_0_41"/>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Future Work</a:t>
            </a:r>
            <a:endParaRPr/>
          </a:p>
        </p:txBody>
      </p:sp>
      <p:sp>
        <p:nvSpPr>
          <p:cNvPr id="216" name="Google Shape;216;g314c34af517_0_41"/>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100"/>
              </a:spcBef>
              <a:spcAft>
                <a:spcPts val="0"/>
              </a:spcAft>
              <a:buNone/>
            </a:pPr>
            <a:r>
              <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110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Consider Other Classification Models like Decision Trees and do a comparison. </a:t>
            </a:r>
            <a:endParaRPr sz="2000">
              <a:solidFill>
                <a:schemeClr val="dk1"/>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highlight>
                  <a:srgbClr val="FFFFFF"/>
                </a:highlight>
                <a:latin typeface="Arial"/>
                <a:ea typeface="Arial"/>
                <a:cs typeface="Arial"/>
                <a:sym typeface="Arial"/>
              </a:rPr>
              <a:t>Deploy </a:t>
            </a:r>
            <a:r>
              <a:rPr lang="en-US" sz="2000">
                <a:solidFill>
                  <a:schemeClr val="dk1"/>
                </a:solidFill>
                <a:highlight>
                  <a:srgbClr val="FFFFFF"/>
                </a:highlight>
                <a:latin typeface="Arial"/>
                <a:ea typeface="Arial"/>
                <a:cs typeface="Arial"/>
                <a:sym typeface="Arial"/>
              </a:rPr>
              <a:t>the model and expose UI interface.</a:t>
            </a:r>
            <a:endParaRPr sz="2000">
              <a:solidFill>
                <a:schemeClr val="dk1"/>
              </a:solidFill>
              <a:highlight>
                <a:srgbClr val="FFFFFF"/>
              </a:highlight>
              <a:latin typeface="Arial"/>
              <a:ea typeface="Arial"/>
              <a:cs typeface="Arial"/>
              <a:sym typeface="Arial"/>
            </a:endParaRPr>
          </a:p>
          <a:p>
            <a:pPr indent="0" lvl="0" marL="457200" rtl="0" algn="l">
              <a:lnSpc>
                <a:spcPct val="115000"/>
              </a:lnSpc>
              <a:spcBef>
                <a:spcPts val="1100"/>
              </a:spcBef>
              <a:spcAft>
                <a:spcPts val="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Introduction</a:t>
            </a:r>
            <a:endParaRPr/>
          </a:p>
        </p:txBody>
      </p:sp>
      <p:sp>
        <p:nvSpPr>
          <p:cNvPr id="103" name="Google Shape;103;p2"/>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800">
              <a:solidFill>
                <a:srgbClr val="202214"/>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70000"/>
              </a:lnSpc>
              <a:spcBef>
                <a:spcPts val="0"/>
              </a:spcBef>
              <a:spcAft>
                <a:spcPts val="0"/>
              </a:spcAft>
              <a:buNone/>
            </a:pPr>
            <a:r>
              <a:rPr lang="en-US" sz="1800">
                <a:solidFill>
                  <a:schemeClr val="dk1"/>
                </a:solidFill>
                <a:latin typeface="Arial"/>
                <a:ea typeface="Arial"/>
                <a:cs typeface="Arial"/>
                <a:sym typeface="Arial"/>
              </a:rPr>
              <a:t>Employees are the backbone of the organization. Organization's performance is heavily based on the quality of the employees. Challenges that an organization has to face due employee attrition are:</a:t>
            </a:r>
            <a:endParaRPr sz="1800">
              <a:solidFill>
                <a:schemeClr val="dk1"/>
              </a:solidFill>
              <a:latin typeface="Arial"/>
              <a:ea typeface="Arial"/>
              <a:cs typeface="Arial"/>
              <a:sym typeface="Arial"/>
            </a:endParaRPr>
          </a:p>
          <a:p>
            <a:pPr indent="-342900" lvl="0" marL="711200" marR="2540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Expensive in terms of both money and time to train new employees.</a:t>
            </a:r>
            <a:endParaRPr sz="1800">
              <a:solidFill>
                <a:schemeClr val="dk1"/>
              </a:solidFill>
              <a:latin typeface="Arial"/>
              <a:ea typeface="Arial"/>
              <a:cs typeface="Arial"/>
              <a:sym typeface="Arial"/>
            </a:endParaRPr>
          </a:p>
          <a:p>
            <a:pPr indent="-342900" lvl="0" marL="711200" marR="2540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Loss of experienced employees</a:t>
            </a:r>
            <a:endParaRPr sz="1800">
              <a:solidFill>
                <a:schemeClr val="dk1"/>
              </a:solidFill>
              <a:latin typeface="Arial"/>
              <a:ea typeface="Arial"/>
              <a:cs typeface="Arial"/>
              <a:sym typeface="Arial"/>
            </a:endParaRPr>
          </a:p>
          <a:p>
            <a:pPr indent="-342900" lvl="0" marL="711200" marR="2540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Impact in productivity</a:t>
            </a:r>
            <a:endParaRPr sz="1800">
              <a:solidFill>
                <a:schemeClr val="dk1"/>
              </a:solidFill>
              <a:latin typeface="Arial"/>
              <a:ea typeface="Arial"/>
              <a:cs typeface="Arial"/>
              <a:sym typeface="Arial"/>
            </a:endParaRPr>
          </a:p>
          <a:p>
            <a:pPr indent="-342900" lvl="0" marL="711200" marR="2540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Impact profit</a:t>
            </a:r>
            <a:endParaRPr sz="1800">
              <a:solidFill>
                <a:schemeClr val="dk1"/>
              </a:solidFill>
              <a:latin typeface="Arial"/>
              <a:ea typeface="Arial"/>
              <a:cs typeface="Arial"/>
              <a:sym typeface="Arial"/>
            </a:endParaRPr>
          </a:p>
          <a:p>
            <a:pPr indent="0" lvl="0" marL="457200" marR="254000" rtl="0" algn="l">
              <a:lnSpc>
                <a:spcPct val="115000"/>
              </a:lnSpc>
              <a:spcBef>
                <a:spcPts val="1200"/>
              </a:spcBef>
              <a:spcAft>
                <a:spcPts val="0"/>
              </a:spcAft>
              <a:buNone/>
            </a:pPr>
            <a:r>
              <a:t/>
            </a:r>
            <a:endParaRPr sz="1050">
              <a:solidFill>
                <a:srgbClr val="3C4043"/>
              </a:solidFill>
              <a:latin typeface="Arial"/>
              <a:ea typeface="Arial"/>
              <a:cs typeface="Arial"/>
              <a:sym typeface="Arial"/>
            </a:endParaRPr>
          </a:p>
          <a:p>
            <a:pPr indent="0" lvl="0" marL="457200" rtl="0" algn="l">
              <a:lnSpc>
                <a:spcPct val="100000"/>
              </a:lnSpc>
              <a:spcBef>
                <a:spcPts val="12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Background</a:t>
            </a:r>
            <a:endParaRPr/>
          </a:p>
        </p:txBody>
      </p:sp>
      <p:sp>
        <p:nvSpPr>
          <p:cNvPr id="110" name="Google Shape;110;p3"/>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SzPts val="2400"/>
              <a:buChar char="❑"/>
            </a:pPr>
            <a:r>
              <a:rPr lang="en-US"/>
              <a:t> Employees are the most valuable assets of an organization. </a:t>
            </a:r>
            <a:endParaRPr/>
          </a:p>
          <a:p>
            <a:pPr indent="-381000" lvl="0" marL="457200" rtl="0" algn="l">
              <a:lnSpc>
                <a:spcPct val="115000"/>
              </a:lnSpc>
              <a:spcBef>
                <a:spcPts val="1000"/>
              </a:spcBef>
              <a:spcAft>
                <a:spcPts val="0"/>
              </a:spcAft>
              <a:buSzPts val="2400"/>
              <a:buChar char="❑"/>
            </a:pPr>
            <a:r>
              <a:rPr lang="en-US"/>
              <a:t>Therefore, it is indispensable to maintain a permanent and promising workforce</a:t>
            </a:r>
            <a:endParaRPr/>
          </a:p>
          <a:p>
            <a:pPr indent="-381000" lvl="0" marL="457200" rtl="0" algn="l">
              <a:lnSpc>
                <a:spcPct val="115000"/>
              </a:lnSpc>
              <a:spcBef>
                <a:spcPts val="1000"/>
              </a:spcBef>
              <a:spcAft>
                <a:spcPts val="1000"/>
              </a:spcAft>
              <a:buSzPts val="2400"/>
              <a:buChar char="❑"/>
            </a:pPr>
            <a:r>
              <a:rPr lang="en-US"/>
              <a:t>This study is an attempt to find out the causes of attrition from different dimensions.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Problem Statement</a:t>
            </a:r>
            <a:endParaRPr/>
          </a:p>
        </p:txBody>
      </p:sp>
      <p:sp>
        <p:nvSpPr>
          <p:cNvPr id="117" name="Google Shape;117;p6"/>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t/>
            </a:r>
            <a:endParaRPr/>
          </a:p>
          <a:p>
            <a:pPr indent="0" lvl="0" marL="0" rtl="0" algn="l">
              <a:lnSpc>
                <a:spcPct val="100000"/>
              </a:lnSpc>
              <a:spcBef>
                <a:spcPts val="480"/>
              </a:spcBef>
              <a:spcAft>
                <a:spcPts val="0"/>
              </a:spcAft>
              <a:buSzPts val="2400"/>
              <a:buNone/>
            </a:pPr>
            <a:r>
              <a:t/>
            </a:r>
            <a:endParaRPr/>
          </a:p>
          <a:p>
            <a:pPr indent="-342900" lvl="0" marL="457200" rtl="0" algn="l">
              <a:lnSpc>
                <a:spcPct val="100000"/>
              </a:lnSpc>
              <a:spcBef>
                <a:spcPts val="480"/>
              </a:spcBef>
              <a:spcAft>
                <a:spcPts val="0"/>
              </a:spcAft>
              <a:buClr>
                <a:schemeClr val="dk1"/>
              </a:buClr>
              <a:buSzPts val="1800"/>
              <a:buFont typeface="Roboto"/>
              <a:buChar char="❏"/>
            </a:pPr>
            <a:r>
              <a:rPr lang="en-US" sz="1800">
                <a:solidFill>
                  <a:schemeClr val="dk1"/>
                </a:solidFill>
                <a:highlight>
                  <a:srgbClr val="FFFFFF"/>
                </a:highlight>
                <a:latin typeface="Roboto"/>
                <a:ea typeface="Roboto"/>
                <a:cs typeface="Roboto"/>
                <a:sym typeface="Roboto"/>
              </a:rPr>
              <a:t>Employee attrition is one of the major factors that affect overall business performance. Organizations incur huge costs in terms of lost productivity and expertise, recruitment as well as training costs. For this reason, they are struggling hard to find and extirpate the causes for high attrition. These causes may vary with industry and location. </a:t>
            </a:r>
            <a:endParaRPr sz="1800">
              <a:solidFill>
                <a:schemeClr val="dk1"/>
              </a:solidFill>
              <a:highlight>
                <a:srgbClr val="FFFFFF"/>
              </a:highlight>
              <a:latin typeface="Roboto"/>
              <a:ea typeface="Roboto"/>
              <a:cs typeface="Roboto"/>
              <a:sym typeface="Roboto"/>
            </a:endParaRPr>
          </a:p>
          <a:p>
            <a:pPr indent="-342900" lvl="0" marL="457200" rtl="0" algn="l">
              <a:lnSpc>
                <a:spcPct val="100000"/>
              </a:lnSpc>
              <a:spcBef>
                <a:spcPts val="0"/>
              </a:spcBef>
              <a:spcAft>
                <a:spcPts val="0"/>
              </a:spcAft>
              <a:buClr>
                <a:schemeClr val="dk1"/>
              </a:buClr>
              <a:buSzPts val="1800"/>
              <a:buFont typeface="Roboto"/>
              <a:buChar char="❏"/>
            </a:pPr>
            <a:r>
              <a:rPr lang="en-US" sz="1800">
                <a:solidFill>
                  <a:schemeClr val="dk1"/>
                </a:solidFill>
                <a:highlight>
                  <a:srgbClr val="FFFFFF"/>
                </a:highlight>
                <a:latin typeface="Roboto"/>
                <a:ea typeface="Roboto"/>
                <a:cs typeface="Roboto"/>
                <a:sym typeface="Roboto"/>
              </a:rPr>
              <a:t>This study aims at finding the causes of attrition in a reputed sales organization with its presence in all major cities in India</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ML Research Objectives</a:t>
            </a:r>
            <a:endParaRPr/>
          </a:p>
        </p:txBody>
      </p:sp>
      <p:sp>
        <p:nvSpPr>
          <p:cNvPr id="124" name="Google Shape;124;p8"/>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480"/>
              </a:spcBef>
              <a:spcAft>
                <a:spcPts val="0"/>
              </a:spcAft>
              <a:buNone/>
            </a:pPr>
            <a:r>
              <a:t/>
            </a:r>
            <a:endParaRPr sz="1800">
              <a:solidFill>
                <a:schemeClr val="dk1"/>
              </a:solidFill>
              <a:highlight>
                <a:srgbClr val="FFFFFF"/>
              </a:highlight>
              <a:latin typeface="Arial"/>
              <a:ea typeface="Arial"/>
              <a:cs typeface="Arial"/>
              <a:sym typeface="Arial"/>
            </a:endParaRPr>
          </a:p>
          <a:p>
            <a:pPr indent="0" lvl="0" marL="0" rtl="0" algn="l">
              <a:spcBef>
                <a:spcPts val="480"/>
              </a:spcBef>
              <a:spcAft>
                <a:spcPts val="0"/>
              </a:spcAft>
              <a:buNone/>
            </a:pPr>
            <a:r>
              <a:rPr lang="en-US">
                <a:solidFill>
                  <a:schemeClr val="dk1"/>
                </a:solidFill>
                <a:highlight>
                  <a:srgbClr val="FFFFFF"/>
                </a:highlight>
                <a:latin typeface="Arial"/>
                <a:ea typeface="Arial"/>
                <a:cs typeface="Arial"/>
                <a:sym typeface="Arial"/>
              </a:rPr>
              <a:t>T</a:t>
            </a:r>
            <a:r>
              <a:rPr lang="en-US">
                <a:solidFill>
                  <a:schemeClr val="dk1"/>
                </a:solidFill>
                <a:highlight>
                  <a:srgbClr val="FFFFFF"/>
                </a:highlight>
                <a:latin typeface="Arial"/>
                <a:ea typeface="Arial"/>
                <a:cs typeface="Arial"/>
                <a:sym typeface="Arial"/>
              </a:rPr>
              <a:t>he goal of the study is to model and predict probability of employee attrition based on certain features.</a:t>
            </a:r>
            <a:endParaRPr>
              <a:solidFill>
                <a:schemeClr val="dk1"/>
              </a:solidFill>
              <a:highlight>
                <a:srgbClr val="FFFFFF"/>
              </a:highlight>
              <a:latin typeface="Arial"/>
              <a:ea typeface="Arial"/>
              <a:cs typeface="Arial"/>
              <a:sym typeface="Arial"/>
            </a:endParaRPr>
          </a:p>
          <a:p>
            <a:pPr indent="0" lvl="0" marL="457200" rtl="0" algn="l">
              <a:spcBef>
                <a:spcPts val="480"/>
              </a:spcBef>
              <a:spcAft>
                <a:spcPts val="0"/>
              </a:spcAft>
              <a:buNone/>
            </a:pPr>
            <a:r>
              <a:t/>
            </a:r>
            <a:endParaRPr sz="1800">
              <a:solidFill>
                <a:schemeClr val="dk1"/>
              </a:solidFill>
              <a:highlight>
                <a:srgbClr val="FFFFFF"/>
              </a:highlight>
              <a:latin typeface="Arial"/>
              <a:ea typeface="Arial"/>
              <a:cs typeface="Arial"/>
              <a:sym typeface="Arial"/>
            </a:endParaRPr>
          </a:p>
          <a:p>
            <a:pPr indent="-355600" lvl="0" marL="457200" rtl="0" algn="l">
              <a:lnSpc>
                <a:spcPct val="100000"/>
              </a:lnSpc>
              <a:spcBef>
                <a:spcPts val="480"/>
              </a:spcBef>
              <a:spcAft>
                <a:spcPts val="0"/>
              </a:spcAft>
              <a:buClr>
                <a:schemeClr val="dk1"/>
              </a:buClr>
              <a:buSzPts val="2000"/>
              <a:buChar char="❏"/>
            </a:pPr>
            <a:r>
              <a:rPr lang="en-US" sz="2000">
                <a:solidFill>
                  <a:schemeClr val="dk1"/>
                </a:solidFill>
                <a:highlight>
                  <a:srgbClr val="FFFFFF"/>
                </a:highlight>
                <a:latin typeface="Arial"/>
                <a:ea typeface="Arial"/>
                <a:cs typeface="Arial"/>
                <a:sym typeface="Arial"/>
              </a:rPr>
              <a:t>Understand what factors cause attrition. </a:t>
            </a:r>
            <a:endParaRPr sz="2000">
              <a:solidFill>
                <a:schemeClr val="dk1"/>
              </a:solidFill>
              <a:highlight>
                <a:srgbClr val="FFFFFF"/>
              </a:highlight>
              <a:latin typeface="Arial"/>
              <a:ea typeface="Arial"/>
              <a:cs typeface="Arial"/>
              <a:sym typeface="Arial"/>
            </a:endParaRPr>
          </a:p>
          <a:p>
            <a:pPr indent="-355600" lvl="0" marL="457200" rtl="0" algn="l">
              <a:lnSpc>
                <a:spcPct val="100000"/>
              </a:lnSpc>
              <a:spcBef>
                <a:spcPts val="480"/>
              </a:spcBef>
              <a:spcAft>
                <a:spcPts val="0"/>
              </a:spcAft>
              <a:buClr>
                <a:schemeClr val="dk1"/>
              </a:buClr>
              <a:buSzPts val="2000"/>
              <a:buChar char="❏"/>
            </a:pPr>
            <a:r>
              <a:rPr lang="en-US" sz="2000">
                <a:solidFill>
                  <a:schemeClr val="dk1"/>
                </a:solidFill>
                <a:highlight>
                  <a:srgbClr val="FFFFFF"/>
                </a:highlight>
                <a:latin typeface="Arial"/>
                <a:ea typeface="Arial"/>
                <a:cs typeface="Arial"/>
                <a:sym typeface="Arial"/>
              </a:rPr>
              <a:t>Identify  what needs to be changed in order to reduce employee </a:t>
            </a:r>
            <a:r>
              <a:rPr lang="en-US" sz="2000">
                <a:solidFill>
                  <a:schemeClr val="dk1"/>
                </a:solidFill>
                <a:highlight>
                  <a:srgbClr val="FFFFFF"/>
                </a:highlight>
                <a:latin typeface="Arial"/>
                <a:ea typeface="Arial"/>
                <a:cs typeface="Arial"/>
                <a:sym typeface="Arial"/>
              </a:rPr>
              <a:t>turnover</a:t>
            </a:r>
            <a:endParaRPr sz="2000">
              <a:solidFill>
                <a:schemeClr val="dk1"/>
              </a:solidFill>
            </a:endParaRPr>
          </a:p>
          <a:p>
            <a:pPr indent="0" lvl="0" marL="0" rtl="0" algn="l">
              <a:lnSpc>
                <a:spcPct val="100000"/>
              </a:lnSpc>
              <a:spcBef>
                <a:spcPts val="480"/>
              </a:spcBef>
              <a:spcAft>
                <a:spcPts val="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Research Questions</a:t>
            </a:r>
            <a:endParaRPr/>
          </a:p>
        </p:txBody>
      </p:sp>
      <p:sp>
        <p:nvSpPr>
          <p:cNvPr id="131" name="Google Shape;131;p9"/>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t/>
            </a:r>
            <a:endParaRPr sz="1800">
              <a:solidFill>
                <a:schemeClr val="dk1"/>
              </a:solidFill>
            </a:endParaRPr>
          </a:p>
          <a:p>
            <a:pPr indent="0" lvl="0" marL="0" rtl="0" algn="l">
              <a:lnSpc>
                <a:spcPct val="100000"/>
              </a:lnSpc>
              <a:spcBef>
                <a:spcPts val="1000"/>
              </a:spcBef>
              <a:spcAft>
                <a:spcPts val="0"/>
              </a:spcAft>
              <a:buSzPts val="2400"/>
              <a:buNone/>
            </a:pPr>
            <a:r>
              <a:t/>
            </a:r>
            <a:endParaRPr sz="1800">
              <a:solidFill>
                <a:schemeClr val="dk1"/>
              </a:solidFill>
            </a:endParaRPr>
          </a:p>
          <a:p>
            <a:pPr indent="-342900" lvl="0" marL="457200" rtl="0" algn="l">
              <a:lnSpc>
                <a:spcPct val="115000"/>
              </a:lnSpc>
              <a:spcBef>
                <a:spcPts val="1000"/>
              </a:spcBef>
              <a:spcAft>
                <a:spcPts val="0"/>
              </a:spcAft>
              <a:buClr>
                <a:schemeClr val="dk1"/>
              </a:buClr>
              <a:buSzPts val="1800"/>
              <a:buFont typeface="Arial"/>
              <a:buChar char="❏"/>
            </a:pPr>
            <a:r>
              <a:rPr lang="en-US" sz="1800">
                <a:solidFill>
                  <a:schemeClr val="dk1"/>
                </a:solidFill>
                <a:highlight>
                  <a:srgbClr val="FFFFFF"/>
                </a:highlight>
                <a:latin typeface="Arial"/>
                <a:ea typeface="Arial"/>
                <a:cs typeface="Arial"/>
                <a:sym typeface="Arial"/>
              </a:rPr>
              <a:t>What factors are contributing more to employee attrition?</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highlight>
                  <a:srgbClr val="FFFFFF"/>
                </a:highlight>
                <a:latin typeface="Arial"/>
                <a:ea typeface="Arial"/>
                <a:cs typeface="Arial"/>
                <a:sym typeface="Arial"/>
              </a:rPr>
              <a:t>What type of measures should the company take in order to retain their employees?</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highlight>
                  <a:srgbClr val="FFFFFF"/>
                </a:highlight>
                <a:latin typeface="Arial"/>
                <a:ea typeface="Arial"/>
                <a:cs typeface="Arial"/>
                <a:sym typeface="Arial"/>
              </a:rPr>
              <a:t>Which business unit faces the attrition problem?</a:t>
            </a:r>
            <a:endParaRPr sz="1800">
              <a:solidFill>
                <a:schemeClr val="dk1"/>
              </a:solidFill>
              <a:highlight>
                <a:srgbClr val="FFFFFF"/>
              </a:highlight>
              <a:latin typeface="Arial"/>
              <a:ea typeface="Arial"/>
              <a:cs typeface="Arial"/>
              <a:sym typeface="Arial"/>
            </a:endParaRPr>
          </a:p>
          <a:p>
            <a:pPr indent="0" lvl="0" marL="457200" rtl="0" algn="l">
              <a:lnSpc>
                <a:spcPct val="100000"/>
              </a:lnSpc>
              <a:spcBef>
                <a:spcPts val="1000"/>
              </a:spcBef>
              <a:spcAft>
                <a:spcPts val="1000"/>
              </a:spcAft>
              <a:buSzPts val="24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lang="en-US"/>
              <a:t>Dataset Description</a:t>
            </a:r>
            <a:endParaRPr/>
          </a:p>
        </p:txBody>
      </p:sp>
      <p:sp>
        <p:nvSpPr>
          <p:cNvPr id="138" name="Google Shape;138;p10"/>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480"/>
              </a:spcBef>
              <a:spcAft>
                <a:spcPts val="0"/>
              </a:spcAft>
              <a:buNone/>
            </a:pPr>
            <a:r>
              <a:t/>
            </a:r>
            <a:endParaRPr sz="1800">
              <a:solidFill>
                <a:schemeClr val="dk1"/>
              </a:solidFill>
              <a:highlight>
                <a:srgbClr val="FFFFFF"/>
              </a:highlight>
              <a:latin typeface="Arial"/>
              <a:ea typeface="Arial"/>
              <a:cs typeface="Arial"/>
              <a:sym typeface="Arial"/>
            </a:endParaRPr>
          </a:p>
          <a:p>
            <a:pPr indent="-342900" lvl="0" marL="457200" rtl="0" algn="l">
              <a:lnSpc>
                <a:spcPct val="100000"/>
              </a:lnSpc>
              <a:spcBef>
                <a:spcPts val="480"/>
              </a:spcBef>
              <a:spcAft>
                <a:spcPts val="0"/>
              </a:spcAft>
              <a:buClr>
                <a:schemeClr val="dk1"/>
              </a:buClr>
              <a:buSzPts val="1800"/>
              <a:buFont typeface="Arial"/>
              <a:buChar char="❏"/>
            </a:pPr>
            <a:r>
              <a:rPr lang="en-US" sz="1800">
                <a:solidFill>
                  <a:schemeClr val="dk1"/>
                </a:solidFill>
                <a:highlight>
                  <a:srgbClr val="FFFFFF"/>
                </a:highlight>
                <a:latin typeface="Arial"/>
                <a:ea typeface="Arial"/>
                <a:cs typeface="Arial"/>
                <a:sym typeface="Arial"/>
              </a:rPr>
              <a:t>This is the dataset of a large company, which has around 4000 employees. Every year, around 15% of its employees leave the company and need to be replaced with the talent pool available in the job market</a:t>
            </a:r>
            <a:endParaRPr sz="1800">
              <a:solidFill>
                <a:schemeClr val="dk1"/>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Arial"/>
              <a:buChar char="❏"/>
            </a:pPr>
            <a:r>
              <a:rPr lang="en-US" sz="1800">
                <a:solidFill>
                  <a:schemeClr val="dk1"/>
                </a:solidFill>
                <a:highlight>
                  <a:srgbClr val="FFFFFF"/>
                </a:highlight>
                <a:latin typeface="Arial"/>
                <a:ea typeface="Arial"/>
                <a:cs typeface="Arial"/>
                <a:sym typeface="Arial"/>
              </a:rPr>
              <a:t>The Dataset has 24 features an 4410 rowa</a:t>
            </a:r>
            <a:endParaRPr sz="1800">
              <a:solidFill>
                <a:schemeClr val="dk1"/>
              </a:solidFill>
              <a:highlight>
                <a:srgbClr val="FFFFFF"/>
              </a:highlight>
              <a:latin typeface="Arial"/>
              <a:ea typeface="Arial"/>
              <a:cs typeface="Arial"/>
              <a:sym typeface="Arial"/>
            </a:endParaRPr>
          </a:p>
          <a:p>
            <a:pPr indent="0" lvl="0" marL="0" rtl="0" algn="l">
              <a:lnSpc>
                <a:spcPct val="100000"/>
              </a:lnSpc>
              <a:spcBef>
                <a:spcPts val="480"/>
              </a:spcBef>
              <a:spcAft>
                <a:spcPts val="0"/>
              </a:spcAft>
              <a:buNone/>
            </a:pPr>
            <a:r>
              <a:t/>
            </a:r>
            <a:endParaRPr sz="1800">
              <a:solidFill>
                <a:schemeClr val="dk1"/>
              </a:solidFill>
              <a:highlight>
                <a:srgbClr val="FFFFFF"/>
              </a:highlight>
              <a:latin typeface="Arial"/>
              <a:ea typeface="Arial"/>
              <a:cs typeface="Arial"/>
              <a:sym typeface="Arial"/>
            </a:endParaRPr>
          </a:p>
          <a:p>
            <a:pPr indent="0" lvl="0" marL="0" rtl="0" algn="l">
              <a:lnSpc>
                <a:spcPct val="100000"/>
              </a:lnSpc>
              <a:spcBef>
                <a:spcPts val="480"/>
              </a:spcBef>
              <a:spcAft>
                <a:spcPts val="0"/>
              </a:spcAft>
              <a:buNone/>
            </a:pPr>
            <a:r>
              <a:t/>
            </a:r>
            <a:endParaRPr sz="1800">
              <a:solidFill>
                <a:schemeClr val="dk1"/>
              </a:solidFill>
              <a:highlight>
                <a:srgbClr val="FFFFFF"/>
              </a:highlight>
              <a:latin typeface="Arial"/>
              <a:ea typeface="Arial"/>
              <a:cs typeface="Arial"/>
              <a:sym typeface="Arial"/>
            </a:endParaRPr>
          </a:p>
        </p:txBody>
      </p:sp>
      <p:pic>
        <p:nvPicPr>
          <p:cNvPr id="139" name="Google Shape;139;p10"/>
          <p:cNvPicPr preferRelativeResize="0"/>
          <p:nvPr/>
        </p:nvPicPr>
        <p:blipFill>
          <a:blip r:embed="rId3">
            <a:alphaModFix/>
          </a:blip>
          <a:stretch>
            <a:fillRect/>
          </a:stretch>
        </p:blipFill>
        <p:spPr>
          <a:xfrm>
            <a:off x="511175" y="3107650"/>
            <a:ext cx="7969249" cy="234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Methodology</a:t>
            </a:r>
            <a:endParaRPr/>
          </a:p>
        </p:txBody>
      </p:sp>
      <p:sp>
        <p:nvSpPr>
          <p:cNvPr id="146" name="Google Shape;146;p11"/>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  </a:t>
            </a:r>
            <a:endParaRPr/>
          </a:p>
          <a:p>
            <a:pPr indent="0" lvl="0" marL="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US"/>
              <a:t>Dataset Identification</a:t>
            </a:r>
            <a:endParaRPr/>
          </a:p>
          <a:p>
            <a:pPr indent="-381000" lvl="0" marL="457200" rtl="0" algn="l">
              <a:lnSpc>
                <a:spcPct val="100000"/>
              </a:lnSpc>
              <a:spcBef>
                <a:spcPts val="0"/>
              </a:spcBef>
              <a:spcAft>
                <a:spcPts val="0"/>
              </a:spcAft>
              <a:buSzPts val="2400"/>
              <a:buChar char="❏"/>
            </a:pPr>
            <a:r>
              <a:rPr lang="en-US"/>
              <a:t>Exploratory Data Analysis</a:t>
            </a:r>
            <a:endParaRPr/>
          </a:p>
          <a:p>
            <a:pPr indent="-381000" lvl="0" marL="457200" rtl="0" algn="l">
              <a:lnSpc>
                <a:spcPct val="100000"/>
              </a:lnSpc>
              <a:spcBef>
                <a:spcPts val="0"/>
              </a:spcBef>
              <a:spcAft>
                <a:spcPts val="0"/>
              </a:spcAft>
              <a:buSzPts val="2400"/>
              <a:buChar char="❏"/>
            </a:pPr>
            <a:r>
              <a:rPr lang="en-US"/>
              <a:t>Data Processing</a:t>
            </a:r>
            <a:endParaRPr/>
          </a:p>
          <a:p>
            <a:pPr indent="-381000" lvl="0" marL="457200" rtl="0" algn="l">
              <a:lnSpc>
                <a:spcPct val="100000"/>
              </a:lnSpc>
              <a:spcBef>
                <a:spcPts val="0"/>
              </a:spcBef>
              <a:spcAft>
                <a:spcPts val="0"/>
              </a:spcAft>
              <a:buSzPts val="2400"/>
              <a:buChar char="❏"/>
            </a:pPr>
            <a:r>
              <a:rPr lang="en-US"/>
              <a:t>Feature Selection</a:t>
            </a:r>
            <a:endParaRPr/>
          </a:p>
          <a:p>
            <a:pPr indent="-381000" lvl="0" marL="457200" rtl="0" algn="l">
              <a:lnSpc>
                <a:spcPct val="100000"/>
              </a:lnSpc>
              <a:spcBef>
                <a:spcPts val="0"/>
              </a:spcBef>
              <a:spcAft>
                <a:spcPts val="0"/>
              </a:spcAft>
              <a:buSzPts val="2400"/>
              <a:buChar char="❏"/>
            </a:pPr>
            <a:r>
              <a:rPr lang="en-US"/>
              <a:t>Training the model</a:t>
            </a:r>
            <a:endParaRPr/>
          </a:p>
          <a:p>
            <a:pPr indent="-381000" lvl="0" marL="457200" rtl="0" algn="l">
              <a:lnSpc>
                <a:spcPct val="100000"/>
              </a:lnSpc>
              <a:spcBef>
                <a:spcPts val="0"/>
              </a:spcBef>
              <a:spcAft>
                <a:spcPts val="0"/>
              </a:spcAft>
              <a:buSzPts val="2400"/>
              <a:buChar char="❏"/>
            </a:pPr>
            <a:r>
              <a:rPr lang="en-US"/>
              <a:t>Analysis</a:t>
            </a:r>
            <a:endParaRPr/>
          </a:p>
          <a:p>
            <a:pPr indent="-381000" lvl="0" marL="457200" rtl="0" algn="l">
              <a:lnSpc>
                <a:spcPct val="100000"/>
              </a:lnSpc>
              <a:spcBef>
                <a:spcPts val="0"/>
              </a:spcBef>
              <a:spcAft>
                <a:spcPts val="0"/>
              </a:spcAft>
              <a:buSzPts val="2400"/>
              <a:buChar char="❏"/>
            </a:pPr>
            <a:r>
              <a:rPr lang="en-US"/>
              <a:t>Conclusion</a:t>
            </a:r>
            <a:endParaRPr/>
          </a:p>
          <a:p>
            <a:pPr indent="0" lvl="0" marL="0" rtl="0" algn="l">
              <a:lnSpc>
                <a:spcPct val="100000"/>
              </a:lnSpc>
              <a:spcBef>
                <a:spcPts val="480"/>
              </a:spcBef>
              <a:spcAft>
                <a:spcPts val="0"/>
              </a:spcAft>
              <a:buSzPts val="2400"/>
              <a:buNone/>
            </a:pPr>
            <a:r>
              <a:t/>
            </a:r>
            <a:endParaRPr/>
          </a:p>
          <a:p>
            <a:pPr indent="0" lvl="0" marL="457200" rtl="0" algn="l">
              <a:lnSpc>
                <a:spcPct val="100000"/>
              </a:lnSpc>
              <a:spcBef>
                <a:spcPts val="48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1800"/>
              </a:spcBef>
              <a:spcAft>
                <a:spcPts val="0"/>
              </a:spcAft>
              <a:buSzPct val="64705"/>
              <a:buNone/>
            </a:pPr>
            <a:r>
              <a:t/>
            </a:r>
            <a:endParaRPr sz="1700">
              <a:solidFill>
                <a:schemeClr val="dk1"/>
              </a:solidFill>
              <a:highlight>
                <a:srgbClr val="FFFFFF"/>
              </a:highlight>
            </a:endParaRPr>
          </a:p>
          <a:p>
            <a:pPr indent="0" lvl="0" marL="0" rtl="0" algn="l">
              <a:lnSpc>
                <a:spcPct val="115000"/>
              </a:lnSpc>
              <a:spcBef>
                <a:spcPts val="1800"/>
              </a:spcBef>
              <a:spcAft>
                <a:spcPts val="0"/>
              </a:spcAft>
              <a:buClr>
                <a:schemeClr val="dk1"/>
              </a:buClr>
              <a:buSzPct val="41509"/>
              <a:buFont typeface="Arial"/>
              <a:buNone/>
            </a:pPr>
            <a:r>
              <a:rPr lang="en-US" sz="2650">
                <a:solidFill>
                  <a:schemeClr val="dk1"/>
                </a:solidFill>
                <a:highlight>
                  <a:srgbClr val="FFFFFF"/>
                </a:highlight>
              </a:rPr>
              <a:t> Exploratory Data Analysis (EDA)</a:t>
            </a:r>
            <a:endParaRPr sz="2650">
              <a:solidFill>
                <a:schemeClr val="dk1"/>
              </a:solidFill>
              <a:highlight>
                <a:srgbClr val="FFFFFF"/>
              </a:highlight>
            </a:endParaRPr>
          </a:p>
          <a:p>
            <a:pPr indent="0" lvl="0" marL="0" rtl="0" algn="ctr">
              <a:lnSpc>
                <a:spcPct val="100000"/>
              </a:lnSpc>
              <a:spcBef>
                <a:spcPts val="400"/>
              </a:spcBef>
              <a:spcAft>
                <a:spcPts val="0"/>
              </a:spcAft>
              <a:buSzPct val="111111"/>
              <a:buNone/>
            </a:pPr>
            <a:r>
              <a:t/>
            </a:r>
            <a:endParaRPr/>
          </a:p>
        </p:txBody>
      </p:sp>
      <p:sp>
        <p:nvSpPr>
          <p:cNvPr id="153" name="Google Shape;153;p12"/>
          <p:cNvSpPr txBox="1"/>
          <p:nvPr>
            <p:ph idx="1" type="body"/>
          </p:nvPr>
        </p:nvSpPr>
        <p:spPr>
          <a:xfrm>
            <a:off x="457200" y="1121900"/>
            <a:ext cx="8229600" cy="498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t/>
            </a:r>
            <a:endParaRPr/>
          </a:p>
          <a:p>
            <a:pPr indent="0" lvl="0" marL="0" rtl="0" algn="l">
              <a:lnSpc>
                <a:spcPct val="100000"/>
              </a:lnSpc>
              <a:spcBef>
                <a:spcPts val="480"/>
              </a:spcBef>
              <a:spcAft>
                <a:spcPts val="0"/>
              </a:spcAft>
              <a:buSzPts val="2400"/>
              <a:buNone/>
            </a:pPr>
            <a:r>
              <a:t/>
            </a:r>
            <a:endParaRPr/>
          </a:p>
          <a:p>
            <a:pPr indent="0" lvl="0" marL="457200" rtl="0" algn="l">
              <a:lnSpc>
                <a:spcPct val="100000"/>
              </a:lnSpc>
              <a:spcBef>
                <a:spcPts val="480"/>
              </a:spcBef>
              <a:spcAft>
                <a:spcPts val="0"/>
              </a:spcAft>
              <a:buSzPts val="2400"/>
              <a:buNone/>
            </a:pPr>
            <a:r>
              <a:t/>
            </a:r>
            <a:endParaRPr/>
          </a:p>
        </p:txBody>
      </p:sp>
      <p:pic>
        <p:nvPicPr>
          <p:cNvPr id="154" name="Google Shape;154;p12"/>
          <p:cNvPicPr preferRelativeResize="0"/>
          <p:nvPr/>
        </p:nvPicPr>
        <p:blipFill>
          <a:blip r:embed="rId3">
            <a:alphaModFix/>
          </a:blip>
          <a:stretch>
            <a:fillRect/>
          </a:stretch>
        </p:blipFill>
        <p:spPr>
          <a:xfrm>
            <a:off x="0" y="1895326"/>
            <a:ext cx="9144003" cy="3067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