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69" r:id="rId5"/>
    <p:sldId id="261" r:id="rId6"/>
    <p:sldId id="263" r:id="rId7"/>
    <p:sldId id="265" r:id="rId8"/>
    <p:sldId id="270" r:id="rId9"/>
    <p:sldId id="268" r:id="rId10"/>
    <p:sldId id="260"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Kagan" initials="D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5470"/>
  </p:normalViewPr>
  <p:slideViewPr>
    <p:cSldViewPr snapToGrid="0" snapToObjects="1">
      <p:cViewPr varScale="1">
        <p:scale>
          <a:sx n="102" d="100"/>
          <a:sy n="102" d="100"/>
        </p:scale>
        <p:origin x="12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47FAF-F7CB-AD44-B55D-DFFEBBF4320B}" type="datetimeFigureOut">
              <a:rPr lang="en-US" smtClean="0"/>
              <a:t>1/31/21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212BE-518B-F647-A2C8-3E2CB39BC2C6}" type="slidenum">
              <a:rPr lang="en-US" smtClean="0"/>
              <a:t>‹#›</a:t>
            </a:fld>
            <a:endParaRPr lang="en-US"/>
          </a:p>
        </p:txBody>
      </p:sp>
    </p:spTree>
    <p:extLst>
      <p:ext uri="{BB962C8B-B14F-4D97-AF65-F5344CB8AC3E}">
        <p14:creationId xmlns:p14="http://schemas.microsoft.com/office/powerpoint/2010/main" val="19062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2212BE-518B-F647-A2C8-3E2CB39BC2C6}" type="slidenum">
              <a:rPr lang="en-US" smtClean="0"/>
              <a:t>4</a:t>
            </a:fld>
            <a:endParaRPr lang="en-US"/>
          </a:p>
        </p:txBody>
      </p:sp>
    </p:spTree>
    <p:extLst>
      <p:ext uri="{BB962C8B-B14F-4D97-AF65-F5344CB8AC3E}">
        <p14:creationId xmlns:p14="http://schemas.microsoft.com/office/powerpoint/2010/main" val="3625295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Microsoft is late to this strategy and would thus have to be creative about how they could participate in creating these movies when Marvel Comic Universe, Sony, Universal and Disney all own the vast majority of intellectual property rights for these film series.</a:t>
            </a:r>
          </a:p>
        </p:txBody>
      </p:sp>
      <p:sp>
        <p:nvSpPr>
          <p:cNvPr id="4" name="Slide Number Placeholder 3"/>
          <p:cNvSpPr>
            <a:spLocks noGrp="1"/>
          </p:cNvSpPr>
          <p:nvPr>
            <p:ph type="sldNum" sz="quarter" idx="5"/>
          </p:nvPr>
        </p:nvSpPr>
        <p:spPr/>
        <p:txBody>
          <a:bodyPr/>
          <a:lstStyle/>
          <a:p>
            <a:fld id="{C22212BE-518B-F647-A2C8-3E2CB39BC2C6}" type="slidenum">
              <a:rPr lang="en-US" smtClean="0"/>
              <a:t>5</a:t>
            </a:fld>
            <a:endParaRPr lang="en-US"/>
          </a:p>
        </p:txBody>
      </p:sp>
    </p:spTree>
    <p:extLst>
      <p:ext uri="{BB962C8B-B14F-4D97-AF65-F5344CB8AC3E}">
        <p14:creationId xmlns:p14="http://schemas.microsoft.com/office/powerpoint/2010/main" val="87917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2212BE-518B-F647-A2C8-3E2CB39BC2C6}" type="slidenum">
              <a:rPr lang="en-US" smtClean="0"/>
              <a:t>7</a:t>
            </a:fld>
            <a:endParaRPr lang="en-US"/>
          </a:p>
        </p:txBody>
      </p:sp>
    </p:spTree>
    <p:extLst>
      <p:ext uri="{BB962C8B-B14F-4D97-AF65-F5344CB8AC3E}">
        <p14:creationId xmlns:p14="http://schemas.microsoft.com/office/powerpoint/2010/main" val="223894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2212BE-518B-F647-A2C8-3E2CB39BC2C6}" type="slidenum">
              <a:rPr lang="en-US" smtClean="0"/>
              <a:t>8</a:t>
            </a:fld>
            <a:endParaRPr lang="en-US"/>
          </a:p>
        </p:txBody>
      </p:sp>
    </p:spTree>
    <p:extLst>
      <p:ext uri="{BB962C8B-B14F-4D97-AF65-F5344CB8AC3E}">
        <p14:creationId xmlns:p14="http://schemas.microsoft.com/office/powerpoint/2010/main" val="183548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the context of joining the film industry, I believe that Microsoft's most valuable asset is that roughly 50-60 million people own some kind of an Xbox device (original, 360, One, &amp; Series X). In this way, they are already in many peoples' living rooms. As a result of this competitive advantage, there may be a lucrative solution for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Streaming, which seemingly has a smaller barrier to entry than filmmaking, but is still extremely competitive.</a:t>
            </a:r>
          </a:p>
          <a:p>
            <a:endParaRPr lang="en-US" dirty="0"/>
          </a:p>
        </p:txBody>
      </p:sp>
      <p:sp>
        <p:nvSpPr>
          <p:cNvPr id="4" name="Slide Number Placeholder 3"/>
          <p:cNvSpPr>
            <a:spLocks noGrp="1"/>
          </p:cNvSpPr>
          <p:nvPr>
            <p:ph type="sldNum" sz="quarter" idx="5"/>
          </p:nvPr>
        </p:nvSpPr>
        <p:spPr/>
        <p:txBody>
          <a:bodyPr/>
          <a:lstStyle/>
          <a:p>
            <a:fld id="{C22212BE-518B-F647-A2C8-3E2CB39BC2C6}" type="slidenum">
              <a:rPr lang="en-US" smtClean="0"/>
              <a:t>9</a:t>
            </a:fld>
            <a:endParaRPr lang="en-US"/>
          </a:p>
        </p:txBody>
      </p:sp>
    </p:spTree>
    <p:extLst>
      <p:ext uri="{BB962C8B-B14F-4D97-AF65-F5344CB8AC3E}">
        <p14:creationId xmlns:p14="http://schemas.microsoft.com/office/powerpoint/2010/main" val="76150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3EDBD2-4ACB-D941-B74D-BA5E97C7561D}"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8D59B-44AB-A74C-AF67-B2AE796B8FC5}" type="slidenum">
              <a:rPr lang="en-US" smtClean="0"/>
              <a:t>‹#›</a:t>
            </a:fld>
            <a:endParaRPr lang="en-US"/>
          </a:p>
        </p:txBody>
      </p:sp>
    </p:spTree>
    <p:extLst>
      <p:ext uri="{BB962C8B-B14F-4D97-AF65-F5344CB8AC3E}">
        <p14:creationId xmlns:p14="http://schemas.microsoft.com/office/powerpoint/2010/main" val="1567663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EDBD2-4ACB-D941-B74D-BA5E97C7561D}"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8D59B-44AB-A74C-AF67-B2AE796B8FC5}" type="slidenum">
              <a:rPr lang="en-US" smtClean="0"/>
              <a:t>‹#›</a:t>
            </a:fld>
            <a:endParaRPr lang="en-US"/>
          </a:p>
        </p:txBody>
      </p:sp>
    </p:spTree>
    <p:extLst>
      <p:ext uri="{BB962C8B-B14F-4D97-AF65-F5344CB8AC3E}">
        <p14:creationId xmlns:p14="http://schemas.microsoft.com/office/powerpoint/2010/main" val="249720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EDBD2-4ACB-D941-B74D-BA5E97C7561D}"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8D59B-44AB-A74C-AF67-B2AE796B8FC5}" type="slidenum">
              <a:rPr lang="en-US" smtClean="0"/>
              <a:t>‹#›</a:t>
            </a:fld>
            <a:endParaRPr lang="en-US"/>
          </a:p>
        </p:txBody>
      </p:sp>
    </p:spTree>
    <p:extLst>
      <p:ext uri="{BB962C8B-B14F-4D97-AF65-F5344CB8AC3E}">
        <p14:creationId xmlns:p14="http://schemas.microsoft.com/office/powerpoint/2010/main" val="372549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EDBD2-4ACB-D941-B74D-BA5E97C7561D}"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8D59B-44AB-A74C-AF67-B2AE796B8FC5}" type="slidenum">
              <a:rPr lang="en-US" smtClean="0"/>
              <a:t>‹#›</a:t>
            </a:fld>
            <a:endParaRPr lang="en-US"/>
          </a:p>
        </p:txBody>
      </p:sp>
    </p:spTree>
    <p:extLst>
      <p:ext uri="{BB962C8B-B14F-4D97-AF65-F5344CB8AC3E}">
        <p14:creationId xmlns:p14="http://schemas.microsoft.com/office/powerpoint/2010/main" val="284308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3EDBD2-4ACB-D941-B74D-BA5E97C7561D}" type="datetimeFigureOut">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8D59B-44AB-A74C-AF67-B2AE796B8FC5}" type="slidenum">
              <a:rPr lang="en-US" smtClean="0"/>
              <a:t>‹#›</a:t>
            </a:fld>
            <a:endParaRPr lang="en-US"/>
          </a:p>
        </p:txBody>
      </p:sp>
    </p:spTree>
    <p:extLst>
      <p:ext uri="{BB962C8B-B14F-4D97-AF65-F5344CB8AC3E}">
        <p14:creationId xmlns:p14="http://schemas.microsoft.com/office/powerpoint/2010/main" val="1384717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EDBD2-4ACB-D941-B74D-BA5E97C7561D}" type="datetimeFigureOut">
              <a:rPr lang="en-US" smtClean="0"/>
              <a:t>1/31/21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8D59B-44AB-A74C-AF67-B2AE796B8FC5}" type="slidenum">
              <a:rPr lang="en-US" smtClean="0"/>
              <a:t>‹#›</a:t>
            </a:fld>
            <a:endParaRPr lang="en-US"/>
          </a:p>
        </p:txBody>
      </p:sp>
    </p:spTree>
    <p:extLst>
      <p:ext uri="{BB962C8B-B14F-4D97-AF65-F5344CB8AC3E}">
        <p14:creationId xmlns:p14="http://schemas.microsoft.com/office/powerpoint/2010/main" val="280415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3EDBD2-4ACB-D941-B74D-BA5E97C7561D}" type="datetimeFigureOut">
              <a:rPr lang="en-US" smtClean="0"/>
              <a:t>1/31/21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8D59B-44AB-A74C-AF67-B2AE796B8FC5}" type="slidenum">
              <a:rPr lang="en-US" smtClean="0"/>
              <a:t>‹#›</a:t>
            </a:fld>
            <a:endParaRPr lang="en-US"/>
          </a:p>
        </p:txBody>
      </p:sp>
    </p:spTree>
    <p:extLst>
      <p:ext uri="{BB962C8B-B14F-4D97-AF65-F5344CB8AC3E}">
        <p14:creationId xmlns:p14="http://schemas.microsoft.com/office/powerpoint/2010/main" val="51998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3EDBD2-4ACB-D941-B74D-BA5E97C7561D}" type="datetimeFigureOut">
              <a:rPr lang="en-US" smtClean="0"/>
              <a:t>1/31/21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8D59B-44AB-A74C-AF67-B2AE796B8FC5}" type="slidenum">
              <a:rPr lang="en-US" smtClean="0"/>
              <a:t>‹#›</a:t>
            </a:fld>
            <a:endParaRPr lang="en-US"/>
          </a:p>
        </p:txBody>
      </p:sp>
    </p:spTree>
    <p:extLst>
      <p:ext uri="{BB962C8B-B14F-4D97-AF65-F5344CB8AC3E}">
        <p14:creationId xmlns:p14="http://schemas.microsoft.com/office/powerpoint/2010/main" val="220264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EDBD2-4ACB-D941-B74D-BA5E97C7561D}" type="datetimeFigureOut">
              <a:rPr lang="en-US" smtClean="0"/>
              <a:t>1/31/21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8D59B-44AB-A74C-AF67-B2AE796B8FC5}" type="slidenum">
              <a:rPr lang="en-US" smtClean="0"/>
              <a:t>‹#›</a:t>
            </a:fld>
            <a:endParaRPr lang="en-US"/>
          </a:p>
        </p:txBody>
      </p:sp>
    </p:spTree>
    <p:extLst>
      <p:ext uri="{BB962C8B-B14F-4D97-AF65-F5344CB8AC3E}">
        <p14:creationId xmlns:p14="http://schemas.microsoft.com/office/powerpoint/2010/main" val="117686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3EDBD2-4ACB-D941-B74D-BA5E97C7561D}" type="datetimeFigureOut">
              <a:rPr lang="en-US" smtClean="0"/>
              <a:t>1/31/21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8D59B-44AB-A74C-AF67-B2AE796B8FC5}" type="slidenum">
              <a:rPr lang="en-US" smtClean="0"/>
              <a:t>‹#›</a:t>
            </a:fld>
            <a:endParaRPr lang="en-US"/>
          </a:p>
        </p:txBody>
      </p:sp>
    </p:spTree>
    <p:extLst>
      <p:ext uri="{BB962C8B-B14F-4D97-AF65-F5344CB8AC3E}">
        <p14:creationId xmlns:p14="http://schemas.microsoft.com/office/powerpoint/2010/main" val="396525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3EDBD2-4ACB-D941-B74D-BA5E97C7561D}" type="datetimeFigureOut">
              <a:rPr lang="en-US" smtClean="0"/>
              <a:t>1/31/21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8D59B-44AB-A74C-AF67-B2AE796B8FC5}" type="slidenum">
              <a:rPr lang="en-US" smtClean="0"/>
              <a:t>‹#›</a:t>
            </a:fld>
            <a:endParaRPr lang="en-US"/>
          </a:p>
        </p:txBody>
      </p:sp>
    </p:spTree>
    <p:extLst>
      <p:ext uri="{BB962C8B-B14F-4D97-AF65-F5344CB8AC3E}">
        <p14:creationId xmlns:p14="http://schemas.microsoft.com/office/powerpoint/2010/main" val="213639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EDBD2-4ACB-D941-B74D-BA5E97C7561D}" type="datetimeFigureOut">
              <a:rPr lang="en-US" smtClean="0"/>
              <a:t>1/31/21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8D59B-44AB-A74C-AF67-B2AE796B8FC5}" type="slidenum">
              <a:rPr lang="en-US" smtClean="0"/>
              <a:t>‹#›</a:t>
            </a:fld>
            <a:endParaRPr lang="en-US"/>
          </a:p>
        </p:txBody>
      </p:sp>
    </p:spTree>
    <p:extLst>
      <p:ext uri="{BB962C8B-B14F-4D97-AF65-F5344CB8AC3E}">
        <p14:creationId xmlns:p14="http://schemas.microsoft.com/office/powerpoint/2010/main" val="3695955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a.com/statistics/531063/xbox-live-mau-number/" TargetMode="External"/><Relationship Id="rId2" Type="http://schemas.openxmlformats.org/officeDocument/2006/relationships/hyperlink" Target="https://www.digitalspy.com/movies/a870469/marvel-rights-characters-disne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AB3A-641F-B740-942C-4D386DB297BF}"/>
              </a:ext>
            </a:extLst>
          </p:cNvPr>
          <p:cNvSpPr>
            <a:spLocks noGrp="1"/>
          </p:cNvSpPr>
          <p:nvPr>
            <p:ph type="ctrTitle"/>
          </p:nvPr>
        </p:nvSpPr>
        <p:spPr>
          <a:xfrm>
            <a:off x="1386508" y="1457739"/>
            <a:ext cx="6370983" cy="1700680"/>
          </a:xfrm>
        </p:spPr>
        <p:txBody>
          <a:bodyPr>
            <a:normAutofit fontScale="90000"/>
          </a:bodyPr>
          <a:lstStyle/>
          <a:p>
            <a:r>
              <a:rPr lang="en-US" dirty="0"/>
              <a:t>Microsoft Film Industry Analysis</a:t>
            </a:r>
          </a:p>
        </p:txBody>
      </p:sp>
      <p:sp>
        <p:nvSpPr>
          <p:cNvPr id="3" name="Subtitle 2">
            <a:extLst>
              <a:ext uri="{FF2B5EF4-FFF2-40B4-BE49-F238E27FC236}">
                <a16:creationId xmlns:a16="http://schemas.microsoft.com/office/drawing/2014/main" id="{64EFCCF4-73CC-D44A-9797-520FA3333A9A}"/>
              </a:ext>
            </a:extLst>
          </p:cNvPr>
          <p:cNvSpPr>
            <a:spLocks noGrp="1"/>
          </p:cNvSpPr>
          <p:nvPr>
            <p:ph type="subTitle" idx="1"/>
          </p:nvPr>
        </p:nvSpPr>
        <p:spPr>
          <a:xfrm>
            <a:off x="1143000" y="3578657"/>
            <a:ext cx="6858000" cy="1241822"/>
          </a:xfrm>
        </p:spPr>
        <p:txBody>
          <a:bodyPr>
            <a:normAutofit lnSpcReduction="10000"/>
          </a:bodyPr>
          <a:lstStyle/>
          <a:p>
            <a:r>
              <a:rPr lang="en-US" dirty="0"/>
              <a:t>Dan Kagan</a:t>
            </a:r>
          </a:p>
          <a:p>
            <a:r>
              <a:rPr lang="en-US" dirty="0"/>
              <a:t>February 1</a:t>
            </a:r>
            <a:r>
              <a:rPr lang="en-US" baseline="30000" dirty="0"/>
              <a:t>st</a:t>
            </a:r>
            <a:r>
              <a:rPr lang="en-US" dirty="0"/>
              <a:t>, 2021</a:t>
            </a:r>
          </a:p>
          <a:p>
            <a:r>
              <a:rPr lang="en-US" dirty="0"/>
              <a:t>Self-Paced</a:t>
            </a:r>
          </a:p>
        </p:txBody>
      </p:sp>
      <p:pic>
        <p:nvPicPr>
          <p:cNvPr id="5" name="Picture 4">
            <a:extLst>
              <a:ext uri="{FF2B5EF4-FFF2-40B4-BE49-F238E27FC236}">
                <a16:creationId xmlns:a16="http://schemas.microsoft.com/office/drawing/2014/main" id="{36B426AB-9E62-3D48-B484-C927434FDE1F}"/>
              </a:ext>
            </a:extLst>
          </p:cNvPr>
          <p:cNvPicPr>
            <a:picLocks noChangeAspect="1"/>
          </p:cNvPicPr>
          <p:nvPr/>
        </p:nvPicPr>
        <p:blipFill>
          <a:blip r:embed="rId2"/>
          <a:stretch>
            <a:fillRect/>
          </a:stretch>
        </p:blipFill>
        <p:spPr>
          <a:xfrm>
            <a:off x="112140" y="185237"/>
            <a:ext cx="2061720" cy="1155148"/>
          </a:xfrm>
          <a:prstGeom prst="rect">
            <a:avLst/>
          </a:prstGeom>
        </p:spPr>
      </p:pic>
    </p:spTree>
    <p:extLst>
      <p:ext uri="{BB962C8B-B14F-4D97-AF65-F5344CB8AC3E}">
        <p14:creationId xmlns:p14="http://schemas.microsoft.com/office/powerpoint/2010/main" val="32011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E1E8B8-EC92-7F47-A896-192BB0B85648}"/>
              </a:ext>
            </a:extLst>
          </p:cNvPr>
          <p:cNvSpPr txBox="1"/>
          <p:nvPr/>
        </p:nvSpPr>
        <p:spPr>
          <a:xfrm>
            <a:off x="2208144" y="2686472"/>
            <a:ext cx="4727712" cy="1107996"/>
          </a:xfrm>
          <a:prstGeom prst="rect">
            <a:avLst/>
          </a:prstGeom>
          <a:noFill/>
        </p:spPr>
        <p:txBody>
          <a:bodyPr wrap="square" rtlCol="0">
            <a:spAutoFit/>
          </a:bodyPr>
          <a:lstStyle/>
          <a:p>
            <a:pPr algn="ctr"/>
            <a:r>
              <a:rPr lang="en-US" sz="6600" dirty="0"/>
              <a:t>Thank You!!</a:t>
            </a:r>
          </a:p>
        </p:txBody>
      </p:sp>
    </p:spTree>
    <p:extLst>
      <p:ext uri="{BB962C8B-B14F-4D97-AF65-F5344CB8AC3E}">
        <p14:creationId xmlns:p14="http://schemas.microsoft.com/office/powerpoint/2010/main" val="2038972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95C1-7473-0141-A5DF-9758928671E1}"/>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861B0CCE-3644-F546-B6E1-F412405B0D18}"/>
              </a:ext>
            </a:extLst>
          </p:cNvPr>
          <p:cNvSpPr>
            <a:spLocks noGrp="1"/>
          </p:cNvSpPr>
          <p:nvPr>
            <p:ph idx="1"/>
          </p:nvPr>
        </p:nvSpPr>
        <p:spPr>
          <a:xfrm>
            <a:off x="387212" y="1825625"/>
            <a:ext cx="8369576" cy="4351338"/>
          </a:xfrm>
        </p:spPr>
        <p:txBody>
          <a:bodyPr/>
          <a:lstStyle/>
          <a:p>
            <a:pPr marL="457200" indent="-457200">
              <a:buAutoNum type="arabicParenR"/>
            </a:pPr>
            <a:r>
              <a:rPr lang="en-US" sz="2000" dirty="0">
                <a:hlinkClick r:id="rId2"/>
              </a:rPr>
              <a:t>https://www.digitalspy.com/movies/a870469/marvel-rights-characters-disney/</a:t>
            </a:r>
            <a:endParaRPr lang="en-US" sz="2000" dirty="0"/>
          </a:p>
          <a:p>
            <a:pPr marL="457200" indent="-457200">
              <a:buAutoNum type="arabicParenR"/>
            </a:pPr>
            <a:r>
              <a:rPr lang="en-US" sz="2000" dirty="0">
                <a:hlinkClick r:id="rId3"/>
              </a:rPr>
              <a:t>https://www.statista.com/statistics/531063/xbox-live-mau-number/</a:t>
            </a:r>
            <a:endParaRPr lang="en-US" sz="2000" dirty="0"/>
          </a:p>
          <a:p>
            <a:pPr marL="457200" indent="-457200">
              <a:buAutoNum type="arabicParenR"/>
            </a:pPr>
            <a:endParaRPr lang="en-US" sz="2000" dirty="0"/>
          </a:p>
          <a:p>
            <a:pPr marL="457200" indent="-457200">
              <a:buAutoNum type="arabicParenR"/>
            </a:pPr>
            <a:r>
              <a:rPr lang="en-US" sz="2000" dirty="0" err="1"/>
              <a:t>tmdb.movies.csv</a:t>
            </a:r>
            <a:endParaRPr lang="en-US" sz="2000" dirty="0"/>
          </a:p>
          <a:p>
            <a:pPr marL="457200" indent="-457200">
              <a:buAutoNum type="arabicParenR"/>
            </a:pPr>
            <a:endParaRPr lang="en-US" sz="2000" dirty="0"/>
          </a:p>
          <a:p>
            <a:pPr marL="457200" indent="-457200">
              <a:buAutoNum type="arabicParenR"/>
            </a:pPr>
            <a:r>
              <a:rPr lang="en-US" sz="2000" dirty="0" err="1"/>
              <a:t>bom.movie_gross.csv</a:t>
            </a:r>
            <a:endParaRPr lang="en-US" sz="2000" dirty="0"/>
          </a:p>
          <a:p>
            <a:pPr marL="457200" indent="-457200">
              <a:buAutoNum type="arabicParenR"/>
            </a:pPr>
            <a:endParaRPr lang="en-US" sz="2000" dirty="0"/>
          </a:p>
          <a:p>
            <a:pPr marL="457200" indent="-457200">
              <a:buAutoNum type="arabicParenR"/>
            </a:pPr>
            <a:r>
              <a:rPr lang="en-US" sz="2000" dirty="0" err="1"/>
              <a:t>tn.movie_budgets.csv</a:t>
            </a:r>
            <a:endParaRPr lang="en-US" sz="2000" dirty="0"/>
          </a:p>
          <a:p>
            <a:pPr marL="0" indent="0">
              <a:buNone/>
            </a:pPr>
            <a:endParaRPr lang="en-US" dirty="0"/>
          </a:p>
        </p:txBody>
      </p:sp>
    </p:spTree>
    <p:extLst>
      <p:ext uri="{BB962C8B-B14F-4D97-AF65-F5344CB8AC3E}">
        <p14:creationId xmlns:p14="http://schemas.microsoft.com/office/powerpoint/2010/main" val="401568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E5D3-7D0F-CB41-8148-886075E9488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A5C17FB-09EB-384A-AED6-EF8DE7E105F6}"/>
              </a:ext>
            </a:extLst>
          </p:cNvPr>
          <p:cNvSpPr>
            <a:spLocks noGrp="1"/>
          </p:cNvSpPr>
          <p:nvPr>
            <p:ph idx="1"/>
          </p:nvPr>
        </p:nvSpPr>
        <p:spPr/>
        <p:txBody>
          <a:bodyPr>
            <a:normAutofit/>
          </a:bodyPr>
          <a:lstStyle/>
          <a:p>
            <a:pPr marL="0" indent="0">
              <a:buNone/>
            </a:pPr>
            <a:r>
              <a:rPr lang="en-US" sz="2000" dirty="0"/>
              <a:t>The following analysis was drawn from 8 different Excel files, which contained different datasets regarding films’ budgets, gross profits, popularity and more. The sources for these datasets include IMDB, The Movie Database and Box Office Mojo.</a:t>
            </a:r>
          </a:p>
          <a:p>
            <a:pPr marL="0" indent="0">
              <a:buNone/>
            </a:pPr>
            <a:endParaRPr lang="en-US" sz="2000" dirty="0"/>
          </a:p>
          <a:p>
            <a:pPr marL="0" indent="0">
              <a:buNone/>
            </a:pPr>
            <a:r>
              <a:rPr lang="en-US" sz="2000" dirty="0"/>
              <a:t>For this analysis, visualizations and calculations were executed using multiple Python libraries. These include Pandas, NumPy, and </a:t>
            </a:r>
            <a:r>
              <a:rPr lang="en-US" sz="2000" dirty="0" err="1"/>
              <a:t>MatPlotLib</a:t>
            </a:r>
            <a:r>
              <a:rPr lang="en-US" sz="2000" dirty="0"/>
              <a:t>.</a:t>
            </a:r>
          </a:p>
          <a:p>
            <a:pPr marL="0" indent="0">
              <a:buNone/>
            </a:pPr>
            <a:endParaRPr lang="en-US" sz="2000" dirty="0"/>
          </a:p>
          <a:p>
            <a:pPr marL="0" indent="0">
              <a:buNone/>
            </a:pPr>
            <a:r>
              <a:rPr lang="en-US" sz="2000" dirty="0"/>
              <a:t>Additional resources used for research are included at the end of this presentation. </a:t>
            </a:r>
          </a:p>
        </p:txBody>
      </p:sp>
    </p:spTree>
    <p:extLst>
      <p:ext uri="{BB962C8B-B14F-4D97-AF65-F5344CB8AC3E}">
        <p14:creationId xmlns:p14="http://schemas.microsoft.com/office/powerpoint/2010/main" val="97309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E2A8-D1FA-1D48-8570-B9D2B4F1ECCD}"/>
              </a:ext>
            </a:extLst>
          </p:cNvPr>
          <p:cNvSpPr>
            <a:spLocks noGrp="1"/>
          </p:cNvSpPr>
          <p:nvPr>
            <p:ph type="title"/>
          </p:nvPr>
        </p:nvSpPr>
        <p:spPr/>
        <p:txBody>
          <a:bodyPr/>
          <a:lstStyle/>
          <a:p>
            <a:r>
              <a:rPr lang="en-US" dirty="0"/>
              <a:t>Intro</a:t>
            </a:r>
          </a:p>
        </p:txBody>
      </p:sp>
      <p:sp>
        <p:nvSpPr>
          <p:cNvPr id="5" name="TextBox 4">
            <a:extLst>
              <a:ext uri="{FF2B5EF4-FFF2-40B4-BE49-F238E27FC236}">
                <a16:creationId xmlns:a16="http://schemas.microsoft.com/office/drawing/2014/main" id="{7BE26EEB-4E29-3749-9C4A-60AE4F345373}"/>
              </a:ext>
            </a:extLst>
          </p:cNvPr>
          <p:cNvSpPr txBox="1"/>
          <p:nvPr/>
        </p:nvSpPr>
        <p:spPr>
          <a:xfrm>
            <a:off x="628650" y="1690689"/>
            <a:ext cx="7023652" cy="3693319"/>
          </a:xfrm>
          <a:prstGeom prst="rect">
            <a:avLst/>
          </a:prstGeom>
          <a:noFill/>
        </p:spPr>
        <p:txBody>
          <a:bodyPr wrap="square" rtlCol="0">
            <a:spAutoFit/>
          </a:bodyPr>
          <a:lstStyle/>
          <a:p>
            <a:r>
              <a:rPr lang="en-US" b="1" dirty="0"/>
              <a:t>Prompt: </a:t>
            </a:r>
            <a:r>
              <a:rPr lang="en-US" dirty="0"/>
              <a:t>Microsoft sees all the big companies creating original video content, and they want to get in on the fun. They have decided to create a new movie studio, but </a:t>
            </a:r>
            <a:r>
              <a:rPr lang="en-US" u="sng" dirty="0">
                <a:solidFill>
                  <a:srgbClr val="0070C0"/>
                </a:solidFill>
              </a:rPr>
              <a:t>the problem is they don’t know anything about creating movies</a:t>
            </a:r>
            <a:r>
              <a:rPr lang="en-US" dirty="0">
                <a:solidFill>
                  <a:srgbClr val="0070C0"/>
                </a:solidFill>
              </a:rPr>
              <a:t>. </a:t>
            </a:r>
          </a:p>
          <a:p>
            <a:endParaRPr lang="en-US" dirty="0"/>
          </a:p>
          <a:p>
            <a:r>
              <a:rPr lang="en-US" dirty="0"/>
              <a:t>They have hired you to help them better understand the movie industry. Your team is charged with doing data analysis and creating a presentation that explores what type of films are currently doing the best at the box office. </a:t>
            </a:r>
          </a:p>
          <a:p>
            <a:endParaRPr lang="en-US" dirty="0"/>
          </a:p>
          <a:p>
            <a:r>
              <a:rPr lang="en-US" b="1" dirty="0"/>
              <a:t>You must then translate those findings into actionable insights</a:t>
            </a:r>
            <a:r>
              <a:rPr lang="en-US" dirty="0"/>
              <a:t> that the CEO can use when deciding what type of films they should be creating.</a:t>
            </a:r>
            <a:endParaRPr lang="en-US" sz="2000" dirty="0"/>
          </a:p>
          <a:p>
            <a:endParaRPr lang="en-US" dirty="0"/>
          </a:p>
        </p:txBody>
      </p:sp>
    </p:spTree>
    <p:extLst>
      <p:ext uri="{BB962C8B-B14F-4D97-AF65-F5344CB8AC3E}">
        <p14:creationId xmlns:p14="http://schemas.microsoft.com/office/powerpoint/2010/main" val="40167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E2A8-D1FA-1D48-8570-B9D2B4F1ECCD}"/>
              </a:ext>
            </a:extLst>
          </p:cNvPr>
          <p:cNvSpPr>
            <a:spLocks noGrp="1"/>
          </p:cNvSpPr>
          <p:nvPr>
            <p:ph type="title"/>
          </p:nvPr>
        </p:nvSpPr>
        <p:spPr/>
        <p:txBody>
          <a:bodyPr/>
          <a:lstStyle/>
          <a:p>
            <a:r>
              <a:rPr lang="en-US" dirty="0"/>
              <a:t>Table of Contents</a:t>
            </a:r>
          </a:p>
        </p:txBody>
      </p:sp>
      <p:sp>
        <p:nvSpPr>
          <p:cNvPr id="5" name="TextBox 4">
            <a:extLst>
              <a:ext uri="{FF2B5EF4-FFF2-40B4-BE49-F238E27FC236}">
                <a16:creationId xmlns:a16="http://schemas.microsoft.com/office/drawing/2014/main" id="{7BE26EEB-4E29-3749-9C4A-60AE4F345373}"/>
              </a:ext>
            </a:extLst>
          </p:cNvPr>
          <p:cNvSpPr txBox="1"/>
          <p:nvPr/>
        </p:nvSpPr>
        <p:spPr>
          <a:xfrm>
            <a:off x="628650" y="1690689"/>
            <a:ext cx="7023652" cy="4893647"/>
          </a:xfrm>
          <a:prstGeom prst="rect">
            <a:avLst/>
          </a:prstGeom>
          <a:noFill/>
        </p:spPr>
        <p:txBody>
          <a:bodyPr wrap="square" rtlCol="0">
            <a:spAutoFit/>
          </a:bodyPr>
          <a:lstStyle/>
          <a:p>
            <a:r>
              <a:rPr lang="en-US" sz="2400" b="1" dirty="0"/>
              <a:t>1) What are the most popular films?</a:t>
            </a:r>
            <a:endParaRPr lang="en-US" sz="2400" dirty="0"/>
          </a:p>
          <a:p>
            <a:endParaRPr lang="en-US" sz="2400" dirty="0"/>
          </a:p>
          <a:p>
            <a:endParaRPr lang="en-US" sz="2400" dirty="0"/>
          </a:p>
          <a:p>
            <a:r>
              <a:rPr lang="en-US" sz="2400" b="1" dirty="0"/>
              <a:t>2) What are the most lucrative films?</a:t>
            </a:r>
          </a:p>
          <a:p>
            <a:endParaRPr lang="en-US" sz="2400" dirty="0"/>
          </a:p>
          <a:p>
            <a:endParaRPr lang="en-US" sz="2400" dirty="0"/>
          </a:p>
          <a:p>
            <a:r>
              <a:rPr lang="en-US" sz="2400" b="1" dirty="0"/>
              <a:t>3) What are the most expensive films?</a:t>
            </a:r>
          </a:p>
          <a:p>
            <a:endParaRPr lang="en-US" sz="2400" b="1" dirty="0"/>
          </a:p>
          <a:p>
            <a:endParaRPr lang="en-US" sz="2400" b="1" dirty="0"/>
          </a:p>
          <a:p>
            <a:r>
              <a:rPr lang="en-US" sz="2400" b="1" dirty="0"/>
              <a:t>4) Conclusion</a:t>
            </a:r>
          </a:p>
          <a:p>
            <a:endParaRPr lang="en-US" sz="2400" b="1" dirty="0"/>
          </a:p>
          <a:p>
            <a:endParaRPr lang="en-US" sz="2400" b="1" dirty="0"/>
          </a:p>
          <a:p>
            <a:r>
              <a:rPr lang="en-US" sz="2400" b="1" dirty="0"/>
              <a:t>5) Recommendations</a:t>
            </a:r>
          </a:p>
        </p:txBody>
      </p:sp>
    </p:spTree>
    <p:extLst>
      <p:ext uri="{BB962C8B-B14F-4D97-AF65-F5344CB8AC3E}">
        <p14:creationId xmlns:p14="http://schemas.microsoft.com/office/powerpoint/2010/main" val="334337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E2A8-D1FA-1D48-8570-B9D2B4F1ECCD}"/>
              </a:ext>
            </a:extLst>
          </p:cNvPr>
          <p:cNvSpPr>
            <a:spLocks noGrp="1"/>
          </p:cNvSpPr>
          <p:nvPr>
            <p:ph type="title"/>
          </p:nvPr>
        </p:nvSpPr>
        <p:spPr>
          <a:xfrm>
            <a:off x="628650" y="365127"/>
            <a:ext cx="7886700" cy="411488"/>
          </a:xfrm>
        </p:spPr>
        <p:txBody>
          <a:bodyPr>
            <a:normAutofit fontScale="90000"/>
          </a:bodyPr>
          <a:lstStyle/>
          <a:p>
            <a:r>
              <a:rPr lang="en-US" sz="3600" dirty="0"/>
              <a:t>What are the most popular films?</a:t>
            </a:r>
          </a:p>
        </p:txBody>
      </p:sp>
      <p:graphicFrame>
        <p:nvGraphicFramePr>
          <p:cNvPr id="5" name="Table 4">
            <a:extLst>
              <a:ext uri="{FF2B5EF4-FFF2-40B4-BE49-F238E27FC236}">
                <a16:creationId xmlns:a16="http://schemas.microsoft.com/office/drawing/2014/main" id="{F4E5EA65-2AC4-9B49-9177-AD86308EEEA7}"/>
              </a:ext>
            </a:extLst>
          </p:cNvPr>
          <p:cNvGraphicFramePr>
            <a:graphicFrameLocks noGrp="1"/>
          </p:cNvGraphicFramePr>
          <p:nvPr>
            <p:extLst>
              <p:ext uri="{D42A27DB-BD31-4B8C-83A1-F6EECF244321}">
                <p14:modId xmlns:p14="http://schemas.microsoft.com/office/powerpoint/2010/main" val="438010245"/>
              </p:ext>
            </p:extLst>
          </p:nvPr>
        </p:nvGraphicFramePr>
        <p:xfrm>
          <a:off x="5195655" y="1474586"/>
          <a:ext cx="3632548" cy="4005225"/>
        </p:xfrm>
        <a:graphic>
          <a:graphicData uri="http://schemas.openxmlformats.org/drawingml/2006/table">
            <a:tbl>
              <a:tblPr firstRow="1" bandRow="1">
                <a:tableStyleId>{5C22544A-7EE6-4342-B048-85BDC9FD1C3A}</a:tableStyleId>
              </a:tblPr>
              <a:tblGrid>
                <a:gridCol w="1816274">
                  <a:extLst>
                    <a:ext uri="{9D8B030D-6E8A-4147-A177-3AD203B41FA5}">
                      <a16:colId xmlns:a16="http://schemas.microsoft.com/office/drawing/2014/main" val="687438356"/>
                    </a:ext>
                  </a:extLst>
                </a:gridCol>
                <a:gridCol w="1816274">
                  <a:extLst>
                    <a:ext uri="{9D8B030D-6E8A-4147-A177-3AD203B41FA5}">
                      <a16:colId xmlns:a16="http://schemas.microsoft.com/office/drawing/2014/main" val="776632988"/>
                    </a:ext>
                  </a:extLst>
                </a:gridCol>
              </a:tblGrid>
              <a:tr h="324249">
                <a:tc>
                  <a:txBody>
                    <a:bodyPr/>
                    <a:lstStyle/>
                    <a:p>
                      <a:pPr algn="ctr"/>
                      <a:r>
                        <a:rPr lang="en-US" sz="1600" dirty="0"/>
                        <a:t>Film Title</a:t>
                      </a:r>
                    </a:p>
                  </a:txBody>
                  <a:tcPr/>
                </a:tc>
                <a:tc>
                  <a:txBody>
                    <a:bodyPr/>
                    <a:lstStyle/>
                    <a:p>
                      <a:pPr algn="ctr"/>
                      <a:r>
                        <a:rPr lang="en-US" sz="1600" dirty="0"/>
                        <a:t>Popularity Rating</a:t>
                      </a:r>
                    </a:p>
                  </a:txBody>
                  <a:tcPr/>
                </a:tc>
                <a:extLst>
                  <a:ext uri="{0D108BD9-81ED-4DB2-BD59-A6C34878D82A}">
                    <a16:rowId xmlns:a16="http://schemas.microsoft.com/office/drawing/2014/main" val="239519881"/>
                  </a:ext>
                </a:extLst>
              </a:tr>
              <a:tr h="297744">
                <a:tc>
                  <a:txBody>
                    <a:bodyPr/>
                    <a:lstStyle/>
                    <a:p>
                      <a:pPr algn="r" fontAlgn="b"/>
                      <a:r>
                        <a:rPr lang="en-US" sz="1400" b="1" i="0" u="none" strike="noStrike" dirty="0">
                          <a:solidFill>
                            <a:srgbClr val="000000"/>
                          </a:solidFill>
                          <a:effectLst/>
                          <a:latin typeface="Calibri" panose="020F0502020204030204" pitchFamily="34" charset="0"/>
                        </a:rPr>
                        <a:t>Avengers: Infinity War</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80.7</a:t>
                      </a:r>
                    </a:p>
                  </a:txBody>
                  <a:tcPr marL="9525" marR="9525" marT="9525" marB="0" anchor="b"/>
                </a:tc>
                <a:extLst>
                  <a:ext uri="{0D108BD9-81ED-4DB2-BD59-A6C34878D82A}">
                    <a16:rowId xmlns:a16="http://schemas.microsoft.com/office/drawing/2014/main" val="2078908838"/>
                  </a:ext>
                </a:extLst>
              </a:tr>
              <a:tr h="297744">
                <a:tc>
                  <a:txBody>
                    <a:bodyPr/>
                    <a:lstStyle/>
                    <a:p>
                      <a:pPr algn="r" fontAlgn="b"/>
                      <a:r>
                        <a:rPr lang="en-US" sz="1400" b="1" i="0" u="none" strike="noStrike" dirty="0">
                          <a:solidFill>
                            <a:srgbClr val="000000"/>
                          </a:solidFill>
                          <a:effectLst/>
                          <a:latin typeface="Calibri" panose="020F0502020204030204" pitchFamily="34" charset="0"/>
                        </a:rPr>
                        <a:t>John Wick</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78.1</a:t>
                      </a:r>
                    </a:p>
                  </a:txBody>
                  <a:tcPr marL="9525" marR="9525" marT="9525" marB="0" anchor="b"/>
                </a:tc>
                <a:extLst>
                  <a:ext uri="{0D108BD9-81ED-4DB2-BD59-A6C34878D82A}">
                    <a16:rowId xmlns:a16="http://schemas.microsoft.com/office/drawing/2014/main" val="2658528713"/>
                  </a:ext>
                </a:extLst>
              </a:tr>
              <a:tr h="421892">
                <a:tc>
                  <a:txBody>
                    <a:bodyPr/>
                    <a:lstStyle/>
                    <a:p>
                      <a:pPr algn="r" fontAlgn="b"/>
                      <a:r>
                        <a:rPr lang="en-US" sz="1400" b="1" i="0" u="none" strike="noStrike" dirty="0">
                          <a:solidFill>
                            <a:srgbClr val="000000"/>
                          </a:solidFill>
                          <a:effectLst/>
                          <a:latin typeface="Calibri" panose="020F0502020204030204" pitchFamily="34" charset="0"/>
                        </a:rPr>
                        <a:t>Spider-Man: Into the Spider-Verse</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60.5</a:t>
                      </a:r>
                    </a:p>
                  </a:txBody>
                  <a:tcPr marL="9525" marR="9525" marT="9525" marB="0" anchor="b"/>
                </a:tc>
                <a:extLst>
                  <a:ext uri="{0D108BD9-81ED-4DB2-BD59-A6C34878D82A}">
                    <a16:rowId xmlns:a16="http://schemas.microsoft.com/office/drawing/2014/main" val="2344671712"/>
                  </a:ext>
                </a:extLst>
              </a:tr>
              <a:tr h="421892">
                <a:tc>
                  <a:txBody>
                    <a:bodyPr/>
                    <a:lstStyle/>
                    <a:p>
                      <a:pPr algn="r" fontAlgn="b"/>
                      <a:r>
                        <a:rPr lang="en-US" sz="1400" b="1" i="0" u="none" strike="noStrike" dirty="0">
                          <a:solidFill>
                            <a:srgbClr val="000000"/>
                          </a:solidFill>
                          <a:effectLst/>
                          <a:latin typeface="Calibri" panose="020F0502020204030204" pitchFamily="34" charset="0"/>
                        </a:rPr>
                        <a:t>The Hobbit: The Battle of the Five Armies</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53.8</a:t>
                      </a:r>
                    </a:p>
                  </a:txBody>
                  <a:tcPr marL="9525" marR="9525" marT="9525" marB="0" anchor="b"/>
                </a:tc>
                <a:extLst>
                  <a:ext uri="{0D108BD9-81ED-4DB2-BD59-A6C34878D82A}">
                    <a16:rowId xmlns:a16="http://schemas.microsoft.com/office/drawing/2014/main" val="2550047460"/>
                  </a:ext>
                </a:extLst>
              </a:tr>
              <a:tr h="297744">
                <a:tc>
                  <a:txBody>
                    <a:bodyPr/>
                    <a:lstStyle/>
                    <a:p>
                      <a:pPr algn="r" fontAlgn="b"/>
                      <a:r>
                        <a:rPr lang="en-US" sz="1400" b="1" i="0" u="none" strike="noStrike" dirty="0">
                          <a:solidFill>
                            <a:srgbClr val="000000"/>
                          </a:solidFill>
                          <a:effectLst/>
                          <a:latin typeface="Calibri" panose="020F0502020204030204" pitchFamily="34" charset="0"/>
                        </a:rPr>
                        <a:t>The Avengers</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50.3</a:t>
                      </a:r>
                    </a:p>
                  </a:txBody>
                  <a:tcPr marL="9525" marR="9525" marT="9525" marB="0" anchor="b"/>
                </a:tc>
                <a:extLst>
                  <a:ext uri="{0D108BD9-81ED-4DB2-BD59-A6C34878D82A}">
                    <a16:rowId xmlns:a16="http://schemas.microsoft.com/office/drawing/2014/main" val="2760274192"/>
                  </a:ext>
                </a:extLst>
              </a:tr>
              <a:tr h="297744">
                <a:tc>
                  <a:txBody>
                    <a:bodyPr/>
                    <a:lstStyle/>
                    <a:p>
                      <a:pPr algn="r" fontAlgn="b"/>
                      <a:r>
                        <a:rPr lang="en-US" sz="1400" b="1" i="0" u="none" strike="noStrike" dirty="0">
                          <a:solidFill>
                            <a:srgbClr val="000000"/>
                          </a:solidFill>
                          <a:effectLst/>
                          <a:latin typeface="Calibri" panose="020F0502020204030204" pitchFamily="34" charset="0"/>
                        </a:rPr>
                        <a:t>Guardians of the Galaxy</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49.6</a:t>
                      </a:r>
                    </a:p>
                  </a:txBody>
                  <a:tcPr marL="9525" marR="9525" marT="9525" marB="0" anchor="b"/>
                </a:tc>
                <a:extLst>
                  <a:ext uri="{0D108BD9-81ED-4DB2-BD59-A6C34878D82A}">
                    <a16:rowId xmlns:a16="http://schemas.microsoft.com/office/drawing/2014/main" val="387269395"/>
                  </a:ext>
                </a:extLst>
              </a:tr>
              <a:tr h="297744">
                <a:tc>
                  <a:txBody>
                    <a:bodyPr/>
                    <a:lstStyle/>
                    <a:p>
                      <a:pPr algn="r" fontAlgn="b"/>
                      <a:r>
                        <a:rPr lang="en-US" sz="1400" b="1" i="0" u="none" strike="noStrike" dirty="0">
                          <a:solidFill>
                            <a:srgbClr val="000000"/>
                          </a:solidFill>
                          <a:effectLst/>
                          <a:latin typeface="Calibri" panose="020F0502020204030204" pitchFamily="34" charset="0"/>
                        </a:rPr>
                        <a:t>Blade Runner 2049</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48.6</a:t>
                      </a:r>
                    </a:p>
                  </a:txBody>
                  <a:tcPr marL="9525" marR="9525" marT="9525" marB="0" anchor="b"/>
                </a:tc>
                <a:extLst>
                  <a:ext uri="{0D108BD9-81ED-4DB2-BD59-A6C34878D82A}">
                    <a16:rowId xmlns:a16="http://schemas.microsoft.com/office/drawing/2014/main" val="89478927"/>
                  </a:ext>
                </a:extLst>
              </a:tr>
              <a:tr h="4218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Fantastic Beasts: The Crimes of </a:t>
                      </a:r>
                      <a:r>
                        <a:rPr lang="en-US" sz="1400" b="1" i="0" u="none" strike="noStrike" dirty="0" err="1">
                          <a:solidFill>
                            <a:srgbClr val="000000"/>
                          </a:solidFill>
                          <a:effectLst/>
                          <a:latin typeface="Calibri" panose="020F0502020204030204" pitchFamily="34" charset="0"/>
                        </a:rPr>
                        <a:t>Grindelwald</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48.5</a:t>
                      </a:r>
                    </a:p>
                  </a:txBody>
                  <a:tcPr marL="9525" marR="9525" marT="9525" marB="0" anchor="b"/>
                </a:tc>
                <a:extLst>
                  <a:ext uri="{0D108BD9-81ED-4DB2-BD59-A6C34878D82A}">
                    <a16:rowId xmlns:a16="http://schemas.microsoft.com/office/drawing/2014/main" val="3113444170"/>
                  </a:ext>
                </a:extLst>
              </a:tr>
              <a:tr h="305498">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Ralph Breaks the Internet</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48.1</a:t>
                      </a:r>
                    </a:p>
                  </a:txBody>
                  <a:tcPr marL="9525" marR="9525" marT="9525" marB="0" anchor="b"/>
                </a:tc>
                <a:extLst>
                  <a:ext uri="{0D108BD9-81ED-4DB2-BD59-A6C34878D82A}">
                    <a16:rowId xmlns:a16="http://schemas.microsoft.com/office/drawing/2014/main" val="1128180163"/>
                  </a:ext>
                </a:extLst>
              </a:tr>
              <a:tr h="297744">
                <a:tc>
                  <a:txBody>
                    <a:bodyPr/>
                    <a:lstStyle/>
                    <a:p>
                      <a:pPr algn="r" fontAlgn="b"/>
                      <a:r>
                        <a:rPr lang="en-US" sz="1400" b="1" i="0" u="none" strike="noStrike" dirty="0">
                          <a:solidFill>
                            <a:srgbClr val="000000"/>
                          </a:solidFill>
                          <a:effectLst/>
                          <a:latin typeface="Calibri" panose="020F0502020204030204" pitchFamily="34" charset="0"/>
                        </a:rPr>
                        <a:t>Spider-Man: Homecoming</a:t>
                      </a:r>
                    </a:p>
                  </a:txBody>
                  <a:tcPr marL="9525" marR="9525" marT="9525" marB="0" anchor="b"/>
                </a:tc>
                <a:tc>
                  <a:txBody>
                    <a:bodyPr/>
                    <a:lstStyle/>
                    <a:p>
                      <a:pPr algn="ctr" fontAlgn="b"/>
                      <a:r>
                        <a:rPr lang="en-US" sz="1400" b="1" i="0" u="none" strike="noStrike" dirty="0">
                          <a:solidFill>
                            <a:srgbClr val="000000"/>
                          </a:solidFill>
                          <a:effectLst/>
                          <a:latin typeface="Calibri" panose="020F0502020204030204" pitchFamily="34" charset="0"/>
                        </a:rPr>
                        <a:t>46.8</a:t>
                      </a:r>
                    </a:p>
                  </a:txBody>
                  <a:tcPr marL="9525" marR="9525" marT="9525" marB="0" anchor="b"/>
                </a:tc>
                <a:extLst>
                  <a:ext uri="{0D108BD9-81ED-4DB2-BD59-A6C34878D82A}">
                    <a16:rowId xmlns:a16="http://schemas.microsoft.com/office/drawing/2014/main" val="2394597118"/>
                  </a:ext>
                </a:extLst>
              </a:tr>
            </a:tbl>
          </a:graphicData>
        </a:graphic>
      </p:graphicFrame>
      <p:sp>
        <p:nvSpPr>
          <p:cNvPr id="6" name="TextBox 5">
            <a:extLst>
              <a:ext uri="{FF2B5EF4-FFF2-40B4-BE49-F238E27FC236}">
                <a16:creationId xmlns:a16="http://schemas.microsoft.com/office/drawing/2014/main" id="{C3124B36-88AA-5643-9D3E-B7FBE69B7B59}"/>
              </a:ext>
            </a:extLst>
          </p:cNvPr>
          <p:cNvSpPr txBox="1"/>
          <p:nvPr/>
        </p:nvSpPr>
        <p:spPr>
          <a:xfrm>
            <a:off x="263047" y="1744307"/>
            <a:ext cx="4932608" cy="923330"/>
          </a:xfrm>
          <a:prstGeom prst="rect">
            <a:avLst/>
          </a:prstGeom>
          <a:noFill/>
        </p:spPr>
        <p:txBody>
          <a:bodyPr wrap="square" rtlCol="0">
            <a:spAutoFit/>
          </a:bodyPr>
          <a:lstStyle/>
          <a:p>
            <a:pPr marL="285750" indent="-285750">
              <a:buFontTx/>
              <a:buChar char="-"/>
            </a:pPr>
            <a:r>
              <a:rPr lang="en-US" dirty="0"/>
              <a:t>The most popular genres of films are Super Hero movies, Well-Known Series (LOTR, Star Wars, etc.), and Children's movies.</a:t>
            </a:r>
          </a:p>
        </p:txBody>
      </p:sp>
      <p:sp>
        <p:nvSpPr>
          <p:cNvPr id="8" name="TextBox 7">
            <a:extLst>
              <a:ext uri="{FF2B5EF4-FFF2-40B4-BE49-F238E27FC236}">
                <a16:creationId xmlns:a16="http://schemas.microsoft.com/office/drawing/2014/main" id="{5FD7B013-EF5F-1947-A0AE-99EB0F4041C5}"/>
              </a:ext>
            </a:extLst>
          </p:cNvPr>
          <p:cNvSpPr txBox="1"/>
          <p:nvPr/>
        </p:nvSpPr>
        <p:spPr>
          <a:xfrm>
            <a:off x="263047" y="3173664"/>
            <a:ext cx="4308953" cy="923330"/>
          </a:xfrm>
          <a:prstGeom prst="rect">
            <a:avLst/>
          </a:prstGeom>
          <a:noFill/>
        </p:spPr>
        <p:txBody>
          <a:bodyPr wrap="square" rtlCol="0">
            <a:spAutoFit/>
          </a:bodyPr>
          <a:lstStyle/>
          <a:p>
            <a:pPr marL="285750" indent="-285750">
              <a:buFontTx/>
              <a:buChar char="-"/>
            </a:pPr>
            <a:r>
              <a:rPr lang="en-US" dirty="0"/>
              <a:t>60% of the top 25 are Super Hero movies</a:t>
            </a:r>
          </a:p>
          <a:p>
            <a:r>
              <a:rPr lang="en-US" dirty="0"/>
              <a:t> </a:t>
            </a:r>
          </a:p>
          <a:p>
            <a:pPr marL="285750" indent="-285750">
              <a:buFontTx/>
              <a:buChar char="-"/>
            </a:pPr>
            <a:r>
              <a:rPr lang="en-US" dirty="0"/>
              <a:t>16% of the top 25 are Well-Known Series</a:t>
            </a:r>
          </a:p>
        </p:txBody>
      </p:sp>
      <p:sp>
        <p:nvSpPr>
          <p:cNvPr id="9" name="TextBox 8">
            <a:extLst>
              <a:ext uri="{FF2B5EF4-FFF2-40B4-BE49-F238E27FC236}">
                <a16:creationId xmlns:a16="http://schemas.microsoft.com/office/drawing/2014/main" id="{6A975474-C91E-B347-A8D6-86B70739176E}"/>
              </a:ext>
            </a:extLst>
          </p:cNvPr>
          <p:cNvSpPr txBox="1"/>
          <p:nvPr/>
        </p:nvSpPr>
        <p:spPr>
          <a:xfrm>
            <a:off x="263047" y="4794965"/>
            <a:ext cx="4932608" cy="369332"/>
          </a:xfrm>
          <a:prstGeom prst="rect">
            <a:avLst/>
          </a:prstGeom>
          <a:noFill/>
        </p:spPr>
        <p:txBody>
          <a:bodyPr wrap="square" rtlCol="0">
            <a:spAutoFit/>
          </a:bodyPr>
          <a:lstStyle/>
          <a:p>
            <a:pPr marL="285750" indent="-285750">
              <a:buFontTx/>
              <a:buChar char="-"/>
            </a:pPr>
            <a:r>
              <a:rPr lang="en-US" dirty="0"/>
              <a:t>Difficult to compete by making one-off films</a:t>
            </a:r>
          </a:p>
        </p:txBody>
      </p:sp>
    </p:spTree>
    <p:extLst>
      <p:ext uri="{BB962C8B-B14F-4D97-AF65-F5344CB8AC3E}">
        <p14:creationId xmlns:p14="http://schemas.microsoft.com/office/powerpoint/2010/main" val="405858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E2A8-D1FA-1D48-8570-B9D2B4F1ECCD}"/>
              </a:ext>
            </a:extLst>
          </p:cNvPr>
          <p:cNvSpPr>
            <a:spLocks noGrp="1"/>
          </p:cNvSpPr>
          <p:nvPr>
            <p:ph type="title"/>
          </p:nvPr>
        </p:nvSpPr>
        <p:spPr>
          <a:xfrm>
            <a:off x="578546" y="365126"/>
            <a:ext cx="7886700" cy="437106"/>
          </a:xfrm>
        </p:spPr>
        <p:txBody>
          <a:bodyPr>
            <a:normAutofit fontScale="90000"/>
          </a:bodyPr>
          <a:lstStyle/>
          <a:p>
            <a:r>
              <a:rPr lang="en-US" sz="3600" dirty="0"/>
              <a:t>What are the most lucrative films?</a:t>
            </a:r>
          </a:p>
        </p:txBody>
      </p:sp>
      <p:sp>
        <p:nvSpPr>
          <p:cNvPr id="4" name="TextBox 3">
            <a:extLst>
              <a:ext uri="{FF2B5EF4-FFF2-40B4-BE49-F238E27FC236}">
                <a16:creationId xmlns:a16="http://schemas.microsoft.com/office/drawing/2014/main" id="{CB584ABE-F200-5E4C-850D-44E734508744}"/>
              </a:ext>
            </a:extLst>
          </p:cNvPr>
          <p:cNvSpPr txBox="1"/>
          <p:nvPr/>
        </p:nvSpPr>
        <p:spPr>
          <a:xfrm>
            <a:off x="578544" y="1752889"/>
            <a:ext cx="3169085" cy="923330"/>
          </a:xfrm>
          <a:prstGeom prst="rect">
            <a:avLst/>
          </a:prstGeom>
          <a:noFill/>
        </p:spPr>
        <p:txBody>
          <a:bodyPr wrap="square" rtlCol="0">
            <a:spAutoFit/>
          </a:bodyPr>
          <a:lstStyle/>
          <a:p>
            <a:r>
              <a:rPr lang="en-US" dirty="0"/>
              <a:t>- Most popular film categories are also the ones that make the most money.</a:t>
            </a:r>
          </a:p>
        </p:txBody>
      </p:sp>
      <p:sp>
        <p:nvSpPr>
          <p:cNvPr id="6" name="TextBox 5">
            <a:extLst>
              <a:ext uri="{FF2B5EF4-FFF2-40B4-BE49-F238E27FC236}">
                <a16:creationId xmlns:a16="http://schemas.microsoft.com/office/drawing/2014/main" id="{C48D8176-A026-8441-BF2B-FF391EA1251B}"/>
              </a:ext>
            </a:extLst>
          </p:cNvPr>
          <p:cNvSpPr txBox="1"/>
          <p:nvPr/>
        </p:nvSpPr>
        <p:spPr>
          <a:xfrm>
            <a:off x="578545" y="3626876"/>
            <a:ext cx="3169085" cy="923330"/>
          </a:xfrm>
          <a:prstGeom prst="rect">
            <a:avLst/>
          </a:prstGeom>
          <a:noFill/>
        </p:spPr>
        <p:txBody>
          <a:bodyPr wrap="square" rtlCol="0">
            <a:spAutoFit/>
          </a:bodyPr>
          <a:lstStyle/>
          <a:p>
            <a:r>
              <a:rPr lang="en-US" dirty="0"/>
              <a:t>- 40% (4) Super Hero Movies 40% (4) Well-Known Series 20% (2) Children's Movies</a:t>
            </a:r>
          </a:p>
        </p:txBody>
      </p:sp>
      <p:pic>
        <p:nvPicPr>
          <p:cNvPr id="8" name="Picture 7">
            <a:extLst>
              <a:ext uri="{FF2B5EF4-FFF2-40B4-BE49-F238E27FC236}">
                <a16:creationId xmlns:a16="http://schemas.microsoft.com/office/drawing/2014/main" id="{2BCF5779-A181-3B4D-9490-C0BE40995BC3}"/>
              </a:ext>
            </a:extLst>
          </p:cNvPr>
          <p:cNvPicPr>
            <a:picLocks noChangeAspect="1"/>
          </p:cNvPicPr>
          <p:nvPr/>
        </p:nvPicPr>
        <p:blipFill>
          <a:blip r:embed="rId2"/>
          <a:stretch>
            <a:fillRect/>
          </a:stretch>
        </p:blipFill>
        <p:spPr>
          <a:xfrm>
            <a:off x="3970750" y="1963638"/>
            <a:ext cx="4800933" cy="4278870"/>
          </a:xfrm>
          <a:prstGeom prst="rect">
            <a:avLst/>
          </a:prstGeom>
        </p:spPr>
      </p:pic>
    </p:spTree>
    <p:extLst>
      <p:ext uri="{BB962C8B-B14F-4D97-AF65-F5344CB8AC3E}">
        <p14:creationId xmlns:p14="http://schemas.microsoft.com/office/powerpoint/2010/main" val="427043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E2A8-D1FA-1D48-8570-B9D2B4F1ECCD}"/>
              </a:ext>
            </a:extLst>
          </p:cNvPr>
          <p:cNvSpPr>
            <a:spLocks noGrp="1"/>
          </p:cNvSpPr>
          <p:nvPr>
            <p:ph type="title"/>
          </p:nvPr>
        </p:nvSpPr>
        <p:spPr>
          <a:xfrm>
            <a:off x="578546" y="402705"/>
            <a:ext cx="7886700" cy="361384"/>
          </a:xfrm>
        </p:spPr>
        <p:txBody>
          <a:bodyPr>
            <a:normAutofit fontScale="90000"/>
          </a:bodyPr>
          <a:lstStyle/>
          <a:p>
            <a:r>
              <a:rPr lang="en-US" sz="3600" dirty="0"/>
              <a:t>What are the most expensive films?</a:t>
            </a:r>
          </a:p>
        </p:txBody>
      </p:sp>
      <p:graphicFrame>
        <p:nvGraphicFramePr>
          <p:cNvPr id="4" name="Table 3">
            <a:extLst>
              <a:ext uri="{FF2B5EF4-FFF2-40B4-BE49-F238E27FC236}">
                <a16:creationId xmlns:a16="http://schemas.microsoft.com/office/drawing/2014/main" id="{B154F6FE-CE32-C44B-BAE3-8F79F0146AE2}"/>
              </a:ext>
            </a:extLst>
          </p:cNvPr>
          <p:cNvGraphicFramePr>
            <a:graphicFrameLocks noGrp="1"/>
          </p:cNvGraphicFramePr>
          <p:nvPr>
            <p:extLst>
              <p:ext uri="{D42A27DB-BD31-4B8C-83A1-F6EECF244321}">
                <p14:modId xmlns:p14="http://schemas.microsoft.com/office/powerpoint/2010/main" val="2383658279"/>
              </p:ext>
            </p:extLst>
          </p:nvPr>
        </p:nvGraphicFramePr>
        <p:xfrm>
          <a:off x="5398718" y="1593156"/>
          <a:ext cx="2958554" cy="4554696"/>
        </p:xfrm>
        <a:graphic>
          <a:graphicData uri="http://schemas.openxmlformats.org/drawingml/2006/table">
            <a:tbl>
              <a:tblPr firstRow="1" bandRow="1">
                <a:tableStyleId>{5C22544A-7EE6-4342-B048-85BDC9FD1C3A}</a:tableStyleId>
              </a:tblPr>
              <a:tblGrid>
                <a:gridCol w="1479277">
                  <a:extLst>
                    <a:ext uri="{9D8B030D-6E8A-4147-A177-3AD203B41FA5}">
                      <a16:colId xmlns:a16="http://schemas.microsoft.com/office/drawing/2014/main" val="687438356"/>
                    </a:ext>
                  </a:extLst>
                </a:gridCol>
                <a:gridCol w="1479277">
                  <a:extLst>
                    <a:ext uri="{9D8B030D-6E8A-4147-A177-3AD203B41FA5}">
                      <a16:colId xmlns:a16="http://schemas.microsoft.com/office/drawing/2014/main" val="776632988"/>
                    </a:ext>
                  </a:extLst>
                </a:gridCol>
              </a:tblGrid>
              <a:tr h="335690">
                <a:tc>
                  <a:txBody>
                    <a:bodyPr/>
                    <a:lstStyle/>
                    <a:p>
                      <a:pPr algn="ctr"/>
                      <a:r>
                        <a:rPr lang="en-US" sz="1200" dirty="0"/>
                        <a:t>Film Title</a:t>
                      </a:r>
                    </a:p>
                  </a:txBody>
                  <a:tcPr/>
                </a:tc>
                <a:tc>
                  <a:txBody>
                    <a:bodyPr/>
                    <a:lstStyle/>
                    <a:p>
                      <a:pPr algn="ctr"/>
                      <a:r>
                        <a:rPr lang="en-US" sz="1200" dirty="0"/>
                        <a:t>Production Budget</a:t>
                      </a:r>
                    </a:p>
                  </a:txBody>
                  <a:tcPr/>
                </a:tc>
                <a:extLst>
                  <a:ext uri="{0D108BD9-81ED-4DB2-BD59-A6C34878D82A}">
                    <a16:rowId xmlns:a16="http://schemas.microsoft.com/office/drawing/2014/main" val="239519881"/>
                  </a:ext>
                </a:extLst>
              </a:tr>
              <a:tr h="247173">
                <a:tc>
                  <a:txBody>
                    <a:bodyPr/>
                    <a:lstStyle/>
                    <a:p>
                      <a:pPr algn="r" fontAlgn="ctr"/>
                      <a:r>
                        <a:rPr lang="en-US" sz="1200" dirty="0">
                          <a:effectLst/>
                        </a:rPr>
                        <a:t>Avatar</a:t>
                      </a:r>
                    </a:p>
                  </a:txBody>
                  <a:tcPr anchor="ctr"/>
                </a:tc>
                <a:tc>
                  <a:txBody>
                    <a:bodyPr/>
                    <a:lstStyle/>
                    <a:p>
                      <a:pPr algn="r" fontAlgn="ctr"/>
                      <a:r>
                        <a:rPr lang="en-US" sz="1200">
                          <a:effectLst/>
                        </a:rPr>
                        <a:t>$425,000,000</a:t>
                      </a:r>
                    </a:p>
                  </a:txBody>
                  <a:tcPr anchor="ctr"/>
                </a:tc>
                <a:extLst>
                  <a:ext uri="{0D108BD9-81ED-4DB2-BD59-A6C34878D82A}">
                    <a16:rowId xmlns:a16="http://schemas.microsoft.com/office/drawing/2014/main" val="2078908838"/>
                  </a:ext>
                </a:extLst>
              </a:tr>
              <a:tr h="576738">
                <a:tc>
                  <a:txBody>
                    <a:bodyPr/>
                    <a:lstStyle/>
                    <a:p>
                      <a:pPr algn="r" fontAlgn="ctr"/>
                      <a:r>
                        <a:rPr lang="en-US" sz="1200" dirty="0">
                          <a:effectLst/>
                        </a:rPr>
                        <a:t>Pirates of the Caribbean: On Stranger Tides</a:t>
                      </a:r>
                    </a:p>
                  </a:txBody>
                  <a:tcPr anchor="ctr"/>
                </a:tc>
                <a:tc>
                  <a:txBody>
                    <a:bodyPr/>
                    <a:lstStyle/>
                    <a:p>
                      <a:pPr algn="r" fontAlgn="ctr"/>
                      <a:r>
                        <a:rPr lang="en-US" sz="1200">
                          <a:effectLst/>
                        </a:rPr>
                        <a:t>$410,600,000</a:t>
                      </a:r>
                    </a:p>
                  </a:txBody>
                  <a:tcPr anchor="ctr"/>
                </a:tc>
                <a:extLst>
                  <a:ext uri="{0D108BD9-81ED-4DB2-BD59-A6C34878D82A}">
                    <a16:rowId xmlns:a16="http://schemas.microsoft.com/office/drawing/2014/main" val="2658528713"/>
                  </a:ext>
                </a:extLst>
              </a:tr>
              <a:tr h="247173">
                <a:tc>
                  <a:txBody>
                    <a:bodyPr/>
                    <a:lstStyle/>
                    <a:p>
                      <a:pPr algn="r" fontAlgn="ctr"/>
                      <a:r>
                        <a:rPr lang="en-US" sz="1200" dirty="0">
                          <a:effectLst/>
                        </a:rPr>
                        <a:t>Dark Phoenix</a:t>
                      </a:r>
                    </a:p>
                  </a:txBody>
                  <a:tcPr anchor="ctr"/>
                </a:tc>
                <a:tc>
                  <a:txBody>
                    <a:bodyPr/>
                    <a:lstStyle/>
                    <a:p>
                      <a:pPr algn="r" fontAlgn="ctr"/>
                      <a:r>
                        <a:rPr lang="en-US" sz="1200">
                          <a:effectLst/>
                        </a:rPr>
                        <a:t>$350,000,000</a:t>
                      </a:r>
                    </a:p>
                  </a:txBody>
                  <a:tcPr anchor="ctr"/>
                </a:tc>
                <a:extLst>
                  <a:ext uri="{0D108BD9-81ED-4DB2-BD59-A6C34878D82A}">
                    <a16:rowId xmlns:a16="http://schemas.microsoft.com/office/drawing/2014/main" val="2344671712"/>
                  </a:ext>
                </a:extLst>
              </a:tr>
              <a:tr h="411955">
                <a:tc>
                  <a:txBody>
                    <a:bodyPr/>
                    <a:lstStyle/>
                    <a:p>
                      <a:pPr algn="r" fontAlgn="ctr"/>
                      <a:r>
                        <a:rPr lang="en-US" sz="1200" dirty="0">
                          <a:effectLst/>
                        </a:rPr>
                        <a:t>Avengers: Age of Ultron</a:t>
                      </a:r>
                    </a:p>
                  </a:txBody>
                  <a:tcPr anchor="ctr"/>
                </a:tc>
                <a:tc>
                  <a:txBody>
                    <a:bodyPr/>
                    <a:lstStyle/>
                    <a:p>
                      <a:pPr algn="r" fontAlgn="ctr"/>
                      <a:r>
                        <a:rPr lang="en-US" sz="1200" dirty="0">
                          <a:effectLst/>
                        </a:rPr>
                        <a:t>$330,600,000</a:t>
                      </a:r>
                    </a:p>
                  </a:txBody>
                  <a:tcPr anchor="ctr"/>
                </a:tc>
                <a:extLst>
                  <a:ext uri="{0D108BD9-81ED-4DB2-BD59-A6C34878D82A}">
                    <a16:rowId xmlns:a16="http://schemas.microsoft.com/office/drawing/2014/main" val="2550047460"/>
                  </a:ext>
                </a:extLst>
              </a:tr>
              <a:tr h="411955">
                <a:tc>
                  <a:txBody>
                    <a:bodyPr/>
                    <a:lstStyle/>
                    <a:p>
                      <a:pPr algn="r" fontAlgn="ctr"/>
                      <a:r>
                        <a:rPr lang="en-US" sz="1200">
                          <a:effectLst/>
                        </a:rPr>
                        <a:t>Star Wars Ep. VIII: The Last Jedi</a:t>
                      </a:r>
                    </a:p>
                  </a:txBody>
                  <a:tcPr anchor="ctr"/>
                </a:tc>
                <a:tc>
                  <a:txBody>
                    <a:bodyPr/>
                    <a:lstStyle/>
                    <a:p>
                      <a:pPr algn="r" fontAlgn="ctr"/>
                      <a:r>
                        <a:rPr lang="en-US" sz="1200" dirty="0">
                          <a:effectLst/>
                        </a:rPr>
                        <a:t>$317,000,000</a:t>
                      </a:r>
                    </a:p>
                  </a:txBody>
                  <a:tcPr anchor="ctr"/>
                </a:tc>
                <a:extLst>
                  <a:ext uri="{0D108BD9-81ED-4DB2-BD59-A6C34878D82A}">
                    <a16:rowId xmlns:a16="http://schemas.microsoft.com/office/drawing/2014/main" val="2760274192"/>
                  </a:ext>
                </a:extLst>
              </a:tr>
              <a:tr h="469966">
                <a:tc>
                  <a:txBody>
                    <a:bodyPr/>
                    <a:lstStyle/>
                    <a:p>
                      <a:pPr algn="r" fontAlgn="ctr"/>
                      <a:r>
                        <a:rPr lang="en-US" sz="1200">
                          <a:effectLst/>
                        </a:rPr>
                        <a:t>Star Wars Ep. VII: The Force Awakens</a:t>
                      </a:r>
                    </a:p>
                  </a:txBody>
                  <a:tcPr anchor="ctr"/>
                </a:tc>
                <a:tc>
                  <a:txBody>
                    <a:bodyPr/>
                    <a:lstStyle/>
                    <a:p>
                      <a:pPr algn="r" fontAlgn="ctr"/>
                      <a:r>
                        <a:rPr lang="en-US" sz="1200">
                          <a:effectLst/>
                        </a:rPr>
                        <a:t>$306,000,000</a:t>
                      </a:r>
                    </a:p>
                  </a:txBody>
                  <a:tcPr anchor="ctr"/>
                </a:tc>
                <a:extLst>
                  <a:ext uri="{0D108BD9-81ED-4DB2-BD59-A6C34878D82A}">
                    <a16:rowId xmlns:a16="http://schemas.microsoft.com/office/drawing/2014/main" val="387269395"/>
                  </a:ext>
                </a:extLst>
              </a:tr>
              <a:tr h="411955">
                <a:tc>
                  <a:txBody>
                    <a:bodyPr/>
                    <a:lstStyle/>
                    <a:p>
                      <a:pPr algn="r" fontAlgn="ctr"/>
                      <a:r>
                        <a:rPr lang="en-US" sz="1200" dirty="0">
                          <a:effectLst/>
                        </a:rPr>
                        <a:t>Avengers: Infinity War</a:t>
                      </a:r>
                    </a:p>
                  </a:txBody>
                  <a:tcPr anchor="ctr"/>
                </a:tc>
                <a:tc>
                  <a:txBody>
                    <a:bodyPr/>
                    <a:lstStyle/>
                    <a:p>
                      <a:pPr algn="r" fontAlgn="ctr"/>
                      <a:r>
                        <a:rPr lang="en-US" sz="1200">
                          <a:effectLst/>
                        </a:rPr>
                        <a:t>$300,000,000</a:t>
                      </a:r>
                    </a:p>
                  </a:txBody>
                  <a:tcPr anchor="ctr"/>
                </a:tc>
                <a:extLst>
                  <a:ext uri="{0D108BD9-81ED-4DB2-BD59-A6C34878D82A}">
                    <a16:rowId xmlns:a16="http://schemas.microsoft.com/office/drawing/2014/main" val="89478927"/>
                  </a:ext>
                </a:extLst>
              </a:tr>
              <a:tr h="612913">
                <a:tc>
                  <a:txBody>
                    <a:bodyPr/>
                    <a:lstStyle/>
                    <a:p>
                      <a:pPr algn="r" fontAlgn="ctr"/>
                      <a:r>
                        <a:rPr lang="en-US" sz="1200" dirty="0">
                          <a:effectLst/>
                        </a:rPr>
                        <a:t>Pirates of the Caribbean: At World’s End</a:t>
                      </a:r>
                    </a:p>
                  </a:txBody>
                  <a:tcPr anchor="ctr"/>
                </a:tc>
                <a:tc>
                  <a:txBody>
                    <a:bodyPr/>
                    <a:lstStyle/>
                    <a:p>
                      <a:pPr algn="r" fontAlgn="ctr"/>
                      <a:r>
                        <a:rPr lang="en-US" sz="1200">
                          <a:effectLst/>
                        </a:rPr>
                        <a:t>$300,000,000</a:t>
                      </a:r>
                    </a:p>
                  </a:txBody>
                  <a:tcPr anchor="ctr"/>
                </a:tc>
                <a:extLst>
                  <a:ext uri="{0D108BD9-81ED-4DB2-BD59-A6C34878D82A}">
                    <a16:rowId xmlns:a16="http://schemas.microsoft.com/office/drawing/2014/main" val="3113444170"/>
                  </a:ext>
                </a:extLst>
              </a:tr>
              <a:tr h="247173">
                <a:tc>
                  <a:txBody>
                    <a:bodyPr/>
                    <a:lstStyle/>
                    <a:p>
                      <a:pPr algn="r" fontAlgn="ctr"/>
                      <a:r>
                        <a:rPr lang="en-US" sz="1200">
                          <a:effectLst/>
                        </a:rPr>
                        <a:t>Justice League</a:t>
                      </a:r>
                    </a:p>
                  </a:txBody>
                  <a:tcPr anchor="ctr"/>
                </a:tc>
                <a:tc>
                  <a:txBody>
                    <a:bodyPr/>
                    <a:lstStyle/>
                    <a:p>
                      <a:pPr algn="r" fontAlgn="ctr"/>
                      <a:r>
                        <a:rPr lang="en-US" sz="1200">
                          <a:effectLst/>
                        </a:rPr>
                        <a:t>$300,000,000</a:t>
                      </a:r>
                    </a:p>
                  </a:txBody>
                  <a:tcPr anchor="ctr"/>
                </a:tc>
                <a:extLst>
                  <a:ext uri="{0D108BD9-81ED-4DB2-BD59-A6C34878D82A}">
                    <a16:rowId xmlns:a16="http://schemas.microsoft.com/office/drawing/2014/main" val="1128180163"/>
                  </a:ext>
                </a:extLst>
              </a:tr>
              <a:tr h="247173">
                <a:tc>
                  <a:txBody>
                    <a:bodyPr/>
                    <a:lstStyle/>
                    <a:p>
                      <a:pPr algn="r" fontAlgn="ctr"/>
                      <a:r>
                        <a:rPr lang="en-US" sz="1200" dirty="0" err="1">
                          <a:effectLst/>
                        </a:rPr>
                        <a:t>Spectre</a:t>
                      </a:r>
                      <a:endParaRPr lang="en-US" sz="1200" dirty="0">
                        <a:effectLst/>
                      </a:endParaRPr>
                    </a:p>
                  </a:txBody>
                  <a:tcPr anchor="ctr"/>
                </a:tc>
                <a:tc>
                  <a:txBody>
                    <a:bodyPr/>
                    <a:lstStyle/>
                    <a:p>
                      <a:pPr algn="r" fontAlgn="ctr"/>
                      <a:r>
                        <a:rPr lang="en-US" sz="1200" dirty="0">
                          <a:effectLst/>
                        </a:rPr>
                        <a:t>$300,000,000</a:t>
                      </a:r>
                    </a:p>
                  </a:txBody>
                  <a:tcPr anchor="ctr"/>
                </a:tc>
                <a:extLst>
                  <a:ext uri="{0D108BD9-81ED-4DB2-BD59-A6C34878D82A}">
                    <a16:rowId xmlns:a16="http://schemas.microsoft.com/office/drawing/2014/main" val="2394597118"/>
                  </a:ext>
                </a:extLst>
              </a:tr>
            </a:tbl>
          </a:graphicData>
        </a:graphic>
      </p:graphicFrame>
      <p:sp>
        <p:nvSpPr>
          <p:cNvPr id="5" name="TextBox 4">
            <a:extLst>
              <a:ext uri="{FF2B5EF4-FFF2-40B4-BE49-F238E27FC236}">
                <a16:creationId xmlns:a16="http://schemas.microsoft.com/office/drawing/2014/main" id="{535FC6F8-EE83-D447-AC70-AE70D2EA5E84}"/>
              </a:ext>
            </a:extLst>
          </p:cNvPr>
          <p:cNvSpPr txBox="1"/>
          <p:nvPr/>
        </p:nvSpPr>
        <p:spPr>
          <a:xfrm>
            <a:off x="209327" y="2082510"/>
            <a:ext cx="4932608" cy="923330"/>
          </a:xfrm>
          <a:prstGeom prst="rect">
            <a:avLst/>
          </a:prstGeom>
          <a:noFill/>
        </p:spPr>
        <p:txBody>
          <a:bodyPr wrap="square" rtlCol="0">
            <a:spAutoFit/>
          </a:bodyPr>
          <a:lstStyle/>
          <a:p>
            <a:pPr marL="285750" indent="-285750">
              <a:buFontTx/>
              <a:buChar char="-"/>
            </a:pPr>
            <a:r>
              <a:rPr lang="en-US" dirty="0"/>
              <a:t>Same three categories as the most lucrative and popular films - </a:t>
            </a:r>
            <a:r>
              <a:rPr lang="en-US" b="1" dirty="0"/>
              <a:t>Well-Known series</a:t>
            </a:r>
            <a:r>
              <a:rPr lang="en-US" dirty="0"/>
              <a:t>, </a:t>
            </a:r>
            <a:r>
              <a:rPr lang="en-US" b="1" dirty="0"/>
              <a:t>Super Hero movies</a:t>
            </a:r>
            <a:r>
              <a:rPr lang="en-US" dirty="0"/>
              <a:t>, or </a:t>
            </a:r>
            <a:r>
              <a:rPr lang="en-US" b="1" dirty="0"/>
              <a:t>Children's movies</a:t>
            </a:r>
            <a:r>
              <a:rPr lang="en-US" dirty="0"/>
              <a:t>.</a:t>
            </a:r>
          </a:p>
        </p:txBody>
      </p:sp>
      <p:sp>
        <p:nvSpPr>
          <p:cNvPr id="6" name="TextBox 5">
            <a:extLst>
              <a:ext uri="{FF2B5EF4-FFF2-40B4-BE49-F238E27FC236}">
                <a16:creationId xmlns:a16="http://schemas.microsoft.com/office/drawing/2014/main" id="{3325BBD0-2458-B748-A138-BFEB60D4BF40}"/>
              </a:ext>
            </a:extLst>
          </p:cNvPr>
          <p:cNvSpPr txBox="1"/>
          <p:nvPr/>
        </p:nvSpPr>
        <p:spPr>
          <a:xfrm>
            <a:off x="209327" y="3546635"/>
            <a:ext cx="4622104" cy="646331"/>
          </a:xfrm>
          <a:prstGeom prst="rect">
            <a:avLst/>
          </a:prstGeom>
          <a:noFill/>
        </p:spPr>
        <p:txBody>
          <a:bodyPr wrap="square" rtlCol="0">
            <a:spAutoFit/>
          </a:bodyPr>
          <a:lstStyle/>
          <a:p>
            <a:pPr marL="285750" indent="-285750">
              <a:buFontTx/>
              <a:buChar char="-"/>
            </a:pPr>
            <a:r>
              <a:rPr lang="en-US" dirty="0"/>
              <a:t>100% of the top ten most expensive films fall into two of the above three categories</a:t>
            </a:r>
          </a:p>
        </p:txBody>
      </p:sp>
    </p:spTree>
    <p:extLst>
      <p:ext uri="{BB962C8B-B14F-4D97-AF65-F5344CB8AC3E}">
        <p14:creationId xmlns:p14="http://schemas.microsoft.com/office/powerpoint/2010/main" val="102180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E2A8-D1FA-1D48-8570-B9D2B4F1ECC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0788684-69CE-9446-8F0F-1290C13A6B99}"/>
              </a:ext>
            </a:extLst>
          </p:cNvPr>
          <p:cNvSpPr>
            <a:spLocks noGrp="1"/>
          </p:cNvSpPr>
          <p:nvPr>
            <p:ph idx="1"/>
          </p:nvPr>
        </p:nvSpPr>
        <p:spPr>
          <a:xfrm>
            <a:off x="628650" y="1825625"/>
            <a:ext cx="7886700" cy="3994883"/>
          </a:xfrm>
        </p:spPr>
        <p:txBody>
          <a:bodyPr>
            <a:normAutofit fontScale="85000" lnSpcReduction="20000"/>
          </a:bodyPr>
          <a:lstStyle/>
          <a:p>
            <a:r>
              <a:rPr lang="en-US" dirty="0"/>
              <a:t>Microsoft does not own the intellectual property for any of the major film series that consistently make a large profit</a:t>
            </a:r>
          </a:p>
          <a:p>
            <a:endParaRPr lang="en-US" dirty="0"/>
          </a:p>
          <a:p>
            <a:r>
              <a:rPr lang="en-US" dirty="0"/>
              <a:t>It is extremely expensive to create a movie that can be reliably successful</a:t>
            </a:r>
          </a:p>
          <a:p>
            <a:endParaRPr lang="en-US" dirty="0"/>
          </a:p>
          <a:p>
            <a:r>
              <a:rPr lang="en-US" dirty="0"/>
              <a:t>Despite having sufficient capital to make competitive films, there is a significant opportunity cost to moving in a new direction</a:t>
            </a:r>
          </a:p>
          <a:p>
            <a:pPr marL="0" indent="0">
              <a:buNone/>
            </a:pPr>
            <a:endParaRPr lang="en-US" dirty="0"/>
          </a:p>
          <a:p>
            <a:r>
              <a:rPr lang="en-US" dirty="0"/>
              <a:t>There is a low chance of Microsoft creating a successful film on their own</a:t>
            </a:r>
          </a:p>
          <a:p>
            <a:endParaRPr lang="en-US" dirty="0"/>
          </a:p>
          <a:p>
            <a:endParaRPr lang="en-US" dirty="0"/>
          </a:p>
        </p:txBody>
      </p:sp>
    </p:spTree>
    <p:extLst>
      <p:ext uri="{BB962C8B-B14F-4D97-AF65-F5344CB8AC3E}">
        <p14:creationId xmlns:p14="http://schemas.microsoft.com/office/powerpoint/2010/main" val="41162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E2A8-D1FA-1D48-8570-B9D2B4F1ECC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60788684-69CE-9446-8F0F-1290C13A6B99}"/>
              </a:ext>
            </a:extLst>
          </p:cNvPr>
          <p:cNvSpPr>
            <a:spLocks noGrp="1"/>
          </p:cNvSpPr>
          <p:nvPr>
            <p:ph idx="1"/>
          </p:nvPr>
        </p:nvSpPr>
        <p:spPr/>
        <p:txBody>
          <a:bodyPr>
            <a:normAutofit fontScale="85000" lnSpcReduction="20000"/>
          </a:bodyPr>
          <a:lstStyle/>
          <a:p>
            <a:r>
              <a:rPr lang="en-US" dirty="0"/>
              <a:t>I recommend that Microsoft does not get involved in creating new movie content, nor streaming because it is too expensive and risky to take the chance. </a:t>
            </a:r>
          </a:p>
          <a:p>
            <a:pPr marL="0" indent="0">
              <a:buNone/>
            </a:pPr>
            <a:endParaRPr lang="en-US" dirty="0"/>
          </a:p>
          <a:p>
            <a:r>
              <a:rPr lang="en-US" dirty="0"/>
              <a:t>Microsoft should continue spending capital on trying to improve their other services that are already dominant, such as GitHub, Windows, Teams, etc. </a:t>
            </a:r>
          </a:p>
          <a:p>
            <a:pPr marL="0" indent="0">
              <a:buNone/>
            </a:pPr>
            <a:endParaRPr lang="en-US" dirty="0"/>
          </a:p>
          <a:p>
            <a:pPr marL="0" indent="0">
              <a:buNone/>
            </a:pPr>
            <a:r>
              <a:rPr lang="en-US" b="1" dirty="0"/>
              <a:t>Something worth considering</a:t>
            </a:r>
          </a:p>
          <a:p>
            <a:r>
              <a:rPr lang="en-US" dirty="0"/>
              <a:t>Roughly 90 million people own an Xbox device (original, 360, One, &amp; Series X). In this way, Microsoft is already in many peoples' living rooms. As a result of this competitive advantage, there may be a lucrative solution through utilizing them.</a:t>
            </a:r>
          </a:p>
        </p:txBody>
      </p:sp>
    </p:spTree>
    <p:extLst>
      <p:ext uri="{BB962C8B-B14F-4D97-AF65-F5344CB8AC3E}">
        <p14:creationId xmlns:p14="http://schemas.microsoft.com/office/powerpoint/2010/main" val="9042316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TotalTime>
  <Words>895</Words>
  <Application>Microsoft Macintosh PowerPoint</Application>
  <PresentationFormat>On-screen Show (4:3)</PresentationFormat>
  <Paragraphs>120</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Microsoft Film Industry Analysis</vt:lpstr>
      <vt:lpstr>Methodology</vt:lpstr>
      <vt:lpstr>Intro</vt:lpstr>
      <vt:lpstr>Table of Contents</vt:lpstr>
      <vt:lpstr>What are the most popular films?</vt:lpstr>
      <vt:lpstr>What are the most lucrative films?</vt:lpstr>
      <vt:lpstr>What are the most expensive films?</vt:lpstr>
      <vt:lpstr>Conclusion</vt:lpstr>
      <vt:lpstr>Recommendations</vt:lpstr>
      <vt:lpstr>PowerPoint Presentation</vt:lpstr>
      <vt:lpstr>Additional Resources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Kagan</dc:creator>
  <cp:lastModifiedBy>Dan Kagan</cp:lastModifiedBy>
  <cp:revision>25</cp:revision>
  <dcterms:created xsi:type="dcterms:W3CDTF">2021-01-03T06:43:28Z</dcterms:created>
  <dcterms:modified xsi:type="dcterms:W3CDTF">2021-02-01T04:32:07Z</dcterms:modified>
</cp:coreProperties>
</file>