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8"/>
  </p:notesMasterIdLst>
  <p:handoutMasterIdLst>
    <p:handoutMasterId r:id="rId129"/>
  </p:handoutMasterIdLst>
  <p:sldIdLst>
    <p:sldId id="577" r:id="rId2"/>
    <p:sldId id="372" r:id="rId3"/>
    <p:sldId id="373" r:id="rId4"/>
    <p:sldId id="374" r:id="rId5"/>
    <p:sldId id="460" r:id="rId6"/>
    <p:sldId id="461" r:id="rId7"/>
    <p:sldId id="462" r:id="rId8"/>
    <p:sldId id="463" r:id="rId9"/>
    <p:sldId id="734" r:id="rId10"/>
    <p:sldId id="735" r:id="rId11"/>
    <p:sldId id="736" r:id="rId12"/>
    <p:sldId id="737" r:id="rId13"/>
    <p:sldId id="738" r:id="rId14"/>
    <p:sldId id="739" r:id="rId15"/>
    <p:sldId id="740" r:id="rId16"/>
    <p:sldId id="741" r:id="rId17"/>
    <p:sldId id="742" r:id="rId18"/>
    <p:sldId id="562" r:id="rId19"/>
    <p:sldId id="563" r:id="rId20"/>
    <p:sldId id="564" r:id="rId21"/>
    <p:sldId id="565" r:id="rId22"/>
    <p:sldId id="566" r:id="rId23"/>
    <p:sldId id="567" r:id="rId24"/>
    <p:sldId id="568" r:id="rId25"/>
    <p:sldId id="569" r:id="rId26"/>
    <p:sldId id="570" r:id="rId27"/>
    <p:sldId id="571" r:id="rId28"/>
    <p:sldId id="572" r:id="rId29"/>
    <p:sldId id="573" r:id="rId30"/>
    <p:sldId id="574" r:id="rId31"/>
    <p:sldId id="541" r:id="rId32"/>
    <p:sldId id="542" r:id="rId33"/>
    <p:sldId id="369" r:id="rId34"/>
    <p:sldId id="370" r:id="rId35"/>
    <p:sldId id="543" r:id="rId36"/>
    <p:sldId id="544" r:id="rId37"/>
    <p:sldId id="545" r:id="rId38"/>
    <p:sldId id="546" r:id="rId39"/>
    <p:sldId id="547" r:id="rId40"/>
    <p:sldId id="548" r:id="rId41"/>
    <p:sldId id="549" r:id="rId42"/>
    <p:sldId id="550" r:id="rId43"/>
    <p:sldId id="551" r:id="rId44"/>
    <p:sldId id="552" r:id="rId45"/>
    <p:sldId id="553" r:id="rId46"/>
    <p:sldId id="554" r:id="rId47"/>
    <p:sldId id="555" r:id="rId48"/>
    <p:sldId id="556" r:id="rId49"/>
    <p:sldId id="702" r:id="rId50"/>
    <p:sldId id="557" r:id="rId51"/>
    <p:sldId id="558" r:id="rId52"/>
    <p:sldId id="559" r:id="rId53"/>
    <p:sldId id="560" r:id="rId54"/>
    <p:sldId id="561" r:id="rId55"/>
    <p:sldId id="406" r:id="rId56"/>
    <p:sldId id="407" r:id="rId57"/>
    <p:sldId id="439" r:id="rId58"/>
    <p:sldId id="440" r:id="rId59"/>
    <p:sldId id="441" r:id="rId60"/>
    <p:sldId id="442" r:id="rId61"/>
    <p:sldId id="443" r:id="rId62"/>
    <p:sldId id="444" r:id="rId63"/>
    <p:sldId id="445" r:id="rId64"/>
    <p:sldId id="446" r:id="rId65"/>
    <p:sldId id="447" r:id="rId66"/>
    <p:sldId id="535" r:id="rId67"/>
    <p:sldId id="536" r:id="rId68"/>
    <p:sldId id="537" r:id="rId69"/>
    <p:sldId id="538" r:id="rId70"/>
    <p:sldId id="464" r:id="rId71"/>
    <p:sldId id="465" r:id="rId72"/>
    <p:sldId id="466" r:id="rId73"/>
    <p:sldId id="467" r:id="rId74"/>
    <p:sldId id="468" r:id="rId75"/>
    <p:sldId id="469" r:id="rId76"/>
    <p:sldId id="470" r:id="rId77"/>
    <p:sldId id="471" r:id="rId78"/>
    <p:sldId id="539" r:id="rId79"/>
    <p:sldId id="472" r:id="rId80"/>
    <p:sldId id="473" r:id="rId81"/>
    <p:sldId id="474" r:id="rId82"/>
    <p:sldId id="728" r:id="rId83"/>
    <p:sldId id="729" r:id="rId84"/>
    <p:sldId id="475" r:id="rId85"/>
    <p:sldId id="476" r:id="rId86"/>
    <p:sldId id="477" r:id="rId87"/>
    <p:sldId id="730" r:id="rId88"/>
    <p:sldId id="731" r:id="rId89"/>
    <p:sldId id="478" r:id="rId90"/>
    <p:sldId id="479" r:id="rId91"/>
    <p:sldId id="732" r:id="rId92"/>
    <p:sldId id="733" r:id="rId93"/>
    <p:sldId id="480" r:id="rId94"/>
    <p:sldId id="481" r:id="rId95"/>
    <p:sldId id="483" r:id="rId96"/>
    <p:sldId id="484" r:id="rId97"/>
    <p:sldId id="485" r:id="rId98"/>
    <p:sldId id="486" r:id="rId99"/>
    <p:sldId id="487" r:id="rId100"/>
    <p:sldId id="488" r:id="rId101"/>
    <p:sldId id="490" r:id="rId102"/>
    <p:sldId id="491" r:id="rId103"/>
    <p:sldId id="724" r:id="rId104"/>
    <p:sldId id="540" r:id="rId105"/>
    <p:sldId id="493" r:id="rId106"/>
    <p:sldId id="494" r:id="rId107"/>
    <p:sldId id="495" r:id="rId108"/>
    <p:sldId id="496" r:id="rId109"/>
    <p:sldId id="497" r:id="rId110"/>
    <p:sldId id="498" r:id="rId111"/>
    <p:sldId id="499" r:id="rId112"/>
    <p:sldId id="500" r:id="rId113"/>
    <p:sldId id="524" r:id="rId114"/>
    <p:sldId id="578" r:id="rId115"/>
    <p:sldId id="581" r:id="rId116"/>
    <p:sldId id="579" r:id="rId117"/>
    <p:sldId id="580" r:id="rId118"/>
    <p:sldId id="527" r:id="rId119"/>
    <p:sldId id="528" r:id="rId120"/>
    <p:sldId id="529" r:id="rId121"/>
    <p:sldId id="530" r:id="rId122"/>
    <p:sldId id="531" r:id="rId123"/>
    <p:sldId id="532" r:id="rId124"/>
    <p:sldId id="533" r:id="rId125"/>
    <p:sldId id="710" r:id="rId126"/>
    <p:sldId id="534" r:id="rId127"/>
  </p:sldIdLst>
  <p:sldSz cx="9144000" cy="6858000" type="screen4x3"/>
  <p:notesSz cx="6858000" cy="9144000"/>
  <p:defaultTextStyle>
    <a:defPPr>
      <a:defRPr lang="en-US"/>
    </a:defPPr>
    <a:lvl1pPr algn="l" rtl="0" eaLnBrk="0" fontAlgn="base" hangingPunct="0">
      <a:spcBef>
        <a:spcPct val="0"/>
      </a:spcBef>
      <a:spcAft>
        <a:spcPct val="0"/>
      </a:spcAft>
      <a:defRPr sz="3200" kern="1200">
        <a:solidFill>
          <a:schemeClr val="tx1"/>
        </a:solidFill>
        <a:latin typeface="Times New Roman" charset="0"/>
        <a:ea typeface="ＭＳ Ｐゴシック" charset="-128"/>
        <a:cs typeface="+mn-cs"/>
        <a:sym typeface="Math1" charset="0"/>
      </a:defRPr>
    </a:lvl1pPr>
    <a:lvl2pPr marL="457200" algn="l" rtl="0" eaLnBrk="0" fontAlgn="base" hangingPunct="0">
      <a:spcBef>
        <a:spcPct val="0"/>
      </a:spcBef>
      <a:spcAft>
        <a:spcPct val="0"/>
      </a:spcAft>
      <a:defRPr sz="3200" kern="1200">
        <a:solidFill>
          <a:schemeClr val="tx1"/>
        </a:solidFill>
        <a:latin typeface="Times New Roman" charset="0"/>
        <a:ea typeface="ＭＳ Ｐゴシック" charset="-128"/>
        <a:cs typeface="+mn-cs"/>
        <a:sym typeface="Math1" charset="0"/>
      </a:defRPr>
    </a:lvl2pPr>
    <a:lvl3pPr marL="914400" algn="l" rtl="0" eaLnBrk="0" fontAlgn="base" hangingPunct="0">
      <a:spcBef>
        <a:spcPct val="0"/>
      </a:spcBef>
      <a:spcAft>
        <a:spcPct val="0"/>
      </a:spcAft>
      <a:defRPr sz="3200" kern="1200">
        <a:solidFill>
          <a:schemeClr val="tx1"/>
        </a:solidFill>
        <a:latin typeface="Times New Roman" charset="0"/>
        <a:ea typeface="ＭＳ Ｐゴシック" charset="-128"/>
        <a:cs typeface="+mn-cs"/>
        <a:sym typeface="Math1" charset="0"/>
      </a:defRPr>
    </a:lvl3pPr>
    <a:lvl4pPr marL="1371600" algn="l" rtl="0" eaLnBrk="0" fontAlgn="base" hangingPunct="0">
      <a:spcBef>
        <a:spcPct val="0"/>
      </a:spcBef>
      <a:spcAft>
        <a:spcPct val="0"/>
      </a:spcAft>
      <a:defRPr sz="3200" kern="1200">
        <a:solidFill>
          <a:schemeClr val="tx1"/>
        </a:solidFill>
        <a:latin typeface="Times New Roman" charset="0"/>
        <a:ea typeface="ＭＳ Ｐゴシック" charset="-128"/>
        <a:cs typeface="+mn-cs"/>
        <a:sym typeface="Math1" charset="0"/>
      </a:defRPr>
    </a:lvl4pPr>
    <a:lvl5pPr marL="1828800" algn="l" rtl="0" eaLnBrk="0" fontAlgn="base" hangingPunct="0">
      <a:spcBef>
        <a:spcPct val="0"/>
      </a:spcBef>
      <a:spcAft>
        <a:spcPct val="0"/>
      </a:spcAft>
      <a:defRPr sz="3200" kern="1200">
        <a:solidFill>
          <a:schemeClr val="tx1"/>
        </a:solidFill>
        <a:latin typeface="Times New Roman" charset="0"/>
        <a:ea typeface="ＭＳ Ｐゴシック" charset="-128"/>
        <a:cs typeface="+mn-cs"/>
        <a:sym typeface="Math1" charset="0"/>
      </a:defRPr>
    </a:lvl5pPr>
    <a:lvl6pPr marL="2286000" algn="l" defTabSz="914400" rtl="0" eaLnBrk="1" latinLnBrk="0" hangingPunct="1">
      <a:defRPr sz="3200" kern="1200">
        <a:solidFill>
          <a:schemeClr val="tx1"/>
        </a:solidFill>
        <a:latin typeface="Times New Roman" charset="0"/>
        <a:ea typeface="ＭＳ Ｐゴシック" charset="-128"/>
        <a:cs typeface="+mn-cs"/>
        <a:sym typeface="Math1" charset="0"/>
      </a:defRPr>
    </a:lvl6pPr>
    <a:lvl7pPr marL="2743200" algn="l" defTabSz="914400" rtl="0" eaLnBrk="1" latinLnBrk="0" hangingPunct="1">
      <a:defRPr sz="3200" kern="1200">
        <a:solidFill>
          <a:schemeClr val="tx1"/>
        </a:solidFill>
        <a:latin typeface="Times New Roman" charset="0"/>
        <a:ea typeface="ＭＳ Ｐゴシック" charset="-128"/>
        <a:cs typeface="+mn-cs"/>
        <a:sym typeface="Math1" charset="0"/>
      </a:defRPr>
    </a:lvl7pPr>
    <a:lvl8pPr marL="3200400" algn="l" defTabSz="914400" rtl="0" eaLnBrk="1" latinLnBrk="0" hangingPunct="1">
      <a:defRPr sz="3200" kern="1200">
        <a:solidFill>
          <a:schemeClr val="tx1"/>
        </a:solidFill>
        <a:latin typeface="Times New Roman" charset="0"/>
        <a:ea typeface="ＭＳ Ｐゴシック" charset="-128"/>
        <a:cs typeface="+mn-cs"/>
        <a:sym typeface="Math1" charset="0"/>
      </a:defRPr>
    </a:lvl8pPr>
    <a:lvl9pPr marL="3657600" algn="l" defTabSz="914400" rtl="0" eaLnBrk="1" latinLnBrk="0" hangingPunct="1">
      <a:defRPr sz="3200" kern="1200">
        <a:solidFill>
          <a:schemeClr val="tx1"/>
        </a:solidFill>
        <a:latin typeface="Times New Roman" charset="0"/>
        <a:ea typeface="ＭＳ Ｐゴシック" charset="-128"/>
        <a:cs typeface="+mn-cs"/>
        <a:sym typeface="Math1"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FFC1E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59"/>
  </p:normalViewPr>
  <p:slideViewPr>
    <p:cSldViewPr>
      <p:cViewPr varScale="1">
        <p:scale>
          <a:sx n="111" d="100"/>
          <a:sy n="111" d="100"/>
        </p:scale>
        <p:origin x="1680"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handoutMaster" Target="handoutMasters/handout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99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20000"/>
              </a:spcBef>
              <a:buFontTx/>
              <a:buChar char="•"/>
              <a:defRPr sz="1200">
                <a:latin typeface="Times New Roman" pitchFamily="18" charset="0"/>
                <a:ea typeface="+mn-ea"/>
                <a:cs typeface="+mn-cs"/>
                <a:sym typeface="Math1" pitchFamily="2" charset="2"/>
              </a:defRPr>
            </a:lvl1pPr>
          </a:lstStyle>
          <a:p>
            <a:pPr>
              <a:defRPr/>
            </a:pPr>
            <a:endParaRPr lang="en-US"/>
          </a:p>
        </p:txBody>
      </p:sp>
      <p:sp>
        <p:nvSpPr>
          <p:cNvPr id="33997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20000"/>
              </a:spcBef>
              <a:buFontTx/>
              <a:buChar char="•"/>
              <a:defRPr sz="1200">
                <a:latin typeface="Times New Roman" pitchFamily="18" charset="0"/>
                <a:ea typeface="+mn-ea"/>
                <a:cs typeface="+mn-cs"/>
                <a:sym typeface="Math1" pitchFamily="2" charset="2"/>
              </a:defRPr>
            </a:lvl1pPr>
          </a:lstStyle>
          <a:p>
            <a:pPr>
              <a:defRPr/>
            </a:pPr>
            <a:endParaRPr lang="en-US"/>
          </a:p>
        </p:txBody>
      </p:sp>
      <p:sp>
        <p:nvSpPr>
          <p:cNvPr id="33997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20000"/>
              </a:spcBef>
              <a:buFontTx/>
              <a:buChar char="•"/>
              <a:defRPr sz="1200">
                <a:latin typeface="Times New Roman" pitchFamily="18" charset="0"/>
                <a:ea typeface="+mn-ea"/>
                <a:cs typeface="+mn-cs"/>
                <a:sym typeface="Math1" pitchFamily="2" charset="2"/>
              </a:defRPr>
            </a:lvl1pPr>
          </a:lstStyle>
          <a:p>
            <a:pPr>
              <a:defRPr/>
            </a:pPr>
            <a:endParaRPr lang="en-US"/>
          </a:p>
        </p:txBody>
      </p:sp>
      <p:sp>
        <p:nvSpPr>
          <p:cNvPr id="33997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20000"/>
              </a:spcBef>
              <a:buFontTx/>
              <a:buChar char="•"/>
              <a:defRPr sz="1200"/>
            </a:lvl1pPr>
          </a:lstStyle>
          <a:p>
            <a:pPr>
              <a:defRPr/>
            </a:pPr>
            <a:fld id="{282054DF-2F80-6944-A1EF-73F725333FB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09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20000"/>
              </a:spcBef>
              <a:buFontTx/>
              <a:buChar char="•"/>
              <a:defRPr sz="1200">
                <a:latin typeface="Times New Roman" pitchFamily="18" charset="0"/>
                <a:ea typeface="+mn-ea"/>
                <a:cs typeface="+mn-cs"/>
                <a:sym typeface="Math1" pitchFamily="2" charset="2"/>
              </a:defRPr>
            </a:lvl1pPr>
          </a:lstStyle>
          <a:p>
            <a:pPr>
              <a:defRPr/>
            </a:pPr>
            <a:endParaRPr lang="en-US"/>
          </a:p>
        </p:txBody>
      </p:sp>
      <p:sp>
        <p:nvSpPr>
          <p:cNvPr id="3409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20000"/>
              </a:spcBef>
              <a:buFontTx/>
              <a:buChar char="•"/>
              <a:defRPr sz="1200">
                <a:latin typeface="Times New Roman" pitchFamily="18" charset="0"/>
                <a:ea typeface="+mn-ea"/>
                <a:cs typeface="+mn-cs"/>
                <a:sym typeface="Math1" pitchFamily="2" charset="2"/>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409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409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20000"/>
              </a:spcBef>
              <a:buFontTx/>
              <a:buChar char="•"/>
              <a:defRPr sz="1200">
                <a:latin typeface="Times New Roman" pitchFamily="18" charset="0"/>
                <a:ea typeface="+mn-ea"/>
                <a:cs typeface="+mn-cs"/>
                <a:sym typeface="Math1" pitchFamily="2" charset="2"/>
              </a:defRPr>
            </a:lvl1pPr>
          </a:lstStyle>
          <a:p>
            <a:pPr>
              <a:defRPr/>
            </a:pPr>
            <a:endParaRPr lang="en-US"/>
          </a:p>
        </p:txBody>
      </p:sp>
      <p:sp>
        <p:nvSpPr>
          <p:cNvPr id="3409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20000"/>
              </a:spcBef>
              <a:buFontTx/>
              <a:buChar char="•"/>
              <a:defRPr sz="1200"/>
            </a:lvl1pPr>
          </a:lstStyle>
          <a:p>
            <a:pPr>
              <a:defRPr/>
            </a:pPr>
            <a:fld id="{B382C285-85E7-9E4A-BFD1-A7B12F960D8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818C6BD4-22D1-5941-A87E-372DD75DDDF2}" type="slidenum">
              <a:rPr lang="en-US" altLang="en-US"/>
              <a:pPr>
                <a:spcBef>
                  <a:spcPct val="20000"/>
                </a:spcBef>
              </a:pPr>
              <a:t>1</a:t>
            </a:fld>
            <a:endParaRPr lang="en-US" altLang="en-US"/>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extLst>
      <p:ext uri="{BB962C8B-B14F-4D97-AF65-F5344CB8AC3E}">
        <p14:creationId xmlns:p14="http://schemas.microsoft.com/office/powerpoint/2010/main" val="1074195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32CC0123-2BE4-2843-B4BD-B85BA1D3108A}" type="slidenum">
              <a:rPr lang="en-US" altLang="en-US"/>
              <a:pPr>
                <a:spcBef>
                  <a:spcPct val="20000"/>
                </a:spcBef>
              </a:pPr>
              <a:t>11</a:t>
            </a:fld>
            <a:endParaRPr lang="en-US" alt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GB" altLang="en-US">
              <a:latin typeface="Times New Roman" charset="0"/>
              <a:ea typeface="ＭＳ Ｐゴシック" charset="-128"/>
            </a:endParaRPr>
          </a:p>
        </p:txBody>
      </p:sp>
    </p:spTree>
    <p:extLst>
      <p:ext uri="{BB962C8B-B14F-4D97-AF65-F5344CB8AC3E}">
        <p14:creationId xmlns:p14="http://schemas.microsoft.com/office/powerpoint/2010/main" val="46540927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54C2CDD0-17E8-E442-BD95-DD384CB270F4}" type="slidenum">
              <a:rPr lang="en-US" altLang="en-US"/>
              <a:pPr>
                <a:spcBef>
                  <a:spcPct val="20000"/>
                </a:spcBef>
              </a:pPr>
              <a:t>110</a:t>
            </a:fld>
            <a:endParaRPr lang="en-US" altLang="en-US"/>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B1AF3838-173A-6841-A427-DBE007180970}" type="slidenum">
              <a:rPr lang="en-US" altLang="en-US"/>
              <a:pPr>
                <a:spcBef>
                  <a:spcPct val="20000"/>
                </a:spcBef>
              </a:pPr>
              <a:t>111</a:t>
            </a:fld>
            <a:endParaRPr lang="en-US" altLang="en-US"/>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2B76B08E-1F47-8549-975A-F3388CE508A3}" type="slidenum">
              <a:rPr lang="en-US" altLang="en-US"/>
              <a:pPr>
                <a:spcBef>
                  <a:spcPct val="20000"/>
                </a:spcBef>
              </a:pPr>
              <a:t>112</a:t>
            </a:fld>
            <a:endParaRPr lang="en-US" altLang="en-US"/>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E53FBF7E-BF39-5241-BF56-7E4BF9113A78}" type="slidenum">
              <a:rPr lang="en-US" altLang="en-US"/>
              <a:pPr>
                <a:spcBef>
                  <a:spcPct val="20000"/>
                </a:spcBef>
              </a:pPr>
              <a:t>113</a:t>
            </a:fld>
            <a:endParaRPr lang="en-US" altLang="en-US"/>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75D2D242-0AF8-6444-B255-1985C7069B97}" type="slidenum">
              <a:rPr lang="en-US" altLang="en-US"/>
              <a:pPr>
                <a:spcBef>
                  <a:spcPct val="20000"/>
                </a:spcBef>
              </a:pPr>
              <a:t>115</a:t>
            </a:fld>
            <a:endParaRPr lang="en-US" altLang="en-US"/>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extLst>
      <p:ext uri="{BB962C8B-B14F-4D97-AF65-F5344CB8AC3E}">
        <p14:creationId xmlns:p14="http://schemas.microsoft.com/office/powerpoint/2010/main" val="38348081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46B13EB9-94FA-7044-B73B-32E664C73F44}" type="slidenum">
              <a:rPr lang="en-US" altLang="en-US"/>
              <a:pPr>
                <a:spcBef>
                  <a:spcPct val="20000"/>
                </a:spcBef>
              </a:pPr>
              <a:t>116</a:t>
            </a:fld>
            <a:endParaRPr lang="en-US" altLang="en-US"/>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extLst>
      <p:ext uri="{BB962C8B-B14F-4D97-AF65-F5344CB8AC3E}">
        <p14:creationId xmlns:p14="http://schemas.microsoft.com/office/powerpoint/2010/main" val="16940260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540594A0-9680-ED4A-B948-0EA704228E95}" type="slidenum">
              <a:rPr lang="en-US" altLang="en-US"/>
              <a:pPr>
                <a:spcBef>
                  <a:spcPct val="20000"/>
                </a:spcBef>
              </a:pPr>
              <a:t>117</a:t>
            </a:fld>
            <a:endParaRPr lang="en-US" altLang="en-US"/>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extLst>
      <p:ext uri="{BB962C8B-B14F-4D97-AF65-F5344CB8AC3E}">
        <p14:creationId xmlns:p14="http://schemas.microsoft.com/office/powerpoint/2010/main" val="665078979"/>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504FBC2E-8E55-364B-88EB-6CC0669A3AAE}" type="slidenum">
              <a:rPr lang="en-US" altLang="en-US"/>
              <a:pPr>
                <a:spcBef>
                  <a:spcPct val="20000"/>
                </a:spcBef>
              </a:pPr>
              <a:t>118</a:t>
            </a:fld>
            <a:endParaRPr lang="en-US" altLang="en-US"/>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F268AD86-80EF-5948-9D86-5268B4C212B7}" type="slidenum">
              <a:rPr lang="en-US" altLang="en-US"/>
              <a:pPr>
                <a:spcBef>
                  <a:spcPct val="20000"/>
                </a:spcBef>
              </a:pPr>
              <a:t>119</a:t>
            </a:fld>
            <a:endParaRPr lang="en-US" altLang="en-US"/>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12EEBD4C-E06E-0A44-8372-48F740B9CA1E}" type="slidenum">
              <a:rPr lang="en-US" altLang="en-US"/>
              <a:pPr>
                <a:spcBef>
                  <a:spcPct val="20000"/>
                </a:spcBef>
              </a:pPr>
              <a:t>120</a:t>
            </a:fld>
            <a:endParaRPr lang="en-US" altLang="en-US"/>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30393A1D-138B-3140-A632-56F06E4B283B}" type="slidenum">
              <a:rPr lang="en-US" altLang="en-US"/>
              <a:pPr>
                <a:spcBef>
                  <a:spcPct val="20000"/>
                </a:spcBef>
              </a:pPr>
              <a:t>12</a:t>
            </a:fld>
            <a:endParaRPr lang="en-US" alt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GB" altLang="en-US">
              <a:latin typeface="Times New Roman" charset="0"/>
              <a:ea typeface="ＭＳ Ｐゴシック" charset="-128"/>
            </a:endParaRPr>
          </a:p>
        </p:txBody>
      </p:sp>
    </p:spTree>
    <p:extLst>
      <p:ext uri="{BB962C8B-B14F-4D97-AF65-F5344CB8AC3E}">
        <p14:creationId xmlns:p14="http://schemas.microsoft.com/office/powerpoint/2010/main" val="3792891363"/>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468CB38C-A9F8-F54F-ACCF-1A94EEC5AECF}" type="slidenum">
              <a:rPr lang="en-US" altLang="en-US"/>
              <a:pPr>
                <a:spcBef>
                  <a:spcPct val="20000"/>
                </a:spcBef>
              </a:pPr>
              <a:t>121</a:t>
            </a:fld>
            <a:endParaRPr lang="en-US" altLang="en-US"/>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E7D8DE18-2C9E-5542-9C1A-73BBA20D942A}" type="slidenum">
              <a:rPr lang="en-US" altLang="en-US"/>
              <a:pPr>
                <a:spcBef>
                  <a:spcPct val="20000"/>
                </a:spcBef>
              </a:pPr>
              <a:t>122</a:t>
            </a:fld>
            <a:endParaRPr lang="en-US" altLang="en-US"/>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10AF64A2-AA78-0F43-988E-271EBC8110AE}" type="slidenum">
              <a:rPr lang="en-US" altLang="en-US"/>
              <a:pPr>
                <a:spcBef>
                  <a:spcPct val="20000"/>
                </a:spcBef>
              </a:pPr>
              <a:t>123</a:t>
            </a:fld>
            <a:endParaRPr lang="en-US" altLang="en-US"/>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A4C007C1-ACE7-A447-9E37-291E35AF6F59}" type="slidenum">
              <a:rPr lang="en-US" altLang="en-US"/>
              <a:pPr>
                <a:spcBef>
                  <a:spcPct val="20000"/>
                </a:spcBef>
              </a:pPr>
              <a:t>124</a:t>
            </a:fld>
            <a:endParaRPr lang="en-US" altLang="en-US"/>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E64BB148-E98D-6641-82A3-325ACEA1632B}" type="slidenum">
              <a:rPr lang="en-US" altLang="en-US"/>
              <a:pPr>
                <a:spcBef>
                  <a:spcPct val="20000"/>
                </a:spcBef>
              </a:pPr>
              <a:t>126</a:t>
            </a:fld>
            <a:endParaRPr lang="en-US" altLang="en-US"/>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782637D2-C51B-9646-BD02-FA109941E0C5}" type="slidenum">
              <a:rPr lang="en-US" altLang="en-US"/>
              <a:pPr>
                <a:spcBef>
                  <a:spcPct val="20000"/>
                </a:spcBef>
              </a:pPr>
              <a:t>13</a:t>
            </a:fld>
            <a:endParaRPr lang="en-US" alt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GB" altLang="en-US">
              <a:latin typeface="Times New Roman" charset="0"/>
              <a:ea typeface="ＭＳ Ｐゴシック" charset="-128"/>
            </a:endParaRPr>
          </a:p>
        </p:txBody>
      </p:sp>
    </p:spTree>
    <p:extLst>
      <p:ext uri="{BB962C8B-B14F-4D97-AF65-F5344CB8AC3E}">
        <p14:creationId xmlns:p14="http://schemas.microsoft.com/office/powerpoint/2010/main" val="3397408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97813974-FB13-4941-A27A-5258A89FC8C6}" type="slidenum">
              <a:rPr lang="en-US" altLang="en-US"/>
              <a:pPr>
                <a:spcBef>
                  <a:spcPct val="20000"/>
                </a:spcBef>
              </a:pPr>
              <a:t>14</a:t>
            </a:fld>
            <a:endParaRPr lang="en-US" altLang="en-US"/>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GB" altLang="en-US">
              <a:latin typeface="Times New Roman" charset="0"/>
              <a:ea typeface="ＭＳ Ｐゴシック" charset="-128"/>
            </a:endParaRPr>
          </a:p>
        </p:txBody>
      </p:sp>
    </p:spTree>
    <p:extLst>
      <p:ext uri="{BB962C8B-B14F-4D97-AF65-F5344CB8AC3E}">
        <p14:creationId xmlns:p14="http://schemas.microsoft.com/office/powerpoint/2010/main" val="3833584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1B9563FE-7433-154C-9616-52AAF4ADB014}" type="slidenum">
              <a:rPr lang="en-US" altLang="en-US"/>
              <a:pPr>
                <a:spcBef>
                  <a:spcPct val="20000"/>
                </a:spcBef>
              </a:pPr>
              <a:t>15</a:t>
            </a:fld>
            <a:endParaRPr lang="en-US" alt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GB" altLang="en-US">
              <a:latin typeface="Times New Roman" charset="0"/>
              <a:ea typeface="ＭＳ Ｐゴシック" charset="-128"/>
            </a:endParaRPr>
          </a:p>
        </p:txBody>
      </p:sp>
    </p:spTree>
    <p:extLst>
      <p:ext uri="{BB962C8B-B14F-4D97-AF65-F5344CB8AC3E}">
        <p14:creationId xmlns:p14="http://schemas.microsoft.com/office/powerpoint/2010/main" val="741631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DD04BB5C-E999-AF41-8BB6-52EE14516C74}" type="slidenum">
              <a:rPr lang="en-US" altLang="en-US"/>
              <a:pPr>
                <a:spcBef>
                  <a:spcPct val="20000"/>
                </a:spcBef>
              </a:pPr>
              <a:t>16</a:t>
            </a:fld>
            <a:endParaRPr lang="en-US" altLang="en-US"/>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GB" altLang="en-US">
              <a:latin typeface="Times New Roman" charset="0"/>
              <a:ea typeface="ＭＳ Ｐゴシック" charset="-128"/>
            </a:endParaRPr>
          </a:p>
        </p:txBody>
      </p:sp>
    </p:spTree>
    <p:extLst>
      <p:ext uri="{BB962C8B-B14F-4D97-AF65-F5344CB8AC3E}">
        <p14:creationId xmlns:p14="http://schemas.microsoft.com/office/powerpoint/2010/main" val="3720790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B9426775-521D-BC42-99BE-D1023FA8DDBE}" type="slidenum">
              <a:rPr lang="en-US" altLang="en-US"/>
              <a:pPr>
                <a:spcBef>
                  <a:spcPct val="20000"/>
                </a:spcBef>
              </a:pPr>
              <a:t>17</a:t>
            </a:fld>
            <a:endParaRPr lang="en-US" altLang="en-US"/>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GB" altLang="en-US">
              <a:latin typeface="Times New Roman" charset="0"/>
              <a:ea typeface="ＭＳ Ｐゴシック" charset="-128"/>
            </a:endParaRPr>
          </a:p>
        </p:txBody>
      </p:sp>
    </p:spTree>
    <p:extLst>
      <p:ext uri="{BB962C8B-B14F-4D97-AF65-F5344CB8AC3E}">
        <p14:creationId xmlns:p14="http://schemas.microsoft.com/office/powerpoint/2010/main" val="3242769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9DD725C9-08E3-0541-8885-1083EB076843}" type="slidenum">
              <a:rPr lang="en-US" altLang="en-US"/>
              <a:pPr>
                <a:spcBef>
                  <a:spcPct val="20000"/>
                </a:spcBef>
              </a:pPr>
              <a:t>18</a:t>
            </a:fld>
            <a:endParaRPr lang="en-US" altLang="en-U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5A7C8319-2AC0-5F4F-B935-A8ECA2286049}" type="slidenum">
              <a:rPr lang="en-US" altLang="en-US"/>
              <a:pPr>
                <a:spcBef>
                  <a:spcPct val="20000"/>
                </a:spcBef>
              </a:pPr>
              <a:t>19</a:t>
            </a:fld>
            <a:endParaRPr lang="en-US" altLang="en-US"/>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C2C2C093-ED7D-1D4A-A2C6-73D5B84F1129}" type="slidenum">
              <a:rPr lang="en-US" altLang="en-US"/>
              <a:pPr>
                <a:spcBef>
                  <a:spcPct val="20000"/>
                </a:spcBef>
              </a:pPr>
              <a:t>20</a:t>
            </a:fld>
            <a:endParaRPr lang="en-US" alt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FD0B7BB0-837D-E645-9B74-BB2393D03F84}" type="slidenum">
              <a:rPr lang="en-US" altLang="en-US"/>
              <a:pPr>
                <a:spcBef>
                  <a:spcPct val="20000"/>
                </a:spcBef>
              </a:pPr>
              <a:t>3</a:t>
            </a:fld>
            <a:endParaRPr lang="en-US" altLang="en-US"/>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73D57299-FD63-6A46-8E96-8861365466B6}" type="slidenum">
              <a:rPr lang="en-US" altLang="en-US"/>
              <a:pPr>
                <a:spcBef>
                  <a:spcPct val="20000"/>
                </a:spcBef>
              </a:pPr>
              <a:t>21</a:t>
            </a:fld>
            <a:endParaRPr lang="en-US" altLang="en-US"/>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3EF7AB34-D6CA-8C4F-B612-654DCE7946EB}" type="slidenum">
              <a:rPr lang="en-US" altLang="en-US"/>
              <a:pPr>
                <a:spcBef>
                  <a:spcPct val="20000"/>
                </a:spcBef>
              </a:pPr>
              <a:t>22</a:t>
            </a:fld>
            <a:endParaRPr lang="en-US" alt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6721A491-B402-3C40-802F-EA48E02E4A20}" type="slidenum">
              <a:rPr lang="en-US" altLang="en-US"/>
              <a:pPr>
                <a:spcBef>
                  <a:spcPct val="20000"/>
                </a:spcBef>
              </a:pPr>
              <a:t>23</a:t>
            </a:fld>
            <a:endParaRPr lang="en-US" altLang="en-US"/>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F641E03E-C795-9340-BF22-926303CF8A41}" type="slidenum">
              <a:rPr lang="en-US" altLang="en-US"/>
              <a:pPr>
                <a:spcBef>
                  <a:spcPct val="20000"/>
                </a:spcBef>
              </a:pPr>
              <a:t>24</a:t>
            </a:fld>
            <a:endParaRPr lang="en-US" alt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9C7D4603-DB53-F840-A46E-66368399B784}" type="slidenum">
              <a:rPr lang="en-US" altLang="en-US"/>
              <a:pPr>
                <a:spcBef>
                  <a:spcPct val="20000"/>
                </a:spcBef>
              </a:pPr>
              <a:t>25</a:t>
            </a:fld>
            <a:endParaRPr lang="en-US" alt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2FB176C9-6DED-564D-84D3-22E5F1DD0D0E}" type="slidenum">
              <a:rPr lang="en-US" altLang="en-US"/>
              <a:pPr>
                <a:spcBef>
                  <a:spcPct val="20000"/>
                </a:spcBef>
              </a:pPr>
              <a:t>26</a:t>
            </a:fld>
            <a:endParaRPr lang="en-US" alt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D1EF0AD5-4715-3F4C-94B4-65A8A434F3ED}" type="slidenum">
              <a:rPr lang="en-US" altLang="en-US"/>
              <a:pPr>
                <a:spcBef>
                  <a:spcPct val="20000"/>
                </a:spcBef>
              </a:pPr>
              <a:t>27</a:t>
            </a:fld>
            <a:endParaRPr lang="en-US" altLang="en-US"/>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7ADFD001-33FE-5243-BCBF-4281B96DCA01}" type="slidenum">
              <a:rPr lang="en-US" altLang="en-US"/>
              <a:pPr>
                <a:spcBef>
                  <a:spcPct val="20000"/>
                </a:spcBef>
              </a:pPr>
              <a:t>28</a:t>
            </a:fld>
            <a:endParaRPr lang="en-US" altLang="en-US"/>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471C38CA-E1F8-4345-A473-F16E7D18F104}" type="slidenum">
              <a:rPr lang="en-US" altLang="en-US"/>
              <a:pPr>
                <a:spcBef>
                  <a:spcPct val="20000"/>
                </a:spcBef>
              </a:pPr>
              <a:t>29</a:t>
            </a:fld>
            <a:endParaRPr lang="en-US" altLang="en-US"/>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9E1685D8-7D70-C847-B0C1-159EFAAD70C4}" type="slidenum">
              <a:rPr lang="en-US" altLang="en-US"/>
              <a:pPr>
                <a:spcBef>
                  <a:spcPct val="20000"/>
                </a:spcBef>
              </a:pPr>
              <a:t>30</a:t>
            </a:fld>
            <a:endParaRPr lang="en-US" altLang="en-US"/>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C0ACCF5F-C57F-CF4A-93AE-60E88D76F31A}" type="slidenum">
              <a:rPr lang="en-US" altLang="en-US"/>
              <a:pPr>
                <a:spcBef>
                  <a:spcPct val="20000"/>
                </a:spcBef>
              </a:pPr>
              <a:t>4</a:t>
            </a:fld>
            <a:endParaRPr lang="en-US" alt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AC5798E2-8CED-9B4E-A274-67F6CAE49BC9}" type="slidenum">
              <a:rPr lang="en-US" altLang="en-US"/>
              <a:pPr>
                <a:spcBef>
                  <a:spcPct val="20000"/>
                </a:spcBef>
              </a:pPr>
              <a:t>31</a:t>
            </a:fld>
            <a:endParaRPr lang="en-US" altLang="en-US"/>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71729D15-B9D8-3F4B-867D-261CCEFBA347}" type="slidenum">
              <a:rPr lang="en-US" altLang="en-US"/>
              <a:pPr>
                <a:spcBef>
                  <a:spcPct val="20000"/>
                </a:spcBef>
              </a:pPr>
              <a:t>32</a:t>
            </a:fld>
            <a:endParaRPr lang="en-US" alt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A286CC8B-7660-6A40-98FC-4218ADA0BFD6}" type="slidenum">
              <a:rPr lang="en-US" altLang="en-US"/>
              <a:pPr>
                <a:spcBef>
                  <a:spcPct val="20000"/>
                </a:spcBef>
              </a:pPr>
              <a:t>33</a:t>
            </a:fld>
            <a:endParaRPr lang="en-US" alt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GB" altLang="en-US">
              <a:latin typeface="Times New Roman" charset="0"/>
              <a:ea typeface="ＭＳ Ｐゴシック" charset="-128"/>
            </a:endParaRPr>
          </a:p>
        </p:txBody>
      </p:sp>
    </p:spTree>
    <p:extLst>
      <p:ext uri="{BB962C8B-B14F-4D97-AF65-F5344CB8AC3E}">
        <p14:creationId xmlns:p14="http://schemas.microsoft.com/office/powerpoint/2010/main" val="31623034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3704D659-7901-7A41-A299-551448908E92}" type="slidenum">
              <a:rPr lang="en-US" altLang="en-US"/>
              <a:pPr>
                <a:spcBef>
                  <a:spcPct val="20000"/>
                </a:spcBef>
              </a:pPr>
              <a:t>34</a:t>
            </a:fld>
            <a:endParaRPr lang="en-US" alt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GB" altLang="en-US">
              <a:latin typeface="Times New Roman" charset="0"/>
              <a:ea typeface="ＭＳ Ｐゴシック" charset="-128"/>
            </a:endParaRPr>
          </a:p>
        </p:txBody>
      </p:sp>
    </p:spTree>
    <p:extLst>
      <p:ext uri="{BB962C8B-B14F-4D97-AF65-F5344CB8AC3E}">
        <p14:creationId xmlns:p14="http://schemas.microsoft.com/office/powerpoint/2010/main" val="26821681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492AC2AA-A029-5642-AA45-EA497D3F86FE}" type="slidenum">
              <a:rPr lang="en-US" altLang="en-US"/>
              <a:pPr>
                <a:spcBef>
                  <a:spcPct val="20000"/>
                </a:spcBef>
              </a:pPr>
              <a:t>35</a:t>
            </a:fld>
            <a:endParaRPr lang="en-US" alt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A6493DBF-0FC2-1A43-8451-E1CADC067686}" type="slidenum">
              <a:rPr lang="en-US" altLang="en-US"/>
              <a:pPr>
                <a:spcBef>
                  <a:spcPct val="20000"/>
                </a:spcBef>
              </a:pPr>
              <a:t>36</a:t>
            </a:fld>
            <a:endParaRPr lang="en-US" altLang="en-US"/>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8D270575-4828-7647-87A4-BCA84139DD53}" type="slidenum">
              <a:rPr lang="en-US" altLang="en-US"/>
              <a:pPr>
                <a:spcBef>
                  <a:spcPct val="20000"/>
                </a:spcBef>
              </a:pPr>
              <a:t>37</a:t>
            </a:fld>
            <a:endParaRPr lang="en-US" altLang="en-US"/>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8BAF85B3-5851-364D-A7C9-181A0B00BD75}" type="slidenum">
              <a:rPr lang="en-US" altLang="en-US"/>
              <a:pPr>
                <a:spcBef>
                  <a:spcPct val="20000"/>
                </a:spcBef>
              </a:pPr>
              <a:t>38</a:t>
            </a:fld>
            <a:endParaRPr lang="en-US" alt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C6D8850A-8953-964F-B83E-FEC6DA3E1F6B}" type="slidenum">
              <a:rPr lang="en-US" altLang="en-US"/>
              <a:pPr>
                <a:spcBef>
                  <a:spcPct val="20000"/>
                </a:spcBef>
              </a:pPr>
              <a:t>39</a:t>
            </a:fld>
            <a:endParaRPr lang="en-US" alt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3BA75562-9659-EB4C-9068-367C7F9D8883}" type="slidenum">
              <a:rPr lang="en-US" altLang="en-US"/>
              <a:pPr>
                <a:spcBef>
                  <a:spcPct val="20000"/>
                </a:spcBef>
              </a:pPr>
              <a:t>40</a:t>
            </a:fld>
            <a:endParaRPr lang="en-US" alt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879574EF-1DC5-8644-A65E-4AAC2F000714}" type="slidenum">
              <a:rPr lang="en-US" altLang="en-US"/>
              <a:pPr>
                <a:spcBef>
                  <a:spcPct val="20000"/>
                </a:spcBef>
              </a:pPr>
              <a:t>5</a:t>
            </a:fld>
            <a:endParaRPr lang="en-US" alt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GB" altLang="en-US">
              <a:latin typeface="Times New Roman" charset="0"/>
              <a:ea typeface="ＭＳ Ｐゴシック" charset="-128"/>
            </a:endParaRPr>
          </a:p>
        </p:txBody>
      </p:sp>
    </p:spTree>
    <p:extLst>
      <p:ext uri="{BB962C8B-B14F-4D97-AF65-F5344CB8AC3E}">
        <p14:creationId xmlns:p14="http://schemas.microsoft.com/office/powerpoint/2010/main" val="21313744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F53F0A40-92DF-0449-866A-07A45D34011D}" type="slidenum">
              <a:rPr lang="en-US" altLang="en-US"/>
              <a:pPr>
                <a:spcBef>
                  <a:spcPct val="20000"/>
                </a:spcBef>
              </a:pPr>
              <a:t>41</a:t>
            </a:fld>
            <a:endParaRPr lang="en-US" alt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68CC01BF-81D0-C144-9BCE-C8C7EB99FB9A}" type="slidenum">
              <a:rPr lang="en-US" altLang="en-US"/>
              <a:pPr>
                <a:spcBef>
                  <a:spcPct val="20000"/>
                </a:spcBef>
              </a:pPr>
              <a:t>42</a:t>
            </a:fld>
            <a:endParaRPr lang="en-US" alt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014A68B3-4616-6042-AC15-95C240D83706}" type="slidenum">
              <a:rPr lang="en-US" altLang="en-US"/>
              <a:pPr>
                <a:spcBef>
                  <a:spcPct val="20000"/>
                </a:spcBef>
              </a:pPr>
              <a:t>43</a:t>
            </a:fld>
            <a:endParaRPr lang="en-US" alt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706EEA26-6B78-C246-B439-9B9AEFFE18FB}" type="slidenum">
              <a:rPr lang="en-US" altLang="en-US"/>
              <a:pPr>
                <a:spcBef>
                  <a:spcPct val="20000"/>
                </a:spcBef>
              </a:pPr>
              <a:t>44</a:t>
            </a:fld>
            <a:endParaRPr lang="en-US" alt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93229CCE-8265-7A44-8E67-8CDE21CD6E1D}" type="slidenum">
              <a:rPr lang="en-US" altLang="en-US"/>
              <a:pPr>
                <a:spcBef>
                  <a:spcPct val="20000"/>
                </a:spcBef>
              </a:pPr>
              <a:t>45</a:t>
            </a:fld>
            <a:endParaRPr lang="en-US" alt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DD760DA4-1AD9-0A44-9C09-2D76228DA2F1}" type="slidenum">
              <a:rPr lang="en-US" altLang="en-US"/>
              <a:pPr>
                <a:spcBef>
                  <a:spcPct val="20000"/>
                </a:spcBef>
              </a:pPr>
              <a:t>46</a:t>
            </a:fld>
            <a:endParaRPr lang="en-US" alt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4F644A50-9E8A-7C42-B89A-F5734E0426AD}" type="slidenum">
              <a:rPr lang="en-US" altLang="en-US"/>
              <a:pPr>
                <a:spcBef>
                  <a:spcPct val="20000"/>
                </a:spcBef>
              </a:pPr>
              <a:t>47</a:t>
            </a:fld>
            <a:endParaRPr lang="en-US" altLang="en-US"/>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EB1C8FB5-4270-0342-BB2C-E73AB716197B}" type="slidenum">
              <a:rPr lang="en-US" altLang="en-US"/>
              <a:pPr>
                <a:spcBef>
                  <a:spcPct val="20000"/>
                </a:spcBef>
              </a:pPr>
              <a:t>48</a:t>
            </a:fld>
            <a:endParaRPr lang="en-US" altLang="en-US"/>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C99717D8-E729-4C4C-8B52-8543F8A3FD7A}" type="slidenum">
              <a:rPr lang="en-US" altLang="en-US"/>
              <a:pPr>
                <a:spcBef>
                  <a:spcPct val="20000"/>
                </a:spcBef>
              </a:pPr>
              <a:t>50</a:t>
            </a:fld>
            <a:endParaRPr lang="en-US" altLang="en-US"/>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65EF512C-10CC-3741-8F84-2AC1814A52C9}" type="slidenum">
              <a:rPr lang="en-US" altLang="en-US"/>
              <a:pPr>
                <a:spcBef>
                  <a:spcPct val="20000"/>
                </a:spcBef>
              </a:pPr>
              <a:t>51</a:t>
            </a:fld>
            <a:endParaRPr lang="en-US" altLang="en-US"/>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682A010B-84DD-CB4D-B046-DA35B3C41D55}" type="slidenum">
              <a:rPr lang="en-US" altLang="en-US"/>
              <a:pPr>
                <a:spcBef>
                  <a:spcPct val="20000"/>
                </a:spcBef>
              </a:pPr>
              <a:t>6</a:t>
            </a:fld>
            <a:endParaRPr lang="en-US" altLang="en-US"/>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GB" altLang="en-US">
              <a:latin typeface="Times New Roman" charset="0"/>
              <a:ea typeface="ＭＳ Ｐゴシック" charset="-128"/>
            </a:endParaRPr>
          </a:p>
        </p:txBody>
      </p:sp>
    </p:spTree>
    <p:extLst>
      <p:ext uri="{BB962C8B-B14F-4D97-AF65-F5344CB8AC3E}">
        <p14:creationId xmlns:p14="http://schemas.microsoft.com/office/powerpoint/2010/main" val="2408537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3050189D-AB79-D24A-A9CC-D7544E1EC07B}" type="slidenum">
              <a:rPr lang="en-US" altLang="en-US"/>
              <a:pPr>
                <a:spcBef>
                  <a:spcPct val="20000"/>
                </a:spcBef>
              </a:pPr>
              <a:t>52</a:t>
            </a:fld>
            <a:endParaRPr lang="en-US" alt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90E94ED6-D5CA-314F-82A5-4742AF8E0316}" type="slidenum">
              <a:rPr lang="en-US" altLang="en-US"/>
              <a:pPr>
                <a:spcBef>
                  <a:spcPct val="20000"/>
                </a:spcBef>
              </a:pPr>
              <a:t>53</a:t>
            </a:fld>
            <a:endParaRPr lang="en-US" alt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47807AE0-6599-5F4C-83FB-034C73738FB9}" type="slidenum">
              <a:rPr lang="en-US" altLang="en-US"/>
              <a:pPr>
                <a:spcBef>
                  <a:spcPct val="20000"/>
                </a:spcBef>
              </a:pPr>
              <a:t>54</a:t>
            </a:fld>
            <a:endParaRPr lang="en-US" altLang="en-US"/>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BBEEDB57-A30D-B64D-A038-51B18EC92E38}" type="slidenum">
              <a:rPr lang="en-US" altLang="en-US"/>
              <a:pPr>
                <a:spcBef>
                  <a:spcPct val="20000"/>
                </a:spcBef>
              </a:pPr>
              <a:t>55</a:t>
            </a:fld>
            <a:endParaRPr lang="en-US" alt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FC76980A-C89B-FB4B-9086-265E86C5A144}" type="slidenum">
              <a:rPr lang="en-US" altLang="en-US"/>
              <a:pPr>
                <a:spcBef>
                  <a:spcPct val="20000"/>
                </a:spcBef>
              </a:pPr>
              <a:t>56</a:t>
            </a:fld>
            <a:endParaRPr lang="en-US" alt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7B6316E3-E899-8B43-AFFD-07B439B8A8E0}" type="slidenum">
              <a:rPr lang="en-US" altLang="en-US"/>
              <a:pPr>
                <a:spcBef>
                  <a:spcPct val="20000"/>
                </a:spcBef>
              </a:pPr>
              <a:t>57</a:t>
            </a:fld>
            <a:endParaRPr lang="en-US" altLang="en-US"/>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7FC238AC-DEC3-5C4E-97D3-6D212C245628}" type="slidenum">
              <a:rPr lang="en-US" altLang="en-US"/>
              <a:pPr>
                <a:spcBef>
                  <a:spcPct val="20000"/>
                </a:spcBef>
              </a:pPr>
              <a:t>58</a:t>
            </a:fld>
            <a:endParaRPr lang="en-US" altLang="en-US"/>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0356997C-FF3C-8E47-94D7-80F1105571B0}" type="slidenum">
              <a:rPr lang="en-US" altLang="en-US"/>
              <a:pPr>
                <a:spcBef>
                  <a:spcPct val="20000"/>
                </a:spcBef>
              </a:pPr>
              <a:t>59</a:t>
            </a:fld>
            <a:endParaRPr lang="en-US" altLang="en-US"/>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DC10B16C-FF4C-DC49-8265-3B333CA1ADBF}" type="slidenum">
              <a:rPr lang="en-US" altLang="en-US"/>
              <a:pPr>
                <a:spcBef>
                  <a:spcPct val="20000"/>
                </a:spcBef>
              </a:pPr>
              <a:t>60</a:t>
            </a:fld>
            <a:endParaRPr lang="en-US" alt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7079C300-AF2F-B949-ACCC-DCA74E81329B}" type="slidenum">
              <a:rPr lang="en-US" altLang="en-US"/>
              <a:pPr>
                <a:spcBef>
                  <a:spcPct val="20000"/>
                </a:spcBef>
              </a:pPr>
              <a:t>61</a:t>
            </a:fld>
            <a:endParaRPr lang="en-US" altLang="en-US"/>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7AB066F8-53E7-4D4F-901F-F4C9E56D2604}" type="slidenum">
              <a:rPr lang="en-US" altLang="en-US"/>
              <a:pPr>
                <a:spcBef>
                  <a:spcPct val="20000"/>
                </a:spcBef>
              </a:pPr>
              <a:t>7</a:t>
            </a:fld>
            <a:endParaRPr lang="en-US" altLang="en-US"/>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GB" altLang="en-US">
              <a:latin typeface="Times New Roman" charset="0"/>
              <a:ea typeface="ＭＳ Ｐゴシック" charset="-128"/>
            </a:endParaRPr>
          </a:p>
        </p:txBody>
      </p:sp>
    </p:spTree>
    <p:extLst>
      <p:ext uri="{BB962C8B-B14F-4D97-AF65-F5344CB8AC3E}">
        <p14:creationId xmlns:p14="http://schemas.microsoft.com/office/powerpoint/2010/main" val="242234641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A2CC6F22-B637-B143-995E-1B2F626E89EF}" type="slidenum">
              <a:rPr lang="en-US" altLang="en-US"/>
              <a:pPr>
                <a:spcBef>
                  <a:spcPct val="20000"/>
                </a:spcBef>
              </a:pPr>
              <a:t>62</a:t>
            </a:fld>
            <a:endParaRPr lang="en-US" altLang="en-US"/>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CE7857F0-26E6-BE4A-A070-9FF1D3292B02}" type="slidenum">
              <a:rPr lang="en-US" altLang="en-US"/>
              <a:pPr>
                <a:spcBef>
                  <a:spcPct val="20000"/>
                </a:spcBef>
              </a:pPr>
              <a:t>63</a:t>
            </a:fld>
            <a:endParaRPr lang="en-US" alt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2A64C4F7-C564-4F46-893C-B66847F14E8C}" type="slidenum">
              <a:rPr lang="en-US" altLang="en-US"/>
              <a:pPr>
                <a:spcBef>
                  <a:spcPct val="20000"/>
                </a:spcBef>
              </a:pPr>
              <a:t>64</a:t>
            </a:fld>
            <a:endParaRPr lang="en-US" alt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63CA449C-C087-7844-810D-791E39C3A529}" type="slidenum">
              <a:rPr lang="en-US" altLang="en-US"/>
              <a:pPr>
                <a:spcBef>
                  <a:spcPct val="20000"/>
                </a:spcBef>
              </a:pPr>
              <a:t>65</a:t>
            </a:fld>
            <a:endParaRPr lang="en-US" altLang="en-US"/>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12EB3A16-B222-9A47-B181-BC71DEAF5437}" type="slidenum">
              <a:rPr lang="en-US" altLang="en-US"/>
              <a:pPr>
                <a:spcBef>
                  <a:spcPct val="20000"/>
                </a:spcBef>
              </a:pPr>
              <a:t>66</a:t>
            </a:fld>
            <a:endParaRPr lang="en-US" altLang="en-US"/>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2ABBCE7B-1071-564F-AEF6-769B420868E2}" type="slidenum">
              <a:rPr lang="en-US" altLang="en-US"/>
              <a:pPr>
                <a:spcBef>
                  <a:spcPct val="20000"/>
                </a:spcBef>
              </a:pPr>
              <a:t>67</a:t>
            </a:fld>
            <a:endParaRPr lang="en-US" altLang="en-US"/>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DF50B611-4E56-114B-A66B-7CDE74F8D801}" type="slidenum">
              <a:rPr lang="en-US" altLang="en-US"/>
              <a:pPr>
                <a:spcBef>
                  <a:spcPct val="20000"/>
                </a:spcBef>
              </a:pPr>
              <a:t>68</a:t>
            </a:fld>
            <a:endParaRPr lang="en-US" altLang="en-US"/>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5E50013A-84B3-F347-A789-68D65DA89D7C}" type="slidenum">
              <a:rPr lang="en-US" altLang="en-US"/>
              <a:pPr>
                <a:spcBef>
                  <a:spcPct val="20000"/>
                </a:spcBef>
              </a:pPr>
              <a:t>69</a:t>
            </a:fld>
            <a:endParaRPr lang="en-US" altLang="en-US"/>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1A86EEFE-A87D-664F-B7E4-256D0F30A83B}" type="slidenum">
              <a:rPr lang="en-US" altLang="en-US"/>
              <a:pPr>
                <a:spcBef>
                  <a:spcPct val="20000"/>
                </a:spcBef>
              </a:pPr>
              <a:t>70</a:t>
            </a:fld>
            <a:endParaRPr lang="en-US" altLang="en-US"/>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C0E8E01D-E1D3-A448-9DE2-8A393DB94FA3}" type="slidenum">
              <a:rPr lang="en-US" altLang="en-US"/>
              <a:pPr>
                <a:spcBef>
                  <a:spcPct val="20000"/>
                </a:spcBef>
              </a:pPr>
              <a:t>71</a:t>
            </a:fld>
            <a:endParaRPr lang="en-US" altLang="en-US"/>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69AD0C0B-9490-CE40-A3A0-24F92D98F43C}" type="slidenum">
              <a:rPr lang="en-US" altLang="en-US"/>
              <a:pPr>
                <a:spcBef>
                  <a:spcPct val="20000"/>
                </a:spcBef>
              </a:pPr>
              <a:t>8</a:t>
            </a:fld>
            <a:endParaRPr lang="en-US" alt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GB" altLang="en-US">
              <a:latin typeface="Times New Roman" charset="0"/>
              <a:ea typeface="ＭＳ Ｐゴシック" charset="-128"/>
            </a:endParaRPr>
          </a:p>
        </p:txBody>
      </p:sp>
    </p:spTree>
    <p:extLst>
      <p:ext uri="{BB962C8B-B14F-4D97-AF65-F5344CB8AC3E}">
        <p14:creationId xmlns:p14="http://schemas.microsoft.com/office/powerpoint/2010/main" val="383844667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042D4C8C-90BD-D041-8A62-FB8799F8DA3C}" type="slidenum">
              <a:rPr lang="en-US" altLang="en-US"/>
              <a:pPr>
                <a:spcBef>
                  <a:spcPct val="20000"/>
                </a:spcBef>
              </a:pPr>
              <a:t>72</a:t>
            </a:fld>
            <a:endParaRPr lang="en-US" altLang="en-US"/>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3BBA944B-6D72-C644-9D5E-C41CE250AFE3}" type="slidenum">
              <a:rPr lang="en-US" altLang="en-US"/>
              <a:pPr>
                <a:spcBef>
                  <a:spcPct val="20000"/>
                </a:spcBef>
              </a:pPr>
              <a:t>73</a:t>
            </a:fld>
            <a:endParaRPr lang="en-US" altLang="en-US"/>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CC90C1AF-5104-A340-9F9A-B4D7212E1F53}" type="slidenum">
              <a:rPr lang="en-US" altLang="en-US"/>
              <a:pPr>
                <a:spcBef>
                  <a:spcPct val="20000"/>
                </a:spcBef>
              </a:pPr>
              <a:t>74</a:t>
            </a:fld>
            <a:endParaRPr lang="en-US" altLang="en-US"/>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773F20B1-1C7E-DD49-B73A-8D1A6CA6E7D2}" type="slidenum">
              <a:rPr lang="en-US" altLang="en-US"/>
              <a:pPr>
                <a:spcBef>
                  <a:spcPct val="20000"/>
                </a:spcBef>
              </a:pPr>
              <a:t>75</a:t>
            </a:fld>
            <a:endParaRPr lang="en-US" altLang="en-US"/>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E4943812-8760-0846-A140-E16C7283FCF5}" type="slidenum">
              <a:rPr lang="en-US" altLang="en-US"/>
              <a:pPr>
                <a:spcBef>
                  <a:spcPct val="20000"/>
                </a:spcBef>
              </a:pPr>
              <a:t>76</a:t>
            </a:fld>
            <a:endParaRPr lang="en-US" altLang="en-US"/>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A028AC66-985B-C04B-9D6A-0D0595E72EB8}" type="slidenum">
              <a:rPr lang="en-US" altLang="en-US"/>
              <a:pPr>
                <a:spcBef>
                  <a:spcPct val="20000"/>
                </a:spcBef>
              </a:pPr>
              <a:t>77</a:t>
            </a:fld>
            <a:endParaRPr lang="en-US" altLang="en-US"/>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F199102A-CB07-C340-9054-D3827D4F4533}" type="slidenum">
              <a:rPr lang="en-US" altLang="en-US"/>
              <a:pPr>
                <a:spcBef>
                  <a:spcPct val="20000"/>
                </a:spcBef>
              </a:pPr>
              <a:t>79</a:t>
            </a:fld>
            <a:endParaRPr lang="en-US" altLang="en-US"/>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AD20DA70-0BC5-4D4F-9F3F-7B289A35F4AC}" type="slidenum">
              <a:rPr lang="en-US" altLang="en-US"/>
              <a:pPr>
                <a:spcBef>
                  <a:spcPct val="20000"/>
                </a:spcBef>
              </a:pPr>
              <a:t>80</a:t>
            </a:fld>
            <a:endParaRPr lang="en-US" altLang="en-US"/>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813E8DC7-6178-DB49-870B-B2419E4DB5CB}" type="slidenum">
              <a:rPr lang="en-US" altLang="en-US"/>
              <a:pPr>
                <a:spcBef>
                  <a:spcPct val="20000"/>
                </a:spcBef>
              </a:pPr>
              <a:t>81</a:t>
            </a:fld>
            <a:endParaRPr lang="en-US" altLang="en-US"/>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053A1B14-9450-E941-B3E6-076F48DF8B41}" type="slidenum">
              <a:rPr lang="en-US" altLang="en-US"/>
              <a:pPr>
                <a:spcBef>
                  <a:spcPct val="20000"/>
                </a:spcBef>
              </a:pPr>
              <a:t>84</a:t>
            </a:fld>
            <a:endParaRPr lang="en-US" altLang="en-US"/>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457A7C41-169D-7F42-9A4F-9A025142E803}" type="slidenum">
              <a:rPr lang="en-US" altLang="en-US"/>
              <a:pPr>
                <a:spcBef>
                  <a:spcPct val="20000"/>
                </a:spcBef>
              </a:pPr>
              <a:t>9</a:t>
            </a:fld>
            <a:endParaRPr lang="en-US" alt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GB" altLang="en-US">
              <a:latin typeface="Times New Roman" charset="0"/>
              <a:ea typeface="ＭＳ Ｐゴシック" charset="-128"/>
            </a:endParaRPr>
          </a:p>
        </p:txBody>
      </p:sp>
    </p:spTree>
    <p:extLst>
      <p:ext uri="{BB962C8B-B14F-4D97-AF65-F5344CB8AC3E}">
        <p14:creationId xmlns:p14="http://schemas.microsoft.com/office/powerpoint/2010/main" val="384511365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2DFDDB19-E8A2-FC44-A84D-596CFDF7A07B}" type="slidenum">
              <a:rPr lang="en-US" altLang="en-US"/>
              <a:pPr>
                <a:spcBef>
                  <a:spcPct val="20000"/>
                </a:spcBef>
              </a:pPr>
              <a:t>85</a:t>
            </a:fld>
            <a:endParaRPr lang="en-US" altLang="en-US"/>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02AD932E-30B5-CC4D-830E-EF5B4D05120C}" type="slidenum">
              <a:rPr lang="en-US" altLang="en-US"/>
              <a:pPr>
                <a:spcBef>
                  <a:spcPct val="20000"/>
                </a:spcBef>
              </a:pPr>
              <a:t>86</a:t>
            </a:fld>
            <a:endParaRPr lang="en-US" altLang="en-US"/>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A4A6DB59-E297-754A-995B-D25AFF8D6177}" type="slidenum">
              <a:rPr lang="en-US" altLang="en-US"/>
              <a:pPr>
                <a:spcBef>
                  <a:spcPct val="20000"/>
                </a:spcBef>
              </a:pPr>
              <a:t>89</a:t>
            </a:fld>
            <a:endParaRPr lang="en-US" altLang="en-US"/>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3DA9DA28-7199-4844-991E-45EC01B575BF}" type="slidenum">
              <a:rPr lang="en-US" altLang="en-US"/>
              <a:pPr>
                <a:spcBef>
                  <a:spcPct val="20000"/>
                </a:spcBef>
              </a:pPr>
              <a:t>90</a:t>
            </a:fld>
            <a:endParaRPr lang="en-US" altLang="en-US"/>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C1C12133-3243-044C-B20F-D4313E96F773}" type="slidenum">
              <a:rPr lang="en-US" altLang="en-US"/>
              <a:pPr>
                <a:spcBef>
                  <a:spcPct val="20000"/>
                </a:spcBef>
              </a:pPr>
              <a:t>93</a:t>
            </a:fld>
            <a:endParaRPr lang="en-US" altLang="en-US"/>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4E88F286-D0CB-4240-A2BE-1BB80F5BA4AB}" type="slidenum">
              <a:rPr lang="en-US" altLang="en-US"/>
              <a:pPr>
                <a:spcBef>
                  <a:spcPct val="20000"/>
                </a:spcBef>
              </a:pPr>
              <a:t>94</a:t>
            </a:fld>
            <a:endParaRPr lang="en-US" altLang="en-US"/>
          </a:p>
        </p:txBody>
      </p:sp>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C5D88B52-ED67-AA43-91B7-DA21CAE4EA12}" type="slidenum">
              <a:rPr lang="en-US" altLang="en-US"/>
              <a:pPr>
                <a:spcBef>
                  <a:spcPct val="20000"/>
                </a:spcBef>
              </a:pPr>
              <a:t>95</a:t>
            </a:fld>
            <a:endParaRPr lang="en-US" altLang="en-US"/>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D9DC5B44-CD48-5A49-AD35-04F48EB552CD}" type="slidenum">
              <a:rPr lang="en-US" altLang="en-US"/>
              <a:pPr>
                <a:spcBef>
                  <a:spcPct val="20000"/>
                </a:spcBef>
              </a:pPr>
              <a:t>96</a:t>
            </a:fld>
            <a:endParaRPr lang="en-US" altLang="en-US"/>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920A100B-8009-D84A-A464-60DF250A60C5}" type="slidenum">
              <a:rPr lang="en-US" altLang="en-US"/>
              <a:pPr>
                <a:spcBef>
                  <a:spcPct val="20000"/>
                </a:spcBef>
              </a:pPr>
              <a:t>97</a:t>
            </a:fld>
            <a:endParaRPr lang="en-US" altLang="en-US"/>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03718304-F813-9D4B-ADA2-27471F118D8C}" type="slidenum">
              <a:rPr lang="en-US" altLang="en-US"/>
              <a:pPr>
                <a:spcBef>
                  <a:spcPct val="20000"/>
                </a:spcBef>
              </a:pPr>
              <a:t>98</a:t>
            </a:fld>
            <a:endParaRPr lang="en-US" altLang="en-US"/>
          </a:p>
        </p:txBody>
      </p:sp>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6028F775-289C-9144-85B6-E5FB8514F8F0}" type="slidenum">
              <a:rPr lang="en-US" altLang="en-US"/>
              <a:pPr>
                <a:spcBef>
                  <a:spcPct val="20000"/>
                </a:spcBef>
              </a:pPr>
              <a:t>10</a:t>
            </a:fld>
            <a:endParaRPr lang="en-US" alt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GB" altLang="en-US">
              <a:latin typeface="Times New Roman" charset="0"/>
              <a:ea typeface="ＭＳ Ｐゴシック" charset="-128"/>
            </a:endParaRPr>
          </a:p>
        </p:txBody>
      </p:sp>
    </p:spTree>
    <p:extLst>
      <p:ext uri="{BB962C8B-B14F-4D97-AF65-F5344CB8AC3E}">
        <p14:creationId xmlns:p14="http://schemas.microsoft.com/office/powerpoint/2010/main" val="86394816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E199DECD-BA1E-A24E-BC9A-90B4AE7B846E}" type="slidenum">
              <a:rPr lang="en-US" altLang="en-US"/>
              <a:pPr>
                <a:spcBef>
                  <a:spcPct val="20000"/>
                </a:spcBef>
              </a:pPr>
              <a:t>99</a:t>
            </a:fld>
            <a:endParaRPr lang="en-US" altLang="en-US"/>
          </a:p>
        </p:txBody>
      </p:sp>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1A0F2A9E-BFC5-724D-BB9D-365D52D27F51}" type="slidenum">
              <a:rPr lang="en-US" altLang="en-US"/>
              <a:pPr>
                <a:spcBef>
                  <a:spcPct val="20000"/>
                </a:spcBef>
              </a:pPr>
              <a:t>100</a:t>
            </a:fld>
            <a:endParaRPr lang="en-US" altLang="en-US"/>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18377D33-2FC2-5849-A5DF-17024A69EB58}" type="slidenum">
              <a:rPr lang="en-US" altLang="en-US"/>
              <a:pPr>
                <a:spcBef>
                  <a:spcPct val="20000"/>
                </a:spcBef>
              </a:pPr>
              <a:t>101</a:t>
            </a:fld>
            <a:endParaRPr lang="en-US" altLang="en-US"/>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D8007DC6-873F-8F4B-996D-0E4E60D7045A}" type="slidenum">
              <a:rPr lang="en-US" altLang="en-US"/>
              <a:pPr>
                <a:spcBef>
                  <a:spcPct val="20000"/>
                </a:spcBef>
              </a:pPr>
              <a:t>102</a:t>
            </a:fld>
            <a:endParaRPr lang="en-US" altLang="en-US"/>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D7ADC4AC-0540-094F-90D5-5F5AC20C31B3}" type="slidenum">
              <a:rPr lang="en-US" altLang="en-US"/>
              <a:pPr>
                <a:spcBef>
                  <a:spcPct val="20000"/>
                </a:spcBef>
              </a:pPr>
              <a:t>104</a:t>
            </a:fld>
            <a:endParaRPr lang="en-US" altLang="en-US"/>
          </a:p>
        </p:txBody>
      </p:sp>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3ABE9720-446B-754E-B125-A2C13BF56645}" type="slidenum">
              <a:rPr lang="en-US" altLang="en-US"/>
              <a:pPr>
                <a:spcBef>
                  <a:spcPct val="20000"/>
                </a:spcBef>
              </a:pPr>
              <a:t>105</a:t>
            </a:fld>
            <a:endParaRPr lang="en-US" altLang="en-US"/>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E1F9C7B6-A611-1140-ADB5-2300B3A08748}" type="slidenum">
              <a:rPr lang="en-US" altLang="en-US"/>
              <a:pPr>
                <a:spcBef>
                  <a:spcPct val="20000"/>
                </a:spcBef>
              </a:pPr>
              <a:t>106</a:t>
            </a:fld>
            <a:endParaRPr lang="en-US" altLang="en-US"/>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15757C70-ECD1-AC4F-8258-BBC5F0C98D98}" type="slidenum">
              <a:rPr lang="en-US" altLang="en-US"/>
              <a:pPr>
                <a:spcBef>
                  <a:spcPct val="20000"/>
                </a:spcBef>
              </a:pPr>
              <a:t>107</a:t>
            </a:fld>
            <a:endParaRPr lang="en-US" altLang="en-US"/>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7E5D3091-47C4-9D4A-B8DA-6EB10EB66B95}" type="slidenum">
              <a:rPr lang="en-US" altLang="en-US"/>
              <a:pPr>
                <a:spcBef>
                  <a:spcPct val="20000"/>
                </a:spcBef>
              </a:pPr>
              <a:t>108</a:t>
            </a:fld>
            <a:endParaRPr lang="en-US" altLang="en-US"/>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C40E7F8E-772F-614E-B042-DADDF4EDD14F}" type="slidenum">
              <a:rPr lang="en-US" altLang="en-US"/>
              <a:pPr>
                <a:spcBef>
                  <a:spcPct val="20000"/>
                </a:spcBef>
              </a:pPr>
              <a:t>109</a:t>
            </a:fld>
            <a:endParaRPr lang="en-US" altLang="en-US"/>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CC4C22C-1652-2E4B-9D77-C1135BBFF12E}" type="slidenum">
              <a:rPr lang="en-US" altLang="en-US"/>
              <a:pPr>
                <a:defRPr/>
              </a:pPr>
              <a:t>‹#›</a:t>
            </a:fld>
            <a:endParaRPr lang="en-US" altLang="en-US"/>
          </a:p>
        </p:txBody>
      </p:sp>
    </p:spTree>
    <p:extLst>
      <p:ext uri="{BB962C8B-B14F-4D97-AF65-F5344CB8AC3E}">
        <p14:creationId xmlns:p14="http://schemas.microsoft.com/office/powerpoint/2010/main" val="330539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32A6229-2348-C049-A7C3-0DD1DF9EEE7F}" type="slidenum">
              <a:rPr lang="en-US" altLang="en-US"/>
              <a:pPr>
                <a:defRPr/>
              </a:pPr>
              <a:t>‹#›</a:t>
            </a:fld>
            <a:endParaRPr lang="en-US" altLang="en-US"/>
          </a:p>
        </p:txBody>
      </p:sp>
    </p:spTree>
    <p:extLst>
      <p:ext uri="{BB962C8B-B14F-4D97-AF65-F5344CB8AC3E}">
        <p14:creationId xmlns:p14="http://schemas.microsoft.com/office/powerpoint/2010/main" val="1525795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0778FC0-5BC9-B747-A3A0-E6A5EBEB364E}" type="slidenum">
              <a:rPr lang="en-US" altLang="en-US"/>
              <a:pPr>
                <a:defRPr/>
              </a:pPr>
              <a:t>‹#›</a:t>
            </a:fld>
            <a:endParaRPr lang="en-US" altLang="en-US"/>
          </a:p>
        </p:txBody>
      </p:sp>
    </p:spTree>
    <p:extLst>
      <p:ext uri="{BB962C8B-B14F-4D97-AF65-F5344CB8AC3E}">
        <p14:creationId xmlns:p14="http://schemas.microsoft.com/office/powerpoint/2010/main" val="947412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GB"/>
          </a:p>
        </p:txBody>
      </p:sp>
      <p:sp>
        <p:nvSpPr>
          <p:cNvPr id="3" name="Table Placeholder 2"/>
          <p:cNvSpPr>
            <a:spLocks noGrp="1"/>
          </p:cNvSpPr>
          <p:nvPr>
            <p:ph type="tbl" idx="1"/>
          </p:nvPr>
        </p:nvSpPr>
        <p:spPr>
          <a:xfrm>
            <a:off x="685800" y="1981200"/>
            <a:ext cx="7772400" cy="4114800"/>
          </a:xfrm>
        </p:spPr>
        <p:txBody>
          <a:bodyPr/>
          <a:lstStyle/>
          <a:p>
            <a:pPr lvl="0"/>
            <a:endParaRPr lang="en-GB"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DD961E8-5FA2-DA47-A6EA-39D546362E63}" type="slidenum">
              <a:rPr lang="en-US" altLang="en-US"/>
              <a:pPr>
                <a:defRPr/>
              </a:pPr>
              <a:t>‹#›</a:t>
            </a:fld>
            <a:endParaRPr lang="en-US" altLang="en-US"/>
          </a:p>
        </p:txBody>
      </p:sp>
    </p:spTree>
    <p:extLst>
      <p:ext uri="{BB962C8B-B14F-4D97-AF65-F5344CB8AC3E}">
        <p14:creationId xmlns:p14="http://schemas.microsoft.com/office/powerpoint/2010/main" val="1710044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E12F327-D613-284C-BB58-96D683030DD3}" type="slidenum">
              <a:rPr lang="en-US" altLang="en-US"/>
              <a:pPr>
                <a:defRPr/>
              </a:pPr>
              <a:t>‹#›</a:t>
            </a:fld>
            <a:endParaRPr lang="en-US" altLang="en-US"/>
          </a:p>
        </p:txBody>
      </p:sp>
    </p:spTree>
    <p:extLst>
      <p:ext uri="{BB962C8B-B14F-4D97-AF65-F5344CB8AC3E}">
        <p14:creationId xmlns:p14="http://schemas.microsoft.com/office/powerpoint/2010/main" val="1983388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D36C9F6-72A3-9443-B33E-327A6B471E64}" type="slidenum">
              <a:rPr lang="en-US" altLang="en-US"/>
              <a:pPr>
                <a:defRPr/>
              </a:pPr>
              <a:t>‹#›</a:t>
            </a:fld>
            <a:endParaRPr lang="en-US" altLang="en-US"/>
          </a:p>
        </p:txBody>
      </p:sp>
    </p:spTree>
    <p:extLst>
      <p:ext uri="{BB962C8B-B14F-4D97-AF65-F5344CB8AC3E}">
        <p14:creationId xmlns:p14="http://schemas.microsoft.com/office/powerpoint/2010/main" val="1561384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6482783-64C9-9A44-800A-D439C47547D4}" type="slidenum">
              <a:rPr lang="en-US" altLang="en-US"/>
              <a:pPr>
                <a:defRPr/>
              </a:pPr>
              <a:t>‹#›</a:t>
            </a:fld>
            <a:endParaRPr lang="en-US" altLang="en-US"/>
          </a:p>
        </p:txBody>
      </p:sp>
    </p:spTree>
    <p:extLst>
      <p:ext uri="{BB962C8B-B14F-4D97-AF65-F5344CB8AC3E}">
        <p14:creationId xmlns:p14="http://schemas.microsoft.com/office/powerpoint/2010/main" val="2082373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0436702-EF35-1E4E-9BA0-0F04A297255B}" type="slidenum">
              <a:rPr lang="en-US" altLang="en-US"/>
              <a:pPr>
                <a:defRPr/>
              </a:pPr>
              <a:t>‹#›</a:t>
            </a:fld>
            <a:endParaRPr lang="en-US" altLang="en-US"/>
          </a:p>
        </p:txBody>
      </p:sp>
    </p:spTree>
    <p:extLst>
      <p:ext uri="{BB962C8B-B14F-4D97-AF65-F5344CB8AC3E}">
        <p14:creationId xmlns:p14="http://schemas.microsoft.com/office/powerpoint/2010/main" val="909461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20F2543-40EF-7141-830B-657ACD677542}" type="slidenum">
              <a:rPr lang="en-US" altLang="en-US"/>
              <a:pPr>
                <a:defRPr/>
              </a:pPr>
              <a:t>‹#›</a:t>
            </a:fld>
            <a:endParaRPr lang="en-US" altLang="en-US"/>
          </a:p>
        </p:txBody>
      </p:sp>
    </p:spTree>
    <p:extLst>
      <p:ext uri="{BB962C8B-B14F-4D97-AF65-F5344CB8AC3E}">
        <p14:creationId xmlns:p14="http://schemas.microsoft.com/office/powerpoint/2010/main" val="1675659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D498E6-E33B-C34F-A407-AE4EE7974642}" type="slidenum">
              <a:rPr lang="en-US" altLang="en-US"/>
              <a:pPr>
                <a:defRPr/>
              </a:pPr>
              <a:t>‹#›</a:t>
            </a:fld>
            <a:endParaRPr lang="en-US" altLang="en-US"/>
          </a:p>
        </p:txBody>
      </p:sp>
    </p:spTree>
    <p:extLst>
      <p:ext uri="{BB962C8B-B14F-4D97-AF65-F5344CB8AC3E}">
        <p14:creationId xmlns:p14="http://schemas.microsoft.com/office/powerpoint/2010/main" val="705224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615420A-2682-3443-B8F5-1867C859A507}" type="slidenum">
              <a:rPr lang="en-US" altLang="en-US"/>
              <a:pPr>
                <a:defRPr/>
              </a:pPr>
              <a:t>‹#›</a:t>
            </a:fld>
            <a:endParaRPr lang="en-US" altLang="en-US"/>
          </a:p>
        </p:txBody>
      </p:sp>
    </p:spTree>
    <p:extLst>
      <p:ext uri="{BB962C8B-B14F-4D97-AF65-F5344CB8AC3E}">
        <p14:creationId xmlns:p14="http://schemas.microsoft.com/office/powerpoint/2010/main" val="742679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F67EDB2-E7D6-EA4C-B820-627780D4DD21}" type="slidenum">
              <a:rPr lang="en-US" altLang="en-US"/>
              <a:pPr>
                <a:defRPr/>
              </a:pPr>
              <a:t>‹#›</a:t>
            </a:fld>
            <a:endParaRPr lang="en-US" altLang="en-US"/>
          </a:p>
        </p:txBody>
      </p:sp>
    </p:spTree>
    <p:extLst>
      <p:ext uri="{BB962C8B-B14F-4D97-AF65-F5344CB8AC3E}">
        <p14:creationId xmlns:p14="http://schemas.microsoft.com/office/powerpoint/2010/main" val="1047064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buFontTx/>
              <a:buNone/>
              <a:defRPr sz="1400">
                <a:latin typeface="Times New Roman" pitchFamily="18" charset="0"/>
                <a:ea typeface="+mn-ea"/>
                <a:cs typeface="+mn-cs"/>
                <a:sym typeface="Math1" pitchFamily="2" charset="2"/>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buFontTx/>
              <a:buNone/>
              <a:defRPr sz="1400">
                <a:latin typeface="Times New Roman" pitchFamily="18" charset="0"/>
                <a:ea typeface="+mn-ea"/>
                <a:cs typeface="+mn-cs"/>
                <a:sym typeface="Math1" pitchFamily="2" charset="2"/>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FontTx/>
              <a:buNone/>
              <a:defRPr sz="1400"/>
            </a:lvl1pPr>
          </a:lstStyle>
          <a:p>
            <a:pPr>
              <a:defRPr/>
            </a:pPr>
            <a:fld id="{FA83B5CE-33CA-1042-8BF0-95217286E40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ardiff.ac.uk/people/view/118172-walker-david"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3.bin"/></Relationships>
</file>

<file path=ppt/slides/_rels/slide1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en.wikipedia.org/wiki/Hypercube"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D3C1B277-180A-A545-9AE0-3512FAC31202}" type="slidenum">
              <a:rPr lang="en-US" altLang="en-US" sz="1400"/>
              <a:pPr>
                <a:spcBef>
                  <a:spcPct val="0"/>
                </a:spcBef>
                <a:buFontTx/>
                <a:buNone/>
              </a:pPr>
              <a:t>1</a:t>
            </a:fld>
            <a:endParaRPr lang="en-US" altLang="en-US" sz="1400"/>
          </a:p>
        </p:txBody>
      </p:sp>
      <p:sp>
        <p:nvSpPr>
          <p:cNvPr id="16386" name="Rectangle 2"/>
          <p:cNvSpPr>
            <a:spLocks noGrp="1" noChangeArrowheads="1"/>
          </p:cNvSpPr>
          <p:nvPr>
            <p:ph type="ctrTitle"/>
          </p:nvPr>
        </p:nvSpPr>
        <p:spPr>
          <a:xfrm>
            <a:off x="685800" y="1557338"/>
            <a:ext cx="7772400" cy="1871662"/>
          </a:xfrm>
        </p:spPr>
        <p:txBody>
          <a:bodyPr/>
          <a:lstStyle/>
          <a:p>
            <a:pPr eaLnBrk="1" hangingPunct="1"/>
            <a:r>
              <a:rPr lang="en-US" altLang="en-US">
                <a:ea typeface="ＭＳ Ｐゴシック" charset="-128"/>
              </a:rPr>
              <a:t>Day 3:</a:t>
            </a:r>
            <a:br>
              <a:rPr lang="en-US" altLang="en-US" dirty="0">
                <a:ea typeface="ＭＳ Ｐゴシック" charset="-128"/>
              </a:rPr>
            </a:br>
            <a:r>
              <a:rPr lang="en-US" altLang="en-US" dirty="0">
                <a:ea typeface="ＭＳ Ｐゴシック" charset="-128"/>
              </a:rPr>
              <a:t>High Performance Computing</a:t>
            </a:r>
            <a:br>
              <a:rPr lang="en-US" altLang="en-US" dirty="0">
                <a:ea typeface="ＭＳ Ｐゴシック" charset="-128"/>
              </a:rPr>
            </a:br>
            <a:r>
              <a:rPr lang="en-US" altLang="en-US" dirty="0">
                <a:ea typeface="ＭＳ Ｐゴシック" charset="-128"/>
              </a:rPr>
              <a:t>CMT106</a:t>
            </a:r>
          </a:p>
        </p:txBody>
      </p:sp>
      <p:sp>
        <p:nvSpPr>
          <p:cNvPr id="7" name="Rectangle 3"/>
          <p:cNvSpPr txBox="1">
            <a:spLocks noChangeArrowheads="1"/>
          </p:cNvSpPr>
          <p:nvPr/>
        </p:nvSpPr>
        <p:spPr bwMode="auto">
          <a:xfrm>
            <a:off x="654958" y="3962400"/>
            <a:ext cx="7772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ＭＳ Ｐゴシック" charset="0"/>
                <a:cs typeface="ＭＳ Ｐゴシック" charset="0"/>
              </a:defRPr>
            </a:lvl1pPr>
            <a:lvl2pPr marL="457200" indent="0" algn="ctr" rtl="0" eaLnBrk="0" fontAlgn="base" hangingPunct="0">
              <a:spcBef>
                <a:spcPct val="20000"/>
              </a:spcBef>
              <a:spcAft>
                <a:spcPct val="0"/>
              </a:spcAft>
              <a:buNone/>
              <a:defRPr sz="2800">
                <a:solidFill>
                  <a:schemeClr val="tx1"/>
                </a:solidFill>
                <a:latin typeface="+mn-lt"/>
                <a:ea typeface="ＭＳ Ｐゴシック" charset="0"/>
              </a:defRPr>
            </a:lvl2pPr>
            <a:lvl3pPr marL="914400" indent="0" algn="ctr" rtl="0" eaLnBrk="0" fontAlgn="base" hangingPunct="0">
              <a:spcBef>
                <a:spcPct val="20000"/>
              </a:spcBef>
              <a:spcAft>
                <a:spcPct val="0"/>
              </a:spcAft>
              <a:buNone/>
              <a:defRPr sz="2400">
                <a:solidFill>
                  <a:schemeClr val="tx1"/>
                </a:solidFill>
                <a:latin typeface="+mn-lt"/>
                <a:ea typeface="ＭＳ Ｐゴシック" charset="0"/>
              </a:defRPr>
            </a:lvl3pPr>
            <a:lvl4pPr marL="1371600" indent="0" algn="ctr" rtl="0" eaLnBrk="0" fontAlgn="base" hangingPunct="0">
              <a:spcBef>
                <a:spcPct val="20000"/>
              </a:spcBef>
              <a:spcAft>
                <a:spcPct val="0"/>
              </a:spcAft>
              <a:buNone/>
              <a:defRPr sz="2000">
                <a:solidFill>
                  <a:schemeClr val="tx1"/>
                </a:solidFill>
                <a:latin typeface="+mn-lt"/>
                <a:ea typeface="ＭＳ Ｐゴシック" charset="0"/>
              </a:defRPr>
            </a:lvl4pPr>
            <a:lvl5pPr marL="1828800" indent="0" algn="ctr" rtl="0" eaLnBrk="0" fontAlgn="base" hangingPunct="0">
              <a:spcBef>
                <a:spcPct val="20000"/>
              </a:spcBef>
              <a:spcAft>
                <a:spcPct val="0"/>
              </a:spcAft>
              <a:buNone/>
              <a:defRPr sz="2000">
                <a:solidFill>
                  <a:schemeClr val="tx1"/>
                </a:solidFill>
                <a:latin typeface="+mn-lt"/>
                <a:ea typeface="ＭＳ Ｐゴシック" charset="0"/>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eaLnBrk="1" hangingPunct="1"/>
            <a:r>
              <a:rPr lang="en-US" altLang="en-US" kern="0">
                <a:ea typeface="ＭＳ Ｐゴシック" charset="-128"/>
              </a:rPr>
              <a:t>David W. </a:t>
            </a:r>
            <a:r>
              <a:rPr lang="en-US" altLang="en-US" kern="0" dirty="0">
                <a:ea typeface="ＭＳ Ｐゴシック" charset="-128"/>
              </a:rPr>
              <a:t>Walker</a:t>
            </a:r>
          </a:p>
          <a:p>
            <a:pPr eaLnBrk="1" hangingPunct="1"/>
            <a:r>
              <a:rPr lang="en-US" altLang="en-US" sz="2400" kern="0" dirty="0">
                <a:ea typeface="ＭＳ Ｐゴシック" charset="-128"/>
              </a:rPr>
              <a:t>Professor of High Performance Computing</a:t>
            </a:r>
          </a:p>
          <a:p>
            <a:pPr eaLnBrk="1" hangingPunct="1"/>
            <a:r>
              <a:rPr lang="en-US" altLang="en-US" sz="2400" kern="0" dirty="0">
                <a:ea typeface="ＭＳ Ｐゴシック" charset="-128"/>
              </a:rPr>
              <a:t>Cardiff University</a:t>
            </a:r>
          </a:p>
          <a:p>
            <a:pPr eaLnBrk="1" hangingPunct="1"/>
            <a:r>
              <a:rPr lang="en-US" altLang="en-US" sz="2400" kern="0" dirty="0">
                <a:ea typeface="ＭＳ Ｐゴシック" charset="-128"/>
                <a:hlinkClick r:id="rId3"/>
              </a:rPr>
              <a:t>http://www.cardiff.ac.uk/people/view/118172-walker-david</a:t>
            </a:r>
            <a:r>
              <a:rPr lang="en-US" altLang="en-US" sz="2400" kern="0" dirty="0">
                <a:ea typeface="ＭＳ Ｐゴシック" charset="-128"/>
              </a:rPr>
              <a:t> </a:t>
            </a:r>
          </a:p>
        </p:txBody>
      </p:sp>
    </p:spTree>
    <p:extLst>
      <p:ext uri="{BB962C8B-B14F-4D97-AF65-F5344CB8AC3E}">
        <p14:creationId xmlns:p14="http://schemas.microsoft.com/office/powerpoint/2010/main" val="1863891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B0240796-52A6-A545-8FA1-1286B0D27A91}" type="slidenum">
              <a:rPr lang="en-US" altLang="en-US" sz="1400"/>
              <a:pPr>
                <a:spcBef>
                  <a:spcPct val="0"/>
                </a:spcBef>
                <a:buFontTx/>
                <a:buNone/>
              </a:pPr>
              <a:t>10</a:t>
            </a:fld>
            <a:endParaRPr lang="en-US" altLang="en-US" sz="1400"/>
          </a:p>
        </p:txBody>
      </p:sp>
      <p:sp>
        <p:nvSpPr>
          <p:cNvPr id="88066" name="Rectangle 2"/>
          <p:cNvSpPr>
            <a:spLocks noGrp="1" noChangeArrowheads="1"/>
          </p:cNvSpPr>
          <p:nvPr>
            <p:ph type="title"/>
          </p:nvPr>
        </p:nvSpPr>
        <p:spPr>
          <a:xfrm>
            <a:off x="685800" y="304800"/>
            <a:ext cx="7772400" cy="1143000"/>
          </a:xfrm>
        </p:spPr>
        <p:txBody>
          <a:bodyPr/>
          <a:lstStyle/>
          <a:p>
            <a:pPr eaLnBrk="1" hangingPunct="1"/>
            <a:r>
              <a:rPr lang="en-US" altLang="en-US">
                <a:ea typeface="ＭＳ Ｐゴシック" charset="-128"/>
              </a:rPr>
              <a:t>Network Metrics 4</a:t>
            </a:r>
          </a:p>
        </p:txBody>
      </p:sp>
      <p:sp>
        <p:nvSpPr>
          <p:cNvPr id="88067" name="Rectangle 3"/>
          <p:cNvSpPr>
            <a:spLocks noGrp="1" noChangeArrowheads="1"/>
          </p:cNvSpPr>
          <p:nvPr>
            <p:ph type="body" idx="1"/>
          </p:nvPr>
        </p:nvSpPr>
        <p:spPr>
          <a:xfrm>
            <a:off x="685800" y="1600200"/>
            <a:ext cx="7772400" cy="4800600"/>
          </a:xfrm>
        </p:spPr>
        <p:txBody>
          <a:bodyPr/>
          <a:lstStyle/>
          <a:p>
            <a:pPr eaLnBrk="1" hangingPunct="1">
              <a:lnSpc>
                <a:spcPct val="90000"/>
              </a:lnSpc>
            </a:pPr>
            <a:r>
              <a:rPr lang="en-US" altLang="en-US" sz="2800" b="1">
                <a:ea typeface="ＭＳ Ｐゴシック" charset="-128"/>
              </a:rPr>
              <a:t>Network Expansion Increment</a:t>
            </a:r>
            <a:r>
              <a:rPr lang="en-US" altLang="en-US" sz="2800">
                <a:ea typeface="ＭＳ Ｐゴシック" charset="-128"/>
              </a:rPr>
              <a:t> is the minimum number of nodes by which the network can be expanded.</a:t>
            </a:r>
          </a:p>
          <a:p>
            <a:pPr lvl="1" eaLnBrk="1" hangingPunct="1">
              <a:lnSpc>
                <a:spcPct val="90000"/>
              </a:lnSpc>
            </a:pPr>
            <a:r>
              <a:rPr lang="en-US" altLang="en-US" sz="2400">
                <a:ea typeface="ＭＳ Ｐゴシック" charset="-128"/>
              </a:rPr>
              <a:t>A network should be expandable to create larger and more powerful parallel systems by simply adding more nodes to the network.</a:t>
            </a:r>
          </a:p>
          <a:p>
            <a:pPr lvl="1" eaLnBrk="1" hangingPunct="1">
              <a:lnSpc>
                <a:spcPct val="90000"/>
              </a:lnSpc>
            </a:pPr>
            <a:r>
              <a:rPr lang="en-US" altLang="en-US" sz="2400">
                <a:ea typeface="ＭＳ Ｐゴシック" charset="-128"/>
              </a:rPr>
              <a:t>For reasons of cost it is better to have the option of small increments since this allows you to upgrade your machine to the required size.</a:t>
            </a:r>
          </a:p>
          <a:p>
            <a:pPr eaLnBrk="1" hangingPunct="1">
              <a:lnSpc>
                <a:spcPct val="90000"/>
              </a:lnSpc>
            </a:pPr>
            <a:r>
              <a:rPr lang="en-US" altLang="en-US" sz="2800" b="1">
                <a:ea typeface="ＭＳ Ｐゴシック" charset="-128"/>
              </a:rPr>
              <a:t>Number of edges per node</a:t>
            </a:r>
            <a:r>
              <a:rPr lang="en-US" altLang="en-US" sz="2800">
                <a:ea typeface="ＭＳ Ｐゴシック" charset="-128"/>
              </a:rPr>
              <a:t>. If this is independent of the size of the network then it is easier to expand the system.</a:t>
            </a:r>
          </a:p>
        </p:txBody>
      </p:sp>
    </p:spTree>
    <p:extLst>
      <p:ext uri="{BB962C8B-B14F-4D97-AF65-F5344CB8AC3E}">
        <p14:creationId xmlns:p14="http://schemas.microsoft.com/office/powerpoint/2010/main" val="189891073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4AA080AE-9712-9F4C-B845-BA00709F4244}" type="slidenum">
              <a:rPr lang="en-US" altLang="en-US" sz="1400"/>
              <a:pPr>
                <a:spcBef>
                  <a:spcPct val="0"/>
                </a:spcBef>
                <a:buFontTx/>
                <a:buNone/>
              </a:pPr>
              <a:t>100</a:t>
            </a:fld>
            <a:endParaRPr lang="en-US" altLang="en-US" sz="1400"/>
          </a:p>
        </p:txBody>
      </p:sp>
      <p:sp>
        <p:nvSpPr>
          <p:cNvPr id="172034" name="Rectangle 2"/>
          <p:cNvSpPr>
            <a:spLocks noGrp="1" noChangeArrowheads="1"/>
          </p:cNvSpPr>
          <p:nvPr>
            <p:ph type="title"/>
          </p:nvPr>
        </p:nvSpPr>
        <p:spPr/>
        <p:txBody>
          <a:bodyPr/>
          <a:lstStyle/>
          <a:p>
            <a:pPr eaLnBrk="1" hangingPunct="1"/>
            <a:r>
              <a:rPr lang="en-US" altLang="en-US">
                <a:ea typeface="ＭＳ Ｐゴシック" charset="-128"/>
              </a:rPr>
              <a:t>Return Status Objects</a:t>
            </a:r>
          </a:p>
        </p:txBody>
      </p:sp>
      <p:sp>
        <p:nvSpPr>
          <p:cNvPr id="38916" name="Rectangle 3"/>
          <p:cNvSpPr>
            <a:spLocks noGrp="1" noChangeArrowheads="1"/>
          </p:cNvSpPr>
          <p:nvPr>
            <p:ph type="body" idx="1"/>
          </p:nvPr>
        </p:nvSpPr>
        <p:spPr>
          <a:xfrm>
            <a:off x="468313" y="1844675"/>
            <a:ext cx="8280400" cy="4114800"/>
          </a:xfrm>
        </p:spPr>
        <p:txBody>
          <a:bodyPr/>
          <a:lstStyle/>
          <a:p>
            <a:pPr eaLnBrk="1" hangingPunct="1">
              <a:defRPr/>
            </a:pPr>
            <a:r>
              <a:rPr lang="en-US" dirty="0"/>
              <a:t>If the message source and/or tag are/is </a:t>
            </a:r>
            <a:r>
              <a:rPr lang="en-US" dirty="0" err="1"/>
              <a:t>wildcarded</a:t>
            </a:r>
            <a:r>
              <a:rPr lang="en-US" dirty="0"/>
              <a:t>, then the actual source and tag can be found from the </a:t>
            </a:r>
            <a:r>
              <a:rPr lang="en-US" b="1" dirty="0">
                <a:latin typeface="Courier New" charset="0"/>
              </a:rPr>
              <a:t>source</a:t>
            </a:r>
            <a:r>
              <a:rPr lang="en-US" dirty="0"/>
              <a:t> and </a:t>
            </a:r>
            <a:r>
              <a:rPr lang="en-US" b="1" dirty="0">
                <a:latin typeface="Courier New" charset="0"/>
              </a:rPr>
              <a:t>tag</a:t>
            </a:r>
            <a:r>
              <a:rPr lang="en-US" dirty="0"/>
              <a:t> fields of the status structure returned by </a:t>
            </a:r>
            <a:r>
              <a:rPr lang="en-US" b="1" dirty="0" err="1">
                <a:latin typeface="Courier New" charset="0"/>
              </a:rPr>
              <a:t>MPI_Recv</a:t>
            </a:r>
            <a:r>
              <a:rPr lang="en-US" b="1" dirty="0">
                <a:latin typeface="Courier New" charset="0"/>
              </a:rPr>
              <a:t>()</a:t>
            </a:r>
            <a:r>
              <a:rPr lang="en-US" dirty="0"/>
              <a:t>.</a:t>
            </a:r>
          </a:p>
          <a:p>
            <a:pPr eaLnBrk="1" hangingPunct="1">
              <a:defRPr/>
            </a:pPr>
            <a:r>
              <a:rPr lang="en-US" dirty="0"/>
              <a:t>The number of items received can be found using:</a:t>
            </a:r>
          </a:p>
          <a:p>
            <a:pPr marL="0" indent="0" eaLnBrk="1" hangingPunct="1">
              <a:buFontTx/>
              <a:buNone/>
              <a:defRPr/>
            </a:pPr>
            <a:r>
              <a:rPr lang="en-US" sz="2400" dirty="0" err="1">
                <a:latin typeface="Courier New" charset="0"/>
              </a:rPr>
              <a:t>int</a:t>
            </a:r>
            <a:r>
              <a:rPr lang="en-US" sz="2400" dirty="0">
                <a:latin typeface="Courier New" charset="0"/>
              </a:rPr>
              <a:t> </a:t>
            </a:r>
            <a:r>
              <a:rPr lang="en-US" sz="2400" dirty="0" err="1">
                <a:latin typeface="Courier New" charset="0"/>
              </a:rPr>
              <a:t>MPI_Get_count</a:t>
            </a:r>
            <a:r>
              <a:rPr lang="en-US" sz="2400" dirty="0">
                <a:latin typeface="Courier New" charset="0"/>
              </a:rPr>
              <a:t>(</a:t>
            </a:r>
            <a:r>
              <a:rPr lang="en-US" sz="2400" dirty="0" err="1">
                <a:latin typeface="Courier New" charset="0"/>
              </a:rPr>
              <a:t>MPI_Status</a:t>
            </a:r>
            <a:r>
              <a:rPr lang="en-US" sz="2400" dirty="0">
                <a:latin typeface="Courier New" charset="0"/>
              </a:rPr>
              <a:t> *status, 	</a:t>
            </a:r>
            <a:r>
              <a:rPr lang="en-US" sz="2400" dirty="0" err="1">
                <a:latin typeface="Courier New" charset="0"/>
              </a:rPr>
              <a:t>MPI_Datatype</a:t>
            </a:r>
            <a:r>
              <a:rPr lang="en-US" sz="2400" dirty="0">
                <a:latin typeface="Courier New" charset="0"/>
              </a:rPr>
              <a:t> </a:t>
            </a:r>
            <a:r>
              <a:rPr lang="en-US" sz="2400" dirty="0" err="1">
                <a:latin typeface="Courier New" charset="0"/>
              </a:rPr>
              <a:t>datatype</a:t>
            </a:r>
            <a:r>
              <a:rPr lang="en-US" sz="2400" dirty="0">
                <a:latin typeface="Courier New" charset="0"/>
              </a:rPr>
              <a:t>, </a:t>
            </a:r>
            <a:r>
              <a:rPr lang="en-US" sz="2400" dirty="0" err="1">
                <a:latin typeface="Courier New" charset="0"/>
              </a:rPr>
              <a:t>int</a:t>
            </a:r>
            <a:r>
              <a:rPr lang="en-US" sz="2400" dirty="0">
                <a:latin typeface="Courier New" charset="0"/>
              </a:rPr>
              <a:t> *count)</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EB02336B-1ECF-8E47-B312-F88C13ECB1BF}" type="slidenum">
              <a:rPr lang="en-US" altLang="en-US" sz="1400"/>
              <a:pPr>
                <a:spcBef>
                  <a:spcPct val="0"/>
                </a:spcBef>
                <a:buFontTx/>
                <a:buNone/>
              </a:pPr>
              <a:t>101</a:t>
            </a:fld>
            <a:endParaRPr lang="en-US" altLang="en-US" sz="1400"/>
          </a:p>
        </p:txBody>
      </p:sp>
      <p:sp>
        <p:nvSpPr>
          <p:cNvPr id="174082" name="Rectangle 2"/>
          <p:cNvSpPr>
            <a:spLocks noGrp="1" noChangeArrowheads="1"/>
          </p:cNvSpPr>
          <p:nvPr>
            <p:ph type="title"/>
          </p:nvPr>
        </p:nvSpPr>
        <p:spPr/>
        <p:txBody>
          <a:bodyPr/>
          <a:lstStyle/>
          <a:p>
            <a:pPr eaLnBrk="1" hangingPunct="1"/>
            <a:r>
              <a:rPr lang="en-US" altLang="en-US">
                <a:ea typeface="ＭＳ Ｐゴシック" charset="-128"/>
              </a:rPr>
              <a:t>Summary of Point-to-Point Communication</a:t>
            </a:r>
          </a:p>
        </p:txBody>
      </p:sp>
      <p:sp>
        <p:nvSpPr>
          <p:cNvPr id="174083" name="Rectangle 3"/>
          <p:cNvSpPr>
            <a:spLocks noGrp="1" noChangeArrowheads="1"/>
          </p:cNvSpPr>
          <p:nvPr>
            <p:ph type="body" idx="1"/>
          </p:nvPr>
        </p:nvSpPr>
        <p:spPr/>
        <p:txBody>
          <a:bodyPr/>
          <a:lstStyle/>
          <a:p>
            <a:pPr eaLnBrk="1" hangingPunct="1">
              <a:lnSpc>
                <a:spcPct val="90000"/>
              </a:lnSpc>
            </a:pPr>
            <a:r>
              <a:rPr lang="en-US" altLang="en-US" sz="2800">
                <a:ea typeface="ＭＳ Ｐゴシック" charset="-128"/>
              </a:rPr>
              <a:t>Message selectivity on the receiver is by rank and message tag.</a:t>
            </a:r>
          </a:p>
          <a:p>
            <a:pPr eaLnBrk="1" hangingPunct="1">
              <a:lnSpc>
                <a:spcPct val="90000"/>
              </a:lnSpc>
            </a:pPr>
            <a:r>
              <a:rPr lang="en-US" altLang="en-US" sz="2800">
                <a:ea typeface="ＭＳ Ｐゴシック" charset="-128"/>
              </a:rPr>
              <a:t>Rank and tag are interpreted relative to the scope of the communication.</a:t>
            </a:r>
          </a:p>
          <a:p>
            <a:pPr eaLnBrk="1" hangingPunct="1">
              <a:lnSpc>
                <a:spcPct val="90000"/>
              </a:lnSpc>
            </a:pPr>
            <a:r>
              <a:rPr lang="en-US" altLang="en-US" sz="2800">
                <a:ea typeface="ＭＳ Ｐゴシック" charset="-128"/>
              </a:rPr>
              <a:t>The scope is specified by the communicator.</a:t>
            </a:r>
          </a:p>
          <a:p>
            <a:pPr eaLnBrk="1" hangingPunct="1">
              <a:lnSpc>
                <a:spcPct val="90000"/>
              </a:lnSpc>
            </a:pPr>
            <a:r>
              <a:rPr lang="en-US" altLang="en-US" sz="2800">
                <a:ea typeface="ＭＳ Ｐゴシック" charset="-128"/>
              </a:rPr>
              <a:t>Source rank and tag may be wildcarded on the receiver.</a:t>
            </a:r>
          </a:p>
          <a:p>
            <a:pPr eaLnBrk="1" hangingPunct="1">
              <a:lnSpc>
                <a:spcPct val="90000"/>
              </a:lnSpc>
            </a:pPr>
            <a:r>
              <a:rPr lang="en-US" altLang="en-US" sz="2800">
                <a:ea typeface="ＭＳ Ｐゴシック" charset="-128"/>
              </a:rPr>
              <a:t>Communicators must match on sender and receiver.</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9A917B5A-1FED-8F44-8C49-D63C5D073C41}" type="slidenum">
              <a:rPr lang="en-US" altLang="en-US" sz="1400"/>
              <a:pPr>
                <a:spcBef>
                  <a:spcPct val="0"/>
                </a:spcBef>
                <a:buFontTx/>
                <a:buNone/>
              </a:pPr>
              <a:t>102</a:t>
            </a:fld>
            <a:endParaRPr lang="en-US" altLang="en-US" sz="1400"/>
          </a:p>
        </p:txBody>
      </p:sp>
      <p:sp>
        <p:nvSpPr>
          <p:cNvPr id="176130" name="Rectangle 2"/>
          <p:cNvSpPr>
            <a:spLocks noGrp="1" noChangeArrowheads="1"/>
          </p:cNvSpPr>
          <p:nvPr>
            <p:ph type="title"/>
          </p:nvPr>
        </p:nvSpPr>
        <p:spPr>
          <a:xfrm>
            <a:off x="323850" y="115888"/>
            <a:ext cx="8458200" cy="762000"/>
          </a:xfrm>
        </p:spPr>
        <p:txBody>
          <a:bodyPr/>
          <a:lstStyle/>
          <a:p>
            <a:pPr eaLnBrk="1" hangingPunct="1"/>
            <a:r>
              <a:rPr lang="en-US" altLang="en-US">
                <a:ea typeface="ＭＳ Ｐゴシック" charset="-128"/>
              </a:rPr>
              <a:t>Minimal</a:t>
            </a:r>
            <a:r>
              <a:rPr lang="en-US" altLang="en-US">
                <a:latin typeface="Century Schoolbook" charset="0"/>
                <a:ea typeface="ＭＳ Ｐゴシック" charset="-128"/>
              </a:rPr>
              <a:t> </a:t>
            </a:r>
            <a:r>
              <a:rPr lang="en-US" altLang="en-US">
                <a:ea typeface="ＭＳ Ｐゴシック" charset="-128"/>
              </a:rPr>
              <a:t>MPI</a:t>
            </a:r>
            <a:r>
              <a:rPr lang="en-US" altLang="en-US" b="1">
                <a:ea typeface="ＭＳ Ｐゴシック" charset="-128"/>
              </a:rPr>
              <a:t> </a:t>
            </a:r>
            <a:r>
              <a:rPr lang="en-US" altLang="en-US">
                <a:ea typeface="ＭＳ Ｐゴシック" charset="-128"/>
              </a:rPr>
              <a:t>Program</a:t>
            </a:r>
          </a:p>
        </p:txBody>
      </p:sp>
      <p:sp>
        <p:nvSpPr>
          <p:cNvPr id="176131" name="Text Box 3"/>
          <p:cNvSpPr txBox="1">
            <a:spLocks noChangeArrowheads="1"/>
          </p:cNvSpPr>
          <p:nvPr/>
        </p:nvSpPr>
        <p:spPr bwMode="auto">
          <a:xfrm>
            <a:off x="107950" y="981075"/>
            <a:ext cx="8928100" cy="5540375"/>
          </a:xfrm>
          <a:prstGeom prst="rect">
            <a:avLst/>
          </a:prstGeom>
          <a:solidFill>
            <a:srgbClr val="CCFFCC"/>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r>
              <a:rPr lang="en-US" altLang="en-US" sz="1400" b="1">
                <a:solidFill>
                  <a:srgbClr val="0033CC"/>
                </a:solidFill>
                <a:latin typeface="Courier New" charset="0"/>
              </a:rPr>
              <a:t>#include &lt;stdio.h&gt;</a:t>
            </a:r>
          </a:p>
          <a:p>
            <a:pPr>
              <a:spcBef>
                <a:spcPct val="0"/>
              </a:spcBef>
              <a:buFontTx/>
              <a:buNone/>
            </a:pPr>
            <a:r>
              <a:rPr lang="en-US" altLang="en-US" sz="1400" b="1">
                <a:solidFill>
                  <a:srgbClr val="0033CC"/>
                </a:solidFill>
                <a:latin typeface="Courier New" charset="0"/>
              </a:rPr>
              <a:t>#include &lt;mpi.h&gt;</a:t>
            </a:r>
          </a:p>
          <a:p>
            <a:pPr>
              <a:spcBef>
                <a:spcPct val="0"/>
              </a:spcBef>
              <a:buFontTx/>
              <a:buNone/>
            </a:pPr>
            <a:endParaRPr lang="en-US" altLang="en-US" sz="1400" b="1">
              <a:solidFill>
                <a:srgbClr val="0033CC"/>
              </a:solidFill>
              <a:latin typeface="Courier New" charset="0"/>
            </a:endParaRPr>
          </a:p>
          <a:p>
            <a:pPr>
              <a:spcBef>
                <a:spcPct val="0"/>
              </a:spcBef>
              <a:buFontTx/>
              <a:buNone/>
            </a:pPr>
            <a:r>
              <a:rPr lang="en-US" altLang="en-US" sz="1400" b="1">
                <a:solidFill>
                  <a:srgbClr val="0033CC"/>
                </a:solidFill>
                <a:latin typeface="Courier New" charset="0"/>
              </a:rPr>
              <a:t>int main (int argc, char *argv[])</a:t>
            </a:r>
          </a:p>
          <a:p>
            <a:pPr>
              <a:spcBef>
                <a:spcPct val="0"/>
              </a:spcBef>
              <a:buFontTx/>
              <a:buNone/>
            </a:pPr>
            <a:r>
              <a:rPr lang="en-US" altLang="en-US" sz="1400" b="1">
                <a:solidFill>
                  <a:srgbClr val="0033CC"/>
                </a:solidFill>
                <a:latin typeface="Courier New" charset="0"/>
              </a:rPr>
              <a:t>{</a:t>
            </a:r>
          </a:p>
          <a:p>
            <a:pPr>
              <a:spcBef>
                <a:spcPct val="0"/>
              </a:spcBef>
              <a:buFontTx/>
              <a:buNone/>
            </a:pPr>
            <a:r>
              <a:rPr lang="en-US" altLang="en-US" sz="1400" b="1">
                <a:solidFill>
                  <a:srgbClr val="0033CC"/>
                </a:solidFill>
                <a:latin typeface="Courier New" charset="0"/>
              </a:rPr>
              <a:t>   int rank, n, i, message, tag=111;</a:t>
            </a:r>
          </a:p>
          <a:p>
            <a:pPr>
              <a:spcBef>
                <a:spcPct val="0"/>
              </a:spcBef>
              <a:buFontTx/>
              <a:buNone/>
            </a:pPr>
            <a:r>
              <a:rPr lang="en-US" altLang="en-US" sz="1400" b="1">
                <a:solidFill>
                  <a:srgbClr val="0033CC"/>
                </a:solidFill>
                <a:latin typeface="Courier New" charset="0"/>
              </a:rPr>
              <a:t>   MPI_Status status;</a:t>
            </a:r>
          </a:p>
          <a:p>
            <a:pPr>
              <a:spcBef>
                <a:spcPct val="0"/>
              </a:spcBef>
              <a:buFontTx/>
              <a:buNone/>
            </a:pPr>
            <a:endParaRPr lang="en-US" altLang="en-US" sz="1400" b="1">
              <a:solidFill>
                <a:srgbClr val="0033CC"/>
              </a:solidFill>
              <a:latin typeface="Courier New" charset="0"/>
            </a:endParaRPr>
          </a:p>
          <a:p>
            <a:pPr>
              <a:spcBef>
                <a:spcPct val="0"/>
              </a:spcBef>
              <a:buFontTx/>
              <a:buNone/>
            </a:pPr>
            <a:r>
              <a:rPr lang="en-US" altLang="en-US" sz="1400" b="1">
                <a:solidFill>
                  <a:srgbClr val="0033CC"/>
                </a:solidFill>
                <a:latin typeface="Courier New" charset="0"/>
              </a:rPr>
              <a:t>   MPI_Init (&amp;argc, &amp;argv);</a:t>
            </a:r>
          </a:p>
          <a:p>
            <a:pPr>
              <a:spcBef>
                <a:spcPct val="0"/>
              </a:spcBef>
              <a:buFontTx/>
              <a:buNone/>
            </a:pPr>
            <a:r>
              <a:rPr lang="en-US" altLang="en-US" sz="1400" b="1">
                <a:solidFill>
                  <a:srgbClr val="0033CC"/>
                </a:solidFill>
                <a:latin typeface="Courier New" charset="0"/>
              </a:rPr>
              <a:t>   MPI_Comm_size (MPI_COMM_WORLD, &amp;n);</a:t>
            </a:r>
          </a:p>
          <a:p>
            <a:pPr>
              <a:spcBef>
                <a:spcPct val="0"/>
              </a:spcBef>
              <a:buFontTx/>
              <a:buNone/>
            </a:pPr>
            <a:r>
              <a:rPr lang="en-US" altLang="en-US" sz="1400" b="1">
                <a:solidFill>
                  <a:srgbClr val="0033CC"/>
                </a:solidFill>
                <a:latin typeface="Courier New" charset="0"/>
              </a:rPr>
              <a:t>   MPI_Comm_rank (MPI_COMM_WORLD, &amp;rank);</a:t>
            </a:r>
          </a:p>
          <a:p>
            <a:pPr>
              <a:spcBef>
                <a:spcPct val="0"/>
              </a:spcBef>
              <a:buFontTx/>
              <a:buNone/>
            </a:pPr>
            <a:endParaRPr lang="en-US" altLang="en-US" sz="1400" b="1">
              <a:solidFill>
                <a:srgbClr val="0033CC"/>
              </a:solidFill>
              <a:latin typeface="Courier New" charset="0"/>
            </a:endParaRPr>
          </a:p>
          <a:p>
            <a:pPr>
              <a:spcBef>
                <a:spcPct val="0"/>
              </a:spcBef>
              <a:buFontTx/>
              <a:buNone/>
            </a:pPr>
            <a:r>
              <a:rPr lang="en-US" altLang="en-US" sz="1400" b="1">
                <a:solidFill>
                  <a:srgbClr val="0033CC"/>
                </a:solidFill>
                <a:latin typeface="Courier New" charset="0"/>
              </a:rPr>
              <a:t>   if (rank==0) {  /* Process 0 will output data */</a:t>
            </a:r>
          </a:p>
          <a:p>
            <a:pPr>
              <a:spcBef>
                <a:spcPct val="0"/>
              </a:spcBef>
              <a:buFontTx/>
              <a:buNone/>
            </a:pPr>
            <a:r>
              <a:rPr lang="en-US" altLang="en-US" sz="1400" b="1">
                <a:solidFill>
                  <a:srgbClr val="0033CC"/>
                </a:solidFill>
                <a:latin typeface="Courier New" charset="0"/>
              </a:rPr>
              <a:t>      printf ("Hello from process %3d\n", rank);</a:t>
            </a:r>
          </a:p>
          <a:p>
            <a:pPr>
              <a:spcBef>
                <a:spcPct val="0"/>
              </a:spcBef>
              <a:buFontTx/>
              <a:buNone/>
            </a:pPr>
            <a:r>
              <a:rPr lang="en-US" altLang="en-US" sz="1400" b="1">
                <a:solidFill>
                  <a:srgbClr val="0033CC"/>
                </a:solidFill>
                <a:latin typeface="Courier New" charset="0"/>
              </a:rPr>
              <a:t>      for (i=1;i&lt;n;i++) {</a:t>
            </a:r>
          </a:p>
          <a:p>
            <a:pPr>
              <a:spcBef>
                <a:spcPct val="0"/>
              </a:spcBef>
              <a:buFontTx/>
              <a:buNone/>
            </a:pPr>
            <a:r>
              <a:rPr lang="en-US" altLang="en-US" sz="1400" b="1">
                <a:solidFill>
                  <a:srgbClr val="0033CC"/>
                </a:solidFill>
                <a:latin typeface="Courier New" charset="0"/>
              </a:rPr>
              <a:t>         MPI_Recv (&amp;message,1,MPI_INT,i,MPI_ANY_TAG,MPI_COMM_WORLD,&amp;status);</a:t>
            </a:r>
          </a:p>
          <a:p>
            <a:pPr>
              <a:spcBef>
                <a:spcPct val="0"/>
              </a:spcBef>
              <a:buFontTx/>
              <a:buNone/>
            </a:pPr>
            <a:r>
              <a:rPr lang="en-US" altLang="en-US" sz="1400" b="1">
                <a:solidFill>
                  <a:srgbClr val="0033CC"/>
                </a:solidFill>
                <a:latin typeface="Courier New" charset="0"/>
              </a:rPr>
              <a:t>         printf ("Hello from process %3d\n", message);</a:t>
            </a:r>
          </a:p>
          <a:p>
            <a:pPr>
              <a:spcBef>
                <a:spcPct val="0"/>
              </a:spcBef>
              <a:buFontTx/>
              <a:buNone/>
            </a:pPr>
            <a:r>
              <a:rPr lang="en-US" altLang="en-US" sz="1400" b="1">
                <a:solidFill>
                  <a:srgbClr val="0033CC"/>
                </a:solidFill>
                <a:latin typeface="Courier New" charset="0"/>
              </a:rPr>
              <a:t>      }</a:t>
            </a:r>
          </a:p>
          <a:p>
            <a:pPr>
              <a:spcBef>
                <a:spcPct val="0"/>
              </a:spcBef>
              <a:buFontTx/>
              <a:buNone/>
            </a:pPr>
            <a:r>
              <a:rPr lang="en-US" altLang="en-US" sz="1400" b="1">
                <a:solidFill>
                  <a:srgbClr val="0033CC"/>
                </a:solidFill>
                <a:latin typeface="Courier New" charset="0"/>
              </a:rPr>
              <a:t>   }</a:t>
            </a:r>
          </a:p>
          <a:p>
            <a:pPr>
              <a:spcBef>
                <a:spcPct val="0"/>
              </a:spcBef>
              <a:buFontTx/>
              <a:buNone/>
            </a:pPr>
            <a:r>
              <a:rPr lang="en-US" altLang="en-US" sz="1400" b="1">
                <a:solidFill>
                  <a:srgbClr val="0033CC"/>
                </a:solidFill>
                <a:latin typeface="Courier New" charset="0"/>
              </a:rPr>
              <a:t>   else MPI_Send (&amp;rank, 1, MPI_INT, 0, tag, MPI_COMM_WORLD);</a:t>
            </a:r>
          </a:p>
          <a:p>
            <a:pPr>
              <a:spcBef>
                <a:spcPct val="0"/>
              </a:spcBef>
              <a:buFontTx/>
              <a:buNone/>
            </a:pPr>
            <a:endParaRPr lang="en-US" altLang="en-US" sz="1400" b="1">
              <a:solidFill>
                <a:srgbClr val="0033CC"/>
              </a:solidFill>
              <a:latin typeface="Courier New" charset="0"/>
            </a:endParaRPr>
          </a:p>
          <a:p>
            <a:pPr>
              <a:spcBef>
                <a:spcPct val="0"/>
              </a:spcBef>
              <a:buFontTx/>
              <a:buNone/>
            </a:pPr>
            <a:r>
              <a:rPr lang="en-US" altLang="en-US" sz="1400" b="1">
                <a:solidFill>
                  <a:srgbClr val="0033CC"/>
                </a:solidFill>
                <a:latin typeface="Courier New" charset="0"/>
              </a:rPr>
              <a:t>   MPI_Finalize ();</a:t>
            </a:r>
          </a:p>
          <a:p>
            <a:pPr>
              <a:spcBef>
                <a:spcPct val="0"/>
              </a:spcBef>
              <a:buFontTx/>
              <a:buNone/>
            </a:pPr>
            <a:r>
              <a:rPr lang="en-US" altLang="en-US" sz="1400" b="1">
                <a:solidFill>
                  <a:srgbClr val="0033CC"/>
                </a:solidFill>
                <a:latin typeface="Courier New" charset="0"/>
              </a:rPr>
              <a:t>   return 0;</a:t>
            </a:r>
          </a:p>
          <a:p>
            <a:pPr>
              <a:spcBef>
                <a:spcPct val="0"/>
              </a:spcBef>
              <a:buFontTx/>
              <a:buNone/>
            </a:pPr>
            <a:r>
              <a:rPr lang="en-US" altLang="en-US" sz="1400" b="1">
                <a:solidFill>
                  <a:srgbClr val="0033CC"/>
                </a:solidFill>
                <a:latin typeface="Courier New" charset="0"/>
              </a:rPr>
              <a:t>}</a:t>
            </a:r>
          </a:p>
          <a:p>
            <a:pPr>
              <a:spcBef>
                <a:spcPct val="0"/>
              </a:spcBef>
              <a:buFontTx/>
              <a:buNone/>
            </a:pPr>
            <a:r>
              <a:rPr lang="en-US" altLang="en-US" sz="1800">
                <a:latin typeface="Courier New" charset="0"/>
              </a:rPr>
              <a:t>  </a:t>
            </a:r>
          </a:p>
        </p:txBody>
      </p:sp>
      <p:sp>
        <p:nvSpPr>
          <p:cNvPr id="5" name="TextBox 4"/>
          <p:cNvSpPr txBox="1">
            <a:spLocks noChangeArrowheads="1"/>
          </p:cNvSpPr>
          <p:nvPr/>
        </p:nvSpPr>
        <p:spPr bwMode="auto">
          <a:xfrm>
            <a:off x="5003800" y="908050"/>
            <a:ext cx="3889375" cy="27019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US" altLang="en-US" sz="1600" dirty="0" err="1"/>
              <a:t>mpiexec</a:t>
            </a:r>
            <a:r>
              <a:rPr lang="en-US" altLang="en-US" sz="1600" dirty="0"/>
              <a:t> -n 8 -</a:t>
            </a:r>
            <a:r>
              <a:rPr lang="en-US" altLang="en-US" sz="1600" dirty="0" err="1"/>
              <a:t>hostfile</a:t>
            </a:r>
            <a:r>
              <a:rPr lang="en-US" altLang="en-US" sz="1600" dirty="0"/>
              <a:t> </a:t>
            </a:r>
            <a:r>
              <a:rPr lang="en-US" altLang="en-US" sz="1600" dirty="0" err="1"/>
              <a:t>machines.txt</a:t>
            </a:r>
            <a:r>
              <a:rPr lang="en-US" altLang="en-US" sz="1600" dirty="0"/>
              <a:t> hello</a:t>
            </a:r>
          </a:p>
          <a:p>
            <a:pPr eaLnBrk="1" hangingPunct="1">
              <a:buFontTx/>
              <a:buNone/>
            </a:pPr>
            <a:r>
              <a:rPr lang="en-US" altLang="en-US" sz="1600" dirty="0"/>
              <a:t>Hello from process   0</a:t>
            </a:r>
          </a:p>
          <a:p>
            <a:pPr eaLnBrk="1" hangingPunct="1">
              <a:buFontTx/>
              <a:buNone/>
            </a:pPr>
            <a:r>
              <a:rPr lang="en-US" altLang="en-US" sz="1600" dirty="0"/>
              <a:t>Hello from process   1</a:t>
            </a:r>
          </a:p>
          <a:p>
            <a:pPr eaLnBrk="1" hangingPunct="1">
              <a:buFontTx/>
              <a:buNone/>
            </a:pPr>
            <a:r>
              <a:rPr lang="en-US" altLang="en-US" sz="1600" dirty="0"/>
              <a:t>Hello from process   2</a:t>
            </a:r>
          </a:p>
          <a:p>
            <a:pPr eaLnBrk="1" hangingPunct="1">
              <a:buFontTx/>
              <a:buNone/>
            </a:pPr>
            <a:r>
              <a:rPr lang="en-US" altLang="en-US" sz="1600" dirty="0"/>
              <a:t>Hello from process   3</a:t>
            </a:r>
          </a:p>
          <a:p>
            <a:pPr eaLnBrk="1" hangingPunct="1">
              <a:buFontTx/>
              <a:buNone/>
            </a:pPr>
            <a:r>
              <a:rPr lang="en-US" altLang="en-US" sz="1600" dirty="0"/>
              <a:t>Hello from process   4</a:t>
            </a:r>
          </a:p>
          <a:p>
            <a:pPr eaLnBrk="1" hangingPunct="1">
              <a:buFontTx/>
              <a:buNone/>
            </a:pPr>
            <a:r>
              <a:rPr lang="en-US" altLang="en-US" sz="1600" dirty="0"/>
              <a:t>Hello from process   5</a:t>
            </a:r>
          </a:p>
          <a:p>
            <a:pPr eaLnBrk="1" hangingPunct="1">
              <a:buFontTx/>
              <a:buNone/>
            </a:pPr>
            <a:r>
              <a:rPr lang="en-US" altLang="en-US" sz="1600" dirty="0"/>
              <a:t>Hello from process   6</a:t>
            </a:r>
          </a:p>
          <a:p>
            <a:pPr eaLnBrk="1" hangingPunct="1">
              <a:buFontTx/>
              <a:buNone/>
            </a:pPr>
            <a:r>
              <a:rPr lang="en-US" altLang="en-US" sz="1600" dirty="0"/>
              <a:t>Hello from process   7</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899" y="141565"/>
            <a:ext cx="7772400" cy="1143000"/>
          </a:xfrm>
        </p:spPr>
        <p:txBody>
          <a:bodyPr/>
          <a:lstStyle/>
          <a:p>
            <a:r>
              <a:rPr lang="en-US" dirty="0"/>
              <a:t>Compiling and Running</a:t>
            </a:r>
          </a:p>
        </p:txBody>
      </p:sp>
      <p:sp>
        <p:nvSpPr>
          <p:cNvPr id="3" name="Content Placeholder 2"/>
          <p:cNvSpPr>
            <a:spLocks noGrp="1"/>
          </p:cNvSpPr>
          <p:nvPr>
            <p:ph idx="1"/>
          </p:nvPr>
        </p:nvSpPr>
        <p:spPr>
          <a:xfrm>
            <a:off x="635899" y="1259309"/>
            <a:ext cx="8062664" cy="4114800"/>
          </a:xfrm>
        </p:spPr>
        <p:txBody>
          <a:bodyPr/>
          <a:lstStyle/>
          <a:p>
            <a:pPr marL="0" indent="0">
              <a:buNone/>
            </a:pPr>
            <a:r>
              <a:rPr lang="en-US" dirty="0" err="1"/>
              <a:t>mpicc</a:t>
            </a:r>
            <a:r>
              <a:rPr lang="en-US" dirty="0"/>
              <a:t> </a:t>
            </a:r>
            <a:r>
              <a:rPr lang="mr-IN" dirty="0"/>
              <a:t>–</a:t>
            </a:r>
            <a:r>
              <a:rPr lang="en-US" dirty="0"/>
              <a:t>o exe </a:t>
            </a:r>
            <a:r>
              <a:rPr lang="en-US" dirty="0" err="1"/>
              <a:t>exe.c</a:t>
            </a:r>
            <a:endParaRPr lang="en-US" dirty="0"/>
          </a:p>
          <a:p>
            <a:pPr marL="0" indent="0">
              <a:buNone/>
            </a:pPr>
            <a:r>
              <a:rPr lang="en-US" dirty="0"/>
              <a:t>mpiexec -n 8 –</a:t>
            </a:r>
            <a:r>
              <a:rPr lang="en-US" dirty="0" err="1"/>
              <a:t>hostfile</a:t>
            </a:r>
            <a:r>
              <a:rPr lang="en-US" dirty="0"/>
              <a:t> </a:t>
            </a:r>
            <a:r>
              <a:rPr lang="en-US" dirty="0" err="1"/>
              <a:t>machines.txt</a:t>
            </a:r>
            <a:r>
              <a:rPr lang="en-US" dirty="0"/>
              <a:t> exe</a:t>
            </a:r>
          </a:p>
          <a:p>
            <a:pPr marL="0" indent="0">
              <a:spcBef>
                <a:spcPts val="1368"/>
              </a:spcBef>
              <a:buNone/>
            </a:pPr>
            <a:r>
              <a:rPr lang="en-US" dirty="0"/>
              <a:t>The file </a:t>
            </a:r>
            <a:r>
              <a:rPr lang="en-US" dirty="0" err="1"/>
              <a:t>machines.txt</a:t>
            </a:r>
            <a:r>
              <a:rPr lang="en-US" dirty="0"/>
              <a:t> contain the names of the machines to run the MPI processes on, e.g.,</a:t>
            </a:r>
          </a:p>
        </p:txBody>
      </p:sp>
      <p:sp>
        <p:nvSpPr>
          <p:cNvPr id="4" name="Slide Number Placeholder 3"/>
          <p:cNvSpPr>
            <a:spLocks noGrp="1"/>
          </p:cNvSpPr>
          <p:nvPr>
            <p:ph type="sldNum" sz="quarter" idx="12"/>
          </p:nvPr>
        </p:nvSpPr>
        <p:spPr/>
        <p:txBody>
          <a:bodyPr/>
          <a:lstStyle/>
          <a:p>
            <a:pPr>
              <a:defRPr/>
            </a:pPr>
            <a:fld id="{91C84F80-FD06-5149-B71F-56920B8D4F1A}" type="slidenum">
              <a:rPr lang="en-US" altLang="en-US" smtClean="0"/>
              <a:pPr>
                <a:defRPr/>
              </a:pPr>
              <a:t>103</a:t>
            </a:fld>
            <a:endParaRPr lang="en-US" altLang="en-US" dirty="0"/>
          </a:p>
        </p:txBody>
      </p:sp>
      <p:sp>
        <p:nvSpPr>
          <p:cNvPr id="5" name="TextBox 4">
            <a:extLst>
              <a:ext uri="{FF2B5EF4-FFF2-40B4-BE49-F238E27FC236}">
                <a16:creationId xmlns:a16="http://schemas.microsoft.com/office/drawing/2014/main" id="{B7017A02-8EBA-CC42-8BFB-DF261935657E}"/>
              </a:ext>
            </a:extLst>
          </p:cNvPr>
          <p:cNvSpPr txBox="1">
            <a:spLocks noChangeArrowheads="1"/>
          </p:cNvSpPr>
          <p:nvPr/>
        </p:nvSpPr>
        <p:spPr bwMode="auto">
          <a:xfrm>
            <a:off x="2771800" y="3677079"/>
            <a:ext cx="2703156" cy="3028521"/>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None/>
            </a:pPr>
            <a:r>
              <a:rPr lang="en-GB" sz="1800" dirty="0"/>
              <a:t>labx01.cs.cf.ac.uk</a:t>
            </a:r>
          </a:p>
          <a:p>
            <a:pPr>
              <a:buNone/>
            </a:pPr>
            <a:r>
              <a:rPr lang="en-GB" sz="1800" dirty="0"/>
              <a:t>labx02.cs.cf.ac.uk</a:t>
            </a:r>
          </a:p>
          <a:p>
            <a:pPr>
              <a:buNone/>
            </a:pPr>
            <a:r>
              <a:rPr lang="en-GB" sz="1800" dirty="0"/>
              <a:t>labx03.cs.cf.ac.uk</a:t>
            </a:r>
          </a:p>
          <a:p>
            <a:pPr>
              <a:buNone/>
            </a:pPr>
            <a:r>
              <a:rPr lang="en-GB" sz="1800" dirty="0"/>
              <a:t>labx04.cs.cf.ac.uk</a:t>
            </a:r>
          </a:p>
          <a:p>
            <a:pPr>
              <a:buNone/>
            </a:pPr>
            <a:r>
              <a:rPr lang="en-GB" sz="1800" dirty="0"/>
              <a:t>labx05.cs.cf.ac.uk</a:t>
            </a:r>
          </a:p>
          <a:p>
            <a:pPr>
              <a:buNone/>
            </a:pPr>
            <a:r>
              <a:rPr lang="en-GB" sz="1800" dirty="0"/>
              <a:t>labx06.cs.cf.ac.uk</a:t>
            </a:r>
          </a:p>
          <a:p>
            <a:pPr>
              <a:buNone/>
            </a:pPr>
            <a:r>
              <a:rPr lang="en-GB" sz="1800" dirty="0"/>
              <a:t>labx07.cs.cf.ac.uk</a:t>
            </a:r>
          </a:p>
          <a:p>
            <a:pPr>
              <a:buNone/>
            </a:pPr>
            <a:r>
              <a:rPr lang="en-GB" sz="1800" dirty="0"/>
              <a:t>labx08.cs.cf.ac.uk</a:t>
            </a:r>
          </a:p>
          <a:p>
            <a:pPr>
              <a:buNone/>
            </a:pPr>
            <a:r>
              <a:rPr lang="en-GB" sz="1800" dirty="0"/>
              <a:t>…..</a:t>
            </a:r>
          </a:p>
        </p:txBody>
      </p:sp>
    </p:spTree>
    <p:extLst>
      <p:ext uri="{BB962C8B-B14F-4D97-AF65-F5344CB8AC3E}">
        <p14:creationId xmlns:p14="http://schemas.microsoft.com/office/powerpoint/2010/main" val="106237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D93FF011-427F-4041-B7BD-0AF2168FA56D}" type="slidenum">
              <a:rPr lang="en-US" altLang="en-US" sz="1400"/>
              <a:pPr>
                <a:spcBef>
                  <a:spcPct val="0"/>
                </a:spcBef>
                <a:buFontTx/>
                <a:buNone/>
              </a:pPr>
              <a:t>104</a:t>
            </a:fld>
            <a:endParaRPr lang="en-US" altLang="en-US" sz="1400"/>
          </a:p>
        </p:txBody>
      </p:sp>
      <p:sp>
        <p:nvSpPr>
          <p:cNvPr id="178178" name="Rectangle 2"/>
          <p:cNvSpPr>
            <a:spLocks noGrp="1" noChangeArrowheads="1"/>
          </p:cNvSpPr>
          <p:nvPr>
            <p:ph type="title"/>
          </p:nvPr>
        </p:nvSpPr>
        <p:spPr>
          <a:xfrm>
            <a:off x="323850" y="115888"/>
            <a:ext cx="8458200" cy="762000"/>
          </a:xfrm>
        </p:spPr>
        <p:txBody>
          <a:bodyPr/>
          <a:lstStyle/>
          <a:p>
            <a:pPr eaLnBrk="1" hangingPunct="1"/>
            <a:r>
              <a:rPr lang="en-US" altLang="en-US">
                <a:ea typeface="ＭＳ Ｐゴシック" charset="-128"/>
              </a:rPr>
              <a:t>Another MPI</a:t>
            </a:r>
            <a:r>
              <a:rPr lang="en-US" altLang="en-US" b="1">
                <a:ea typeface="ＭＳ Ｐゴシック" charset="-128"/>
              </a:rPr>
              <a:t> </a:t>
            </a:r>
            <a:r>
              <a:rPr lang="en-US" altLang="en-US">
                <a:ea typeface="ＭＳ Ｐゴシック" charset="-128"/>
              </a:rPr>
              <a:t>Example</a:t>
            </a:r>
          </a:p>
        </p:txBody>
      </p:sp>
      <p:sp>
        <p:nvSpPr>
          <p:cNvPr id="178179" name="Text Box 3"/>
          <p:cNvSpPr txBox="1">
            <a:spLocks noChangeArrowheads="1"/>
          </p:cNvSpPr>
          <p:nvPr/>
        </p:nvSpPr>
        <p:spPr bwMode="auto">
          <a:xfrm>
            <a:off x="107950" y="981075"/>
            <a:ext cx="8928100" cy="5754688"/>
          </a:xfrm>
          <a:prstGeom prst="rect">
            <a:avLst/>
          </a:prstGeom>
          <a:solidFill>
            <a:srgbClr val="CCFFCC"/>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r>
              <a:rPr lang="en-US" altLang="en-US" sz="1400" b="1">
                <a:solidFill>
                  <a:srgbClr val="0033CC"/>
                </a:solidFill>
                <a:latin typeface="Courier New" charset="0"/>
              </a:rPr>
              <a:t>#include &lt;stdio.h&gt;</a:t>
            </a:r>
          </a:p>
          <a:p>
            <a:pPr>
              <a:spcBef>
                <a:spcPct val="0"/>
              </a:spcBef>
              <a:buFontTx/>
              <a:buNone/>
            </a:pPr>
            <a:r>
              <a:rPr lang="en-US" altLang="en-US" sz="1400" b="1">
                <a:solidFill>
                  <a:srgbClr val="0033CC"/>
                </a:solidFill>
                <a:latin typeface="Courier New" charset="0"/>
              </a:rPr>
              <a:t>#include &lt;mpi.h&gt;</a:t>
            </a:r>
          </a:p>
          <a:p>
            <a:pPr>
              <a:spcBef>
                <a:spcPct val="0"/>
              </a:spcBef>
              <a:buFontTx/>
              <a:buNone/>
            </a:pPr>
            <a:endParaRPr lang="en-US" altLang="en-US" sz="1400" b="1">
              <a:solidFill>
                <a:srgbClr val="0033CC"/>
              </a:solidFill>
              <a:latin typeface="Courier New" charset="0"/>
            </a:endParaRPr>
          </a:p>
          <a:p>
            <a:pPr>
              <a:spcBef>
                <a:spcPct val="0"/>
              </a:spcBef>
              <a:buFontTx/>
              <a:buNone/>
            </a:pPr>
            <a:r>
              <a:rPr lang="en-US" altLang="en-US" sz="1400" b="1">
                <a:solidFill>
                  <a:srgbClr val="0033CC"/>
                </a:solidFill>
                <a:latin typeface="Courier New" charset="0"/>
              </a:rPr>
              <a:t>int main (int argc, char *argv[])</a:t>
            </a:r>
          </a:p>
          <a:p>
            <a:pPr>
              <a:spcBef>
                <a:spcPct val="0"/>
              </a:spcBef>
              <a:buFontTx/>
              <a:buNone/>
            </a:pPr>
            <a:r>
              <a:rPr lang="en-US" altLang="en-US" sz="1400" b="1">
                <a:solidFill>
                  <a:srgbClr val="0033CC"/>
                </a:solidFill>
                <a:latin typeface="Courier New" charset="0"/>
              </a:rPr>
              <a:t>{</a:t>
            </a:r>
          </a:p>
          <a:p>
            <a:pPr>
              <a:spcBef>
                <a:spcPct val="0"/>
              </a:spcBef>
              <a:buFontTx/>
              <a:buNone/>
            </a:pPr>
            <a:r>
              <a:rPr lang="en-US" altLang="en-US" sz="1400" b="1">
                <a:solidFill>
                  <a:srgbClr val="0033CC"/>
                </a:solidFill>
                <a:latin typeface="Courier New" charset="0"/>
              </a:rPr>
              <a:t>   int rank, n, i, message, tag=111;</a:t>
            </a:r>
          </a:p>
          <a:p>
            <a:pPr>
              <a:spcBef>
                <a:spcPct val="0"/>
              </a:spcBef>
              <a:buFontTx/>
              <a:buNone/>
            </a:pPr>
            <a:r>
              <a:rPr lang="en-US" altLang="en-US" sz="1400" b="1">
                <a:solidFill>
                  <a:srgbClr val="0033CC"/>
                </a:solidFill>
                <a:latin typeface="Courier New" charset="0"/>
              </a:rPr>
              <a:t>   MPI_Status status;</a:t>
            </a:r>
          </a:p>
          <a:p>
            <a:pPr>
              <a:spcBef>
                <a:spcPct val="0"/>
              </a:spcBef>
              <a:buFontTx/>
              <a:buNone/>
            </a:pPr>
            <a:endParaRPr lang="en-US" altLang="en-US" sz="1400" b="1">
              <a:solidFill>
                <a:srgbClr val="0033CC"/>
              </a:solidFill>
              <a:latin typeface="Courier New" charset="0"/>
            </a:endParaRPr>
          </a:p>
          <a:p>
            <a:pPr>
              <a:spcBef>
                <a:spcPct val="0"/>
              </a:spcBef>
              <a:buFontTx/>
              <a:buNone/>
            </a:pPr>
            <a:r>
              <a:rPr lang="en-US" altLang="en-US" sz="1400" b="1">
                <a:solidFill>
                  <a:srgbClr val="0033CC"/>
                </a:solidFill>
                <a:latin typeface="Courier New" charset="0"/>
              </a:rPr>
              <a:t>   MPI_Init (&amp;argc, &amp;argv);</a:t>
            </a:r>
          </a:p>
          <a:p>
            <a:pPr>
              <a:spcBef>
                <a:spcPct val="0"/>
              </a:spcBef>
              <a:buFontTx/>
              <a:buNone/>
            </a:pPr>
            <a:r>
              <a:rPr lang="en-US" altLang="en-US" sz="1400" b="1">
                <a:solidFill>
                  <a:srgbClr val="0033CC"/>
                </a:solidFill>
                <a:latin typeface="Courier New" charset="0"/>
              </a:rPr>
              <a:t>   MPI_Comm_size (MPI_COMM_WORLD, &amp;n);</a:t>
            </a:r>
          </a:p>
          <a:p>
            <a:pPr>
              <a:spcBef>
                <a:spcPct val="0"/>
              </a:spcBef>
              <a:buFontTx/>
              <a:buNone/>
            </a:pPr>
            <a:r>
              <a:rPr lang="en-US" altLang="en-US" sz="1400" b="1">
                <a:solidFill>
                  <a:srgbClr val="0033CC"/>
                </a:solidFill>
                <a:latin typeface="Courier New" charset="0"/>
              </a:rPr>
              <a:t>   MPI_Comm_rank (MPI_COMM_WORLD, &amp;rank);</a:t>
            </a:r>
          </a:p>
          <a:p>
            <a:pPr>
              <a:spcBef>
                <a:spcPct val="0"/>
              </a:spcBef>
              <a:buFontTx/>
              <a:buNone/>
            </a:pPr>
            <a:endParaRPr lang="en-US" altLang="en-US" sz="1400" b="1">
              <a:solidFill>
                <a:srgbClr val="0033CC"/>
              </a:solidFill>
              <a:latin typeface="Courier New" charset="0"/>
            </a:endParaRPr>
          </a:p>
          <a:p>
            <a:pPr>
              <a:spcBef>
                <a:spcPct val="0"/>
              </a:spcBef>
              <a:buFontTx/>
              <a:buNone/>
            </a:pPr>
            <a:r>
              <a:rPr lang="en-US" altLang="en-US" sz="1400" b="1">
                <a:solidFill>
                  <a:srgbClr val="0033CC"/>
                </a:solidFill>
                <a:latin typeface="Courier New" charset="0"/>
              </a:rPr>
              <a:t>   if (rank==0) {  /* Process 0 will output data */</a:t>
            </a:r>
          </a:p>
          <a:p>
            <a:pPr>
              <a:spcBef>
                <a:spcPct val="0"/>
              </a:spcBef>
              <a:buFontTx/>
              <a:buNone/>
            </a:pPr>
            <a:r>
              <a:rPr lang="en-US" altLang="en-US" sz="1400" b="1">
                <a:solidFill>
                  <a:srgbClr val="0033CC"/>
                </a:solidFill>
                <a:latin typeface="Courier New" charset="0"/>
              </a:rPr>
              <a:t>      printf ("Hello from process %3d\n", rank);</a:t>
            </a:r>
          </a:p>
          <a:p>
            <a:pPr>
              <a:spcBef>
                <a:spcPct val="0"/>
              </a:spcBef>
              <a:buFontTx/>
              <a:buNone/>
            </a:pPr>
            <a:r>
              <a:rPr lang="en-US" altLang="en-US" sz="1400" b="1">
                <a:solidFill>
                  <a:srgbClr val="0033CC"/>
                </a:solidFill>
                <a:latin typeface="Courier New" charset="0"/>
              </a:rPr>
              <a:t>      for (i=1;i&lt;n;i++) {</a:t>
            </a:r>
          </a:p>
          <a:p>
            <a:pPr>
              <a:spcBef>
                <a:spcPct val="0"/>
              </a:spcBef>
              <a:buFontTx/>
              <a:buNone/>
            </a:pPr>
            <a:r>
              <a:rPr lang="en-US" altLang="en-US" sz="1400" b="1">
                <a:solidFill>
                  <a:srgbClr val="0033CC"/>
                </a:solidFill>
                <a:latin typeface="Courier New" charset="0"/>
              </a:rPr>
              <a:t>         MPI_Recv (&amp;message,1,MPI_INT,MPI_ANY_SOURCE,MPI_ANY_TAG, 				  MPI_COMM_WORLD,&amp;status);</a:t>
            </a:r>
          </a:p>
          <a:p>
            <a:pPr>
              <a:spcBef>
                <a:spcPct val="0"/>
              </a:spcBef>
              <a:buFontTx/>
              <a:buNone/>
            </a:pPr>
            <a:r>
              <a:rPr lang="en-US" altLang="en-US" sz="1400" b="1">
                <a:solidFill>
                  <a:srgbClr val="0033CC"/>
                </a:solidFill>
                <a:latin typeface="Courier New" charset="0"/>
              </a:rPr>
              <a:t>         printf ("Hello from process %3d\n", message);</a:t>
            </a:r>
          </a:p>
          <a:p>
            <a:pPr>
              <a:spcBef>
                <a:spcPct val="0"/>
              </a:spcBef>
              <a:buFontTx/>
              <a:buNone/>
            </a:pPr>
            <a:r>
              <a:rPr lang="en-US" altLang="en-US" sz="1400" b="1">
                <a:solidFill>
                  <a:srgbClr val="0033CC"/>
                </a:solidFill>
                <a:latin typeface="Courier New" charset="0"/>
              </a:rPr>
              <a:t>      }</a:t>
            </a:r>
          </a:p>
          <a:p>
            <a:pPr>
              <a:spcBef>
                <a:spcPct val="0"/>
              </a:spcBef>
              <a:buFontTx/>
              <a:buNone/>
            </a:pPr>
            <a:r>
              <a:rPr lang="en-US" altLang="en-US" sz="1400" b="1">
                <a:solidFill>
                  <a:srgbClr val="0033CC"/>
                </a:solidFill>
                <a:latin typeface="Courier New" charset="0"/>
              </a:rPr>
              <a:t>   }</a:t>
            </a:r>
          </a:p>
          <a:p>
            <a:pPr>
              <a:spcBef>
                <a:spcPct val="0"/>
              </a:spcBef>
              <a:buFontTx/>
              <a:buNone/>
            </a:pPr>
            <a:r>
              <a:rPr lang="en-US" altLang="en-US" sz="1400" b="1">
                <a:solidFill>
                  <a:srgbClr val="0033CC"/>
                </a:solidFill>
                <a:latin typeface="Courier New" charset="0"/>
              </a:rPr>
              <a:t>   else MPI_Send (&amp;rank, 1, MPI_INT, 0, tag, MPI_COMM_WORLD);</a:t>
            </a:r>
          </a:p>
          <a:p>
            <a:pPr>
              <a:spcBef>
                <a:spcPct val="0"/>
              </a:spcBef>
              <a:buFontTx/>
              <a:buNone/>
            </a:pPr>
            <a:endParaRPr lang="en-US" altLang="en-US" sz="1400" b="1">
              <a:solidFill>
                <a:srgbClr val="0033CC"/>
              </a:solidFill>
              <a:latin typeface="Courier New" charset="0"/>
            </a:endParaRPr>
          </a:p>
          <a:p>
            <a:pPr>
              <a:spcBef>
                <a:spcPct val="0"/>
              </a:spcBef>
              <a:buFontTx/>
              <a:buNone/>
            </a:pPr>
            <a:r>
              <a:rPr lang="en-US" altLang="en-US" sz="1400" b="1">
                <a:solidFill>
                  <a:srgbClr val="0033CC"/>
                </a:solidFill>
                <a:latin typeface="Courier New" charset="0"/>
              </a:rPr>
              <a:t>   MPI_Finalize ();</a:t>
            </a:r>
          </a:p>
          <a:p>
            <a:pPr>
              <a:spcBef>
                <a:spcPct val="0"/>
              </a:spcBef>
              <a:buFontTx/>
              <a:buNone/>
            </a:pPr>
            <a:r>
              <a:rPr lang="en-US" altLang="en-US" sz="1400" b="1">
                <a:solidFill>
                  <a:srgbClr val="0033CC"/>
                </a:solidFill>
                <a:latin typeface="Courier New" charset="0"/>
              </a:rPr>
              <a:t>   return 0;</a:t>
            </a:r>
          </a:p>
          <a:p>
            <a:pPr>
              <a:spcBef>
                <a:spcPct val="0"/>
              </a:spcBef>
              <a:buFontTx/>
              <a:buNone/>
            </a:pPr>
            <a:r>
              <a:rPr lang="en-US" altLang="en-US" sz="1400" b="1">
                <a:solidFill>
                  <a:srgbClr val="0033CC"/>
                </a:solidFill>
                <a:latin typeface="Courier New" charset="0"/>
              </a:rPr>
              <a:t>}</a:t>
            </a:r>
          </a:p>
          <a:p>
            <a:pPr>
              <a:spcBef>
                <a:spcPct val="0"/>
              </a:spcBef>
              <a:buFontTx/>
              <a:buNone/>
            </a:pPr>
            <a:r>
              <a:rPr lang="en-US" altLang="en-US" sz="1800">
                <a:latin typeface="Courier New" charset="0"/>
              </a:rPr>
              <a:t>  </a:t>
            </a:r>
          </a:p>
        </p:txBody>
      </p:sp>
      <p:sp>
        <p:nvSpPr>
          <p:cNvPr id="5" name="TextBox 4"/>
          <p:cNvSpPr txBox="1">
            <a:spLocks noChangeArrowheads="1"/>
          </p:cNvSpPr>
          <p:nvPr/>
        </p:nvSpPr>
        <p:spPr bwMode="auto">
          <a:xfrm>
            <a:off x="5148263" y="836613"/>
            <a:ext cx="3995737" cy="27019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US" altLang="en-US" sz="1600" dirty="0" err="1"/>
              <a:t>mpiexec</a:t>
            </a:r>
            <a:r>
              <a:rPr lang="en-US" altLang="en-US" sz="1600" dirty="0"/>
              <a:t> -n 8 -</a:t>
            </a:r>
            <a:r>
              <a:rPr lang="en-US" altLang="en-US" sz="1600"/>
              <a:t>hostfile </a:t>
            </a:r>
            <a:r>
              <a:rPr lang="en-US" altLang="en-US" sz="1600" dirty="0" err="1"/>
              <a:t>machines.txt</a:t>
            </a:r>
            <a:r>
              <a:rPr lang="en-US" altLang="en-US" sz="1600" dirty="0"/>
              <a:t> hello2</a:t>
            </a:r>
          </a:p>
          <a:p>
            <a:pPr eaLnBrk="1" hangingPunct="1">
              <a:buFontTx/>
              <a:buNone/>
            </a:pPr>
            <a:r>
              <a:rPr lang="en-US" altLang="en-US" sz="1600" dirty="0"/>
              <a:t>Hello from process   0</a:t>
            </a:r>
          </a:p>
          <a:p>
            <a:pPr eaLnBrk="1" hangingPunct="1">
              <a:buFontTx/>
              <a:buNone/>
            </a:pPr>
            <a:r>
              <a:rPr lang="en-US" altLang="en-US" sz="1600" dirty="0"/>
              <a:t>Hello from process   1</a:t>
            </a:r>
          </a:p>
          <a:p>
            <a:pPr eaLnBrk="1" hangingPunct="1">
              <a:buFontTx/>
              <a:buNone/>
            </a:pPr>
            <a:r>
              <a:rPr lang="en-US" altLang="en-US" sz="1600" dirty="0"/>
              <a:t>Hello from process   2</a:t>
            </a:r>
          </a:p>
          <a:p>
            <a:pPr eaLnBrk="1" hangingPunct="1">
              <a:buFontTx/>
              <a:buNone/>
            </a:pPr>
            <a:r>
              <a:rPr lang="en-US" altLang="en-US" sz="1600" dirty="0"/>
              <a:t>Hello from process   3</a:t>
            </a:r>
          </a:p>
          <a:p>
            <a:pPr eaLnBrk="1" hangingPunct="1">
              <a:buFontTx/>
              <a:buNone/>
            </a:pPr>
            <a:r>
              <a:rPr lang="en-US" altLang="en-US" sz="1600" dirty="0"/>
              <a:t>Hello from process   5</a:t>
            </a:r>
          </a:p>
          <a:p>
            <a:pPr eaLnBrk="1" hangingPunct="1">
              <a:buFontTx/>
              <a:buNone/>
            </a:pPr>
            <a:r>
              <a:rPr lang="en-US" altLang="en-US" sz="1600" dirty="0"/>
              <a:t>Hello from process   7</a:t>
            </a:r>
          </a:p>
          <a:p>
            <a:pPr eaLnBrk="1" hangingPunct="1">
              <a:buFontTx/>
              <a:buNone/>
            </a:pPr>
            <a:r>
              <a:rPr lang="en-US" altLang="en-US" sz="1600" dirty="0"/>
              <a:t>Hello from process   4</a:t>
            </a:r>
          </a:p>
          <a:p>
            <a:pPr eaLnBrk="1" hangingPunct="1">
              <a:buFontTx/>
              <a:buNone/>
            </a:pPr>
            <a:r>
              <a:rPr lang="en-US" altLang="en-US" sz="1600" dirty="0"/>
              <a:t>Hello from process   6</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C99C7BA2-C2A1-CA47-A509-39ACBBA4DCEF}" type="slidenum">
              <a:rPr lang="en-US" altLang="en-US" sz="1400"/>
              <a:pPr>
                <a:spcBef>
                  <a:spcPct val="0"/>
                </a:spcBef>
                <a:buFontTx/>
                <a:buNone/>
              </a:pPr>
              <a:t>105</a:t>
            </a:fld>
            <a:endParaRPr lang="en-US" altLang="en-US" sz="1400"/>
          </a:p>
        </p:txBody>
      </p:sp>
      <p:sp>
        <p:nvSpPr>
          <p:cNvPr id="180226" name="Rectangle 2"/>
          <p:cNvSpPr>
            <a:spLocks noGrp="1" noChangeArrowheads="1"/>
          </p:cNvSpPr>
          <p:nvPr>
            <p:ph type="title"/>
          </p:nvPr>
        </p:nvSpPr>
        <p:spPr/>
        <p:txBody>
          <a:bodyPr/>
          <a:lstStyle/>
          <a:p>
            <a:pPr eaLnBrk="1" hangingPunct="1"/>
            <a:r>
              <a:rPr lang="en-US" altLang="en-US">
                <a:ea typeface="ＭＳ Ｐゴシック" charset="-128"/>
              </a:rPr>
              <a:t>Notes on Examples</a:t>
            </a:r>
          </a:p>
        </p:txBody>
      </p:sp>
      <p:sp>
        <p:nvSpPr>
          <p:cNvPr id="180227" name="Rectangle 3"/>
          <p:cNvSpPr>
            <a:spLocks noGrp="1" noChangeArrowheads="1"/>
          </p:cNvSpPr>
          <p:nvPr>
            <p:ph type="body" idx="1"/>
          </p:nvPr>
        </p:nvSpPr>
        <p:spPr/>
        <p:txBody>
          <a:bodyPr/>
          <a:lstStyle/>
          <a:p>
            <a:pPr eaLnBrk="1" hangingPunct="1">
              <a:lnSpc>
                <a:spcPct val="90000"/>
              </a:lnSpc>
            </a:pPr>
            <a:r>
              <a:rPr lang="en-US" altLang="en-US">
                <a:ea typeface="ＭＳ Ｐゴシック" charset="-128"/>
              </a:rPr>
              <a:t>All MPI calls must come between the calls to MPI_Init() and MPI_Finalize().</a:t>
            </a:r>
          </a:p>
          <a:p>
            <a:pPr eaLnBrk="1" hangingPunct="1">
              <a:lnSpc>
                <a:spcPct val="90000"/>
              </a:lnSpc>
            </a:pPr>
            <a:r>
              <a:rPr lang="en-US" altLang="en-US">
                <a:ea typeface="ＭＳ Ｐゴシック" charset="-128"/>
              </a:rPr>
              <a:t>In the first example, the information from the processes is output in ascending order of processor number</a:t>
            </a:r>
          </a:p>
          <a:p>
            <a:pPr eaLnBrk="1" hangingPunct="1">
              <a:lnSpc>
                <a:spcPct val="90000"/>
              </a:lnSpc>
            </a:pPr>
            <a:r>
              <a:rPr lang="en-US" altLang="en-US">
                <a:ea typeface="ＭＳ Ｐゴシック" charset="-128"/>
              </a:rPr>
              <a:t>In the second example because the program does not specify the order in which process 0 receives messages, so output can be in any order.</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99310C4F-DAD0-B548-83B2-CC174C27D596}" type="slidenum">
              <a:rPr lang="en-US" altLang="en-US" sz="1400"/>
              <a:pPr>
                <a:spcBef>
                  <a:spcPct val="0"/>
                </a:spcBef>
                <a:buFontTx/>
                <a:buNone/>
              </a:pPr>
              <a:t>106</a:t>
            </a:fld>
            <a:endParaRPr lang="en-US" altLang="en-US" sz="1400"/>
          </a:p>
        </p:txBody>
      </p:sp>
      <p:sp>
        <p:nvSpPr>
          <p:cNvPr id="182274" name="Rectangle 2"/>
          <p:cNvSpPr>
            <a:spLocks noGrp="1" noChangeArrowheads="1"/>
          </p:cNvSpPr>
          <p:nvPr>
            <p:ph type="title"/>
          </p:nvPr>
        </p:nvSpPr>
        <p:spPr>
          <a:xfrm>
            <a:off x="685800" y="228600"/>
            <a:ext cx="7772400" cy="1143000"/>
          </a:xfrm>
        </p:spPr>
        <p:txBody>
          <a:bodyPr/>
          <a:lstStyle/>
          <a:p>
            <a:pPr eaLnBrk="1" hangingPunct="1"/>
            <a:r>
              <a:rPr lang="en-US" altLang="en-US">
                <a:ea typeface="ＭＳ Ｐゴシック" charset="-128"/>
              </a:rPr>
              <a:t>Collective Communication</a:t>
            </a:r>
          </a:p>
        </p:txBody>
      </p:sp>
      <p:sp>
        <p:nvSpPr>
          <p:cNvPr id="182275" name="Rectangle 3"/>
          <p:cNvSpPr>
            <a:spLocks noGrp="1" noChangeArrowheads="1"/>
          </p:cNvSpPr>
          <p:nvPr>
            <p:ph type="body" idx="1"/>
          </p:nvPr>
        </p:nvSpPr>
        <p:spPr>
          <a:xfrm>
            <a:off x="685800" y="1295400"/>
            <a:ext cx="7772400" cy="4114800"/>
          </a:xfrm>
        </p:spPr>
        <p:txBody>
          <a:bodyPr/>
          <a:lstStyle/>
          <a:p>
            <a:pPr eaLnBrk="1" hangingPunct="1">
              <a:lnSpc>
                <a:spcPct val="90000"/>
              </a:lnSpc>
            </a:pPr>
            <a:r>
              <a:rPr lang="en-US" altLang="en-US" sz="2800">
                <a:ea typeface="ＭＳ Ｐゴシック" charset="-128"/>
              </a:rPr>
              <a:t>The send and receive style of communication between pairs of processors is known as </a:t>
            </a:r>
            <a:r>
              <a:rPr lang="en-US" altLang="en-US" sz="2800" i="1">
                <a:ea typeface="ＭＳ Ｐゴシック" charset="-128"/>
              </a:rPr>
              <a:t>point-to-point communication</a:t>
            </a:r>
            <a:r>
              <a:rPr lang="en-US" altLang="en-US" sz="2800">
                <a:ea typeface="ＭＳ Ｐゴシック" charset="-128"/>
              </a:rPr>
              <a:t>. This is distinct from </a:t>
            </a:r>
            <a:r>
              <a:rPr lang="en-US" altLang="en-US" sz="2800" i="1">
                <a:ea typeface="ＭＳ Ｐゴシック" charset="-128"/>
              </a:rPr>
              <a:t>collective communication</a:t>
            </a:r>
            <a:r>
              <a:rPr lang="en-US" altLang="en-US" sz="2800">
                <a:ea typeface="ＭＳ Ｐゴシック" charset="-128"/>
              </a:rPr>
              <a:t> in which several processors are involved in a coordinated communication task.</a:t>
            </a:r>
          </a:p>
          <a:p>
            <a:pPr eaLnBrk="1" hangingPunct="1">
              <a:lnSpc>
                <a:spcPct val="90000"/>
              </a:lnSpc>
            </a:pPr>
            <a:r>
              <a:rPr lang="en-US" altLang="en-US" sz="2800">
                <a:ea typeface="ＭＳ Ｐゴシック" charset="-128"/>
              </a:rPr>
              <a:t>Examples include:</a:t>
            </a:r>
          </a:p>
          <a:p>
            <a:pPr lvl="1" eaLnBrk="1" hangingPunct="1">
              <a:lnSpc>
                <a:spcPct val="90000"/>
              </a:lnSpc>
            </a:pPr>
            <a:r>
              <a:rPr lang="en-US" altLang="en-US" sz="2400">
                <a:ea typeface="ＭＳ Ｐゴシック" charset="-128"/>
              </a:rPr>
              <a:t>Broadcasting data. One processor, known as the </a:t>
            </a:r>
            <a:r>
              <a:rPr lang="en-US" altLang="en-US" sz="2400" i="1">
                <a:ea typeface="ＭＳ Ｐゴシック" charset="-128"/>
              </a:rPr>
              <a:t>root</a:t>
            </a:r>
            <a:r>
              <a:rPr lang="en-US" altLang="en-US" sz="2400">
                <a:ea typeface="ＭＳ Ｐゴシック" charset="-128"/>
              </a:rPr>
              <a:t>, sends the same data to all processors.</a:t>
            </a:r>
          </a:p>
          <a:p>
            <a:pPr lvl="1" eaLnBrk="1" hangingPunct="1">
              <a:lnSpc>
                <a:spcPct val="90000"/>
              </a:lnSpc>
            </a:pPr>
            <a:r>
              <a:rPr lang="en-US" altLang="en-US" sz="2400">
                <a:ea typeface="ＭＳ Ｐゴシック" charset="-128"/>
              </a:rPr>
              <a:t>Data reduction. Data from all processors is combined using a </a:t>
            </a:r>
            <a:r>
              <a:rPr lang="en-US" altLang="en-US" sz="2400" i="1">
                <a:ea typeface="ＭＳ Ｐゴシック" charset="-128"/>
              </a:rPr>
              <a:t>reduction function</a:t>
            </a:r>
            <a:r>
              <a:rPr lang="en-US" altLang="en-US" sz="2400">
                <a:ea typeface="ＭＳ Ｐゴシック" charset="-128"/>
              </a:rPr>
              <a:t> to produce a single result. The result may reside on a single processor or on all processors.</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6222EF10-AB6F-5347-8181-B335358727C2}" type="slidenum">
              <a:rPr lang="en-US" altLang="en-US" sz="1400"/>
              <a:pPr>
                <a:spcBef>
                  <a:spcPct val="0"/>
                </a:spcBef>
                <a:buFontTx/>
                <a:buNone/>
              </a:pPr>
              <a:t>107</a:t>
            </a:fld>
            <a:endParaRPr lang="en-US" altLang="en-US" sz="1400"/>
          </a:p>
        </p:txBody>
      </p:sp>
      <p:sp>
        <p:nvSpPr>
          <p:cNvPr id="184322" name="Rectangle 2"/>
          <p:cNvSpPr>
            <a:spLocks noGrp="1" noChangeArrowheads="1"/>
          </p:cNvSpPr>
          <p:nvPr>
            <p:ph type="title"/>
          </p:nvPr>
        </p:nvSpPr>
        <p:spPr>
          <a:xfrm>
            <a:off x="609600" y="228600"/>
            <a:ext cx="7772400" cy="1143000"/>
          </a:xfrm>
        </p:spPr>
        <p:txBody>
          <a:bodyPr/>
          <a:lstStyle/>
          <a:p>
            <a:pPr eaLnBrk="1" hangingPunct="1"/>
            <a:r>
              <a:rPr lang="en-US" altLang="en-US">
                <a:ea typeface="ＭＳ Ｐゴシック" charset="-128"/>
              </a:rPr>
              <a:t>Broadcast</a:t>
            </a:r>
          </a:p>
        </p:txBody>
      </p:sp>
      <p:sp>
        <p:nvSpPr>
          <p:cNvPr id="184323" name="Rectangle 3"/>
          <p:cNvSpPr>
            <a:spLocks noGrp="1" noChangeArrowheads="1"/>
          </p:cNvSpPr>
          <p:nvPr>
            <p:ph type="body" idx="1"/>
          </p:nvPr>
        </p:nvSpPr>
        <p:spPr>
          <a:xfrm>
            <a:off x="609600" y="1447800"/>
            <a:ext cx="7772400" cy="2286000"/>
          </a:xfrm>
        </p:spPr>
        <p:txBody>
          <a:bodyPr/>
          <a:lstStyle/>
          <a:p>
            <a:pPr eaLnBrk="1" hangingPunct="1"/>
            <a:r>
              <a:rPr lang="en-US" altLang="en-US">
                <a:ea typeface="ＭＳ Ｐゴシック" charset="-128"/>
              </a:rPr>
              <a:t>A common form of broadcast algorithm is based upon a </a:t>
            </a:r>
            <a:r>
              <a:rPr lang="en-US" altLang="en-US" i="1">
                <a:ea typeface="ＭＳ Ｐゴシック" charset="-128"/>
              </a:rPr>
              <a:t>broadcast tree</a:t>
            </a:r>
            <a:r>
              <a:rPr lang="en-US" altLang="en-US">
                <a:ea typeface="ＭＳ Ｐゴシック" charset="-128"/>
              </a:rPr>
              <a:t>.</a:t>
            </a:r>
          </a:p>
          <a:p>
            <a:pPr eaLnBrk="1" hangingPunct="1"/>
            <a:r>
              <a:rPr lang="en-US" altLang="en-US">
                <a:ea typeface="ＭＳ Ｐゴシック" charset="-128"/>
              </a:rPr>
              <a:t>Suppose node 0 is the root of the broadcast. Consider the following tree.</a:t>
            </a:r>
          </a:p>
        </p:txBody>
      </p:sp>
      <p:grpSp>
        <p:nvGrpSpPr>
          <p:cNvPr id="184324" name="Group 17"/>
          <p:cNvGrpSpPr>
            <a:grpSpLocks/>
          </p:cNvGrpSpPr>
          <p:nvPr/>
        </p:nvGrpSpPr>
        <p:grpSpPr bwMode="auto">
          <a:xfrm>
            <a:off x="3124200" y="3733800"/>
            <a:ext cx="2286000" cy="2209800"/>
            <a:chOff x="1584" y="2304"/>
            <a:chExt cx="1440" cy="1392"/>
          </a:xfrm>
        </p:grpSpPr>
        <p:sp>
          <p:nvSpPr>
            <p:cNvPr id="184325" name="Freeform 16"/>
            <p:cNvSpPr>
              <a:spLocks/>
            </p:cNvSpPr>
            <p:nvPr/>
          </p:nvSpPr>
          <p:spPr bwMode="auto">
            <a:xfrm>
              <a:off x="1709" y="3201"/>
              <a:ext cx="1" cy="378"/>
            </a:xfrm>
            <a:custGeom>
              <a:avLst/>
              <a:gdLst>
                <a:gd name="T0" fmla="*/ 0 w 1"/>
                <a:gd name="T1" fmla="*/ 0 h 378"/>
                <a:gd name="T2" fmla="*/ 0 w 1"/>
                <a:gd name="T3" fmla="*/ 378 h 378"/>
                <a:gd name="T4" fmla="*/ 0 60000 65536"/>
                <a:gd name="T5" fmla="*/ 0 60000 65536"/>
                <a:gd name="T6" fmla="*/ 0 w 1"/>
                <a:gd name="T7" fmla="*/ 0 h 378"/>
                <a:gd name="T8" fmla="*/ 1 w 1"/>
                <a:gd name="T9" fmla="*/ 378 h 378"/>
              </a:gdLst>
              <a:ahLst/>
              <a:cxnLst>
                <a:cxn ang="T4">
                  <a:pos x="T0" y="T1"/>
                </a:cxn>
                <a:cxn ang="T5">
                  <a:pos x="T2" y="T3"/>
                </a:cxn>
              </a:cxnLst>
              <a:rect l="T6" t="T7" r="T8" b="T9"/>
              <a:pathLst>
                <a:path w="1" h="378">
                  <a:moveTo>
                    <a:pt x="0" y="0"/>
                  </a:moveTo>
                  <a:lnTo>
                    <a:pt x="0" y="378"/>
                  </a:lnTo>
                </a:path>
              </a:pathLst>
            </a:custGeom>
            <a:noFill/>
            <a:ln w="9525">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326" name="Freeform 15"/>
            <p:cNvSpPr>
              <a:spLocks/>
            </p:cNvSpPr>
            <p:nvPr/>
          </p:nvSpPr>
          <p:spPr bwMode="auto">
            <a:xfrm>
              <a:off x="2143" y="2804"/>
              <a:ext cx="1" cy="397"/>
            </a:xfrm>
            <a:custGeom>
              <a:avLst/>
              <a:gdLst>
                <a:gd name="T0" fmla="*/ 0 w 1"/>
                <a:gd name="T1" fmla="*/ 0 h 397"/>
                <a:gd name="T2" fmla="*/ 0 w 1"/>
                <a:gd name="T3" fmla="*/ 397 h 397"/>
                <a:gd name="T4" fmla="*/ 0 60000 65536"/>
                <a:gd name="T5" fmla="*/ 0 60000 65536"/>
                <a:gd name="T6" fmla="*/ 0 w 1"/>
                <a:gd name="T7" fmla="*/ 0 h 397"/>
                <a:gd name="T8" fmla="*/ 1 w 1"/>
                <a:gd name="T9" fmla="*/ 397 h 397"/>
              </a:gdLst>
              <a:ahLst/>
              <a:cxnLst>
                <a:cxn ang="T4">
                  <a:pos x="T0" y="T1"/>
                </a:cxn>
                <a:cxn ang="T5">
                  <a:pos x="T2" y="T3"/>
                </a:cxn>
              </a:cxnLst>
              <a:rect l="T6" t="T7" r="T8" b="T9"/>
              <a:pathLst>
                <a:path w="1" h="397">
                  <a:moveTo>
                    <a:pt x="0" y="0"/>
                  </a:moveTo>
                  <a:lnTo>
                    <a:pt x="0" y="397"/>
                  </a:lnTo>
                </a:path>
              </a:pathLst>
            </a:custGeom>
            <a:noFill/>
            <a:ln w="9525">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327" name="Line 14"/>
            <p:cNvSpPr>
              <a:spLocks noChangeShapeType="1"/>
            </p:cNvSpPr>
            <p:nvPr/>
          </p:nvSpPr>
          <p:spPr bwMode="auto">
            <a:xfrm>
              <a:off x="2544" y="2448"/>
              <a:ext cx="38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28" name="Line 13"/>
            <p:cNvSpPr>
              <a:spLocks noChangeShapeType="1"/>
            </p:cNvSpPr>
            <p:nvPr/>
          </p:nvSpPr>
          <p:spPr bwMode="auto">
            <a:xfrm>
              <a:off x="2544" y="2400"/>
              <a:ext cx="0" cy="8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29" name="Line 12"/>
            <p:cNvSpPr>
              <a:spLocks noChangeShapeType="1"/>
            </p:cNvSpPr>
            <p:nvPr/>
          </p:nvSpPr>
          <p:spPr bwMode="auto">
            <a:xfrm flipH="1">
              <a:off x="1728" y="2400"/>
              <a:ext cx="816"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30" name="Oval 4"/>
            <p:cNvSpPr>
              <a:spLocks noChangeArrowheads="1"/>
            </p:cNvSpPr>
            <p:nvPr/>
          </p:nvSpPr>
          <p:spPr bwMode="auto">
            <a:xfrm>
              <a:off x="2400" y="2304"/>
              <a:ext cx="240" cy="240"/>
            </a:xfrm>
            <a:prstGeom prst="ellipse">
              <a:avLst/>
            </a:prstGeom>
            <a:solidFill>
              <a:srgbClr val="CCFFFF"/>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0</a:t>
              </a:r>
            </a:p>
          </p:txBody>
        </p:sp>
        <p:sp>
          <p:nvSpPr>
            <p:cNvPr id="184331" name="Oval 5"/>
            <p:cNvSpPr>
              <a:spLocks noChangeArrowheads="1"/>
            </p:cNvSpPr>
            <p:nvPr/>
          </p:nvSpPr>
          <p:spPr bwMode="auto">
            <a:xfrm>
              <a:off x="1584" y="3072"/>
              <a:ext cx="240" cy="240"/>
            </a:xfrm>
            <a:prstGeom prst="ellipse">
              <a:avLst/>
            </a:prstGeom>
            <a:solidFill>
              <a:srgbClr val="CCFFFF"/>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3</a:t>
              </a:r>
            </a:p>
          </p:txBody>
        </p:sp>
        <p:sp>
          <p:nvSpPr>
            <p:cNvPr id="184332" name="Oval 6"/>
            <p:cNvSpPr>
              <a:spLocks noChangeArrowheads="1"/>
            </p:cNvSpPr>
            <p:nvPr/>
          </p:nvSpPr>
          <p:spPr bwMode="auto">
            <a:xfrm>
              <a:off x="2016" y="3072"/>
              <a:ext cx="240" cy="240"/>
            </a:xfrm>
            <a:prstGeom prst="ellipse">
              <a:avLst/>
            </a:prstGeom>
            <a:solidFill>
              <a:srgbClr val="CCFFFF"/>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5</a:t>
              </a:r>
            </a:p>
          </p:txBody>
        </p:sp>
        <p:sp>
          <p:nvSpPr>
            <p:cNvPr id="184333" name="Oval 7"/>
            <p:cNvSpPr>
              <a:spLocks noChangeArrowheads="1"/>
            </p:cNvSpPr>
            <p:nvPr/>
          </p:nvSpPr>
          <p:spPr bwMode="auto">
            <a:xfrm>
              <a:off x="2400" y="2688"/>
              <a:ext cx="240" cy="240"/>
            </a:xfrm>
            <a:prstGeom prst="ellipse">
              <a:avLst/>
            </a:prstGeom>
            <a:solidFill>
              <a:srgbClr val="CCFFFF"/>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2</a:t>
              </a:r>
            </a:p>
          </p:txBody>
        </p:sp>
        <p:sp>
          <p:nvSpPr>
            <p:cNvPr id="184334" name="Oval 8"/>
            <p:cNvSpPr>
              <a:spLocks noChangeArrowheads="1"/>
            </p:cNvSpPr>
            <p:nvPr/>
          </p:nvSpPr>
          <p:spPr bwMode="auto">
            <a:xfrm>
              <a:off x="2784" y="2688"/>
              <a:ext cx="240" cy="240"/>
            </a:xfrm>
            <a:prstGeom prst="ellipse">
              <a:avLst/>
            </a:prstGeom>
            <a:solidFill>
              <a:srgbClr val="CCFFFF"/>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4</a:t>
              </a:r>
            </a:p>
          </p:txBody>
        </p:sp>
        <p:sp>
          <p:nvSpPr>
            <p:cNvPr id="184335" name="Oval 9"/>
            <p:cNvSpPr>
              <a:spLocks noChangeArrowheads="1"/>
            </p:cNvSpPr>
            <p:nvPr/>
          </p:nvSpPr>
          <p:spPr bwMode="auto">
            <a:xfrm>
              <a:off x="2400" y="3072"/>
              <a:ext cx="240" cy="240"/>
            </a:xfrm>
            <a:prstGeom prst="ellipse">
              <a:avLst/>
            </a:prstGeom>
            <a:solidFill>
              <a:srgbClr val="CCFFFF"/>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6</a:t>
              </a:r>
            </a:p>
          </p:txBody>
        </p:sp>
        <p:sp>
          <p:nvSpPr>
            <p:cNvPr id="184336" name="Oval 10"/>
            <p:cNvSpPr>
              <a:spLocks noChangeArrowheads="1"/>
            </p:cNvSpPr>
            <p:nvPr/>
          </p:nvSpPr>
          <p:spPr bwMode="auto">
            <a:xfrm>
              <a:off x="1584" y="3456"/>
              <a:ext cx="240" cy="240"/>
            </a:xfrm>
            <a:prstGeom prst="ellipse">
              <a:avLst/>
            </a:prstGeom>
            <a:solidFill>
              <a:srgbClr val="CCFFFF"/>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7</a:t>
              </a:r>
            </a:p>
          </p:txBody>
        </p:sp>
        <p:sp>
          <p:nvSpPr>
            <p:cNvPr id="184337" name="Oval 11"/>
            <p:cNvSpPr>
              <a:spLocks noChangeArrowheads="1"/>
            </p:cNvSpPr>
            <p:nvPr/>
          </p:nvSpPr>
          <p:spPr bwMode="auto">
            <a:xfrm>
              <a:off x="2016" y="2688"/>
              <a:ext cx="240" cy="240"/>
            </a:xfrm>
            <a:prstGeom prst="ellipse">
              <a:avLst/>
            </a:prstGeom>
            <a:solidFill>
              <a:srgbClr val="CCFFFF"/>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1</a:t>
              </a:r>
            </a:p>
          </p:txBody>
        </p:sp>
      </p:gr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1AC0C69D-530E-C54A-9DA8-B7DDAEFEB8F0}" type="slidenum">
              <a:rPr lang="en-US" altLang="en-US" sz="1400"/>
              <a:pPr>
                <a:spcBef>
                  <a:spcPct val="0"/>
                </a:spcBef>
                <a:buFontTx/>
                <a:buNone/>
              </a:pPr>
              <a:t>108</a:t>
            </a:fld>
            <a:endParaRPr lang="en-US" altLang="en-US" sz="1400"/>
          </a:p>
        </p:txBody>
      </p:sp>
      <p:sp>
        <p:nvSpPr>
          <p:cNvPr id="186370" name="Rectangle 2"/>
          <p:cNvSpPr>
            <a:spLocks noGrp="1" noChangeArrowheads="1"/>
          </p:cNvSpPr>
          <p:nvPr>
            <p:ph type="title"/>
          </p:nvPr>
        </p:nvSpPr>
        <p:spPr/>
        <p:txBody>
          <a:bodyPr/>
          <a:lstStyle/>
          <a:p>
            <a:pPr eaLnBrk="1" hangingPunct="1"/>
            <a:r>
              <a:rPr lang="en-US" altLang="en-US">
                <a:ea typeface="ＭＳ Ｐゴシック" charset="-128"/>
              </a:rPr>
              <a:t>Broadcast Algorithm 1</a:t>
            </a:r>
          </a:p>
        </p:txBody>
      </p:sp>
      <p:sp>
        <p:nvSpPr>
          <p:cNvPr id="186371" name="Rectangle 3"/>
          <p:cNvSpPr>
            <a:spLocks noGrp="1" noChangeArrowheads="1"/>
          </p:cNvSpPr>
          <p:nvPr>
            <p:ph type="body" idx="1"/>
          </p:nvPr>
        </p:nvSpPr>
        <p:spPr>
          <a:xfrm>
            <a:off x="685800" y="1981200"/>
            <a:ext cx="7772400" cy="1524000"/>
          </a:xfrm>
        </p:spPr>
        <p:txBody>
          <a:bodyPr/>
          <a:lstStyle/>
          <a:p>
            <a:pPr marL="533400" indent="-533400" eaLnBrk="1" hangingPunct="1">
              <a:lnSpc>
                <a:spcPct val="90000"/>
              </a:lnSpc>
            </a:pPr>
            <a:r>
              <a:rPr lang="en-US" altLang="en-US" sz="2800">
                <a:ea typeface="ＭＳ Ｐゴシック" charset="-128"/>
              </a:rPr>
              <a:t>Send on all links simultaneously</a:t>
            </a:r>
          </a:p>
          <a:p>
            <a:pPr marL="914400" lvl="1" indent="-457200" eaLnBrk="1" hangingPunct="1">
              <a:lnSpc>
                <a:spcPct val="90000"/>
              </a:lnSpc>
              <a:buFontTx/>
              <a:buAutoNum type="arabicParenR"/>
            </a:pPr>
            <a:r>
              <a:rPr lang="en-US" altLang="en-US" sz="2400">
                <a:ea typeface="ＭＳ Ｐゴシック" charset="-128"/>
              </a:rPr>
              <a:t>Node 0 sends to nodes 1, 2, and 4</a:t>
            </a:r>
          </a:p>
          <a:p>
            <a:pPr marL="914400" lvl="1" indent="-457200" eaLnBrk="1" hangingPunct="1">
              <a:lnSpc>
                <a:spcPct val="90000"/>
              </a:lnSpc>
              <a:buFontTx/>
              <a:buAutoNum type="arabicParenR"/>
            </a:pPr>
            <a:r>
              <a:rPr lang="en-US" altLang="en-US" sz="2400">
                <a:ea typeface="ＭＳ Ｐゴシック" charset="-128"/>
              </a:rPr>
              <a:t>Node 1 sends to nodes 3 and 5; node 2 sends to node 6</a:t>
            </a:r>
          </a:p>
          <a:p>
            <a:pPr marL="914400" lvl="1" indent="-457200" eaLnBrk="1" hangingPunct="1">
              <a:lnSpc>
                <a:spcPct val="90000"/>
              </a:lnSpc>
              <a:buFontTx/>
              <a:buAutoNum type="arabicParenR"/>
            </a:pPr>
            <a:r>
              <a:rPr lang="en-US" altLang="en-US" sz="2400">
                <a:ea typeface="ＭＳ Ｐゴシック" charset="-128"/>
              </a:rPr>
              <a:t>Node 3 sends to node 7</a:t>
            </a:r>
          </a:p>
        </p:txBody>
      </p:sp>
      <p:sp>
        <p:nvSpPr>
          <p:cNvPr id="173061" name="Freeform 5"/>
          <p:cNvSpPr>
            <a:spLocks/>
          </p:cNvSpPr>
          <p:nvPr/>
        </p:nvSpPr>
        <p:spPr bwMode="auto">
          <a:xfrm>
            <a:off x="1798638" y="5157788"/>
            <a:ext cx="1587" cy="600075"/>
          </a:xfrm>
          <a:custGeom>
            <a:avLst/>
            <a:gdLst>
              <a:gd name="T0" fmla="*/ 0 w 1"/>
              <a:gd name="T1" fmla="*/ 0 h 378"/>
              <a:gd name="T2" fmla="*/ 0 w 1"/>
              <a:gd name="T3" fmla="*/ 2147483646 h 378"/>
              <a:gd name="T4" fmla="*/ 0 60000 65536"/>
              <a:gd name="T5" fmla="*/ 0 60000 65536"/>
              <a:gd name="T6" fmla="*/ 0 w 1"/>
              <a:gd name="T7" fmla="*/ 0 h 378"/>
              <a:gd name="T8" fmla="*/ 1 w 1"/>
              <a:gd name="T9" fmla="*/ 378 h 378"/>
            </a:gdLst>
            <a:ahLst/>
            <a:cxnLst>
              <a:cxn ang="T4">
                <a:pos x="T0" y="T1"/>
              </a:cxn>
              <a:cxn ang="T5">
                <a:pos x="T2" y="T3"/>
              </a:cxn>
            </a:cxnLst>
            <a:rect l="T6" t="T7" r="T8" b="T9"/>
            <a:pathLst>
              <a:path w="1" h="378">
                <a:moveTo>
                  <a:pt x="0" y="0"/>
                </a:moveTo>
                <a:lnTo>
                  <a:pt x="0" y="378"/>
                </a:lnTo>
              </a:path>
            </a:pathLst>
          </a:custGeom>
          <a:noFill/>
          <a:ln w="9525">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 name="Group 21"/>
          <p:cNvGrpSpPr>
            <a:grpSpLocks/>
          </p:cNvGrpSpPr>
          <p:nvPr/>
        </p:nvGrpSpPr>
        <p:grpSpPr bwMode="auto">
          <a:xfrm>
            <a:off x="1752600" y="4481513"/>
            <a:ext cx="1341438" cy="700087"/>
            <a:chOff x="2064" y="2823"/>
            <a:chExt cx="845" cy="441"/>
          </a:xfrm>
        </p:grpSpPr>
        <p:sp>
          <p:nvSpPr>
            <p:cNvPr id="186387" name="Freeform 19"/>
            <p:cNvSpPr>
              <a:spLocks/>
            </p:cNvSpPr>
            <p:nvPr/>
          </p:nvSpPr>
          <p:spPr bwMode="auto">
            <a:xfrm>
              <a:off x="2908" y="2861"/>
              <a:ext cx="1" cy="387"/>
            </a:xfrm>
            <a:custGeom>
              <a:avLst/>
              <a:gdLst>
                <a:gd name="T0" fmla="*/ 0 w 1"/>
                <a:gd name="T1" fmla="*/ 0 h 387"/>
                <a:gd name="T2" fmla="*/ 0 w 1"/>
                <a:gd name="T3" fmla="*/ 387 h 387"/>
                <a:gd name="T4" fmla="*/ 0 60000 65536"/>
                <a:gd name="T5" fmla="*/ 0 60000 65536"/>
                <a:gd name="T6" fmla="*/ 0 w 1"/>
                <a:gd name="T7" fmla="*/ 0 h 387"/>
                <a:gd name="T8" fmla="*/ 1 w 1"/>
                <a:gd name="T9" fmla="*/ 387 h 387"/>
              </a:gdLst>
              <a:ahLst/>
              <a:cxnLst>
                <a:cxn ang="T4">
                  <a:pos x="T0" y="T1"/>
                </a:cxn>
                <a:cxn ang="T5">
                  <a:pos x="T2" y="T3"/>
                </a:cxn>
              </a:cxnLst>
              <a:rect l="T6" t="T7" r="T8" b="T9"/>
              <a:pathLst>
                <a:path w="1" h="387">
                  <a:moveTo>
                    <a:pt x="0" y="0"/>
                  </a:moveTo>
                  <a:lnTo>
                    <a:pt x="0" y="387"/>
                  </a:lnTo>
                </a:path>
              </a:pathLst>
            </a:custGeom>
            <a:noFill/>
            <a:ln w="9525">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6388" name="Freeform 18"/>
            <p:cNvSpPr>
              <a:spLocks/>
            </p:cNvSpPr>
            <p:nvPr/>
          </p:nvSpPr>
          <p:spPr bwMode="auto">
            <a:xfrm>
              <a:off x="2064" y="2823"/>
              <a:ext cx="486" cy="441"/>
            </a:xfrm>
            <a:custGeom>
              <a:avLst/>
              <a:gdLst>
                <a:gd name="T0" fmla="*/ 486 w 486"/>
                <a:gd name="T1" fmla="*/ 0 h 441"/>
                <a:gd name="T2" fmla="*/ 0 w 486"/>
                <a:gd name="T3" fmla="*/ 441 h 441"/>
                <a:gd name="T4" fmla="*/ 0 60000 65536"/>
                <a:gd name="T5" fmla="*/ 0 60000 65536"/>
                <a:gd name="T6" fmla="*/ 0 w 486"/>
                <a:gd name="T7" fmla="*/ 0 h 441"/>
                <a:gd name="T8" fmla="*/ 486 w 486"/>
                <a:gd name="T9" fmla="*/ 441 h 441"/>
              </a:gdLst>
              <a:ahLst/>
              <a:cxnLst>
                <a:cxn ang="T4">
                  <a:pos x="T0" y="T1"/>
                </a:cxn>
                <a:cxn ang="T5">
                  <a:pos x="T2" y="T3"/>
                </a:cxn>
              </a:cxnLst>
              <a:rect l="T6" t="T7" r="T8" b="T9"/>
              <a:pathLst>
                <a:path w="486" h="441">
                  <a:moveTo>
                    <a:pt x="486" y="0"/>
                  </a:moveTo>
                  <a:lnTo>
                    <a:pt x="0" y="441"/>
                  </a:lnTo>
                </a:path>
              </a:pathLst>
            </a:custGeom>
            <a:noFill/>
            <a:ln w="9525">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6389" name="Freeform 6"/>
            <p:cNvSpPr>
              <a:spLocks/>
            </p:cNvSpPr>
            <p:nvPr/>
          </p:nvSpPr>
          <p:spPr bwMode="auto">
            <a:xfrm>
              <a:off x="2527" y="2852"/>
              <a:ext cx="1" cy="397"/>
            </a:xfrm>
            <a:custGeom>
              <a:avLst/>
              <a:gdLst>
                <a:gd name="T0" fmla="*/ 0 w 1"/>
                <a:gd name="T1" fmla="*/ 0 h 397"/>
                <a:gd name="T2" fmla="*/ 0 w 1"/>
                <a:gd name="T3" fmla="*/ 397 h 397"/>
                <a:gd name="T4" fmla="*/ 0 60000 65536"/>
                <a:gd name="T5" fmla="*/ 0 60000 65536"/>
                <a:gd name="T6" fmla="*/ 0 w 1"/>
                <a:gd name="T7" fmla="*/ 0 h 397"/>
                <a:gd name="T8" fmla="*/ 1 w 1"/>
                <a:gd name="T9" fmla="*/ 397 h 397"/>
              </a:gdLst>
              <a:ahLst/>
              <a:cxnLst>
                <a:cxn ang="T4">
                  <a:pos x="T0" y="T1"/>
                </a:cxn>
                <a:cxn ang="T5">
                  <a:pos x="T2" y="T3"/>
                </a:cxn>
              </a:cxnLst>
              <a:rect l="T6" t="T7" r="T8" b="T9"/>
              <a:pathLst>
                <a:path w="1" h="397">
                  <a:moveTo>
                    <a:pt x="0" y="0"/>
                  </a:moveTo>
                  <a:lnTo>
                    <a:pt x="0" y="397"/>
                  </a:lnTo>
                </a:path>
              </a:pathLst>
            </a:custGeom>
            <a:noFill/>
            <a:ln w="9525">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 name="Group 20"/>
          <p:cNvGrpSpPr>
            <a:grpSpLocks/>
          </p:cNvGrpSpPr>
          <p:nvPr/>
        </p:nvGrpSpPr>
        <p:grpSpPr bwMode="auto">
          <a:xfrm>
            <a:off x="2463800" y="3886200"/>
            <a:ext cx="1270000" cy="685800"/>
            <a:chOff x="2512" y="2448"/>
            <a:chExt cx="800" cy="432"/>
          </a:xfrm>
        </p:grpSpPr>
        <p:sp>
          <p:nvSpPr>
            <p:cNvPr id="186384" name="Line 7"/>
            <p:cNvSpPr>
              <a:spLocks noChangeShapeType="1"/>
            </p:cNvSpPr>
            <p:nvPr/>
          </p:nvSpPr>
          <p:spPr bwMode="auto">
            <a:xfrm>
              <a:off x="2928" y="2496"/>
              <a:ext cx="38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6385" name="Freeform 8"/>
            <p:cNvSpPr>
              <a:spLocks/>
            </p:cNvSpPr>
            <p:nvPr/>
          </p:nvSpPr>
          <p:spPr bwMode="auto">
            <a:xfrm>
              <a:off x="2899" y="2455"/>
              <a:ext cx="19" cy="406"/>
            </a:xfrm>
            <a:custGeom>
              <a:avLst/>
              <a:gdLst>
                <a:gd name="T0" fmla="*/ 0 w 19"/>
                <a:gd name="T1" fmla="*/ 0 h 406"/>
                <a:gd name="T2" fmla="*/ 19 w 19"/>
                <a:gd name="T3" fmla="*/ 406 h 406"/>
                <a:gd name="T4" fmla="*/ 0 60000 65536"/>
                <a:gd name="T5" fmla="*/ 0 60000 65536"/>
                <a:gd name="T6" fmla="*/ 0 w 19"/>
                <a:gd name="T7" fmla="*/ 0 h 406"/>
                <a:gd name="T8" fmla="*/ 19 w 19"/>
                <a:gd name="T9" fmla="*/ 406 h 406"/>
              </a:gdLst>
              <a:ahLst/>
              <a:cxnLst>
                <a:cxn ang="T4">
                  <a:pos x="T0" y="T1"/>
                </a:cxn>
                <a:cxn ang="T5">
                  <a:pos x="T2" y="T3"/>
                </a:cxn>
              </a:cxnLst>
              <a:rect l="T6" t="T7" r="T8" b="T9"/>
              <a:pathLst>
                <a:path w="19" h="406">
                  <a:moveTo>
                    <a:pt x="0" y="0"/>
                  </a:moveTo>
                  <a:lnTo>
                    <a:pt x="19" y="406"/>
                  </a:lnTo>
                </a:path>
              </a:pathLst>
            </a:custGeom>
            <a:noFill/>
            <a:ln w="9525">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6386" name="Freeform 9"/>
            <p:cNvSpPr>
              <a:spLocks/>
            </p:cNvSpPr>
            <p:nvPr/>
          </p:nvSpPr>
          <p:spPr bwMode="auto">
            <a:xfrm>
              <a:off x="2512" y="2448"/>
              <a:ext cx="416" cy="394"/>
            </a:xfrm>
            <a:custGeom>
              <a:avLst/>
              <a:gdLst>
                <a:gd name="T0" fmla="*/ 416 w 416"/>
                <a:gd name="T1" fmla="*/ 0 h 394"/>
                <a:gd name="T2" fmla="*/ 0 w 416"/>
                <a:gd name="T3" fmla="*/ 394 h 394"/>
                <a:gd name="T4" fmla="*/ 0 60000 65536"/>
                <a:gd name="T5" fmla="*/ 0 60000 65536"/>
                <a:gd name="T6" fmla="*/ 0 w 416"/>
                <a:gd name="T7" fmla="*/ 0 h 394"/>
                <a:gd name="T8" fmla="*/ 416 w 416"/>
                <a:gd name="T9" fmla="*/ 394 h 394"/>
              </a:gdLst>
              <a:ahLst/>
              <a:cxnLst>
                <a:cxn ang="T4">
                  <a:pos x="T0" y="T1"/>
                </a:cxn>
                <a:cxn ang="T5">
                  <a:pos x="T2" y="T3"/>
                </a:cxn>
              </a:cxnLst>
              <a:rect l="T6" t="T7" r="T8" b="T9"/>
              <a:pathLst>
                <a:path w="416" h="394">
                  <a:moveTo>
                    <a:pt x="416" y="0"/>
                  </a:moveTo>
                  <a:lnTo>
                    <a:pt x="0" y="394"/>
                  </a:lnTo>
                </a:path>
              </a:pathLst>
            </a:custGeom>
            <a:noFill/>
            <a:ln w="9525">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86375" name="Oval 10"/>
          <p:cNvSpPr>
            <a:spLocks noChangeArrowheads="1"/>
          </p:cNvSpPr>
          <p:nvPr/>
        </p:nvSpPr>
        <p:spPr bwMode="auto">
          <a:xfrm>
            <a:off x="2895600" y="3733800"/>
            <a:ext cx="381000" cy="381000"/>
          </a:xfrm>
          <a:prstGeom prst="ellipse">
            <a:avLst/>
          </a:prstGeom>
          <a:solidFill>
            <a:srgbClr val="CCFFFF"/>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0</a:t>
            </a:r>
          </a:p>
        </p:txBody>
      </p:sp>
      <p:sp>
        <p:nvSpPr>
          <p:cNvPr id="186376" name="Oval 11"/>
          <p:cNvSpPr>
            <a:spLocks noChangeArrowheads="1"/>
          </p:cNvSpPr>
          <p:nvPr/>
        </p:nvSpPr>
        <p:spPr bwMode="auto">
          <a:xfrm>
            <a:off x="1600200" y="4953000"/>
            <a:ext cx="381000" cy="381000"/>
          </a:xfrm>
          <a:prstGeom prst="ellipse">
            <a:avLst/>
          </a:prstGeom>
          <a:solidFill>
            <a:srgbClr val="CCFFFF"/>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3</a:t>
            </a:r>
          </a:p>
        </p:txBody>
      </p:sp>
      <p:sp>
        <p:nvSpPr>
          <p:cNvPr id="186377" name="Oval 12"/>
          <p:cNvSpPr>
            <a:spLocks noChangeArrowheads="1"/>
          </p:cNvSpPr>
          <p:nvPr/>
        </p:nvSpPr>
        <p:spPr bwMode="auto">
          <a:xfrm>
            <a:off x="2286000" y="4953000"/>
            <a:ext cx="381000" cy="381000"/>
          </a:xfrm>
          <a:prstGeom prst="ellipse">
            <a:avLst/>
          </a:prstGeom>
          <a:solidFill>
            <a:srgbClr val="CCFFFF"/>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5</a:t>
            </a:r>
          </a:p>
        </p:txBody>
      </p:sp>
      <p:sp>
        <p:nvSpPr>
          <p:cNvPr id="186378" name="Oval 13"/>
          <p:cNvSpPr>
            <a:spLocks noChangeArrowheads="1"/>
          </p:cNvSpPr>
          <p:nvPr/>
        </p:nvSpPr>
        <p:spPr bwMode="auto">
          <a:xfrm>
            <a:off x="2895600" y="4343400"/>
            <a:ext cx="381000" cy="381000"/>
          </a:xfrm>
          <a:prstGeom prst="ellipse">
            <a:avLst/>
          </a:prstGeom>
          <a:solidFill>
            <a:srgbClr val="CCFFFF"/>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2</a:t>
            </a:r>
          </a:p>
        </p:txBody>
      </p:sp>
      <p:sp>
        <p:nvSpPr>
          <p:cNvPr id="186379" name="Oval 14"/>
          <p:cNvSpPr>
            <a:spLocks noChangeArrowheads="1"/>
          </p:cNvSpPr>
          <p:nvPr/>
        </p:nvSpPr>
        <p:spPr bwMode="auto">
          <a:xfrm>
            <a:off x="3505200" y="4343400"/>
            <a:ext cx="381000" cy="381000"/>
          </a:xfrm>
          <a:prstGeom prst="ellipse">
            <a:avLst/>
          </a:prstGeom>
          <a:solidFill>
            <a:srgbClr val="CCFFFF"/>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4</a:t>
            </a:r>
          </a:p>
        </p:txBody>
      </p:sp>
      <p:sp>
        <p:nvSpPr>
          <p:cNvPr id="186380" name="Oval 15"/>
          <p:cNvSpPr>
            <a:spLocks noChangeArrowheads="1"/>
          </p:cNvSpPr>
          <p:nvPr/>
        </p:nvSpPr>
        <p:spPr bwMode="auto">
          <a:xfrm>
            <a:off x="2895600" y="4953000"/>
            <a:ext cx="381000" cy="381000"/>
          </a:xfrm>
          <a:prstGeom prst="ellipse">
            <a:avLst/>
          </a:prstGeom>
          <a:solidFill>
            <a:srgbClr val="CCFFFF"/>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6</a:t>
            </a:r>
          </a:p>
        </p:txBody>
      </p:sp>
      <p:sp>
        <p:nvSpPr>
          <p:cNvPr id="186381" name="Oval 16"/>
          <p:cNvSpPr>
            <a:spLocks noChangeArrowheads="1"/>
          </p:cNvSpPr>
          <p:nvPr/>
        </p:nvSpPr>
        <p:spPr bwMode="auto">
          <a:xfrm>
            <a:off x="1600200" y="5562600"/>
            <a:ext cx="381000" cy="381000"/>
          </a:xfrm>
          <a:prstGeom prst="ellipse">
            <a:avLst/>
          </a:prstGeom>
          <a:solidFill>
            <a:srgbClr val="CCFFFF"/>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7</a:t>
            </a:r>
          </a:p>
        </p:txBody>
      </p:sp>
      <p:sp>
        <p:nvSpPr>
          <p:cNvPr id="186382" name="Oval 17"/>
          <p:cNvSpPr>
            <a:spLocks noChangeArrowheads="1"/>
          </p:cNvSpPr>
          <p:nvPr/>
        </p:nvSpPr>
        <p:spPr bwMode="auto">
          <a:xfrm>
            <a:off x="2286000" y="4343400"/>
            <a:ext cx="381000" cy="381000"/>
          </a:xfrm>
          <a:prstGeom prst="ellipse">
            <a:avLst/>
          </a:prstGeom>
          <a:solidFill>
            <a:srgbClr val="CCFFFF"/>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1</a:t>
            </a:r>
          </a:p>
        </p:txBody>
      </p:sp>
      <p:sp>
        <p:nvSpPr>
          <p:cNvPr id="186383" name="Text Box 22"/>
          <p:cNvSpPr txBox="1">
            <a:spLocks noChangeArrowheads="1"/>
          </p:cNvSpPr>
          <p:nvPr/>
        </p:nvSpPr>
        <p:spPr bwMode="auto">
          <a:xfrm>
            <a:off x="4419600" y="3962400"/>
            <a:ext cx="4114800" cy="1562100"/>
          </a:xfrm>
          <a:prstGeom prst="rect">
            <a:avLst/>
          </a:prstGeom>
          <a:solidFill>
            <a:srgbClr val="00FFFF"/>
          </a:solidFill>
          <a:ln w="9525">
            <a:solidFill>
              <a:schemeClr val="tx1"/>
            </a:solidFill>
            <a:miter lim="800000"/>
            <a:headEnd/>
            <a:tailEnd/>
          </a:ln>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50000"/>
              </a:spcBef>
              <a:buFontTx/>
              <a:buNone/>
            </a:pPr>
            <a:r>
              <a:rPr lang="en-US" altLang="en-US" sz="2400"/>
              <a:t>On a hypercube this broadcast algorithm uses only physical links in the interconnect that directly connect nodes.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30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1"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16167A51-4E46-BD42-A0F0-5188E00A0A78}" type="slidenum">
              <a:rPr lang="en-US" altLang="en-US" sz="1400"/>
              <a:pPr>
                <a:spcBef>
                  <a:spcPct val="0"/>
                </a:spcBef>
                <a:buFontTx/>
                <a:buNone/>
              </a:pPr>
              <a:t>109</a:t>
            </a:fld>
            <a:endParaRPr lang="en-US" altLang="en-US" sz="1400"/>
          </a:p>
        </p:txBody>
      </p:sp>
      <p:sp>
        <p:nvSpPr>
          <p:cNvPr id="188418" name="Rectangle 2"/>
          <p:cNvSpPr>
            <a:spLocks noGrp="1" noChangeArrowheads="1"/>
          </p:cNvSpPr>
          <p:nvPr>
            <p:ph type="title"/>
          </p:nvPr>
        </p:nvSpPr>
        <p:spPr/>
        <p:txBody>
          <a:bodyPr/>
          <a:lstStyle/>
          <a:p>
            <a:pPr eaLnBrk="1" hangingPunct="1"/>
            <a:r>
              <a:rPr lang="en-US" altLang="en-US">
                <a:ea typeface="ＭＳ Ｐゴシック" charset="-128"/>
              </a:rPr>
              <a:t>Broadcast Algorithm 2</a:t>
            </a:r>
          </a:p>
        </p:txBody>
      </p:sp>
      <p:sp>
        <p:nvSpPr>
          <p:cNvPr id="188419" name="Rectangle 3"/>
          <p:cNvSpPr>
            <a:spLocks noGrp="1" noChangeArrowheads="1"/>
          </p:cNvSpPr>
          <p:nvPr>
            <p:ph type="body" idx="1"/>
          </p:nvPr>
        </p:nvSpPr>
        <p:spPr>
          <a:xfrm>
            <a:off x="685800" y="1981200"/>
            <a:ext cx="7772400" cy="1981200"/>
          </a:xfrm>
        </p:spPr>
        <p:txBody>
          <a:bodyPr/>
          <a:lstStyle/>
          <a:p>
            <a:pPr eaLnBrk="1" hangingPunct="1"/>
            <a:r>
              <a:rPr lang="en-US" altLang="en-US" sz="2800">
                <a:ea typeface="ＭＳ Ｐゴシック" charset="-128"/>
              </a:rPr>
              <a:t>Send on one link at a time:</a:t>
            </a:r>
          </a:p>
          <a:p>
            <a:pPr lvl="1" eaLnBrk="1" hangingPunct="1">
              <a:buFontTx/>
              <a:buAutoNum type="arabicParenR"/>
            </a:pPr>
            <a:r>
              <a:rPr lang="en-US" altLang="en-US" sz="2000">
                <a:ea typeface="ＭＳ Ｐゴシック" charset="-128"/>
              </a:rPr>
              <a:t>Node 0 sends to node 1.</a:t>
            </a:r>
          </a:p>
          <a:p>
            <a:pPr lvl="1" eaLnBrk="1" hangingPunct="1">
              <a:buFontTx/>
              <a:buAutoNum type="arabicParenR"/>
            </a:pPr>
            <a:r>
              <a:rPr lang="en-US" altLang="en-US" sz="2000">
                <a:ea typeface="ＭＳ Ｐゴシック" charset="-128"/>
              </a:rPr>
              <a:t>Node 0 sends to node 2, and node 1 sends to node 3.</a:t>
            </a:r>
          </a:p>
          <a:p>
            <a:pPr lvl="1" eaLnBrk="1" hangingPunct="1">
              <a:buFontTx/>
              <a:buAutoNum type="arabicParenR"/>
            </a:pPr>
            <a:r>
              <a:rPr lang="en-US" altLang="en-US" sz="2000">
                <a:ea typeface="ＭＳ Ｐゴシック" charset="-128"/>
              </a:rPr>
              <a:t>Node 0 sends to node 4, node 1 sends to node 5, node 2 sends to node 6, and node 3 sends to node 7</a:t>
            </a:r>
            <a:endParaRPr lang="en-US" altLang="en-US" sz="1800">
              <a:ea typeface="ＭＳ Ｐゴシック" charset="-128"/>
            </a:endParaRPr>
          </a:p>
        </p:txBody>
      </p:sp>
      <p:grpSp>
        <p:nvGrpSpPr>
          <p:cNvPr id="2" name="Group 23"/>
          <p:cNvGrpSpPr>
            <a:grpSpLocks/>
          </p:cNvGrpSpPr>
          <p:nvPr/>
        </p:nvGrpSpPr>
        <p:grpSpPr bwMode="auto">
          <a:xfrm>
            <a:off x="1646238" y="4267200"/>
            <a:ext cx="1935162" cy="1795463"/>
            <a:chOff x="1037" y="2688"/>
            <a:chExt cx="1219" cy="1131"/>
          </a:xfrm>
        </p:grpSpPr>
        <p:sp>
          <p:nvSpPr>
            <p:cNvPr id="188434" name="Freeform 4"/>
            <p:cNvSpPr>
              <a:spLocks/>
            </p:cNvSpPr>
            <p:nvPr/>
          </p:nvSpPr>
          <p:spPr bwMode="auto">
            <a:xfrm>
              <a:off x="1037" y="3441"/>
              <a:ext cx="1" cy="378"/>
            </a:xfrm>
            <a:custGeom>
              <a:avLst/>
              <a:gdLst>
                <a:gd name="T0" fmla="*/ 0 w 1"/>
                <a:gd name="T1" fmla="*/ 0 h 378"/>
                <a:gd name="T2" fmla="*/ 0 w 1"/>
                <a:gd name="T3" fmla="*/ 378 h 378"/>
                <a:gd name="T4" fmla="*/ 0 60000 65536"/>
                <a:gd name="T5" fmla="*/ 0 60000 65536"/>
                <a:gd name="T6" fmla="*/ 0 w 1"/>
                <a:gd name="T7" fmla="*/ 0 h 378"/>
                <a:gd name="T8" fmla="*/ 1 w 1"/>
                <a:gd name="T9" fmla="*/ 378 h 378"/>
              </a:gdLst>
              <a:ahLst/>
              <a:cxnLst>
                <a:cxn ang="T4">
                  <a:pos x="T0" y="T1"/>
                </a:cxn>
                <a:cxn ang="T5">
                  <a:pos x="T2" y="T3"/>
                </a:cxn>
              </a:cxnLst>
              <a:rect l="T6" t="T7" r="T8" b="T9"/>
              <a:pathLst>
                <a:path w="1" h="378">
                  <a:moveTo>
                    <a:pt x="0" y="0"/>
                  </a:moveTo>
                  <a:lnTo>
                    <a:pt x="0" y="378"/>
                  </a:lnTo>
                </a:path>
              </a:pathLst>
            </a:custGeom>
            <a:noFill/>
            <a:ln w="9525">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8435" name="Freeform 6"/>
            <p:cNvSpPr>
              <a:spLocks/>
            </p:cNvSpPr>
            <p:nvPr/>
          </p:nvSpPr>
          <p:spPr bwMode="auto">
            <a:xfrm>
              <a:off x="1852" y="3053"/>
              <a:ext cx="1" cy="387"/>
            </a:xfrm>
            <a:custGeom>
              <a:avLst/>
              <a:gdLst>
                <a:gd name="T0" fmla="*/ 0 w 1"/>
                <a:gd name="T1" fmla="*/ 0 h 387"/>
                <a:gd name="T2" fmla="*/ 0 w 1"/>
                <a:gd name="T3" fmla="*/ 387 h 387"/>
                <a:gd name="T4" fmla="*/ 0 60000 65536"/>
                <a:gd name="T5" fmla="*/ 0 60000 65536"/>
                <a:gd name="T6" fmla="*/ 0 w 1"/>
                <a:gd name="T7" fmla="*/ 0 h 387"/>
                <a:gd name="T8" fmla="*/ 1 w 1"/>
                <a:gd name="T9" fmla="*/ 387 h 387"/>
              </a:gdLst>
              <a:ahLst/>
              <a:cxnLst>
                <a:cxn ang="T4">
                  <a:pos x="T0" y="T1"/>
                </a:cxn>
                <a:cxn ang="T5">
                  <a:pos x="T2" y="T3"/>
                </a:cxn>
              </a:cxnLst>
              <a:rect l="T6" t="T7" r="T8" b="T9"/>
              <a:pathLst>
                <a:path w="1" h="387">
                  <a:moveTo>
                    <a:pt x="0" y="0"/>
                  </a:moveTo>
                  <a:lnTo>
                    <a:pt x="0" y="387"/>
                  </a:lnTo>
                </a:path>
              </a:pathLst>
            </a:custGeom>
            <a:noFill/>
            <a:ln w="9525">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8436" name="Freeform 8"/>
            <p:cNvSpPr>
              <a:spLocks/>
            </p:cNvSpPr>
            <p:nvPr/>
          </p:nvSpPr>
          <p:spPr bwMode="auto">
            <a:xfrm>
              <a:off x="1471" y="3044"/>
              <a:ext cx="1" cy="397"/>
            </a:xfrm>
            <a:custGeom>
              <a:avLst/>
              <a:gdLst>
                <a:gd name="T0" fmla="*/ 0 w 1"/>
                <a:gd name="T1" fmla="*/ 0 h 397"/>
                <a:gd name="T2" fmla="*/ 0 w 1"/>
                <a:gd name="T3" fmla="*/ 397 h 397"/>
                <a:gd name="T4" fmla="*/ 0 60000 65536"/>
                <a:gd name="T5" fmla="*/ 0 60000 65536"/>
                <a:gd name="T6" fmla="*/ 0 w 1"/>
                <a:gd name="T7" fmla="*/ 0 h 397"/>
                <a:gd name="T8" fmla="*/ 1 w 1"/>
                <a:gd name="T9" fmla="*/ 397 h 397"/>
              </a:gdLst>
              <a:ahLst/>
              <a:cxnLst>
                <a:cxn ang="T4">
                  <a:pos x="T0" y="T1"/>
                </a:cxn>
                <a:cxn ang="T5">
                  <a:pos x="T2" y="T3"/>
                </a:cxn>
              </a:cxnLst>
              <a:rect l="T6" t="T7" r="T8" b="T9"/>
              <a:pathLst>
                <a:path w="1" h="397">
                  <a:moveTo>
                    <a:pt x="0" y="0"/>
                  </a:moveTo>
                  <a:lnTo>
                    <a:pt x="0" y="397"/>
                  </a:lnTo>
                </a:path>
              </a:pathLst>
            </a:custGeom>
            <a:noFill/>
            <a:ln w="9525">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8437" name="Line 10"/>
            <p:cNvSpPr>
              <a:spLocks noChangeShapeType="1"/>
            </p:cNvSpPr>
            <p:nvPr/>
          </p:nvSpPr>
          <p:spPr bwMode="auto">
            <a:xfrm>
              <a:off x="1872" y="2688"/>
              <a:ext cx="38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 name="Group 21"/>
          <p:cNvGrpSpPr>
            <a:grpSpLocks/>
          </p:cNvGrpSpPr>
          <p:nvPr/>
        </p:nvGrpSpPr>
        <p:grpSpPr bwMode="auto">
          <a:xfrm>
            <a:off x="1600200" y="4202113"/>
            <a:ext cx="1355725" cy="1284287"/>
            <a:chOff x="1008" y="2647"/>
            <a:chExt cx="854" cy="809"/>
          </a:xfrm>
        </p:grpSpPr>
        <p:sp>
          <p:nvSpPr>
            <p:cNvPr id="188432" name="Freeform 7"/>
            <p:cNvSpPr>
              <a:spLocks/>
            </p:cNvSpPr>
            <p:nvPr/>
          </p:nvSpPr>
          <p:spPr bwMode="auto">
            <a:xfrm>
              <a:off x="1008" y="3015"/>
              <a:ext cx="486" cy="441"/>
            </a:xfrm>
            <a:custGeom>
              <a:avLst/>
              <a:gdLst>
                <a:gd name="T0" fmla="*/ 486 w 486"/>
                <a:gd name="T1" fmla="*/ 0 h 441"/>
                <a:gd name="T2" fmla="*/ 0 w 486"/>
                <a:gd name="T3" fmla="*/ 441 h 441"/>
                <a:gd name="T4" fmla="*/ 0 60000 65536"/>
                <a:gd name="T5" fmla="*/ 0 60000 65536"/>
                <a:gd name="T6" fmla="*/ 0 w 486"/>
                <a:gd name="T7" fmla="*/ 0 h 441"/>
                <a:gd name="T8" fmla="*/ 486 w 486"/>
                <a:gd name="T9" fmla="*/ 441 h 441"/>
              </a:gdLst>
              <a:ahLst/>
              <a:cxnLst>
                <a:cxn ang="T4">
                  <a:pos x="T0" y="T1"/>
                </a:cxn>
                <a:cxn ang="T5">
                  <a:pos x="T2" y="T3"/>
                </a:cxn>
              </a:cxnLst>
              <a:rect l="T6" t="T7" r="T8" b="T9"/>
              <a:pathLst>
                <a:path w="486" h="441">
                  <a:moveTo>
                    <a:pt x="486" y="0"/>
                  </a:moveTo>
                  <a:lnTo>
                    <a:pt x="0" y="441"/>
                  </a:lnTo>
                </a:path>
              </a:pathLst>
            </a:custGeom>
            <a:noFill/>
            <a:ln w="9525">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8433" name="Freeform 11"/>
            <p:cNvSpPr>
              <a:spLocks/>
            </p:cNvSpPr>
            <p:nvPr/>
          </p:nvSpPr>
          <p:spPr bwMode="auto">
            <a:xfrm>
              <a:off x="1843" y="2647"/>
              <a:ext cx="19" cy="406"/>
            </a:xfrm>
            <a:custGeom>
              <a:avLst/>
              <a:gdLst>
                <a:gd name="T0" fmla="*/ 0 w 19"/>
                <a:gd name="T1" fmla="*/ 0 h 406"/>
                <a:gd name="T2" fmla="*/ 19 w 19"/>
                <a:gd name="T3" fmla="*/ 406 h 406"/>
                <a:gd name="T4" fmla="*/ 0 60000 65536"/>
                <a:gd name="T5" fmla="*/ 0 60000 65536"/>
                <a:gd name="T6" fmla="*/ 0 w 19"/>
                <a:gd name="T7" fmla="*/ 0 h 406"/>
                <a:gd name="T8" fmla="*/ 19 w 19"/>
                <a:gd name="T9" fmla="*/ 406 h 406"/>
              </a:gdLst>
              <a:ahLst/>
              <a:cxnLst>
                <a:cxn ang="T4">
                  <a:pos x="T0" y="T1"/>
                </a:cxn>
                <a:cxn ang="T5">
                  <a:pos x="T2" y="T3"/>
                </a:cxn>
              </a:cxnLst>
              <a:rect l="T6" t="T7" r="T8" b="T9"/>
              <a:pathLst>
                <a:path w="19" h="406">
                  <a:moveTo>
                    <a:pt x="0" y="0"/>
                  </a:moveTo>
                  <a:lnTo>
                    <a:pt x="19" y="406"/>
                  </a:lnTo>
                </a:path>
              </a:pathLst>
            </a:custGeom>
            <a:noFill/>
            <a:ln w="9525">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74092" name="Freeform 12"/>
          <p:cNvSpPr>
            <a:spLocks/>
          </p:cNvSpPr>
          <p:nvPr/>
        </p:nvSpPr>
        <p:spPr bwMode="auto">
          <a:xfrm>
            <a:off x="2311400" y="4191000"/>
            <a:ext cx="660400" cy="625475"/>
          </a:xfrm>
          <a:custGeom>
            <a:avLst/>
            <a:gdLst>
              <a:gd name="T0" fmla="*/ 2147483646 w 416"/>
              <a:gd name="T1" fmla="*/ 0 h 394"/>
              <a:gd name="T2" fmla="*/ 0 w 416"/>
              <a:gd name="T3" fmla="*/ 2147483646 h 394"/>
              <a:gd name="T4" fmla="*/ 0 60000 65536"/>
              <a:gd name="T5" fmla="*/ 0 60000 65536"/>
              <a:gd name="T6" fmla="*/ 0 w 416"/>
              <a:gd name="T7" fmla="*/ 0 h 394"/>
              <a:gd name="T8" fmla="*/ 416 w 416"/>
              <a:gd name="T9" fmla="*/ 394 h 394"/>
            </a:gdLst>
            <a:ahLst/>
            <a:cxnLst>
              <a:cxn ang="T4">
                <a:pos x="T0" y="T1"/>
              </a:cxn>
              <a:cxn ang="T5">
                <a:pos x="T2" y="T3"/>
              </a:cxn>
            </a:cxnLst>
            <a:rect l="T6" t="T7" r="T8" b="T9"/>
            <a:pathLst>
              <a:path w="416" h="394">
                <a:moveTo>
                  <a:pt x="416" y="0"/>
                </a:moveTo>
                <a:lnTo>
                  <a:pt x="0" y="394"/>
                </a:lnTo>
              </a:path>
            </a:pathLst>
          </a:custGeom>
          <a:noFill/>
          <a:ln w="9525">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8423" name="Oval 13"/>
          <p:cNvSpPr>
            <a:spLocks noChangeArrowheads="1"/>
          </p:cNvSpPr>
          <p:nvPr/>
        </p:nvSpPr>
        <p:spPr bwMode="auto">
          <a:xfrm>
            <a:off x="2743200" y="4038600"/>
            <a:ext cx="381000" cy="381000"/>
          </a:xfrm>
          <a:prstGeom prst="ellipse">
            <a:avLst/>
          </a:prstGeom>
          <a:solidFill>
            <a:srgbClr val="CCFFFF"/>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0</a:t>
            </a:r>
          </a:p>
        </p:txBody>
      </p:sp>
      <p:sp>
        <p:nvSpPr>
          <p:cNvPr id="188424" name="Oval 14"/>
          <p:cNvSpPr>
            <a:spLocks noChangeArrowheads="1"/>
          </p:cNvSpPr>
          <p:nvPr/>
        </p:nvSpPr>
        <p:spPr bwMode="auto">
          <a:xfrm>
            <a:off x="1447800" y="5257800"/>
            <a:ext cx="381000" cy="381000"/>
          </a:xfrm>
          <a:prstGeom prst="ellipse">
            <a:avLst/>
          </a:prstGeom>
          <a:solidFill>
            <a:srgbClr val="CCFFFF"/>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3</a:t>
            </a:r>
          </a:p>
        </p:txBody>
      </p:sp>
      <p:sp>
        <p:nvSpPr>
          <p:cNvPr id="188425" name="Oval 15"/>
          <p:cNvSpPr>
            <a:spLocks noChangeArrowheads="1"/>
          </p:cNvSpPr>
          <p:nvPr/>
        </p:nvSpPr>
        <p:spPr bwMode="auto">
          <a:xfrm>
            <a:off x="2133600" y="5257800"/>
            <a:ext cx="381000" cy="381000"/>
          </a:xfrm>
          <a:prstGeom prst="ellipse">
            <a:avLst/>
          </a:prstGeom>
          <a:solidFill>
            <a:srgbClr val="CCFFFF"/>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5</a:t>
            </a:r>
          </a:p>
        </p:txBody>
      </p:sp>
      <p:sp>
        <p:nvSpPr>
          <p:cNvPr id="188426" name="Oval 16"/>
          <p:cNvSpPr>
            <a:spLocks noChangeArrowheads="1"/>
          </p:cNvSpPr>
          <p:nvPr/>
        </p:nvSpPr>
        <p:spPr bwMode="auto">
          <a:xfrm>
            <a:off x="2743200" y="4648200"/>
            <a:ext cx="381000" cy="381000"/>
          </a:xfrm>
          <a:prstGeom prst="ellipse">
            <a:avLst/>
          </a:prstGeom>
          <a:solidFill>
            <a:srgbClr val="CCFFFF"/>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2</a:t>
            </a:r>
          </a:p>
        </p:txBody>
      </p:sp>
      <p:sp>
        <p:nvSpPr>
          <p:cNvPr id="188427" name="Oval 17"/>
          <p:cNvSpPr>
            <a:spLocks noChangeArrowheads="1"/>
          </p:cNvSpPr>
          <p:nvPr/>
        </p:nvSpPr>
        <p:spPr bwMode="auto">
          <a:xfrm>
            <a:off x="3352800" y="4648200"/>
            <a:ext cx="381000" cy="381000"/>
          </a:xfrm>
          <a:prstGeom prst="ellipse">
            <a:avLst/>
          </a:prstGeom>
          <a:solidFill>
            <a:srgbClr val="CCFFFF"/>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4</a:t>
            </a:r>
          </a:p>
        </p:txBody>
      </p:sp>
      <p:sp>
        <p:nvSpPr>
          <p:cNvPr id="188428" name="Oval 18"/>
          <p:cNvSpPr>
            <a:spLocks noChangeArrowheads="1"/>
          </p:cNvSpPr>
          <p:nvPr/>
        </p:nvSpPr>
        <p:spPr bwMode="auto">
          <a:xfrm>
            <a:off x="2743200" y="5257800"/>
            <a:ext cx="381000" cy="381000"/>
          </a:xfrm>
          <a:prstGeom prst="ellipse">
            <a:avLst/>
          </a:prstGeom>
          <a:solidFill>
            <a:srgbClr val="CCFFFF"/>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6</a:t>
            </a:r>
          </a:p>
        </p:txBody>
      </p:sp>
      <p:sp>
        <p:nvSpPr>
          <p:cNvPr id="188429" name="Oval 19"/>
          <p:cNvSpPr>
            <a:spLocks noChangeArrowheads="1"/>
          </p:cNvSpPr>
          <p:nvPr/>
        </p:nvSpPr>
        <p:spPr bwMode="auto">
          <a:xfrm>
            <a:off x="1447800" y="5867400"/>
            <a:ext cx="381000" cy="381000"/>
          </a:xfrm>
          <a:prstGeom prst="ellipse">
            <a:avLst/>
          </a:prstGeom>
          <a:solidFill>
            <a:srgbClr val="CCFFFF"/>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7</a:t>
            </a:r>
          </a:p>
        </p:txBody>
      </p:sp>
      <p:sp>
        <p:nvSpPr>
          <p:cNvPr id="188430" name="Oval 20"/>
          <p:cNvSpPr>
            <a:spLocks noChangeArrowheads="1"/>
          </p:cNvSpPr>
          <p:nvPr/>
        </p:nvSpPr>
        <p:spPr bwMode="auto">
          <a:xfrm>
            <a:off x="2133600" y="4648200"/>
            <a:ext cx="381000" cy="381000"/>
          </a:xfrm>
          <a:prstGeom prst="ellipse">
            <a:avLst/>
          </a:prstGeom>
          <a:solidFill>
            <a:srgbClr val="CCFFFF"/>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1</a:t>
            </a:r>
          </a:p>
        </p:txBody>
      </p:sp>
      <p:sp>
        <p:nvSpPr>
          <p:cNvPr id="188431" name="Text Box 24"/>
          <p:cNvSpPr txBox="1">
            <a:spLocks noChangeArrowheads="1"/>
          </p:cNvSpPr>
          <p:nvPr/>
        </p:nvSpPr>
        <p:spPr bwMode="auto">
          <a:xfrm>
            <a:off x="4572000" y="4267200"/>
            <a:ext cx="4114800" cy="1562100"/>
          </a:xfrm>
          <a:prstGeom prst="rect">
            <a:avLst/>
          </a:prstGeom>
          <a:solidFill>
            <a:srgbClr val="00FFFF"/>
          </a:solidFill>
          <a:ln w="9525">
            <a:solidFill>
              <a:schemeClr val="tx1"/>
            </a:solidFill>
            <a:miter lim="800000"/>
            <a:headEnd/>
            <a:tailEnd/>
          </a:ln>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50000"/>
              </a:spcBef>
              <a:buFontTx/>
              <a:buNone/>
            </a:pPr>
            <a:r>
              <a:rPr lang="en-US" altLang="en-US" sz="2400"/>
              <a:t>On a hypercube this broadcast algorithm uses only physical links in the interconnect that directly connect nodes.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0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9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18EEEDB9-BFFD-AE46-89C6-8CF37839962C}" type="slidenum">
              <a:rPr lang="en-US" altLang="en-US" sz="1400"/>
              <a:pPr>
                <a:spcBef>
                  <a:spcPct val="0"/>
                </a:spcBef>
                <a:buFontTx/>
                <a:buNone/>
              </a:pPr>
              <a:t>11</a:t>
            </a:fld>
            <a:endParaRPr lang="en-US" altLang="en-US" sz="1400"/>
          </a:p>
        </p:txBody>
      </p:sp>
      <p:sp>
        <p:nvSpPr>
          <p:cNvPr id="90114" name="Rectangle 2"/>
          <p:cNvSpPr>
            <a:spLocks noGrp="1" noChangeArrowheads="1"/>
          </p:cNvSpPr>
          <p:nvPr>
            <p:ph type="title"/>
          </p:nvPr>
        </p:nvSpPr>
        <p:spPr>
          <a:xfrm>
            <a:off x="685800" y="304800"/>
            <a:ext cx="7772400" cy="1143000"/>
          </a:xfrm>
        </p:spPr>
        <p:txBody>
          <a:bodyPr/>
          <a:lstStyle/>
          <a:p>
            <a:pPr eaLnBrk="1" hangingPunct="1"/>
            <a:r>
              <a:rPr lang="en-US" altLang="en-US">
                <a:ea typeface="ＭＳ Ｐゴシック" charset="-128"/>
              </a:rPr>
              <a:t>Fully Connected Network</a:t>
            </a:r>
          </a:p>
        </p:txBody>
      </p:sp>
      <p:sp>
        <p:nvSpPr>
          <p:cNvPr id="90115" name="Rectangle 3"/>
          <p:cNvSpPr>
            <a:spLocks noGrp="1" noChangeArrowheads="1"/>
          </p:cNvSpPr>
          <p:nvPr>
            <p:ph type="body" idx="1"/>
          </p:nvPr>
        </p:nvSpPr>
        <p:spPr>
          <a:xfrm>
            <a:off x="685800" y="1447800"/>
            <a:ext cx="7772400" cy="2286000"/>
          </a:xfrm>
        </p:spPr>
        <p:txBody>
          <a:bodyPr/>
          <a:lstStyle/>
          <a:p>
            <a:pPr eaLnBrk="1" hangingPunct="1">
              <a:lnSpc>
                <a:spcPct val="90000"/>
              </a:lnSpc>
            </a:pPr>
            <a:r>
              <a:rPr lang="en-US" altLang="en-US" sz="2800">
                <a:ea typeface="ＭＳ Ｐゴシック" charset="-128"/>
              </a:rPr>
              <a:t>In the fully connected, or all-to-all, network each node is connected directly to all other nodes.</a:t>
            </a:r>
          </a:p>
          <a:p>
            <a:pPr eaLnBrk="1" hangingPunct="1">
              <a:lnSpc>
                <a:spcPct val="90000"/>
              </a:lnSpc>
            </a:pPr>
            <a:r>
              <a:rPr lang="en-US" altLang="en-US" sz="2800">
                <a:ea typeface="ＭＳ Ｐゴシック" charset="-128"/>
              </a:rPr>
              <a:t>This is the most general and powerful interconnection network, but it can be implemented for only a small number of nodes.</a:t>
            </a:r>
          </a:p>
        </p:txBody>
      </p:sp>
      <p:grpSp>
        <p:nvGrpSpPr>
          <p:cNvPr id="90116" name="Group 25"/>
          <p:cNvGrpSpPr>
            <a:grpSpLocks/>
          </p:cNvGrpSpPr>
          <p:nvPr/>
        </p:nvGrpSpPr>
        <p:grpSpPr bwMode="auto">
          <a:xfrm>
            <a:off x="2895600" y="3962400"/>
            <a:ext cx="1885950" cy="2133600"/>
            <a:chOff x="1658" y="2400"/>
            <a:chExt cx="1188" cy="1344"/>
          </a:xfrm>
        </p:grpSpPr>
        <p:sp>
          <p:nvSpPr>
            <p:cNvPr id="90117" name="Line 10"/>
            <p:cNvSpPr>
              <a:spLocks noChangeShapeType="1"/>
            </p:cNvSpPr>
            <p:nvPr/>
          </p:nvSpPr>
          <p:spPr bwMode="auto">
            <a:xfrm>
              <a:off x="2256" y="2496"/>
              <a:ext cx="48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18" name="Line 11"/>
            <p:cNvSpPr>
              <a:spLocks noChangeShapeType="1"/>
            </p:cNvSpPr>
            <p:nvPr/>
          </p:nvSpPr>
          <p:spPr bwMode="auto">
            <a:xfrm>
              <a:off x="2736" y="2784"/>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19" name="Line 12"/>
            <p:cNvSpPr>
              <a:spLocks noChangeShapeType="1"/>
            </p:cNvSpPr>
            <p:nvPr/>
          </p:nvSpPr>
          <p:spPr bwMode="auto">
            <a:xfrm flipH="1">
              <a:off x="2256" y="3360"/>
              <a:ext cx="48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20" name="Line 13"/>
            <p:cNvSpPr>
              <a:spLocks noChangeShapeType="1"/>
            </p:cNvSpPr>
            <p:nvPr/>
          </p:nvSpPr>
          <p:spPr bwMode="auto">
            <a:xfrm flipH="1" flipV="1">
              <a:off x="1776" y="3360"/>
              <a:ext cx="48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21" name="Line 14"/>
            <p:cNvSpPr>
              <a:spLocks noChangeShapeType="1"/>
            </p:cNvSpPr>
            <p:nvPr/>
          </p:nvSpPr>
          <p:spPr bwMode="auto">
            <a:xfrm flipV="1">
              <a:off x="1776" y="2784"/>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22" name="Line 15"/>
            <p:cNvSpPr>
              <a:spLocks noChangeShapeType="1"/>
            </p:cNvSpPr>
            <p:nvPr/>
          </p:nvSpPr>
          <p:spPr bwMode="auto">
            <a:xfrm flipV="1">
              <a:off x="1776" y="2496"/>
              <a:ext cx="48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23" name="Line 16"/>
            <p:cNvSpPr>
              <a:spLocks noChangeShapeType="1"/>
            </p:cNvSpPr>
            <p:nvPr/>
          </p:nvSpPr>
          <p:spPr bwMode="auto">
            <a:xfrm>
              <a:off x="2256" y="2496"/>
              <a:ext cx="48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24" name="Line 17"/>
            <p:cNvSpPr>
              <a:spLocks noChangeShapeType="1"/>
            </p:cNvSpPr>
            <p:nvPr/>
          </p:nvSpPr>
          <p:spPr bwMode="auto">
            <a:xfrm flipH="1">
              <a:off x="1776" y="2496"/>
              <a:ext cx="48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25" name="Line 18"/>
            <p:cNvSpPr>
              <a:spLocks noChangeShapeType="1"/>
            </p:cNvSpPr>
            <p:nvPr/>
          </p:nvSpPr>
          <p:spPr bwMode="auto">
            <a:xfrm>
              <a:off x="2256" y="2496"/>
              <a:ext cx="0" cy="11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26" name="Line 19"/>
            <p:cNvSpPr>
              <a:spLocks noChangeShapeType="1"/>
            </p:cNvSpPr>
            <p:nvPr/>
          </p:nvSpPr>
          <p:spPr bwMode="auto">
            <a:xfrm>
              <a:off x="1776" y="2784"/>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27" name="Line 20"/>
            <p:cNvSpPr>
              <a:spLocks noChangeShapeType="1"/>
            </p:cNvSpPr>
            <p:nvPr/>
          </p:nvSpPr>
          <p:spPr bwMode="auto">
            <a:xfrm>
              <a:off x="1776" y="2784"/>
              <a:ext cx="96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28" name="Line 21"/>
            <p:cNvSpPr>
              <a:spLocks noChangeShapeType="1"/>
            </p:cNvSpPr>
            <p:nvPr/>
          </p:nvSpPr>
          <p:spPr bwMode="auto">
            <a:xfrm>
              <a:off x="1776" y="2784"/>
              <a:ext cx="48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29" name="Line 22"/>
            <p:cNvSpPr>
              <a:spLocks noChangeShapeType="1"/>
            </p:cNvSpPr>
            <p:nvPr/>
          </p:nvSpPr>
          <p:spPr bwMode="auto">
            <a:xfrm flipH="1">
              <a:off x="2256" y="2784"/>
              <a:ext cx="48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30" name="Line 23"/>
            <p:cNvSpPr>
              <a:spLocks noChangeShapeType="1"/>
            </p:cNvSpPr>
            <p:nvPr/>
          </p:nvSpPr>
          <p:spPr bwMode="auto">
            <a:xfrm flipV="1">
              <a:off x="1776" y="2784"/>
              <a:ext cx="96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31" name="Line 24"/>
            <p:cNvSpPr>
              <a:spLocks noChangeShapeType="1"/>
            </p:cNvSpPr>
            <p:nvPr/>
          </p:nvSpPr>
          <p:spPr bwMode="auto">
            <a:xfrm>
              <a:off x="1776" y="3360"/>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32" name="Oval 5"/>
            <p:cNvSpPr>
              <a:spLocks noChangeArrowheads="1"/>
            </p:cNvSpPr>
            <p:nvPr/>
          </p:nvSpPr>
          <p:spPr bwMode="auto">
            <a:xfrm>
              <a:off x="2160" y="2400"/>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0133" name="Oval 6"/>
            <p:cNvSpPr>
              <a:spLocks noChangeArrowheads="1"/>
            </p:cNvSpPr>
            <p:nvPr/>
          </p:nvSpPr>
          <p:spPr bwMode="auto">
            <a:xfrm>
              <a:off x="2654" y="2689"/>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0134" name="Oval 8"/>
            <p:cNvSpPr>
              <a:spLocks noChangeArrowheads="1"/>
            </p:cNvSpPr>
            <p:nvPr/>
          </p:nvSpPr>
          <p:spPr bwMode="auto">
            <a:xfrm>
              <a:off x="2654" y="3264"/>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0135" name="Oval 9"/>
            <p:cNvSpPr>
              <a:spLocks noChangeArrowheads="1"/>
            </p:cNvSpPr>
            <p:nvPr/>
          </p:nvSpPr>
          <p:spPr bwMode="auto">
            <a:xfrm>
              <a:off x="2159" y="3552"/>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0136" name="Oval 7"/>
            <p:cNvSpPr>
              <a:spLocks noChangeArrowheads="1"/>
            </p:cNvSpPr>
            <p:nvPr/>
          </p:nvSpPr>
          <p:spPr bwMode="auto">
            <a:xfrm>
              <a:off x="1658" y="3264"/>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0137" name="Oval 4"/>
            <p:cNvSpPr>
              <a:spLocks noChangeArrowheads="1"/>
            </p:cNvSpPr>
            <p:nvPr/>
          </p:nvSpPr>
          <p:spPr bwMode="auto">
            <a:xfrm>
              <a:off x="1658" y="2688"/>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spTree>
    <p:extLst>
      <p:ext uri="{BB962C8B-B14F-4D97-AF65-F5344CB8AC3E}">
        <p14:creationId xmlns:p14="http://schemas.microsoft.com/office/powerpoint/2010/main" val="79825093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71A0736C-D39D-E742-9945-D9A037140078}" type="slidenum">
              <a:rPr lang="en-US" altLang="en-US" sz="1400"/>
              <a:pPr>
                <a:spcBef>
                  <a:spcPct val="0"/>
                </a:spcBef>
                <a:buFontTx/>
                <a:buNone/>
              </a:pPr>
              <a:t>110</a:t>
            </a:fld>
            <a:endParaRPr lang="en-US" altLang="en-US" sz="1400"/>
          </a:p>
        </p:txBody>
      </p:sp>
      <p:sp>
        <p:nvSpPr>
          <p:cNvPr id="190466" name="Rectangle 2"/>
          <p:cNvSpPr>
            <a:spLocks noGrp="1" noChangeArrowheads="1"/>
          </p:cNvSpPr>
          <p:nvPr>
            <p:ph type="title"/>
          </p:nvPr>
        </p:nvSpPr>
        <p:spPr/>
        <p:txBody>
          <a:bodyPr/>
          <a:lstStyle/>
          <a:p>
            <a:pPr eaLnBrk="1" hangingPunct="1"/>
            <a:r>
              <a:rPr lang="en-US" altLang="en-US">
                <a:ea typeface="ＭＳ Ｐゴシック" charset="-128"/>
              </a:rPr>
              <a:t>Reduction</a:t>
            </a:r>
          </a:p>
        </p:txBody>
      </p:sp>
      <p:sp>
        <p:nvSpPr>
          <p:cNvPr id="190467" name="Rectangle 3"/>
          <p:cNvSpPr>
            <a:spLocks noGrp="1" noChangeArrowheads="1"/>
          </p:cNvSpPr>
          <p:nvPr>
            <p:ph type="body" idx="1"/>
          </p:nvPr>
        </p:nvSpPr>
        <p:spPr>
          <a:xfrm>
            <a:off x="685800" y="1981200"/>
            <a:ext cx="7772400" cy="1600200"/>
          </a:xfrm>
        </p:spPr>
        <p:txBody>
          <a:bodyPr/>
          <a:lstStyle/>
          <a:p>
            <a:pPr eaLnBrk="1" hangingPunct="1"/>
            <a:r>
              <a:rPr lang="en-US" altLang="en-US">
                <a:ea typeface="ＭＳ Ｐゴシック" charset="-128"/>
              </a:rPr>
              <a:t>Reduction can also be represented by a tree algorithm. For example, if we want to sum numbers on all nodes to one node:</a:t>
            </a:r>
          </a:p>
        </p:txBody>
      </p:sp>
      <p:grpSp>
        <p:nvGrpSpPr>
          <p:cNvPr id="190468" name="Group 45"/>
          <p:cNvGrpSpPr>
            <a:grpSpLocks/>
          </p:cNvGrpSpPr>
          <p:nvPr/>
        </p:nvGrpSpPr>
        <p:grpSpPr bwMode="auto">
          <a:xfrm>
            <a:off x="2286000" y="3733800"/>
            <a:ext cx="4044950" cy="2682875"/>
            <a:chOff x="1440" y="2352"/>
            <a:chExt cx="2548" cy="1690"/>
          </a:xfrm>
        </p:grpSpPr>
        <p:grpSp>
          <p:nvGrpSpPr>
            <p:cNvPr id="190469" name="Group 36"/>
            <p:cNvGrpSpPr>
              <a:grpSpLocks/>
            </p:cNvGrpSpPr>
            <p:nvPr/>
          </p:nvGrpSpPr>
          <p:grpSpPr bwMode="auto">
            <a:xfrm>
              <a:off x="1440" y="2352"/>
              <a:ext cx="2544" cy="1440"/>
              <a:chOff x="816" y="2544"/>
              <a:chExt cx="2544" cy="1440"/>
            </a:xfrm>
          </p:grpSpPr>
          <p:sp>
            <p:nvSpPr>
              <p:cNvPr id="190478" name="Line 35"/>
              <p:cNvSpPr>
                <a:spLocks noChangeShapeType="1"/>
              </p:cNvSpPr>
              <p:nvPr/>
            </p:nvSpPr>
            <p:spPr bwMode="auto">
              <a:xfrm>
                <a:off x="912" y="2640"/>
                <a:ext cx="1344"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0479" name="Line 34"/>
              <p:cNvSpPr>
                <a:spLocks noChangeShapeType="1"/>
              </p:cNvSpPr>
              <p:nvPr/>
            </p:nvSpPr>
            <p:spPr bwMode="auto">
              <a:xfrm>
                <a:off x="912" y="2640"/>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0480" name="Line 18"/>
              <p:cNvSpPr>
                <a:spLocks noChangeShapeType="1"/>
              </p:cNvSpPr>
              <p:nvPr/>
            </p:nvSpPr>
            <p:spPr bwMode="auto">
              <a:xfrm>
                <a:off x="912" y="3072"/>
                <a:ext cx="672"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0481" name="Line 17"/>
              <p:cNvSpPr>
                <a:spLocks noChangeShapeType="1"/>
              </p:cNvSpPr>
              <p:nvPr/>
            </p:nvSpPr>
            <p:spPr bwMode="auto">
              <a:xfrm>
                <a:off x="912" y="3072"/>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90482" name="Group 9"/>
              <p:cNvGrpSpPr>
                <a:grpSpLocks/>
              </p:cNvGrpSpPr>
              <p:nvPr/>
            </p:nvGrpSpPr>
            <p:grpSpPr bwMode="auto">
              <a:xfrm>
                <a:off x="816" y="3408"/>
                <a:ext cx="528" cy="576"/>
                <a:chOff x="816" y="3408"/>
                <a:chExt cx="528" cy="576"/>
              </a:xfrm>
            </p:grpSpPr>
            <p:sp>
              <p:nvSpPr>
                <p:cNvPr id="190504" name="Line 8"/>
                <p:cNvSpPr>
                  <a:spLocks noChangeShapeType="1"/>
                </p:cNvSpPr>
                <p:nvPr/>
              </p:nvSpPr>
              <p:spPr bwMode="auto">
                <a:xfrm>
                  <a:off x="912" y="3504"/>
                  <a:ext cx="33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0505" name="Line 7"/>
                <p:cNvSpPr>
                  <a:spLocks noChangeShapeType="1"/>
                </p:cNvSpPr>
                <p:nvPr/>
              </p:nvSpPr>
              <p:spPr bwMode="auto">
                <a:xfrm>
                  <a:off x="912" y="3504"/>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0506" name="Oval 4"/>
                <p:cNvSpPr>
                  <a:spLocks noChangeArrowheads="1"/>
                </p:cNvSpPr>
                <p:nvPr/>
              </p:nvSpPr>
              <p:spPr bwMode="auto">
                <a:xfrm>
                  <a:off x="816" y="3792"/>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1800"/>
                    <a:t>10</a:t>
                  </a:r>
                </a:p>
              </p:txBody>
            </p:sp>
            <p:sp>
              <p:nvSpPr>
                <p:cNvPr id="190507" name="Oval 5"/>
                <p:cNvSpPr>
                  <a:spLocks noChangeArrowheads="1"/>
                </p:cNvSpPr>
                <p:nvPr/>
              </p:nvSpPr>
              <p:spPr bwMode="auto">
                <a:xfrm>
                  <a:off x="1152" y="3792"/>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1800"/>
                    <a:t>15</a:t>
                  </a:r>
                </a:p>
              </p:txBody>
            </p:sp>
            <p:sp>
              <p:nvSpPr>
                <p:cNvPr id="190508" name="Oval 6"/>
                <p:cNvSpPr>
                  <a:spLocks noChangeArrowheads="1"/>
                </p:cNvSpPr>
                <p:nvPr/>
              </p:nvSpPr>
              <p:spPr bwMode="auto">
                <a:xfrm>
                  <a:off x="816" y="3408"/>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1800"/>
                    <a:t>25</a:t>
                  </a:r>
                </a:p>
              </p:txBody>
            </p:sp>
          </p:grpSp>
          <p:sp>
            <p:nvSpPr>
              <p:cNvPr id="190483" name="Line 11"/>
              <p:cNvSpPr>
                <a:spLocks noChangeShapeType="1"/>
              </p:cNvSpPr>
              <p:nvPr/>
            </p:nvSpPr>
            <p:spPr bwMode="auto">
              <a:xfrm>
                <a:off x="1584" y="3504"/>
                <a:ext cx="33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0484" name="Line 12"/>
              <p:cNvSpPr>
                <a:spLocks noChangeShapeType="1"/>
              </p:cNvSpPr>
              <p:nvPr/>
            </p:nvSpPr>
            <p:spPr bwMode="auto">
              <a:xfrm>
                <a:off x="1584" y="3504"/>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0485" name="Oval 13"/>
              <p:cNvSpPr>
                <a:spLocks noChangeArrowheads="1"/>
              </p:cNvSpPr>
              <p:nvPr/>
            </p:nvSpPr>
            <p:spPr bwMode="auto">
              <a:xfrm>
                <a:off x="1488" y="3792"/>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1800"/>
                  <a:t>25</a:t>
                </a:r>
              </a:p>
            </p:txBody>
          </p:sp>
          <p:sp>
            <p:nvSpPr>
              <p:cNvPr id="190486" name="Oval 14"/>
              <p:cNvSpPr>
                <a:spLocks noChangeArrowheads="1"/>
              </p:cNvSpPr>
              <p:nvPr/>
            </p:nvSpPr>
            <p:spPr bwMode="auto">
              <a:xfrm>
                <a:off x="1824" y="3792"/>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1800"/>
                  <a:t>13</a:t>
                </a:r>
              </a:p>
            </p:txBody>
          </p:sp>
          <p:sp>
            <p:nvSpPr>
              <p:cNvPr id="190487" name="Oval 15"/>
              <p:cNvSpPr>
                <a:spLocks noChangeArrowheads="1"/>
              </p:cNvSpPr>
              <p:nvPr/>
            </p:nvSpPr>
            <p:spPr bwMode="auto">
              <a:xfrm>
                <a:off x="1488" y="3408"/>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1800"/>
                  <a:t>38</a:t>
                </a:r>
              </a:p>
            </p:txBody>
          </p:sp>
          <p:sp>
            <p:nvSpPr>
              <p:cNvPr id="190488" name="Oval 16"/>
              <p:cNvSpPr>
                <a:spLocks noChangeArrowheads="1"/>
              </p:cNvSpPr>
              <p:nvPr/>
            </p:nvSpPr>
            <p:spPr bwMode="auto">
              <a:xfrm>
                <a:off x="816" y="2976"/>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1800"/>
                  <a:t>63</a:t>
                </a:r>
              </a:p>
            </p:txBody>
          </p:sp>
          <p:sp>
            <p:nvSpPr>
              <p:cNvPr id="190489" name="Line 19"/>
              <p:cNvSpPr>
                <a:spLocks noChangeShapeType="1"/>
              </p:cNvSpPr>
              <p:nvPr/>
            </p:nvSpPr>
            <p:spPr bwMode="auto">
              <a:xfrm>
                <a:off x="2256" y="3072"/>
                <a:ext cx="672"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0490" name="Line 20"/>
              <p:cNvSpPr>
                <a:spLocks noChangeShapeType="1"/>
              </p:cNvSpPr>
              <p:nvPr/>
            </p:nvSpPr>
            <p:spPr bwMode="auto">
              <a:xfrm>
                <a:off x="2256" y="3072"/>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90491" name="Group 21"/>
              <p:cNvGrpSpPr>
                <a:grpSpLocks/>
              </p:cNvGrpSpPr>
              <p:nvPr/>
            </p:nvGrpSpPr>
            <p:grpSpPr bwMode="auto">
              <a:xfrm>
                <a:off x="2160" y="3408"/>
                <a:ext cx="528" cy="576"/>
                <a:chOff x="816" y="3408"/>
                <a:chExt cx="528" cy="576"/>
              </a:xfrm>
            </p:grpSpPr>
            <p:sp>
              <p:nvSpPr>
                <p:cNvPr id="190499" name="Line 22"/>
                <p:cNvSpPr>
                  <a:spLocks noChangeShapeType="1"/>
                </p:cNvSpPr>
                <p:nvPr/>
              </p:nvSpPr>
              <p:spPr bwMode="auto">
                <a:xfrm>
                  <a:off x="912" y="3504"/>
                  <a:ext cx="33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0500" name="Line 23"/>
                <p:cNvSpPr>
                  <a:spLocks noChangeShapeType="1"/>
                </p:cNvSpPr>
                <p:nvPr/>
              </p:nvSpPr>
              <p:spPr bwMode="auto">
                <a:xfrm>
                  <a:off x="912" y="3504"/>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0501" name="Oval 24"/>
                <p:cNvSpPr>
                  <a:spLocks noChangeArrowheads="1"/>
                </p:cNvSpPr>
                <p:nvPr/>
              </p:nvSpPr>
              <p:spPr bwMode="auto">
                <a:xfrm>
                  <a:off x="816" y="3792"/>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1800"/>
                    <a:t>8</a:t>
                  </a:r>
                </a:p>
              </p:txBody>
            </p:sp>
            <p:sp>
              <p:nvSpPr>
                <p:cNvPr id="190502" name="Oval 25"/>
                <p:cNvSpPr>
                  <a:spLocks noChangeArrowheads="1"/>
                </p:cNvSpPr>
                <p:nvPr/>
              </p:nvSpPr>
              <p:spPr bwMode="auto">
                <a:xfrm>
                  <a:off x="1152" y="3792"/>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1800"/>
                    <a:t>4</a:t>
                  </a:r>
                </a:p>
              </p:txBody>
            </p:sp>
            <p:sp>
              <p:nvSpPr>
                <p:cNvPr id="190503" name="Oval 26"/>
                <p:cNvSpPr>
                  <a:spLocks noChangeArrowheads="1"/>
                </p:cNvSpPr>
                <p:nvPr/>
              </p:nvSpPr>
              <p:spPr bwMode="auto">
                <a:xfrm>
                  <a:off x="816" y="3408"/>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1800"/>
                    <a:t>12</a:t>
                  </a:r>
                </a:p>
              </p:txBody>
            </p:sp>
          </p:grpSp>
          <p:sp>
            <p:nvSpPr>
              <p:cNvPr id="190492" name="Line 27"/>
              <p:cNvSpPr>
                <a:spLocks noChangeShapeType="1"/>
              </p:cNvSpPr>
              <p:nvPr/>
            </p:nvSpPr>
            <p:spPr bwMode="auto">
              <a:xfrm>
                <a:off x="2928" y="3504"/>
                <a:ext cx="33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0493" name="Line 28"/>
              <p:cNvSpPr>
                <a:spLocks noChangeShapeType="1"/>
              </p:cNvSpPr>
              <p:nvPr/>
            </p:nvSpPr>
            <p:spPr bwMode="auto">
              <a:xfrm>
                <a:off x="2928" y="3504"/>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0494" name="Oval 29"/>
              <p:cNvSpPr>
                <a:spLocks noChangeArrowheads="1"/>
              </p:cNvSpPr>
              <p:nvPr/>
            </p:nvSpPr>
            <p:spPr bwMode="auto">
              <a:xfrm>
                <a:off x="2832" y="3792"/>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1800"/>
                  <a:t>7</a:t>
                </a:r>
              </a:p>
            </p:txBody>
          </p:sp>
          <p:sp>
            <p:nvSpPr>
              <p:cNvPr id="190495" name="Oval 30"/>
              <p:cNvSpPr>
                <a:spLocks noChangeArrowheads="1"/>
              </p:cNvSpPr>
              <p:nvPr/>
            </p:nvSpPr>
            <p:spPr bwMode="auto">
              <a:xfrm>
                <a:off x="3168" y="3792"/>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1800"/>
                  <a:t>3</a:t>
                </a:r>
              </a:p>
            </p:txBody>
          </p:sp>
          <p:sp>
            <p:nvSpPr>
              <p:cNvPr id="190496" name="Oval 31"/>
              <p:cNvSpPr>
                <a:spLocks noChangeArrowheads="1"/>
              </p:cNvSpPr>
              <p:nvPr/>
            </p:nvSpPr>
            <p:spPr bwMode="auto">
              <a:xfrm>
                <a:off x="2832" y="3408"/>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1800"/>
                  <a:t>10</a:t>
                </a:r>
              </a:p>
            </p:txBody>
          </p:sp>
          <p:sp>
            <p:nvSpPr>
              <p:cNvPr id="190497" name="Oval 32"/>
              <p:cNvSpPr>
                <a:spLocks noChangeArrowheads="1"/>
              </p:cNvSpPr>
              <p:nvPr/>
            </p:nvSpPr>
            <p:spPr bwMode="auto">
              <a:xfrm>
                <a:off x="2160" y="2976"/>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1800"/>
                  <a:t>22</a:t>
                </a:r>
              </a:p>
            </p:txBody>
          </p:sp>
          <p:sp>
            <p:nvSpPr>
              <p:cNvPr id="190498" name="Oval 33"/>
              <p:cNvSpPr>
                <a:spLocks noChangeArrowheads="1"/>
              </p:cNvSpPr>
              <p:nvPr/>
            </p:nvSpPr>
            <p:spPr bwMode="auto">
              <a:xfrm>
                <a:off x="816" y="2544"/>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1800"/>
                  <a:t>85</a:t>
                </a:r>
              </a:p>
            </p:txBody>
          </p:sp>
        </p:grpSp>
        <p:sp>
          <p:nvSpPr>
            <p:cNvPr id="190470" name="Text Box 37"/>
            <p:cNvSpPr txBox="1">
              <a:spLocks noChangeArrowheads="1"/>
            </p:cNvSpPr>
            <p:nvPr/>
          </p:nvSpPr>
          <p:spPr bwMode="auto">
            <a:xfrm>
              <a:off x="1440" y="3792"/>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000"/>
                <a:t>0</a:t>
              </a:r>
            </a:p>
          </p:txBody>
        </p:sp>
        <p:sp>
          <p:nvSpPr>
            <p:cNvPr id="190471" name="Text Box 38"/>
            <p:cNvSpPr txBox="1">
              <a:spLocks noChangeArrowheads="1"/>
            </p:cNvSpPr>
            <p:nvPr/>
          </p:nvSpPr>
          <p:spPr bwMode="auto">
            <a:xfrm>
              <a:off x="1776" y="3792"/>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000"/>
                <a:t>1</a:t>
              </a:r>
            </a:p>
          </p:txBody>
        </p:sp>
        <p:sp>
          <p:nvSpPr>
            <p:cNvPr id="190472" name="Text Box 39"/>
            <p:cNvSpPr txBox="1">
              <a:spLocks noChangeArrowheads="1"/>
            </p:cNvSpPr>
            <p:nvPr/>
          </p:nvSpPr>
          <p:spPr bwMode="auto">
            <a:xfrm>
              <a:off x="2112" y="3792"/>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000"/>
                <a:t>2</a:t>
              </a:r>
            </a:p>
          </p:txBody>
        </p:sp>
        <p:sp>
          <p:nvSpPr>
            <p:cNvPr id="190473" name="Text Box 40"/>
            <p:cNvSpPr txBox="1">
              <a:spLocks noChangeArrowheads="1"/>
            </p:cNvSpPr>
            <p:nvPr/>
          </p:nvSpPr>
          <p:spPr bwMode="auto">
            <a:xfrm>
              <a:off x="2448" y="3792"/>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000"/>
                <a:t>3</a:t>
              </a:r>
            </a:p>
          </p:txBody>
        </p:sp>
        <p:sp>
          <p:nvSpPr>
            <p:cNvPr id="190474" name="Text Box 41"/>
            <p:cNvSpPr txBox="1">
              <a:spLocks noChangeArrowheads="1"/>
            </p:cNvSpPr>
            <p:nvPr/>
          </p:nvSpPr>
          <p:spPr bwMode="auto">
            <a:xfrm>
              <a:off x="2784" y="3792"/>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000"/>
                <a:t>4</a:t>
              </a:r>
            </a:p>
          </p:txBody>
        </p:sp>
        <p:sp>
          <p:nvSpPr>
            <p:cNvPr id="190475" name="Text Box 42"/>
            <p:cNvSpPr txBox="1">
              <a:spLocks noChangeArrowheads="1"/>
            </p:cNvSpPr>
            <p:nvPr/>
          </p:nvSpPr>
          <p:spPr bwMode="auto">
            <a:xfrm>
              <a:off x="3120" y="3792"/>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000"/>
                <a:t>5</a:t>
              </a:r>
            </a:p>
          </p:txBody>
        </p:sp>
        <p:sp>
          <p:nvSpPr>
            <p:cNvPr id="190476" name="Text Box 43"/>
            <p:cNvSpPr txBox="1">
              <a:spLocks noChangeArrowheads="1"/>
            </p:cNvSpPr>
            <p:nvPr/>
          </p:nvSpPr>
          <p:spPr bwMode="auto">
            <a:xfrm>
              <a:off x="3456" y="3792"/>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000"/>
                <a:t>6</a:t>
              </a:r>
            </a:p>
          </p:txBody>
        </p:sp>
        <p:sp>
          <p:nvSpPr>
            <p:cNvPr id="190477" name="Text Box 44"/>
            <p:cNvSpPr txBox="1">
              <a:spLocks noChangeArrowheads="1"/>
            </p:cNvSpPr>
            <p:nvPr/>
          </p:nvSpPr>
          <p:spPr bwMode="auto">
            <a:xfrm>
              <a:off x="3792" y="3792"/>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000"/>
                <a:t>7</a:t>
              </a:r>
            </a:p>
          </p:txBody>
        </p:sp>
      </p:gr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288B6B6A-09EC-7247-AB7D-E1B0933887AA}" type="slidenum">
              <a:rPr lang="en-US" altLang="en-US" sz="1400"/>
              <a:pPr>
                <a:spcBef>
                  <a:spcPct val="0"/>
                </a:spcBef>
                <a:buFontTx/>
                <a:buNone/>
              </a:pPr>
              <a:t>111</a:t>
            </a:fld>
            <a:endParaRPr lang="en-US" altLang="en-US" sz="1400"/>
          </a:p>
        </p:txBody>
      </p:sp>
      <p:sp>
        <p:nvSpPr>
          <p:cNvPr id="192514" name="Rectangle 2"/>
          <p:cNvSpPr>
            <a:spLocks noGrp="1" noChangeArrowheads="1"/>
          </p:cNvSpPr>
          <p:nvPr>
            <p:ph type="title"/>
          </p:nvPr>
        </p:nvSpPr>
        <p:spPr/>
        <p:txBody>
          <a:bodyPr/>
          <a:lstStyle/>
          <a:p>
            <a:pPr eaLnBrk="1" hangingPunct="1"/>
            <a:r>
              <a:rPr lang="en-US" altLang="en-US">
                <a:ea typeface="ＭＳ Ｐゴシック" charset="-128"/>
              </a:rPr>
              <a:t>Reduction To All Nodes</a:t>
            </a:r>
          </a:p>
        </p:txBody>
      </p:sp>
      <p:sp>
        <p:nvSpPr>
          <p:cNvPr id="192515" name="Rectangle 3"/>
          <p:cNvSpPr>
            <a:spLocks noGrp="1" noChangeArrowheads="1"/>
          </p:cNvSpPr>
          <p:nvPr>
            <p:ph type="body" idx="1"/>
          </p:nvPr>
        </p:nvSpPr>
        <p:spPr>
          <a:xfrm>
            <a:off x="685800" y="1981200"/>
            <a:ext cx="7772400" cy="1143000"/>
          </a:xfrm>
        </p:spPr>
        <p:txBody>
          <a:bodyPr/>
          <a:lstStyle/>
          <a:p>
            <a:pPr eaLnBrk="1" hangingPunct="1"/>
            <a:r>
              <a:rPr lang="en-US" altLang="en-US">
                <a:ea typeface="ＭＳ Ｐゴシック" charset="-128"/>
              </a:rPr>
              <a:t>If we want to perform the sum so that all nodes end up with the result:</a:t>
            </a:r>
          </a:p>
        </p:txBody>
      </p:sp>
      <p:grpSp>
        <p:nvGrpSpPr>
          <p:cNvPr id="192516" name="Group 96"/>
          <p:cNvGrpSpPr>
            <a:grpSpLocks/>
          </p:cNvGrpSpPr>
          <p:nvPr/>
        </p:nvGrpSpPr>
        <p:grpSpPr bwMode="auto">
          <a:xfrm>
            <a:off x="2286000" y="3352800"/>
            <a:ext cx="4044950" cy="2759075"/>
            <a:chOff x="1440" y="2112"/>
            <a:chExt cx="2548" cy="1738"/>
          </a:xfrm>
        </p:grpSpPr>
        <p:sp>
          <p:nvSpPr>
            <p:cNvPr id="192517" name="Line 93"/>
            <p:cNvSpPr>
              <a:spLocks noChangeShapeType="1"/>
            </p:cNvSpPr>
            <p:nvPr/>
          </p:nvSpPr>
          <p:spPr bwMode="auto">
            <a:xfrm flipV="1">
              <a:off x="2592" y="2193"/>
              <a:ext cx="1344"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518" name="Line 94"/>
            <p:cNvSpPr>
              <a:spLocks noChangeShapeType="1"/>
            </p:cNvSpPr>
            <p:nvPr/>
          </p:nvSpPr>
          <p:spPr bwMode="auto">
            <a:xfrm>
              <a:off x="3888" y="225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519" name="Oval 95"/>
            <p:cNvSpPr>
              <a:spLocks noChangeArrowheads="1"/>
            </p:cNvSpPr>
            <p:nvPr/>
          </p:nvSpPr>
          <p:spPr bwMode="auto">
            <a:xfrm>
              <a:off x="3792" y="2112"/>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1800"/>
                <a:t>85</a:t>
              </a:r>
            </a:p>
          </p:txBody>
        </p:sp>
        <p:sp>
          <p:nvSpPr>
            <p:cNvPr id="192520" name="Line 90"/>
            <p:cNvSpPr>
              <a:spLocks noChangeShapeType="1"/>
            </p:cNvSpPr>
            <p:nvPr/>
          </p:nvSpPr>
          <p:spPr bwMode="auto">
            <a:xfrm flipV="1">
              <a:off x="2256" y="2193"/>
              <a:ext cx="1344"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521" name="Line 91"/>
            <p:cNvSpPr>
              <a:spLocks noChangeShapeType="1"/>
            </p:cNvSpPr>
            <p:nvPr/>
          </p:nvSpPr>
          <p:spPr bwMode="auto">
            <a:xfrm>
              <a:off x="3552" y="225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522" name="Oval 92"/>
            <p:cNvSpPr>
              <a:spLocks noChangeArrowheads="1"/>
            </p:cNvSpPr>
            <p:nvPr/>
          </p:nvSpPr>
          <p:spPr bwMode="auto">
            <a:xfrm>
              <a:off x="3456" y="2112"/>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1800"/>
                <a:t>85</a:t>
              </a:r>
            </a:p>
          </p:txBody>
        </p:sp>
        <p:sp>
          <p:nvSpPr>
            <p:cNvPr id="192523" name="Line 87"/>
            <p:cNvSpPr>
              <a:spLocks noChangeShapeType="1"/>
            </p:cNvSpPr>
            <p:nvPr/>
          </p:nvSpPr>
          <p:spPr bwMode="auto">
            <a:xfrm flipV="1">
              <a:off x="1920" y="2193"/>
              <a:ext cx="1344"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524" name="Line 88"/>
            <p:cNvSpPr>
              <a:spLocks noChangeShapeType="1"/>
            </p:cNvSpPr>
            <p:nvPr/>
          </p:nvSpPr>
          <p:spPr bwMode="auto">
            <a:xfrm>
              <a:off x="3216" y="225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525" name="Oval 89"/>
            <p:cNvSpPr>
              <a:spLocks noChangeArrowheads="1"/>
            </p:cNvSpPr>
            <p:nvPr/>
          </p:nvSpPr>
          <p:spPr bwMode="auto">
            <a:xfrm>
              <a:off x="3120" y="2112"/>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1800"/>
                <a:t>85</a:t>
              </a:r>
            </a:p>
          </p:txBody>
        </p:sp>
        <p:sp>
          <p:nvSpPr>
            <p:cNvPr id="192526" name="Line 84"/>
            <p:cNvSpPr>
              <a:spLocks noChangeShapeType="1"/>
            </p:cNvSpPr>
            <p:nvPr/>
          </p:nvSpPr>
          <p:spPr bwMode="auto">
            <a:xfrm flipV="1">
              <a:off x="1584" y="2193"/>
              <a:ext cx="1344"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527" name="Line 85"/>
            <p:cNvSpPr>
              <a:spLocks noChangeShapeType="1"/>
            </p:cNvSpPr>
            <p:nvPr/>
          </p:nvSpPr>
          <p:spPr bwMode="auto">
            <a:xfrm>
              <a:off x="2880" y="225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528" name="Oval 86"/>
            <p:cNvSpPr>
              <a:spLocks noChangeArrowheads="1"/>
            </p:cNvSpPr>
            <p:nvPr/>
          </p:nvSpPr>
          <p:spPr bwMode="auto">
            <a:xfrm>
              <a:off x="2784" y="2112"/>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1800"/>
                <a:t>85</a:t>
              </a:r>
            </a:p>
          </p:txBody>
        </p:sp>
        <p:sp>
          <p:nvSpPr>
            <p:cNvPr id="192529" name="Line 81"/>
            <p:cNvSpPr>
              <a:spLocks noChangeShapeType="1"/>
            </p:cNvSpPr>
            <p:nvPr/>
          </p:nvSpPr>
          <p:spPr bwMode="auto">
            <a:xfrm>
              <a:off x="2544" y="2208"/>
              <a:ext cx="1344"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530" name="Line 82"/>
            <p:cNvSpPr>
              <a:spLocks noChangeShapeType="1"/>
            </p:cNvSpPr>
            <p:nvPr/>
          </p:nvSpPr>
          <p:spPr bwMode="auto">
            <a:xfrm>
              <a:off x="2544" y="225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531" name="Oval 83"/>
            <p:cNvSpPr>
              <a:spLocks noChangeArrowheads="1"/>
            </p:cNvSpPr>
            <p:nvPr/>
          </p:nvSpPr>
          <p:spPr bwMode="auto">
            <a:xfrm>
              <a:off x="2448" y="2112"/>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1800"/>
                <a:t>85</a:t>
              </a:r>
            </a:p>
          </p:txBody>
        </p:sp>
        <p:sp>
          <p:nvSpPr>
            <p:cNvPr id="192532" name="Line 78"/>
            <p:cNvSpPr>
              <a:spLocks noChangeShapeType="1"/>
            </p:cNvSpPr>
            <p:nvPr/>
          </p:nvSpPr>
          <p:spPr bwMode="auto">
            <a:xfrm>
              <a:off x="2208" y="2208"/>
              <a:ext cx="1344"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533" name="Line 79"/>
            <p:cNvSpPr>
              <a:spLocks noChangeShapeType="1"/>
            </p:cNvSpPr>
            <p:nvPr/>
          </p:nvSpPr>
          <p:spPr bwMode="auto">
            <a:xfrm>
              <a:off x="2208" y="225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534" name="Oval 80"/>
            <p:cNvSpPr>
              <a:spLocks noChangeArrowheads="1"/>
            </p:cNvSpPr>
            <p:nvPr/>
          </p:nvSpPr>
          <p:spPr bwMode="auto">
            <a:xfrm>
              <a:off x="2112" y="2112"/>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1800"/>
                <a:t>85</a:t>
              </a:r>
            </a:p>
          </p:txBody>
        </p:sp>
        <p:sp>
          <p:nvSpPr>
            <p:cNvPr id="192535" name="Line 75"/>
            <p:cNvSpPr>
              <a:spLocks noChangeShapeType="1"/>
            </p:cNvSpPr>
            <p:nvPr/>
          </p:nvSpPr>
          <p:spPr bwMode="auto">
            <a:xfrm>
              <a:off x="1872" y="2208"/>
              <a:ext cx="1344"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536" name="Line 76"/>
            <p:cNvSpPr>
              <a:spLocks noChangeShapeType="1"/>
            </p:cNvSpPr>
            <p:nvPr/>
          </p:nvSpPr>
          <p:spPr bwMode="auto">
            <a:xfrm>
              <a:off x="1872" y="225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537" name="Oval 77"/>
            <p:cNvSpPr>
              <a:spLocks noChangeArrowheads="1"/>
            </p:cNvSpPr>
            <p:nvPr/>
          </p:nvSpPr>
          <p:spPr bwMode="auto">
            <a:xfrm>
              <a:off x="1776" y="2112"/>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1800"/>
                <a:t>85</a:t>
              </a:r>
            </a:p>
          </p:txBody>
        </p:sp>
        <p:sp>
          <p:nvSpPr>
            <p:cNvPr id="192538" name="Line 66"/>
            <p:cNvSpPr>
              <a:spLocks noChangeShapeType="1"/>
            </p:cNvSpPr>
            <p:nvPr/>
          </p:nvSpPr>
          <p:spPr bwMode="auto">
            <a:xfrm>
              <a:off x="3552" y="273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539" name="Line 67"/>
            <p:cNvSpPr>
              <a:spLocks noChangeShapeType="1"/>
            </p:cNvSpPr>
            <p:nvPr/>
          </p:nvSpPr>
          <p:spPr bwMode="auto">
            <a:xfrm>
              <a:off x="3888" y="273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540" name="Line 68"/>
            <p:cNvSpPr>
              <a:spLocks noChangeShapeType="1"/>
            </p:cNvSpPr>
            <p:nvPr/>
          </p:nvSpPr>
          <p:spPr bwMode="auto">
            <a:xfrm flipV="1">
              <a:off x="3216" y="2688"/>
              <a:ext cx="672"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541" name="Line 69"/>
            <p:cNvSpPr>
              <a:spLocks noChangeShapeType="1"/>
            </p:cNvSpPr>
            <p:nvPr/>
          </p:nvSpPr>
          <p:spPr bwMode="auto">
            <a:xfrm flipV="1">
              <a:off x="2880" y="2688"/>
              <a:ext cx="672"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542" name="Line 70"/>
            <p:cNvSpPr>
              <a:spLocks noChangeShapeType="1"/>
            </p:cNvSpPr>
            <p:nvPr/>
          </p:nvSpPr>
          <p:spPr bwMode="auto">
            <a:xfrm>
              <a:off x="3216" y="2688"/>
              <a:ext cx="672"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543" name="Line 71"/>
            <p:cNvSpPr>
              <a:spLocks noChangeShapeType="1"/>
            </p:cNvSpPr>
            <p:nvPr/>
          </p:nvSpPr>
          <p:spPr bwMode="auto">
            <a:xfrm>
              <a:off x="3216" y="273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544" name="Oval 72"/>
            <p:cNvSpPr>
              <a:spLocks noChangeArrowheads="1"/>
            </p:cNvSpPr>
            <p:nvPr/>
          </p:nvSpPr>
          <p:spPr bwMode="auto">
            <a:xfrm>
              <a:off x="3120" y="2592"/>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1800"/>
                <a:t>22</a:t>
              </a:r>
            </a:p>
          </p:txBody>
        </p:sp>
        <p:sp>
          <p:nvSpPr>
            <p:cNvPr id="192545" name="Oval 73"/>
            <p:cNvSpPr>
              <a:spLocks noChangeArrowheads="1"/>
            </p:cNvSpPr>
            <p:nvPr/>
          </p:nvSpPr>
          <p:spPr bwMode="auto">
            <a:xfrm>
              <a:off x="3456" y="2592"/>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1800"/>
                <a:t>22</a:t>
              </a:r>
            </a:p>
          </p:txBody>
        </p:sp>
        <p:sp>
          <p:nvSpPr>
            <p:cNvPr id="192546" name="Oval 74"/>
            <p:cNvSpPr>
              <a:spLocks noChangeArrowheads="1"/>
            </p:cNvSpPr>
            <p:nvPr/>
          </p:nvSpPr>
          <p:spPr bwMode="auto">
            <a:xfrm>
              <a:off x="3792" y="2592"/>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1800"/>
                <a:t>22</a:t>
              </a:r>
            </a:p>
          </p:txBody>
        </p:sp>
        <p:sp>
          <p:nvSpPr>
            <p:cNvPr id="192547" name="Line 60"/>
            <p:cNvSpPr>
              <a:spLocks noChangeShapeType="1"/>
            </p:cNvSpPr>
            <p:nvPr/>
          </p:nvSpPr>
          <p:spPr bwMode="auto">
            <a:xfrm>
              <a:off x="2208" y="273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548" name="Line 64"/>
            <p:cNvSpPr>
              <a:spLocks noChangeShapeType="1"/>
            </p:cNvSpPr>
            <p:nvPr/>
          </p:nvSpPr>
          <p:spPr bwMode="auto">
            <a:xfrm>
              <a:off x="2544" y="273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549" name="Line 63"/>
            <p:cNvSpPr>
              <a:spLocks noChangeShapeType="1"/>
            </p:cNvSpPr>
            <p:nvPr/>
          </p:nvSpPr>
          <p:spPr bwMode="auto">
            <a:xfrm flipV="1">
              <a:off x="1872" y="2688"/>
              <a:ext cx="672"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550" name="Line 62"/>
            <p:cNvSpPr>
              <a:spLocks noChangeShapeType="1"/>
            </p:cNvSpPr>
            <p:nvPr/>
          </p:nvSpPr>
          <p:spPr bwMode="auto">
            <a:xfrm flipV="1">
              <a:off x="1536" y="2688"/>
              <a:ext cx="672"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551" name="Line 59"/>
            <p:cNvSpPr>
              <a:spLocks noChangeShapeType="1"/>
            </p:cNvSpPr>
            <p:nvPr/>
          </p:nvSpPr>
          <p:spPr bwMode="auto">
            <a:xfrm>
              <a:off x="1872" y="2688"/>
              <a:ext cx="672"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552" name="Line 58"/>
            <p:cNvSpPr>
              <a:spLocks noChangeShapeType="1"/>
            </p:cNvSpPr>
            <p:nvPr/>
          </p:nvSpPr>
          <p:spPr bwMode="auto">
            <a:xfrm>
              <a:off x="1872" y="273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553" name="Line 54"/>
            <p:cNvSpPr>
              <a:spLocks noChangeShapeType="1"/>
            </p:cNvSpPr>
            <p:nvPr/>
          </p:nvSpPr>
          <p:spPr bwMode="auto">
            <a:xfrm flipV="1">
              <a:off x="3552" y="3120"/>
              <a:ext cx="33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554" name="Line 55"/>
            <p:cNvSpPr>
              <a:spLocks noChangeShapeType="1"/>
            </p:cNvSpPr>
            <p:nvPr/>
          </p:nvSpPr>
          <p:spPr bwMode="auto">
            <a:xfrm>
              <a:off x="3888" y="316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555" name="Oval 56"/>
            <p:cNvSpPr>
              <a:spLocks noChangeArrowheads="1"/>
            </p:cNvSpPr>
            <p:nvPr/>
          </p:nvSpPr>
          <p:spPr bwMode="auto">
            <a:xfrm>
              <a:off x="3792" y="3024"/>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1800"/>
                <a:t>10</a:t>
              </a:r>
            </a:p>
          </p:txBody>
        </p:sp>
        <p:sp>
          <p:nvSpPr>
            <p:cNvPr id="192556" name="Line 51"/>
            <p:cNvSpPr>
              <a:spLocks noChangeShapeType="1"/>
            </p:cNvSpPr>
            <p:nvPr/>
          </p:nvSpPr>
          <p:spPr bwMode="auto">
            <a:xfrm flipV="1">
              <a:off x="2880" y="3120"/>
              <a:ext cx="33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557" name="Line 52"/>
            <p:cNvSpPr>
              <a:spLocks noChangeShapeType="1"/>
            </p:cNvSpPr>
            <p:nvPr/>
          </p:nvSpPr>
          <p:spPr bwMode="auto">
            <a:xfrm>
              <a:off x="3216" y="316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558" name="Oval 53"/>
            <p:cNvSpPr>
              <a:spLocks noChangeArrowheads="1"/>
            </p:cNvSpPr>
            <p:nvPr/>
          </p:nvSpPr>
          <p:spPr bwMode="auto">
            <a:xfrm>
              <a:off x="3120" y="3024"/>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1800"/>
                <a:t>12</a:t>
              </a:r>
            </a:p>
          </p:txBody>
        </p:sp>
        <p:sp>
          <p:nvSpPr>
            <p:cNvPr id="192559" name="Line 49"/>
            <p:cNvSpPr>
              <a:spLocks noChangeShapeType="1"/>
            </p:cNvSpPr>
            <p:nvPr/>
          </p:nvSpPr>
          <p:spPr bwMode="auto">
            <a:xfrm>
              <a:off x="2544" y="316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560" name="Line 48"/>
            <p:cNvSpPr>
              <a:spLocks noChangeShapeType="1"/>
            </p:cNvSpPr>
            <p:nvPr/>
          </p:nvSpPr>
          <p:spPr bwMode="auto">
            <a:xfrm flipV="1">
              <a:off x="2208" y="3120"/>
              <a:ext cx="33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561" name="Line 47"/>
            <p:cNvSpPr>
              <a:spLocks noChangeShapeType="1"/>
            </p:cNvSpPr>
            <p:nvPr/>
          </p:nvSpPr>
          <p:spPr bwMode="auto">
            <a:xfrm flipV="1">
              <a:off x="1536" y="3120"/>
              <a:ext cx="33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562" name="Line 46"/>
            <p:cNvSpPr>
              <a:spLocks noChangeShapeType="1"/>
            </p:cNvSpPr>
            <p:nvPr/>
          </p:nvSpPr>
          <p:spPr bwMode="auto">
            <a:xfrm>
              <a:off x="1872" y="316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563" name="Line 6"/>
            <p:cNvSpPr>
              <a:spLocks noChangeShapeType="1"/>
            </p:cNvSpPr>
            <p:nvPr/>
          </p:nvSpPr>
          <p:spPr bwMode="auto">
            <a:xfrm>
              <a:off x="1536" y="2208"/>
              <a:ext cx="1344"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564" name="Line 7"/>
            <p:cNvSpPr>
              <a:spLocks noChangeShapeType="1"/>
            </p:cNvSpPr>
            <p:nvPr/>
          </p:nvSpPr>
          <p:spPr bwMode="auto">
            <a:xfrm>
              <a:off x="1536" y="225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565" name="Line 8"/>
            <p:cNvSpPr>
              <a:spLocks noChangeShapeType="1"/>
            </p:cNvSpPr>
            <p:nvPr/>
          </p:nvSpPr>
          <p:spPr bwMode="auto">
            <a:xfrm>
              <a:off x="1536" y="2688"/>
              <a:ext cx="672"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566" name="Line 9"/>
            <p:cNvSpPr>
              <a:spLocks noChangeShapeType="1"/>
            </p:cNvSpPr>
            <p:nvPr/>
          </p:nvSpPr>
          <p:spPr bwMode="auto">
            <a:xfrm>
              <a:off x="1536" y="2688"/>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567" name="Line 11"/>
            <p:cNvSpPr>
              <a:spLocks noChangeShapeType="1"/>
            </p:cNvSpPr>
            <p:nvPr/>
          </p:nvSpPr>
          <p:spPr bwMode="auto">
            <a:xfrm>
              <a:off x="1536" y="3120"/>
              <a:ext cx="33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568" name="Line 12"/>
            <p:cNvSpPr>
              <a:spLocks noChangeShapeType="1"/>
            </p:cNvSpPr>
            <p:nvPr/>
          </p:nvSpPr>
          <p:spPr bwMode="auto">
            <a:xfrm>
              <a:off x="1536" y="312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569" name="Oval 13"/>
            <p:cNvSpPr>
              <a:spLocks noChangeArrowheads="1"/>
            </p:cNvSpPr>
            <p:nvPr/>
          </p:nvSpPr>
          <p:spPr bwMode="auto">
            <a:xfrm>
              <a:off x="1440" y="3408"/>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1800"/>
                <a:t>10</a:t>
              </a:r>
            </a:p>
          </p:txBody>
        </p:sp>
        <p:sp>
          <p:nvSpPr>
            <p:cNvPr id="192570" name="Oval 14"/>
            <p:cNvSpPr>
              <a:spLocks noChangeArrowheads="1"/>
            </p:cNvSpPr>
            <p:nvPr/>
          </p:nvSpPr>
          <p:spPr bwMode="auto">
            <a:xfrm>
              <a:off x="1776" y="3408"/>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1800"/>
                <a:t>15</a:t>
              </a:r>
            </a:p>
          </p:txBody>
        </p:sp>
        <p:sp>
          <p:nvSpPr>
            <p:cNvPr id="192571" name="Oval 15"/>
            <p:cNvSpPr>
              <a:spLocks noChangeArrowheads="1"/>
            </p:cNvSpPr>
            <p:nvPr/>
          </p:nvSpPr>
          <p:spPr bwMode="auto">
            <a:xfrm>
              <a:off x="1440" y="3024"/>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1800"/>
                <a:t>25</a:t>
              </a:r>
            </a:p>
          </p:txBody>
        </p:sp>
        <p:sp>
          <p:nvSpPr>
            <p:cNvPr id="192572" name="Line 16"/>
            <p:cNvSpPr>
              <a:spLocks noChangeShapeType="1"/>
            </p:cNvSpPr>
            <p:nvPr/>
          </p:nvSpPr>
          <p:spPr bwMode="auto">
            <a:xfrm>
              <a:off x="2208" y="3120"/>
              <a:ext cx="33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573" name="Line 17"/>
            <p:cNvSpPr>
              <a:spLocks noChangeShapeType="1"/>
            </p:cNvSpPr>
            <p:nvPr/>
          </p:nvSpPr>
          <p:spPr bwMode="auto">
            <a:xfrm>
              <a:off x="2208" y="312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574" name="Oval 18"/>
            <p:cNvSpPr>
              <a:spLocks noChangeArrowheads="1"/>
            </p:cNvSpPr>
            <p:nvPr/>
          </p:nvSpPr>
          <p:spPr bwMode="auto">
            <a:xfrm>
              <a:off x="2112" y="3408"/>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1800"/>
                <a:t>25</a:t>
              </a:r>
            </a:p>
          </p:txBody>
        </p:sp>
        <p:sp>
          <p:nvSpPr>
            <p:cNvPr id="192575" name="Oval 19"/>
            <p:cNvSpPr>
              <a:spLocks noChangeArrowheads="1"/>
            </p:cNvSpPr>
            <p:nvPr/>
          </p:nvSpPr>
          <p:spPr bwMode="auto">
            <a:xfrm>
              <a:off x="2448" y="3408"/>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1800"/>
                <a:t>13</a:t>
              </a:r>
            </a:p>
          </p:txBody>
        </p:sp>
        <p:sp>
          <p:nvSpPr>
            <p:cNvPr id="192576" name="Oval 20"/>
            <p:cNvSpPr>
              <a:spLocks noChangeArrowheads="1"/>
            </p:cNvSpPr>
            <p:nvPr/>
          </p:nvSpPr>
          <p:spPr bwMode="auto">
            <a:xfrm>
              <a:off x="2112" y="3024"/>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1800"/>
                <a:t>38</a:t>
              </a:r>
            </a:p>
          </p:txBody>
        </p:sp>
        <p:sp>
          <p:nvSpPr>
            <p:cNvPr id="192577" name="Oval 21"/>
            <p:cNvSpPr>
              <a:spLocks noChangeArrowheads="1"/>
            </p:cNvSpPr>
            <p:nvPr/>
          </p:nvSpPr>
          <p:spPr bwMode="auto">
            <a:xfrm>
              <a:off x="1440" y="2592"/>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1800"/>
                <a:t>63</a:t>
              </a:r>
            </a:p>
          </p:txBody>
        </p:sp>
        <p:sp>
          <p:nvSpPr>
            <p:cNvPr id="192578" name="Line 22"/>
            <p:cNvSpPr>
              <a:spLocks noChangeShapeType="1"/>
            </p:cNvSpPr>
            <p:nvPr/>
          </p:nvSpPr>
          <p:spPr bwMode="auto">
            <a:xfrm>
              <a:off x="2880" y="2688"/>
              <a:ext cx="672"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579" name="Line 23"/>
            <p:cNvSpPr>
              <a:spLocks noChangeShapeType="1"/>
            </p:cNvSpPr>
            <p:nvPr/>
          </p:nvSpPr>
          <p:spPr bwMode="auto">
            <a:xfrm>
              <a:off x="2880" y="2688"/>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92580" name="Group 24"/>
            <p:cNvGrpSpPr>
              <a:grpSpLocks/>
            </p:cNvGrpSpPr>
            <p:nvPr/>
          </p:nvGrpSpPr>
          <p:grpSpPr bwMode="auto">
            <a:xfrm>
              <a:off x="2784" y="3024"/>
              <a:ext cx="528" cy="576"/>
              <a:chOff x="816" y="3408"/>
              <a:chExt cx="528" cy="576"/>
            </a:xfrm>
          </p:grpSpPr>
          <p:sp>
            <p:nvSpPr>
              <p:cNvPr id="192601" name="Line 25"/>
              <p:cNvSpPr>
                <a:spLocks noChangeShapeType="1"/>
              </p:cNvSpPr>
              <p:nvPr/>
            </p:nvSpPr>
            <p:spPr bwMode="auto">
              <a:xfrm>
                <a:off x="912" y="3504"/>
                <a:ext cx="33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602" name="Line 26"/>
              <p:cNvSpPr>
                <a:spLocks noChangeShapeType="1"/>
              </p:cNvSpPr>
              <p:nvPr/>
            </p:nvSpPr>
            <p:spPr bwMode="auto">
              <a:xfrm>
                <a:off x="912" y="3504"/>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603" name="Oval 27"/>
              <p:cNvSpPr>
                <a:spLocks noChangeArrowheads="1"/>
              </p:cNvSpPr>
              <p:nvPr/>
            </p:nvSpPr>
            <p:spPr bwMode="auto">
              <a:xfrm>
                <a:off x="816" y="3792"/>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1800"/>
                  <a:t>8</a:t>
                </a:r>
              </a:p>
            </p:txBody>
          </p:sp>
          <p:sp>
            <p:nvSpPr>
              <p:cNvPr id="192604" name="Oval 28"/>
              <p:cNvSpPr>
                <a:spLocks noChangeArrowheads="1"/>
              </p:cNvSpPr>
              <p:nvPr/>
            </p:nvSpPr>
            <p:spPr bwMode="auto">
              <a:xfrm>
                <a:off x="1152" y="3792"/>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1800"/>
                  <a:t>4</a:t>
                </a:r>
              </a:p>
            </p:txBody>
          </p:sp>
          <p:sp>
            <p:nvSpPr>
              <p:cNvPr id="192605" name="Oval 29"/>
              <p:cNvSpPr>
                <a:spLocks noChangeArrowheads="1"/>
              </p:cNvSpPr>
              <p:nvPr/>
            </p:nvSpPr>
            <p:spPr bwMode="auto">
              <a:xfrm>
                <a:off x="816" y="3408"/>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1800"/>
                  <a:t>12</a:t>
                </a:r>
              </a:p>
            </p:txBody>
          </p:sp>
        </p:grpSp>
        <p:sp>
          <p:nvSpPr>
            <p:cNvPr id="192581" name="Line 30"/>
            <p:cNvSpPr>
              <a:spLocks noChangeShapeType="1"/>
            </p:cNvSpPr>
            <p:nvPr/>
          </p:nvSpPr>
          <p:spPr bwMode="auto">
            <a:xfrm>
              <a:off x="3552" y="3120"/>
              <a:ext cx="33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582" name="Line 31"/>
            <p:cNvSpPr>
              <a:spLocks noChangeShapeType="1"/>
            </p:cNvSpPr>
            <p:nvPr/>
          </p:nvSpPr>
          <p:spPr bwMode="auto">
            <a:xfrm>
              <a:off x="3552" y="312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583" name="Oval 32"/>
            <p:cNvSpPr>
              <a:spLocks noChangeArrowheads="1"/>
            </p:cNvSpPr>
            <p:nvPr/>
          </p:nvSpPr>
          <p:spPr bwMode="auto">
            <a:xfrm>
              <a:off x="3456" y="3408"/>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1800"/>
                <a:t>7</a:t>
              </a:r>
            </a:p>
          </p:txBody>
        </p:sp>
        <p:sp>
          <p:nvSpPr>
            <p:cNvPr id="192584" name="Oval 33"/>
            <p:cNvSpPr>
              <a:spLocks noChangeArrowheads="1"/>
            </p:cNvSpPr>
            <p:nvPr/>
          </p:nvSpPr>
          <p:spPr bwMode="auto">
            <a:xfrm>
              <a:off x="3792" y="3408"/>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1800"/>
                <a:t>3</a:t>
              </a:r>
            </a:p>
          </p:txBody>
        </p:sp>
        <p:sp>
          <p:nvSpPr>
            <p:cNvPr id="192585" name="Oval 34"/>
            <p:cNvSpPr>
              <a:spLocks noChangeArrowheads="1"/>
            </p:cNvSpPr>
            <p:nvPr/>
          </p:nvSpPr>
          <p:spPr bwMode="auto">
            <a:xfrm>
              <a:off x="3456" y="3024"/>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1800"/>
                <a:t>10</a:t>
              </a:r>
            </a:p>
          </p:txBody>
        </p:sp>
        <p:sp>
          <p:nvSpPr>
            <p:cNvPr id="192586" name="Oval 35"/>
            <p:cNvSpPr>
              <a:spLocks noChangeArrowheads="1"/>
            </p:cNvSpPr>
            <p:nvPr/>
          </p:nvSpPr>
          <p:spPr bwMode="auto">
            <a:xfrm>
              <a:off x="2784" y="2592"/>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1800"/>
                <a:t>22</a:t>
              </a:r>
            </a:p>
          </p:txBody>
        </p:sp>
        <p:sp>
          <p:nvSpPr>
            <p:cNvPr id="192587" name="Oval 36"/>
            <p:cNvSpPr>
              <a:spLocks noChangeArrowheads="1"/>
            </p:cNvSpPr>
            <p:nvPr/>
          </p:nvSpPr>
          <p:spPr bwMode="auto">
            <a:xfrm>
              <a:off x="1440" y="2112"/>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1800"/>
                <a:t>85</a:t>
              </a:r>
            </a:p>
          </p:txBody>
        </p:sp>
        <p:sp>
          <p:nvSpPr>
            <p:cNvPr id="192588" name="Text Box 37"/>
            <p:cNvSpPr txBox="1">
              <a:spLocks noChangeArrowheads="1"/>
            </p:cNvSpPr>
            <p:nvPr/>
          </p:nvSpPr>
          <p:spPr bwMode="auto">
            <a:xfrm>
              <a:off x="1440" y="360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000"/>
                <a:t>0</a:t>
              </a:r>
            </a:p>
          </p:txBody>
        </p:sp>
        <p:sp>
          <p:nvSpPr>
            <p:cNvPr id="192589" name="Text Box 38"/>
            <p:cNvSpPr txBox="1">
              <a:spLocks noChangeArrowheads="1"/>
            </p:cNvSpPr>
            <p:nvPr/>
          </p:nvSpPr>
          <p:spPr bwMode="auto">
            <a:xfrm>
              <a:off x="1776" y="360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000"/>
                <a:t>1</a:t>
              </a:r>
            </a:p>
          </p:txBody>
        </p:sp>
        <p:sp>
          <p:nvSpPr>
            <p:cNvPr id="192590" name="Text Box 39"/>
            <p:cNvSpPr txBox="1">
              <a:spLocks noChangeArrowheads="1"/>
            </p:cNvSpPr>
            <p:nvPr/>
          </p:nvSpPr>
          <p:spPr bwMode="auto">
            <a:xfrm>
              <a:off x="2112" y="360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000"/>
                <a:t>2</a:t>
              </a:r>
            </a:p>
          </p:txBody>
        </p:sp>
        <p:sp>
          <p:nvSpPr>
            <p:cNvPr id="192591" name="Text Box 40"/>
            <p:cNvSpPr txBox="1">
              <a:spLocks noChangeArrowheads="1"/>
            </p:cNvSpPr>
            <p:nvPr/>
          </p:nvSpPr>
          <p:spPr bwMode="auto">
            <a:xfrm>
              <a:off x="2448" y="360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000"/>
                <a:t>3</a:t>
              </a:r>
            </a:p>
          </p:txBody>
        </p:sp>
        <p:sp>
          <p:nvSpPr>
            <p:cNvPr id="192592" name="Text Box 41"/>
            <p:cNvSpPr txBox="1">
              <a:spLocks noChangeArrowheads="1"/>
            </p:cNvSpPr>
            <p:nvPr/>
          </p:nvSpPr>
          <p:spPr bwMode="auto">
            <a:xfrm>
              <a:off x="2784" y="360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000"/>
                <a:t>4</a:t>
              </a:r>
            </a:p>
          </p:txBody>
        </p:sp>
        <p:sp>
          <p:nvSpPr>
            <p:cNvPr id="192593" name="Text Box 42"/>
            <p:cNvSpPr txBox="1">
              <a:spLocks noChangeArrowheads="1"/>
            </p:cNvSpPr>
            <p:nvPr/>
          </p:nvSpPr>
          <p:spPr bwMode="auto">
            <a:xfrm>
              <a:off x="3120" y="360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000"/>
                <a:t>5</a:t>
              </a:r>
            </a:p>
          </p:txBody>
        </p:sp>
        <p:sp>
          <p:nvSpPr>
            <p:cNvPr id="192594" name="Text Box 43"/>
            <p:cNvSpPr txBox="1">
              <a:spLocks noChangeArrowheads="1"/>
            </p:cNvSpPr>
            <p:nvPr/>
          </p:nvSpPr>
          <p:spPr bwMode="auto">
            <a:xfrm>
              <a:off x="3456" y="360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000"/>
                <a:t>6</a:t>
              </a:r>
            </a:p>
          </p:txBody>
        </p:sp>
        <p:sp>
          <p:nvSpPr>
            <p:cNvPr id="192595" name="Text Box 44"/>
            <p:cNvSpPr txBox="1">
              <a:spLocks noChangeArrowheads="1"/>
            </p:cNvSpPr>
            <p:nvPr/>
          </p:nvSpPr>
          <p:spPr bwMode="auto">
            <a:xfrm>
              <a:off x="3792" y="360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000"/>
                <a:t>7</a:t>
              </a:r>
            </a:p>
          </p:txBody>
        </p:sp>
        <p:sp>
          <p:nvSpPr>
            <p:cNvPr id="192596" name="Oval 45"/>
            <p:cNvSpPr>
              <a:spLocks noChangeArrowheads="1"/>
            </p:cNvSpPr>
            <p:nvPr/>
          </p:nvSpPr>
          <p:spPr bwMode="auto">
            <a:xfrm>
              <a:off x="1776" y="3024"/>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1800"/>
                <a:t>25</a:t>
              </a:r>
            </a:p>
          </p:txBody>
        </p:sp>
        <p:sp>
          <p:nvSpPr>
            <p:cNvPr id="192597" name="Oval 50"/>
            <p:cNvSpPr>
              <a:spLocks noChangeArrowheads="1"/>
            </p:cNvSpPr>
            <p:nvPr/>
          </p:nvSpPr>
          <p:spPr bwMode="auto">
            <a:xfrm>
              <a:off x="2448" y="3024"/>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1800"/>
                <a:t>38</a:t>
              </a:r>
            </a:p>
          </p:txBody>
        </p:sp>
        <p:sp>
          <p:nvSpPr>
            <p:cNvPr id="192598" name="Oval 57"/>
            <p:cNvSpPr>
              <a:spLocks noChangeArrowheads="1"/>
            </p:cNvSpPr>
            <p:nvPr/>
          </p:nvSpPr>
          <p:spPr bwMode="auto">
            <a:xfrm>
              <a:off x="1776" y="2592"/>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1800"/>
                <a:t>63</a:t>
              </a:r>
            </a:p>
          </p:txBody>
        </p:sp>
        <p:sp>
          <p:nvSpPr>
            <p:cNvPr id="192599" name="Oval 61"/>
            <p:cNvSpPr>
              <a:spLocks noChangeArrowheads="1"/>
            </p:cNvSpPr>
            <p:nvPr/>
          </p:nvSpPr>
          <p:spPr bwMode="auto">
            <a:xfrm>
              <a:off x="2112" y="2592"/>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1800"/>
                <a:t>63</a:t>
              </a:r>
            </a:p>
          </p:txBody>
        </p:sp>
        <p:sp>
          <p:nvSpPr>
            <p:cNvPr id="192600" name="Oval 65"/>
            <p:cNvSpPr>
              <a:spLocks noChangeArrowheads="1"/>
            </p:cNvSpPr>
            <p:nvPr/>
          </p:nvSpPr>
          <p:spPr bwMode="auto">
            <a:xfrm>
              <a:off x="2448" y="2592"/>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1800"/>
                <a:t>63</a:t>
              </a:r>
            </a:p>
          </p:txBody>
        </p:sp>
      </p:gr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07F6A122-55B3-2F43-A384-AF4A7344512F}" type="slidenum">
              <a:rPr lang="en-US" altLang="en-US" sz="1400"/>
              <a:pPr>
                <a:spcBef>
                  <a:spcPct val="0"/>
                </a:spcBef>
                <a:buFontTx/>
                <a:buNone/>
              </a:pPr>
              <a:t>112</a:t>
            </a:fld>
            <a:endParaRPr lang="en-US" altLang="en-US" sz="1400"/>
          </a:p>
        </p:txBody>
      </p:sp>
      <p:sp>
        <p:nvSpPr>
          <p:cNvPr id="194562" name="Rectangle 2"/>
          <p:cNvSpPr>
            <a:spLocks noGrp="1" noChangeArrowheads="1"/>
          </p:cNvSpPr>
          <p:nvPr>
            <p:ph type="title"/>
          </p:nvPr>
        </p:nvSpPr>
        <p:spPr/>
        <p:txBody>
          <a:bodyPr/>
          <a:lstStyle/>
          <a:p>
            <a:pPr eaLnBrk="1" hangingPunct="1"/>
            <a:r>
              <a:rPr lang="en-US" altLang="en-US">
                <a:ea typeface="ＭＳ Ｐゴシック" charset="-128"/>
              </a:rPr>
              <a:t>Collective Routines</a:t>
            </a:r>
          </a:p>
        </p:txBody>
      </p:sp>
      <p:sp>
        <p:nvSpPr>
          <p:cNvPr id="194563" name="Rectangle 3"/>
          <p:cNvSpPr>
            <a:spLocks noGrp="1" noChangeArrowheads="1"/>
          </p:cNvSpPr>
          <p:nvPr>
            <p:ph type="body" idx="1"/>
          </p:nvPr>
        </p:nvSpPr>
        <p:spPr>
          <a:xfrm>
            <a:off x="457200" y="1981200"/>
            <a:ext cx="8382000" cy="4114800"/>
          </a:xfrm>
        </p:spPr>
        <p:txBody>
          <a:bodyPr/>
          <a:lstStyle/>
          <a:p>
            <a:pPr eaLnBrk="1" hangingPunct="1">
              <a:lnSpc>
                <a:spcPct val="90000"/>
              </a:lnSpc>
            </a:pPr>
            <a:r>
              <a:rPr lang="en-US" altLang="en-US" sz="2800">
                <a:ea typeface="ＭＳ Ｐゴシック" charset="-128"/>
              </a:rPr>
              <a:t>Other forms of reduction include finding the maximum or minimum of a set of numbers over all processes.</a:t>
            </a:r>
          </a:p>
          <a:p>
            <a:pPr eaLnBrk="1" hangingPunct="1">
              <a:lnSpc>
                <a:spcPct val="90000"/>
              </a:lnSpc>
            </a:pPr>
            <a:r>
              <a:rPr lang="en-US" altLang="en-US" sz="2800">
                <a:ea typeface="ＭＳ Ｐゴシック" charset="-128"/>
              </a:rPr>
              <a:t>These reduction and broadcast algorithms  are logarithmic in number of nodes, i.e., number of steps is approximately proportional to log</a:t>
            </a:r>
            <a:r>
              <a:rPr lang="en-US" altLang="en-US" sz="2800" baseline="-25000">
                <a:ea typeface="ＭＳ Ｐゴシック" charset="-128"/>
              </a:rPr>
              <a:t>2</a:t>
            </a:r>
            <a:r>
              <a:rPr lang="en-US" altLang="en-US" sz="2800">
                <a:ea typeface="ＭＳ Ｐゴシック" charset="-128"/>
              </a:rPr>
              <a:t>(n).</a:t>
            </a:r>
          </a:p>
          <a:p>
            <a:pPr eaLnBrk="1" hangingPunct="1">
              <a:lnSpc>
                <a:spcPct val="90000"/>
              </a:lnSpc>
            </a:pPr>
            <a:r>
              <a:rPr lang="en-US" altLang="en-US" sz="2800">
                <a:ea typeface="ＭＳ Ｐゴシック" charset="-128"/>
              </a:rPr>
              <a:t>On hypercubes the logarithmic algorithms involve communication between only neighbouring processes. </a:t>
            </a:r>
          </a:p>
          <a:p>
            <a:pPr eaLnBrk="1" hangingPunct="1">
              <a:lnSpc>
                <a:spcPct val="90000"/>
              </a:lnSpc>
            </a:pPr>
            <a:r>
              <a:rPr lang="en-US" altLang="en-US" sz="2800">
                <a:ea typeface="ＭＳ Ｐゴシック" charset="-128"/>
              </a:rPr>
              <a:t>Other algorithms may be better for other network topologies.</a:t>
            </a:r>
          </a:p>
          <a:p>
            <a:pPr eaLnBrk="1" hangingPunct="1">
              <a:lnSpc>
                <a:spcPct val="90000"/>
              </a:lnSpc>
            </a:pPr>
            <a:r>
              <a:rPr lang="en-US" altLang="en-US" sz="2800">
                <a:ea typeface="ＭＳ Ｐゴシック" charset="-128"/>
              </a:rPr>
              <a:t>MPI provides routines for broadcasting and reduction.</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C4FD8169-178B-A24D-8EE3-C47BD425E708}" type="slidenum">
              <a:rPr lang="en-US" altLang="en-US" sz="1400"/>
              <a:pPr>
                <a:spcBef>
                  <a:spcPct val="0"/>
                </a:spcBef>
                <a:buFontTx/>
                <a:buNone/>
              </a:pPr>
              <a:t>113</a:t>
            </a:fld>
            <a:endParaRPr lang="en-US" altLang="en-US" sz="1400"/>
          </a:p>
        </p:txBody>
      </p:sp>
      <p:sp>
        <p:nvSpPr>
          <p:cNvPr id="196610" name="Rectangle 2"/>
          <p:cNvSpPr>
            <a:spLocks noGrp="1" noChangeArrowheads="1"/>
          </p:cNvSpPr>
          <p:nvPr>
            <p:ph type="title"/>
          </p:nvPr>
        </p:nvSpPr>
        <p:spPr>
          <a:xfrm>
            <a:off x="611188" y="30163"/>
            <a:ext cx="7772400" cy="1143000"/>
          </a:xfrm>
        </p:spPr>
        <p:txBody>
          <a:bodyPr/>
          <a:lstStyle/>
          <a:p>
            <a:pPr eaLnBrk="1" hangingPunct="1"/>
            <a:r>
              <a:rPr lang="en-US" altLang="en-US">
                <a:ea typeface="ＭＳ Ｐゴシック" charset="-128"/>
              </a:rPr>
              <a:t>MPI Integration Example</a:t>
            </a:r>
          </a:p>
        </p:txBody>
      </p:sp>
      <p:sp>
        <p:nvSpPr>
          <p:cNvPr id="196611" name="Rectangle 3"/>
          <p:cNvSpPr>
            <a:spLocks noGrp="1" noChangeArrowheads="1"/>
          </p:cNvSpPr>
          <p:nvPr>
            <p:ph type="body" idx="1"/>
          </p:nvPr>
        </p:nvSpPr>
        <p:spPr>
          <a:xfrm>
            <a:off x="755650" y="1125538"/>
            <a:ext cx="7772400" cy="4114800"/>
          </a:xfrm>
        </p:spPr>
        <p:txBody>
          <a:bodyPr/>
          <a:lstStyle/>
          <a:p>
            <a:pPr eaLnBrk="1" hangingPunct="1">
              <a:lnSpc>
                <a:spcPct val="90000"/>
              </a:lnSpc>
              <a:buFontTx/>
              <a:buNone/>
            </a:pPr>
            <a:r>
              <a:rPr lang="en-US" altLang="en-US" sz="2800">
                <a:ea typeface="ＭＳ Ｐゴシック" charset="-128"/>
              </a:rPr>
              <a:t>Want to find:</a:t>
            </a:r>
          </a:p>
          <a:p>
            <a:pPr eaLnBrk="1" hangingPunct="1">
              <a:lnSpc>
                <a:spcPct val="90000"/>
              </a:lnSpc>
              <a:buFontTx/>
              <a:buNone/>
            </a:pPr>
            <a:r>
              <a:rPr lang="en-US" altLang="en-US" sz="2800">
                <a:ea typeface="ＭＳ Ｐゴシック" charset="-128"/>
              </a:rPr>
              <a:t>				</a:t>
            </a:r>
          </a:p>
          <a:p>
            <a:pPr eaLnBrk="1" hangingPunct="1">
              <a:lnSpc>
                <a:spcPct val="90000"/>
              </a:lnSpc>
            </a:pPr>
            <a:r>
              <a:rPr lang="en-US" altLang="en-US" sz="2800">
                <a:ea typeface="ＭＳ Ｐゴシック" charset="-128"/>
              </a:rPr>
              <a:t>Initialisation</a:t>
            </a:r>
          </a:p>
          <a:p>
            <a:pPr lvl="1" eaLnBrk="1" hangingPunct="1">
              <a:lnSpc>
                <a:spcPct val="90000"/>
              </a:lnSpc>
            </a:pPr>
            <a:r>
              <a:rPr lang="en-US" altLang="en-US" sz="2400">
                <a:ea typeface="ＭＳ Ｐゴシック" charset="-128"/>
              </a:rPr>
              <a:t>initialise MPI</a:t>
            </a:r>
          </a:p>
          <a:p>
            <a:pPr lvl="1" eaLnBrk="1" hangingPunct="1">
              <a:lnSpc>
                <a:spcPct val="90000"/>
              </a:lnSpc>
            </a:pPr>
            <a:r>
              <a:rPr lang="en-US" altLang="en-US" sz="2400">
                <a:ea typeface="ＭＳ Ｐゴシック" charset="-128"/>
              </a:rPr>
              <a:t>communicate problem parameters</a:t>
            </a:r>
          </a:p>
          <a:p>
            <a:pPr eaLnBrk="1" hangingPunct="1">
              <a:lnSpc>
                <a:spcPct val="90000"/>
              </a:lnSpc>
            </a:pPr>
            <a:r>
              <a:rPr lang="en-US" altLang="en-US" sz="2800">
                <a:ea typeface="ＭＳ Ｐゴシック" charset="-128"/>
              </a:rPr>
              <a:t>Compute</a:t>
            </a:r>
          </a:p>
          <a:p>
            <a:pPr lvl="1" eaLnBrk="1" hangingPunct="1">
              <a:lnSpc>
                <a:spcPct val="90000"/>
              </a:lnSpc>
            </a:pPr>
            <a:r>
              <a:rPr lang="en-US" altLang="en-US" sz="2400">
                <a:ea typeface="ＭＳ Ｐゴシック" charset="-128"/>
              </a:rPr>
              <a:t>each process computes its contribution</a:t>
            </a:r>
          </a:p>
          <a:p>
            <a:pPr lvl="1" eaLnBrk="1" hangingPunct="1">
              <a:lnSpc>
                <a:spcPct val="90000"/>
              </a:lnSpc>
            </a:pPr>
            <a:r>
              <a:rPr lang="en-US" altLang="en-US" sz="2400">
                <a:ea typeface="ＭＳ Ｐゴシック" charset="-128"/>
              </a:rPr>
              <a:t>reduction operation sums process contributions</a:t>
            </a:r>
          </a:p>
          <a:p>
            <a:pPr eaLnBrk="1" hangingPunct="1">
              <a:lnSpc>
                <a:spcPct val="90000"/>
              </a:lnSpc>
            </a:pPr>
            <a:r>
              <a:rPr lang="en-US" altLang="en-US" sz="2800">
                <a:ea typeface="ＭＳ Ｐゴシック" charset="-128"/>
              </a:rPr>
              <a:t>Output</a:t>
            </a:r>
          </a:p>
          <a:p>
            <a:pPr lvl="1" eaLnBrk="1" hangingPunct="1">
              <a:lnSpc>
                <a:spcPct val="90000"/>
              </a:lnSpc>
            </a:pPr>
            <a:r>
              <a:rPr lang="en-US" altLang="en-US" sz="2400">
                <a:ea typeface="ＭＳ Ｐゴシック" charset="-128"/>
              </a:rPr>
              <a:t>Process with rank 0 outputs the result</a:t>
            </a:r>
          </a:p>
          <a:p>
            <a:pPr eaLnBrk="1" hangingPunct="1">
              <a:lnSpc>
                <a:spcPct val="90000"/>
              </a:lnSpc>
            </a:pPr>
            <a:r>
              <a:rPr lang="en-US" altLang="en-US" sz="2800">
                <a:ea typeface="ＭＳ Ｐゴシック" charset="-128"/>
              </a:rPr>
              <a:t>Tidy Up</a:t>
            </a:r>
          </a:p>
          <a:p>
            <a:pPr lvl="1" eaLnBrk="1" hangingPunct="1">
              <a:lnSpc>
                <a:spcPct val="90000"/>
              </a:lnSpc>
            </a:pPr>
            <a:r>
              <a:rPr lang="en-US" altLang="en-US" sz="2400">
                <a:ea typeface="ＭＳ Ｐゴシック" charset="-128"/>
              </a:rPr>
              <a:t>All processes call MPI.Finalize()</a:t>
            </a:r>
          </a:p>
        </p:txBody>
      </p:sp>
      <p:graphicFrame>
        <p:nvGraphicFramePr>
          <p:cNvPr id="196612" name="Object 1"/>
          <p:cNvGraphicFramePr>
            <a:graphicFrameLocks noChangeAspect="1"/>
          </p:cNvGraphicFramePr>
          <p:nvPr/>
        </p:nvGraphicFramePr>
        <p:xfrm>
          <a:off x="3492500" y="1268413"/>
          <a:ext cx="2016125" cy="812800"/>
        </p:xfrm>
        <a:graphic>
          <a:graphicData uri="http://schemas.openxmlformats.org/presentationml/2006/ole">
            <mc:AlternateContent xmlns:mc="http://schemas.openxmlformats.org/markup-compatibility/2006">
              <mc:Choice xmlns:v="urn:schemas-microsoft-com:vml" Requires="v">
                <p:oleObj spid="_x0000_s196622" name="Equation" r:id="rId4" imgW="787400" imgH="317500" progId="Equation.3">
                  <p:embed/>
                </p:oleObj>
              </mc:Choice>
              <mc:Fallback>
                <p:oleObj name="Equation" r:id="rId4" imgW="787400" imgH="3175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500" y="1268413"/>
                        <a:ext cx="2016125"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1C84F80-FD06-5149-B71F-56920B8D4F1A}" type="slidenum">
              <a:rPr lang="en-US" altLang="en-US" smtClean="0"/>
              <a:pPr>
                <a:defRPr/>
              </a:pPr>
              <a:t>114</a:t>
            </a:fld>
            <a:endParaRPr lang="en-US" altLang="en-US"/>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6" y="1091500"/>
            <a:ext cx="7560840" cy="5842467"/>
          </a:xfrm>
        </p:spPr>
      </p:pic>
      <p:sp>
        <p:nvSpPr>
          <p:cNvPr id="13" name="TextBox 12"/>
          <p:cNvSpPr txBox="1"/>
          <p:nvPr/>
        </p:nvSpPr>
        <p:spPr>
          <a:xfrm>
            <a:off x="1331641" y="278358"/>
            <a:ext cx="6408712" cy="1077218"/>
          </a:xfrm>
          <a:prstGeom prst="rect">
            <a:avLst/>
          </a:prstGeom>
          <a:solidFill>
            <a:srgbClr val="FFFF00"/>
          </a:solidFill>
          <a:ln>
            <a:solidFill>
              <a:schemeClr val="tx1"/>
            </a:solidFill>
          </a:ln>
        </p:spPr>
        <p:txBody>
          <a:bodyPr wrap="square" rtlCol="0">
            <a:spAutoFit/>
          </a:bodyPr>
          <a:lstStyle/>
          <a:p>
            <a:pPr algn="ctr"/>
            <a:r>
              <a:rPr lang="en-US" dirty="0"/>
              <a:t>Approximate area under the curve by sum of the areas of </a:t>
            </a:r>
            <a:r>
              <a:rPr lang="en-US"/>
              <a:t>thin rectangles </a:t>
            </a:r>
          </a:p>
        </p:txBody>
      </p:sp>
    </p:spTree>
    <p:extLst>
      <p:ext uri="{BB962C8B-B14F-4D97-AF65-F5344CB8AC3E}">
        <p14:creationId xmlns:p14="http://schemas.microsoft.com/office/powerpoint/2010/main" val="70495163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17DFEC03-7D43-9C48-B67F-DF518F310A95}" type="slidenum">
              <a:rPr lang="en-US" altLang="en-US" sz="1400"/>
              <a:pPr>
                <a:spcBef>
                  <a:spcPct val="0"/>
                </a:spcBef>
                <a:buFontTx/>
                <a:buNone/>
              </a:pPr>
              <a:t>115</a:t>
            </a:fld>
            <a:endParaRPr lang="en-US" altLang="en-US" sz="1400"/>
          </a:p>
        </p:txBody>
      </p:sp>
      <p:sp>
        <p:nvSpPr>
          <p:cNvPr id="166914" name="Rectangle 2"/>
          <p:cNvSpPr>
            <a:spLocks noGrp="1" noChangeArrowheads="1"/>
          </p:cNvSpPr>
          <p:nvPr>
            <p:ph type="title"/>
          </p:nvPr>
        </p:nvSpPr>
        <p:spPr>
          <a:xfrm>
            <a:off x="609600" y="0"/>
            <a:ext cx="7772400" cy="1143000"/>
          </a:xfrm>
        </p:spPr>
        <p:txBody>
          <a:bodyPr/>
          <a:lstStyle/>
          <a:p>
            <a:pPr eaLnBrk="1" hangingPunct="1"/>
            <a:r>
              <a:rPr lang="en-US" altLang="en-US" dirty="0">
                <a:ea typeface="ＭＳ Ｐゴシック" charset="-128"/>
              </a:rPr>
              <a:t>Data Decomposition</a:t>
            </a:r>
          </a:p>
        </p:txBody>
      </p:sp>
      <mc:AlternateContent xmlns:mc="http://schemas.openxmlformats.org/markup-compatibility/2006" xmlns:a14="http://schemas.microsoft.com/office/drawing/2010/main">
        <mc:Choice Requires="a14">
          <p:sp>
            <p:nvSpPr>
              <p:cNvPr id="166915" name="Text Box 4"/>
              <p:cNvSpPr txBox="1">
                <a:spLocks noChangeArrowheads="1"/>
              </p:cNvSpPr>
              <p:nvPr/>
            </p:nvSpPr>
            <p:spPr bwMode="auto">
              <a:xfrm>
                <a:off x="539750" y="1700213"/>
                <a:ext cx="8169275" cy="267765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marL="223838" indent="-223838">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SzPct val="120000"/>
                </a:pPr>
                <a:r>
                  <a:rPr lang="en-US" altLang="en-US" sz="2800" dirty="0"/>
                  <a:t>Let m be the number of rectangles and N be the number of processes.</a:t>
                </a:r>
              </a:p>
              <a:p>
                <a:pPr eaLnBrk="1" hangingPunct="1">
                  <a:spcBef>
                    <a:spcPct val="0"/>
                  </a:spcBef>
                  <a:buSzPct val="120000"/>
                </a:pPr>
                <a:r>
                  <a:rPr lang="en-US" altLang="en-US" sz="2800" dirty="0"/>
                  <a:t>Write m =</a:t>
                </a:r>
                <a:r>
                  <a:rPr lang="el-GR" altLang="en-US" sz="2800" dirty="0"/>
                  <a:t> α</a:t>
                </a:r>
                <a:r>
                  <a:rPr lang="en-GB" altLang="en-US" sz="2800" dirty="0"/>
                  <a:t> </a:t>
                </a:r>
                <a:r>
                  <a:rPr lang="en-US" altLang="en-US" sz="2800" dirty="0"/>
                  <a:t>* </a:t>
                </a:r>
                <a:r>
                  <a:rPr lang="en-GB" altLang="en-US" sz="2800" dirty="0"/>
                  <a:t>N + </a:t>
                </a:r>
                <a:r>
                  <a:rPr lang="en-US" altLang="en-US" sz="2800" dirty="0"/>
                  <a:t> </a:t>
                </a:r>
                <a:r>
                  <a:rPr lang="el-GR" altLang="en-US" sz="2800" dirty="0"/>
                  <a:t>β</a:t>
                </a:r>
                <a:r>
                  <a:rPr lang="en-GB" altLang="en-US" sz="2800" dirty="0"/>
                  <a:t>, where </a:t>
                </a:r>
                <a14:m>
                  <m:oMath xmlns:m="http://schemas.openxmlformats.org/officeDocument/2006/math">
                    <m:r>
                      <a:rPr lang="en-GB" altLang="en-US" sz="2800" b="0" i="0">
                        <a:latin typeface="Cambria Math" charset="0"/>
                        <a:ea typeface="Cambria Math" charset="0"/>
                        <a:cs typeface="Cambria Math" charset="0"/>
                      </a:rPr>
                      <m:t>0≤</m:t>
                    </m:r>
                    <m:r>
                      <m:rPr>
                        <m:sty m:val="p"/>
                      </m:rPr>
                      <a:rPr lang="en-GB" altLang="en-US" sz="2800" b="0" i="0">
                        <a:latin typeface="Cambria Math" charset="0"/>
                        <a:ea typeface="Cambria Math" charset="0"/>
                        <a:cs typeface="Cambria Math" charset="0"/>
                      </a:rPr>
                      <m:t>β</m:t>
                    </m:r>
                    <m:r>
                      <a:rPr lang="en-GB" altLang="en-US" sz="2800" b="0" i="0">
                        <a:latin typeface="Cambria Math" charset="0"/>
                        <a:ea typeface="Cambria Math" charset="0"/>
                        <a:cs typeface="Cambria Math" charset="0"/>
                      </a:rPr>
                      <m:t>&lt;</m:t>
                    </m:r>
                    <m:r>
                      <m:rPr>
                        <m:nor/>
                      </m:rPr>
                      <a:rPr lang="en-GB" altLang="en-US" sz="2800" b="0" i="0" dirty="0" smtClean="0"/>
                      <m:t>N</m:t>
                    </m:r>
                  </m:oMath>
                </a14:m>
                <a:r>
                  <a:rPr lang="en-GB" altLang="en-US" sz="2800" dirty="0"/>
                  <a:t>.</a:t>
                </a:r>
              </a:p>
              <a:p>
                <a:pPr eaLnBrk="1" hangingPunct="1">
                  <a:spcBef>
                    <a:spcPct val="0"/>
                  </a:spcBef>
                  <a:buSzPct val="120000"/>
                </a:pPr>
                <a:r>
                  <a:rPr lang="en-GB" altLang="en-US" sz="2800" dirty="0"/>
                  <a:t>Then </a:t>
                </a:r>
                <a:r>
                  <a:rPr lang="el-GR" altLang="en-US" sz="2800" dirty="0"/>
                  <a:t>α </a:t>
                </a:r>
                <a:r>
                  <a:rPr lang="en-GB" altLang="en-US" sz="2800" dirty="0"/>
                  <a:t>= m/N and </a:t>
                </a:r>
                <a:r>
                  <a:rPr lang="el-GR" altLang="en-US" sz="2800" dirty="0"/>
                  <a:t>β </a:t>
                </a:r>
                <a:r>
                  <a:rPr lang="en-GB" altLang="en-US" sz="2800"/>
                  <a:t>= m (mod N)</a:t>
                </a:r>
              </a:p>
              <a:p>
                <a:pPr eaLnBrk="1" hangingPunct="1">
                  <a:spcBef>
                    <a:spcPct val="0"/>
                  </a:spcBef>
                  <a:buSzPct val="120000"/>
                </a:pPr>
                <a:r>
                  <a:rPr lang="en-US" altLang="en-US" sz="2800" dirty="0"/>
                  <a:t>The first </a:t>
                </a:r>
                <a:r>
                  <a:rPr lang="el-GR" altLang="en-US" sz="2800" dirty="0"/>
                  <a:t>β </a:t>
                </a:r>
                <a:r>
                  <a:rPr lang="en-GB" altLang="en-US" sz="2800" dirty="0"/>
                  <a:t>processes have </a:t>
                </a:r>
                <a:r>
                  <a:rPr lang="el-GR" altLang="en-US" sz="2800" dirty="0"/>
                  <a:t>α</a:t>
                </a:r>
                <a:r>
                  <a:rPr lang="en-GB" altLang="en-US" sz="2800" dirty="0"/>
                  <a:t>+1</a:t>
                </a:r>
                <a:r>
                  <a:rPr lang="el-GR" altLang="en-US" sz="2800" dirty="0"/>
                  <a:t> </a:t>
                </a:r>
                <a:r>
                  <a:rPr lang="en-US" altLang="en-US" sz="2800" dirty="0"/>
                  <a:t>rectangles, and the rest of the processes have </a:t>
                </a:r>
                <a:r>
                  <a:rPr lang="el-GR" altLang="en-US" sz="2800" dirty="0"/>
                  <a:t>α </a:t>
                </a:r>
                <a:r>
                  <a:rPr lang="en-US" altLang="en-US" sz="2800" dirty="0"/>
                  <a:t>rectangles.</a:t>
                </a:r>
              </a:p>
            </p:txBody>
          </p:sp>
        </mc:Choice>
        <mc:Fallback xmlns="">
          <p:sp>
            <p:nvSpPr>
              <p:cNvPr id="166915" name="Text Box 4"/>
              <p:cNvSpPr txBox="1">
                <a:spLocks noRot="1" noChangeAspect="1" noMove="1" noResize="1" noEditPoints="1" noAdjustHandles="1" noChangeArrowheads="1" noChangeShapeType="1" noTextEdit="1"/>
              </p:cNvSpPr>
              <p:nvPr/>
            </p:nvSpPr>
            <p:spPr bwMode="auto">
              <a:xfrm>
                <a:off x="539750" y="1700213"/>
                <a:ext cx="8169275" cy="2677656"/>
              </a:xfrm>
              <a:prstGeom prst="rect">
                <a:avLst/>
              </a:prstGeom>
              <a:blipFill rotWithShape="0">
                <a:blip r:embed="rId3"/>
                <a:stretch>
                  <a:fillRect l="-1791" t="-4100" r="-1716" b="-54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60221776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4890F6E9-2F23-0240-9338-28F46E45DB26}" type="slidenum">
              <a:rPr lang="en-US" altLang="en-US" sz="1400"/>
              <a:pPr>
                <a:spcBef>
                  <a:spcPct val="0"/>
                </a:spcBef>
                <a:buFontTx/>
                <a:buNone/>
              </a:pPr>
              <a:t>116</a:t>
            </a:fld>
            <a:endParaRPr lang="en-US" altLang="en-US" sz="1400"/>
          </a:p>
        </p:txBody>
      </p:sp>
      <p:sp>
        <p:nvSpPr>
          <p:cNvPr id="125954" name="Rectangle 2"/>
          <p:cNvSpPr>
            <a:spLocks noGrp="1" noChangeArrowheads="1"/>
          </p:cNvSpPr>
          <p:nvPr>
            <p:ph type="title"/>
          </p:nvPr>
        </p:nvSpPr>
        <p:spPr>
          <a:xfrm>
            <a:off x="228600" y="0"/>
            <a:ext cx="8534400" cy="1143000"/>
          </a:xfrm>
        </p:spPr>
        <p:txBody>
          <a:bodyPr/>
          <a:lstStyle/>
          <a:p>
            <a:pPr eaLnBrk="1" hangingPunct="1"/>
            <a:r>
              <a:rPr lang="en-US" altLang="en-US">
                <a:ea typeface="ＭＳ Ｐゴシック" charset="-128"/>
              </a:rPr>
              <a:t>MPI Integration Code: Outline</a:t>
            </a:r>
          </a:p>
        </p:txBody>
      </p:sp>
      <p:sp>
        <p:nvSpPr>
          <p:cNvPr id="125955" name="Text Box 3"/>
          <p:cNvSpPr txBox="1">
            <a:spLocks noChangeArrowheads="1"/>
          </p:cNvSpPr>
          <p:nvPr/>
        </p:nvSpPr>
        <p:spPr bwMode="auto">
          <a:xfrm>
            <a:off x="228600" y="949325"/>
            <a:ext cx="8915400" cy="5908675"/>
          </a:xfrm>
          <a:prstGeom prst="rect">
            <a:avLst/>
          </a:prstGeom>
          <a:solidFill>
            <a:srgbClr val="CCFFCC"/>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r>
              <a:rPr lang="en-US" altLang="en-US" sz="1400" b="1" dirty="0">
                <a:solidFill>
                  <a:srgbClr val="0033CC"/>
                </a:solidFill>
                <a:latin typeface="Courier New" charset="0"/>
              </a:rPr>
              <a:t>#include &lt;</a:t>
            </a:r>
            <a:r>
              <a:rPr lang="en-US" altLang="en-US" sz="1400" b="1" dirty="0" err="1">
                <a:solidFill>
                  <a:srgbClr val="0033CC"/>
                </a:solidFill>
                <a:latin typeface="Courier New" charset="0"/>
              </a:rPr>
              <a:t>stdio.h</a:t>
            </a:r>
            <a:r>
              <a:rPr lang="en-US" altLang="en-US" sz="1400" b="1" dirty="0">
                <a:solidFill>
                  <a:srgbClr val="0033CC"/>
                </a:solidFill>
                <a:latin typeface="Courier New" charset="0"/>
              </a:rPr>
              <a:t>&gt;</a:t>
            </a:r>
          </a:p>
          <a:p>
            <a:pPr>
              <a:spcBef>
                <a:spcPct val="0"/>
              </a:spcBef>
              <a:buFontTx/>
              <a:buNone/>
            </a:pPr>
            <a:r>
              <a:rPr lang="en-US" altLang="en-US" sz="1400" b="1" dirty="0">
                <a:solidFill>
                  <a:srgbClr val="0033CC"/>
                </a:solidFill>
                <a:latin typeface="Courier New" charset="0"/>
              </a:rPr>
              <a:t>#include &lt;</a:t>
            </a:r>
            <a:r>
              <a:rPr lang="en-US" altLang="en-US" sz="1400" b="1" dirty="0" err="1">
                <a:solidFill>
                  <a:srgbClr val="0033CC"/>
                </a:solidFill>
                <a:latin typeface="Courier New" charset="0"/>
              </a:rPr>
              <a:t>math.h</a:t>
            </a:r>
            <a:r>
              <a:rPr lang="en-US" altLang="en-US" sz="1400" b="1" dirty="0">
                <a:solidFill>
                  <a:srgbClr val="0033CC"/>
                </a:solidFill>
                <a:latin typeface="Courier New" charset="0"/>
              </a:rPr>
              <a:t>&gt;</a:t>
            </a:r>
          </a:p>
          <a:p>
            <a:pPr>
              <a:spcBef>
                <a:spcPct val="0"/>
              </a:spcBef>
              <a:buFontTx/>
              <a:buNone/>
            </a:pPr>
            <a:r>
              <a:rPr lang="en-US" altLang="en-US" sz="1400" b="1" dirty="0">
                <a:solidFill>
                  <a:srgbClr val="0033CC"/>
                </a:solidFill>
                <a:latin typeface="Courier New" charset="0"/>
              </a:rPr>
              <a:t>#include &lt;</a:t>
            </a:r>
            <a:r>
              <a:rPr lang="en-US" altLang="en-US" sz="1400" b="1" dirty="0" err="1">
                <a:solidFill>
                  <a:srgbClr val="0033CC"/>
                </a:solidFill>
                <a:latin typeface="Courier New" charset="0"/>
              </a:rPr>
              <a:t>mpi.h</a:t>
            </a:r>
            <a:r>
              <a:rPr lang="en-US" altLang="en-US" sz="1400" b="1" dirty="0">
                <a:solidFill>
                  <a:srgbClr val="0033CC"/>
                </a:solidFill>
                <a:latin typeface="Courier New" charset="0"/>
              </a:rPr>
              <a:t>&gt;</a:t>
            </a:r>
          </a:p>
          <a:p>
            <a:pPr>
              <a:spcBef>
                <a:spcPct val="0"/>
              </a:spcBef>
              <a:buFontTx/>
              <a:buNone/>
            </a:pPr>
            <a:endParaRPr lang="en-US" altLang="en-US" sz="1400" b="1" dirty="0">
              <a:solidFill>
                <a:srgbClr val="0033CC"/>
              </a:solidFill>
              <a:latin typeface="Courier New" charset="0"/>
            </a:endParaRPr>
          </a:p>
          <a:p>
            <a:pPr>
              <a:spcBef>
                <a:spcPct val="0"/>
              </a:spcBef>
              <a:buFontTx/>
              <a:buNone/>
            </a:pPr>
            <a:r>
              <a:rPr lang="en-US" altLang="en-US" sz="1400" b="1" dirty="0">
                <a:solidFill>
                  <a:srgbClr val="0033CC"/>
                </a:solidFill>
                <a:latin typeface="Courier New" charset="0"/>
              </a:rPr>
              <a:t>#define PI 3.141592654</a:t>
            </a:r>
          </a:p>
          <a:p>
            <a:pPr>
              <a:spcBef>
                <a:spcPct val="0"/>
              </a:spcBef>
              <a:buFontTx/>
              <a:buNone/>
            </a:pPr>
            <a:r>
              <a:rPr lang="en-US" altLang="en-US" sz="1400" b="1" dirty="0">
                <a:solidFill>
                  <a:srgbClr val="0033CC"/>
                </a:solidFill>
                <a:latin typeface="Courier New" charset="0"/>
              </a:rPr>
              <a:t>#define min(A,B) ((A)&lt;(B) ? (A) : (B))</a:t>
            </a:r>
          </a:p>
          <a:p>
            <a:pPr>
              <a:spcBef>
                <a:spcPct val="0"/>
              </a:spcBef>
              <a:buFontTx/>
              <a:buNone/>
            </a:pPr>
            <a:endParaRPr lang="en-US" altLang="en-US" sz="1400" b="1" dirty="0">
              <a:solidFill>
                <a:srgbClr val="0033CC"/>
              </a:solidFill>
              <a:latin typeface="Courier New" charset="0"/>
            </a:endParaRPr>
          </a:p>
          <a:p>
            <a:pPr>
              <a:spcBef>
                <a:spcPct val="0"/>
              </a:spcBef>
              <a:buFontTx/>
              <a:buNone/>
            </a:pPr>
            <a:r>
              <a:rPr lang="en-US" altLang="en-US" sz="1400" b="1" dirty="0" err="1">
                <a:solidFill>
                  <a:srgbClr val="0033CC"/>
                </a:solidFill>
                <a:latin typeface="Courier New" charset="0"/>
              </a:rPr>
              <a:t>int</a:t>
            </a:r>
            <a:r>
              <a:rPr lang="en-US" altLang="en-US" sz="1400" b="1" dirty="0">
                <a:solidFill>
                  <a:srgbClr val="0033CC"/>
                </a:solidFill>
                <a:latin typeface="Courier New" charset="0"/>
              </a:rPr>
              <a:t> main (</a:t>
            </a:r>
            <a:r>
              <a:rPr lang="en-US" altLang="en-US" sz="1400" b="1" dirty="0" err="1">
                <a:solidFill>
                  <a:srgbClr val="0033CC"/>
                </a:solidFill>
                <a:latin typeface="Courier New" charset="0"/>
              </a:rPr>
              <a:t>int</a:t>
            </a:r>
            <a:r>
              <a:rPr lang="en-US" altLang="en-US" sz="1400" b="1" dirty="0">
                <a:solidFill>
                  <a:srgbClr val="0033CC"/>
                </a:solidFill>
                <a:latin typeface="Courier New" charset="0"/>
              </a:rPr>
              <a:t> </a:t>
            </a:r>
            <a:r>
              <a:rPr lang="en-US" altLang="en-US" sz="1400" b="1" dirty="0" err="1">
                <a:solidFill>
                  <a:srgbClr val="0033CC"/>
                </a:solidFill>
                <a:latin typeface="Courier New" charset="0"/>
              </a:rPr>
              <a:t>argc</a:t>
            </a:r>
            <a:r>
              <a:rPr lang="en-US" altLang="en-US" sz="1400" b="1" dirty="0">
                <a:solidFill>
                  <a:srgbClr val="0033CC"/>
                </a:solidFill>
                <a:latin typeface="Courier New" charset="0"/>
              </a:rPr>
              <a:t>, char *</a:t>
            </a:r>
            <a:r>
              <a:rPr lang="en-US" altLang="en-US" sz="1400" b="1" dirty="0" err="1">
                <a:solidFill>
                  <a:srgbClr val="0033CC"/>
                </a:solidFill>
                <a:latin typeface="Courier New" charset="0"/>
              </a:rPr>
              <a:t>argv</a:t>
            </a:r>
            <a:r>
              <a:rPr lang="en-US" altLang="en-US" sz="1400" b="1" dirty="0">
                <a:solidFill>
                  <a:srgbClr val="0033CC"/>
                </a:solidFill>
                <a:latin typeface="Courier New" charset="0"/>
              </a:rPr>
              <a:t>[])</a:t>
            </a:r>
          </a:p>
          <a:p>
            <a:pPr>
              <a:spcBef>
                <a:spcPct val="0"/>
              </a:spcBef>
              <a:buFontTx/>
              <a:buNone/>
            </a:pPr>
            <a:r>
              <a:rPr lang="en-US" altLang="en-US" sz="1400" b="1" dirty="0">
                <a:solidFill>
                  <a:srgbClr val="0033CC"/>
                </a:solidFill>
                <a:latin typeface="Courier New" charset="0"/>
              </a:rPr>
              <a:t>{</a:t>
            </a:r>
          </a:p>
          <a:p>
            <a:pPr>
              <a:spcBef>
                <a:spcPct val="0"/>
              </a:spcBef>
              <a:buFontTx/>
              <a:buNone/>
            </a:pPr>
            <a:r>
              <a:rPr lang="en-US" altLang="en-US" sz="1400" b="1" dirty="0">
                <a:solidFill>
                  <a:srgbClr val="0033CC"/>
                </a:solidFill>
                <a:latin typeface="Courier New" charset="0"/>
              </a:rPr>
              <a:t>   </a:t>
            </a:r>
            <a:r>
              <a:rPr lang="en-US" altLang="en-US" sz="1400" b="1" dirty="0" err="1">
                <a:solidFill>
                  <a:srgbClr val="0033CC"/>
                </a:solidFill>
                <a:latin typeface="Courier New" charset="0"/>
              </a:rPr>
              <a:t>int</a:t>
            </a:r>
            <a:r>
              <a:rPr lang="en-US" altLang="en-US" sz="1400" b="1" dirty="0">
                <a:solidFill>
                  <a:srgbClr val="0033CC"/>
                </a:solidFill>
                <a:latin typeface="Courier New" charset="0"/>
              </a:rPr>
              <a:t> rank, </a:t>
            </a:r>
            <a:r>
              <a:rPr lang="en-US" altLang="en-US" sz="1400" b="1" dirty="0" err="1">
                <a:solidFill>
                  <a:srgbClr val="0033CC"/>
                </a:solidFill>
                <a:latin typeface="Courier New" charset="0"/>
              </a:rPr>
              <a:t>nprocs</a:t>
            </a:r>
            <a:r>
              <a:rPr lang="en-US" altLang="en-US" sz="1400" b="1" dirty="0">
                <a:solidFill>
                  <a:srgbClr val="0033CC"/>
                </a:solidFill>
                <a:latin typeface="Courier New" charset="0"/>
              </a:rPr>
              <a:t>, alpha, beta;</a:t>
            </a:r>
          </a:p>
          <a:p>
            <a:pPr>
              <a:spcBef>
                <a:spcPct val="0"/>
              </a:spcBef>
              <a:buFontTx/>
              <a:buNone/>
            </a:pPr>
            <a:r>
              <a:rPr lang="en-US" altLang="en-US" sz="1400" b="1" dirty="0">
                <a:solidFill>
                  <a:srgbClr val="0033CC"/>
                </a:solidFill>
                <a:latin typeface="Courier New" charset="0"/>
              </a:rPr>
              <a:t>   </a:t>
            </a:r>
            <a:r>
              <a:rPr lang="en-US" altLang="en-US" sz="1400" b="1" dirty="0" err="1">
                <a:solidFill>
                  <a:srgbClr val="0033CC"/>
                </a:solidFill>
                <a:latin typeface="Courier New" charset="0"/>
              </a:rPr>
              <a:t>int</a:t>
            </a:r>
            <a:r>
              <a:rPr lang="en-US" altLang="en-US" sz="1400" b="1" dirty="0">
                <a:solidFill>
                  <a:srgbClr val="0033CC"/>
                </a:solidFill>
                <a:latin typeface="Courier New" charset="0"/>
              </a:rPr>
              <a:t> </a:t>
            </a:r>
            <a:r>
              <a:rPr lang="en-US" altLang="en-US" sz="1400" b="1" dirty="0" err="1">
                <a:solidFill>
                  <a:srgbClr val="0033CC"/>
                </a:solidFill>
                <a:latin typeface="Courier New" charset="0"/>
              </a:rPr>
              <a:t>icheck</a:t>
            </a:r>
            <a:r>
              <a:rPr lang="en-US" altLang="en-US" sz="1400" b="1" dirty="0">
                <a:solidFill>
                  <a:srgbClr val="0033CC"/>
                </a:solidFill>
                <a:latin typeface="Courier New" charset="0"/>
              </a:rPr>
              <a:t>, </a:t>
            </a:r>
            <a:r>
              <a:rPr lang="en-US" altLang="en-US" sz="1400" b="1" dirty="0" err="1">
                <a:solidFill>
                  <a:srgbClr val="0033CC"/>
                </a:solidFill>
                <a:latin typeface="Courier New" charset="0"/>
              </a:rPr>
              <a:t>i</a:t>
            </a:r>
            <a:r>
              <a:rPr lang="en-US" altLang="en-US" sz="1400" b="1" dirty="0">
                <a:solidFill>
                  <a:srgbClr val="0033CC"/>
                </a:solidFill>
                <a:latin typeface="Courier New" charset="0"/>
              </a:rPr>
              <a:t>, nlocal, nbeg, </a:t>
            </a:r>
            <a:r>
              <a:rPr lang="en-US" altLang="en-US" sz="1400" b="1" dirty="0" err="1">
                <a:solidFill>
                  <a:srgbClr val="0033CC"/>
                </a:solidFill>
                <a:latin typeface="Courier New" charset="0"/>
              </a:rPr>
              <a:t>nend</a:t>
            </a:r>
            <a:r>
              <a:rPr lang="en-US" altLang="en-US" sz="1400" b="1" dirty="0">
                <a:solidFill>
                  <a:srgbClr val="0033CC"/>
                </a:solidFill>
                <a:latin typeface="Courier New" charset="0"/>
              </a:rPr>
              <a:t>, m;</a:t>
            </a:r>
          </a:p>
          <a:p>
            <a:pPr>
              <a:spcBef>
                <a:spcPct val="0"/>
              </a:spcBef>
              <a:buFontTx/>
              <a:buNone/>
            </a:pPr>
            <a:r>
              <a:rPr lang="en-US" altLang="en-US" sz="1400" b="1" dirty="0">
                <a:solidFill>
                  <a:srgbClr val="0033CC"/>
                </a:solidFill>
                <a:latin typeface="Courier New" charset="0"/>
              </a:rPr>
              <a:t>   double </a:t>
            </a:r>
            <a:r>
              <a:rPr lang="en-US" altLang="en-US" sz="1400" b="1" dirty="0" err="1">
                <a:solidFill>
                  <a:srgbClr val="0033CC"/>
                </a:solidFill>
                <a:latin typeface="Courier New" charset="0"/>
              </a:rPr>
              <a:t>deltax</a:t>
            </a:r>
            <a:r>
              <a:rPr lang="en-US" altLang="en-US" sz="1400" b="1" dirty="0">
                <a:solidFill>
                  <a:srgbClr val="0033CC"/>
                </a:solidFill>
                <a:latin typeface="Courier New" charset="0"/>
              </a:rPr>
              <a:t>, </a:t>
            </a:r>
            <a:r>
              <a:rPr lang="en-US" altLang="en-US" sz="1400" b="1" dirty="0" err="1">
                <a:solidFill>
                  <a:srgbClr val="0033CC"/>
                </a:solidFill>
                <a:latin typeface="Courier New" charset="0"/>
              </a:rPr>
              <a:t>psum</a:t>
            </a:r>
            <a:r>
              <a:rPr lang="en-US" altLang="en-US" sz="1400" b="1" dirty="0">
                <a:solidFill>
                  <a:srgbClr val="0033CC"/>
                </a:solidFill>
                <a:latin typeface="Courier New" charset="0"/>
              </a:rPr>
              <a:t> ,sum, x;</a:t>
            </a:r>
          </a:p>
          <a:p>
            <a:pPr>
              <a:spcBef>
                <a:spcPct val="0"/>
              </a:spcBef>
              <a:buFontTx/>
              <a:buNone/>
            </a:pPr>
            <a:endParaRPr lang="en-US" altLang="en-US" sz="1400" b="1" dirty="0">
              <a:solidFill>
                <a:srgbClr val="0033CC"/>
              </a:solidFill>
              <a:latin typeface="Courier New" charset="0"/>
            </a:endParaRPr>
          </a:p>
          <a:p>
            <a:pPr>
              <a:spcBef>
                <a:spcPct val="0"/>
              </a:spcBef>
              <a:buFontTx/>
              <a:buNone/>
            </a:pPr>
            <a:r>
              <a:rPr lang="en-US" altLang="en-US" sz="1400" b="1" dirty="0">
                <a:solidFill>
                  <a:srgbClr val="0033CC"/>
                </a:solidFill>
                <a:latin typeface="Courier New" charset="0"/>
              </a:rPr>
              <a:t>   </a:t>
            </a:r>
            <a:r>
              <a:rPr lang="en-US" altLang="en-US" sz="1400" b="1" dirty="0" err="1">
                <a:solidFill>
                  <a:srgbClr val="0033CC"/>
                </a:solidFill>
                <a:latin typeface="Courier New" charset="0"/>
              </a:rPr>
              <a:t>MPI_Init</a:t>
            </a:r>
            <a:r>
              <a:rPr lang="en-US" altLang="en-US" sz="1400" b="1" dirty="0">
                <a:solidFill>
                  <a:srgbClr val="0033CC"/>
                </a:solidFill>
                <a:latin typeface="Courier New" charset="0"/>
              </a:rPr>
              <a:t> (&amp;</a:t>
            </a:r>
            <a:r>
              <a:rPr lang="en-US" altLang="en-US" sz="1400" b="1" dirty="0" err="1">
                <a:solidFill>
                  <a:srgbClr val="0033CC"/>
                </a:solidFill>
                <a:latin typeface="Courier New" charset="0"/>
              </a:rPr>
              <a:t>argc</a:t>
            </a:r>
            <a:r>
              <a:rPr lang="en-US" altLang="en-US" sz="1400" b="1" dirty="0">
                <a:solidFill>
                  <a:srgbClr val="0033CC"/>
                </a:solidFill>
                <a:latin typeface="Courier New" charset="0"/>
              </a:rPr>
              <a:t>, &amp;</a:t>
            </a:r>
            <a:r>
              <a:rPr lang="en-US" altLang="en-US" sz="1400" b="1" dirty="0" err="1">
                <a:solidFill>
                  <a:srgbClr val="0033CC"/>
                </a:solidFill>
                <a:latin typeface="Courier New" charset="0"/>
              </a:rPr>
              <a:t>argv</a:t>
            </a:r>
            <a:r>
              <a:rPr lang="en-US" altLang="en-US" sz="1400" b="1" dirty="0">
                <a:solidFill>
                  <a:srgbClr val="0033CC"/>
                </a:solidFill>
                <a:latin typeface="Courier New" charset="0"/>
              </a:rPr>
              <a:t>);</a:t>
            </a:r>
          </a:p>
          <a:p>
            <a:pPr>
              <a:spcBef>
                <a:spcPct val="0"/>
              </a:spcBef>
              <a:buFontTx/>
              <a:buNone/>
            </a:pPr>
            <a:r>
              <a:rPr lang="en-US" altLang="en-US" sz="1400" b="1" dirty="0">
                <a:solidFill>
                  <a:srgbClr val="0033CC"/>
                </a:solidFill>
                <a:latin typeface="Courier New" charset="0"/>
              </a:rPr>
              <a:t>   </a:t>
            </a:r>
            <a:r>
              <a:rPr lang="en-US" altLang="en-US" sz="1400" b="1" dirty="0" err="1">
                <a:solidFill>
                  <a:srgbClr val="0033CC"/>
                </a:solidFill>
                <a:latin typeface="Courier New" charset="0"/>
              </a:rPr>
              <a:t>MPI_Comm_size</a:t>
            </a:r>
            <a:r>
              <a:rPr lang="en-US" altLang="en-US" sz="1400" b="1" dirty="0">
                <a:solidFill>
                  <a:srgbClr val="0033CC"/>
                </a:solidFill>
                <a:latin typeface="Courier New" charset="0"/>
              </a:rPr>
              <a:t> (MPI_COMM_WORLD, &amp;</a:t>
            </a:r>
            <a:r>
              <a:rPr lang="en-US" altLang="en-US" sz="1400" b="1" dirty="0" err="1">
                <a:solidFill>
                  <a:srgbClr val="0033CC"/>
                </a:solidFill>
                <a:latin typeface="Courier New" charset="0"/>
              </a:rPr>
              <a:t>nprocs</a:t>
            </a:r>
            <a:r>
              <a:rPr lang="en-US" altLang="en-US" sz="1400" b="1" dirty="0">
                <a:solidFill>
                  <a:srgbClr val="0033CC"/>
                </a:solidFill>
                <a:latin typeface="Courier New" charset="0"/>
              </a:rPr>
              <a:t>);</a:t>
            </a:r>
          </a:p>
          <a:p>
            <a:pPr>
              <a:spcBef>
                <a:spcPct val="0"/>
              </a:spcBef>
              <a:buFontTx/>
              <a:buNone/>
            </a:pPr>
            <a:r>
              <a:rPr lang="en-US" altLang="en-US" sz="1400" b="1" dirty="0">
                <a:solidFill>
                  <a:srgbClr val="0033CC"/>
                </a:solidFill>
                <a:latin typeface="Courier New" charset="0"/>
              </a:rPr>
              <a:t>   </a:t>
            </a:r>
            <a:r>
              <a:rPr lang="en-US" altLang="en-US" sz="1400" b="1" dirty="0" err="1">
                <a:solidFill>
                  <a:srgbClr val="0033CC"/>
                </a:solidFill>
                <a:latin typeface="Courier New" charset="0"/>
              </a:rPr>
              <a:t>MPI_Comm_rank</a:t>
            </a:r>
            <a:r>
              <a:rPr lang="en-US" altLang="en-US" sz="1400" b="1" dirty="0">
                <a:solidFill>
                  <a:srgbClr val="0033CC"/>
                </a:solidFill>
                <a:latin typeface="Courier New" charset="0"/>
              </a:rPr>
              <a:t> (MPI_COMM_WORLD, &amp;rank);</a:t>
            </a:r>
          </a:p>
          <a:p>
            <a:pPr>
              <a:spcBef>
                <a:spcPct val="0"/>
              </a:spcBef>
              <a:buFontTx/>
              <a:buNone/>
            </a:pPr>
            <a:endParaRPr lang="en-US" altLang="en-US" sz="1400" b="1" dirty="0">
              <a:solidFill>
                <a:srgbClr val="0033CC"/>
              </a:solidFill>
              <a:latin typeface="Courier New" charset="0"/>
            </a:endParaRPr>
          </a:p>
          <a:p>
            <a:pPr>
              <a:spcBef>
                <a:spcPct val="0"/>
              </a:spcBef>
              <a:buFontTx/>
              <a:buNone/>
            </a:pPr>
            <a:r>
              <a:rPr lang="en-US" altLang="en-US" sz="1400" b="1" dirty="0">
                <a:solidFill>
                  <a:srgbClr val="0033CC"/>
                </a:solidFill>
                <a:latin typeface="Courier New" charset="0"/>
              </a:rPr>
              <a:t>   if (rank==0) {</a:t>
            </a:r>
          </a:p>
          <a:p>
            <a:pPr>
              <a:spcBef>
                <a:spcPct val="0"/>
              </a:spcBef>
              <a:buFontTx/>
              <a:buNone/>
            </a:pPr>
            <a:r>
              <a:rPr lang="en-US" altLang="en-US" sz="1400" b="1" dirty="0">
                <a:solidFill>
                  <a:srgbClr val="0033CC"/>
                </a:solidFill>
                <a:latin typeface="Courier New" charset="0"/>
              </a:rPr>
              <a:t>        </a:t>
            </a:r>
            <a:r>
              <a:rPr lang="en-US" altLang="en-US" sz="1400" b="1" dirty="0" err="1">
                <a:solidFill>
                  <a:srgbClr val="0033CC"/>
                </a:solidFill>
                <a:latin typeface="Courier New" charset="0"/>
              </a:rPr>
              <a:t>printf</a:t>
            </a:r>
            <a:r>
              <a:rPr lang="en-US" altLang="en-US" sz="1400" b="1" dirty="0">
                <a:solidFill>
                  <a:srgbClr val="0033CC"/>
                </a:solidFill>
                <a:latin typeface="Courier New" charset="0"/>
              </a:rPr>
              <a:t>("\</a:t>
            </a:r>
            <a:r>
              <a:rPr lang="en-US" altLang="en-US" sz="1400" b="1" dirty="0" err="1">
                <a:solidFill>
                  <a:srgbClr val="0033CC"/>
                </a:solidFill>
                <a:latin typeface="Courier New" charset="0"/>
              </a:rPr>
              <a:t>nGive</a:t>
            </a:r>
            <a:r>
              <a:rPr lang="en-US" altLang="en-US" sz="1400" b="1" dirty="0">
                <a:solidFill>
                  <a:srgbClr val="0033CC"/>
                </a:solidFill>
                <a:latin typeface="Courier New" charset="0"/>
              </a:rPr>
              <a:t> the number of rectangles =&gt; \n");</a:t>
            </a:r>
          </a:p>
          <a:p>
            <a:pPr>
              <a:spcBef>
                <a:spcPct val="0"/>
              </a:spcBef>
              <a:buFontTx/>
              <a:buNone/>
            </a:pPr>
            <a:r>
              <a:rPr lang="en-US" altLang="en-US" sz="1400" b="1" dirty="0">
                <a:solidFill>
                  <a:srgbClr val="0033CC"/>
                </a:solidFill>
                <a:latin typeface="Courier New" charset="0"/>
              </a:rPr>
              <a:t>        </a:t>
            </a:r>
            <a:r>
              <a:rPr lang="en-US" altLang="en-US" sz="1400" b="1" dirty="0" err="1">
                <a:solidFill>
                  <a:srgbClr val="0033CC"/>
                </a:solidFill>
                <a:latin typeface="Courier New" charset="0"/>
              </a:rPr>
              <a:t>icheck</a:t>
            </a:r>
            <a:r>
              <a:rPr lang="en-US" altLang="en-US" sz="1400" b="1" dirty="0">
                <a:solidFill>
                  <a:srgbClr val="0033CC"/>
                </a:solidFill>
                <a:latin typeface="Courier New" charset="0"/>
              </a:rPr>
              <a:t> = </a:t>
            </a:r>
            <a:r>
              <a:rPr lang="en-US" altLang="en-US" sz="1400" b="1" dirty="0" err="1">
                <a:solidFill>
                  <a:srgbClr val="0033CC"/>
                </a:solidFill>
                <a:latin typeface="Courier New" charset="0"/>
              </a:rPr>
              <a:t>scanf</a:t>
            </a:r>
            <a:r>
              <a:rPr lang="en-US" altLang="en-US" sz="1400" b="1" dirty="0">
                <a:solidFill>
                  <a:srgbClr val="0033CC"/>
                </a:solidFill>
                <a:latin typeface="Courier New" charset="0"/>
              </a:rPr>
              <a:t> ("%d", &amp;m);</a:t>
            </a:r>
          </a:p>
          <a:p>
            <a:pPr>
              <a:spcBef>
                <a:spcPct val="0"/>
              </a:spcBef>
              <a:buFontTx/>
              <a:buNone/>
            </a:pPr>
            <a:r>
              <a:rPr lang="en-US" altLang="en-US" sz="1400" b="1" dirty="0">
                <a:solidFill>
                  <a:srgbClr val="0033CC"/>
                </a:solidFill>
                <a:latin typeface="Courier New" charset="0"/>
              </a:rPr>
              <a:t>   }</a:t>
            </a:r>
          </a:p>
          <a:p>
            <a:pPr>
              <a:spcBef>
                <a:spcPct val="0"/>
              </a:spcBef>
              <a:buFontTx/>
              <a:buNone/>
            </a:pPr>
            <a:r>
              <a:rPr lang="en-US" altLang="en-US" sz="1400" b="1" dirty="0">
                <a:solidFill>
                  <a:srgbClr val="0033CC"/>
                </a:solidFill>
                <a:latin typeface="Courier New" charset="0"/>
              </a:rPr>
              <a:t>   </a:t>
            </a:r>
            <a:r>
              <a:rPr lang="en-US" altLang="en-US" sz="1400" b="1" dirty="0" err="1">
                <a:solidFill>
                  <a:srgbClr val="0033CC"/>
                </a:solidFill>
                <a:latin typeface="Courier New" charset="0"/>
              </a:rPr>
              <a:t>MPI_Bcast</a:t>
            </a:r>
            <a:r>
              <a:rPr lang="en-US" altLang="en-US" sz="1400" b="1" dirty="0">
                <a:solidFill>
                  <a:srgbClr val="0033CC"/>
                </a:solidFill>
                <a:latin typeface="Courier New" charset="0"/>
              </a:rPr>
              <a:t> (&amp;m, 1, MPI_INT, 0, MPI_COMM_WORLD);</a:t>
            </a:r>
          </a:p>
          <a:p>
            <a:pPr>
              <a:spcBef>
                <a:spcPct val="0"/>
              </a:spcBef>
              <a:buFontTx/>
              <a:buNone/>
            </a:pPr>
            <a:r>
              <a:rPr lang="en-US" altLang="en-US" sz="1400" b="1" dirty="0">
                <a:solidFill>
                  <a:srgbClr val="0033CC"/>
                </a:solidFill>
                <a:latin typeface="Courier New" charset="0"/>
              </a:rPr>
              <a:t>	:</a:t>
            </a:r>
          </a:p>
          <a:p>
            <a:pPr>
              <a:spcBef>
                <a:spcPct val="0"/>
              </a:spcBef>
              <a:buFontTx/>
              <a:buNone/>
            </a:pPr>
            <a:r>
              <a:rPr lang="en-US" altLang="en-US" sz="1400" b="1" dirty="0">
                <a:solidFill>
                  <a:srgbClr val="0033CC"/>
                </a:solidFill>
                <a:latin typeface="Courier New" charset="0"/>
              </a:rPr>
              <a:t>	:</a:t>
            </a:r>
          </a:p>
          <a:p>
            <a:pPr>
              <a:spcBef>
                <a:spcPct val="0"/>
              </a:spcBef>
              <a:buFontTx/>
              <a:buNone/>
            </a:pPr>
            <a:r>
              <a:rPr lang="en-US" altLang="en-US" sz="1400" b="1" dirty="0">
                <a:solidFill>
                  <a:srgbClr val="0033CC"/>
                </a:solidFill>
                <a:latin typeface="Courier New" charset="0"/>
              </a:rPr>
              <a:t>   </a:t>
            </a:r>
            <a:r>
              <a:rPr lang="en-US" altLang="en-US" sz="1400" b="1" dirty="0" err="1">
                <a:solidFill>
                  <a:srgbClr val="0033CC"/>
                </a:solidFill>
                <a:latin typeface="Courier New" charset="0"/>
              </a:rPr>
              <a:t>MPI_Finalize</a:t>
            </a:r>
            <a:r>
              <a:rPr lang="en-US" altLang="en-US" sz="1400" b="1" dirty="0">
                <a:solidFill>
                  <a:srgbClr val="0033CC"/>
                </a:solidFill>
                <a:latin typeface="Courier New" charset="0"/>
              </a:rPr>
              <a:t> ();</a:t>
            </a:r>
          </a:p>
          <a:p>
            <a:pPr>
              <a:spcBef>
                <a:spcPct val="0"/>
              </a:spcBef>
              <a:buFontTx/>
              <a:buNone/>
            </a:pPr>
            <a:r>
              <a:rPr lang="en-US" altLang="en-US" sz="1400" b="1" dirty="0">
                <a:solidFill>
                  <a:srgbClr val="0033CC"/>
                </a:solidFill>
                <a:latin typeface="Courier New" charset="0"/>
              </a:rPr>
              <a:t>   return 0;</a:t>
            </a:r>
          </a:p>
          <a:p>
            <a:pPr>
              <a:spcBef>
                <a:spcPct val="0"/>
              </a:spcBef>
              <a:buFontTx/>
              <a:buNone/>
            </a:pPr>
            <a:r>
              <a:rPr lang="en-US" altLang="en-US" sz="1400" b="1" dirty="0">
                <a:solidFill>
                  <a:srgbClr val="0033CC"/>
                </a:solidFill>
                <a:latin typeface="Courier New" charset="0"/>
              </a:rPr>
              <a:t>}</a:t>
            </a:r>
          </a:p>
        </p:txBody>
      </p:sp>
      <p:sp>
        <p:nvSpPr>
          <p:cNvPr id="125956" name="Line 5"/>
          <p:cNvSpPr>
            <a:spLocks noChangeShapeType="1"/>
          </p:cNvSpPr>
          <p:nvPr/>
        </p:nvSpPr>
        <p:spPr bwMode="auto">
          <a:xfrm flipH="1">
            <a:off x="1331913" y="5949950"/>
            <a:ext cx="1600200" cy="0"/>
          </a:xfrm>
          <a:prstGeom prst="line">
            <a:avLst/>
          </a:prstGeom>
          <a:noFill/>
          <a:ln w="158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25957" name="Text Box 6"/>
          <p:cNvSpPr txBox="1">
            <a:spLocks noChangeArrowheads="1"/>
          </p:cNvSpPr>
          <p:nvPr/>
        </p:nvSpPr>
        <p:spPr bwMode="auto">
          <a:xfrm>
            <a:off x="2916238" y="5805488"/>
            <a:ext cx="3352800" cy="838200"/>
          </a:xfrm>
          <a:prstGeom prst="rect">
            <a:avLst/>
          </a:prstGeom>
          <a:solidFill>
            <a:srgbClr val="FFCC00"/>
          </a:solidFill>
          <a:ln w="15875">
            <a:solidFill>
              <a:schemeClr val="tx1"/>
            </a:solidFill>
            <a:miter lim="800000"/>
            <a:headEnd/>
            <a:tailEnd/>
          </a:ln>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50000"/>
              </a:spcBef>
              <a:buFontTx/>
              <a:buNone/>
            </a:pPr>
            <a:r>
              <a:rPr lang="en-US" altLang="en-US" sz="2400"/>
              <a:t>See next slide for what goes here</a:t>
            </a:r>
          </a:p>
        </p:txBody>
      </p:sp>
    </p:spTree>
    <p:extLst>
      <p:ext uri="{BB962C8B-B14F-4D97-AF65-F5344CB8AC3E}">
        <p14:creationId xmlns:p14="http://schemas.microsoft.com/office/powerpoint/2010/main" val="45488256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A5E8D325-CFD4-8C48-AC39-0000F882AC3C}" type="slidenum">
              <a:rPr lang="en-US" altLang="en-US" sz="1400"/>
              <a:pPr>
                <a:spcBef>
                  <a:spcPct val="0"/>
                </a:spcBef>
                <a:buFontTx/>
                <a:buNone/>
              </a:pPr>
              <a:t>117</a:t>
            </a:fld>
            <a:endParaRPr lang="en-US" altLang="en-US" sz="1400"/>
          </a:p>
        </p:txBody>
      </p:sp>
      <p:sp>
        <p:nvSpPr>
          <p:cNvPr id="128002" name="Rectangle 2"/>
          <p:cNvSpPr>
            <a:spLocks noGrp="1" noChangeArrowheads="1"/>
          </p:cNvSpPr>
          <p:nvPr>
            <p:ph type="title"/>
          </p:nvPr>
        </p:nvSpPr>
        <p:spPr>
          <a:xfrm>
            <a:off x="304800" y="0"/>
            <a:ext cx="8305800" cy="1143000"/>
          </a:xfrm>
        </p:spPr>
        <p:txBody>
          <a:bodyPr/>
          <a:lstStyle/>
          <a:p>
            <a:pPr eaLnBrk="1" hangingPunct="1"/>
            <a:r>
              <a:rPr lang="en-US" altLang="en-US" dirty="0">
                <a:ea typeface="ＭＳ Ｐゴシック" charset="-128"/>
              </a:rPr>
              <a:t>MPI Integration Code: Computation</a:t>
            </a:r>
          </a:p>
        </p:txBody>
      </p:sp>
      <p:sp>
        <p:nvSpPr>
          <p:cNvPr id="128003" name="Text Box 3"/>
          <p:cNvSpPr txBox="1">
            <a:spLocks noChangeArrowheads="1"/>
          </p:cNvSpPr>
          <p:nvPr/>
        </p:nvSpPr>
        <p:spPr bwMode="auto">
          <a:xfrm>
            <a:off x="0" y="1177430"/>
            <a:ext cx="8915400" cy="4539704"/>
          </a:xfrm>
          <a:prstGeom prst="rect">
            <a:avLst/>
          </a:prstGeom>
          <a:solidFill>
            <a:srgbClr val="CCFFCC"/>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r>
              <a:rPr lang="en-US" altLang="en-US" sz="1700" b="1" dirty="0">
                <a:latin typeface="Courier New" charset="0"/>
              </a:rPr>
              <a:t>   alpha = m/</a:t>
            </a:r>
            <a:r>
              <a:rPr lang="en-US" altLang="en-US" sz="1700" b="1" dirty="0" err="1">
                <a:latin typeface="Courier New" charset="0"/>
              </a:rPr>
              <a:t>nprocs</a:t>
            </a:r>
            <a:r>
              <a:rPr lang="en-US" altLang="en-US" sz="1700" b="1" dirty="0">
                <a:latin typeface="Courier New" charset="0"/>
              </a:rPr>
              <a:t>;</a:t>
            </a:r>
          </a:p>
          <a:p>
            <a:pPr>
              <a:spcBef>
                <a:spcPct val="0"/>
              </a:spcBef>
              <a:buFontTx/>
              <a:buNone/>
            </a:pPr>
            <a:r>
              <a:rPr lang="en-US" altLang="en-US" sz="1700" b="1" dirty="0">
                <a:latin typeface="Courier New" charset="0"/>
              </a:rPr>
              <a:t>   beta = </a:t>
            </a:r>
            <a:r>
              <a:rPr lang="en-US" altLang="en-US" sz="1700" b="1" dirty="0" err="1">
                <a:latin typeface="Courier New" charset="0"/>
              </a:rPr>
              <a:t>m%nprocs</a:t>
            </a:r>
            <a:r>
              <a:rPr lang="en-US" altLang="en-US" sz="1700" b="1" dirty="0">
                <a:latin typeface="Courier New" charset="0"/>
              </a:rPr>
              <a:t>;</a:t>
            </a:r>
          </a:p>
          <a:p>
            <a:pPr>
              <a:spcBef>
                <a:spcPct val="0"/>
              </a:spcBef>
              <a:buFontTx/>
              <a:buNone/>
            </a:pPr>
            <a:r>
              <a:rPr lang="en-US" altLang="en-US" sz="1700" b="1" dirty="0">
                <a:latin typeface="Courier New" charset="0"/>
              </a:rPr>
              <a:t>   nlocal = (rank&lt;beta) ? alpha+1 : alpha;</a:t>
            </a:r>
          </a:p>
          <a:p>
            <a:pPr>
              <a:spcBef>
                <a:spcPct val="0"/>
              </a:spcBef>
              <a:buFontTx/>
              <a:buNone/>
            </a:pPr>
            <a:r>
              <a:rPr lang="en-US" altLang="en-US" sz="1700" b="1" dirty="0">
                <a:latin typeface="Courier New" charset="0"/>
              </a:rPr>
              <a:t>   nbeg = (rank&lt;beta) ? nlocal*rank : nlocal*rank + beta;</a:t>
            </a:r>
          </a:p>
          <a:p>
            <a:pPr>
              <a:spcBef>
                <a:spcPct val="0"/>
              </a:spcBef>
              <a:buFontTx/>
              <a:buNone/>
            </a:pPr>
            <a:r>
              <a:rPr lang="en-US" altLang="en-US" sz="1700" b="1" dirty="0">
                <a:latin typeface="Courier New" charset="0"/>
              </a:rPr>
              <a:t>   </a:t>
            </a:r>
            <a:r>
              <a:rPr lang="en-US" altLang="en-US" sz="1700" b="1" dirty="0" err="1">
                <a:latin typeface="Courier New" charset="0"/>
              </a:rPr>
              <a:t>nend</a:t>
            </a:r>
            <a:r>
              <a:rPr lang="en-US" altLang="en-US" sz="1700" b="1" dirty="0">
                <a:latin typeface="Courier New" charset="0"/>
              </a:rPr>
              <a:t> = nbeg + nlocal </a:t>
            </a:r>
            <a:r>
              <a:rPr lang="mr-IN" altLang="en-US" sz="1700" b="1" dirty="0">
                <a:latin typeface="Courier New" charset="0"/>
              </a:rPr>
              <a:t>–</a:t>
            </a:r>
            <a:r>
              <a:rPr lang="en-US" altLang="en-US" sz="1700" b="1" dirty="0">
                <a:latin typeface="Courier New" charset="0"/>
              </a:rPr>
              <a:t> 1;</a:t>
            </a:r>
          </a:p>
          <a:p>
            <a:pPr>
              <a:spcBef>
                <a:spcPct val="0"/>
              </a:spcBef>
              <a:buFontTx/>
              <a:buNone/>
            </a:pPr>
            <a:r>
              <a:rPr lang="en-US" altLang="en-US" sz="1700" b="1" dirty="0">
                <a:latin typeface="Courier New" charset="0"/>
              </a:rPr>
              <a:t>   </a:t>
            </a:r>
          </a:p>
          <a:p>
            <a:pPr>
              <a:spcBef>
                <a:spcPct val="0"/>
              </a:spcBef>
              <a:buFontTx/>
              <a:buNone/>
            </a:pPr>
            <a:r>
              <a:rPr lang="en-US" altLang="en-US" sz="1700" b="1" dirty="0">
                <a:latin typeface="Courier New" charset="0"/>
              </a:rPr>
              <a:t>   </a:t>
            </a:r>
            <a:r>
              <a:rPr lang="en-US" altLang="en-US" sz="1700" b="1" dirty="0" err="1">
                <a:latin typeface="Courier New" charset="0"/>
              </a:rPr>
              <a:t>deltax</a:t>
            </a:r>
            <a:r>
              <a:rPr lang="en-US" altLang="en-US" sz="1700" b="1" dirty="0">
                <a:latin typeface="Courier New" charset="0"/>
              </a:rPr>
              <a:t> = PI/m;</a:t>
            </a:r>
          </a:p>
          <a:p>
            <a:pPr>
              <a:spcBef>
                <a:spcPct val="0"/>
              </a:spcBef>
              <a:buFontTx/>
              <a:buNone/>
            </a:pPr>
            <a:r>
              <a:rPr lang="en-US" altLang="en-US" sz="1700" b="1" dirty="0">
                <a:latin typeface="Courier New" charset="0"/>
              </a:rPr>
              <a:t>   </a:t>
            </a:r>
            <a:r>
              <a:rPr lang="en-US" altLang="en-US" sz="1700" b="1" dirty="0" err="1">
                <a:latin typeface="Courier New" charset="0"/>
              </a:rPr>
              <a:t>psum</a:t>
            </a:r>
            <a:r>
              <a:rPr lang="en-US" altLang="en-US" sz="1700" b="1" dirty="0">
                <a:latin typeface="Courier New" charset="0"/>
              </a:rPr>
              <a:t> = 0.0;</a:t>
            </a:r>
          </a:p>
          <a:p>
            <a:pPr>
              <a:spcBef>
                <a:spcPct val="0"/>
              </a:spcBef>
              <a:buFontTx/>
              <a:buNone/>
            </a:pPr>
            <a:r>
              <a:rPr lang="en-US" altLang="en-US" sz="1700" b="1" dirty="0">
                <a:latin typeface="Courier New" charset="0"/>
              </a:rPr>
              <a:t>   for(</a:t>
            </a:r>
            <a:r>
              <a:rPr lang="en-US" altLang="en-US" sz="1700" b="1" dirty="0" err="1">
                <a:latin typeface="Courier New" charset="0"/>
              </a:rPr>
              <a:t>i</a:t>
            </a:r>
            <a:r>
              <a:rPr lang="en-US" altLang="en-US" sz="1700" b="1" dirty="0">
                <a:latin typeface="Courier New" charset="0"/>
              </a:rPr>
              <a:t>=</a:t>
            </a:r>
            <a:r>
              <a:rPr lang="en-US" altLang="en-US" sz="1700" b="1" dirty="0" err="1">
                <a:latin typeface="Courier New" charset="0"/>
              </a:rPr>
              <a:t>nbeg;i</a:t>
            </a:r>
            <a:r>
              <a:rPr lang="en-US" altLang="en-US" sz="1700" b="1" dirty="0">
                <a:latin typeface="Courier New" charset="0"/>
              </a:rPr>
              <a:t>&lt;=</a:t>
            </a:r>
            <a:r>
              <a:rPr lang="en-US" altLang="en-US" sz="1700" b="1" dirty="0" err="1">
                <a:latin typeface="Courier New" charset="0"/>
              </a:rPr>
              <a:t>nend;i</a:t>
            </a:r>
            <a:r>
              <a:rPr lang="en-US" altLang="en-US" sz="1700" b="1" dirty="0">
                <a:latin typeface="Courier New" charset="0"/>
              </a:rPr>
              <a:t>++){</a:t>
            </a:r>
          </a:p>
          <a:p>
            <a:pPr>
              <a:spcBef>
                <a:spcPct val="0"/>
              </a:spcBef>
              <a:buFontTx/>
              <a:buNone/>
            </a:pPr>
            <a:r>
              <a:rPr lang="en-US" altLang="en-US" sz="1700" b="1" dirty="0">
                <a:latin typeface="Courier New" charset="0"/>
              </a:rPr>
              <a:t>      x = (i+0.5)*</a:t>
            </a:r>
            <a:r>
              <a:rPr lang="en-US" altLang="en-US" sz="1700" b="1" dirty="0" err="1">
                <a:latin typeface="Courier New" charset="0"/>
              </a:rPr>
              <a:t>deltax</a:t>
            </a:r>
            <a:r>
              <a:rPr lang="en-US" altLang="en-US" sz="1700" b="1" dirty="0">
                <a:latin typeface="Courier New" charset="0"/>
              </a:rPr>
              <a:t>;</a:t>
            </a:r>
          </a:p>
          <a:p>
            <a:pPr>
              <a:spcBef>
                <a:spcPct val="0"/>
              </a:spcBef>
              <a:buFontTx/>
              <a:buNone/>
            </a:pPr>
            <a:r>
              <a:rPr lang="en-US" altLang="en-US" sz="1700" b="1" dirty="0">
                <a:latin typeface="Courier New" charset="0"/>
              </a:rPr>
              <a:t>      </a:t>
            </a:r>
            <a:r>
              <a:rPr lang="en-US" altLang="en-US" sz="1700" b="1" dirty="0" err="1">
                <a:latin typeface="Courier New" charset="0"/>
              </a:rPr>
              <a:t>psum</a:t>
            </a:r>
            <a:r>
              <a:rPr lang="en-US" altLang="en-US" sz="1700" b="1" dirty="0">
                <a:latin typeface="Courier New" charset="0"/>
              </a:rPr>
              <a:t> += sin(x);</a:t>
            </a:r>
          </a:p>
          <a:p>
            <a:pPr>
              <a:spcBef>
                <a:spcPct val="0"/>
              </a:spcBef>
              <a:buFontTx/>
              <a:buNone/>
            </a:pPr>
            <a:r>
              <a:rPr lang="en-US" altLang="en-US" sz="1700" b="1" dirty="0">
                <a:latin typeface="Courier New" charset="0"/>
              </a:rPr>
              <a:t>   }</a:t>
            </a:r>
          </a:p>
          <a:p>
            <a:pPr>
              <a:spcBef>
                <a:spcPct val="0"/>
              </a:spcBef>
              <a:buFontTx/>
              <a:buNone/>
            </a:pPr>
            <a:endParaRPr lang="en-US" altLang="en-US" sz="1700" b="1" dirty="0">
              <a:latin typeface="Courier New" charset="0"/>
            </a:endParaRPr>
          </a:p>
          <a:p>
            <a:pPr>
              <a:spcBef>
                <a:spcPct val="0"/>
              </a:spcBef>
              <a:buFontTx/>
              <a:buNone/>
            </a:pPr>
            <a:r>
              <a:rPr lang="en-US" altLang="en-US" sz="1700" b="1" dirty="0">
                <a:latin typeface="Courier New" charset="0"/>
              </a:rPr>
              <a:t>   </a:t>
            </a:r>
            <a:r>
              <a:rPr lang="en-US" altLang="en-US" sz="1700" b="1" dirty="0" err="1">
                <a:latin typeface="Courier New" charset="0"/>
              </a:rPr>
              <a:t>MPI_Reduce</a:t>
            </a:r>
            <a:r>
              <a:rPr lang="en-US" altLang="en-US" sz="1700" b="1" dirty="0">
                <a:latin typeface="Courier New" charset="0"/>
              </a:rPr>
              <a:t> (&amp;</a:t>
            </a:r>
            <a:r>
              <a:rPr lang="en-US" altLang="en-US" sz="1700" b="1" dirty="0" err="1">
                <a:latin typeface="Courier New" charset="0"/>
              </a:rPr>
              <a:t>psum</a:t>
            </a:r>
            <a:r>
              <a:rPr lang="en-US" altLang="en-US" sz="1700" b="1" dirty="0">
                <a:latin typeface="Courier New" charset="0"/>
              </a:rPr>
              <a:t>, &amp;sum, 1, MPI_DOUBLE, MPI_SUM, 0,					MPI_COMM_WORLD);</a:t>
            </a:r>
          </a:p>
          <a:p>
            <a:pPr>
              <a:spcBef>
                <a:spcPct val="0"/>
              </a:spcBef>
              <a:buFontTx/>
              <a:buNone/>
            </a:pPr>
            <a:endParaRPr lang="en-US" altLang="en-US" sz="1700" b="1" dirty="0">
              <a:latin typeface="Courier New" charset="0"/>
            </a:endParaRPr>
          </a:p>
          <a:p>
            <a:pPr>
              <a:spcBef>
                <a:spcPct val="0"/>
              </a:spcBef>
              <a:buFontTx/>
              <a:buNone/>
            </a:pPr>
            <a:r>
              <a:rPr lang="en-US" altLang="en-US" sz="1700" b="1" dirty="0">
                <a:latin typeface="Courier New" charset="0"/>
              </a:rPr>
              <a:t>   if (rank==0) </a:t>
            </a:r>
            <a:r>
              <a:rPr lang="en-US" altLang="en-US" sz="1700" b="1" dirty="0" err="1">
                <a:latin typeface="Courier New" charset="0"/>
              </a:rPr>
              <a:t>printf</a:t>
            </a:r>
            <a:r>
              <a:rPr lang="en-US" altLang="en-US" sz="1700" b="1" dirty="0">
                <a:latin typeface="Courier New" charset="0"/>
              </a:rPr>
              <a:t> (“\</a:t>
            </a:r>
            <a:r>
              <a:rPr lang="en-US" altLang="en-US" sz="1700" b="1" dirty="0" err="1">
                <a:latin typeface="Courier New" charset="0"/>
              </a:rPr>
              <a:t>nThe</a:t>
            </a:r>
            <a:r>
              <a:rPr lang="en-US" altLang="en-US" sz="1700" b="1" dirty="0">
                <a:latin typeface="Courier New" charset="0"/>
              </a:rPr>
              <a:t> integral is %f\n\</a:t>
            </a:r>
            <a:r>
              <a:rPr lang="en-US" altLang="en-US" sz="1700" b="1" dirty="0" err="1">
                <a:latin typeface="Courier New" charset="0"/>
              </a:rPr>
              <a:t>n”,sum</a:t>
            </a:r>
            <a:r>
              <a:rPr lang="en-US" altLang="en-US" sz="1700" b="1" dirty="0">
                <a:latin typeface="Courier New" charset="0"/>
              </a:rPr>
              <a:t>*</a:t>
            </a:r>
            <a:r>
              <a:rPr lang="en-US" altLang="en-US" sz="1700" b="1" dirty="0" err="1">
                <a:latin typeface="Courier New" charset="0"/>
              </a:rPr>
              <a:t>deltax</a:t>
            </a:r>
            <a:r>
              <a:rPr lang="en-US" altLang="en-US" sz="1700" b="1" dirty="0">
                <a:latin typeface="Courier New" charset="0"/>
              </a:rPr>
              <a:t>);</a:t>
            </a:r>
            <a:endParaRPr lang="en-US" altLang="en-US" sz="1800" dirty="0">
              <a:latin typeface="Courier New" charset="0"/>
            </a:endParaRPr>
          </a:p>
        </p:txBody>
      </p:sp>
    </p:spTree>
    <p:extLst>
      <p:ext uri="{BB962C8B-B14F-4D97-AF65-F5344CB8AC3E}">
        <p14:creationId xmlns:p14="http://schemas.microsoft.com/office/powerpoint/2010/main" val="173366592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E7977E28-E1C2-0B48-AC01-661ADC34ECBD}" type="slidenum">
              <a:rPr lang="en-US" altLang="en-US" sz="1400"/>
              <a:pPr>
                <a:spcBef>
                  <a:spcPct val="0"/>
                </a:spcBef>
                <a:buFontTx/>
                <a:buNone/>
              </a:pPr>
              <a:t>118</a:t>
            </a:fld>
            <a:endParaRPr lang="en-US" altLang="en-US" sz="1400"/>
          </a:p>
        </p:txBody>
      </p:sp>
      <p:sp>
        <p:nvSpPr>
          <p:cNvPr id="198658" name="Rectangle 2"/>
          <p:cNvSpPr>
            <a:spLocks noGrp="1" noChangeArrowheads="1"/>
          </p:cNvSpPr>
          <p:nvPr>
            <p:ph type="title"/>
          </p:nvPr>
        </p:nvSpPr>
        <p:spPr/>
        <p:txBody>
          <a:bodyPr/>
          <a:lstStyle/>
          <a:p>
            <a:pPr eaLnBrk="1" hangingPunct="1"/>
            <a:r>
              <a:rPr lang="en-US" altLang="en-US">
                <a:ea typeface="ＭＳ Ｐゴシック" charset="-128"/>
              </a:rPr>
              <a:t>Application Topologies</a:t>
            </a:r>
          </a:p>
        </p:txBody>
      </p:sp>
      <p:sp>
        <p:nvSpPr>
          <p:cNvPr id="198659" name="Rectangle 3"/>
          <p:cNvSpPr>
            <a:spLocks noGrp="1" noChangeArrowheads="1"/>
          </p:cNvSpPr>
          <p:nvPr>
            <p:ph type="body" idx="1"/>
          </p:nvPr>
        </p:nvSpPr>
        <p:spPr/>
        <p:txBody>
          <a:bodyPr/>
          <a:lstStyle/>
          <a:p>
            <a:pPr eaLnBrk="1" hangingPunct="1"/>
            <a:r>
              <a:rPr lang="en-US" altLang="en-US" sz="2800">
                <a:ea typeface="ＭＳ Ｐゴシック" charset="-128"/>
              </a:rPr>
              <a:t>In many applications, processes are arranged with a particular topology, e.g., a regular grid.</a:t>
            </a:r>
          </a:p>
          <a:p>
            <a:pPr eaLnBrk="1" hangingPunct="1"/>
            <a:r>
              <a:rPr lang="en-US" altLang="en-US" sz="2800">
                <a:ea typeface="ＭＳ Ｐゴシック" charset="-128"/>
              </a:rPr>
              <a:t>MPI  supports general application topologies by a graph in which communicating processes are connected by an arc.</a:t>
            </a:r>
          </a:p>
          <a:p>
            <a:pPr eaLnBrk="1" hangingPunct="1"/>
            <a:r>
              <a:rPr lang="en-US" altLang="en-US" sz="2800">
                <a:ea typeface="ＭＳ Ｐゴシック" charset="-128"/>
              </a:rPr>
              <a:t>MPI also provides explicit support for Cartesian grid topologies. Mostly this involves mapping between a process rank and a position in the topology.</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C530BF7A-F87D-2940-A3A6-E6682393E493}" type="slidenum">
              <a:rPr lang="en-US" altLang="en-US" sz="1400"/>
              <a:pPr>
                <a:spcBef>
                  <a:spcPct val="0"/>
                </a:spcBef>
                <a:buFontTx/>
                <a:buNone/>
              </a:pPr>
              <a:t>119</a:t>
            </a:fld>
            <a:endParaRPr lang="en-US" altLang="en-US" sz="1400"/>
          </a:p>
        </p:txBody>
      </p:sp>
      <p:sp>
        <p:nvSpPr>
          <p:cNvPr id="200706" name="Rectangle 2"/>
          <p:cNvSpPr>
            <a:spLocks noGrp="1" noChangeArrowheads="1"/>
          </p:cNvSpPr>
          <p:nvPr>
            <p:ph type="title"/>
          </p:nvPr>
        </p:nvSpPr>
        <p:spPr/>
        <p:txBody>
          <a:bodyPr/>
          <a:lstStyle/>
          <a:p>
            <a:pPr eaLnBrk="1" hangingPunct="1"/>
            <a:r>
              <a:rPr lang="en-US" altLang="en-US">
                <a:ea typeface="ＭＳ Ｐゴシック" charset="-128"/>
              </a:rPr>
              <a:t>Cartesian Application Topologies</a:t>
            </a:r>
          </a:p>
        </p:txBody>
      </p:sp>
      <p:sp>
        <p:nvSpPr>
          <p:cNvPr id="200707" name="Rectangle 3"/>
          <p:cNvSpPr>
            <a:spLocks noGrp="1" noChangeArrowheads="1"/>
          </p:cNvSpPr>
          <p:nvPr>
            <p:ph type="body" idx="1"/>
          </p:nvPr>
        </p:nvSpPr>
        <p:spPr>
          <a:xfrm>
            <a:off x="685800" y="1981200"/>
            <a:ext cx="8001000" cy="4114800"/>
          </a:xfrm>
        </p:spPr>
        <p:txBody>
          <a:bodyPr/>
          <a:lstStyle/>
          <a:p>
            <a:pPr eaLnBrk="1" hangingPunct="1">
              <a:buFontTx/>
              <a:buChar char=" "/>
            </a:pPr>
            <a:r>
              <a:rPr lang="en-US" altLang="en-US" sz="2800">
                <a:solidFill>
                  <a:schemeClr val="accent2"/>
                </a:solidFill>
                <a:ea typeface="ＭＳ Ｐゴシック" charset="-128"/>
              </a:rPr>
              <a:t>int MPI_Cart_create (MPI_Comm comm_old, int ndims, int *dims, int *period, int reorder, MPI_Comm *comm_cart)</a:t>
            </a:r>
          </a:p>
          <a:p>
            <a:pPr eaLnBrk="1" hangingPunct="1"/>
            <a:r>
              <a:rPr lang="en-US" altLang="en-US" sz="2800">
                <a:ea typeface="ＭＳ Ｐゴシック" charset="-128"/>
              </a:rPr>
              <a:t>Periodicity in each grid direction may be specified.</a:t>
            </a:r>
          </a:p>
          <a:p>
            <a:pPr eaLnBrk="1" hangingPunct="1"/>
            <a:r>
              <a:rPr lang="en-US" altLang="en-US" sz="2800">
                <a:ea typeface="ＭＳ Ｐゴシック" charset="-128"/>
              </a:rPr>
              <a:t>Inquiry routines transform between rank in group and location in topology</a:t>
            </a:r>
          </a:p>
          <a:p>
            <a:pPr eaLnBrk="1" hangingPunct="1"/>
            <a:r>
              <a:rPr lang="en-US" altLang="en-US" sz="2800">
                <a:ea typeface="ＭＳ Ｐゴシック" charset="-128"/>
              </a:rPr>
              <a:t>For Cartesian topologies, row-major ordering is used for processes, i.e., (i,j) means row i, column j.</a:t>
            </a:r>
          </a:p>
          <a:p>
            <a:pPr eaLnBrk="1" hangingPunct="1"/>
            <a:endParaRPr lang="en-US" altLang="en-US" sz="2800">
              <a:ea typeface="ＭＳ Ｐゴシック"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34DDF6B8-3DE7-3140-8298-D04E5AD9A4B8}" type="slidenum">
              <a:rPr lang="en-US" altLang="en-US" sz="1400"/>
              <a:pPr>
                <a:spcBef>
                  <a:spcPct val="0"/>
                </a:spcBef>
                <a:buFontTx/>
                <a:buNone/>
              </a:pPr>
              <a:t>12</a:t>
            </a:fld>
            <a:endParaRPr lang="en-US" altLang="en-US" sz="1400"/>
          </a:p>
        </p:txBody>
      </p:sp>
      <p:sp>
        <p:nvSpPr>
          <p:cNvPr id="92162" name="Rectangle 2"/>
          <p:cNvSpPr>
            <a:spLocks noGrp="1" noChangeArrowheads="1"/>
          </p:cNvSpPr>
          <p:nvPr>
            <p:ph type="title"/>
          </p:nvPr>
        </p:nvSpPr>
        <p:spPr/>
        <p:txBody>
          <a:bodyPr/>
          <a:lstStyle/>
          <a:p>
            <a:pPr eaLnBrk="1" hangingPunct="1"/>
            <a:r>
              <a:rPr lang="en-US" altLang="en-US">
                <a:ea typeface="ＭＳ Ｐゴシック" charset="-128"/>
              </a:rPr>
              <a:t>Fully Connected Network 2</a:t>
            </a:r>
          </a:p>
        </p:txBody>
      </p:sp>
      <p:sp>
        <p:nvSpPr>
          <p:cNvPr id="92163" name="Rectangle 3"/>
          <p:cNvSpPr>
            <a:spLocks noGrp="1" noChangeArrowheads="1"/>
          </p:cNvSpPr>
          <p:nvPr>
            <p:ph type="body" idx="1"/>
          </p:nvPr>
        </p:nvSpPr>
        <p:spPr>
          <a:xfrm>
            <a:off x="609600" y="1981200"/>
            <a:ext cx="6096000" cy="3505200"/>
          </a:xfrm>
        </p:spPr>
        <p:txBody>
          <a:bodyPr/>
          <a:lstStyle/>
          <a:p>
            <a:pPr eaLnBrk="1" hangingPunct="1">
              <a:lnSpc>
                <a:spcPct val="90000"/>
              </a:lnSpc>
              <a:buFontTx/>
              <a:buNone/>
            </a:pPr>
            <a:r>
              <a:rPr lang="en-US" altLang="en-US" sz="2800">
                <a:ea typeface="ＭＳ Ｐゴシック" charset="-128"/>
              </a:rPr>
              <a:t>For n even:</a:t>
            </a:r>
          </a:p>
          <a:p>
            <a:pPr eaLnBrk="1" hangingPunct="1">
              <a:lnSpc>
                <a:spcPct val="90000"/>
              </a:lnSpc>
            </a:pPr>
            <a:r>
              <a:rPr lang="en-US" altLang="en-US" sz="2800">
                <a:ea typeface="ＭＳ Ｐゴシック" charset="-128"/>
              </a:rPr>
              <a:t>Network connectivity =  n - 1</a:t>
            </a:r>
          </a:p>
          <a:p>
            <a:pPr eaLnBrk="1" hangingPunct="1">
              <a:lnSpc>
                <a:spcPct val="90000"/>
              </a:lnSpc>
            </a:pPr>
            <a:r>
              <a:rPr lang="en-US" altLang="en-US" sz="2800">
                <a:ea typeface="ＭＳ Ｐゴシック" charset="-128"/>
              </a:rPr>
              <a:t>Network diameter =  1</a:t>
            </a:r>
          </a:p>
          <a:p>
            <a:pPr eaLnBrk="1" hangingPunct="1">
              <a:lnSpc>
                <a:spcPct val="90000"/>
              </a:lnSpc>
            </a:pPr>
            <a:r>
              <a:rPr lang="en-US" altLang="en-US" sz="2800">
                <a:ea typeface="ＭＳ Ｐゴシック" charset="-128"/>
              </a:rPr>
              <a:t>Network narrowness = 2/n</a:t>
            </a:r>
          </a:p>
          <a:p>
            <a:pPr eaLnBrk="1" hangingPunct="1">
              <a:lnSpc>
                <a:spcPct val="90000"/>
              </a:lnSpc>
            </a:pPr>
            <a:r>
              <a:rPr lang="en-US" altLang="en-US" sz="2800">
                <a:ea typeface="ＭＳ Ｐゴシック" charset="-128"/>
              </a:rPr>
              <a:t>Bisection width = n</a:t>
            </a:r>
            <a:r>
              <a:rPr lang="en-US" altLang="en-US" sz="2800" baseline="30000">
                <a:ea typeface="ＭＳ Ｐゴシック" charset="-128"/>
              </a:rPr>
              <a:t>2</a:t>
            </a:r>
            <a:r>
              <a:rPr lang="en-US" altLang="en-US" sz="2800">
                <a:ea typeface="ＭＳ Ｐゴシック" charset="-128"/>
              </a:rPr>
              <a:t>/4</a:t>
            </a:r>
          </a:p>
          <a:p>
            <a:pPr eaLnBrk="1" hangingPunct="1">
              <a:lnSpc>
                <a:spcPct val="90000"/>
              </a:lnSpc>
            </a:pPr>
            <a:r>
              <a:rPr lang="en-US" altLang="en-US" sz="2800">
                <a:ea typeface="ＭＳ Ｐゴシック" charset="-128"/>
              </a:rPr>
              <a:t>Expansion Increment = 1 </a:t>
            </a:r>
          </a:p>
          <a:p>
            <a:pPr eaLnBrk="1" hangingPunct="1">
              <a:lnSpc>
                <a:spcPct val="90000"/>
              </a:lnSpc>
            </a:pPr>
            <a:r>
              <a:rPr lang="en-US" altLang="en-US" sz="2800">
                <a:ea typeface="ＭＳ Ｐゴシック" charset="-128"/>
              </a:rPr>
              <a:t>Edges per node  =  n - 1</a:t>
            </a:r>
          </a:p>
        </p:txBody>
      </p:sp>
      <p:grpSp>
        <p:nvGrpSpPr>
          <p:cNvPr id="92164" name="Group 4"/>
          <p:cNvGrpSpPr>
            <a:grpSpLocks/>
          </p:cNvGrpSpPr>
          <p:nvPr/>
        </p:nvGrpSpPr>
        <p:grpSpPr bwMode="auto">
          <a:xfrm>
            <a:off x="5562600" y="4191000"/>
            <a:ext cx="1885950" cy="2133600"/>
            <a:chOff x="1658" y="2400"/>
            <a:chExt cx="1188" cy="1344"/>
          </a:xfrm>
        </p:grpSpPr>
        <p:sp>
          <p:nvSpPr>
            <p:cNvPr id="92165" name="Line 5"/>
            <p:cNvSpPr>
              <a:spLocks noChangeShapeType="1"/>
            </p:cNvSpPr>
            <p:nvPr/>
          </p:nvSpPr>
          <p:spPr bwMode="auto">
            <a:xfrm>
              <a:off x="2256" y="2496"/>
              <a:ext cx="48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66" name="Line 6"/>
            <p:cNvSpPr>
              <a:spLocks noChangeShapeType="1"/>
            </p:cNvSpPr>
            <p:nvPr/>
          </p:nvSpPr>
          <p:spPr bwMode="auto">
            <a:xfrm>
              <a:off x="2736" y="2784"/>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67" name="Line 7"/>
            <p:cNvSpPr>
              <a:spLocks noChangeShapeType="1"/>
            </p:cNvSpPr>
            <p:nvPr/>
          </p:nvSpPr>
          <p:spPr bwMode="auto">
            <a:xfrm flipH="1">
              <a:off x="2256" y="3360"/>
              <a:ext cx="48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68" name="Line 8"/>
            <p:cNvSpPr>
              <a:spLocks noChangeShapeType="1"/>
            </p:cNvSpPr>
            <p:nvPr/>
          </p:nvSpPr>
          <p:spPr bwMode="auto">
            <a:xfrm flipH="1" flipV="1">
              <a:off x="1776" y="3360"/>
              <a:ext cx="48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69" name="Line 9"/>
            <p:cNvSpPr>
              <a:spLocks noChangeShapeType="1"/>
            </p:cNvSpPr>
            <p:nvPr/>
          </p:nvSpPr>
          <p:spPr bwMode="auto">
            <a:xfrm flipV="1">
              <a:off x="1776" y="2784"/>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70" name="Line 10"/>
            <p:cNvSpPr>
              <a:spLocks noChangeShapeType="1"/>
            </p:cNvSpPr>
            <p:nvPr/>
          </p:nvSpPr>
          <p:spPr bwMode="auto">
            <a:xfrm flipV="1">
              <a:off x="1776" y="2496"/>
              <a:ext cx="48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71" name="Line 11"/>
            <p:cNvSpPr>
              <a:spLocks noChangeShapeType="1"/>
            </p:cNvSpPr>
            <p:nvPr/>
          </p:nvSpPr>
          <p:spPr bwMode="auto">
            <a:xfrm>
              <a:off x="2256" y="2496"/>
              <a:ext cx="48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72" name="Line 12"/>
            <p:cNvSpPr>
              <a:spLocks noChangeShapeType="1"/>
            </p:cNvSpPr>
            <p:nvPr/>
          </p:nvSpPr>
          <p:spPr bwMode="auto">
            <a:xfrm flipH="1">
              <a:off x="1776" y="2496"/>
              <a:ext cx="48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73" name="Line 13"/>
            <p:cNvSpPr>
              <a:spLocks noChangeShapeType="1"/>
            </p:cNvSpPr>
            <p:nvPr/>
          </p:nvSpPr>
          <p:spPr bwMode="auto">
            <a:xfrm>
              <a:off x="2256" y="2496"/>
              <a:ext cx="0" cy="11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74" name="Line 14"/>
            <p:cNvSpPr>
              <a:spLocks noChangeShapeType="1"/>
            </p:cNvSpPr>
            <p:nvPr/>
          </p:nvSpPr>
          <p:spPr bwMode="auto">
            <a:xfrm>
              <a:off x="1776" y="2784"/>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75" name="Line 15"/>
            <p:cNvSpPr>
              <a:spLocks noChangeShapeType="1"/>
            </p:cNvSpPr>
            <p:nvPr/>
          </p:nvSpPr>
          <p:spPr bwMode="auto">
            <a:xfrm>
              <a:off x="1776" y="2784"/>
              <a:ext cx="96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76" name="Line 16"/>
            <p:cNvSpPr>
              <a:spLocks noChangeShapeType="1"/>
            </p:cNvSpPr>
            <p:nvPr/>
          </p:nvSpPr>
          <p:spPr bwMode="auto">
            <a:xfrm>
              <a:off x="1776" y="2784"/>
              <a:ext cx="48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77" name="Line 17"/>
            <p:cNvSpPr>
              <a:spLocks noChangeShapeType="1"/>
            </p:cNvSpPr>
            <p:nvPr/>
          </p:nvSpPr>
          <p:spPr bwMode="auto">
            <a:xfrm flipH="1">
              <a:off x="2256" y="2784"/>
              <a:ext cx="48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78" name="Line 18"/>
            <p:cNvSpPr>
              <a:spLocks noChangeShapeType="1"/>
            </p:cNvSpPr>
            <p:nvPr/>
          </p:nvSpPr>
          <p:spPr bwMode="auto">
            <a:xfrm flipV="1">
              <a:off x="1776" y="2784"/>
              <a:ext cx="96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79" name="Line 19"/>
            <p:cNvSpPr>
              <a:spLocks noChangeShapeType="1"/>
            </p:cNvSpPr>
            <p:nvPr/>
          </p:nvSpPr>
          <p:spPr bwMode="auto">
            <a:xfrm>
              <a:off x="1776" y="3360"/>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80" name="Oval 20"/>
            <p:cNvSpPr>
              <a:spLocks noChangeArrowheads="1"/>
            </p:cNvSpPr>
            <p:nvPr/>
          </p:nvSpPr>
          <p:spPr bwMode="auto">
            <a:xfrm>
              <a:off x="2160" y="2400"/>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2181" name="Oval 21"/>
            <p:cNvSpPr>
              <a:spLocks noChangeArrowheads="1"/>
            </p:cNvSpPr>
            <p:nvPr/>
          </p:nvSpPr>
          <p:spPr bwMode="auto">
            <a:xfrm>
              <a:off x="2654" y="2689"/>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2182" name="Oval 22"/>
            <p:cNvSpPr>
              <a:spLocks noChangeArrowheads="1"/>
            </p:cNvSpPr>
            <p:nvPr/>
          </p:nvSpPr>
          <p:spPr bwMode="auto">
            <a:xfrm>
              <a:off x="2654" y="3264"/>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2183" name="Oval 23"/>
            <p:cNvSpPr>
              <a:spLocks noChangeArrowheads="1"/>
            </p:cNvSpPr>
            <p:nvPr/>
          </p:nvSpPr>
          <p:spPr bwMode="auto">
            <a:xfrm>
              <a:off x="2159" y="3552"/>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2184" name="Oval 24"/>
            <p:cNvSpPr>
              <a:spLocks noChangeArrowheads="1"/>
            </p:cNvSpPr>
            <p:nvPr/>
          </p:nvSpPr>
          <p:spPr bwMode="auto">
            <a:xfrm>
              <a:off x="1658" y="3264"/>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2185" name="Oval 25"/>
            <p:cNvSpPr>
              <a:spLocks noChangeArrowheads="1"/>
            </p:cNvSpPr>
            <p:nvPr/>
          </p:nvSpPr>
          <p:spPr bwMode="auto">
            <a:xfrm>
              <a:off x="1658" y="2688"/>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spTree>
    <p:extLst>
      <p:ext uri="{BB962C8B-B14F-4D97-AF65-F5344CB8AC3E}">
        <p14:creationId xmlns:p14="http://schemas.microsoft.com/office/powerpoint/2010/main" val="26377696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4540475D-5388-CE40-BE01-874E57120E69}" type="slidenum">
              <a:rPr lang="en-US" altLang="en-US" sz="1400"/>
              <a:pPr>
                <a:spcBef>
                  <a:spcPct val="0"/>
                </a:spcBef>
                <a:buFontTx/>
                <a:buNone/>
              </a:pPr>
              <a:t>120</a:t>
            </a:fld>
            <a:endParaRPr lang="en-US" altLang="en-US" sz="1400"/>
          </a:p>
        </p:txBody>
      </p:sp>
      <p:sp>
        <p:nvSpPr>
          <p:cNvPr id="202754" name="Rectangle 2"/>
          <p:cNvSpPr>
            <a:spLocks noGrp="1" noChangeArrowheads="1"/>
          </p:cNvSpPr>
          <p:nvPr>
            <p:ph type="title"/>
          </p:nvPr>
        </p:nvSpPr>
        <p:spPr/>
        <p:txBody>
          <a:bodyPr/>
          <a:lstStyle/>
          <a:p>
            <a:pPr eaLnBrk="1" hangingPunct="1"/>
            <a:r>
              <a:rPr lang="en-US" altLang="en-US">
                <a:ea typeface="ＭＳ Ｐゴシック" charset="-128"/>
              </a:rPr>
              <a:t>Topological Inquiries</a:t>
            </a:r>
          </a:p>
        </p:txBody>
      </p:sp>
      <p:sp>
        <p:nvSpPr>
          <p:cNvPr id="30724" name="Rectangle 3"/>
          <p:cNvSpPr>
            <a:spLocks noGrp="1" noChangeArrowheads="1"/>
          </p:cNvSpPr>
          <p:nvPr>
            <p:ph type="body" idx="1"/>
          </p:nvPr>
        </p:nvSpPr>
        <p:spPr>
          <a:xfrm>
            <a:off x="685800" y="1981200"/>
            <a:ext cx="8153400" cy="4114800"/>
          </a:xfrm>
        </p:spPr>
        <p:txBody>
          <a:bodyPr/>
          <a:lstStyle/>
          <a:p>
            <a:pPr eaLnBrk="1" hangingPunct="1">
              <a:defRPr/>
            </a:pPr>
            <a:r>
              <a:rPr lang="en-US" sz="2800" dirty="0"/>
              <a:t>Can get information about a Cartesian topology:</a:t>
            </a:r>
          </a:p>
          <a:p>
            <a:pPr lvl="1" eaLnBrk="1" hangingPunct="1">
              <a:buFontTx/>
              <a:buChar char=" "/>
              <a:defRPr/>
            </a:pPr>
            <a:r>
              <a:rPr lang="en-US" sz="2400" dirty="0" err="1">
                <a:solidFill>
                  <a:schemeClr val="accent2"/>
                </a:solidFill>
              </a:rPr>
              <a:t>int</a:t>
            </a:r>
            <a:r>
              <a:rPr lang="en-US" sz="2400" dirty="0">
                <a:solidFill>
                  <a:schemeClr val="accent2"/>
                </a:solidFill>
              </a:rPr>
              <a:t> </a:t>
            </a:r>
            <a:r>
              <a:rPr lang="en-US" sz="2400" dirty="0" err="1">
                <a:solidFill>
                  <a:schemeClr val="accent2"/>
                </a:solidFill>
              </a:rPr>
              <a:t>MPI_Cart_get</a:t>
            </a:r>
            <a:r>
              <a:rPr lang="en-US" sz="2400" dirty="0">
                <a:solidFill>
                  <a:schemeClr val="accent2"/>
                </a:solidFill>
              </a:rPr>
              <a:t>(</a:t>
            </a:r>
            <a:r>
              <a:rPr lang="en-US" sz="2400" dirty="0" err="1">
                <a:solidFill>
                  <a:schemeClr val="accent2"/>
                </a:solidFill>
              </a:rPr>
              <a:t>MPI_Comm</a:t>
            </a:r>
            <a:r>
              <a:rPr lang="en-US" sz="2400" dirty="0">
                <a:solidFill>
                  <a:schemeClr val="accent2"/>
                </a:solidFill>
              </a:rPr>
              <a:t> </a:t>
            </a:r>
            <a:r>
              <a:rPr lang="en-US" sz="2400" dirty="0" err="1">
                <a:solidFill>
                  <a:schemeClr val="accent2"/>
                </a:solidFill>
              </a:rPr>
              <a:t>comm</a:t>
            </a:r>
            <a:r>
              <a:rPr lang="en-US" sz="2400" dirty="0">
                <a:solidFill>
                  <a:schemeClr val="accent2"/>
                </a:solidFill>
              </a:rPr>
              <a:t>, </a:t>
            </a:r>
            <a:r>
              <a:rPr lang="en-US" sz="2400" dirty="0" err="1">
                <a:solidFill>
                  <a:schemeClr val="accent2"/>
                </a:solidFill>
              </a:rPr>
              <a:t>int</a:t>
            </a:r>
            <a:r>
              <a:rPr lang="en-US" sz="2400" dirty="0">
                <a:solidFill>
                  <a:schemeClr val="accent2"/>
                </a:solidFill>
              </a:rPr>
              <a:t> </a:t>
            </a:r>
            <a:r>
              <a:rPr lang="en-US" sz="2400" dirty="0" err="1">
                <a:solidFill>
                  <a:schemeClr val="accent2"/>
                </a:solidFill>
              </a:rPr>
              <a:t>maxdims</a:t>
            </a:r>
            <a:r>
              <a:rPr lang="en-US" sz="2400" dirty="0">
                <a:solidFill>
                  <a:schemeClr val="accent2"/>
                </a:solidFill>
              </a:rPr>
              <a:t>,        </a:t>
            </a:r>
            <a:r>
              <a:rPr lang="en-US" sz="2400" dirty="0" err="1">
                <a:solidFill>
                  <a:schemeClr val="accent2"/>
                </a:solidFill>
              </a:rPr>
              <a:t>int</a:t>
            </a:r>
            <a:r>
              <a:rPr lang="en-US" sz="2400" dirty="0">
                <a:solidFill>
                  <a:schemeClr val="accent2"/>
                </a:solidFill>
              </a:rPr>
              <a:t> *dims, </a:t>
            </a:r>
            <a:r>
              <a:rPr lang="en-US" sz="2400" dirty="0" err="1">
                <a:solidFill>
                  <a:schemeClr val="accent2"/>
                </a:solidFill>
              </a:rPr>
              <a:t>int</a:t>
            </a:r>
            <a:r>
              <a:rPr lang="en-US" sz="2400" dirty="0">
                <a:solidFill>
                  <a:schemeClr val="accent2"/>
                </a:solidFill>
              </a:rPr>
              <a:t> *periods, </a:t>
            </a:r>
            <a:r>
              <a:rPr lang="en-US" sz="2400" dirty="0" err="1">
                <a:solidFill>
                  <a:schemeClr val="accent2"/>
                </a:solidFill>
              </a:rPr>
              <a:t>int</a:t>
            </a:r>
            <a:r>
              <a:rPr lang="en-US" sz="2400" dirty="0">
                <a:solidFill>
                  <a:schemeClr val="accent2"/>
                </a:solidFill>
              </a:rPr>
              <a:t> *</a:t>
            </a:r>
            <a:r>
              <a:rPr lang="en-US" sz="2400" dirty="0" err="1">
                <a:solidFill>
                  <a:schemeClr val="accent2"/>
                </a:solidFill>
              </a:rPr>
              <a:t>coords</a:t>
            </a:r>
            <a:r>
              <a:rPr lang="en-US" sz="2400" dirty="0">
                <a:solidFill>
                  <a:schemeClr val="accent2"/>
                </a:solidFill>
              </a:rPr>
              <a:t>)</a:t>
            </a:r>
          </a:p>
          <a:p>
            <a:pPr eaLnBrk="1" hangingPunct="1">
              <a:buFontTx/>
              <a:buChar char=" "/>
              <a:defRPr/>
            </a:pPr>
            <a:r>
              <a:rPr lang="en-US" sz="2800" dirty="0"/>
              <a:t>This gives information about a Cartesian topology:</a:t>
            </a:r>
          </a:p>
          <a:p>
            <a:pPr lvl="1" eaLnBrk="1" hangingPunct="1">
              <a:buFontTx/>
              <a:buChar char=" "/>
              <a:defRPr/>
            </a:pPr>
            <a:r>
              <a:rPr lang="en-US" sz="2400" dirty="0" err="1"/>
              <a:t>int</a:t>
            </a:r>
            <a:r>
              <a:rPr lang="en-US" sz="2400" dirty="0"/>
              <a:t> *dims;     // number of processes in each dimension</a:t>
            </a:r>
          </a:p>
          <a:p>
            <a:pPr lvl="1" eaLnBrk="1" hangingPunct="1">
              <a:buFontTx/>
              <a:buChar char=" "/>
              <a:defRPr/>
            </a:pPr>
            <a:r>
              <a:rPr lang="en-US" sz="2400" dirty="0" err="1"/>
              <a:t>int</a:t>
            </a:r>
            <a:r>
              <a:rPr lang="en-US" sz="2400" dirty="0"/>
              <a:t> *periods; // periodicity of each dimension</a:t>
            </a:r>
          </a:p>
          <a:p>
            <a:pPr lvl="1" eaLnBrk="1" hangingPunct="1">
              <a:buFontTx/>
              <a:buChar char=" "/>
              <a:defRPr/>
            </a:pPr>
            <a:r>
              <a:rPr lang="en-US" sz="2400" dirty="0" err="1"/>
              <a:t>int</a:t>
            </a:r>
            <a:r>
              <a:rPr lang="en-US" sz="2400" dirty="0"/>
              <a:t> *</a:t>
            </a:r>
            <a:r>
              <a:rPr lang="en-US" sz="2400" dirty="0" err="1"/>
              <a:t>coords</a:t>
            </a:r>
            <a:r>
              <a:rPr lang="en-US" sz="2400" dirty="0"/>
              <a:t>;  // coordinates of calling process</a:t>
            </a:r>
          </a:p>
          <a:p>
            <a:pPr marL="457200" lvl="1" indent="0" eaLnBrk="1" hangingPunct="1">
              <a:buFontTx/>
              <a:buNone/>
              <a:defRPr/>
            </a:pPr>
            <a:endParaRPr lang="en-US" sz="2400" dirty="0"/>
          </a:p>
          <a:p>
            <a:pPr eaLnBrk="1" hangingPunct="1">
              <a:buFontTx/>
              <a:buChar char=" "/>
              <a:defRPr/>
            </a:pPr>
            <a:endParaRPr lang="en-US" sz="2800"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62DD4DDC-1517-CE48-B1C9-83DB42B17742}" type="slidenum">
              <a:rPr lang="en-US" altLang="en-US" sz="1400"/>
              <a:pPr>
                <a:spcBef>
                  <a:spcPct val="0"/>
                </a:spcBef>
                <a:buFontTx/>
                <a:buNone/>
              </a:pPr>
              <a:t>121</a:t>
            </a:fld>
            <a:endParaRPr lang="en-US" altLang="en-US" sz="1400"/>
          </a:p>
        </p:txBody>
      </p:sp>
      <p:sp>
        <p:nvSpPr>
          <p:cNvPr id="204802" name="Rectangle 2"/>
          <p:cNvSpPr>
            <a:spLocks noGrp="1" noChangeArrowheads="1"/>
          </p:cNvSpPr>
          <p:nvPr>
            <p:ph type="title"/>
          </p:nvPr>
        </p:nvSpPr>
        <p:spPr/>
        <p:txBody>
          <a:bodyPr/>
          <a:lstStyle/>
          <a:p>
            <a:pPr eaLnBrk="1" hangingPunct="1"/>
            <a:r>
              <a:rPr lang="en-US" altLang="en-US">
                <a:ea typeface="ＭＳ Ｐゴシック" charset="-128"/>
              </a:rPr>
              <a:t>Mapping Between Rank and Position</a:t>
            </a:r>
          </a:p>
        </p:txBody>
      </p:sp>
      <p:sp>
        <p:nvSpPr>
          <p:cNvPr id="204803" name="Rectangle 3"/>
          <p:cNvSpPr>
            <a:spLocks noGrp="1" noChangeArrowheads="1"/>
          </p:cNvSpPr>
          <p:nvPr>
            <p:ph type="body" idx="1"/>
          </p:nvPr>
        </p:nvSpPr>
        <p:spPr/>
        <p:txBody>
          <a:bodyPr/>
          <a:lstStyle/>
          <a:p>
            <a:pPr eaLnBrk="1" hangingPunct="1"/>
            <a:r>
              <a:rPr lang="en-US" altLang="en-US">
                <a:ea typeface="ＭＳ Ｐゴシック" charset="-128"/>
              </a:rPr>
              <a:t>The rank of a process at a given location:</a:t>
            </a:r>
          </a:p>
          <a:p>
            <a:pPr lvl="1" eaLnBrk="1" hangingPunct="1">
              <a:buFontTx/>
              <a:buChar char=" "/>
            </a:pPr>
            <a:r>
              <a:rPr lang="en-US" altLang="en-US">
                <a:solidFill>
                  <a:schemeClr val="accent2"/>
                </a:solidFill>
                <a:ea typeface="ＭＳ Ｐゴシック" charset="-128"/>
              </a:rPr>
              <a:t>int MPI_Cart_rank(MPI_Comm comm, int *coords, int *rank)</a:t>
            </a:r>
          </a:p>
          <a:p>
            <a:pPr eaLnBrk="1" hangingPunct="1"/>
            <a:r>
              <a:rPr lang="en-US" altLang="en-US">
                <a:ea typeface="ＭＳ Ｐゴシック" charset="-128"/>
              </a:rPr>
              <a:t>The location of a process of a given rank:</a:t>
            </a:r>
          </a:p>
          <a:p>
            <a:pPr lvl="1" eaLnBrk="1" hangingPunct="1">
              <a:buFontTx/>
              <a:buChar char=" "/>
            </a:pPr>
            <a:r>
              <a:rPr lang="en-US" altLang="en-US">
                <a:solidFill>
                  <a:schemeClr val="accent2"/>
                </a:solidFill>
                <a:ea typeface="ＭＳ Ｐゴシック" charset="-128"/>
              </a:rPr>
              <a:t>int MPI_Cart_coords(MPI_Comm comm,      int rank, int maxdims, int *coords)</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0E4C8EFB-BBE5-9747-AD1F-AB083A8D69F8}" type="slidenum">
              <a:rPr lang="en-US" altLang="en-US" sz="1400"/>
              <a:pPr>
                <a:spcBef>
                  <a:spcPct val="0"/>
                </a:spcBef>
                <a:buFontTx/>
                <a:buNone/>
              </a:pPr>
              <a:t>122</a:t>
            </a:fld>
            <a:endParaRPr lang="en-US" altLang="en-US" sz="1400"/>
          </a:p>
        </p:txBody>
      </p:sp>
      <p:sp>
        <p:nvSpPr>
          <p:cNvPr id="206850" name="Rectangle 2"/>
          <p:cNvSpPr>
            <a:spLocks noGrp="1" noChangeArrowheads="1"/>
          </p:cNvSpPr>
          <p:nvPr>
            <p:ph type="title"/>
          </p:nvPr>
        </p:nvSpPr>
        <p:spPr/>
        <p:txBody>
          <a:bodyPr/>
          <a:lstStyle/>
          <a:p>
            <a:pPr eaLnBrk="1" hangingPunct="1"/>
            <a:r>
              <a:rPr lang="en-US" altLang="en-US">
                <a:ea typeface="ＭＳ Ｐゴシック" charset="-128"/>
              </a:rPr>
              <a:t>Uses of Topologies</a:t>
            </a:r>
          </a:p>
        </p:txBody>
      </p:sp>
      <p:sp>
        <p:nvSpPr>
          <p:cNvPr id="206851" name="Rectangle 3"/>
          <p:cNvSpPr>
            <a:spLocks noGrp="1" noChangeArrowheads="1"/>
          </p:cNvSpPr>
          <p:nvPr>
            <p:ph type="body" idx="1"/>
          </p:nvPr>
        </p:nvSpPr>
        <p:spPr/>
        <p:txBody>
          <a:bodyPr/>
          <a:lstStyle/>
          <a:p>
            <a:pPr eaLnBrk="1" hangingPunct="1">
              <a:lnSpc>
                <a:spcPct val="90000"/>
              </a:lnSpc>
            </a:pPr>
            <a:r>
              <a:rPr lang="en-US" altLang="en-US" sz="2800">
                <a:ea typeface="ＭＳ Ｐゴシック" charset="-128"/>
              </a:rPr>
              <a:t>Knowledge of application topology can be used to efficiently assign processes to processors.</a:t>
            </a:r>
          </a:p>
          <a:p>
            <a:pPr eaLnBrk="1" hangingPunct="1">
              <a:lnSpc>
                <a:spcPct val="90000"/>
              </a:lnSpc>
            </a:pPr>
            <a:r>
              <a:rPr lang="en-US" altLang="en-US" sz="2800">
                <a:ea typeface="ＭＳ Ｐゴシック" charset="-128"/>
              </a:rPr>
              <a:t>Cartesian grids can be divided into hyperplanes by removing specified dimensions.</a:t>
            </a:r>
          </a:p>
          <a:p>
            <a:pPr eaLnBrk="1" hangingPunct="1">
              <a:lnSpc>
                <a:spcPct val="90000"/>
              </a:lnSpc>
            </a:pPr>
            <a:r>
              <a:rPr lang="en-US" altLang="en-US" sz="2800">
                <a:ea typeface="ＭＳ Ｐゴシック" charset="-128"/>
              </a:rPr>
              <a:t>MPI provides support for shifting data along a specified dimension of a Cartesian grid.</a:t>
            </a:r>
          </a:p>
          <a:p>
            <a:pPr eaLnBrk="1" hangingPunct="1">
              <a:lnSpc>
                <a:spcPct val="90000"/>
              </a:lnSpc>
            </a:pPr>
            <a:r>
              <a:rPr lang="en-US" altLang="en-US" sz="2800">
                <a:ea typeface="ＭＳ Ｐゴシック" charset="-128"/>
              </a:rPr>
              <a:t>MPI provides support for performing collective communication operations along a specified grid direction.</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968412B8-95C8-0B43-B26A-029BAEB1C52D}" type="slidenum">
              <a:rPr lang="en-US" altLang="en-US" sz="1400"/>
              <a:pPr>
                <a:spcBef>
                  <a:spcPct val="0"/>
                </a:spcBef>
                <a:buFontTx/>
                <a:buNone/>
              </a:pPr>
              <a:t>123</a:t>
            </a:fld>
            <a:endParaRPr lang="en-US" altLang="en-US" sz="1400"/>
          </a:p>
        </p:txBody>
      </p:sp>
      <p:sp>
        <p:nvSpPr>
          <p:cNvPr id="208898" name="Rectangle 2"/>
          <p:cNvSpPr>
            <a:spLocks noGrp="1" noChangeArrowheads="1"/>
          </p:cNvSpPr>
          <p:nvPr>
            <p:ph type="title"/>
          </p:nvPr>
        </p:nvSpPr>
        <p:spPr/>
        <p:txBody>
          <a:bodyPr/>
          <a:lstStyle/>
          <a:p>
            <a:pPr eaLnBrk="1" hangingPunct="1"/>
            <a:r>
              <a:rPr lang="en-US" altLang="en-US">
                <a:ea typeface="ＭＳ Ｐゴシック" charset="-128"/>
              </a:rPr>
              <a:t>Topologies and Data Shifts</a:t>
            </a:r>
          </a:p>
        </p:txBody>
      </p:sp>
      <p:sp>
        <p:nvSpPr>
          <p:cNvPr id="208899" name="Rectangle 3"/>
          <p:cNvSpPr>
            <a:spLocks noGrp="1" noChangeArrowheads="1"/>
          </p:cNvSpPr>
          <p:nvPr>
            <p:ph type="body" idx="1"/>
          </p:nvPr>
        </p:nvSpPr>
        <p:spPr>
          <a:xfrm>
            <a:off x="762000" y="3200400"/>
            <a:ext cx="7772400" cy="2819400"/>
          </a:xfrm>
        </p:spPr>
        <p:txBody>
          <a:bodyPr/>
          <a:lstStyle/>
          <a:p>
            <a:pPr eaLnBrk="1" hangingPunct="1"/>
            <a:r>
              <a:rPr lang="en-US" altLang="en-US">
                <a:ea typeface="ＭＳ Ｐゴシック" charset="-128"/>
              </a:rPr>
              <a:t>Circular shift by J. Data in process K is sent to process mod((J+K),N)</a:t>
            </a:r>
          </a:p>
          <a:p>
            <a:pPr eaLnBrk="1" hangingPunct="1"/>
            <a:r>
              <a:rPr lang="en-US" altLang="en-US">
                <a:ea typeface="ＭＳ Ｐゴシック" charset="-128"/>
              </a:rPr>
              <a:t>End-off shift by J. Data in process K is sent to process J+K if this is between 0 and N-1. Otherwise, no data are sent.</a:t>
            </a:r>
          </a:p>
        </p:txBody>
      </p:sp>
      <p:sp>
        <p:nvSpPr>
          <p:cNvPr id="208900" name="Text Box 4"/>
          <p:cNvSpPr txBox="1">
            <a:spLocks noChangeArrowheads="1"/>
          </p:cNvSpPr>
          <p:nvPr/>
        </p:nvSpPr>
        <p:spPr bwMode="auto">
          <a:xfrm>
            <a:off x="762000" y="1981200"/>
            <a:ext cx="77724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US" altLang="en-US"/>
              <a:t>Consider the following two types of shift for a group of N processes:</a:t>
            </a:r>
          </a:p>
          <a:p>
            <a:pPr eaLnBrk="1" hangingPunct="1">
              <a:spcBef>
                <a:spcPct val="0"/>
              </a:spcBef>
              <a:buFontTx/>
              <a:buNone/>
            </a:pPr>
            <a:endParaRPr lang="en-US" altLang="en-US" sz="240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07FD4839-CA02-6E45-B3AF-77DCDF7C0C45}" type="slidenum">
              <a:rPr lang="en-US" altLang="en-US" sz="1400"/>
              <a:pPr>
                <a:spcBef>
                  <a:spcPct val="0"/>
                </a:spcBef>
                <a:buFontTx/>
                <a:buNone/>
              </a:pPr>
              <a:t>124</a:t>
            </a:fld>
            <a:endParaRPr lang="en-US" altLang="en-US" sz="1400"/>
          </a:p>
        </p:txBody>
      </p:sp>
      <p:sp>
        <p:nvSpPr>
          <p:cNvPr id="210946" name="Rectangle 2"/>
          <p:cNvSpPr>
            <a:spLocks noGrp="1" noChangeArrowheads="1"/>
          </p:cNvSpPr>
          <p:nvPr>
            <p:ph type="title"/>
          </p:nvPr>
        </p:nvSpPr>
        <p:spPr/>
        <p:txBody>
          <a:bodyPr/>
          <a:lstStyle/>
          <a:p>
            <a:pPr eaLnBrk="1" hangingPunct="1"/>
            <a:r>
              <a:rPr lang="en-US" altLang="en-US">
                <a:ea typeface="ＭＳ Ｐゴシック" charset="-128"/>
              </a:rPr>
              <a:t>Topologies and Data Shifts 2</a:t>
            </a:r>
          </a:p>
        </p:txBody>
      </p:sp>
      <p:sp>
        <p:nvSpPr>
          <p:cNvPr id="210947" name="Rectangle 3"/>
          <p:cNvSpPr>
            <a:spLocks noGrp="1" noChangeArrowheads="1"/>
          </p:cNvSpPr>
          <p:nvPr>
            <p:ph type="body" idx="1"/>
          </p:nvPr>
        </p:nvSpPr>
        <p:spPr>
          <a:xfrm>
            <a:off x="533400" y="1828800"/>
            <a:ext cx="8153400" cy="4114800"/>
          </a:xfrm>
        </p:spPr>
        <p:txBody>
          <a:bodyPr/>
          <a:lstStyle/>
          <a:p>
            <a:pPr eaLnBrk="1" hangingPunct="1">
              <a:lnSpc>
                <a:spcPct val="90000"/>
              </a:lnSpc>
            </a:pPr>
            <a:r>
              <a:rPr lang="en-US" altLang="en-US" sz="2800">
                <a:ea typeface="ＭＳ Ｐゴシック" charset="-128"/>
              </a:rPr>
              <a:t>Topological shifts are performed using</a:t>
            </a:r>
          </a:p>
          <a:p>
            <a:pPr lvl="1" eaLnBrk="1" hangingPunct="1">
              <a:lnSpc>
                <a:spcPct val="90000"/>
              </a:lnSpc>
              <a:buFontTx/>
              <a:buChar char=" "/>
            </a:pPr>
            <a:r>
              <a:rPr lang="en-US" altLang="en-US" sz="2400">
                <a:solidFill>
                  <a:schemeClr val="accent2"/>
                </a:solidFill>
                <a:ea typeface="ＭＳ Ｐゴシック" charset="-128"/>
              </a:rPr>
              <a:t>int MPI_Sendrecv(…)</a:t>
            </a:r>
          </a:p>
          <a:p>
            <a:pPr eaLnBrk="1" hangingPunct="1">
              <a:lnSpc>
                <a:spcPct val="90000"/>
              </a:lnSpc>
            </a:pPr>
            <a:r>
              <a:rPr lang="en-US" altLang="en-US" sz="2800">
                <a:ea typeface="ＭＳ Ｐゴシック" charset="-128"/>
              </a:rPr>
              <a:t>The ranks of the processes that a process must send to and receive from when performing a shift on a topological group are returned by:</a:t>
            </a:r>
          </a:p>
          <a:p>
            <a:pPr lvl="1" eaLnBrk="1" hangingPunct="1">
              <a:lnSpc>
                <a:spcPct val="90000"/>
              </a:lnSpc>
              <a:buFontTx/>
              <a:buChar char=" "/>
            </a:pPr>
            <a:r>
              <a:rPr lang="en-US" altLang="en-US" sz="2400">
                <a:solidFill>
                  <a:schemeClr val="accent2"/>
                </a:solidFill>
                <a:ea typeface="ＭＳ Ｐゴシック" charset="-128"/>
              </a:rPr>
              <a:t>int MPI_Cart_shift(MPI_Comm comm, int direction,      int disp, int *rank_source,  int *rank_dest)</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58A2A-221A-2645-AE20-D4426FF6D2E6}"/>
              </a:ext>
            </a:extLst>
          </p:cNvPr>
          <p:cNvSpPr>
            <a:spLocks noGrp="1"/>
          </p:cNvSpPr>
          <p:nvPr>
            <p:ph type="title"/>
          </p:nvPr>
        </p:nvSpPr>
        <p:spPr>
          <a:xfrm>
            <a:off x="685800" y="116991"/>
            <a:ext cx="7772400" cy="1143000"/>
          </a:xfrm>
        </p:spPr>
        <p:txBody>
          <a:bodyPr/>
          <a:lstStyle/>
          <a:p>
            <a:r>
              <a:rPr lang="en-US" dirty="0"/>
              <a:t>Shifts</a:t>
            </a:r>
          </a:p>
        </p:txBody>
      </p:sp>
      <p:sp>
        <p:nvSpPr>
          <p:cNvPr id="4" name="Slide Number Placeholder 3">
            <a:extLst>
              <a:ext uri="{FF2B5EF4-FFF2-40B4-BE49-F238E27FC236}">
                <a16:creationId xmlns:a16="http://schemas.microsoft.com/office/drawing/2014/main" id="{A5AEE1CC-C981-D748-A7E8-FEFC687C9B75}"/>
              </a:ext>
            </a:extLst>
          </p:cNvPr>
          <p:cNvSpPr>
            <a:spLocks noGrp="1"/>
          </p:cNvSpPr>
          <p:nvPr>
            <p:ph type="sldNum" sz="quarter" idx="12"/>
          </p:nvPr>
        </p:nvSpPr>
        <p:spPr/>
        <p:txBody>
          <a:bodyPr/>
          <a:lstStyle/>
          <a:p>
            <a:pPr>
              <a:defRPr/>
            </a:pPr>
            <a:fld id="{D012422A-DDCD-C343-9C9B-51719D875D7B}" type="slidenum">
              <a:rPr lang="en-US" altLang="en-US" smtClean="0"/>
              <a:pPr>
                <a:defRPr/>
              </a:pPr>
              <a:t>125</a:t>
            </a:fld>
            <a:endParaRPr lang="en-US" altLang="en-US"/>
          </a:p>
        </p:txBody>
      </p:sp>
      <p:grpSp>
        <p:nvGrpSpPr>
          <p:cNvPr id="34" name="Group 33">
            <a:extLst>
              <a:ext uri="{FF2B5EF4-FFF2-40B4-BE49-F238E27FC236}">
                <a16:creationId xmlns:a16="http://schemas.microsoft.com/office/drawing/2014/main" id="{B0DC2477-1E99-894E-857A-D28EE7D93B64}"/>
              </a:ext>
            </a:extLst>
          </p:cNvPr>
          <p:cNvGrpSpPr/>
          <p:nvPr/>
        </p:nvGrpSpPr>
        <p:grpSpPr>
          <a:xfrm>
            <a:off x="1897876" y="1973369"/>
            <a:ext cx="2100828" cy="2624175"/>
            <a:chOff x="1475656" y="2038139"/>
            <a:chExt cx="2100828" cy="2624175"/>
          </a:xfrm>
        </p:grpSpPr>
        <p:grpSp>
          <p:nvGrpSpPr>
            <p:cNvPr id="32" name="Group 31">
              <a:extLst>
                <a:ext uri="{FF2B5EF4-FFF2-40B4-BE49-F238E27FC236}">
                  <a16:creationId xmlns:a16="http://schemas.microsoft.com/office/drawing/2014/main" id="{BE674468-4B1F-1E47-9861-BFC4A9E884A3}"/>
                </a:ext>
              </a:extLst>
            </p:cNvPr>
            <p:cNvGrpSpPr/>
            <p:nvPr/>
          </p:nvGrpSpPr>
          <p:grpSpPr>
            <a:xfrm>
              <a:off x="1475656" y="2564904"/>
              <a:ext cx="2100828" cy="2097410"/>
              <a:chOff x="1763688" y="2374776"/>
              <a:chExt cx="2100828" cy="2097410"/>
            </a:xfrm>
          </p:grpSpPr>
          <p:sp>
            <p:nvSpPr>
              <p:cNvPr id="5" name="Oval 4">
                <a:extLst>
                  <a:ext uri="{FF2B5EF4-FFF2-40B4-BE49-F238E27FC236}">
                    <a16:creationId xmlns:a16="http://schemas.microsoft.com/office/drawing/2014/main" id="{DA314858-BBA3-584F-A698-606F36ED8713}"/>
                  </a:ext>
                </a:extLst>
              </p:cNvPr>
              <p:cNvSpPr/>
              <p:nvPr/>
            </p:nvSpPr>
            <p:spPr bwMode="auto">
              <a:xfrm>
                <a:off x="2698726" y="2374776"/>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tabLst/>
                </a:pPr>
                <a:r>
                  <a:rPr kumimoji="0" lang="en-US" sz="1400" b="0" i="0" u="none" strike="noStrike" cap="none" normalizeH="0" baseline="0" dirty="0">
                    <a:ln>
                      <a:noFill/>
                    </a:ln>
                    <a:solidFill>
                      <a:schemeClr val="tx1"/>
                    </a:solidFill>
                    <a:effectLst/>
                    <a:latin typeface="Times New Roman" pitchFamily="18" charset="0"/>
                    <a:sym typeface="Math1" pitchFamily="2" charset="2"/>
                  </a:rPr>
                  <a:t>0</a:t>
                </a:r>
              </a:p>
            </p:txBody>
          </p:sp>
          <p:sp>
            <p:nvSpPr>
              <p:cNvPr id="6" name="Oval 5">
                <a:extLst>
                  <a:ext uri="{FF2B5EF4-FFF2-40B4-BE49-F238E27FC236}">
                    <a16:creationId xmlns:a16="http://schemas.microsoft.com/office/drawing/2014/main" id="{1A7DD9FB-429A-5B44-8D0C-B5571014D209}"/>
                  </a:ext>
                </a:extLst>
              </p:cNvPr>
              <p:cNvSpPr/>
              <p:nvPr/>
            </p:nvSpPr>
            <p:spPr bwMode="auto">
              <a:xfrm>
                <a:off x="2698726" y="4184154"/>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tabLst/>
                </a:pPr>
                <a:r>
                  <a:rPr lang="en-US" sz="1400" dirty="0">
                    <a:latin typeface="Times New Roman" pitchFamily="18" charset="0"/>
                    <a:sym typeface="Math1" pitchFamily="2" charset="2"/>
                  </a:rPr>
                  <a:t>4</a:t>
                </a:r>
                <a:endParaRPr kumimoji="0" lang="en-US" sz="1400" b="0" i="0" u="none" strike="noStrike" cap="none" normalizeH="0" baseline="0" dirty="0">
                  <a:ln>
                    <a:noFill/>
                  </a:ln>
                  <a:solidFill>
                    <a:schemeClr val="tx1"/>
                  </a:solidFill>
                  <a:effectLst/>
                  <a:latin typeface="Times New Roman" pitchFamily="18" charset="0"/>
                  <a:sym typeface="Math1" pitchFamily="2" charset="2"/>
                </a:endParaRPr>
              </a:p>
            </p:txBody>
          </p:sp>
          <p:sp>
            <p:nvSpPr>
              <p:cNvPr id="7" name="Oval 6">
                <a:extLst>
                  <a:ext uri="{FF2B5EF4-FFF2-40B4-BE49-F238E27FC236}">
                    <a16:creationId xmlns:a16="http://schemas.microsoft.com/office/drawing/2014/main" id="{36412A91-94E8-164B-AFDB-CB93F7033122}"/>
                  </a:ext>
                </a:extLst>
              </p:cNvPr>
              <p:cNvSpPr/>
              <p:nvPr/>
            </p:nvSpPr>
            <p:spPr bwMode="auto">
              <a:xfrm>
                <a:off x="3576484" y="3284984"/>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tabLst/>
                </a:pPr>
                <a:r>
                  <a:rPr lang="en-US" sz="1400" dirty="0">
                    <a:latin typeface="Times New Roman" pitchFamily="18" charset="0"/>
                    <a:sym typeface="Math1" pitchFamily="2" charset="2"/>
                  </a:rPr>
                  <a:t>2</a:t>
                </a:r>
                <a:endParaRPr kumimoji="0" lang="en-US" sz="1400" b="0" i="0" u="none" strike="noStrike" cap="none" normalizeH="0" baseline="0" dirty="0">
                  <a:ln>
                    <a:noFill/>
                  </a:ln>
                  <a:solidFill>
                    <a:schemeClr val="tx1"/>
                  </a:solidFill>
                  <a:effectLst/>
                  <a:latin typeface="Times New Roman" pitchFamily="18" charset="0"/>
                  <a:sym typeface="Math1" pitchFamily="2" charset="2"/>
                </a:endParaRPr>
              </a:p>
            </p:txBody>
          </p:sp>
          <p:sp>
            <p:nvSpPr>
              <p:cNvPr id="8" name="Oval 7">
                <a:extLst>
                  <a:ext uri="{FF2B5EF4-FFF2-40B4-BE49-F238E27FC236}">
                    <a16:creationId xmlns:a16="http://schemas.microsoft.com/office/drawing/2014/main" id="{7A502334-D9A0-B545-83BA-67E201787BE4}"/>
                  </a:ext>
                </a:extLst>
              </p:cNvPr>
              <p:cNvSpPr/>
              <p:nvPr/>
            </p:nvSpPr>
            <p:spPr bwMode="auto">
              <a:xfrm>
                <a:off x="1763688" y="3284984"/>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tabLst/>
                </a:pPr>
                <a:r>
                  <a:rPr lang="en-US" sz="1400" dirty="0">
                    <a:latin typeface="Times New Roman" pitchFamily="18" charset="0"/>
                    <a:sym typeface="Math1" pitchFamily="2" charset="2"/>
                  </a:rPr>
                  <a:t>6</a:t>
                </a:r>
                <a:endParaRPr kumimoji="0" lang="en-US" sz="1400" b="0" i="0" u="none" strike="noStrike" cap="none" normalizeH="0" baseline="0" dirty="0">
                  <a:ln>
                    <a:noFill/>
                  </a:ln>
                  <a:solidFill>
                    <a:schemeClr val="tx1"/>
                  </a:solidFill>
                  <a:effectLst/>
                  <a:latin typeface="Times New Roman" pitchFamily="18" charset="0"/>
                  <a:sym typeface="Math1" pitchFamily="2" charset="2"/>
                </a:endParaRPr>
              </a:p>
            </p:txBody>
          </p:sp>
          <p:sp>
            <p:nvSpPr>
              <p:cNvPr id="9" name="Oval 8">
                <a:extLst>
                  <a:ext uri="{FF2B5EF4-FFF2-40B4-BE49-F238E27FC236}">
                    <a16:creationId xmlns:a16="http://schemas.microsoft.com/office/drawing/2014/main" id="{CFE3361F-2A28-1148-9765-804E9A53773B}"/>
                  </a:ext>
                </a:extLst>
              </p:cNvPr>
              <p:cNvSpPr/>
              <p:nvPr/>
            </p:nvSpPr>
            <p:spPr bwMode="auto">
              <a:xfrm>
                <a:off x="3261008" y="2708920"/>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tabLst/>
                </a:pPr>
                <a:r>
                  <a:rPr lang="en-US" sz="1400" dirty="0">
                    <a:latin typeface="Times New Roman" pitchFamily="18" charset="0"/>
                    <a:sym typeface="Math1" pitchFamily="2" charset="2"/>
                  </a:rPr>
                  <a:t>1</a:t>
                </a:r>
                <a:endParaRPr kumimoji="0" lang="en-US" sz="1400" b="0" i="0" u="none" strike="noStrike" cap="none" normalizeH="0" baseline="0" dirty="0">
                  <a:ln>
                    <a:noFill/>
                  </a:ln>
                  <a:solidFill>
                    <a:schemeClr val="tx1"/>
                  </a:solidFill>
                  <a:effectLst/>
                  <a:latin typeface="Times New Roman" pitchFamily="18" charset="0"/>
                  <a:sym typeface="Math1" pitchFamily="2" charset="2"/>
                </a:endParaRPr>
              </a:p>
            </p:txBody>
          </p:sp>
          <p:sp>
            <p:nvSpPr>
              <p:cNvPr id="10" name="Oval 9">
                <a:extLst>
                  <a:ext uri="{FF2B5EF4-FFF2-40B4-BE49-F238E27FC236}">
                    <a16:creationId xmlns:a16="http://schemas.microsoft.com/office/drawing/2014/main" id="{EA415426-09E7-9C4B-B152-231EF1243B47}"/>
                  </a:ext>
                </a:extLst>
              </p:cNvPr>
              <p:cNvSpPr/>
              <p:nvPr/>
            </p:nvSpPr>
            <p:spPr bwMode="auto">
              <a:xfrm>
                <a:off x="3261008" y="3896122"/>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tabLst/>
                </a:pPr>
                <a:r>
                  <a:rPr lang="en-US" sz="1400" dirty="0">
                    <a:latin typeface="Times New Roman" pitchFamily="18" charset="0"/>
                    <a:sym typeface="Math1" pitchFamily="2" charset="2"/>
                  </a:rPr>
                  <a:t>3</a:t>
                </a:r>
                <a:endParaRPr kumimoji="0" lang="en-US" sz="1400" b="0" i="0" u="none" strike="noStrike" cap="none" normalizeH="0" baseline="0" dirty="0">
                  <a:ln>
                    <a:noFill/>
                  </a:ln>
                  <a:solidFill>
                    <a:schemeClr val="tx1"/>
                  </a:solidFill>
                  <a:effectLst/>
                  <a:latin typeface="Times New Roman" pitchFamily="18" charset="0"/>
                  <a:sym typeface="Math1" pitchFamily="2" charset="2"/>
                </a:endParaRPr>
              </a:p>
            </p:txBody>
          </p:sp>
          <p:sp>
            <p:nvSpPr>
              <p:cNvPr id="11" name="Oval 10">
                <a:extLst>
                  <a:ext uri="{FF2B5EF4-FFF2-40B4-BE49-F238E27FC236}">
                    <a16:creationId xmlns:a16="http://schemas.microsoft.com/office/drawing/2014/main" id="{B60C57BC-5DD9-EB41-ACEA-ED142A89E459}"/>
                  </a:ext>
                </a:extLst>
              </p:cNvPr>
              <p:cNvSpPr/>
              <p:nvPr/>
            </p:nvSpPr>
            <p:spPr bwMode="auto">
              <a:xfrm>
                <a:off x="2051720" y="3896122"/>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tabLst/>
                </a:pPr>
                <a:r>
                  <a:rPr lang="en-US" sz="1400" dirty="0">
                    <a:latin typeface="Times New Roman" pitchFamily="18" charset="0"/>
                    <a:sym typeface="Math1" pitchFamily="2" charset="2"/>
                  </a:rPr>
                  <a:t>5</a:t>
                </a:r>
                <a:endParaRPr kumimoji="0" lang="en-US" sz="1400" b="0" i="0" u="none" strike="noStrike" cap="none" normalizeH="0" baseline="0" dirty="0">
                  <a:ln>
                    <a:noFill/>
                  </a:ln>
                  <a:solidFill>
                    <a:schemeClr val="tx1"/>
                  </a:solidFill>
                  <a:effectLst/>
                  <a:latin typeface="Times New Roman" pitchFamily="18" charset="0"/>
                  <a:sym typeface="Math1" pitchFamily="2" charset="2"/>
                </a:endParaRPr>
              </a:p>
            </p:txBody>
          </p:sp>
          <p:sp>
            <p:nvSpPr>
              <p:cNvPr id="12" name="Oval 11">
                <a:extLst>
                  <a:ext uri="{FF2B5EF4-FFF2-40B4-BE49-F238E27FC236}">
                    <a16:creationId xmlns:a16="http://schemas.microsoft.com/office/drawing/2014/main" id="{62D97C8E-5275-DF4D-8E75-DA38A53B155D}"/>
                  </a:ext>
                </a:extLst>
              </p:cNvPr>
              <p:cNvSpPr/>
              <p:nvPr/>
            </p:nvSpPr>
            <p:spPr bwMode="auto">
              <a:xfrm>
                <a:off x="2051720" y="2708920"/>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tabLst/>
                </a:pPr>
                <a:r>
                  <a:rPr lang="en-US" sz="1400" dirty="0">
                    <a:latin typeface="Times New Roman" pitchFamily="18" charset="0"/>
                    <a:sym typeface="Math1" pitchFamily="2" charset="2"/>
                  </a:rPr>
                  <a:t>7</a:t>
                </a:r>
                <a:endParaRPr kumimoji="0" lang="en-US" sz="1400" b="0" i="0" u="none" strike="noStrike" cap="none" normalizeH="0" baseline="0" dirty="0">
                  <a:ln>
                    <a:noFill/>
                  </a:ln>
                  <a:solidFill>
                    <a:schemeClr val="tx1"/>
                  </a:solidFill>
                  <a:effectLst/>
                  <a:latin typeface="Times New Roman" pitchFamily="18" charset="0"/>
                  <a:sym typeface="Math1" pitchFamily="2" charset="2"/>
                </a:endParaRPr>
              </a:p>
            </p:txBody>
          </p:sp>
          <p:cxnSp>
            <p:nvCxnSpPr>
              <p:cNvPr id="14" name="Straight Arrow Connector 13">
                <a:extLst>
                  <a:ext uri="{FF2B5EF4-FFF2-40B4-BE49-F238E27FC236}">
                    <a16:creationId xmlns:a16="http://schemas.microsoft.com/office/drawing/2014/main" id="{630D51EE-4349-6842-98B5-80A591ECEAC5}"/>
                  </a:ext>
                </a:extLst>
              </p:cNvPr>
              <p:cNvCxnSpPr>
                <a:cxnSpLocks/>
                <a:endCxn id="9" idx="1"/>
              </p:cNvCxnSpPr>
              <p:nvPr/>
            </p:nvCxnSpPr>
            <p:spPr bwMode="auto">
              <a:xfrm>
                <a:off x="2986758" y="2592051"/>
                <a:ext cx="316431" cy="159050"/>
              </a:xfrm>
              <a:prstGeom prst="straightConnector1">
                <a:avLst/>
              </a:prstGeom>
              <a:solidFill>
                <a:schemeClr val="accent1"/>
              </a:solidFill>
              <a:ln w="19050" cap="flat" cmpd="sng" algn="ctr">
                <a:solidFill>
                  <a:schemeClr val="tx1"/>
                </a:solidFill>
                <a:prstDash val="solid"/>
                <a:round/>
                <a:headEnd type="none" w="med" len="med"/>
                <a:tailEnd type="triangle" w="lg" len="med"/>
              </a:ln>
              <a:effectLst/>
            </p:spPr>
          </p:cxnSp>
          <p:cxnSp>
            <p:nvCxnSpPr>
              <p:cNvPr id="17" name="Straight Arrow Connector 16">
                <a:extLst>
                  <a:ext uri="{FF2B5EF4-FFF2-40B4-BE49-F238E27FC236}">
                    <a16:creationId xmlns:a16="http://schemas.microsoft.com/office/drawing/2014/main" id="{C4F39C8B-9171-D24A-B0AB-03C986EE6A13}"/>
                  </a:ext>
                </a:extLst>
              </p:cNvPr>
              <p:cNvCxnSpPr>
                <a:cxnSpLocks/>
                <a:endCxn id="7" idx="0"/>
              </p:cNvCxnSpPr>
              <p:nvPr/>
            </p:nvCxnSpPr>
            <p:spPr bwMode="auto">
              <a:xfrm>
                <a:off x="3525144" y="2954771"/>
                <a:ext cx="195356" cy="330213"/>
              </a:xfrm>
              <a:prstGeom prst="straightConnector1">
                <a:avLst/>
              </a:prstGeom>
              <a:solidFill>
                <a:schemeClr val="accent1"/>
              </a:solidFill>
              <a:ln w="19050" cap="flat" cmpd="sng" algn="ctr">
                <a:solidFill>
                  <a:schemeClr val="tx1"/>
                </a:solidFill>
                <a:prstDash val="solid"/>
                <a:round/>
                <a:headEnd type="none" w="med" len="med"/>
                <a:tailEnd type="triangle" w="lg" len="med"/>
              </a:ln>
              <a:effectLst/>
            </p:spPr>
          </p:cxnSp>
          <p:cxnSp>
            <p:nvCxnSpPr>
              <p:cNvPr id="19" name="Straight Arrow Connector 18">
                <a:extLst>
                  <a:ext uri="{FF2B5EF4-FFF2-40B4-BE49-F238E27FC236}">
                    <a16:creationId xmlns:a16="http://schemas.microsoft.com/office/drawing/2014/main" id="{DCFBB23B-080D-2541-BCC0-07F363CF46DF}"/>
                  </a:ext>
                </a:extLst>
              </p:cNvPr>
              <p:cNvCxnSpPr>
                <a:cxnSpLocks/>
                <a:endCxn id="10" idx="7"/>
              </p:cNvCxnSpPr>
              <p:nvPr/>
            </p:nvCxnSpPr>
            <p:spPr bwMode="auto">
              <a:xfrm flipH="1">
                <a:off x="3506859" y="3573016"/>
                <a:ext cx="199442" cy="365287"/>
              </a:xfrm>
              <a:prstGeom prst="straightConnector1">
                <a:avLst/>
              </a:prstGeom>
              <a:solidFill>
                <a:schemeClr val="accent1"/>
              </a:solidFill>
              <a:ln w="19050" cap="flat" cmpd="sng" algn="ctr">
                <a:solidFill>
                  <a:schemeClr val="tx1"/>
                </a:solidFill>
                <a:prstDash val="solid"/>
                <a:round/>
                <a:headEnd type="none" w="med" len="med"/>
                <a:tailEnd type="triangle" w="lg" len="med"/>
              </a:ln>
              <a:effectLst/>
            </p:spPr>
          </p:cxnSp>
          <p:cxnSp>
            <p:nvCxnSpPr>
              <p:cNvPr id="21" name="Straight Arrow Connector 20">
                <a:extLst>
                  <a:ext uri="{FF2B5EF4-FFF2-40B4-BE49-F238E27FC236}">
                    <a16:creationId xmlns:a16="http://schemas.microsoft.com/office/drawing/2014/main" id="{72E0B995-AE40-E947-A599-2D1BA94E7D20}"/>
                  </a:ext>
                </a:extLst>
              </p:cNvPr>
              <p:cNvCxnSpPr>
                <a:cxnSpLocks/>
                <a:stCxn id="10" idx="3"/>
                <a:endCxn id="6" idx="6"/>
              </p:cNvCxnSpPr>
              <p:nvPr/>
            </p:nvCxnSpPr>
            <p:spPr bwMode="auto">
              <a:xfrm flipH="1">
                <a:off x="2986758" y="4141973"/>
                <a:ext cx="316431" cy="186197"/>
              </a:xfrm>
              <a:prstGeom prst="straightConnector1">
                <a:avLst/>
              </a:prstGeom>
              <a:solidFill>
                <a:schemeClr val="accent1"/>
              </a:solidFill>
              <a:ln w="19050" cap="flat" cmpd="sng" algn="ctr">
                <a:solidFill>
                  <a:schemeClr val="tx1"/>
                </a:solidFill>
                <a:prstDash val="solid"/>
                <a:round/>
                <a:headEnd type="none" w="med" len="med"/>
                <a:tailEnd type="triangle" w="lg" len="med"/>
              </a:ln>
              <a:effectLst/>
            </p:spPr>
          </p:cxnSp>
          <p:cxnSp>
            <p:nvCxnSpPr>
              <p:cNvPr id="24" name="Straight Arrow Connector 23">
                <a:extLst>
                  <a:ext uri="{FF2B5EF4-FFF2-40B4-BE49-F238E27FC236}">
                    <a16:creationId xmlns:a16="http://schemas.microsoft.com/office/drawing/2014/main" id="{E8DA53F5-4911-024F-8779-D39FAB01F820}"/>
                  </a:ext>
                </a:extLst>
              </p:cNvPr>
              <p:cNvCxnSpPr>
                <a:cxnSpLocks/>
                <a:endCxn id="11" idx="5"/>
              </p:cNvCxnSpPr>
              <p:nvPr/>
            </p:nvCxnSpPr>
            <p:spPr bwMode="auto">
              <a:xfrm flipH="1" flipV="1">
                <a:off x="2297571" y="4141973"/>
                <a:ext cx="401156" cy="186198"/>
              </a:xfrm>
              <a:prstGeom prst="straightConnector1">
                <a:avLst/>
              </a:prstGeom>
              <a:solidFill>
                <a:schemeClr val="accent1"/>
              </a:solidFill>
              <a:ln w="19050" cap="flat" cmpd="sng" algn="ctr">
                <a:solidFill>
                  <a:schemeClr val="tx1"/>
                </a:solidFill>
                <a:prstDash val="solid"/>
                <a:round/>
                <a:headEnd type="none" w="med" len="med"/>
                <a:tailEnd type="triangle" w="lg" len="med"/>
              </a:ln>
              <a:effectLst/>
            </p:spPr>
          </p:cxnSp>
          <p:cxnSp>
            <p:nvCxnSpPr>
              <p:cNvPr id="26" name="Straight Arrow Connector 25">
                <a:extLst>
                  <a:ext uri="{FF2B5EF4-FFF2-40B4-BE49-F238E27FC236}">
                    <a16:creationId xmlns:a16="http://schemas.microsoft.com/office/drawing/2014/main" id="{58BF5355-6F72-264C-B9AE-1031CE05E53F}"/>
                  </a:ext>
                </a:extLst>
              </p:cNvPr>
              <p:cNvCxnSpPr>
                <a:cxnSpLocks/>
                <a:endCxn id="8" idx="4"/>
              </p:cNvCxnSpPr>
              <p:nvPr/>
            </p:nvCxnSpPr>
            <p:spPr bwMode="auto">
              <a:xfrm flipH="1" flipV="1">
                <a:off x="1907704" y="3573016"/>
                <a:ext cx="194248" cy="387598"/>
              </a:xfrm>
              <a:prstGeom prst="straightConnector1">
                <a:avLst/>
              </a:prstGeom>
              <a:solidFill>
                <a:schemeClr val="accent1"/>
              </a:solidFill>
              <a:ln w="19050" cap="flat" cmpd="sng" algn="ctr">
                <a:solidFill>
                  <a:schemeClr val="tx1"/>
                </a:solidFill>
                <a:prstDash val="solid"/>
                <a:round/>
                <a:headEnd type="none" w="med" len="med"/>
                <a:tailEnd type="triangle" w="lg" len="med"/>
              </a:ln>
              <a:effectLst/>
            </p:spPr>
          </p:cxnSp>
          <p:cxnSp>
            <p:nvCxnSpPr>
              <p:cNvPr id="28" name="Straight Arrow Connector 27">
                <a:extLst>
                  <a:ext uri="{FF2B5EF4-FFF2-40B4-BE49-F238E27FC236}">
                    <a16:creationId xmlns:a16="http://schemas.microsoft.com/office/drawing/2014/main" id="{E3F9EDE5-649B-6144-A7E6-C7222F3A7C39}"/>
                  </a:ext>
                </a:extLst>
              </p:cNvPr>
              <p:cNvCxnSpPr>
                <a:cxnSpLocks/>
                <a:endCxn id="12" idx="3"/>
              </p:cNvCxnSpPr>
              <p:nvPr/>
            </p:nvCxnSpPr>
            <p:spPr bwMode="auto">
              <a:xfrm flipV="1">
                <a:off x="1893504" y="2954771"/>
                <a:ext cx="200397" cy="324364"/>
              </a:xfrm>
              <a:prstGeom prst="straightConnector1">
                <a:avLst/>
              </a:prstGeom>
              <a:solidFill>
                <a:schemeClr val="accent1"/>
              </a:solidFill>
              <a:ln w="19050" cap="flat" cmpd="sng" algn="ctr">
                <a:solidFill>
                  <a:schemeClr val="tx1"/>
                </a:solidFill>
                <a:prstDash val="solid"/>
                <a:round/>
                <a:headEnd type="none" w="med" len="med"/>
                <a:tailEnd type="triangle" w="lg" len="med"/>
              </a:ln>
              <a:effectLst/>
            </p:spPr>
          </p:cxnSp>
          <p:cxnSp>
            <p:nvCxnSpPr>
              <p:cNvPr id="30" name="Straight Arrow Connector 29">
                <a:extLst>
                  <a:ext uri="{FF2B5EF4-FFF2-40B4-BE49-F238E27FC236}">
                    <a16:creationId xmlns:a16="http://schemas.microsoft.com/office/drawing/2014/main" id="{61C60916-DFC0-A540-B78F-6DD829ACB522}"/>
                  </a:ext>
                </a:extLst>
              </p:cNvPr>
              <p:cNvCxnSpPr>
                <a:cxnSpLocks/>
                <a:endCxn id="5" idx="2"/>
              </p:cNvCxnSpPr>
              <p:nvPr/>
            </p:nvCxnSpPr>
            <p:spPr bwMode="auto">
              <a:xfrm flipV="1">
                <a:off x="2267267" y="2518792"/>
                <a:ext cx="431459" cy="219780"/>
              </a:xfrm>
              <a:prstGeom prst="straightConnector1">
                <a:avLst/>
              </a:prstGeom>
              <a:solidFill>
                <a:schemeClr val="accent1"/>
              </a:solidFill>
              <a:ln w="19050" cap="flat" cmpd="sng" algn="ctr">
                <a:solidFill>
                  <a:schemeClr val="tx1"/>
                </a:solidFill>
                <a:prstDash val="solid"/>
                <a:round/>
                <a:headEnd type="none" w="med" len="med"/>
                <a:tailEnd type="triangle" w="lg" len="med"/>
              </a:ln>
              <a:effectLst/>
            </p:spPr>
          </p:cxnSp>
        </p:grpSp>
        <p:sp>
          <p:nvSpPr>
            <p:cNvPr id="33" name="TextBox 32">
              <a:extLst>
                <a:ext uri="{FF2B5EF4-FFF2-40B4-BE49-F238E27FC236}">
                  <a16:creationId xmlns:a16="http://schemas.microsoft.com/office/drawing/2014/main" id="{90EB46DA-506F-B84B-8D6C-37A54E52CB47}"/>
                </a:ext>
              </a:extLst>
            </p:cNvPr>
            <p:cNvSpPr txBox="1"/>
            <p:nvPr/>
          </p:nvSpPr>
          <p:spPr>
            <a:xfrm>
              <a:off x="1748840" y="2038139"/>
              <a:ext cx="1512168" cy="400110"/>
            </a:xfrm>
            <a:prstGeom prst="rect">
              <a:avLst/>
            </a:prstGeom>
            <a:noFill/>
          </p:spPr>
          <p:txBody>
            <a:bodyPr wrap="square" rtlCol="0">
              <a:spAutoFit/>
            </a:bodyPr>
            <a:lstStyle/>
            <a:p>
              <a:r>
                <a:rPr lang="en-US" sz="2000" dirty="0"/>
                <a:t>N = 8, J = 1</a:t>
              </a:r>
            </a:p>
          </p:txBody>
        </p:sp>
      </p:grpSp>
      <p:grpSp>
        <p:nvGrpSpPr>
          <p:cNvPr id="85" name="Group 84">
            <a:extLst>
              <a:ext uri="{FF2B5EF4-FFF2-40B4-BE49-F238E27FC236}">
                <a16:creationId xmlns:a16="http://schemas.microsoft.com/office/drawing/2014/main" id="{4683CAE2-3C23-774A-B8A9-C068B507FD2C}"/>
              </a:ext>
            </a:extLst>
          </p:cNvPr>
          <p:cNvGrpSpPr/>
          <p:nvPr/>
        </p:nvGrpSpPr>
        <p:grpSpPr>
          <a:xfrm>
            <a:off x="5580112" y="1973369"/>
            <a:ext cx="2100828" cy="2624175"/>
            <a:chOff x="4788194" y="2038139"/>
            <a:chExt cx="2100828" cy="2624175"/>
          </a:xfrm>
        </p:grpSpPr>
        <p:sp>
          <p:nvSpPr>
            <p:cNvPr id="38" name="Oval 37">
              <a:extLst>
                <a:ext uri="{FF2B5EF4-FFF2-40B4-BE49-F238E27FC236}">
                  <a16:creationId xmlns:a16="http://schemas.microsoft.com/office/drawing/2014/main" id="{EBFF85E4-30D9-F048-8360-CBDE66398E7A}"/>
                </a:ext>
              </a:extLst>
            </p:cNvPr>
            <p:cNvSpPr/>
            <p:nvPr/>
          </p:nvSpPr>
          <p:spPr bwMode="auto">
            <a:xfrm>
              <a:off x="5723232" y="2564904"/>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tabLst/>
              </a:pPr>
              <a:r>
                <a:rPr kumimoji="0" lang="en-US" sz="1400" b="0" i="0" u="none" strike="noStrike" cap="none" normalizeH="0" baseline="0" dirty="0">
                  <a:ln>
                    <a:noFill/>
                  </a:ln>
                  <a:solidFill>
                    <a:schemeClr val="tx1"/>
                  </a:solidFill>
                  <a:effectLst/>
                  <a:latin typeface="Times New Roman" pitchFamily="18" charset="0"/>
                  <a:sym typeface="Math1" pitchFamily="2" charset="2"/>
                </a:rPr>
                <a:t>0</a:t>
              </a:r>
            </a:p>
          </p:txBody>
        </p:sp>
        <p:sp>
          <p:nvSpPr>
            <p:cNvPr id="39" name="Oval 38">
              <a:extLst>
                <a:ext uri="{FF2B5EF4-FFF2-40B4-BE49-F238E27FC236}">
                  <a16:creationId xmlns:a16="http://schemas.microsoft.com/office/drawing/2014/main" id="{F9C2E519-C6CF-324A-BD83-4449E0D6DCD5}"/>
                </a:ext>
              </a:extLst>
            </p:cNvPr>
            <p:cNvSpPr/>
            <p:nvPr/>
          </p:nvSpPr>
          <p:spPr bwMode="auto">
            <a:xfrm>
              <a:off x="5723232" y="4374282"/>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tabLst/>
              </a:pPr>
              <a:r>
                <a:rPr lang="en-US" sz="1400" dirty="0">
                  <a:latin typeface="Times New Roman" pitchFamily="18" charset="0"/>
                  <a:sym typeface="Math1" pitchFamily="2" charset="2"/>
                </a:rPr>
                <a:t>4</a:t>
              </a:r>
              <a:endParaRPr kumimoji="0" lang="en-US" sz="1400" b="0" i="0" u="none" strike="noStrike" cap="none" normalizeH="0" baseline="0" dirty="0">
                <a:ln>
                  <a:noFill/>
                </a:ln>
                <a:solidFill>
                  <a:schemeClr val="tx1"/>
                </a:solidFill>
                <a:effectLst/>
                <a:latin typeface="Times New Roman" pitchFamily="18" charset="0"/>
                <a:sym typeface="Math1" pitchFamily="2" charset="2"/>
              </a:endParaRPr>
            </a:p>
          </p:txBody>
        </p:sp>
        <p:sp>
          <p:nvSpPr>
            <p:cNvPr id="40" name="Oval 39">
              <a:extLst>
                <a:ext uri="{FF2B5EF4-FFF2-40B4-BE49-F238E27FC236}">
                  <a16:creationId xmlns:a16="http://schemas.microsoft.com/office/drawing/2014/main" id="{9E9EC294-E742-BE40-A0EE-1E51632D233B}"/>
                </a:ext>
              </a:extLst>
            </p:cNvPr>
            <p:cNvSpPr/>
            <p:nvPr/>
          </p:nvSpPr>
          <p:spPr bwMode="auto">
            <a:xfrm>
              <a:off x="6600990" y="3475112"/>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tabLst/>
              </a:pPr>
              <a:r>
                <a:rPr lang="en-US" sz="1400" dirty="0">
                  <a:latin typeface="Times New Roman" pitchFamily="18" charset="0"/>
                  <a:sym typeface="Math1" pitchFamily="2" charset="2"/>
                </a:rPr>
                <a:t>2</a:t>
              </a:r>
              <a:endParaRPr kumimoji="0" lang="en-US" sz="1400" b="0" i="0" u="none" strike="noStrike" cap="none" normalizeH="0" baseline="0" dirty="0">
                <a:ln>
                  <a:noFill/>
                </a:ln>
                <a:solidFill>
                  <a:schemeClr val="tx1"/>
                </a:solidFill>
                <a:effectLst/>
                <a:latin typeface="Times New Roman" pitchFamily="18" charset="0"/>
                <a:sym typeface="Math1" pitchFamily="2" charset="2"/>
              </a:endParaRPr>
            </a:p>
          </p:txBody>
        </p:sp>
        <p:sp>
          <p:nvSpPr>
            <p:cNvPr id="41" name="Oval 40">
              <a:extLst>
                <a:ext uri="{FF2B5EF4-FFF2-40B4-BE49-F238E27FC236}">
                  <a16:creationId xmlns:a16="http://schemas.microsoft.com/office/drawing/2014/main" id="{9D150E82-4AA3-D24D-8C70-AAF2E4D4DE91}"/>
                </a:ext>
              </a:extLst>
            </p:cNvPr>
            <p:cNvSpPr/>
            <p:nvPr/>
          </p:nvSpPr>
          <p:spPr bwMode="auto">
            <a:xfrm>
              <a:off x="4788194" y="3475112"/>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tabLst/>
              </a:pPr>
              <a:r>
                <a:rPr lang="en-US" sz="1400" dirty="0">
                  <a:latin typeface="Times New Roman" pitchFamily="18" charset="0"/>
                  <a:sym typeface="Math1" pitchFamily="2" charset="2"/>
                </a:rPr>
                <a:t>6</a:t>
              </a:r>
              <a:endParaRPr kumimoji="0" lang="en-US" sz="1400" b="0" i="0" u="none" strike="noStrike" cap="none" normalizeH="0" baseline="0" dirty="0">
                <a:ln>
                  <a:noFill/>
                </a:ln>
                <a:solidFill>
                  <a:schemeClr val="tx1"/>
                </a:solidFill>
                <a:effectLst/>
                <a:latin typeface="Times New Roman" pitchFamily="18" charset="0"/>
                <a:sym typeface="Math1" pitchFamily="2" charset="2"/>
              </a:endParaRPr>
            </a:p>
          </p:txBody>
        </p:sp>
        <p:sp>
          <p:nvSpPr>
            <p:cNvPr id="42" name="Oval 41">
              <a:extLst>
                <a:ext uri="{FF2B5EF4-FFF2-40B4-BE49-F238E27FC236}">
                  <a16:creationId xmlns:a16="http://schemas.microsoft.com/office/drawing/2014/main" id="{87EB9A74-93FE-C344-BF3C-2484470F2ADA}"/>
                </a:ext>
              </a:extLst>
            </p:cNvPr>
            <p:cNvSpPr/>
            <p:nvPr/>
          </p:nvSpPr>
          <p:spPr bwMode="auto">
            <a:xfrm>
              <a:off x="6285514" y="2899048"/>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tabLst/>
              </a:pPr>
              <a:r>
                <a:rPr lang="en-US" sz="1400" dirty="0">
                  <a:latin typeface="Times New Roman" pitchFamily="18" charset="0"/>
                  <a:sym typeface="Math1" pitchFamily="2" charset="2"/>
                </a:rPr>
                <a:t>1</a:t>
              </a:r>
              <a:endParaRPr kumimoji="0" lang="en-US" sz="1400" b="0" i="0" u="none" strike="noStrike" cap="none" normalizeH="0" baseline="0" dirty="0">
                <a:ln>
                  <a:noFill/>
                </a:ln>
                <a:solidFill>
                  <a:schemeClr val="tx1"/>
                </a:solidFill>
                <a:effectLst/>
                <a:latin typeface="Times New Roman" pitchFamily="18" charset="0"/>
                <a:sym typeface="Math1" pitchFamily="2" charset="2"/>
              </a:endParaRPr>
            </a:p>
          </p:txBody>
        </p:sp>
        <p:sp>
          <p:nvSpPr>
            <p:cNvPr id="43" name="Oval 42">
              <a:extLst>
                <a:ext uri="{FF2B5EF4-FFF2-40B4-BE49-F238E27FC236}">
                  <a16:creationId xmlns:a16="http://schemas.microsoft.com/office/drawing/2014/main" id="{63A1EB7C-65CC-024B-9C5B-44A1CD4454E8}"/>
                </a:ext>
              </a:extLst>
            </p:cNvPr>
            <p:cNvSpPr/>
            <p:nvPr/>
          </p:nvSpPr>
          <p:spPr bwMode="auto">
            <a:xfrm>
              <a:off x="6285514" y="4086250"/>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tabLst/>
              </a:pPr>
              <a:r>
                <a:rPr lang="en-US" sz="1400" dirty="0">
                  <a:latin typeface="Times New Roman" pitchFamily="18" charset="0"/>
                  <a:sym typeface="Math1" pitchFamily="2" charset="2"/>
                </a:rPr>
                <a:t>3</a:t>
              </a:r>
              <a:endParaRPr kumimoji="0" lang="en-US" sz="1400" b="0" i="0" u="none" strike="noStrike" cap="none" normalizeH="0" baseline="0" dirty="0">
                <a:ln>
                  <a:noFill/>
                </a:ln>
                <a:solidFill>
                  <a:schemeClr val="tx1"/>
                </a:solidFill>
                <a:effectLst/>
                <a:latin typeface="Times New Roman" pitchFamily="18" charset="0"/>
                <a:sym typeface="Math1" pitchFamily="2" charset="2"/>
              </a:endParaRPr>
            </a:p>
          </p:txBody>
        </p:sp>
        <p:sp>
          <p:nvSpPr>
            <p:cNvPr id="44" name="Oval 43">
              <a:extLst>
                <a:ext uri="{FF2B5EF4-FFF2-40B4-BE49-F238E27FC236}">
                  <a16:creationId xmlns:a16="http://schemas.microsoft.com/office/drawing/2014/main" id="{47F43D61-1364-3745-9AD0-97A1E11CC4A4}"/>
                </a:ext>
              </a:extLst>
            </p:cNvPr>
            <p:cNvSpPr/>
            <p:nvPr/>
          </p:nvSpPr>
          <p:spPr bwMode="auto">
            <a:xfrm>
              <a:off x="5076226" y="4086250"/>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tabLst/>
              </a:pPr>
              <a:r>
                <a:rPr lang="en-US" sz="1400" dirty="0">
                  <a:latin typeface="Times New Roman" pitchFamily="18" charset="0"/>
                  <a:sym typeface="Math1" pitchFamily="2" charset="2"/>
                </a:rPr>
                <a:t>5</a:t>
              </a:r>
              <a:endParaRPr kumimoji="0" lang="en-US" sz="1400" b="0" i="0" u="none" strike="noStrike" cap="none" normalizeH="0" baseline="0" dirty="0">
                <a:ln>
                  <a:noFill/>
                </a:ln>
                <a:solidFill>
                  <a:schemeClr val="tx1"/>
                </a:solidFill>
                <a:effectLst/>
                <a:latin typeface="Times New Roman" pitchFamily="18" charset="0"/>
                <a:sym typeface="Math1" pitchFamily="2" charset="2"/>
              </a:endParaRPr>
            </a:p>
          </p:txBody>
        </p:sp>
        <p:sp>
          <p:nvSpPr>
            <p:cNvPr id="45" name="Oval 44">
              <a:extLst>
                <a:ext uri="{FF2B5EF4-FFF2-40B4-BE49-F238E27FC236}">
                  <a16:creationId xmlns:a16="http://schemas.microsoft.com/office/drawing/2014/main" id="{EE4CC01A-3DD8-0847-876A-EF515BEC1C70}"/>
                </a:ext>
              </a:extLst>
            </p:cNvPr>
            <p:cNvSpPr/>
            <p:nvPr/>
          </p:nvSpPr>
          <p:spPr bwMode="auto">
            <a:xfrm>
              <a:off x="5076226" y="2899048"/>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tabLst/>
              </a:pPr>
              <a:r>
                <a:rPr lang="en-US" sz="1400" dirty="0">
                  <a:latin typeface="Times New Roman" pitchFamily="18" charset="0"/>
                  <a:sym typeface="Math1" pitchFamily="2" charset="2"/>
                </a:rPr>
                <a:t>7</a:t>
              </a:r>
              <a:endParaRPr kumimoji="0" lang="en-US" sz="1400" b="0" i="0" u="none" strike="noStrike" cap="none" normalizeH="0" baseline="0" dirty="0">
                <a:ln>
                  <a:noFill/>
                </a:ln>
                <a:solidFill>
                  <a:schemeClr val="tx1"/>
                </a:solidFill>
                <a:effectLst/>
                <a:latin typeface="Times New Roman" pitchFamily="18" charset="0"/>
                <a:sym typeface="Math1" pitchFamily="2" charset="2"/>
              </a:endParaRPr>
            </a:p>
          </p:txBody>
        </p:sp>
        <p:sp>
          <p:nvSpPr>
            <p:cNvPr id="37" name="TextBox 36">
              <a:extLst>
                <a:ext uri="{FF2B5EF4-FFF2-40B4-BE49-F238E27FC236}">
                  <a16:creationId xmlns:a16="http://schemas.microsoft.com/office/drawing/2014/main" id="{3B02C891-EB2A-D645-BE3C-7A8B1A4BF772}"/>
                </a:ext>
              </a:extLst>
            </p:cNvPr>
            <p:cNvSpPr txBox="1"/>
            <p:nvPr/>
          </p:nvSpPr>
          <p:spPr>
            <a:xfrm>
              <a:off x="5061378" y="2038139"/>
              <a:ext cx="1512168" cy="400110"/>
            </a:xfrm>
            <a:prstGeom prst="rect">
              <a:avLst/>
            </a:prstGeom>
            <a:noFill/>
          </p:spPr>
          <p:txBody>
            <a:bodyPr wrap="square" rtlCol="0">
              <a:spAutoFit/>
            </a:bodyPr>
            <a:lstStyle/>
            <a:p>
              <a:r>
                <a:rPr lang="en-US" sz="2000" dirty="0"/>
                <a:t>N = 8, J = 2</a:t>
              </a:r>
            </a:p>
          </p:txBody>
        </p:sp>
        <p:cxnSp>
          <p:nvCxnSpPr>
            <p:cNvPr id="56" name="Curved Connector 55">
              <a:extLst>
                <a:ext uri="{FF2B5EF4-FFF2-40B4-BE49-F238E27FC236}">
                  <a16:creationId xmlns:a16="http://schemas.microsoft.com/office/drawing/2014/main" id="{EB0DC034-5E2F-4C43-9742-7B94693F38FB}"/>
                </a:ext>
              </a:extLst>
            </p:cNvPr>
            <p:cNvCxnSpPr>
              <a:cxnSpLocks/>
            </p:cNvCxnSpPr>
            <p:nvPr/>
          </p:nvCxnSpPr>
          <p:spPr bwMode="auto">
            <a:xfrm>
              <a:off x="6062659" y="2662892"/>
              <a:ext cx="733742" cy="760343"/>
            </a:xfrm>
            <a:prstGeom prst="curvedConnector2">
              <a:avLst/>
            </a:prstGeom>
            <a:solidFill>
              <a:schemeClr val="accent1"/>
            </a:solidFill>
            <a:ln w="19050" cap="flat" cmpd="sng" algn="ctr">
              <a:solidFill>
                <a:schemeClr val="tx1"/>
              </a:solidFill>
              <a:prstDash val="solid"/>
              <a:round/>
              <a:headEnd type="none" w="med" len="med"/>
              <a:tailEnd type="triangle" w="lg" len="med"/>
            </a:ln>
            <a:effectLst/>
          </p:spPr>
        </p:cxnSp>
        <p:cxnSp>
          <p:nvCxnSpPr>
            <p:cNvPr id="65" name="Curved Connector 64">
              <a:extLst>
                <a:ext uri="{FF2B5EF4-FFF2-40B4-BE49-F238E27FC236}">
                  <a16:creationId xmlns:a16="http://schemas.microsoft.com/office/drawing/2014/main" id="{85811CCC-24D4-D847-8793-910FD520F4AC}"/>
                </a:ext>
              </a:extLst>
            </p:cNvPr>
            <p:cNvCxnSpPr>
              <a:cxnSpLocks/>
            </p:cNvCxnSpPr>
            <p:nvPr/>
          </p:nvCxnSpPr>
          <p:spPr bwMode="auto">
            <a:xfrm rot="5400000">
              <a:off x="6075959" y="3857685"/>
              <a:ext cx="733742" cy="760343"/>
            </a:xfrm>
            <a:prstGeom prst="curvedConnector2">
              <a:avLst/>
            </a:prstGeom>
            <a:solidFill>
              <a:schemeClr val="accent1"/>
            </a:solidFill>
            <a:ln w="19050" cap="flat" cmpd="sng" algn="ctr">
              <a:solidFill>
                <a:schemeClr val="tx1"/>
              </a:solidFill>
              <a:prstDash val="solid"/>
              <a:round/>
              <a:headEnd type="none" w="med" len="med"/>
              <a:tailEnd type="triangle" w="lg" len="med"/>
            </a:ln>
            <a:effectLst/>
          </p:spPr>
        </p:cxnSp>
        <p:cxnSp>
          <p:nvCxnSpPr>
            <p:cNvPr id="77" name="Curved Connector 76">
              <a:extLst>
                <a:ext uri="{FF2B5EF4-FFF2-40B4-BE49-F238E27FC236}">
                  <a16:creationId xmlns:a16="http://schemas.microsoft.com/office/drawing/2014/main" id="{76B163A2-9A83-1844-A7CE-AC69A2579A27}"/>
                </a:ext>
              </a:extLst>
            </p:cNvPr>
            <p:cNvCxnSpPr>
              <a:cxnSpLocks/>
            </p:cNvCxnSpPr>
            <p:nvPr/>
          </p:nvCxnSpPr>
          <p:spPr bwMode="auto">
            <a:xfrm rot="10800000">
              <a:off x="4840008" y="3840977"/>
              <a:ext cx="733742" cy="760343"/>
            </a:xfrm>
            <a:prstGeom prst="curvedConnector2">
              <a:avLst/>
            </a:prstGeom>
            <a:solidFill>
              <a:schemeClr val="accent1"/>
            </a:solidFill>
            <a:ln w="19050" cap="flat" cmpd="sng" algn="ctr">
              <a:solidFill>
                <a:schemeClr val="tx1"/>
              </a:solidFill>
              <a:prstDash val="solid"/>
              <a:round/>
              <a:headEnd type="none" w="med" len="med"/>
              <a:tailEnd type="triangle" w="lg" len="med"/>
            </a:ln>
            <a:effectLst/>
          </p:spPr>
        </p:cxnSp>
        <p:cxnSp>
          <p:nvCxnSpPr>
            <p:cNvPr id="78" name="Curved Connector 77">
              <a:extLst>
                <a:ext uri="{FF2B5EF4-FFF2-40B4-BE49-F238E27FC236}">
                  <a16:creationId xmlns:a16="http://schemas.microsoft.com/office/drawing/2014/main" id="{7ED6ECD3-3AB5-6D41-879D-19828507E58D}"/>
                </a:ext>
              </a:extLst>
            </p:cNvPr>
            <p:cNvCxnSpPr>
              <a:cxnSpLocks/>
            </p:cNvCxnSpPr>
            <p:nvPr/>
          </p:nvCxnSpPr>
          <p:spPr bwMode="auto">
            <a:xfrm rot="16200000">
              <a:off x="4859614" y="2671632"/>
              <a:ext cx="733742" cy="760343"/>
            </a:xfrm>
            <a:prstGeom prst="curvedConnector2">
              <a:avLst/>
            </a:prstGeom>
            <a:solidFill>
              <a:schemeClr val="accent1"/>
            </a:solidFill>
            <a:ln w="19050" cap="flat" cmpd="sng" algn="ctr">
              <a:solidFill>
                <a:schemeClr val="tx1"/>
              </a:solidFill>
              <a:prstDash val="solid"/>
              <a:round/>
              <a:headEnd type="none" w="med" len="med"/>
              <a:tailEnd type="triangle" w="lg" len="med"/>
            </a:ln>
            <a:effectLst/>
          </p:spPr>
        </p:cxnSp>
        <p:cxnSp>
          <p:nvCxnSpPr>
            <p:cNvPr id="80" name="Straight Arrow Connector 79">
              <a:extLst>
                <a:ext uri="{FF2B5EF4-FFF2-40B4-BE49-F238E27FC236}">
                  <a16:creationId xmlns:a16="http://schemas.microsoft.com/office/drawing/2014/main" id="{5CECE7CE-6607-3840-9802-88D2FC4F82DD}"/>
                </a:ext>
              </a:extLst>
            </p:cNvPr>
            <p:cNvCxnSpPr>
              <a:cxnSpLocks/>
              <a:endCxn id="43" idx="0"/>
            </p:cNvCxnSpPr>
            <p:nvPr/>
          </p:nvCxnSpPr>
          <p:spPr bwMode="auto">
            <a:xfrm flipH="1">
              <a:off x="6429530" y="3212323"/>
              <a:ext cx="684" cy="873927"/>
            </a:xfrm>
            <a:prstGeom prst="straightConnector1">
              <a:avLst/>
            </a:prstGeom>
            <a:solidFill>
              <a:schemeClr val="accent1"/>
            </a:solidFill>
            <a:ln w="19050" cap="flat" cmpd="sng" algn="ctr">
              <a:solidFill>
                <a:schemeClr val="tx1"/>
              </a:solidFill>
              <a:prstDash val="solid"/>
              <a:round/>
              <a:headEnd type="none" w="med" len="med"/>
              <a:tailEnd type="triangle" w="lg" len="med"/>
            </a:ln>
            <a:effectLst/>
          </p:spPr>
        </p:cxnSp>
        <p:cxnSp>
          <p:nvCxnSpPr>
            <p:cNvPr id="82" name="Straight Arrow Connector 81">
              <a:extLst>
                <a:ext uri="{FF2B5EF4-FFF2-40B4-BE49-F238E27FC236}">
                  <a16:creationId xmlns:a16="http://schemas.microsoft.com/office/drawing/2014/main" id="{268732D2-6B45-F243-9E85-B106D0C30E31}"/>
                </a:ext>
              </a:extLst>
            </p:cNvPr>
            <p:cNvCxnSpPr>
              <a:cxnSpLocks/>
            </p:cNvCxnSpPr>
            <p:nvPr/>
          </p:nvCxnSpPr>
          <p:spPr bwMode="auto">
            <a:xfrm rot="5400000" flipH="1">
              <a:off x="5828237" y="3808107"/>
              <a:ext cx="684" cy="873927"/>
            </a:xfrm>
            <a:prstGeom prst="straightConnector1">
              <a:avLst/>
            </a:prstGeom>
            <a:solidFill>
              <a:schemeClr val="accent1"/>
            </a:solidFill>
            <a:ln w="19050" cap="flat" cmpd="sng" algn="ctr">
              <a:solidFill>
                <a:schemeClr val="tx1"/>
              </a:solidFill>
              <a:prstDash val="solid"/>
              <a:round/>
              <a:headEnd type="none" w="med" len="med"/>
              <a:tailEnd type="triangle" w="lg" len="med"/>
            </a:ln>
            <a:effectLst/>
          </p:spPr>
        </p:cxnSp>
        <p:cxnSp>
          <p:nvCxnSpPr>
            <p:cNvPr id="83" name="Straight Arrow Connector 82">
              <a:extLst>
                <a:ext uri="{FF2B5EF4-FFF2-40B4-BE49-F238E27FC236}">
                  <a16:creationId xmlns:a16="http://schemas.microsoft.com/office/drawing/2014/main" id="{D59A7703-258C-D04C-8180-F0A3E4E3E5F3}"/>
                </a:ext>
              </a:extLst>
            </p:cNvPr>
            <p:cNvCxnSpPr>
              <a:cxnSpLocks/>
            </p:cNvCxnSpPr>
            <p:nvPr/>
          </p:nvCxnSpPr>
          <p:spPr bwMode="auto">
            <a:xfrm rot="10800000" flipH="1">
              <a:off x="5224307" y="3212377"/>
              <a:ext cx="684" cy="873927"/>
            </a:xfrm>
            <a:prstGeom prst="straightConnector1">
              <a:avLst/>
            </a:prstGeom>
            <a:solidFill>
              <a:schemeClr val="accent1"/>
            </a:solidFill>
            <a:ln w="19050" cap="flat" cmpd="sng" algn="ctr">
              <a:solidFill>
                <a:schemeClr val="tx1"/>
              </a:solidFill>
              <a:prstDash val="solid"/>
              <a:round/>
              <a:headEnd type="none" w="med" len="med"/>
              <a:tailEnd type="triangle" w="lg" len="med"/>
            </a:ln>
            <a:effectLst/>
          </p:spPr>
        </p:cxnSp>
        <p:cxnSp>
          <p:nvCxnSpPr>
            <p:cNvPr id="84" name="Straight Arrow Connector 83">
              <a:extLst>
                <a:ext uri="{FF2B5EF4-FFF2-40B4-BE49-F238E27FC236}">
                  <a16:creationId xmlns:a16="http://schemas.microsoft.com/office/drawing/2014/main" id="{57C49F8A-36DD-0E44-B081-EFAC46C4417C}"/>
                </a:ext>
              </a:extLst>
            </p:cNvPr>
            <p:cNvCxnSpPr>
              <a:cxnSpLocks/>
            </p:cNvCxnSpPr>
            <p:nvPr/>
          </p:nvCxnSpPr>
          <p:spPr bwMode="auto">
            <a:xfrm rot="16200000" flipH="1">
              <a:off x="5836228" y="2617400"/>
              <a:ext cx="684" cy="873927"/>
            </a:xfrm>
            <a:prstGeom prst="straightConnector1">
              <a:avLst/>
            </a:prstGeom>
            <a:solidFill>
              <a:schemeClr val="accent1"/>
            </a:solidFill>
            <a:ln w="19050" cap="flat" cmpd="sng" algn="ctr">
              <a:solidFill>
                <a:schemeClr val="tx1"/>
              </a:solidFill>
              <a:prstDash val="solid"/>
              <a:round/>
              <a:headEnd type="none" w="med" len="med"/>
              <a:tailEnd type="triangle" w="lg" len="med"/>
            </a:ln>
            <a:effectLst/>
          </p:spPr>
        </p:cxnSp>
      </p:grpSp>
      <p:grpSp>
        <p:nvGrpSpPr>
          <p:cNvPr id="120" name="Group 119">
            <a:extLst>
              <a:ext uri="{FF2B5EF4-FFF2-40B4-BE49-F238E27FC236}">
                <a16:creationId xmlns:a16="http://schemas.microsoft.com/office/drawing/2014/main" id="{5E761069-30F4-6244-BE28-BA671D38B4C7}"/>
              </a:ext>
            </a:extLst>
          </p:cNvPr>
          <p:cNvGrpSpPr/>
          <p:nvPr/>
        </p:nvGrpSpPr>
        <p:grpSpPr>
          <a:xfrm>
            <a:off x="572988" y="5685899"/>
            <a:ext cx="3825629" cy="297081"/>
            <a:chOff x="1405179" y="4970415"/>
            <a:chExt cx="3825629" cy="297081"/>
          </a:xfrm>
        </p:grpSpPr>
        <p:sp>
          <p:nvSpPr>
            <p:cNvPr id="90" name="Oval 89">
              <a:extLst>
                <a:ext uri="{FF2B5EF4-FFF2-40B4-BE49-F238E27FC236}">
                  <a16:creationId xmlns:a16="http://schemas.microsoft.com/office/drawing/2014/main" id="{2B4E712A-1B4B-2148-B7B0-F3541E305393}"/>
                </a:ext>
              </a:extLst>
            </p:cNvPr>
            <p:cNvSpPr/>
            <p:nvPr/>
          </p:nvSpPr>
          <p:spPr bwMode="auto">
            <a:xfrm>
              <a:off x="3452736" y="4978044"/>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tabLst/>
              </a:pPr>
              <a:r>
                <a:rPr lang="en-US" sz="1400" dirty="0">
                  <a:latin typeface="Times New Roman" pitchFamily="18" charset="0"/>
                  <a:sym typeface="Math1" pitchFamily="2" charset="2"/>
                </a:rPr>
                <a:t>4</a:t>
              </a:r>
              <a:endParaRPr kumimoji="0" lang="en-US" sz="1400" b="0" i="0" u="none" strike="noStrike" cap="none" normalizeH="0" baseline="0" dirty="0">
                <a:ln>
                  <a:noFill/>
                </a:ln>
                <a:solidFill>
                  <a:schemeClr val="tx1"/>
                </a:solidFill>
                <a:effectLst/>
                <a:latin typeface="Times New Roman" pitchFamily="18" charset="0"/>
                <a:sym typeface="Math1" pitchFamily="2" charset="2"/>
              </a:endParaRPr>
            </a:p>
          </p:txBody>
        </p:sp>
        <p:sp>
          <p:nvSpPr>
            <p:cNvPr id="91" name="Oval 90">
              <a:extLst>
                <a:ext uri="{FF2B5EF4-FFF2-40B4-BE49-F238E27FC236}">
                  <a16:creationId xmlns:a16="http://schemas.microsoft.com/office/drawing/2014/main" id="{2C6B49A7-B3E8-BD43-82B2-6F726E7F14BB}"/>
                </a:ext>
              </a:extLst>
            </p:cNvPr>
            <p:cNvSpPr/>
            <p:nvPr/>
          </p:nvSpPr>
          <p:spPr bwMode="auto">
            <a:xfrm>
              <a:off x="2425965" y="4970415"/>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tabLst/>
              </a:pPr>
              <a:r>
                <a:rPr lang="en-US" sz="1400" dirty="0">
                  <a:latin typeface="Times New Roman" pitchFamily="18" charset="0"/>
                  <a:sym typeface="Math1" pitchFamily="2" charset="2"/>
                </a:rPr>
                <a:t>2</a:t>
              </a:r>
              <a:endParaRPr kumimoji="0" lang="en-US" sz="1400" b="0" i="0" u="none" strike="noStrike" cap="none" normalizeH="0" baseline="0" dirty="0">
                <a:ln>
                  <a:noFill/>
                </a:ln>
                <a:solidFill>
                  <a:schemeClr val="tx1"/>
                </a:solidFill>
                <a:effectLst/>
                <a:latin typeface="Times New Roman" pitchFamily="18" charset="0"/>
                <a:sym typeface="Math1" pitchFamily="2" charset="2"/>
              </a:endParaRPr>
            </a:p>
          </p:txBody>
        </p:sp>
        <p:sp>
          <p:nvSpPr>
            <p:cNvPr id="92" name="Oval 91">
              <a:extLst>
                <a:ext uri="{FF2B5EF4-FFF2-40B4-BE49-F238E27FC236}">
                  <a16:creationId xmlns:a16="http://schemas.microsoft.com/office/drawing/2014/main" id="{54A89F9F-62EF-ED4E-83BC-CDEBE3A5AE21}"/>
                </a:ext>
              </a:extLst>
            </p:cNvPr>
            <p:cNvSpPr/>
            <p:nvPr/>
          </p:nvSpPr>
          <p:spPr bwMode="auto">
            <a:xfrm>
              <a:off x="4456431" y="4970415"/>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tabLst/>
              </a:pPr>
              <a:r>
                <a:rPr lang="en-US" sz="1400" dirty="0">
                  <a:latin typeface="Times New Roman" pitchFamily="18" charset="0"/>
                  <a:sym typeface="Math1" pitchFamily="2" charset="2"/>
                </a:rPr>
                <a:t>6</a:t>
              </a:r>
              <a:endParaRPr kumimoji="0" lang="en-US" sz="1400" b="0" i="0" u="none" strike="noStrike" cap="none" normalizeH="0" baseline="0" dirty="0">
                <a:ln>
                  <a:noFill/>
                </a:ln>
                <a:solidFill>
                  <a:schemeClr val="tx1"/>
                </a:solidFill>
                <a:effectLst/>
                <a:latin typeface="Times New Roman" pitchFamily="18" charset="0"/>
                <a:sym typeface="Math1" pitchFamily="2" charset="2"/>
              </a:endParaRPr>
            </a:p>
          </p:txBody>
        </p:sp>
        <p:sp>
          <p:nvSpPr>
            <p:cNvPr id="93" name="Oval 92">
              <a:extLst>
                <a:ext uri="{FF2B5EF4-FFF2-40B4-BE49-F238E27FC236}">
                  <a16:creationId xmlns:a16="http://schemas.microsoft.com/office/drawing/2014/main" id="{0FDE5468-80AB-484F-BE27-EB8681FFF29A}"/>
                </a:ext>
              </a:extLst>
            </p:cNvPr>
            <p:cNvSpPr/>
            <p:nvPr/>
          </p:nvSpPr>
          <p:spPr bwMode="auto">
            <a:xfrm>
              <a:off x="1915572" y="4972439"/>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tabLst/>
              </a:pPr>
              <a:r>
                <a:rPr lang="en-US" sz="1400" dirty="0">
                  <a:latin typeface="Times New Roman" pitchFamily="18" charset="0"/>
                  <a:sym typeface="Math1" pitchFamily="2" charset="2"/>
                </a:rPr>
                <a:t>1</a:t>
              </a:r>
              <a:endParaRPr kumimoji="0" lang="en-US" sz="1400" b="0" i="0" u="none" strike="noStrike" cap="none" normalizeH="0" baseline="0" dirty="0">
                <a:ln>
                  <a:noFill/>
                </a:ln>
                <a:solidFill>
                  <a:schemeClr val="tx1"/>
                </a:solidFill>
                <a:effectLst/>
                <a:latin typeface="Times New Roman" pitchFamily="18" charset="0"/>
                <a:sym typeface="Math1" pitchFamily="2" charset="2"/>
              </a:endParaRPr>
            </a:p>
          </p:txBody>
        </p:sp>
        <p:sp>
          <p:nvSpPr>
            <p:cNvPr id="94" name="Oval 93">
              <a:extLst>
                <a:ext uri="{FF2B5EF4-FFF2-40B4-BE49-F238E27FC236}">
                  <a16:creationId xmlns:a16="http://schemas.microsoft.com/office/drawing/2014/main" id="{8B0BD237-5DB3-8346-B6B5-0AF3D48D8EE5}"/>
                </a:ext>
              </a:extLst>
            </p:cNvPr>
            <p:cNvSpPr/>
            <p:nvPr/>
          </p:nvSpPr>
          <p:spPr bwMode="auto">
            <a:xfrm>
              <a:off x="2936358" y="4974234"/>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tabLst/>
              </a:pPr>
              <a:r>
                <a:rPr lang="en-US" sz="1400" dirty="0">
                  <a:latin typeface="Times New Roman" pitchFamily="18" charset="0"/>
                  <a:sym typeface="Math1" pitchFamily="2" charset="2"/>
                </a:rPr>
                <a:t>3</a:t>
              </a:r>
              <a:endParaRPr kumimoji="0" lang="en-US" sz="1400" b="0" i="0" u="none" strike="noStrike" cap="none" normalizeH="0" baseline="0" dirty="0">
                <a:ln>
                  <a:noFill/>
                </a:ln>
                <a:solidFill>
                  <a:schemeClr val="tx1"/>
                </a:solidFill>
                <a:effectLst/>
                <a:latin typeface="Times New Roman" pitchFamily="18" charset="0"/>
                <a:sym typeface="Math1" pitchFamily="2" charset="2"/>
              </a:endParaRPr>
            </a:p>
          </p:txBody>
        </p:sp>
        <p:sp>
          <p:nvSpPr>
            <p:cNvPr id="95" name="Oval 94">
              <a:extLst>
                <a:ext uri="{FF2B5EF4-FFF2-40B4-BE49-F238E27FC236}">
                  <a16:creationId xmlns:a16="http://schemas.microsoft.com/office/drawing/2014/main" id="{69BCCF2A-AB92-5946-8980-6BB61516590A}"/>
                </a:ext>
              </a:extLst>
            </p:cNvPr>
            <p:cNvSpPr/>
            <p:nvPr/>
          </p:nvSpPr>
          <p:spPr bwMode="auto">
            <a:xfrm>
              <a:off x="3970086" y="4970415"/>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tabLst/>
              </a:pPr>
              <a:r>
                <a:rPr lang="en-US" sz="1400" dirty="0">
                  <a:latin typeface="Times New Roman" pitchFamily="18" charset="0"/>
                  <a:sym typeface="Math1" pitchFamily="2" charset="2"/>
                </a:rPr>
                <a:t>5</a:t>
              </a:r>
              <a:endParaRPr kumimoji="0" lang="en-US" sz="1400" b="0" i="0" u="none" strike="noStrike" cap="none" normalizeH="0" baseline="0" dirty="0">
                <a:ln>
                  <a:noFill/>
                </a:ln>
                <a:solidFill>
                  <a:schemeClr val="tx1"/>
                </a:solidFill>
                <a:effectLst/>
                <a:latin typeface="Times New Roman" pitchFamily="18" charset="0"/>
                <a:sym typeface="Math1" pitchFamily="2" charset="2"/>
              </a:endParaRPr>
            </a:p>
          </p:txBody>
        </p:sp>
        <p:sp>
          <p:nvSpPr>
            <p:cNvPr id="96" name="Oval 95">
              <a:extLst>
                <a:ext uri="{FF2B5EF4-FFF2-40B4-BE49-F238E27FC236}">
                  <a16:creationId xmlns:a16="http://schemas.microsoft.com/office/drawing/2014/main" id="{9A472918-D996-EC4D-B04F-8AB9E7E2CBB5}"/>
                </a:ext>
              </a:extLst>
            </p:cNvPr>
            <p:cNvSpPr/>
            <p:nvPr/>
          </p:nvSpPr>
          <p:spPr bwMode="auto">
            <a:xfrm>
              <a:off x="4942776" y="4970415"/>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tabLst/>
              </a:pPr>
              <a:r>
                <a:rPr lang="en-US" sz="1400" dirty="0">
                  <a:latin typeface="Times New Roman" pitchFamily="18" charset="0"/>
                  <a:sym typeface="Math1" pitchFamily="2" charset="2"/>
                </a:rPr>
                <a:t>7</a:t>
              </a:r>
              <a:endParaRPr kumimoji="0" lang="en-US" sz="1400" b="0" i="0" u="none" strike="noStrike" cap="none" normalizeH="0" baseline="0" dirty="0">
                <a:ln>
                  <a:noFill/>
                </a:ln>
                <a:solidFill>
                  <a:schemeClr val="tx1"/>
                </a:solidFill>
                <a:effectLst/>
                <a:latin typeface="Times New Roman" pitchFamily="18" charset="0"/>
                <a:sym typeface="Math1" pitchFamily="2" charset="2"/>
              </a:endParaRPr>
            </a:p>
          </p:txBody>
        </p:sp>
        <p:sp>
          <p:nvSpPr>
            <p:cNvPr id="110" name="Oval 109">
              <a:extLst>
                <a:ext uri="{FF2B5EF4-FFF2-40B4-BE49-F238E27FC236}">
                  <a16:creationId xmlns:a16="http://schemas.microsoft.com/office/drawing/2014/main" id="{ADFCD818-0355-0A4B-9BFE-E5AEB3A1D841}"/>
                </a:ext>
              </a:extLst>
            </p:cNvPr>
            <p:cNvSpPr/>
            <p:nvPr/>
          </p:nvSpPr>
          <p:spPr bwMode="auto">
            <a:xfrm>
              <a:off x="1405179" y="4979464"/>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tabLst/>
              </a:pPr>
              <a:r>
                <a:rPr kumimoji="0" lang="en-US" sz="1400" b="0" i="0" u="none" strike="noStrike" cap="none" normalizeH="0" baseline="0" dirty="0">
                  <a:ln>
                    <a:noFill/>
                  </a:ln>
                  <a:solidFill>
                    <a:schemeClr val="tx1"/>
                  </a:solidFill>
                  <a:effectLst/>
                  <a:latin typeface="Times New Roman" pitchFamily="18" charset="0"/>
                  <a:sym typeface="Math1" pitchFamily="2" charset="2"/>
                </a:rPr>
                <a:t>0</a:t>
              </a:r>
            </a:p>
          </p:txBody>
        </p:sp>
        <p:cxnSp>
          <p:nvCxnSpPr>
            <p:cNvPr id="113" name="Straight Arrow Connector 112">
              <a:extLst>
                <a:ext uri="{FF2B5EF4-FFF2-40B4-BE49-F238E27FC236}">
                  <a16:creationId xmlns:a16="http://schemas.microsoft.com/office/drawing/2014/main" id="{A9DAEA6F-70BD-2F47-A067-AB64F159B6EA}"/>
                </a:ext>
              </a:extLst>
            </p:cNvPr>
            <p:cNvCxnSpPr>
              <a:cxnSpLocks/>
            </p:cNvCxnSpPr>
            <p:nvPr/>
          </p:nvCxnSpPr>
          <p:spPr bwMode="auto">
            <a:xfrm>
              <a:off x="1710907" y="5122060"/>
              <a:ext cx="204665" cy="0"/>
            </a:xfrm>
            <a:prstGeom prst="straightConnector1">
              <a:avLst/>
            </a:prstGeom>
            <a:solidFill>
              <a:schemeClr val="accent1"/>
            </a:solidFill>
            <a:ln w="19050" cap="flat" cmpd="sng" algn="ctr">
              <a:solidFill>
                <a:schemeClr val="tx1"/>
              </a:solidFill>
              <a:prstDash val="solid"/>
              <a:round/>
              <a:headEnd type="none" w="med" len="med"/>
              <a:tailEnd type="triangle" w="lg" len="med"/>
            </a:ln>
            <a:effectLst/>
          </p:spPr>
        </p:cxnSp>
        <p:cxnSp>
          <p:nvCxnSpPr>
            <p:cNvPr id="114" name="Straight Arrow Connector 113">
              <a:extLst>
                <a:ext uri="{FF2B5EF4-FFF2-40B4-BE49-F238E27FC236}">
                  <a16:creationId xmlns:a16="http://schemas.microsoft.com/office/drawing/2014/main" id="{B7BBD1D3-8CA5-AF4A-9E6D-D371C5EBAA02}"/>
                </a:ext>
              </a:extLst>
            </p:cNvPr>
            <p:cNvCxnSpPr>
              <a:cxnSpLocks/>
            </p:cNvCxnSpPr>
            <p:nvPr/>
          </p:nvCxnSpPr>
          <p:spPr bwMode="auto">
            <a:xfrm>
              <a:off x="2221300" y="5122060"/>
              <a:ext cx="204665" cy="0"/>
            </a:xfrm>
            <a:prstGeom prst="straightConnector1">
              <a:avLst/>
            </a:prstGeom>
            <a:solidFill>
              <a:schemeClr val="accent1"/>
            </a:solidFill>
            <a:ln w="19050" cap="flat" cmpd="sng" algn="ctr">
              <a:solidFill>
                <a:schemeClr val="tx1"/>
              </a:solidFill>
              <a:prstDash val="solid"/>
              <a:round/>
              <a:headEnd type="none" w="med" len="med"/>
              <a:tailEnd type="triangle" w="lg" len="med"/>
            </a:ln>
            <a:effectLst/>
          </p:spPr>
        </p:cxnSp>
        <p:cxnSp>
          <p:nvCxnSpPr>
            <p:cNvPr id="115" name="Straight Arrow Connector 114">
              <a:extLst>
                <a:ext uri="{FF2B5EF4-FFF2-40B4-BE49-F238E27FC236}">
                  <a16:creationId xmlns:a16="http://schemas.microsoft.com/office/drawing/2014/main" id="{DD40A08C-3E08-9E4D-AAE1-CBBED46B7A0C}"/>
                </a:ext>
              </a:extLst>
            </p:cNvPr>
            <p:cNvCxnSpPr>
              <a:cxnSpLocks/>
            </p:cNvCxnSpPr>
            <p:nvPr/>
          </p:nvCxnSpPr>
          <p:spPr bwMode="auto">
            <a:xfrm>
              <a:off x="2731693" y="5122060"/>
              <a:ext cx="204665" cy="0"/>
            </a:xfrm>
            <a:prstGeom prst="straightConnector1">
              <a:avLst/>
            </a:prstGeom>
            <a:solidFill>
              <a:schemeClr val="accent1"/>
            </a:solidFill>
            <a:ln w="19050" cap="flat" cmpd="sng" algn="ctr">
              <a:solidFill>
                <a:schemeClr val="tx1"/>
              </a:solidFill>
              <a:prstDash val="solid"/>
              <a:round/>
              <a:headEnd type="none" w="med" len="med"/>
              <a:tailEnd type="triangle" w="lg" len="med"/>
            </a:ln>
            <a:effectLst/>
          </p:spPr>
        </p:cxnSp>
        <p:cxnSp>
          <p:nvCxnSpPr>
            <p:cNvPr id="116" name="Straight Arrow Connector 115">
              <a:extLst>
                <a:ext uri="{FF2B5EF4-FFF2-40B4-BE49-F238E27FC236}">
                  <a16:creationId xmlns:a16="http://schemas.microsoft.com/office/drawing/2014/main" id="{AD8F3D78-9DE2-2945-AC5B-A2091FB9B349}"/>
                </a:ext>
              </a:extLst>
            </p:cNvPr>
            <p:cNvCxnSpPr>
              <a:cxnSpLocks/>
            </p:cNvCxnSpPr>
            <p:nvPr/>
          </p:nvCxnSpPr>
          <p:spPr bwMode="auto">
            <a:xfrm>
              <a:off x="3248071" y="5122060"/>
              <a:ext cx="204665" cy="0"/>
            </a:xfrm>
            <a:prstGeom prst="straightConnector1">
              <a:avLst/>
            </a:prstGeom>
            <a:solidFill>
              <a:schemeClr val="accent1"/>
            </a:solidFill>
            <a:ln w="19050" cap="flat" cmpd="sng" algn="ctr">
              <a:solidFill>
                <a:schemeClr val="tx1"/>
              </a:solidFill>
              <a:prstDash val="solid"/>
              <a:round/>
              <a:headEnd type="none" w="med" len="med"/>
              <a:tailEnd type="triangle" w="lg" len="med"/>
            </a:ln>
            <a:effectLst/>
          </p:spPr>
        </p:cxnSp>
        <p:cxnSp>
          <p:nvCxnSpPr>
            <p:cNvPr id="117" name="Straight Arrow Connector 116">
              <a:extLst>
                <a:ext uri="{FF2B5EF4-FFF2-40B4-BE49-F238E27FC236}">
                  <a16:creationId xmlns:a16="http://schemas.microsoft.com/office/drawing/2014/main" id="{87F16D9A-6967-714B-9C97-FC787171A208}"/>
                </a:ext>
              </a:extLst>
            </p:cNvPr>
            <p:cNvCxnSpPr>
              <a:cxnSpLocks/>
            </p:cNvCxnSpPr>
            <p:nvPr/>
          </p:nvCxnSpPr>
          <p:spPr bwMode="auto">
            <a:xfrm>
              <a:off x="3765421" y="5122060"/>
              <a:ext cx="204665" cy="0"/>
            </a:xfrm>
            <a:prstGeom prst="straightConnector1">
              <a:avLst/>
            </a:prstGeom>
            <a:solidFill>
              <a:schemeClr val="accent1"/>
            </a:solidFill>
            <a:ln w="19050" cap="flat" cmpd="sng" algn="ctr">
              <a:solidFill>
                <a:schemeClr val="tx1"/>
              </a:solidFill>
              <a:prstDash val="solid"/>
              <a:round/>
              <a:headEnd type="none" w="med" len="med"/>
              <a:tailEnd type="triangle" w="lg" len="med"/>
            </a:ln>
            <a:effectLst/>
          </p:spPr>
        </p:cxnSp>
        <p:cxnSp>
          <p:nvCxnSpPr>
            <p:cNvPr id="118" name="Straight Arrow Connector 117">
              <a:extLst>
                <a:ext uri="{FF2B5EF4-FFF2-40B4-BE49-F238E27FC236}">
                  <a16:creationId xmlns:a16="http://schemas.microsoft.com/office/drawing/2014/main" id="{19407A70-BE8D-3449-AEF5-A6AC89D96D57}"/>
                </a:ext>
              </a:extLst>
            </p:cNvPr>
            <p:cNvCxnSpPr>
              <a:cxnSpLocks/>
            </p:cNvCxnSpPr>
            <p:nvPr/>
          </p:nvCxnSpPr>
          <p:spPr bwMode="auto">
            <a:xfrm>
              <a:off x="4268911" y="5127290"/>
              <a:ext cx="204665" cy="0"/>
            </a:xfrm>
            <a:prstGeom prst="straightConnector1">
              <a:avLst/>
            </a:prstGeom>
            <a:solidFill>
              <a:schemeClr val="accent1"/>
            </a:solidFill>
            <a:ln w="19050" cap="flat" cmpd="sng" algn="ctr">
              <a:solidFill>
                <a:schemeClr val="tx1"/>
              </a:solidFill>
              <a:prstDash val="solid"/>
              <a:round/>
              <a:headEnd type="none" w="med" len="med"/>
              <a:tailEnd type="triangle" w="lg" len="med"/>
            </a:ln>
            <a:effectLst/>
          </p:spPr>
        </p:cxnSp>
        <p:cxnSp>
          <p:nvCxnSpPr>
            <p:cNvPr id="119" name="Straight Arrow Connector 118">
              <a:extLst>
                <a:ext uri="{FF2B5EF4-FFF2-40B4-BE49-F238E27FC236}">
                  <a16:creationId xmlns:a16="http://schemas.microsoft.com/office/drawing/2014/main" id="{FC141262-2FB1-234D-824C-0AC99C4FD2D8}"/>
                </a:ext>
              </a:extLst>
            </p:cNvPr>
            <p:cNvCxnSpPr>
              <a:cxnSpLocks/>
            </p:cNvCxnSpPr>
            <p:nvPr/>
          </p:nvCxnSpPr>
          <p:spPr bwMode="auto">
            <a:xfrm>
              <a:off x="4744463" y="5127290"/>
              <a:ext cx="204665" cy="0"/>
            </a:xfrm>
            <a:prstGeom prst="straightConnector1">
              <a:avLst/>
            </a:prstGeom>
            <a:solidFill>
              <a:schemeClr val="accent1"/>
            </a:solidFill>
            <a:ln w="19050" cap="flat" cmpd="sng" algn="ctr">
              <a:solidFill>
                <a:schemeClr val="tx1"/>
              </a:solidFill>
              <a:prstDash val="solid"/>
              <a:round/>
              <a:headEnd type="none" w="med" len="med"/>
              <a:tailEnd type="triangle" w="lg" len="med"/>
            </a:ln>
            <a:effectLst/>
          </p:spPr>
        </p:cxnSp>
      </p:grpSp>
      <p:grpSp>
        <p:nvGrpSpPr>
          <p:cNvPr id="151" name="Group 150">
            <a:extLst>
              <a:ext uri="{FF2B5EF4-FFF2-40B4-BE49-F238E27FC236}">
                <a16:creationId xmlns:a16="http://schemas.microsoft.com/office/drawing/2014/main" id="{38322381-B8E8-0D4C-9617-DBDE64A3BCC3}"/>
              </a:ext>
            </a:extLst>
          </p:cNvPr>
          <p:cNvGrpSpPr/>
          <p:nvPr/>
        </p:nvGrpSpPr>
        <p:grpSpPr>
          <a:xfrm>
            <a:off x="4855355" y="5606216"/>
            <a:ext cx="3998442" cy="380180"/>
            <a:chOff x="4941761" y="5762496"/>
            <a:chExt cx="3998442" cy="380180"/>
          </a:xfrm>
        </p:grpSpPr>
        <p:sp>
          <p:nvSpPr>
            <p:cNvPr id="124" name="Oval 123">
              <a:extLst>
                <a:ext uri="{FF2B5EF4-FFF2-40B4-BE49-F238E27FC236}">
                  <a16:creationId xmlns:a16="http://schemas.microsoft.com/office/drawing/2014/main" id="{BE06BE25-C106-C84B-BE56-24F323D316DB}"/>
                </a:ext>
              </a:extLst>
            </p:cNvPr>
            <p:cNvSpPr/>
            <p:nvPr/>
          </p:nvSpPr>
          <p:spPr bwMode="auto">
            <a:xfrm>
              <a:off x="7021039" y="5796190"/>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tabLst/>
              </a:pPr>
              <a:r>
                <a:rPr lang="en-US" sz="1400" dirty="0">
                  <a:latin typeface="Times New Roman" pitchFamily="18" charset="0"/>
                  <a:sym typeface="Math1" pitchFamily="2" charset="2"/>
                </a:rPr>
                <a:t>4</a:t>
              </a:r>
              <a:endParaRPr kumimoji="0" lang="en-US" sz="1400" b="0" i="0" u="none" strike="noStrike" cap="none" normalizeH="0" baseline="0" dirty="0">
                <a:ln>
                  <a:noFill/>
                </a:ln>
                <a:solidFill>
                  <a:schemeClr val="tx1"/>
                </a:solidFill>
                <a:effectLst/>
                <a:latin typeface="Times New Roman" pitchFamily="18" charset="0"/>
                <a:sym typeface="Math1" pitchFamily="2" charset="2"/>
              </a:endParaRPr>
            </a:p>
          </p:txBody>
        </p:sp>
        <p:sp>
          <p:nvSpPr>
            <p:cNvPr id="125" name="Oval 124">
              <a:extLst>
                <a:ext uri="{FF2B5EF4-FFF2-40B4-BE49-F238E27FC236}">
                  <a16:creationId xmlns:a16="http://schemas.microsoft.com/office/drawing/2014/main" id="{99C92797-6B51-0745-A132-B25BB1525F9C}"/>
                </a:ext>
              </a:extLst>
            </p:cNvPr>
            <p:cNvSpPr/>
            <p:nvPr/>
          </p:nvSpPr>
          <p:spPr bwMode="auto">
            <a:xfrm>
              <a:off x="5998302" y="5788732"/>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tabLst/>
              </a:pPr>
              <a:r>
                <a:rPr lang="en-US" sz="1400" dirty="0">
                  <a:latin typeface="Times New Roman" pitchFamily="18" charset="0"/>
                  <a:sym typeface="Math1" pitchFamily="2" charset="2"/>
                </a:rPr>
                <a:t>2</a:t>
              </a:r>
              <a:endParaRPr kumimoji="0" lang="en-US" sz="1400" b="0" i="0" u="none" strike="noStrike" cap="none" normalizeH="0" baseline="0" dirty="0">
                <a:ln>
                  <a:noFill/>
                </a:ln>
                <a:solidFill>
                  <a:schemeClr val="tx1"/>
                </a:solidFill>
                <a:effectLst/>
                <a:latin typeface="Times New Roman" pitchFamily="18" charset="0"/>
                <a:sym typeface="Math1" pitchFamily="2" charset="2"/>
              </a:endParaRPr>
            </a:p>
          </p:txBody>
        </p:sp>
        <p:sp>
          <p:nvSpPr>
            <p:cNvPr id="126" name="Oval 125">
              <a:extLst>
                <a:ext uri="{FF2B5EF4-FFF2-40B4-BE49-F238E27FC236}">
                  <a16:creationId xmlns:a16="http://schemas.microsoft.com/office/drawing/2014/main" id="{45CE8ADE-10B0-B740-9248-CDC346FACF29}"/>
                </a:ext>
              </a:extLst>
            </p:cNvPr>
            <p:cNvSpPr/>
            <p:nvPr/>
          </p:nvSpPr>
          <p:spPr bwMode="auto">
            <a:xfrm>
              <a:off x="8079419" y="5788677"/>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tabLst/>
              </a:pPr>
              <a:r>
                <a:rPr lang="en-US" sz="1400" dirty="0">
                  <a:latin typeface="Times New Roman" pitchFamily="18" charset="0"/>
                  <a:sym typeface="Math1" pitchFamily="2" charset="2"/>
                </a:rPr>
                <a:t>6</a:t>
              </a:r>
              <a:endParaRPr kumimoji="0" lang="en-US" sz="1400" b="0" i="0" u="none" strike="noStrike" cap="none" normalizeH="0" baseline="0" dirty="0">
                <a:ln>
                  <a:noFill/>
                </a:ln>
                <a:solidFill>
                  <a:schemeClr val="tx1"/>
                </a:solidFill>
                <a:effectLst/>
                <a:latin typeface="Times New Roman" pitchFamily="18" charset="0"/>
                <a:sym typeface="Math1" pitchFamily="2" charset="2"/>
              </a:endParaRPr>
            </a:p>
          </p:txBody>
        </p:sp>
        <p:sp>
          <p:nvSpPr>
            <p:cNvPr id="127" name="Oval 126">
              <a:extLst>
                <a:ext uri="{FF2B5EF4-FFF2-40B4-BE49-F238E27FC236}">
                  <a16:creationId xmlns:a16="http://schemas.microsoft.com/office/drawing/2014/main" id="{4523DE40-29E5-DA45-9A6E-DC4FC91BB296}"/>
                </a:ext>
              </a:extLst>
            </p:cNvPr>
            <p:cNvSpPr/>
            <p:nvPr/>
          </p:nvSpPr>
          <p:spPr bwMode="auto">
            <a:xfrm>
              <a:off x="5497584" y="5792269"/>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tabLst/>
              </a:pPr>
              <a:r>
                <a:rPr lang="en-US" sz="1400" dirty="0">
                  <a:latin typeface="Times New Roman" pitchFamily="18" charset="0"/>
                  <a:sym typeface="Math1" pitchFamily="2" charset="2"/>
                </a:rPr>
                <a:t>1</a:t>
              </a:r>
              <a:endParaRPr kumimoji="0" lang="en-US" sz="1400" b="0" i="0" u="none" strike="noStrike" cap="none" normalizeH="0" baseline="0" dirty="0">
                <a:ln>
                  <a:noFill/>
                </a:ln>
                <a:solidFill>
                  <a:schemeClr val="tx1"/>
                </a:solidFill>
                <a:effectLst/>
                <a:latin typeface="Times New Roman" pitchFamily="18" charset="0"/>
                <a:sym typeface="Math1" pitchFamily="2" charset="2"/>
              </a:endParaRPr>
            </a:p>
          </p:txBody>
        </p:sp>
        <p:sp>
          <p:nvSpPr>
            <p:cNvPr id="128" name="Oval 127">
              <a:extLst>
                <a:ext uri="{FF2B5EF4-FFF2-40B4-BE49-F238E27FC236}">
                  <a16:creationId xmlns:a16="http://schemas.microsoft.com/office/drawing/2014/main" id="{728FB3A7-EA8E-D14D-8F67-6C2D29EC9EED}"/>
                </a:ext>
              </a:extLst>
            </p:cNvPr>
            <p:cNvSpPr/>
            <p:nvPr/>
          </p:nvSpPr>
          <p:spPr bwMode="auto">
            <a:xfrm>
              <a:off x="6517555" y="5795477"/>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tabLst/>
              </a:pPr>
              <a:r>
                <a:rPr lang="en-US" sz="1400" dirty="0">
                  <a:latin typeface="Times New Roman" pitchFamily="18" charset="0"/>
                  <a:sym typeface="Math1" pitchFamily="2" charset="2"/>
                </a:rPr>
                <a:t>3</a:t>
              </a:r>
              <a:endParaRPr kumimoji="0" lang="en-US" sz="1400" b="0" i="0" u="none" strike="noStrike" cap="none" normalizeH="0" baseline="0" dirty="0">
                <a:ln>
                  <a:noFill/>
                </a:ln>
                <a:solidFill>
                  <a:schemeClr val="tx1"/>
                </a:solidFill>
                <a:effectLst/>
                <a:latin typeface="Times New Roman" pitchFamily="18" charset="0"/>
                <a:sym typeface="Math1" pitchFamily="2" charset="2"/>
              </a:endParaRPr>
            </a:p>
          </p:txBody>
        </p:sp>
        <p:sp>
          <p:nvSpPr>
            <p:cNvPr id="129" name="Oval 128">
              <a:extLst>
                <a:ext uri="{FF2B5EF4-FFF2-40B4-BE49-F238E27FC236}">
                  <a16:creationId xmlns:a16="http://schemas.microsoft.com/office/drawing/2014/main" id="{BE384ED3-BC08-8943-B4C5-1D30A078433B}"/>
                </a:ext>
              </a:extLst>
            </p:cNvPr>
            <p:cNvSpPr/>
            <p:nvPr/>
          </p:nvSpPr>
          <p:spPr bwMode="auto">
            <a:xfrm>
              <a:off x="7536924" y="5804046"/>
              <a:ext cx="288032" cy="27576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tabLst/>
              </a:pPr>
              <a:r>
                <a:rPr lang="en-US" sz="1400" dirty="0">
                  <a:latin typeface="Times New Roman" pitchFamily="18" charset="0"/>
                  <a:sym typeface="Math1" pitchFamily="2" charset="2"/>
                </a:rPr>
                <a:t>5</a:t>
              </a:r>
              <a:endParaRPr kumimoji="0" lang="en-US" sz="1400" b="0" i="0" u="none" strike="noStrike" cap="none" normalizeH="0" baseline="0" dirty="0">
                <a:ln>
                  <a:noFill/>
                </a:ln>
                <a:solidFill>
                  <a:schemeClr val="tx1"/>
                </a:solidFill>
                <a:effectLst/>
                <a:latin typeface="Times New Roman" pitchFamily="18" charset="0"/>
                <a:sym typeface="Math1" pitchFamily="2" charset="2"/>
              </a:endParaRPr>
            </a:p>
          </p:txBody>
        </p:sp>
        <p:sp>
          <p:nvSpPr>
            <p:cNvPr id="130" name="Oval 129">
              <a:extLst>
                <a:ext uri="{FF2B5EF4-FFF2-40B4-BE49-F238E27FC236}">
                  <a16:creationId xmlns:a16="http://schemas.microsoft.com/office/drawing/2014/main" id="{49633CDF-95E0-4F4F-BDC5-5C8734404939}"/>
                </a:ext>
              </a:extLst>
            </p:cNvPr>
            <p:cNvSpPr/>
            <p:nvPr/>
          </p:nvSpPr>
          <p:spPr bwMode="auto">
            <a:xfrm>
              <a:off x="8652171" y="5804046"/>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tabLst/>
              </a:pPr>
              <a:r>
                <a:rPr lang="en-US" sz="1400" dirty="0">
                  <a:latin typeface="Times New Roman" pitchFamily="18" charset="0"/>
                  <a:sym typeface="Math1" pitchFamily="2" charset="2"/>
                </a:rPr>
                <a:t>7</a:t>
              </a:r>
              <a:endParaRPr kumimoji="0" lang="en-US" sz="1400" b="0" i="0" u="none" strike="noStrike" cap="none" normalizeH="0" baseline="0" dirty="0">
                <a:ln>
                  <a:noFill/>
                </a:ln>
                <a:solidFill>
                  <a:schemeClr val="tx1"/>
                </a:solidFill>
                <a:effectLst/>
                <a:latin typeface="Times New Roman" pitchFamily="18" charset="0"/>
                <a:sym typeface="Math1" pitchFamily="2" charset="2"/>
              </a:endParaRPr>
            </a:p>
          </p:txBody>
        </p:sp>
        <p:sp>
          <p:nvSpPr>
            <p:cNvPr id="131" name="Oval 130">
              <a:extLst>
                <a:ext uri="{FF2B5EF4-FFF2-40B4-BE49-F238E27FC236}">
                  <a16:creationId xmlns:a16="http://schemas.microsoft.com/office/drawing/2014/main" id="{18A1BDF7-E48D-C64C-A998-12B8B9E20408}"/>
                </a:ext>
              </a:extLst>
            </p:cNvPr>
            <p:cNvSpPr/>
            <p:nvPr/>
          </p:nvSpPr>
          <p:spPr bwMode="auto">
            <a:xfrm>
              <a:off x="4941761" y="5800830"/>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tabLst/>
              </a:pPr>
              <a:r>
                <a:rPr kumimoji="0" lang="en-US" sz="1400" b="0" i="0" u="none" strike="noStrike" cap="none" normalizeH="0" baseline="0" dirty="0">
                  <a:ln>
                    <a:noFill/>
                  </a:ln>
                  <a:solidFill>
                    <a:schemeClr val="tx1"/>
                  </a:solidFill>
                  <a:effectLst/>
                  <a:latin typeface="Times New Roman" pitchFamily="18" charset="0"/>
                  <a:sym typeface="Math1" pitchFamily="2" charset="2"/>
                </a:rPr>
                <a:t>0</a:t>
              </a:r>
            </a:p>
          </p:txBody>
        </p:sp>
        <p:cxnSp>
          <p:nvCxnSpPr>
            <p:cNvPr id="140" name="Curved Connector 139">
              <a:extLst>
                <a:ext uri="{FF2B5EF4-FFF2-40B4-BE49-F238E27FC236}">
                  <a16:creationId xmlns:a16="http://schemas.microsoft.com/office/drawing/2014/main" id="{EA2F9688-112C-9048-AF6E-D4DBB78A48DE}"/>
                </a:ext>
              </a:extLst>
            </p:cNvPr>
            <p:cNvCxnSpPr>
              <a:stCxn id="131" idx="0"/>
              <a:endCxn id="125" idx="0"/>
            </p:cNvCxnSpPr>
            <p:nvPr/>
          </p:nvCxnSpPr>
          <p:spPr bwMode="auto">
            <a:xfrm rot="5400000" flipH="1" flipV="1">
              <a:off x="5607998" y="5266511"/>
              <a:ext cx="12098" cy="1056541"/>
            </a:xfrm>
            <a:prstGeom prst="curvedConnector3">
              <a:avLst>
                <a:gd name="adj1" fmla="val 1989569"/>
              </a:avLst>
            </a:prstGeom>
            <a:solidFill>
              <a:schemeClr val="accent1"/>
            </a:solidFill>
            <a:ln w="19050" cap="flat" cmpd="sng" algn="ctr">
              <a:solidFill>
                <a:schemeClr val="tx1"/>
              </a:solidFill>
              <a:prstDash val="solid"/>
              <a:round/>
              <a:headEnd type="none" w="med" len="med"/>
              <a:tailEnd type="triangle" w="lg" len="med"/>
            </a:ln>
            <a:effectLst/>
          </p:spPr>
        </p:cxnSp>
        <p:cxnSp>
          <p:nvCxnSpPr>
            <p:cNvPr id="141" name="Curved Connector 140">
              <a:extLst>
                <a:ext uri="{FF2B5EF4-FFF2-40B4-BE49-F238E27FC236}">
                  <a16:creationId xmlns:a16="http://schemas.microsoft.com/office/drawing/2014/main" id="{9764EBAB-BCD9-9C47-B8D5-4299DEEC41C5}"/>
                </a:ext>
              </a:extLst>
            </p:cNvPr>
            <p:cNvCxnSpPr>
              <a:cxnSpLocks/>
            </p:cNvCxnSpPr>
            <p:nvPr/>
          </p:nvCxnSpPr>
          <p:spPr bwMode="auto">
            <a:xfrm rot="16200000" flipH="1">
              <a:off x="6137794" y="5604548"/>
              <a:ext cx="9049" cy="1020786"/>
            </a:xfrm>
            <a:prstGeom prst="curvedConnector3">
              <a:avLst>
                <a:gd name="adj1" fmla="val 2626246"/>
              </a:avLst>
            </a:prstGeom>
            <a:solidFill>
              <a:schemeClr val="accent1"/>
            </a:solidFill>
            <a:ln w="19050" cap="flat" cmpd="sng" algn="ctr">
              <a:solidFill>
                <a:schemeClr val="tx1"/>
              </a:solidFill>
              <a:prstDash val="solid"/>
              <a:round/>
              <a:headEnd type="none" w="med" len="med"/>
              <a:tailEnd type="triangle" w="lg" len="med"/>
            </a:ln>
            <a:effectLst/>
          </p:spPr>
        </p:cxnSp>
        <p:cxnSp>
          <p:nvCxnSpPr>
            <p:cNvPr id="142" name="Curved Connector 141">
              <a:extLst>
                <a:ext uri="{FF2B5EF4-FFF2-40B4-BE49-F238E27FC236}">
                  <a16:creationId xmlns:a16="http://schemas.microsoft.com/office/drawing/2014/main" id="{9666DD54-0B4C-7D47-A8B3-43439A6C7844}"/>
                </a:ext>
              </a:extLst>
            </p:cNvPr>
            <p:cNvCxnSpPr>
              <a:cxnSpLocks/>
            </p:cNvCxnSpPr>
            <p:nvPr/>
          </p:nvCxnSpPr>
          <p:spPr bwMode="auto">
            <a:xfrm rot="5400000" flipH="1" flipV="1">
              <a:off x="6639089" y="5265678"/>
              <a:ext cx="9049" cy="1020786"/>
            </a:xfrm>
            <a:prstGeom prst="curvedConnector3">
              <a:avLst>
                <a:gd name="adj1" fmla="val 2626246"/>
              </a:avLst>
            </a:prstGeom>
            <a:solidFill>
              <a:schemeClr val="accent1"/>
            </a:solidFill>
            <a:ln w="19050" cap="flat" cmpd="sng" algn="ctr">
              <a:solidFill>
                <a:schemeClr val="tx1"/>
              </a:solidFill>
              <a:prstDash val="solid"/>
              <a:round/>
              <a:headEnd type="none" w="med" len="med"/>
              <a:tailEnd type="triangle" w="lg" len="med"/>
            </a:ln>
            <a:effectLst/>
          </p:spPr>
        </p:cxnSp>
        <p:cxnSp>
          <p:nvCxnSpPr>
            <p:cNvPr id="144" name="Curved Connector 143">
              <a:extLst>
                <a:ext uri="{FF2B5EF4-FFF2-40B4-BE49-F238E27FC236}">
                  <a16:creationId xmlns:a16="http://schemas.microsoft.com/office/drawing/2014/main" id="{41DBA229-24CD-9D43-B4BF-A8BB7F073DF6}"/>
                </a:ext>
              </a:extLst>
            </p:cNvPr>
            <p:cNvCxnSpPr/>
            <p:nvPr/>
          </p:nvCxnSpPr>
          <p:spPr bwMode="auto">
            <a:xfrm rot="5400000" flipH="1" flipV="1">
              <a:off x="7727317" y="5256628"/>
              <a:ext cx="9049" cy="1020786"/>
            </a:xfrm>
            <a:prstGeom prst="curvedConnector3">
              <a:avLst>
                <a:gd name="adj1" fmla="val 2626246"/>
              </a:avLst>
            </a:prstGeom>
            <a:solidFill>
              <a:schemeClr val="accent1"/>
            </a:solidFill>
            <a:ln w="19050" cap="flat" cmpd="sng" algn="ctr">
              <a:solidFill>
                <a:schemeClr val="tx1"/>
              </a:solidFill>
              <a:prstDash val="solid"/>
              <a:round/>
              <a:headEnd type="none" w="med" len="med"/>
              <a:tailEnd type="triangle" w="lg" len="med"/>
            </a:ln>
            <a:effectLst/>
          </p:spPr>
        </p:cxnSp>
        <p:cxnSp>
          <p:nvCxnSpPr>
            <p:cNvPr id="148" name="Curved Connector 147">
              <a:extLst>
                <a:ext uri="{FF2B5EF4-FFF2-40B4-BE49-F238E27FC236}">
                  <a16:creationId xmlns:a16="http://schemas.microsoft.com/office/drawing/2014/main" id="{CA4E178C-ADC3-8045-A920-F0F6C09B4BB7}"/>
                </a:ext>
              </a:extLst>
            </p:cNvPr>
            <p:cNvCxnSpPr>
              <a:cxnSpLocks/>
            </p:cNvCxnSpPr>
            <p:nvPr/>
          </p:nvCxnSpPr>
          <p:spPr bwMode="auto">
            <a:xfrm rot="16200000" flipH="1">
              <a:off x="7215910" y="5627759"/>
              <a:ext cx="9049" cy="1020786"/>
            </a:xfrm>
            <a:prstGeom prst="curvedConnector3">
              <a:avLst>
                <a:gd name="adj1" fmla="val 2626246"/>
              </a:avLst>
            </a:prstGeom>
            <a:solidFill>
              <a:schemeClr val="accent1"/>
            </a:solidFill>
            <a:ln w="19050" cap="flat" cmpd="sng" algn="ctr">
              <a:solidFill>
                <a:schemeClr val="tx1"/>
              </a:solidFill>
              <a:prstDash val="solid"/>
              <a:round/>
              <a:headEnd type="none" w="med" len="med"/>
              <a:tailEnd type="triangle" w="lg" len="med"/>
            </a:ln>
            <a:effectLst/>
          </p:spPr>
        </p:cxnSp>
        <p:cxnSp>
          <p:nvCxnSpPr>
            <p:cNvPr id="149" name="Curved Connector 148">
              <a:extLst>
                <a:ext uri="{FF2B5EF4-FFF2-40B4-BE49-F238E27FC236}">
                  <a16:creationId xmlns:a16="http://schemas.microsoft.com/office/drawing/2014/main" id="{F24F974B-0E2A-784C-AA1D-F6AE371C1221}"/>
                </a:ext>
              </a:extLst>
            </p:cNvPr>
            <p:cNvCxnSpPr>
              <a:cxnSpLocks/>
            </p:cNvCxnSpPr>
            <p:nvPr/>
          </p:nvCxnSpPr>
          <p:spPr bwMode="auto">
            <a:xfrm rot="16200000" flipH="1">
              <a:off x="8281269" y="5618710"/>
              <a:ext cx="9049" cy="1020786"/>
            </a:xfrm>
            <a:prstGeom prst="curvedConnector3">
              <a:avLst>
                <a:gd name="adj1" fmla="val 2626246"/>
              </a:avLst>
            </a:prstGeom>
            <a:solidFill>
              <a:schemeClr val="accent1"/>
            </a:solidFill>
            <a:ln w="19050" cap="flat" cmpd="sng" algn="ctr">
              <a:solidFill>
                <a:schemeClr val="tx1"/>
              </a:solidFill>
              <a:prstDash val="solid"/>
              <a:round/>
              <a:headEnd type="none" w="med" len="med"/>
              <a:tailEnd type="triangle" w="lg" len="med"/>
            </a:ln>
            <a:effectLst/>
          </p:spPr>
        </p:cxnSp>
      </p:grpSp>
      <p:sp>
        <p:nvSpPr>
          <p:cNvPr id="152" name="TextBox 151">
            <a:extLst>
              <a:ext uri="{FF2B5EF4-FFF2-40B4-BE49-F238E27FC236}">
                <a16:creationId xmlns:a16="http://schemas.microsoft.com/office/drawing/2014/main" id="{863C8682-21BC-994D-B9CC-443B69E6D538}"/>
              </a:ext>
            </a:extLst>
          </p:cNvPr>
          <p:cNvSpPr txBox="1"/>
          <p:nvPr/>
        </p:nvSpPr>
        <p:spPr>
          <a:xfrm>
            <a:off x="470655" y="1524227"/>
            <a:ext cx="2047557" cy="523220"/>
          </a:xfrm>
          <a:prstGeom prst="rect">
            <a:avLst/>
          </a:prstGeom>
          <a:noFill/>
        </p:spPr>
        <p:txBody>
          <a:bodyPr wrap="square" rtlCol="0">
            <a:spAutoFit/>
          </a:bodyPr>
          <a:lstStyle/>
          <a:p>
            <a:r>
              <a:rPr lang="en-US" sz="2800" dirty="0"/>
              <a:t>Circular:</a:t>
            </a:r>
          </a:p>
        </p:txBody>
      </p:sp>
      <p:sp>
        <p:nvSpPr>
          <p:cNvPr id="153" name="TextBox 152">
            <a:extLst>
              <a:ext uri="{FF2B5EF4-FFF2-40B4-BE49-F238E27FC236}">
                <a16:creationId xmlns:a16="http://schemas.microsoft.com/office/drawing/2014/main" id="{F69DF005-C9CD-6947-9075-09FA5D882E5A}"/>
              </a:ext>
            </a:extLst>
          </p:cNvPr>
          <p:cNvSpPr txBox="1"/>
          <p:nvPr/>
        </p:nvSpPr>
        <p:spPr>
          <a:xfrm>
            <a:off x="470655" y="5018664"/>
            <a:ext cx="2047557" cy="523220"/>
          </a:xfrm>
          <a:prstGeom prst="rect">
            <a:avLst/>
          </a:prstGeom>
          <a:noFill/>
        </p:spPr>
        <p:txBody>
          <a:bodyPr wrap="square" rtlCol="0">
            <a:spAutoFit/>
          </a:bodyPr>
          <a:lstStyle/>
          <a:p>
            <a:r>
              <a:rPr lang="en-US" sz="2800" dirty="0"/>
              <a:t>End-off:</a:t>
            </a:r>
          </a:p>
        </p:txBody>
      </p:sp>
    </p:spTree>
    <p:extLst>
      <p:ext uri="{BB962C8B-B14F-4D97-AF65-F5344CB8AC3E}">
        <p14:creationId xmlns:p14="http://schemas.microsoft.com/office/powerpoint/2010/main" val="58792792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24BCC047-1808-0E4F-9409-F10C7A8A42C5}" type="slidenum">
              <a:rPr lang="en-US" altLang="en-US" sz="1400"/>
              <a:pPr>
                <a:spcBef>
                  <a:spcPct val="0"/>
                </a:spcBef>
                <a:buFontTx/>
                <a:buNone/>
              </a:pPr>
              <a:t>126</a:t>
            </a:fld>
            <a:endParaRPr lang="en-US" altLang="en-US" sz="1400"/>
          </a:p>
        </p:txBody>
      </p:sp>
      <p:sp>
        <p:nvSpPr>
          <p:cNvPr id="212994" name="Rectangle 2"/>
          <p:cNvSpPr>
            <a:spLocks noGrp="1" noChangeArrowheads="1"/>
          </p:cNvSpPr>
          <p:nvPr>
            <p:ph type="title"/>
          </p:nvPr>
        </p:nvSpPr>
        <p:spPr/>
        <p:txBody>
          <a:bodyPr/>
          <a:lstStyle/>
          <a:p>
            <a:pPr eaLnBrk="1" hangingPunct="1"/>
            <a:r>
              <a:rPr lang="en-US" altLang="en-US">
                <a:ea typeface="ＭＳ Ｐゴシック" charset="-128"/>
              </a:rPr>
              <a:t>Send/Receive Operations</a:t>
            </a:r>
          </a:p>
        </p:txBody>
      </p:sp>
      <p:sp>
        <p:nvSpPr>
          <p:cNvPr id="212995" name="Rectangle 3"/>
          <p:cNvSpPr>
            <a:spLocks noGrp="1" noChangeArrowheads="1"/>
          </p:cNvSpPr>
          <p:nvPr>
            <p:ph type="body" idx="1"/>
          </p:nvPr>
        </p:nvSpPr>
        <p:spPr/>
        <p:txBody>
          <a:bodyPr/>
          <a:lstStyle/>
          <a:p>
            <a:pPr eaLnBrk="1" hangingPunct="1">
              <a:lnSpc>
                <a:spcPct val="90000"/>
              </a:lnSpc>
            </a:pPr>
            <a:r>
              <a:rPr lang="en-US" altLang="en-US" sz="2800">
                <a:ea typeface="ＭＳ Ｐゴシック" charset="-128"/>
              </a:rPr>
              <a:t>In many applications, processes send to one process while receiving from another.</a:t>
            </a:r>
          </a:p>
          <a:p>
            <a:pPr eaLnBrk="1" hangingPunct="1">
              <a:lnSpc>
                <a:spcPct val="90000"/>
              </a:lnSpc>
            </a:pPr>
            <a:r>
              <a:rPr lang="en-US" altLang="en-US" sz="2800">
                <a:ea typeface="ＭＳ Ｐゴシック" charset="-128"/>
              </a:rPr>
              <a:t>Deadlock may arise if care is not taken.</a:t>
            </a:r>
          </a:p>
          <a:p>
            <a:pPr eaLnBrk="1" hangingPunct="1">
              <a:lnSpc>
                <a:spcPct val="90000"/>
              </a:lnSpc>
            </a:pPr>
            <a:r>
              <a:rPr lang="en-US" altLang="en-US" sz="2800">
                <a:ea typeface="ＭＳ Ｐゴシック" charset="-128"/>
              </a:rPr>
              <a:t>MPI provides routines for such send/receive operations.</a:t>
            </a:r>
          </a:p>
          <a:p>
            <a:pPr eaLnBrk="1" hangingPunct="1">
              <a:lnSpc>
                <a:spcPct val="90000"/>
              </a:lnSpc>
            </a:pPr>
            <a:r>
              <a:rPr lang="en-US" altLang="en-US" sz="2800">
                <a:ea typeface="ＭＳ Ｐゴシック" charset="-128"/>
              </a:rPr>
              <a:t>For distinct send/receive buffers:</a:t>
            </a:r>
          </a:p>
          <a:p>
            <a:pPr lvl="1" eaLnBrk="1" hangingPunct="1">
              <a:lnSpc>
                <a:spcPct val="90000"/>
              </a:lnSpc>
              <a:buFontTx/>
              <a:buChar char=" "/>
            </a:pPr>
            <a:r>
              <a:rPr lang="en-US" altLang="en-US" sz="2400">
                <a:solidFill>
                  <a:schemeClr val="accent2"/>
                </a:solidFill>
                <a:ea typeface="ＭＳ Ｐゴシック" charset="-128"/>
              </a:rPr>
              <a:t>int MPI_Sendrecv(…)</a:t>
            </a:r>
          </a:p>
          <a:p>
            <a:pPr eaLnBrk="1" hangingPunct="1">
              <a:lnSpc>
                <a:spcPct val="90000"/>
              </a:lnSpc>
            </a:pPr>
            <a:r>
              <a:rPr lang="en-US" altLang="en-US" sz="2800">
                <a:ea typeface="ＭＳ Ｐゴシック" charset="-128"/>
              </a:rPr>
              <a:t>For identical send/receive buffers:</a:t>
            </a:r>
          </a:p>
          <a:p>
            <a:pPr lvl="1" eaLnBrk="1" hangingPunct="1">
              <a:lnSpc>
                <a:spcPct val="90000"/>
              </a:lnSpc>
              <a:buFontTx/>
              <a:buChar char=" "/>
            </a:pPr>
            <a:r>
              <a:rPr lang="en-US" altLang="en-US" sz="2400">
                <a:solidFill>
                  <a:schemeClr val="accent2"/>
                </a:solidFill>
                <a:ea typeface="ＭＳ Ｐゴシック" charset="-128"/>
              </a:rPr>
              <a:t>int MPI_Sendrecv_replace(…)</a:t>
            </a:r>
            <a:endParaRPr lang="en-US" altLang="en-US" sz="2400">
              <a:ea typeface="ＭＳ Ｐゴシック"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BE3051B9-474F-FF44-B136-81FBE5EDC1A1}" type="slidenum">
              <a:rPr lang="en-US" altLang="en-US" sz="1400"/>
              <a:pPr>
                <a:spcBef>
                  <a:spcPct val="0"/>
                </a:spcBef>
                <a:buFontTx/>
                <a:buNone/>
              </a:pPr>
              <a:t>13</a:t>
            </a:fld>
            <a:endParaRPr lang="en-US" altLang="en-US" sz="1400"/>
          </a:p>
        </p:txBody>
      </p:sp>
      <p:sp>
        <p:nvSpPr>
          <p:cNvPr id="94210" name="Rectangle 2"/>
          <p:cNvSpPr>
            <a:spLocks noGrp="1" noChangeArrowheads="1"/>
          </p:cNvSpPr>
          <p:nvPr>
            <p:ph type="title"/>
          </p:nvPr>
        </p:nvSpPr>
        <p:spPr>
          <a:xfrm>
            <a:off x="685800" y="304800"/>
            <a:ext cx="7772400" cy="1143000"/>
          </a:xfrm>
        </p:spPr>
        <p:txBody>
          <a:bodyPr/>
          <a:lstStyle/>
          <a:p>
            <a:pPr eaLnBrk="1" hangingPunct="1"/>
            <a:r>
              <a:rPr lang="en-US" altLang="en-US">
                <a:ea typeface="ＭＳ Ｐゴシック" charset="-128"/>
              </a:rPr>
              <a:t>Mesh Networks</a:t>
            </a:r>
          </a:p>
        </p:txBody>
      </p:sp>
      <p:sp>
        <p:nvSpPr>
          <p:cNvPr id="94211" name="Rectangle 3"/>
          <p:cNvSpPr>
            <a:spLocks noGrp="1" noChangeArrowheads="1"/>
          </p:cNvSpPr>
          <p:nvPr>
            <p:ph type="body" idx="1"/>
          </p:nvPr>
        </p:nvSpPr>
        <p:spPr>
          <a:xfrm>
            <a:off x="533400" y="1295400"/>
            <a:ext cx="8077200" cy="2819400"/>
          </a:xfrm>
        </p:spPr>
        <p:txBody>
          <a:bodyPr/>
          <a:lstStyle/>
          <a:p>
            <a:pPr eaLnBrk="1" hangingPunct="1"/>
            <a:r>
              <a:rPr lang="en-US" altLang="en-US" sz="2800">
                <a:ea typeface="ＭＳ Ｐゴシック" charset="-128"/>
              </a:rPr>
              <a:t>In a mesh network nodes are arranged as a q-dimensional lattice, and communication is allowed only between neighboring nodes.</a:t>
            </a:r>
          </a:p>
          <a:p>
            <a:pPr eaLnBrk="1" hangingPunct="1"/>
            <a:r>
              <a:rPr lang="en-US" altLang="en-US" sz="2800">
                <a:ea typeface="ＭＳ Ｐゴシック" charset="-128"/>
              </a:rPr>
              <a:t>In a </a:t>
            </a:r>
            <a:r>
              <a:rPr lang="en-US" altLang="en-US" sz="2800" i="1">
                <a:ea typeface="ＭＳ Ｐゴシック" charset="-128"/>
              </a:rPr>
              <a:t>periodic mesh</a:t>
            </a:r>
            <a:r>
              <a:rPr lang="en-US" altLang="en-US" sz="2800">
                <a:ea typeface="ＭＳ Ｐゴシック" charset="-128"/>
              </a:rPr>
              <a:t>, nodes on the edge of the mesh have wrap-around connections to nodes on the other side. This is sometimes called a </a:t>
            </a:r>
            <a:r>
              <a:rPr lang="en-US" altLang="en-US" sz="2800" i="1">
                <a:ea typeface="ＭＳ Ｐゴシック" charset="-128"/>
              </a:rPr>
              <a:t>toroidal mesh</a:t>
            </a:r>
            <a:r>
              <a:rPr lang="en-US" altLang="en-US" sz="2800">
                <a:ea typeface="ＭＳ Ｐゴシック" charset="-128"/>
              </a:rPr>
              <a:t>.</a:t>
            </a:r>
          </a:p>
        </p:txBody>
      </p:sp>
      <p:grpSp>
        <p:nvGrpSpPr>
          <p:cNvPr id="94212" name="Group 44"/>
          <p:cNvGrpSpPr>
            <a:grpSpLocks/>
          </p:cNvGrpSpPr>
          <p:nvPr/>
        </p:nvGrpSpPr>
        <p:grpSpPr bwMode="auto">
          <a:xfrm>
            <a:off x="1828800" y="4191000"/>
            <a:ext cx="2057400" cy="2057400"/>
            <a:chOff x="624" y="2736"/>
            <a:chExt cx="1296" cy="1296"/>
          </a:xfrm>
        </p:grpSpPr>
        <p:sp>
          <p:nvSpPr>
            <p:cNvPr id="94235" name="Line 43"/>
            <p:cNvSpPr>
              <a:spLocks noChangeShapeType="1"/>
            </p:cNvSpPr>
            <p:nvPr/>
          </p:nvSpPr>
          <p:spPr bwMode="auto">
            <a:xfrm>
              <a:off x="1848" y="2784"/>
              <a:ext cx="0"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36" name="Line 42"/>
            <p:cNvSpPr>
              <a:spLocks noChangeShapeType="1"/>
            </p:cNvSpPr>
            <p:nvPr/>
          </p:nvSpPr>
          <p:spPr bwMode="auto">
            <a:xfrm>
              <a:off x="1560" y="2784"/>
              <a:ext cx="0"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37" name="Line 41"/>
            <p:cNvSpPr>
              <a:spLocks noChangeShapeType="1"/>
            </p:cNvSpPr>
            <p:nvPr/>
          </p:nvSpPr>
          <p:spPr bwMode="auto">
            <a:xfrm>
              <a:off x="1272" y="2832"/>
              <a:ext cx="0"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38" name="Line 40"/>
            <p:cNvSpPr>
              <a:spLocks noChangeShapeType="1"/>
            </p:cNvSpPr>
            <p:nvPr/>
          </p:nvSpPr>
          <p:spPr bwMode="auto">
            <a:xfrm>
              <a:off x="984" y="2784"/>
              <a:ext cx="0"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39" name="Line 39"/>
            <p:cNvSpPr>
              <a:spLocks noChangeShapeType="1"/>
            </p:cNvSpPr>
            <p:nvPr/>
          </p:nvSpPr>
          <p:spPr bwMode="auto">
            <a:xfrm>
              <a:off x="696" y="2784"/>
              <a:ext cx="0"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4240" name="Group 10"/>
            <p:cNvGrpSpPr>
              <a:grpSpLocks/>
            </p:cNvGrpSpPr>
            <p:nvPr/>
          </p:nvGrpSpPr>
          <p:grpSpPr bwMode="auto">
            <a:xfrm>
              <a:off x="624" y="2736"/>
              <a:ext cx="1296" cy="144"/>
              <a:chOff x="624" y="2736"/>
              <a:chExt cx="1296" cy="144"/>
            </a:xfrm>
          </p:grpSpPr>
          <p:sp>
            <p:nvSpPr>
              <p:cNvPr id="94269" name="Line 9"/>
              <p:cNvSpPr>
                <a:spLocks noChangeShapeType="1"/>
              </p:cNvSpPr>
              <p:nvPr/>
            </p:nvSpPr>
            <p:spPr bwMode="auto">
              <a:xfrm>
                <a:off x="720" y="2804"/>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70" name="Oval 4"/>
              <p:cNvSpPr>
                <a:spLocks noChangeArrowheads="1"/>
              </p:cNvSpPr>
              <p:nvPr/>
            </p:nvSpPr>
            <p:spPr bwMode="auto">
              <a:xfrm>
                <a:off x="624"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4271" name="Oval 5"/>
              <p:cNvSpPr>
                <a:spLocks noChangeArrowheads="1"/>
              </p:cNvSpPr>
              <p:nvPr/>
            </p:nvSpPr>
            <p:spPr bwMode="auto">
              <a:xfrm>
                <a:off x="909"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4272" name="Oval 6"/>
              <p:cNvSpPr>
                <a:spLocks noChangeArrowheads="1"/>
              </p:cNvSpPr>
              <p:nvPr/>
            </p:nvSpPr>
            <p:spPr bwMode="auto">
              <a:xfrm>
                <a:off x="1197"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4273" name="Oval 7"/>
              <p:cNvSpPr>
                <a:spLocks noChangeArrowheads="1"/>
              </p:cNvSpPr>
              <p:nvPr/>
            </p:nvSpPr>
            <p:spPr bwMode="auto">
              <a:xfrm>
                <a:off x="1488"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4274" name="Oval 8"/>
              <p:cNvSpPr>
                <a:spLocks noChangeArrowheads="1"/>
              </p:cNvSpPr>
              <p:nvPr/>
            </p:nvSpPr>
            <p:spPr bwMode="auto">
              <a:xfrm>
                <a:off x="1776"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grpSp>
          <p:nvGrpSpPr>
            <p:cNvPr id="94241" name="Group 11"/>
            <p:cNvGrpSpPr>
              <a:grpSpLocks/>
            </p:cNvGrpSpPr>
            <p:nvPr/>
          </p:nvGrpSpPr>
          <p:grpSpPr bwMode="auto">
            <a:xfrm>
              <a:off x="624" y="3023"/>
              <a:ext cx="1296" cy="144"/>
              <a:chOff x="624" y="2736"/>
              <a:chExt cx="1296" cy="144"/>
            </a:xfrm>
          </p:grpSpPr>
          <p:sp>
            <p:nvSpPr>
              <p:cNvPr id="94263" name="Line 12"/>
              <p:cNvSpPr>
                <a:spLocks noChangeShapeType="1"/>
              </p:cNvSpPr>
              <p:nvPr/>
            </p:nvSpPr>
            <p:spPr bwMode="auto">
              <a:xfrm>
                <a:off x="720" y="2804"/>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64" name="Oval 13"/>
              <p:cNvSpPr>
                <a:spLocks noChangeArrowheads="1"/>
              </p:cNvSpPr>
              <p:nvPr/>
            </p:nvSpPr>
            <p:spPr bwMode="auto">
              <a:xfrm>
                <a:off x="624"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4265" name="Oval 14"/>
              <p:cNvSpPr>
                <a:spLocks noChangeArrowheads="1"/>
              </p:cNvSpPr>
              <p:nvPr/>
            </p:nvSpPr>
            <p:spPr bwMode="auto">
              <a:xfrm>
                <a:off x="909"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4266" name="Oval 15"/>
              <p:cNvSpPr>
                <a:spLocks noChangeArrowheads="1"/>
              </p:cNvSpPr>
              <p:nvPr/>
            </p:nvSpPr>
            <p:spPr bwMode="auto">
              <a:xfrm>
                <a:off x="1197"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4267" name="Oval 16"/>
              <p:cNvSpPr>
                <a:spLocks noChangeArrowheads="1"/>
              </p:cNvSpPr>
              <p:nvPr/>
            </p:nvSpPr>
            <p:spPr bwMode="auto">
              <a:xfrm>
                <a:off x="1488"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4268" name="Oval 17"/>
              <p:cNvSpPr>
                <a:spLocks noChangeArrowheads="1"/>
              </p:cNvSpPr>
              <p:nvPr/>
            </p:nvSpPr>
            <p:spPr bwMode="auto">
              <a:xfrm>
                <a:off x="1776"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grpSp>
          <p:nvGrpSpPr>
            <p:cNvPr id="94242" name="Group 18"/>
            <p:cNvGrpSpPr>
              <a:grpSpLocks/>
            </p:cNvGrpSpPr>
            <p:nvPr/>
          </p:nvGrpSpPr>
          <p:grpSpPr bwMode="auto">
            <a:xfrm>
              <a:off x="624" y="3310"/>
              <a:ext cx="1296" cy="144"/>
              <a:chOff x="624" y="2736"/>
              <a:chExt cx="1296" cy="144"/>
            </a:xfrm>
          </p:grpSpPr>
          <p:sp>
            <p:nvSpPr>
              <p:cNvPr id="94257" name="Line 19"/>
              <p:cNvSpPr>
                <a:spLocks noChangeShapeType="1"/>
              </p:cNvSpPr>
              <p:nvPr/>
            </p:nvSpPr>
            <p:spPr bwMode="auto">
              <a:xfrm>
                <a:off x="720" y="2804"/>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58" name="Oval 20"/>
              <p:cNvSpPr>
                <a:spLocks noChangeArrowheads="1"/>
              </p:cNvSpPr>
              <p:nvPr/>
            </p:nvSpPr>
            <p:spPr bwMode="auto">
              <a:xfrm>
                <a:off x="624"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4259" name="Oval 21"/>
              <p:cNvSpPr>
                <a:spLocks noChangeArrowheads="1"/>
              </p:cNvSpPr>
              <p:nvPr/>
            </p:nvSpPr>
            <p:spPr bwMode="auto">
              <a:xfrm>
                <a:off x="909"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4260" name="Oval 22"/>
              <p:cNvSpPr>
                <a:spLocks noChangeArrowheads="1"/>
              </p:cNvSpPr>
              <p:nvPr/>
            </p:nvSpPr>
            <p:spPr bwMode="auto">
              <a:xfrm>
                <a:off x="1197"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4261" name="Oval 23"/>
              <p:cNvSpPr>
                <a:spLocks noChangeArrowheads="1"/>
              </p:cNvSpPr>
              <p:nvPr/>
            </p:nvSpPr>
            <p:spPr bwMode="auto">
              <a:xfrm>
                <a:off x="1488"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4262" name="Oval 24"/>
              <p:cNvSpPr>
                <a:spLocks noChangeArrowheads="1"/>
              </p:cNvSpPr>
              <p:nvPr/>
            </p:nvSpPr>
            <p:spPr bwMode="auto">
              <a:xfrm>
                <a:off x="1776"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grpSp>
          <p:nvGrpSpPr>
            <p:cNvPr id="94243" name="Group 25"/>
            <p:cNvGrpSpPr>
              <a:grpSpLocks/>
            </p:cNvGrpSpPr>
            <p:nvPr/>
          </p:nvGrpSpPr>
          <p:grpSpPr bwMode="auto">
            <a:xfrm>
              <a:off x="624" y="3598"/>
              <a:ext cx="1296" cy="144"/>
              <a:chOff x="624" y="2736"/>
              <a:chExt cx="1296" cy="144"/>
            </a:xfrm>
          </p:grpSpPr>
          <p:sp>
            <p:nvSpPr>
              <p:cNvPr id="94251" name="Line 26"/>
              <p:cNvSpPr>
                <a:spLocks noChangeShapeType="1"/>
              </p:cNvSpPr>
              <p:nvPr/>
            </p:nvSpPr>
            <p:spPr bwMode="auto">
              <a:xfrm>
                <a:off x="720" y="2804"/>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52" name="Oval 27"/>
              <p:cNvSpPr>
                <a:spLocks noChangeArrowheads="1"/>
              </p:cNvSpPr>
              <p:nvPr/>
            </p:nvSpPr>
            <p:spPr bwMode="auto">
              <a:xfrm>
                <a:off x="624"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4253" name="Oval 28"/>
              <p:cNvSpPr>
                <a:spLocks noChangeArrowheads="1"/>
              </p:cNvSpPr>
              <p:nvPr/>
            </p:nvSpPr>
            <p:spPr bwMode="auto">
              <a:xfrm>
                <a:off x="909"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4254" name="Oval 29"/>
              <p:cNvSpPr>
                <a:spLocks noChangeArrowheads="1"/>
              </p:cNvSpPr>
              <p:nvPr/>
            </p:nvSpPr>
            <p:spPr bwMode="auto">
              <a:xfrm>
                <a:off x="1197"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4255" name="Oval 30"/>
              <p:cNvSpPr>
                <a:spLocks noChangeArrowheads="1"/>
              </p:cNvSpPr>
              <p:nvPr/>
            </p:nvSpPr>
            <p:spPr bwMode="auto">
              <a:xfrm>
                <a:off x="1488"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4256" name="Oval 31"/>
              <p:cNvSpPr>
                <a:spLocks noChangeArrowheads="1"/>
              </p:cNvSpPr>
              <p:nvPr/>
            </p:nvSpPr>
            <p:spPr bwMode="auto">
              <a:xfrm>
                <a:off x="1776"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grpSp>
          <p:nvGrpSpPr>
            <p:cNvPr id="94244" name="Group 32"/>
            <p:cNvGrpSpPr>
              <a:grpSpLocks/>
            </p:cNvGrpSpPr>
            <p:nvPr/>
          </p:nvGrpSpPr>
          <p:grpSpPr bwMode="auto">
            <a:xfrm>
              <a:off x="624" y="3886"/>
              <a:ext cx="1296" cy="144"/>
              <a:chOff x="624" y="2736"/>
              <a:chExt cx="1296" cy="144"/>
            </a:xfrm>
          </p:grpSpPr>
          <p:sp>
            <p:nvSpPr>
              <p:cNvPr id="94245" name="Line 33"/>
              <p:cNvSpPr>
                <a:spLocks noChangeShapeType="1"/>
              </p:cNvSpPr>
              <p:nvPr/>
            </p:nvSpPr>
            <p:spPr bwMode="auto">
              <a:xfrm>
                <a:off x="720" y="2804"/>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46" name="Oval 34"/>
              <p:cNvSpPr>
                <a:spLocks noChangeArrowheads="1"/>
              </p:cNvSpPr>
              <p:nvPr/>
            </p:nvSpPr>
            <p:spPr bwMode="auto">
              <a:xfrm>
                <a:off x="624"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4247" name="Oval 35"/>
              <p:cNvSpPr>
                <a:spLocks noChangeArrowheads="1"/>
              </p:cNvSpPr>
              <p:nvPr/>
            </p:nvSpPr>
            <p:spPr bwMode="auto">
              <a:xfrm>
                <a:off x="909"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4248" name="Oval 36"/>
              <p:cNvSpPr>
                <a:spLocks noChangeArrowheads="1"/>
              </p:cNvSpPr>
              <p:nvPr/>
            </p:nvSpPr>
            <p:spPr bwMode="auto">
              <a:xfrm>
                <a:off x="1197"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4249" name="Oval 37"/>
              <p:cNvSpPr>
                <a:spLocks noChangeArrowheads="1"/>
              </p:cNvSpPr>
              <p:nvPr/>
            </p:nvSpPr>
            <p:spPr bwMode="auto">
              <a:xfrm>
                <a:off x="1488"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4250" name="Oval 38"/>
              <p:cNvSpPr>
                <a:spLocks noChangeArrowheads="1"/>
              </p:cNvSpPr>
              <p:nvPr/>
            </p:nvSpPr>
            <p:spPr bwMode="auto">
              <a:xfrm>
                <a:off x="1776"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grpSp>
      <p:grpSp>
        <p:nvGrpSpPr>
          <p:cNvPr id="94213" name="Group 69"/>
          <p:cNvGrpSpPr>
            <a:grpSpLocks/>
          </p:cNvGrpSpPr>
          <p:nvPr/>
        </p:nvGrpSpPr>
        <p:grpSpPr bwMode="auto">
          <a:xfrm>
            <a:off x="4953000" y="4267200"/>
            <a:ext cx="1738313" cy="1738313"/>
            <a:chOff x="3024" y="2880"/>
            <a:chExt cx="1095" cy="1095"/>
          </a:xfrm>
        </p:grpSpPr>
        <p:sp>
          <p:nvSpPr>
            <p:cNvPr id="94214" name="Freeform 68"/>
            <p:cNvSpPr>
              <a:spLocks/>
            </p:cNvSpPr>
            <p:nvPr/>
          </p:nvSpPr>
          <p:spPr bwMode="auto">
            <a:xfrm rot="-5400000">
              <a:off x="3528" y="3384"/>
              <a:ext cx="816" cy="192"/>
            </a:xfrm>
            <a:custGeom>
              <a:avLst/>
              <a:gdLst>
                <a:gd name="T0" fmla="*/ 0 w 816"/>
                <a:gd name="T1" fmla="*/ 2 h 240"/>
                <a:gd name="T2" fmla="*/ 192 w 816"/>
                <a:gd name="T3" fmla="*/ 2 h 240"/>
                <a:gd name="T4" fmla="*/ 384 w 816"/>
                <a:gd name="T5" fmla="*/ 0 h 240"/>
                <a:gd name="T6" fmla="*/ 624 w 816"/>
                <a:gd name="T7" fmla="*/ 2 h 240"/>
                <a:gd name="T8" fmla="*/ 816 w 816"/>
                <a:gd name="T9" fmla="*/ 2 h 240"/>
                <a:gd name="T10" fmla="*/ 0 60000 65536"/>
                <a:gd name="T11" fmla="*/ 0 60000 65536"/>
                <a:gd name="T12" fmla="*/ 0 60000 65536"/>
                <a:gd name="T13" fmla="*/ 0 60000 65536"/>
                <a:gd name="T14" fmla="*/ 0 60000 65536"/>
                <a:gd name="T15" fmla="*/ 0 w 816"/>
                <a:gd name="T16" fmla="*/ 0 h 240"/>
                <a:gd name="T17" fmla="*/ 816 w 816"/>
                <a:gd name="T18" fmla="*/ 240 h 240"/>
              </a:gdLst>
              <a:ahLst/>
              <a:cxnLst>
                <a:cxn ang="T10">
                  <a:pos x="T0" y="T1"/>
                </a:cxn>
                <a:cxn ang="T11">
                  <a:pos x="T2" y="T3"/>
                </a:cxn>
                <a:cxn ang="T12">
                  <a:pos x="T4" y="T5"/>
                </a:cxn>
                <a:cxn ang="T13">
                  <a:pos x="T6" y="T7"/>
                </a:cxn>
                <a:cxn ang="T14">
                  <a:pos x="T8" y="T9"/>
                </a:cxn>
              </a:cxnLst>
              <a:rect l="T15" t="T16" r="T17" b="T18"/>
              <a:pathLst>
                <a:path w="816" h="240">
                  <a:moveTo>
                    <a:pt x="0" y="240"/>
                  </a:moveTo>
                  <a:cubicBezTo>
                    <a:pt x="64" y="164"/>
                    <a:pt x="128" y="88"/>
                    <a:pt x="192" y="48"/>
                  </a:cubicBezTo>
                  <a:cubicBezTo>
                    <a:pt x="256" y="8"/>
                    <a:pt x="312" y="0"/>
                    <a:pt x="384" y="0"/>
                  </a:cubicBezTo>
                  <a:cubicBezTo>
                    <a:pt x="456" y="0"/>
                    <a:pt x="552" y="8"/>
                    <a:pt x="624" y="48"/>
                  </a:cubicBezTo>
                  <a:cubicBezTo>
                    <a:pt x="696" y="88"/>
                    <a:pt x="784" y="208"/>
                    <a:pt x="816" y="24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215" name="Freeform 67"/>
            <p:cNvSpPr>
              <a:spLocks/>
            </p:cNvSpPr>
            <p:nvPr/>
          </p:nvSpPr>
          <p:spPr bwMode="auto">
            <a:xfrm rot="-5400000">
              <a:off x="3096" y="3384"/>
              <a:ext cx="816" cy="192"/>
            </a:xfrm>
            <a:custGeom>
              <a:avLst/>
              <a:gdLst>
                <a:gd name="T0" fmla="*/ 0 w 816"/>
                <a:gd name="T1" fmla="*/ 2 h 240"/>
                <a:gd name="T2" fmla="*/ 192 w 816"/>
                <a:gd name="T3" fmla="*/ 2 h 240"/>
                <a:gd name="T4" fmla="*/ 384 w 816"/>
                <a:gd name="T5" fmla="*/ 0 h 240"/>
                <a:gd name="T6" fmla="*/ 624 w 816"/>
                <a:gd name="T7" fmla="*/ 2 h 240"/>
                <a:gd name="T8" fmla="*/ 816 w 816"/>
                <a:gd name="T9" fmla="*/ 2 h 240"/>
                <a:gd name="T10" fmla="*/ 0 60000 65536"/>
                <a:gd name="T11" fmla="*/ 0 60000 65536"/>
                <a:gd name="T12" fmla="*/ 0 60000 65536"/>
                <a:gd name="T13" fmla="*/ 0 60000 65536"/>
                <a:gd name="T14" fmla="*/ 0 60000 65536"/>
                <a:gd name="T15" fmla="*/ 0 w 816"/>
                <a:gd name="T16" fmla="*/ 0 h 240"/>
                <a:gd name="T17" fmla="*/ 816 w 816"/>
                <a:gd name="T18" fmla="*/ 240 h 240"/>
              </a:gdLst>
              <a:ahLst/>
              <a:cxnLst>
                <a:cxn ang="T10">
                  <a:pos x="T0" y="T1"/>
                </a:cxn>
                <a:cxn ang="T11">
                  <a:pos x="T2" y="T3"/>
                </a:cxn>
                <a:cxn ang="T12">
                  <a:pos x="T4" y="T5"/>
                </a:cxn>
                <a:cxn ang="T13">
                  <a:pos x="T6" y="T7"/>
                </a:cxn>
                <a:cxn ang="T14">
                  <a:pos x="T8" y="T9"/>
                </a:cxn>
              </a:cxnLst>
              <a:rect l="T15" t="T16" r="T17" b="T18"/>
              <a:pathLst>
                <a:path w="816" h="240">
                  <a:moveTo>
                    <a:pt x="0" y="240"/>
                  </a:moveTo>
                  <a:cubicBezTo>
                    <a:pt x="64" y="164"/>
                    <a:pt x="128" y="88"/>
                    <a:pt x="192" y="48"/>
                  </a:cubicBezTo>
                  <a:cubicBezTo>
                    <a:pt x="256" y="8"/>
                    <a:pt x="312" y="0"/>
                    <a:pt x="384" y="0"/>
                  </a:cubicBezTo>
                  <a:cubicBezTo>
                    <a:pt x="456" y="0"/>
                    <a:pt x="552" y="8"/>
                    <a:pt x="624" y="48"/>
                  </a:cubicBezTo>
                  <a:cubicBezTo>
                    <a:pt x="696" y="88"/>
                    <a:pt x="784" y="208"/>
                    <a:pt x="816" y="24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216" name="Freeform 66"/>
            <p:cNvSpPr>
              <a:spLocks/>
            </p:cNvSpPr>
            <p:nvPr/>
          </p:nvSpPr>
          <p:spPr bwMode="auto">
            <a:xfrm rot="-5400000">
              <a:off x="2712" y="3384"/>
              <a:ext cx="816" cy="192"/>
            </a:xfrm>
            <a:custGeom>
              <a:avLst/>
              <a:gdLst>
                <a:gd name="T0" fmla="*/ 0 w 816"/>
                <a:gd name="T1" fmla="*/ 2 h 240"/>
                <a:gd name="T2" fmla="*/ 192 w 816"/>
                <a:gd name="T3" fmla="*/ 2 h 240"/>
                <a:gd name="T4" fmla="*/ 384 w 816"/>
                <a:gd name="T5" fmla="*/ 0 h 240"/>
                <a:gd name="T6" fmla="*/ 624 w 816"/>
                <a:gd name="T7" fmla="*/ 2 h 240"/>
                <a:gd name="T8" fmla="*/ 816 w 816"/>
                <a:gd name="T9" fmla="*/ 2 h 240"/>
                <a:gd name="T10" fmla="*/ 0 60000 65536"/>
                <a:gd name="T11" fmla="*/ 0 60000 65536"/>
                <a:gd name="T12" fmla="*/ 0 60000 65536"/>
                <a:gd name="T13" fmla="*/ 0 60000 65536"/>
                <a:gd name="T14" fmla="*/ 0 60000 65536"/>
                <a:gd name="T15" fmla="*/ 0 w 816"/>
                <a:gd name="T16" fmla="*/ 0 h 240"/>
                <a:gd name="T17" fmla="*/ 816 w 816"/>
                <a:gd name="T18" fmla="*/ 240 h 240"/>
              </a:gdLst>
              <a:ahLst/>
              <a:cxnLst>
                <a:cxn ang="T10">
                  <a:pos x="T0" y="T1"/>
                </a:cxn>
                <a:cxn ang="T11">
                  <a:pos x="T2" y="T3"/>
                </a:cxn>
                <a:cxn ang="T12">
                  <a:pos x="T4" y="T5"/>
                </a:cxn>
                <a:cxn ang="T13">
                  <a:pos x="T6" y="T7"/>
                </a:cxn>
                <a:cxn ang="T14">
                  <a:pos x="T8" y="T9"/>
                </a:cxn>
              </a:cxnLst>
              <a:rect l="T15" t="T16" r="T17" b="T18"/>
              <a:pathLst>
                <a:path w="816" h="240">
                  <a:moveTo>
                    <a:pt x="0" y="240"/>
                  </a:moveTo>
                  <a:cubicBezTo>
                    <a:pt x="64" y="164"/>
                    <a:pt x="128" y="88"/>
                    <a:pt x="192" y="48"/>
                  </a:cubicBezTo>
                  <a:cubicBezTo>
                    <a:pt x="256" y="8"/>
                    <a:pt x="312" y="0"/>
                    <a:pt x="384" y="0"/>
                  </a:cubicBezTo>
                  <a:cubicBezTo>
                    <a:pt x="456" y="0"/>
                    <a:pt x="552" y="8"/>
                    <a:pt x="624" y="48"/>
                  </a:cubicBezTo>
                  <a:cubicBezTo>
                    <a:pt x="696" y="88"/>
                    <a:pt x="784" y="208"/>
                    <a:pt x="816" y="24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217" name="Line 65"/>
            <p:cNvSpPr>
              <a:spLocks noChangeShapeType="1"/>
            </p:cNvSpPr>
            <p:nvPr/>
          </p:nvSpPr>
          <p:spPr bwMode="auto">
            <a:xfrm>
              <a:off x="4024" y="3072"/>
              <a:ext cx="0" cy="8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18" name="Line 64"/>
            <p:cNvSpPr>
              <a:spLocks noChangeShapeType="1"/>
            </p:cNvSpPr>
            <p:nvPr/>
          </p:nvSpPr>
          <p:spPr bwMode="auto">
            <a:xfrm>
              <a:off x="3621" y="3072"/>
              <a:ext cx="0" cy="8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19" name="Line 63"/>
            <p:cNvSpPr>
              <a:spLocks noChangeShapeType="1"/>
            </p:cNvSpPr>
            <p:nvPr/>
          </p:nvSpPr>
          <p:spPr bwMode="auto">
            <a:xfrm>
              <a:off x="3216" y="3072"/>
              <a:ext cx="0" cy="8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20" name="Freeform 49"/>
            <p:cNvSpPr>
              <a:spLocks/>
            </p:cNvSpPr>
            <p:nvPr/>
          </p:nvSpPr>
          <p:spPr bwMode="auto">
            <a:xfrm>
              <a:off x="3216" y="2880"/>
              <a:ext cx="816" cy="192"/>
            </a:xfrm>
            <a:custGeom>
              <a:avLst/>
              <a:gdLst>
                <a:gd name="T0" fmla="*/ 0 w 816"/>
                <a:gd name="T1" fmla="*/ 2 h 240"/>
                <a:gd name="T2" fmla="*/ 192 w 816"/>
                <a:gd name="T3" fmla="*/ 2 h 240"/>
                <a:gd name="T4" fmla="*/ 384 w 816"/>
                <a:gd name="T5" fmla="*/ 0 h 240"/>
                <a:gd name="T6" fmla="*/ 624 w 816"/>
                <a:gd name="T7" fmla="*/ 2 h 240"/>
                <a:gd name="T8" fmla="*/ 816 w 816"/>
                <a:gd name="T9" fmla="*/ 2 h 240"/>
                <a:gd name="T10" fmla="*/ 0 60000 65536"/>
                <a:gd name="T11" fmla="*/ 0 60000 65536"/>
                <a:gd name="T12" fmla="*/ 0 60000 65536"/>
                <a:gd name="T13" fmla="*/ 0 60000 65536"/>
                <a:gd name="T14" fmla="*/ 0 60000 65536"/>
                <a:gd name="T15" fmla="*/ 0 w 816"/>
                <a:gd name="T16" fmla="*/ 0 h 240"/>
                <a:gd name="T17" fmla="*/ 816 w 816"/>
                <a:gd name="T18" fmla="*/ 240 h 240"/>
              </a:gdLst>
              <a:ahLst/>
              <a:cxnLst>
                <a:cxn ang="T10">
                  <a:pos x="T0" y="T1"/>
                </a:cxn>
                <a:cxn ang="T11">
                  <a:pos x="T2" y="T3"/>
                </a:cxn>
                <a:cxn ang="T12">
                  <a:pos x="T4" y="T5"/>
                </a:cxn>
                <a:cxn ang="T13">
                  <a:pos x="T6" y="T7"/>
                </a:cxn>
                <a:cxn ang="T14">
                  <a:pos x="T8" y="T9"/>
                </a:cxn>
              </a:cxnLst>
              <a:rect l="T15" t="T16" r="T17" b="T18"/>
              <a:pathLst>
                <a:path w="816" h="240">
                  <a:moveTo>
                    <a:pt x="0" y="240"/>
                  </a:moveTo>
                  <a:cubicBezTo>
                    <a:pt x="64" y="164"/>
                    <a:pt x="128" y="88"/>
                    <a:pt x="192" y="48"/>
                  </a:cubicBezTo>
                  <a:cubicBezTo>
                    <a:pt x="256" y="8"/>
                    <a:pt x="312" y="0"/>
                    <a:pt x="384" y="0"/>
                  </a:cubicBezTo>
                  <a:cubicBezTo>
                    <a:pt x="456" y="0"/>
                    <a:pt x="552" y="8"/>
                    <a:pt x="624" y="48"/>
                  </a:cubicBezTo>
                  <a:cubicBezTo>
                    <a:pt x="696" y="88"/>
                    <a:pt x="784" y="208"/>
                    <a:pt x="816" y="24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221" name="Line 48"/>
            <p:cNvSpPr>
              <a:spLocks noChangeShapeType="1"/>
            </p:cNvSpPr>
            <p:nvPr/>
          </p:nvSpPr>
          <p:spPr bwMode="auto">
            <a:xfrm>
              <a:off x="3216" y="3072"/>
              <a:ext cx="8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22" name="Oval 45"/>
            <p:cNvSpPr>
              <a:spLocks noChangeArrowheads="1"/>
            </p:cNvSpPr>
            <p:nvPr/>
          </p:nvSpPr>
          <p:spPr bwMode="auto">
            <a:xfrm>
              <a:off x="3120" y="2976"/>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4223" name="Oval 46"/>
            <p:cNvSpPr>
              <a:spLocks noChangeArrowheads="1"/>
            </p:cNvSpPr>
            <p:nvPr/>
          </p:nvSpPr>
          <p:spPr bwMode="auto">
            <a:xfrm>
              <a:off x="3524" y="2976"/>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4224" name="Oval 47"/>
            <p:cNvSpPr>
              <a:spLocks noChangeArrowheads="1"/>
            </p:cNvSpPr>
            <p:nvPr/>
          </p:nvSpPr>
          <p:spPr bwMode="auto">
            <a:xfrm>
              <a:off x="3927" y="2976"/>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4225" name="Freeform 52"/>
            <p:cNvSpPr>
              <a:spLocks/>
            </p:cNvSpPr>
            <p:nvPr/>
          </p:nvSpPr>
          <p:spPr bwMode="auto">
            <a:xfrm>
              <a:off x="3216" y="3312"/>
              <a:ext cx="816" cy="192"/>
            </a:xfrm>
            <a:custGeom>
              <a:avLst/>
              <a:gdLst>
                <a:gd name="T0" fmla="*/ 0 w 816"/>
                <a:gd name="T1" fmla="*/ 2 h 240"/>
                <a:gd name="T2" fmla="*/ 192 w 816"/>
                <a:gd name="T3" fmla="*/ 2 h 240"/>
                <a:gd name="T4" fmla="*/ 384 w 816"/>
                <a:gd name="T5" fmla="*/ 0 h 240"/>
                <a:gd name="T6" fmla="*/ 624 w 816"/>
                <a:gd name="T7" fmla="*/ 2 h 240"/>
                <a:gd name="T8" fmla="*/ 816 w 816"/>
                <a:gd name="T9" fmla="*/ 2 h 240"/>
                <a:gd name="T10" fmla="*/ 0 60000 65536"/>
                <a:gd name="T11" fmla="*/ 0 60000 65536"/>
                <a:gd name="T12" fmla="*/ 0 60000 65536"/>
                <a:gd name="T13" fmla="*/ 0 60000 65536"/>
                <a:gd name="T14" fmla="*/ 0 60000 65536"/>
                <a:gd name="T15" fmla="*/ 0 w 816"/>
                <a:gd name="T16" fmla="*/ 0 h 240"/>
                <a:gd name="T17" fmla="*/ 816 w 816"/>
                <a:gd name="T18" fmla="*/ 240 h 240"/>
              </a:gdLst>
              <a:ahLst/>
              <a:cxnLst>
                <a:cxn ang="T10">
                  <a:pos x="T0" y="T1"/>
                </a:cxn>
                <a:cxn ang="T11">
                  <a:pos x="T2" y="T3"/>
                </a:cxn>
                <a:cxn ang="T12">
                  <a:pos x="T4" y="T5"/>
                </a:cxn>
                <a:cxn ang="T13">
                  <a:pos x="T6" y="T7"/>
                </a:cxn>
                <a:cxn ang="T14">
                  <a:pos x="T8" y="T9"/>
                </a:cxn>
              </a:cxnLst>
              <a:rect l="T15" t="T16" r="T17" b="T18"/>
              <a:pathLst>
                <a:path w="816" h="240">
                  <a:moveTo>
                    <a:pt x="0" y="240"/>
                  </a:moveTo>
                  <a:cubicBezTo>
                    <a:pt x="64" y="164"/>
                    <a:pt x="128" y="88"/>
                    <a:pt x="192" y="48"/>
                  </a:cubicBezTo>
                  <a:cubicBezTo>
                    <a:pt x="256" y="8"/>
                    <a:pt x="312" y="0"/>
                    <a:pt x="384" y="0"/>
                  </a:cubicBezTo>
                  <a:cubicBezTo>
                    <a:pt x="456" y="0"/>
                    <a:pt x="552" y="8"/>
                    <a:pt x="624" y="48"/>
                  </a:cubicBezTo>
                  <a:cubicBezTo>
                    <a:pt x="696" y="88"/>
                    <a:pt x="784" y="208"/>
                    <a:pt x="816" y="24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226" name="Line 53"/>
            <p:cNvSpPr>
              <a:spLocks noChangeShapeType="1"/>
            </p:cNvSpPr>
            <p:nvPr/>
          </p:nvSpPr>
          <p:spPr bwMode="auto">
            <a:xfrm>
              <a:off x="3216" y="3483"/>
              <a:ext cx="8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27" name="Oval 54"/>
            <p:cNvSpPr>
              <a:spLocks noChangeArrowheads="1"/>
            </p:cNvSpPr>
            <p:nvPr/>
          </p:nvSpPr>
          <p:spPr bwMode="auto">
            <a:xfrm>
              <a:off x="3120" y="3380"/>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4228" name="Oval 55"/>
            <p:cNvSpPr>
              <a:spLocks noChangeArrowheads="1"/>
            </p:cNvSpPr>
            <p:nvPr/>
          </p:nvSpPr>
          <p:spPr bwMode="auto">
            <a:xfrm>
              <a:off x="3524" y="3380"/>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4229" name="Oval 56"/>
            <p:cNvSpPr>
              <a:spLocks noChangeArrowheads="1"/>
            </p:cNvSpPr>
            <p:nvPr/>
          </p:nvSpPr>
          <p:spPr bwMode="auto">
            <a:xfrm>
              <a:off x="3927" y="3380"/>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4230" name="Freeform 58"/>
            <p:cNvSpPr>
              <a:spLocks/>
            </p:cNvSpPr>
            <p:nvPr/>
          </p:nvSpPr>
          <p:spPr bwMode="auto">
            <a:xfrm>
              <a:off x="3216" y="3696"/>
              <a:ext cx="816" cy="192"/>
            </a:xfrm>
            <a:custGeom>
              <a:avLst/>
              <a:gdLst>
                <a:gd name="T0" fmla="*/ 0 w 816"/>
                <a:gd name="T1" fmla="*/ 2 h 240"/>
                <a:gd name="T2" fmla="*/ 192 w 816"/>
                <a:gd name="T3" fmla="*/ 2 h 240"/>
                <a:gd name="T4" fmla="*/ 384 w 816"/>
                <a:gd name="T5" fmla="*/ 0 h 240"/>
                <a:gd name="T6" fmla="*/ 624 w 816"/>
                <a:gd name="T7" fmla="*/ 2 h 240"/>
                <a:gd name="T8" fmla="*/ 816 w 816"/>
                <a:gd name="T9" fmla="*/ 2 h 240"/>
                <a:gd name="T10" fmla="*/ 0 60000 65536"/>
                <a:gd name="T11" fmla="*/ 0 60000 65536"/>
                <a:gd name="T12" fmla="*/ 0 60000 65536"/>
                <a:gd name="T13" fmla="*/ 0 60000 65536"/>
                <a:gd name="T14" fmla="*/ 0 60000 65536"/>
                <a:gd name="T15" fmla="*/ 0 w 816"/>
                <a:gd name="T16" fmla="*/ 0 h 240"/>
                <a:gd name="T17" fmla="*/ 816 w 816"/>
                <a:gd name="T18" fmla="*/ 240 h 240"/>
              </a:gdLst>
              <a:ahLst/>
              <a:cxnLst>
                <a:cxn ang="T10">
                  <a:pos x="T0" y="T1"/>
                </a:cxn>
                <a:cxn ang="T11">
                  <a:pos x="T2" y="T3"/>
                </a:cxn>
                <a:cxn ang="T12">
                  <a:pos x="T4" y="T5"/>
                </a:cxn>
                <a:cxn ang="T13">
                  <a:pos x="T6" y="T7"/>
                </a:cxn>
                <a:cxn ang="T14">
                  <a:pos x="T8" y="T9"/>
                </a:cxn>
              </a:cxnLst>
              <a:rect l="T15" t="T16" r="T17" b="T18"/>
              <a:pathLst>
                <a:path w="816" h="240">
                  <a:moveTo>
                    <a:pt x="0" y="240"/>
                  </a:moveTo>
                  <a:cubicBezTo>
                    <a:pt x="64" y="164"/>
                    <a:pt x="128" y="88"/>
                    <a:pt x="192" y="48"/>
                  </a:cubicBezTo>
                  <a:cubicBezTo>
                    <a:pt x="256" y="8"/>
                    <a:pt x="312" y="0"/>
                    <a:pt x="384" y="0"/>
                  </a:cubicBezTo>
                  <a:cubicBezTo>
                    <a:pt x="456" y="0"/>
                    <a:pt x="552" y="8"/>
                    <a:pt x="624" y="48"/>
                  </a:cubicBezTo>
                  <a:cubicBezTo>
                    <a:pt x="696" y="88"/>
                    <a:pt x="784" y="208"/>
                    <a:pt x="816" y="24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231" name="Line 59"/>
            <p:cNvSpPr>
              <a:spLocks noChangeShapeType="1"/>
            </p:cNvSpPr>
            <p:nvPr/>
          </p:nvSpPr>
          <p:spPr bwMode="auto">
            <a:xfrm>
              <a:off x="3216" y="3888"/>
              <a:ext cx="8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32" name="Oval 60"/>
            <p:cNvSpPr>
              <a:spLocks noChangeArrowheads="1"/>
            </p:cNvSpPr>
            <p:nvPr/>
          </p:nvSpPr>
          <p:spPr bwMode="auto">
            <a:xfrm>
              <a:off x="3120" y="3783"/>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4233" name="Oval 61"/>
            <p:cNvSpPr>
              <a:spLocks noChangeArrowheads="1"/>
            </p:cNvSpPr>
            <p:nvPr/>
          </p:nvSpPr>
          <p:spPr bwMode="auto">
            <a:xfrm>
              <a:off x="3524" y="3783"/>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4234" name="Oval 62"/>
            <p:cNvSpPr>
              <a:spLocks noChangeArrowheads="1"/>
            </p:cNvSpPr>
            <p:nvPr/>
          </p:nvSpPr>
          <p:spPr bwMode="auto">
            <a:xfrm>
              <a:off x="3927" y="3783"/>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spTree>
    <p:extLst>
      <p:ext uri="{BB962C8B-B14F-4D97-AF65-F5344CB8AC3E}">
        <p14:creationId xmlns:p14="http://schemas.microsoft.com/office/powerpoint/2010/main" val="943931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8694A7D9-4F43-E24B-A2FE-891AE5D466C6}" type="slidenum">
              <a:rPr lang="en-US" altLang="en-US" sz="1400"/>
              <a:pPr>
                <a:spcBef>
                  <a:spcPct val="0"/>
                </a:spcBef>
                <a:buFontTx/>
                <a:buNone/>
              </a:pPr>
              <a:t>14</a:t>
            </a:fld>
            <a:endParaRPr lang="en-US" altLang="en-US" sz="1400"/>
          </a:p>
        </p:txBody>
      </p:sp>
      <p:sp>
        <p:nvSpPr>
          <p:cNvPr id="96258" name="Rectangle 2"/>
          <p:cNvSpPr>
            <a:spLocks noGrp="1" noChangeArrowheads="1"/>
          </p:cNvSpPr>
          <p:nvPr>
            <p:ph type="title"/>
          </p:nvPr>
        </p:nvSpPr>
        <p:spPr/>
        <p:txBody>
          <a:bodyPr/>
          <a:lstStyle/>
          <a:p>
            <a:pPr eaLnBrk="1" hangingPunct="1"/>
            <a:r>
              <a:rPr lang="en-US" altLang="en-US">
                <a:ea typeface="ＭＳ Ｐゴシック" charset="-128"/>
              </a:rPr>
              <a:t>Mesh Metrics</a:t>
            </a:r>
          </a:p>
        </p:txBody>
      </p:sp>
      <p:sp>
        <p:nvSpPr>
          <p:cNvPr id="96259" name="Rectangle 3"/>
          <p:cNvSpPr>
            <a:spLocks noGrp="1" noChangeArrowheads="1"/>
          </p:cNvSpPr>
          <p:nvPr>
            <p:ph type="body" idx="1"/>
          </p:nvPr>
        </p:nvSpPr>
        <p:spPr>
          <a:xfrm>
            <a:off x="533400" y="1905000"/>
            <a:ext cx="7848600" cy="990600"/>
          </a:xfrm>
        </p:spPr>
        <p:txBody>
          <a:bodyPr/>
          <a:lstStyle/>
          <a:p>
            <a:pPr marL="0" indent="0" eaLnBrk="1" hangingPunct="1">
              <a:lnSpc>
                <a:spcPct val="90000"/>
              </a:lnSpc>
              <a:buFontTx/>
              <a:buNone/>
            </a:pPr>
            <a:r>
              <a:rPr lang="en-US" altLang="en-US">
                <a:ea typeface="ＭＳ Ｐゴシック" charset="-128"/>
              </a:rPr>
              <a:t>For a q-dimensional non-periodic lattice with k</a:t>
            </a:r>
            <a:r>
              <a:rPr lang="en-US" altLang="en-US" baseline="30000">
                <a:ea typeface="ＭＳ Ｐゴシック" charset="-128"/>
              </a:rPr>
              <a:t>q</a:t>
            </a:r>
            <a:r>
              <a:rPr lang="en-US" altLang="en-US">
                <a:ea typeface="ＭＳ Ｐゴシック" charset="-128"/>
              </a:rPr>
              <a:t> nodes:</a:t>
            </a:r>
          </a:p>
        </p:txBody>
      </p:sp>
      <p:sp>
        <p:nvSpPr>
          <p:cNvPr id="96260" name="Text Box 45"/>
          <p:cNvSpPr txBox="1">
            <a:spLocks noChangeArrowheads="1"/>
          </p:cNvSpPr>
          <p:nvPr/>
        </p:nvSpPr>
        <p:spPr bwMode="auto">
          <a:xfrm>
            <a:off x="457200" y="3124200"/>
            <a:ext cx="5105400" cy="363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3838" indent="-223838">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r>
              <a:rPr lang="en-US" altLang="en-US" sz="2800"/>
              <a:t>Network connectivity = q </a:t>
            </a:r>
          </a:p>
          <a:p>
            <a:pPr eaLnBrk="1" hangingPunct="1"/>
            <a:r>
              <a:rPr lang="en-US" altLang="en-US" sz="2800"/>
              <a:t>Network diameter = q(k-1)</a:t>
            </a:r>
          </a:p>
          <a:p>
            <a:pPr eaLnBrk="1" hangingPunct="1"/>
            <a:r>
              <a:rPr lang="en-US" altLang="en-US" sz="2800"/>
              <a:t>Network narrowness = k/2</a:t>
            </a:r>
          </a:p>
          <a:p>
            <a:pPr eaLnBrk="1" hangingPunct="1"/>
            <a:r>
              <a:rPr lang="en-US" altLang="en-US" sz="2800"/>
              <a:t>Bisection width =  k</a:t>
            </a:r>
            <a:r>
              <a:rPr lang="en-US" altLang="en-US" sz="2800" baseline="30000"/>
              <a:t>q-1</a:t>
            </a:r>
          </a:p>
          <a:p>
            <a:pPr eaLnBrk="1" hangingPunct="1"/>
            <a:r>
              <a:rPr lang="en-US" altLang="en-US" sz="2800"/>
              <a:t>Expansion Increment = k</a:t>
            </a:r>
            <a:r>
              <a:rPr lang="en-US" altLang="en-US" sz="2800" baseline="30000"/>
              <a:t>q-1</a:t>
            </a:r>
          </a:p>
          <a:p>
            <a:pPr eaLnBrk="1" hangingPunct="1"/>
            <a:r>
              <a:rPr lang="en-US" altLang="en-US" sz="2800"/>
              <a:t>Edges per node  =  2q</a:t>
            </a:r>
          </a:p>
          <a:p>
            <a:pPr eaLnBrk="1" hangingPunct="1">
              <a:spcBef>
                <a:spcPct val="50000"/>
              </a:spcBef>
              <a:buFontTx/>
              <a:buNone/>
            </a:pPr>
            <a:endParaRPr lang="en-US" altLang="en-US" sz="2400"/>
          </a:p>
        </p:txBody>
      </p:sp>
      <p:grpSp>
        <p:nvGrpSpPr>
          <p:cNvPr id="96261" name="Group 112"/>
          <p:cNvGrpSpPr>
            <a:grpSpLocks/>
          </p:cNvGrpSpPr>
          <p:nvPr/>
        </p:nvGrpSpPr>
        <p:grpSpPr bwMode="auto">
          <a:xfrm>
            <a:off x="5867400" y="3573463"/>
            <a:ext cx="2533650" cy="2462212"/>
            <a:chOff x="5867400" y="3573016"/>
            <a:chExt cx="2533600" cy="2462384"/>
          </a:xfrm>
        </p:grpSpPr>
        <p:sp>
          <p:nvSpPr>
            <p:cNvPr id="96262" name="Line 8"/>
            <p:cNvSpPr>
              <a:spLocks noChangeShapeType="1"/>
            </p:cNvSpPr>
            <p:nvPr/>
          </p:nvSpPr>
          <p:spPr bwMode="auto">
            <a:xfrm>
              <a:off x="8280000" y="3645024"/>
              <a:ext cx="5308" cy="22916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63" name="Line 8"/>
            <p:cNvSpPr>
              <a:spLocks noChangeShapeType="1"/>
            </p:cNvSpPr>
            <p:nvPr/>
          </p:nvSpPr>
          <p:spPr bwMode="auto">
            <a:xfrm>
              <a:off x="5976000" y="3645024"/>
              <a:ext cx="5308" cy="22916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64" name="Line 8"/>
            <p:cNvSpPr>
              <a:spLocks noChangeShapeType="1"/>
            </p:cNvSpPr>
            <p:nvPr/>
          </p:nvSpPr>
          <p:spPr bwMode="auto">
            <a:xfrm>
              <a:off x="7344000" y="3645024"/>
              <a:ext cx="5308" cy="22916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65" name="Line 39"/>
            <p:cNvSpPr>
              <a:spLocks noChangeShapeType="1"/>
            </p:cNvSpPr>
            <p:nvPr/>
          </p:nvSpPr>
          <p:spPr bwMode="auto">
            <a:xfrm>
              <a:off x="6012160" y="5085184"/>
              <a:ext cx="2296616" cy="22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66" name="Line 18"/>
            <p:cNvSpPr>
              <a:spLocks noChangeShapeType="1"/>
            </p:cNvSpPr>
            <p:nvPr/>
          </p:nvSpPr>
          <p:spPr bwMode="auto">
            <a:xfrm>
              <a:off x="6012160" y="3717032"/>
              <a:ext cx="2296616" cy="41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67" name="Line 5"/>
            <p:cNvSpPr>
              <a:spLocks noChangeShapeType="1"/>
            </p:cNvSpPr>
            <p:nvPr/>
          </p:nvSpPr>
          <p:spPr bwMode="auto">
            <a:xfrm>
              <a:off x="7810500" y="3657600"/>
              <a:ext cx="1860" cy="2219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68" name="Line 7"/>
            <p:cNvSpPr>
              <a:spLocks noChangeShapeType="1"/>
            </p:cNvSpPr>
            <p:nvPr/>
          </p:nvSpPr>
          <p:spPr bwMode="auto">
            <a:xfrm flipH="1">
              <a:off x="6876256" y="3733800"/>
              <a:ext cx="19844" cy="21434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69" name="Line 8"/>
            <p:cNvSpPr>
              <a:spLocks noChangeShapeType="1"/>
            </p:cNvSpPr>
            <p:nvPr/>
          </p:nvSpPr>
          <p:spPr bwMode="auto">
            <a:xfrm>
              <a:off x="6438900" y="3657600"/>
              <a:ext cx="5308" cy="22916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6270" name="Group 10"/>
            <p:cNvGrpSpPr>
              <a:grpSpLocks/>
            </p:cNvGrpSpPr>
            <p:nvPr/>
          </p:nvGrpSpPr>
          <p:grpSpPr bwMode="auto">
            <a:xfrm>
              <a:off x="5867400" y="3581400"/>
              <a:ext cx="2057400" cy="228600"/>
              <a:chOff x="624" y="2736"/>
              <a:chExt cx="1296" cy="144"/>
            </a:xfrm>
          </p:grpSpPr>
          <p:sp>
            <p:nvSpPr>
              <p:cNvPr id="96311" name="Oval 12"/>
              <p:cNvSpPr>
                <a:spLocks noChangeArrowheads="1"/>
              </p:cNvSpPr>
              <p:nvPr/>
            </p:nvSpPr>
            <p:spPr bwMode="auto">
              <a:xfrm>
                <a:off x="624"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6312" name="Oval 13"/>
              <p:cNvSpPr>
                <a:spLocks noChangeArrowheads="1"/>
              </p:cNvSpPr>
              <p:nvPr/>
            </p:nvSpPr>
            <p:spPr bwMode="auto">
              <a:xfrm>
                <a:off x="909"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6313" name="Oval 14"/>
              <p:cNvSpPr>
                <a:spLocks noChangeArrowheads="1"/>
              </p:cNvSpPr>
              <p:nvPr/>
            </p:nvSpPr>
            <p:spPr bwMode="auto">
              <a:xfrm>
                <a:off x="1197"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6314" name="Oval 15"/>
              <p:cNvSpPr>
                <a:spLocks noChangeArrowheads="1"/>
              </p:cNvSpPr>
              <p:nvPr/>
            </p:nvSpPr>
            <p:spPr bwMode="auto">
              <a:xfrm>
                <a:off x="1488"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6315" name="Oval 16"/>
              <p:cNvSpPr>
                <a:spLocks noChangeArrowheads="1"/>
              </p:cNvSpPr>
              <p:nvPr/>
            </p:nvSpPr>
            <p:spPr bwMode="auto">
              <a:xfrm>
                <a:off x="1776"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grpSp>
          <p:nvGrpSpPr>
            <p:cNvPr id="96271" name="Group 17"/>
            <p:cNvGrpSpPr>
              <a:grpSpLocks/>
            </p:cNvGrpSpPr>
            <p:nvPr/>
          </p:nvGrpSpPr>
          <p:grpSpPr bwMode="auto">
            <a:xfrm>
              <a:off x="5867400" y="4037013"/>
              <a:ext cx="2449513" cy="228600"/>
              <a:chOff x="624" y="2736"/>
              <a:chExt cx="1543" cy="144"/>
            </a:xfrm>
          </p:grpSpPr>
          <p:sp>
            <p:nvSpPr>
              <p:cNvPr id="96305" name="Line 18"/>
              <p:cNvSpPr>
                <a:spLocks noChangeShapeType="1"/>
              </p:cNvSpPr>
              <p:nvPr/>
            </p:nvSpPr>
            <p:spPr bwMode="auto">
              <a:xfrm>
                <a:off x="720" y="2804"/>
                <a:ext cx="1447" cy="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306" name="Oval 19"/>
              <p:cNvSpPr>
                <a:spLocks noChangeArrowheads="1"/>
              </p:cNvSpPr>
              <p:nvPr/>
            </p:nvSpPr>
            <p:spPr bwMode="auto">
              <a:xfrm>
                <a:off x="624"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6307" name="Oval 20"/>
              <p:cNvSpPr>
                <a:spLocks noChangeArrowheads="1"/>
              </p:cNvSpPr>
              <p:nvPr/>
            </p:nvSpPr>
            <p:spPr bwMode="auto">
              <a:xfrm>
                <a:off x="909"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6308" name="Oval 21"/>
              <p:cNvSpPr>
                <a:spLocks noChangeArrowheads="1"/>
              </p:cNvSpPr>
              <p:nvPr/>
            </p:nvSpPr>
            <p:spPr bwMode="auto">
              <a:xfrm>
                <a:off x="1197"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6309" name="Oval 22"/>
              <p:cNvSpPr>
                <a:spLocks noChangeArrowheads="1"/>
              </p:cNvSpPr>
              <p:nvPr/>
            </p:nvSpPr>
            <p:spPr bwMode="auto">
              <a:xfrm>
                <a:off x="1488"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6310" name="Oval 23"/>
              <p:cNvSpPr>
                <a:spLocks noChangeArrowheads="1"/>
              </p:cNvSpPr>
              <p:nvPr/>
            </p:nvSpPr>
            <p:spPr bwMode="auto">
              <a:xfrm>
                <a:off x="1776"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grpSp>
          <p:nvGrpSpPr>
            <p:cNvPr id="96272" name="Group 24"/>
            <p:cNvGrpSpPr>
              <a:grpSpLocks/>
            </p:cNvGrpSpPr>
            <p:nvPr/>
          </p:nvGrpSpPr>
          <p:grpSpPr bwMode="auto">
            <a:xfrm>
              <a:off x="5867400" y="4492625"/>
              <a:ext cx="2449513" cy="228600"/>
              <a:chOff x="624" y="2736"/>
              <a:chExt cx="1543" cy="144"/>
            </a:xfrm>
          </p:grpSpPr>
          <p:sp>
            <p:nvSpPr>
              <p:cNvPr id="96299" name="Line 25"/>
              <p:cNvSpPr>
                <a:spLocks noChangeShapeType="1"/>
              </p:cNvSpPr>
              <p:nvPr/>
            </p:nvSpPr>
            <p:spPr bwMode="auto">
              <a:xfrm flipV="1">
                <a:off x="720" y="2792"/>
                <a:ext cx="1447" cy="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300" name="Oval 26"/>
              <p:cNvSpPr>
                <a:spLocks noChangeArrowheads="1"/>
              </p:cNvSpPr>
              <p:nvPr/>
            </p:nvSpPr>
            <p:spPr bwMode="auto">
              <a:xfrm>
                <a:off x="624"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6301" name="Oval 27"/>
              <p:cNvSpPr>
                <a:spLocks noChangeArrowheads="1"/>
              </p:cNvSpPr>
              <p:nvPr/>
            </p:nvSpPr>
            <p:spPr bwMode="auto">
              <a:xfrm>
                <a:off x="909"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6302" name="Oval 28"/>
              <p:cNvSpPr>
                <a:spLocks noChangeArrowheads="1"/>
              </p:cNvSpPr>
              <p:nvPr/>
            </p:nvSpPr>
            <p:spPr bwMode="auto">
              <a:xfrm>
                <a:off x="1197"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6303" name="Oval 29"/>
              <p:cNvSpPr>
                <a:spLocks noChangeArrowheads="1"/>
              </p:cNvSpPr>
              <p:nvPr/>
            </p:nvSpPr>
            <p:spPr bwMode="auto">
              <a:xfrm>
                <a:off x="1488"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6304" name="Oval 30"/>
              <p:cNvSpPr>
                <a:spLocks noChangeArrowheads="1"/>
              </p:cNvSpPr>
              <p:nvPr/>
            </p:nvSpPr>
            <p:spPr bwMode="auto">
              <a:xfrm>
                <a:off x="1776"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grpSp>
          <p:nvGrpSpPr>
            <p:cNvPr id="96273" name="Group 31"/>
            <p:cNvGrpSpPr>
              <a:grpSpLocks/>
            </p:cNvGrpSpPr>
            <p:nvPr/>
          </p:nvGrpSpPr>
          <p:grpSpPr bwMode="auto">
            <a:xfrm>
              <a:off x="5867400" y="4949825"/>
              <a:ext cx="2057400" cy="228600"/>
              <a:chOff x="624" y="2736"/>
              <a:chExt cx="1296" cy="144"/>
            </a:xfrm>
          </p:grpSpPr>
          <p:sp>
            <p:nvSpPr>
              <p:cNvPr id="96294" name="Oval 33"/>
              <p:cNvSpPr>
                <a:spLocks noChangeArrowheads="1"/>
              </p:cNvSpPr>
              <p:nvPr/>
            </p:nvSpPr>
            <p:spPr bwMode="auto">
              <a:xfrm>
                <a:off x="624"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6295" name="Oval 34"/>
              <p:cNvSpPr>
                <a:spLocks noChangeArrowheads="1"/>
              </p:cNvSpPr>
              <p:nvPr/>
            </p:nvSpPr>
            <p:spPr bwMode="auto">
              <a:xfrm>
                <a:off x="909"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6296" name="Oval 35"/>
              <p:cNvSpPr>
                <a:spLocks noChangeArrowheads="1"/>
              </p:cNvSpPr>
              <p:nvPr/>
            </p:nvSpPr>
            <p:spPr bwMode="auto">
              <a:xfrm>
                <a:off x="1197"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6297" name="Oval 36"/>
              <p:cNvSpPr>
                <a:spLocks noChangeArrowheads="1"/>
              </p:cNvSpPr>
              <p:nvPr/>
            </p:nvSpPr>
            <p:spPr bwMode="auto">
              <a:xfrm>
                <a:off x="1488"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6298" name="Oval 37"/>
              <p:cNvSpPr>
                <a:spLocks noChangeArrowheads="1"/>
              </p:cNvSpPr>
              <p:nvPr/>
            </p:nvSpPr>
            <p:spPr bwMode="auto">
              <a:xfrm>
                <a:off x="1776"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grpSp>
          <p:nvGrpSpPr>
            <p:cNvPr id="96274" name="Group 38"/>
            <p:cNvGrpSpPr>
              <a:grpSpLocks/>
            </p:cNvGrpSpPr>
            <p:nvPr/>
          </p:nvGrpSpPr>
          <p:grpSpPr bwMode="auto">
            <a:xfrm>
              <a:off x="5867400" y="5407025"/>
              <a:ext cx="2449513" cy="228600"/>
              <a:chOff x="624" y="2736"/>
              <a:chExt cx="1543" cy="144"/>
            </a:xfrm>
          </p:grpSpPr>
          <p:sp>
            <p:nvSpPr>
              <p:cNvPr id="96288" name="Line 39"/>
              <p:cNvSpPr>
                <a:spLocks noChangeShapeType="1"/>
              </p:cNvSpPr>
              <p:nvPr/>
            </p:nvSpPr>
            <p:spPr bwMode="auto">
              <a:xfrm>
                <a:off x="720" y="2804"/>
                <a:ext cx="144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89" name="Oval 40"/>
              <p:cNvSpPr>
                <a:spLocks noChangeArrowheads="1"/>
              </p:cNvSpPr>
              <p:nvPr/>
            </p:nvSpPr>
            <p:spPr bwMode="auto">
              <a:xfrm>
                <a:off x="624"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6290" name="Oval 41"/>
              <p:cNvSpPr>
                <a:spLocks noChangeArrowheads="1"/>
              </p:cNvSpPr>
              <p:nvPr/>
            </p:nvSpPr>
            <p:spPr bwMode="auto">
              <a:xfrm>
                <a:off x="909"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6291" name="Oval 42"/>
              <p:cNvSpPr>
                <a:spLocks noChangeArrowheads="1"/>
              </p:cNvSpPr>
              <p:nvPr/>
            </p:nvSpPr>
            <p:spPr bwMode="auto">
              <a:xfrm>
                <a:off x="1197"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6292" name="Oval 43"/>
              <p:cNvSpPr>
                <a:spLocks noChangeArrowheads="1"/>
              </p:cNvSpPr>
              <p:nvPr/>
            </p:nvSpPr>
            <p:spPr bwMode="auto">
              <a:xfrm>
                <a:off x="1488"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6293" name="Oval 44"/>
              <p:cNvSpPr>
                <a:spLocks noChangeArrowheads="1"/>
              </p:cNvSpPr>
              <p:nvPr/>
            </p:nvSpPr>
            <p:spPr bwMode="auto">
              <a:xfrm>
                <a:off x="1776"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sp>
          <p:nvSpPr>
            <p:cNvPr id="96275" name="Oval 16"/>
            <p:cNvSpPr>
              <a:spLocks noChangeArrowheads="1"/>
            </p:cNvSpPr>
            <p:nvPr/>
          </p:nvSpPr>
          <p:spPr bwMode="auto">
            <a:xfrm>
              <a:off x="8172400" y="3573016"/>
              <a:ext cx="228600" cy="228600"/>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6276" name="Oval 23"/>
            <p:cNvSpPr>
              <a:spLocks noChangeArrowheads="1"/>
            </p:cNvSpPr>
            <p:nvPr/>
          </p:nvSpPr>
          <p:spPr bwMode="auto">
            <a:xfrm>
              <a:off x="8172400" y="4028629"/>
              <a:ext cx="228600" cy="228600"/>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6277" name="Oval 30"/>
            <p:cNvSpPr>
              <a:spLocks noChangeArrowheads="1"/>
            </p:cNvSpPr>
            <p:nvPr/>
          </p:nvSpPr>
          <p:spPr bwMode="auto">
            <a:xfrm>
              <a:off x="8172400" y="4484241"/>
              <a:ext cx="228600" cy="228600"/>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6278" name="Oval 37"/>
            <p:cNvSpPr>
              <a:spLocks noChangeArrowheads="1"/>
            </p:cNvSpPr>
            <p:nvPr/>
          </p:nvSpPr>
          <p:spPr bwMode="auto">
            <a:xfrm>
              <a:off x="8172400" y="4941441"/>
              <a:ext cx="228600" cy="228600"/>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6279" name="Oval 44"/>
            <p:cNvSpPr>
              <a:spLocks noChangeArrowheads="1"/>
            </p:cNvSpPr>
            <p:nvPr/>
          </p:nvSpPr>
          <p:spPr bwMode="auto">
            <a:xfrm>
              <a:off x="8172400" y="5398641"/>
              <a:ext cx="228600" cy="228600"/>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nvGrpSpPr>
            <p:cNvPr id="96280" name="Group 38"/>
            <p:cNvGrpSpPr>
              <a:grpSpLocks/>
            </p:cNvGrpSpPr>
            <p:nvPr/>
          </p:nvGrpSpPr>
          <p:grpSpPr bwMode="auto">
            <a:xfrm>
              <a:off x="5868000" y="5806800"/>
              <a:ext cx="2449513" cy="228600"/>
              <a:chOff x="624" y="2736"/>
              <a:chExt cx="1543" cy="144"/>
            </a:xfrm>
          </p:grpSpPr>
          <p:sp>
            <p:nvSpPr>
              <p:cNvPr id="96282" name="Line 39"/>
              <p:cNvSpPr>
                <a:spLocks noChangeShapeType="1"/>
              </p:cNvSpPr>
              <p:nvPr/>
            </p:nvSpPr>
            <p:spPr bwMode="auto">
              <a:xfrm>
                <a:off x="720" y="2804"/>
                <a:ext cx="144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83" name="Oval 40"/>
              <p:cNvSpPr>
                <a:spLocks noChangeArrowheads="1"/>
              </p:cNvSpPr>
              <p:nvPr/>
            </p:nvSpPr>
            <p:spPr bwMode="auto">
              <a:xfrm>
                <a:off x="624"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6284" name="Oval 41"/>
              <p:cNvSpPr>
                <a:spLocks noChangeArrowheads="1"/>
              </p:cNvSpPr>
              <p:nvPr/>
            </p:nvSpPr>
            <p:spPr bwMode="auto">
              <a:xfrm>
                <a:off x="909"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6285" name="Oval 42"/>
              <p:cNvSpPr>
                <a:spLocks noChangeArrowheads="1"/>
              </p:cNvSpPr>
              <p:nvPr/>
            </p:nvSpPr>
            <p:spPr bwMode="auto">
              <a:xfrm>
                <a:off x="1197"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6286" name="Oval 43"/>
              <p:cNvSpPr>
                <a:spLocks noChangeArrowheads="1"/>
              </p:cNvSpPr>
              <p:nvPr/>
            </p:nvSpPr>
            <p:spPr bwMode="auto">
              <a:xfrm>
                <a:off x="1488"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6287" name="Oval 44"/>
              <p:cNvSpPr>
                <a:spLocks noChangeArrowheads="1"/>
              </p:cNvSpPr>
              <p:nvPr/>
            </p:nvSpPr>
            <p:spPr bwMode="auto">
              <a:xfrm>
                <a:off x="1776" y="27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sp>
          <p:nvSpPr>
            <p:cNvPr id="96281" name="Oval 44"/>
            <p:cNvSpPr>
              <a:spLocks noChangeArrowheads="1"/>
            </p:cNvSpPr>
            <p:nvPr/>
          </p:nvSpPr>
          <p:spPr bwMode="auto">
            <a:xfrm>
              <a:off x="8172400" y="5805264"/>
              <a:ext cx="228600" cy="228600"/>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spTree>
    <p:extLst>
      <p:ext uri="{BB962C8B-B14F-4D97-AF65-F5344CB8AC3E}">
        <p14:creationId xmlns:p14="http://schemas.microsoft.com/office/powerpoint/2010/main" val="2664870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305B39A0-A9C2-AB43-90CB-6A1E7C3DD33A}" type="slidenum">
              <a:rPr lang="en-US" altLang="en-US" sz="1400"/>
              <a:pPr>
                <a:spcBef>
                  <a:spcPct val="0"/>
                </a:spcBef>
                <a:buFontTx/>
                <a:buNone/>
              </a:pPr>
              <a:t>15</a:t>
            </a:fld>
            <a:endParaRPr lang="en-US" altLang="en-US" sz="1400"/>
          </a:p>
        </p:txBody>
      </p:sp>
      <p:sp>
        <p:nvSpPr>
          <p:cNvPr id="98306" name="Rectangle 2"/>
          <p:cNvSpPr>
            <a:spLocks noGrp="1" noChangeArrowheads="1"/>
          </p:cNvSpPr>
          <p:nvPr>
            <p:ph type="title"/>
          </p:nvPr>
        </p:nvSpPr>
        <p:spPr/>
        <p:txBody>
          <a:bodyPr/>
          <a:lstStyle/>
          <a:p>
            <a:pPr eaLnBrk="1" hangingPunct="1"/>
            <a:r>
              <a:rPr lang="en-US" altLang="en-US">
                <a:ea typeface="ＭＳ Ｐゴシック" charset="-128"/>
              </a:rPr>
              <a:t>Ring Networks</a:t>
            </a:r>
          </a:p>
        </p:txBody>
      </p:sp>
      <p:sp>
        <p:nvSpPr>
          <p:cNvPr id="98307" name="Rectangle 3"/>
          <p:cNvSpPr>
            <a:spLocks noGrp="1" noChangeArrowheads="1"/>
          </p:cNvSpPr>
          <p:nvPr>
            <p:ph type="body" idx="1"/>
          </p:nvPr>
        </p:nvSpPr>
        <p:spPr>
          <a:xfrm>
            <a:off x="685800" y="1981200"/>
            <a:ext cx="7772400" cy="4419600"/>
          </a:xfrm>
        </p:spPr>
        <p:txBody>
          <a:bodyPr/>
          <a:lstStyle/>
          <a:p>
            <a:pPr eaLnBrk="1" hangingPunct="1">
              <a:buFontTx/>
              <a:buNone/>
            </a:pPr>
            <a:r>
              <a:rPr lang="en-US" altLang="en-US" sz="2800">
                <a:ea typeface="ＭＳ Ｐゴシック" charset="-128"/>
              </a:rPr>
              <a:t>A simple ring network is just a 1D periodic mesh.</a:t>
            </a:r>
          </a:p>
          <a:p>
            <a:pPr eaLnBrk="1" hangingPunct="1"/>
            <a:r>
              <a:rPr lang="en-US" altLang="en-US" sz="2800">
                <a:ea typeface="ＭＳ Ｐゴシック" charset="-128"/>
              </a:rPr>
              <a:t>Network connectivity =  2</a:t>
            </a:r>
          </a:p>
          <a:p>
            <a:pPr eaLnBrk="1" hangingPunct="1"/>
            <a:r>
              <a:rPr lang="en-US" altLang="en-US" sz="2800">
                <a:ea typeface="ＭＳ Ｐゴシック" charset="-128"/>
              </a:rPr>
              <a:t>Network diameter =  n/2</a:t>
            </a:r>
          </a:p>
          <a:p>
            <a:pPr eaLnBrk="1" hangingPunct="1"/>
            <a:r>
              <a:rPr lang="en-US" altLang="en-US" sz="2800">
                <a:ea typeface="ＭＳ Ｐゴシック" charset="-128"/>
              </a:rPr>
              <a:t>Network narrowness =  n/4</a:t>
            </a:r>
          </a:p>
          <a:p>
            <a:pPr eaLnBrk="1" hangingPunct="1"/>
            <a:r>
              <a:rPr lang="en-US" altLang="en-US" sz="2800">
                <a:ea typeface="ＭＳ Ｐゴシック" charset="-128"/>
              </a:rPr>
              <a:t>Bisection width =  2</a:t>
            </a:r>
          </a:p>
          <a:p>
            <a:pPr eaLnBrk="1" hangingPunct="1"/>
            <a:r>
              <a:rPr lang="en-US" altLang="en-US" sz="2800">
                <a:ea typeface="ＭＳ Ｐゴシック" charset="-128"/>
              </a:rPr>
              <a:t>Expansion Increment = 1</a:t>
            </a:r>
          </a:p>
          <a:p>
            <a:pPr eaLnBrk="1" hangingPunct="1"/>
            <a:r>
              <a:rPr lang="en-US" altLang="en-US" sz="2800">
                <a:ea typeface="ＭＳ Ｐゴシック" charset="-128"/>
              </a:rPr>
              <a:t>Edges per node =  2</a:t>
            </a:r>
          </a:p>
          <a:p>
            <a:pPr eaLnBrk="1" hangingPunct="1">
              <a:buFontTx/>
              <a:buNone/>
            </a:pPr>
            <a:r>
              <a:rPr lang="en-US" altLang="en-US" sz="2800">
                <a:ea typeface="ＭＳ Ｐゴシック" charset="-128"/>
              </a:rPr>
              <a:t>The problem for a simple ring is its large diameter.</a:t>
            </a:r>
          </a:p>
        </p:txBody>
      </p:sp>
    </p:spTree>
    <p:extLst>
      <p:ext uri="{BB962C8B-B14F-4D97-AF65-F5344CB8AC3E}">
        <p14:creationId xmlns:p14="http://schemas.microsoft.com/office/powerpoint/2010/main" val="4263943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6D6D2DA3-677E-3344-88C5-8BD8C48FCEF3}" type="slidenum">
              <a:rPr lang="en-US" altLang="en-US" sz="1400"/>
              <a:pPr>
                <a:spcBef>
                  <a:spcPct val="0"/>
                </a:spcBef>
                <a:buFontTx/>
                <a:buNone/>
              </a:pPr>
              <a:t>16</a:t>
            </a:fld>
            <a:endParaRPr lang="en-US" altLang="en-US" sz="1400"/>
          </a:p>
        </p:txBody>
      </p:sp>
      <p:sp>
        <p:nvSpPr>
          <p:cNvPr id="100354" name="Rectangle 2"/>
          <p:cNvSpPr>
            <a:spLocks noGrp="1" noChangeArrowheads="1"/>
          </p:cNvSpPr>
          <p:nvPr>
            <p:ph type="title"/>
          </p:nvPr>
        </p:nvSpPr>
        <p:spPr/>
        <p:txBody>
          <a:bodyPr/>
          <a:lstStyle/>
          <a:p>
            <a:pPr eaLnBrk="1" hangingPunct="1"/>
            <a:r>
              <a:rPr lang="en-US" altLang="en-US">
                <a:ea typeface="ＭＳ Ｐゴシック" charset="-128"/>
              </a:rPr>
              <a:t>Chordal Ring Networks</a:t>
            </a:r>
          </a:p>
        </p:txBody>
      </p:sp>
      <p:sp>
        <p:nvSpPr>
          <p:cNvPr id="100355" name="Rectangle 3"/>
          <p:cNvSpPr>
            <a:spLocks noGrp="1" noChangeArrowheads="1"/>
          </p:cNvSpPr>
          <p:nvPr>
            <p:ph type="body" idx="1"/>
          </p:nvPr>
        </p:nvSpPr>
        <p:spPr/>
        <p:txBody>
          <a:bodyPr/>
          <a:lstStyle/>
          <a:p>
            <a:pPr eaLnBrk="1" hangingPunct="1">
              <a:lnSpc>
                <a:spcPct val="90000"/>
              </a:lnSpc>
            </a:pPr>
            <a:r>
              <a:rPr lang="en-US" altLang="en-US" sz="2800">
                <a:ea typeface="ＭＳ Ｐゴシック" charset="-128"/>
              </a:rPr>
              <a:t>A </a:t>
            </a:r>
            <a:r>
              <a:rPr lang="en-US" altLang="en-US" sz="2800" i="1">
                <a:ea typeface="ＭＳ Ｐゴシック" charset="-128"/>
              </a:rPr>
              <a:t>chordal ring</a:t>
            </a:r>
            <a:r>
              <a:rPr lang="en-US" altLang="en-US" sz="2800">
                <a:ea typeface="ＭＳ Ｐゴシック" charset="-128"/>
              </a:rPr>
              <a:t> uses extra chordal links to reduce the diameter.</a:t>
            </a:r>
          </a:p>
          <a:p>
            <a:pPr eaLnBrk="1" hangingPunct="1">
              <a:lnSpc>
                <a:spcPct val="90000"/>
              </a:lnSpc>
            </a:pPr>
            <a:r>
              <a:rPr lang="en-US" altLang="en-US" sz="2800">
                <a:ea typeface="ＭＳ Ｐゴシック" charset="-128"/>
              </a:rPr>
              <a:t>For a ring with extra diametric links we have (for n even)</a:t>
            </a:r>
          </a:p>
          <a:p>
            <a:pPr lvl="1" eaLnBrk="1" hangingPunct="1">
              <a:lnSpc>
                <a:spcPct val="90000"/>
              </a:lnSpc>
            </a:pPr>
            <a:r>
              <a:rPr lang="en-US" altLang="en-US" sz="2400">
                <a:ea typeface="ＭＳ Ｐゴシック" charset="-128"/>
              </a:rPr>
              <a:t>Network connectivity =  3</a:t>
            </a:r>
          </a:p>
          <a:p>
            <a:pPr lvl="1" eaLnBrk="1" hangingPunct="1">
              <a:lnSpc>
                <a:spcPct val="90000"/>
              </a:lnSpc>
            </a:pPr>
            <a:r>
              <a:rPr lang="en-US" altLang="en-US" sz="2400">
                <a:ea typeface="ＭＳ Ｐゴシック" charset="-128"/>
              </a:rPr>
              <a:t>Network diameter =  ceiling(n/4)</a:t>
            </a:r>
          </a:p>
          <a:p>
            <a:pPr lvl="1" eaLnBrk="1" hangingPunct="1">
              <a:lnSpc>
                <a:spcPct val="90000"/>
              </a:lnSpc>
            </a:pPr>
            <a:r>
              <a:rPr lang="en-US" altLang="en-US" sz="2400">
                <a:ea typeface="ＭＳ Ｐゴシック" charset="-128"/>
              </a:rPr>
              <a:t>Network narrowness = n/(n+4)</a:t>
            </a:r>
          </a:p>
          <a:p>
            <a:pPr lvl="1" eaLnBrk="1" hangingPunct="1">
              <a:lnSpc>
                <a:spcPct val="90000"/>
              </a:lnSpc>
            </a:pPr>
            <a:r>
              <a:rPr lang="en-US" altLang="en-US" sz="2400">
                <a:ea typeface="ＭＳ Ｐゴシック" charset="-128"/>
              </a:rPr>
              <a:t>Bisection width = 2+n/2</a:t>
            </a:r>
          </a:p>
          <a:p>
            <a:pPr lvl="1" eaLnBrk="1" hangingPunct="1">
              <a:lnSpc>
                <a:spcPct val="90000"/>
              </a:lnSpc>
            </a:pPr>
            <a:r>
              <a:rPr lang="en-US" altLang="en-US" sz="2400">
                <a:ea typeface="ＭＳ Ｐゴシック" charset="-128"/>
              </a:rPr>
              <a:t>Expansion Increment = 2</a:t>
            </a:r>
          </a:p>
          <a:p>
            <a:pPr lvl="1" eaLnBrk="1" hangingPunct="1">
              <a:lnSpc>
                <a:spcPct val="90000"/>
              </a:lnSpc>
            </a:pPr>
            <a:r>
              <a:rPr lang="en-US" altLang="en-US" sz="2400">
                <a:ea typeface="ＭＳ Ｐゴシック" charset="-128"/>
              </a:rPr>
              <a:t>Edges per node = 3</a:t>
            </a:r>
          </a:p>
        </p:txBody>
      </p:sp>
    </p:spTree>
    <p:extLst>
      <p:ext uri="{BB962C8B-B14F-4D97-AF65-F5344CB8AC3E}">
        <p14:creationId xmlns:p14="http://schemas.microsoft.com/office/powerpoint/2010/main" val="3085482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2640AB65-321D-C44C-864E-57673A8CCF84}" type="slidenum">
              <a:rPr lang="en-US" altLang="en-US" sz="1400"/>
              <a:pPr>
                <a:spcBef>
                  <a:spcPct val="0"/>
                </a:spcBef>
                <a:buFontTx/>
                <a:buNone/>
              </a:pPr>
              <a:t>17</a:t>
            </a:fld>
            <a:endParaRPr lang="en-US" altLang="en-US" sz="1400"/>
          </a:p>
        </p:txBody>
      </p:sp>
      <p:sp>
        <p:nvSpPr>
          <p:cNvPr id="102402" name="Rectangle 2"/>
          <p:cNvSpPr>
            <a:spLocks noGrp="1" noChangeArrowheads="1"/>
          </p:cNvSpPr>
          <p:nvPr>
            <p:ph type="title"/>
          </p:nvPr>
        </p:nvSpPr>
        <p:spPr/>
        <p:txBody>
          <a:bodyPr/>
          <a:lstStyle/>
          <a:p>
            <a:pPr eaLnBrk="1" hangingPunct="1"/>
            <a:r>
              <a:rPr lang="en-US" altLang="en-US">
                <a:ea typeface="ＭＳ Ｐゴシック" charset="-128"/>
              </a:rPr>
              <a:t>Examples of Ring Networks</a:t>
            </a:r>
          </a:p>
        </p:txBody>
      </p:sp>
      <p:sp>
        <p:nvSpPr>
          <p:cNvPr id="102403" name="Rectangle 3"/>
          <p:cNvSpPr>
            <a:spLocks noGrp="1" noChangeArrowheads="1"/>
          </p:cNvSpPr>
          <p:nvPr>
            <p:ph type="body" idx="1"/>
          </p:nvPr>
        </p:nvSpPr>
        <p:spPr>
          <a:xfrm>
            <a:off x="685800" y="1981200"/>
            <a:ext cx="7772400" cy="1143000"/>
          </a:xfrm>
        </p:spPr>
        <p:txBody>
          <a:bodyPr/>
          <a:lstStyle/>
          <a:p>
            <a:pPr eaLnBrk="1" hangingPunct="1"/>
            <a:r>
              <a:rPr lang="en-US" altLang="en-US">
                <a:ea typeface="ＭＳ Ｐゴシック" charset="-128"/>
              </a:rPr>
              <a:t>Here are a simple ring and a chordal ring with diametric links, each of size 6 nodes.</a:t>
            </a:r>
          </a:p>
        </p:txBody>
      </p:sp>
      <p:grpSp>
        <p:nvGrpSpPr>
          <p:cNvPr id="102404" name="Group 49"/>
          <p:cNvGrpSpPr>
            <a:grpSpLocks/>
          </p:cNvGrpSpPr>
          <p:nvPr/>
        </p:nvGrpSpPr>
        <p:grpSpPr bwMode="auto">
          <a:xfrm>
            <a:off x="2209800" y="3581400"/>
            <a:ext cx="1885950" cy="2133600"/>
            <a:chOff x="1392" y="2256"/>
            <a:chExt cx="1188" cy="1344"/>
          </a:xfrm>
        </p:grpSpPr>
        <p:sp>
          <p:nvSpPr>
            <p:cNvPr id="102421" name="Line 5"/>
            <p:cNvSpPr>
              <a:spLocks noChangeShapeType="1"/>
            </p:cNvSpPr>
            <p:nvPr/>
          </p:nvSpPr>
          <p:spPr bwMode="auto">
            <a:xfrm>
              <a:off x="1990" y="2352"/>
              <a:ext cx="48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22" name="Line 6"/>
            <p:cNvSpPr>
              <a:spLocks noChangeShapeType="1"/>
            </p:cNvSpPr>
            <p:nvPr/>
          </p:nvSpPr>
          <p:spPr bwMode="auto">
            <a:xfrm>
              <a:off x="2470" y="2640"/>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23" name="Line 7"/>
            <p:cNvSpPr>
              <a:spLocks noChangeShapeType="1"/>
            </p:cNvSpPr>
            <p:nvPr/>
          </p:nvSpPr>
          <p:spPr bwMode="auto">
            <a:xfrm flipH="1">
              <a:off x="1990" y="3216"/>
              <a:ext cx="48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24" name="Line 8"/>
            <p:cNvSpPr>
              <a:spLocks noChangeShapeType="1"/>
            </p:cNvSpPr>
            <p:nvPr/>
          </p:nvSpPr>
          <p:spPr bwMode="auto">
            <a:xfrm flipH="1" flipV="1">
              <a:off x="1510" y="3216"/>
              <a:ext cx="48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25" name="Line 9"/>
            <p:cNvSpPr>
              <a:spLocks noChangeShapeType="1"/>
            </p:cNvSpPr>
            <p:nvPr/>
          </p:nvSpPr>
          <p:spPr bwMode="auto">
            <a:xfrm flipV="1">
              <a:off x="1510" y="2640"/>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26" name="Line 10"/>
            <p:cNvSpPr>
              <a:spLocks noChangeShapeType="1"/>
            </p:cNvSpPr>
            <p:nvPr/>
          </p:nvSpPr>
          <p:spPr bwMode="auto">
            <a:xfrm flipV="1">
              <a:off x="1510" y="2352"/>
              <a:ext cx="48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27" name="Oval 20"/>
            <p:cNvSpPr>
              <a:spLocks noChangeArrowheads="1"/>
            </p:cNvSpPr>
            <p:nvPr/>
          </p:nvSpPr>
          <p:spPr bwMode="auto">
            <a:xfrm>
              <a:off x="1894" y="2256"/>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102428" name="Oval 21"/>
            <p:cNvSpPr>
              <a:spLocks noChangeArrowheads="1"/>
            </p:cNvSpPr>
            <p:nvPr/>
          </p:nvSpPr>
          <p:spPr bwMode="auto">
            <a:xfrm>
              <a:off x="2388" y="2545"/>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102429" name="Oval 22"/>
            <p:cNvSpPr>
              <a:spLocks noChangeArrowheads="1"/>
            </p:cNvSpPr>
            <p:nvPr/>
          </p:nvSpPr>
          <p:spPr bwMode="auto">
            <a:xfrm>
              <a:off x="2388" y="3120"/>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102430" name="Oval 23"/>
            <p:cNvSpPr>
              <a:spLocks noChangeArrowheads="1"/>
            </p:cNvSpPr>
            <p:nvPr/>
          </p:nvSpPr>
          <p:spPr bwMode="auto">
            <a:xfrm>
              <a:off x="1893" y="3408"/>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102431" name="Oval 24"/>
            <p:cNvSpPr>
              <a:spLocks noChangeArrowheads="1"/>
            </p:cNvSpPr>
            <p:nvPr/>
          </p:nvSpPr>
          <p:spPr bwMode="auto">
            <a:xfrm>
              <a:off x="1392" y="3120"/>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102432" name="Oval 25"/>
            <p:cNvSpPr>
              <a:spLocks noChangeArrowheads="1"/>
            </p:cNvSpPr>
            <p:nvPr/>
          </p:nvSpPr>
          <p:spPr bwMode="auto">
            <a:xfrm>
              <a:off x="1392" y="2544"/>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grpSp>
        <p:nvGrpSpPr>
          <p:cNvPr id="102405" name="Group 48"/>
          <p:cNvGrpSpPr>
            <a:grpSpLocks/>
          </p:cNvGrpSpPr>
          <p:nvPr/>
        </p:nvGrpSpPr>
        <p:grpSpPr bwMode="auto">
          <a:xfrm>
            <a:off x="5029200" y="3581400"/>
            <a:ext cx="1885950" cy="2133600"/>
            <a:chOff x="3168" y="2256"/>
            <a:chExt cx="1188" cy="1344"/>
          </a:xfrm>
        </p:grpSpPr>
        <p:sp>
          <p:nvSpPr>
            <p:cNvPr id="102406" name="Line 27"/>
            <p:cNvSpPr>
              <a:spLocks noChangeShapeType="1"/>
            </p:cNvSpPr>
            <p:nvPr/>
          </p:nvSpPr>
          <p:spPr bwMode="auto">
            <a:xfrm>
              <a:off x="3766" y="2352"/>
              <a:ext cx="48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07" name="Line 28"/>
            <p:cNvSpPr>
              <a:spLocks noChangeShapeType="1"/>
            </p:cNvSpPr>
            <p:nvPr/>
          </p:nvSpPr>
          <p:spPr bwMode="auto">
            <a:xfrm>
              <a:off x="4246" y="2640"/>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08" name="Line 29"/>
            <p:cNvSpPr>
              <a:spLocks noChangeShapeType="1"/>
            </p:cNvSpPr>
            <p:nvPr/>
          </p:nvSpPr>
          <p:spPr bwMode="auto">
            <a:xfrm flipH="1">
              <a:off x="3766" y="3216"/>
              <a:ext cx="48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09" name="Line 30"/>
            <p:cNvSpPr>
              <a:spLocks noChangeShapeType="1"/>
            </p:cNvSpPr>
            <p:nvPr/>
          </p:nvSpPr>
          <p:spPr bwMode="auto">
            <a:xfrm flipH="1" flipV="1">
              <a:off x="3286" y="3216"/>
              <a:ext cx="48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10" name="Line 31"/>
            <p:cNvSpPr>
              <a:spLocks noChangeShapeType="1"/>
            </p:cNvSpPr>
            <p:nvPr/>
          </p:nvSpPr>
          <p:spPr bwMode="auto">
            <a:xfrm flipV="1">
              <a:off x="3286" y="2640"/>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11" name="Line 32"/>
            <p:cNvSpPr>
              <a:spLocks noChangeShapeType="1"/>
            </p:cNvSpPr>
            <p:nvPr/>
          </p:nvSpPr>
          <p:spPr bwMode="auto">
            <a:xfrm flipV="1">
              <a:off x="3286" y="2352"/>
              <a:ext cx="48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12" name="Line 35"/>
            <p:cNvSpPr>
              <a:spLocks noChangeShapeType="1"/>
            </p:cNvSpPr>
            <p:nvPr/>
          </p:nvSpPr>
          <p:spPr bwMode="auto">
            <a:xfrm>
              <a:off x="3766" y="2352"/>
              <a:ext cx="0" cy="11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13" name="Line 37"/>
            <p:cNvSpPr>
              <a:spLocks noChangeShapeType="1"/>
            </p:cNvSpPr>
            <p:nvPr/>
          </p:nvSpPr>
          <p:spPr bwMode="auto">
            <a:xfrm>
              <a:off x="3286" y="2640"/>
              <a:ext cx="96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14" name="Line 40"/>
            <p:cNvSpPr>
              <a:spLocks noChangeShapeType="1"/>
            </p:cNvSpPr>
            <p:nvPr/>
          </p:nvSpPr>
          <p:spPr bwMode="auto">
            <a:xfrm flipV="1">
              <a:off x="3286" y="2640"/>
              <a:ext cx="96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15" name="Oval 42"/>
            <p:cNvSpPr>
              <a:spLocks noChangeArrowheads="1"/>
            </p:cNvSpPr>
            <p:nvPr/>
          </p:nvSpPr>
          <p:spPr bwMode="auto">
            <a:xfrm>
              <a:off x="3670" y="2256"/>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102416" name="Oval 43"/>
            <p:cNvSpPr>
              <a:spLocks noChangeArrowheads="1"/>
            </p:cNvSpPr>
            <p:nvPr/>
          </p:nvSpPr>
          <p:spPr bwMode="auto">
            <a:xfrm>
              <a:off x="4164" y="2545"/>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102417" name="Oval 44"/>
            <p:cNvSpPr>
              <a:spLocks noChangeArrowheads="1"/>
            </p:cNvSpPr>
            <p:nvPr/>
          </p:nvSpPr>
          <p:spPr bwMode="auto">
            <a:xfrm>
              <a:off x="4164" y="3120"/>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102418" name="Oval 45"/>
            <p:cNvSpPr>
              <a:spLocks noChangeArrowheads="1"/>
            </p:cNvSpPr>
            <p:nvPr/>
          </p:nvSpPr>
          <p:spPr bwMode="auto">
            <a:xfrm>
              <a:off x="3669" y="3408"/>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102419" name="Oval 46"/>
            <p:cNvSpPr>
              <a:spLocks noChangeArrowheads="1"/>
            </p:cNvSpPr>
            <p:nvPr/>
          </p:nvSpPr>
          <p:spPr bwMode="auto">
            <a:xfrm>
              <a:off x="3168" y="3120"/>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102420" name="Oval 47"/>
            <p:cNvSpPr>
              <a:spLocks noChangeArrowheads="1"/>
            </p:cNvSpPr>
            <p:nvPr/>
          </p:nvSpPr>
          <p:spPr bwMode="auto">
            <a:xfrm>
              <a:off x="3168" y="2544"/>
              <a:ext cx="192" cy="192"/>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spTree>
    <p:extLst>
      <p:ext uri="{BB962C8B-B14F-4D97-AF65-F5344CB8AC3E}">
        <p14:creationId xmlns:p14="http://schemas.microsoft.com/office/powerpoint/2010/main" val="1353845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9F6A176C-74EE-B14C-AC16-1E96D9505134}" type="slidenum">
              <a:rPr lang="en-US" altLang="en-US" sz="1400"/>
              <a:pPr>
                <a:spcBef>
                  <a:spcPct val="0"/>
                </a:spcBef>
                <a:buFontTx/>
                <a:buNone/>
              </a:pPr>
              <a:t>18</a:t>
            </a:fld>
            <a:endParaRPr lang="en-US" altLang="en-US" sz="1400"/>
          </a:p>
        </p:txBody>
      </p:sp>
      <p:sp>
        <p:nvSpPr>
          <p:cNvPr id="23554" name="Rectangle 2"/>
          <p:cNvSpPr>
            <a:spLocks noGrp="1" noChangeArrowheads="1"/>
          </p:cNvSpPr>
          <p:nvPr>
            <p:ph type="title"/>
          </p:nvPr>
        </p:nvSpPr>
        <p:spPr>
          <a:xfrm>
            <a:off x="685800" y="304800"/>
            <a:ext cx="7772400" cy="1143000"/>
          </a:xfrm>
        </p:spPr>
        <p:txBody>
          <a:bodyPr/>
          <a:lstStyle/>
          <a:p>
            <a:pPr eaLnBrk="1" hangingPunct="1"/>
            <a:r>
              <a:rPr lang="en-US" altLang="en-US">
                <a:ea typeface="ＭＳ Ｐゴシック" charset="-128"/>
              </a:rPr>
              <a:t>Hypercube Networks</a:t>
            </a:r>
          </a:p>
        </p:txBody>
      </p:sp>
      <p:sp>
        <p:nvSpPr>
          <p:cNvPr id="23555" name="Rectangle 3"/>
          <p:cNvSpPr>
            <a:spLocks noGrp="1" noChangeArrowheads="1"/>
          </p:cNvSpPr>
          <p:nvPr>
            <p:ph type="body" idx="1"/>
          </p:nvPr>
        </p:nvSpPr>
        <p:spPr>
          <a:xfrm>
            <a:off x="685800" y="1447800"/>
            <a:ext cx="7772400" cy="5181600"/>
          </a:xfrm>
        </p:spPr>
        <p:txBody>
          <a:bodyPr/>
          <a:lstStyle/>
          <a:p>
            <a:pPr eaLnBrk="1" hangingPunct="1">
              <a:lnSpc>
                <a:spcPct val="90000"/>
              </a:lnSpc>
            </a:pPr>
            <a:r>
              <a:rPr lang="en-US" altLang="en-US" sz="2800">
                <a:ea typeface="ＭＳ Ｐゴシック" charset="-128"/>
              </a:rPr>
              <a:t>A hypercube network consists of n=2</a:t>
            </a:r>
            <a:r>
              <a:rPr lang="en-US" altLang="en-US" sz="2800" baseline="30000">
                <a:ea typeface="ＭＳ Ｐゴシック" charset="-128"/>
              </a:rPr>
              <a:t>k</a:t>
            </a:r>
            <a:r>
              <a:rPr lang="en-US" altLang="en-US" sz="2800">
                <a:ea typeface="ＭＳ Ｐゴシック" charset="-128"/>
              </a:rPr>
              <a:t> nodes arranged as a k-dimensional hypercube. Sometimes called a </a:t>
            </a:r>
            <a:r>
              <a:rPr lang="en-US" altLang="en-US" sz="2800" i="1">
                <a:ea typeface="ＭＳ Ｐゴシック" charset="-128"/>
              </a:rPr>
              <a:t>binary n-cube</a:t>
            </a:r>
            <a:r>
              <a:rPr lang="en-US" altLang="en-US" sz="2800">
                <a:ea typeface="ＭＳ Ｐゴシック" charset="-128"/>
              </a:rPr>
              <a:t>.</a:t>
            </a:r>
          </a:p>
          <a:p>
            <a:pPr eaLnBrk="1" hangingPunct="1">
              <a:lnSpc>
                <a:spcPct val="90000"/>
              </a:lnSpc>
            </a:pPr>
            <a:r>
              <a:rPr lang="en-US" altLang="en-US" sz="2800">
                <a:ea typeface="ＭＳ Ｐゴシック" charset="-128"/>
              </a:rPr>
              <a:t>Nodes are numbered 0, 1,…,n-1, and two nodes are connected if their node numbers differ in exactly one bit.</a:t>
            </a:r>
          </a:p>
          <a:p>
            <a:pPr lvl="1" eaLnBrk="1" hangingPunct="1">
              <a:lnSpc>
                <a:spcPct val="90000"/>
              </a:lnSpc>
            </a:pPr>
            <a:r>
              <a:rPr lang="en-US" altLang="en-US" sz="2400">
                <a:ea typeface="ＭＳ Ｐゴシック" charset="-128"/>
              </a:rPr>
              <a:t>Network connectivity = k</a:t>
            </a:r>
          </a:p>
          <a:p>
            <a:pPr lvl="1" eaLnBrk="1" hangingPunct="1">
              <a:lnSpc>
                <a:spcPct val="90000"/>
              </a:lnSpc>
            </a:pPr>
            <a:r>
              <a:rPr lang="en-US" altLang="en-US" sz="2400">
                <a:ea typeface="ＭＳ Ｐゴシック" charset="-128"/>
              </a:rPr>
              <a:t>Network diameter = k</a:t>
            </a:r>
          </a:p>
          <a:p>
            <a:pPr lvl="1" eaLnBrk="1" hangingPunct="1">
              <a:lnSpc>
                <a:spcPct val="90000"/>
              </a:lnSpc>
            </a:pPr>
            <a:r>
              <a:rPr lang="en-US" altLang="en-US" sz="2400">
                <a:ea typeface="ＭＳ Ｐゴシック" charset="-128"/>
              </a:rPr>
              <a:t>Network narrowness = 1</a:t>
            </a:r>
          </a:p>
          <a:p>
            <a:pPr lvl="1" eaLnBrk="1" hangingPunct="1">
              <a:lnSpc>
                <a:spcPct val="90000"/>
              </a:lnSpc>
            </a:pPr>
            <a:r>
              <a:rPr lang="en-US" altLang="en-US" sz="2400">
                <a:ea typeface="ＭＳ Ｐゴシック" charset="-128"/>
              </a:rPr>
              <a:t>Bisection width = 2</a:t>
            </a:r>
            <a:r>
              <a:rPr lang="en-US" altLang="en-US" sz="2400" baseline="30000">
                <a:ea typeface="ＭＳ Ｐゴシック" charset="-128"/>
              </a:rPr>
              <a:t>k-1</a:t>
            </a:r>
          </a:p>
          <a:p>
            <a:pPr lvl="1" eaLnBrk="1" hangingPunct="1">
              <a:lnSpc>
                <a:spcPct val="90000"/>
              </a:lnSpc>
            </a:pPr>
            <a:r>
              <a:rPr lang="en-US" altLang="en-US" sz="2400">
                <a:ea typeface="ＭＳ Ｐゴシック" charset="-128"/>
              </a:rPr>
              <a:t>Expansion increment = 2</a:t>
            </a:r>
            <a:r>
              <a:rPr lang="en-US" altLang="en-US" sz="2400" baseline="30000">
                <a:ea typeface="ＭＳ Ｐゴシック" charset="-128"/>
              </a:rPr>
              <a:t>k</a:t>
            </a:r>
          </a:p>
          <a:p>
            <a:pPr lvl="1" eaLnBrk="1" hangingPunct="1">
              <a:lnSpc>
                <a:spcPct val="90000"/>
              </a:lnSpc>
            </a:pPr>
            <a:r>
              <a:rPr lang="en-US" altLang="en-US" sz="2400">
                <a:ea typeface="ＭＳ Ｐゴシック" charset="-128"/>
              </a:rPr>
              <a:t>Edges per node = 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1DDCE867-A22C-9F44-934C-7BB7DD24BB41}" type="slidenum">
              <a:rPr lang="en-US" altLang="en-US" sz="1400"/>
              <a:pPr>
                <a:spcBef>
                  <a:spcPct val="0"/>
                </a:spcBef>
                <a:buFontTx/>
                <a:buNone/>
              </a:pPr>
              <a:t>19</a:t>
            </a:fld>
            <a:endParaRPr lang="en-US" altLang="en-US" sz="1400"/>
          </a:p>
        </p:txBody>
      </p:sp>
      <p:sp>
        <p:nvSpPr>
          <p:cNvPr id="25602" name="Rectangle 2"/>
          <p:cNvSpPr>
            <a:spLocks noGrp="1" noChangeArrowheads="1"/>
          </p:cNvSpPr>
          <p:nvPr>
            <p:ph type="title"/>
          </p:nvPr>
        </p:nvSpPr>
        <p:spPr>
          <a:xfrm>
            <a:off x="684213" y="404813"/>
            <a:ext cx="7772400" cy="1143000"/>
          </a:xfrm>
        </p:spPr>
        <p:txBody>
          <a:bodyPr/>
          <a:lstStyle/>
          <a:p>
            <a:pPr eaLnBrk="1" hangingPunct="1"/>
            <a:r>
              <a:rPr lang="en-US" altLang="en-US">
                <a:ea typeface="ＭＳ Ｐゴシック" charset="-128"/>
              </a:rPr>
              <a:t>Examples of Hypercubes</a:t>
            </a:r>
          </a:p>
        </p:txBody>
      </p:sp>
      <p:grpSp>
        <p:nvGrpSpPr>
          <p:cNvPr id="25603" name="Group 66"/>
          <p:cNvGrpSpPr>
            <a:grpSpLocks/>
          </p:cNvGrpSpPr>
          <p:nvPr/>
        </p:nvGrpSpPr>
        <p:grpSpPr bwMode="auto">
          <a:xfrm>
            <a:off x="1905000" y="2438400"/>
            <a:ext cx="762000" cy="228600"/>
            <a:chOff x="1200" y="1536"/>
            <a:chExt cx="480" cy="144"/>
          </a:xfrm>
        </p:grpSpPr>
        <p:sp>
          <p:nvSpPr>
            <p:cNvPr id="25696" name="Line 5"/>
            <p:cNvSpPr>
              <a:spLocks noChangeShapeType="1"/>
            </p:cNvSpPr>
            <p:nvPr/>
          </p:nvSpPr>
          <p:spPr bwMode="auto">
            <a:xfrm>
              <a:off x="1296" y="1619"/>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97" name="Oval 3"/>
            <p:cNvSpPr>
              <a:spLocks noChangeArrowheads="1"/>
            </p:cNvSpPr>
            <p:nvPr/>
          </p:nvSpPr>
          <p:spPr bwMode="auto">
            <a:xfrm>
              <a:off x="1200" y="15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25698" name="Oval 4"/>
            <p:cNvSpPr>
              <a:spLocks noChangeArrowheads="1"/>
            </p:cNvSpPr>
            <p:nvPr/>
          </p:nvSpPr>
          <p:spPr bwMode="auto">
            <a:xfrm>
              <a:off x="1536" y="15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grpSp>
        <p:nvGrpSpPr>
          <p:cNvPr id="25604" name="Group 17"/>
          <p:cNvGrpSpPr>
            <a:grpSpLocks/>
          </p:cNvGrpSpPr>
          <p:nvPr/>
        </p:nvGrpSpPr>
        <p:grpSpPr bwMode="auto">
          <a:xfrm>
            <a:off x="4038600" y="2209800"/>
            <a:ext cx="762000" cy="762000"/>
            <a:chOff x="1488" y="1488"/>
            <a:chExt cx="480" cy="480"/>
          </a:xfrm>
        </p:grpSpPr>
        <p:sp>
          <p:nvSpPr>
            <p:cNvPr id="25688" name="Line 16"/>
            <p:cNvSpPr>
              <a:spLocks noChangeShapeType="1"/>
            </p:cNvSpPr>
            <p:nvPr/>
          </p:nvSpPr>
          <p:spPr bwMode="auto">
            <a:xfrm>
              <a:off x="1905" y="158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89" name="Line 15"/>
            <p:cNvSpPr>
              <a:spLocks noChangeShapeType="1"/>
            </p:cNvSpPr>
            <p:nvPr/>
          </p:nvSpPr>
          <p:spPr bwMode="auto">
            <a:xfrm>
              <a:off x="1566" y="1536"/>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90" name="Line 8"/>
            <p:cNvSpPr>
              <a:spLocks noChangeShapeType="1"/>
            </p:cNvSpPr>
            <p:nvPr/>
          </p:nvSpPr>
          <p:spPr bwMode="auto">
            <a:xfrm>
              <a:off x="1584" y="1907"/>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91" name="Oval 9"/>
            <p:cNvSpPr>
              <a:spLocks noChangeArrowheads="1"/>
            </p:cNvSpPr>
            <p:nvPr/>
          </p:nvSpPr>
          <p:spPr bwMode="auto">
            <a:xfrm>
              <a:off x="1488" y="1824"/>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25692" name="Oval 10"/>
            <p:cNvSpPr>
              <a:spLocks noChangeArrowheads="1"/>
            </p:cNvSpPr>
            <p:nvPr/>
          </p:nvSpPr>
          <p:spPr bwMode="auto">
            <a:xfrm>
              <a:off x="1824" y="1824"/>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25693" name="Line 12"/>
            <p:cNvSpPr>
              <a:spLocks noChangeShapeType="1"/>
            </p:cNvSpPr>
            <p:nvPr/>
          </p:nvSpPr>
          <p:spPr bwMode="auto">
            <a:xfrm>
              <a:off x="1584" y="1571"/>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94" name="Oval 13"/>
            <p:cNvSpPr>
              <a:spLocks noChangeArrowheads="1"/>
            </p:cNvSpPr>
            <p:nvPr/>
          </p:nvSpPr>
          <p:spPr bwMode="auto">
            <a:xfrm>
              <a:off x="1488" y="1488"/>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25695" name="Oval 14"/>
            <p:cNvSpPr>
              <a:spLocks noChangeArrowheads="1"/>
            </p:cNvSpPr>
            <p:nvPr/>
          </p:nvSpPr>
          <p:spPr bwMode="auto">
            <a:xfrm>
              <a:off x="1824" y="1488"/>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grpSp>
        <p:nvGrpSpPr>
          <p:cNvPr id="25605" name="Group 41"/>
          <p:cNvGrpSpPr>
            <a:grpSpLocks/>
          </p:cNvGrpSpPr>
          <p:nvPr/>
        </p:nvGrpSpPr>
        <p:grpSpPr bwMode="auto">
          <a:xfrm>
            <a:off x="6400800" y="2057400"/>
            <a:ext cx="1066800" cy="990600"/>
            <a:chOff x="2880" y="1392"/>
            <a:chExt cx="672" cy="624"/>
          </a:xfrm>
        </p:grpSpPr>
        <p:sp>
          <p:nvSpPr>
            <p:cNvPr id="25666" name="Line 36"/>
            <p:cNvSpPr>
              <a:spLocks noChangeShapeType="1"/>
            </p:cNvSpPr>
            <p:nvPr/>
          </p:nvSpPr>
          <p:spPr bwMode="auto">
            <a:xfrm flipV="1">
              <a:off x="2928" y="1488"/>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67" name="Line 37"/>
            <p:cNvSpPr>
              <a:spLocks noChangeShapeType="1"/>
            </p:cNvSpPr>
            <p:nvPr/>
          </p:nvSpPr>
          <p:spPr bwMode="auto">
            <a:xfrm rot="600000" flipV="1">
              <a:off x="2976" y="1767"/>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68" name="Line 39"/>
            <p:cNvSpPr>
              <a:spLocks noChangeShapeType="1"/>
            </p:cNvSpPr>
            <p:nvPr/>
          </p:nvSpPr>
          <p:spPr bwMode="auto">
            <a:xfrm rot="300000" flipV="1">
              <a:off x="3293" y="1433"/>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69" name="Line 40"/>
            <p:cNvSpPr>
              <a:spLocks noChangeShapeType="1"/>
            </p:cNvSpPr>
            <p:nvPr/>
          </p:nvSpPr>
          <p:spPr bwMode="auto">
            <a:xfrm rot="480000" flipV="1">
              <a:off x="3305" y="1790"/>
              <a:ext cx="173" cy="1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5670" name="Group 18"/>
            <p:cNvGrpSpPr>
              <a:grpSpLocks/>
            </p:cNvGrpSpPr>
            <p:nvPr/>
          </p:nvGrpSpPr>
          <p:grpSpPr bwMode="auto">
            <a:xfrm>
              <a:off x="2880" y="1536"/>
              <a:ext cx="480" cy="480"/>
              <a:chOff x="1488" y="1488"/>
              <a:chExt cx="480" cy="480"/>
            </a:xfrm>
          </p:grpSpPr>
          <p:sp>
            <p:nvSpPr>
              <p:cNvPr id="25680" name="Line 19"/>
              <p:cNvSpPr>
                <a:spLocks noChangeShapeType="1"/>
              </p:cNvSpPr>
              <p:nvPr/>
            </p:nvSpPr>
            <p:spPr bwMode="auto">
              <a:xfrm>
                <a:off x="1905" y="158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81" name="Line 20"/>
              <p:cNvSpPr>
                <a:spLocks noChangeShapeType="1"/>
              </p:cNvSpPr>
              <p:nvPr/>
            </p:nvSpPr>
            <p:spPr bwMode="auto">
              <a:xfrm>
                <a:off x="1566" y="1536"/>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82" name="Line 21"/>
              <p:cNvSpPr>
                <a:spLocks noChangeShapeType="1"/>
              </p:cNvSpPr>
              <p:nvPr/>
            </p:nvSpPr>
            <p:spPr bwMode="auto">
              <a:xfrm>
                <a:off x="1584" y="1907"/>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83" name="Oval 22"/>
              <p:cNvSpPr>
                <a:spLocks noChangeArrowheads="1"/>
              </p:cNvSpPr>
              <p:nvPr/>
            </p:nvSpPr>
            <p:spPr bwMode="auto">
              <a:xfrm>
                <a:off x="1488" y="1824"/>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25684" name="Oval 23"/>
              <p:cNvSpPr>
                <a:spLocks noChangeArrowheads="1"/>
              </p:cNvSpPr>
              <p:nvPr/>
            </p:nvSpPr>
            <p:spPr bwMode="auto">
              <a:xfrm>
                <a:off x="1824" y="1824"/>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25685" name="Line 24"/>
              <p:cNvSpPr>
                <a:spLocks noChangeShapeType="1"/>
              </p:cNvSpPr>
              <p:nvPr/>
            </p:nvSpPr>
            <p:spPr bwMode="auto">
              <a:xfrm>
                <a:off x="1584" y="1571"/>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86" name="Oval 25"/>
              <p:cNvSpPr>
                <a:spLocks noChangeArrowheads="1"/>
              </p:cNvSpPr>
              <p:nvPr/>
            </p:nvSpPr>
            <p:spPr bwMode="auto">
              <a:xfrm>
                <a:off x="1488" y="1488"/>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25687" name="Oval 26"/>
              <p:cNvSpPr>
                <a:spLocks noChangeArrowheads="1"/>
              </p:cNvSpPr>
              <p:nvPr/>
            </p:nvSpPr>
            <p:spPr bwMode="auto">
              <a:xfrm>
                <a:off x="1824" y="1488"/>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grpSp>
          <p:nvGrpSpPr>
            <p:cNvPr id="25671" name="Group 27"/>
            <p:cNvGrpSpPr>
              <a:grpSpLocks/>
            </p:cNvGrpSpPr>
            <p:nvPr/>
          </p:nvGrpSpPr>
          <p:grpSpPr bwMode="auto">
            <a:xfrm>
              <a:off x="3072" y="1392"/>
              <a:ext cx="480" cy="480"/>
              <a:chOff x="1488" y="1488"/>
              <a:chExt cx="480" cy="480"/>
            </a:xfrm>
          </p:grpSpPr>
          <p:sp>
            <p:nvSpPr>
              <p:cNvPr id="25672" name="Line 28"/>
              <p:cNvSpPr>
                <a:spLocks noChangeShapeType="1"/>
              </p:cNvSpPr>
              <p:nvPr/>
            </p:nvSpPr>
            <p:spPr bwMode="auto">
              <a:xfrm>
                <a:off x="1905" y="158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73" name="Line 29"/>
              <p:cNvSpPr>
                <a:spLocks noChangeShapeType="1"/>
              </p:cNvSpPr>
              <p:nvPr/>
            </p:nvSpPr>
            <p:spPr bwMode="auto">
              <a:xfrm>
                <a:off x="1566" y="1536"/>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74" name="Line 30"/>
              <p:cNvSpPr>
                <a:spLocks noChangeShapeType="1"/>
              </p:cNvSpPr>
              <p:nvPr/>
            </p:nvSpPr>
            <p:spPr bwMode="auto">
              <a:xfrm>
                <a:off x="1584" y="1907"/>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75" name="Oval 31"/>
              <p:cNvSpPr>
                <a:spLocks noChangeArrowheads="1"/>
              </p:cNvSpPr>
              <p:nvPr/>
            </p:nvSpPr>
            <p:spPr bwMode="auto">
              <a:xfrm>
                <a:off x="1488" y="1824"/>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25676" name="Oval 32"/>
              <p:cNvSpPr>
                <a:spLocks noChangeArrowheads="1"/>
              </p:cNvSpPr>
              <p:nvPr/>
            </p:nvSpPr>
            <p:spPr bwMode="auto">
              <a:xfrm>
                <a:off x="1824" y="1824"/>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25677" name="Line 33"/>
              <p:cNvSpPr>
                <a:spLocks noChangeShapeType="1"/>
              </p:cNvSpPr>
              <p:nvPr/>
            </p:nvSpPr>
            <p:spPr bwMode="auto">
              <a:xfrm>
                <a:off x="1584" y="1571"/>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78" name="Oval 34"/>
              <p:cNvSpPr>
                <a:spLocks noChangeArrowheads="1"/>
              </p:cNvSpPr>
              <p:nvPr/>
            </p:nvSpPr>
            <p:spPr bwMode="auto">
              <a:xfrm>
                <a:off x="1488" y="1488"/>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25679" name="Oval 35"/>
              <p:cNvSpPr>
                <a:spLocks noChangeArrowheads="1"/>
              </p:cNvSpPr>
              <p:nvPr/>
            </p:nvSpPr>
            <p:spPr bwMode="auto">
              <a:xfrm>
                <a:off x="1824" y="1488"/>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grpSp>
      <p:sp>
        <p:nvSpPr>
          <p:cNvPr id="25606" name="Oval 67"/>
          <p:cNvSpPr>
            <a:spLocks noChangeArrowheads="1"/>
          </p:cNvSpPr>
          <p:nvPr/>
        </p:nvSpPr>
        <p:spPr bwMode="auto">
          <a:xfrm>
            <a:off x="2438400" y="2438400"/>
            <a:ext cx="228600" cy="228600"/>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nvGrpSpPr>
          <p:cNvPr id="25607" name="Group 102"/>
          <p:cNvGrpSpPr>
            <a:grpSpLocks/>
          </p:cNvGrpSpPr>
          <p:nvPr/>
        </p:nvGrpSpPr>
        <p:grpSpPr bwMode="auto">
          <a:xfrm>
            <a:off x="2743200" y="3581400"/>
            <a:ext cx="2971800" cy="2727325"/>
            <a:chOff x="1728" y="2112"/>
            <a:chExt cx="1872" cy="1718"/>
          </a:xfrm>
        </p:grpSpPr>
        <p:sp>
          <p:nvSpPr>
            <p:cNvPr id="25613" name="Line 100"/>
            <p:cNvSpPr>
              <a:spLocks noChangeShapeType="1"/>
            </p:cNvSpPr>
            <p:nvPr/>
          </p:nvSpPr>
          <p:spPr bwMode="auto">
            <a:xfrm flipH="1">
              <a:off x="1790" y="3178"/>
              <a:ext cx="72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4" name="Line 101"/>
            <p:cNvSpPr>
              <a:spLocks noChangeShapeType="1"/>
            </p:cNvSpPr>
            <p:nvPr/>
          </p:nvSpPr>
          <p:spPr bwMode="auto">
            <a:xfrm rot="180000" flipH="1">
              <a:off x="2389" y="3057"/>
              <a:ext cx="276"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5" name="Line 96"/>
            <p:cNvSpPr>
              <a:spLocks noChangeShapeType="1"/>
            </p:cNvSpPr>
            <p:nvPr/>
          </p:nvSpPr>
          <p:spPr bwMode="auto">
            <a:xfrm>
              <a:off x="2832" y="3216"/>
              <a:ext cx="96"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6" name="Line 97"/>
            <p:cNvSpPr>
              <a:spLocks noChangeShapeType="1"/>
            </p:cNvSpPr>
            <p:nvPr/>
          </p:nvSpPr>
          <p:spPr bwMode="auto">
            <a:xfrm>
              <a:off x="2976" y="3046"/>
              <a:ext cx="528"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7" name="Line 95"/>
            <p:cNvSpPr>
              <a:spLocks noChangeShapeType="1"/>
            </p:cNvSpPr>
            <p:nvPr/>
          </p:nvSpPr>
          <p:spPr bwMode="auto">
            <a:xfrm flipH="1">
              <a:off x="2976" y="2160"/>
              <a:ext cx="576"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8" name="Line 94"/>
            <p:cNvSpPr>
              <a:spLocks noChangeShapeType="1"/>
            </p:cNvSpPr>
            <p:nvPr/>
          </p:nvSpPr>
          <p:spPr bwMode="auto">
            <a:xfrm flipH="1">
              <a:off x="2784" y="2448"/>
              <a:ext cx="192"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9" name="Line 98"/>
            <p:cNvSpPr>
              <a:spLocks noChangeShapeType="1"/>
            </p:cNvSpPr>
            <p:nvPr/>
          </p:nvSpPr>
          <p:spPr bwMode="auto">
            <a:xfrm flipH="1" flipV="1">
              <a:off x="2400" y="2208"/>
              <a:ext cx="240"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0" name="Line 99"/>
            <p:cNvSpPr>
              <a:spLocks noChangeShapeType="1"/>
            </p:cNvSpPr>
            <p:nvPr/>
          </p:nvSpPr>
          <p:spPr bwMode="auto">
            <a:xfrm flipH="1" flipV="1">
              <a:off x="1776" y="2448"/>
              <a:ext cx="672"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1" name="Line 92"/>
            <p:cNvSpPr>
              <a:spLocks noChangeShapeType="1"/>
            </p:cNvSpPr>
            <p:nvPr/>
          </p:nvSpPr>
          <p:spPr bwMode="auto">
            <a:xfrm>
              <a:off x="1808" y="3771"/>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2" name="Line 91"/>
            <p:cNvSpPr>
              <a:spLocks noChangeShapeType="1"/>
            </p:cNvSpPr>
            <p:nvPr/>
          </p:nvSpPr>
          <p:spPr bwMode="auto">
            <a:xfrm>
              <a:off x="2383" y="3472"/>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3" name="Line 90"/>
            <p:cNvSpPr>
              <a:spLocks noChangeShapeType="1"/>
            </p:cNvSpPr>
            <p:nvPr/>
          </p:nvSpPr>
          <p:spPr bwMode="auto">
            <a:xfrm>
              <a:off x="1813" y="2476"/>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4" name="Line 89"/>
            <p:cNvSpPr>
              <a:spLocks noChangeShapeType="1"/>
            </p:cNvSpPr>
            <p:nvPr/>
          </p:nvSpPr>
          <p:spPr bwMode="auto">
            <a:xfrm>
              <a:off x="2383" y="2188"/>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5625" name="Group 42"/>
            <p:cNvGrpSpPr>
              <a:grpSpLocks/>
            </p:cNvGrpSpPr>
            <p:nvPr/>
          </p:nvGrpSpPr>
          <p:grpSpPr bwMode="auto">
            <a:xfrm>
              <a:off x="2400" y="2640"/>
              <a:ext cx="672" cy="624"/>
              <a:chOff x="2880" y="1392"/>
              <a:chExt cx="672" cy="624"/>
            </a:xfrm>
          </p:grpSpPr>
          <p:sp>
            <p:nvSpPr>
              <p:cNvPr id="25644" name="Line 43"/>
              <p:cNvSpPr>
                <a:spLocks noChangeShapeType="1"/>
              </p:cNvSpPr>
              <p:nvPr/>
            </p:nvSpPr>
            <p:spPr bwMode="auto">
              <a:xfrm flipV="1">
                <a:off x="2928" y="1488"/>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45" name="Line 44"/>
              <p:cNvSpPr>
                <a:spLocks noChangeShapeType="1"/>
              </p:cNvSpPr>
              <p:nvPr/>
            </p:nvSpPr>
            <p:spPr bwMode="auto">
              <a:xfrm rot="600000" flipV="1">
                <a:off x="2976" y="1767"/>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46" name="Line 45"/>
              <p:cNvSpPr>
                <a:spLocks noChangeShapeType="1"/>
              </p:cNvSpPr>
              <p:nvPr/>
            </p:nvSpPr>
            <p:spPr bwMode="auto">
              <a:xfrm rot="300000" flipV="1">
                <a:off x="3293" y="1433"/>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47" name="Line 46"/>
              <p:cNvSpPr>
                <a:spLocks noChangeShapeType="1"/>
              </p:cNvSpPr>
              <p:nvPr/>
            </p:nvSpPr>
            <p:spPr bwMode="auto">
              <a:xfrm rot="480000" flipV="1">
                <a:off x="3305" y="1790"/>
                <a:ext cx="173" cy="1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5648" name="Group 47"/>
              <p:cNvGrpSpPr>
                <a:grpSpLocks/>
              </p:cNvGrpSpPr>
              <p:nvPr/>
            </p:nvGrpSpPr>
            <p:grpSpPr bwMode="auto">
              <a:xfrm>
                <a:off x="2880" y="1536"/>
                <a:ext cx="480" cy="480"/>
                <a:chOff x="1488" y="1488"/>
                <a:chExt cx="480" cy="480"/>
              </a:xfrm>
            </p:grpSpPr>
            <p:sp>
              <p:nvSpPr>
                <p:cNvPr id="25658" name="Line 48"/>
                <p:cNvSpPr>
                  <a:spLocks noChangeShapeType="1"/>
                </p:cNvSpPr>
                <p:nvPr/>
              </p:nvSpPr>
              <p:spPr bwMode="auto">
                <a:xfrm>
                  <a:off x="1905" y="158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59" name="Line 49"/>
                <p:cNvSpPr>
                  <a:spLocks noChangeShapeType="1"/>
                </p:cNvSpPr>
                <p:nvPr/>
              </p:nvSpPr>
              <p:spPr bwMode="auto">
                <a:xfrm>
                  <a:off x="1566" y="1536"/>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60" name="Line 50"/>
                <p:cNvSpPr>
                  <a:spLocks noChangeShapeType="1"/>
                </p:cNvSpPr>
                <p:nvPr/>
              </p:nvSpPr>
              <p:spPr bwMode="auto">
                <a:xfrm>
                  <a:off x="1584" y="1907"/>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61" name="Oval 51"/>
                <p:cNvSpPr>
                  <a:spLocks noChangeArrowheads="1"/>
                </p:cNvSpPr>
                <p:nvPr/>
              </p:nvSpPr>
              <p:spPr bwMode="auto">
                <a:xfrm>
                  <a:off x="1488" y="1824"/>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25662" name="Oval 52"/>
                <p:cNvSpPr>
                  <a:spLocks noChangeArrowheads="1"/>
                </p:cNvSpPr>
                <p:nvPr/>
              </p:nvSpPr>
              <p:spPr bwMode="auto">
                <a:xfrm>
                  <a:off x="1824" y="1824"/>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25663" name="Line 53"/>
                <p:cNvSpPr>
                  <a:spLocks noChangeShapeType="1"/>
                </p:cNvSpPr>
                <p:nvPr/>
              </p:nvSpPr>
              <p:spPr bwMode="auto">
                <a:xfrm>
                  <a:off x="1584" y="1571"/>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64" name="Oval 54"/>
                <p:cNvSpPr>
                  <a:spLocks noChangeArrowheads="1"/>
                </p:cNvSpPr>
                <p:nvPr/>
              </p:nvSpPr>
              <p:spPr bwMode="auto">
                <a:xfrm>
                  <a:off x="1488" y="1488"/>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25665" name="Oval 55"/>
                <p:cNvSpPr>
                  <a:spLocks noChangeArrowheads="1"/>
                </p:cNvSpPr>
                <p:nvPr/>
              </p:nvSpPr>
              <p:spPr bwMode="auto">
                <a:xfrm>
                  <a:off x="1824" y="1488"/>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grpSp>
            <p:nvGrpSpPr>
              <p:cNvPr id="25649" name="Group 56"/>
              <p:cNvGrpSpPr>
                <a:grpSpLocks/>
              </p:cNvGrpSpPr>
              <p:nvPr/>
            </p:nvGrpSpPr>
            <p:grpSpPr bwMode="auto">
              <a:xfrm>
                <a:off x="3072" y="1392"/>
                <a:ext cx="480" cy="480"/>
                <a:chOff x="1488" y="1488"/>
                <a:chExt cx="480" cy="480"/>
              </a:xfrm>
            </p:grpSpPr>
            <p:sp>
              <p:nvSpPr>
                <p:cNvPr id="25650" name="Line 57"/>
                <p:cNvSpPr>
                  <a:spLocks noChangeShapeType="1"/>
                </p:cNvSpPr>
                <p:nvPr/>
              </p:nvSpPr>
              <p:spPr bwMode="auto">
                <a:xfrm>
                  <a:off x="1905" y="158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51" name="Line 58"/>
                <p:cNvSpPr>
                  <a:spLocks noChangeShapeType="1"/>
                </p:cNvSpPr>
                <p:nvPr/>
              </p:nvSpPr>
              <p:spPr bwMode="auto">
                <a:xfrm>
                  <a:off x="1566" y="1536"/>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52" name="Line 59"/>
                <p:cNvSpPr>
                  <a:spLocks noChangeShapeType="1"/>
                </p:cNvSpPr>
                <p:nvPr/>
              </p:nvSpPr>
              <p:spPr bwMode="auto">
                <a:xfrm>
                  <a:off x="1584" y="1907"/>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53" name="Oval 60"/>
                <p:cNvSpPr>
                  <a:spLocks noChangeArrowheads="1"/>
                </p:cNvSpPr>
                <p:nvPr/>
              </p:nvSpPr>
              <p:spPr bwMode="auto">
                <a:xfrm>
                  <a:off x="1488" y="1824"/>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25654" name="Oval 61"/>
                <p:cNvSpPr>
                  <a:spLocks noChangeArrowheads="1"/>
                </p:cNvSpPr>
                <p:nvPr/>
              </p:nvSpPr>
              <p:spPr bwMode="auto">
                <a:xfrm>
                  <a:off x="1824" y="1824"/>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25655" name="Line 62"/>
                <p:cNvSpPr>
                  <a:spLocks noChangeShapeType="1"/>
                </p:cNvSpPr>
                <p:nvPr/>
              </p:nvSpPr>
              <p:spPr bwMode="auto">
                <a:xfrm>
                  <a:off x="1584" y="1571"/>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56" name="Oval 63"/>
                <p:cNvSpPr>
                  <a:spLocks noChangeArrowheads="1"/>
                </p:cNvSpPr>
                <p:nvPr/>
              </p:nvSpPr>
              <p:spPr bwMode="auto">
                <a:xfrm>
                  <a:off x="1488" y="1488"/>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25657" name="Oval 64"/>
                <p:cNvSpPr>
                  <a:spLocks noChangeArrowheads="1"/>
                </p:cNvSpPr>
                <p:nvPr/>
              </p:nvSpPr>
              <p:spPr bwMode="auto">
                <a:xfrm>
                  <a:off x="1824" y="1488"/>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grpSp>
        <p:grpSp>
          <p:nvGrpSpPr>
            <p:cNvPr id="25626" name="Group 79"/>
            <p:cNvGrpSpPr>
              <a:grpSpLocks/>
            </p:cNvGrpSpPr>
            <p:nvPr/>
          </p:nvGrpSpPr>
          <p:grpSpPr bwMode="auto">
            <a:xfrm>
              <a:off x="2879" y="2112"/>
              <a:ext cx="721" cy="1717"/>
              <a:chOff x="2879" y="2112"/>
              <a:chExt cx="721" cy="1717"/>
            </a:xfrm>
          </p:grpSpPr>
          <p:sp>
            <p:nvSpPr>
              <p:cNvPr id="25636" name="Line 77"/>
              <p:cNvSpPr>
                <a:spLocks noChangeShapeType="1"/>
              </p:cNvSpPr>
              <p:nvPr/>
            </p:nvSpPr>
            <p:spPr bwMode="auto">
              <a:xfrm flipV="1">
                <a:off x="2951" y="2176"/>
                <a:ext cx="57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7" name="Line 78"/>
              <p:cNvSpPr>
                <a:spLocks noChangeShapeType="1"/>
              </p:cNvSpPr>
              <p:nvPr/>
            </p:nvSpPr>
            <p:spPr bwMode="auto">
              <a:xfrm flipV="1">
                <a:off x="2976" y="3456"/>
                <a:ext cx="57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8" name="Line 76"/>
              <p:cNvSpPr>
                <a:spLocks noChangeShapeType="1"/>
              </p:cNvSpPr>
              <p:nvPr/>
            </p:nvSpPr>
            <p:spPr bwMode="auto">
              <a:xfrm>
                <a:off x="3529" y="2160"/>
                <a:ext cx="0" cy="1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9" name="Line 75"/>
              <p:cNvSpPr>
                <a:spLocks noChangeShapeType="1"/>
              </p:cNvSpPr>
              <p:nvPr/>
            </p:nvSpPr>
            <p:spPr bwMode="auto">
              <a:xfrm>
                <a:off x="2953" y="2448"/>
                <a:ext cx="0" cy="1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40" name="Oval 71"/>
              <p:cNvSpPr>
                <a:spLocks noChangeArrowheads="1"/>
              </p:cNvSpPr>
              <p:nvPr/>
            </p:nvSpPr>
            <p:spPr bwMode="auto">
              <a:xfrm>
                <a:off x="2879" y="3685"/>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25641" name="Oval 72"/>
              <p:cNvSpPr>
                <a:spLocks noChangeArrowheads="1"/>
              </p:cNvSpPr>
              <p:nvPr/>
            </p:nvSpPr>
            <p:spPr bwMode="auto">
              <a:xfrm>
                <a:off x="3456" y="3397"/>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25642" name="Oval 73"/>
              <p:cNvSpPr>
                <a:spLocks noChangeArrowheads="1"/>
              </p:cNvSpPr>
              <p:nvPr/>
            </p:nvSpPr>
            <p:spPr bwMode="auto">
              <a:xfrm>
                <a:off x="3454" y="2112"/>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25643" name="Oval 74"/>
              <p:cNvSpPr>
                <a:spLocks noChangeArrowheads="1"/>
              </p:cNvSpPr>
              <p:nvPr/>
            </p:nvSpPr>
            <p:spPr bwMode="auto">
              <a:xfrm>
                <a:off x="2880" y="2400"/>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grpSp>
          <p:nvGrpSpPr>
            <p:cNvPr id="25627" name="Group 80"/>
            <p:cNvGrpSpPr>
              <a:grpSpLocks/>
            </p:cNvGrpSpPr>
            <p:nvPr/>
          </p:nvGrpSpPr>
          <p:grpSpPr bwMode="auto">
            <a:xfrm>
              <a:off x="1728" y="2113"/>
              <a:ext cx="721" cy="1717"/>
              <a:chOff x="2879" y="2112"/>
              <a:chExt cx="721" cy="1717"/>
            </a:xfrm>
          </p:grpSpPr>
          <p:sp>
            <p:nvSpPr>
              <p:cNvPr id="25628" name="Line 81"/>
              <p:cNvSpPr>
                <a:spLocks noChangeShapeType="1"/>
              </p:cNvSpPr>
              <p:nvPr/>
            </p:nvSpPr>
            <p:spPr bwMode="auto">
              <a:xfrm flipV="1">
                <a:off x="2951" y="2176"/>
                <a:ext cx="57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9" name="Line 82"/>
              <p:cNvSpPr>
                <a:spLocks noChangeShapeType="1"/>
              </p:cNvSpPr>
              <p:nvPr/>
            </p:nvSpPr>
            <p:spPr bwMode="auto">
              <a:xfrm flipV="1">
                <a:off x="2976" y="3456"/>
                <a:ext cx="57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0" name="Line 83"/>
              <p:cNvSpPr>
                <a:spLocks noChangeShapeType="1"/>
              </p:cNvSpPr>
              <p:nvPr/>
            </p:nvSpPr>
            <p:spPr bwMode="auto">
              <a:xfrm>
                <a:off x="3529" y="2160"/>
                <a:ext cx="0" cy="1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1" name="Line 84"/>
              <p:cNvSpPr>
                <a:spLocks noChangeShapeType="1"/>
              </p:cNvSpPr>
              <p:nvPr/>
            </p:nvSpPr>
            <p:spPr bwMode="auto">
              <a:xfrm>
                <a:off x="2953" y="2448"/>
                <a:ext cx="0" cy="1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2" name="Oval 85"/>
              <p:cNvSpPr>
                <a:spLocks noChangeArrowheads="1"/>
              </p:cNvSpPr>
              <p:nvPr/>
            </p:nvSpPr>
            <p:spPr bwMode="auto">
              <a:xfrm>
                <a:off x="2879" y="3685"/>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25633" name="Oval 86"/>
              <p:cNvSpPr>
                <a:spLocks noChangeArrowheads="1"/>
              </p:cNvSpPr>
              <p:nvPr/>
            </p:nvSpPr>
            <p:spPr bwMode="auto">
              <a:xfrm>
                <a:off x="3456" y="3397"/>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25634" name="Oval 87"/>
              <p:cNvSpPr>
                <a:spLocks noChangeArrowheads="1"/>
              </p:cNvSpPr>
              <p:nvPr/>
            </p:nvSpPr>
            <p:spPr bwMode="auto">
              <a:xfrm>
                <a:off x="3454" y="2112"/>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25635" name="Oval 88"/>
              <p:cNvSpPr>
                <a:spLocks noChangeArrowheads="1"/>
              </p:cNvSpPr>
              <p:nvPr/>
            </p:nvSpPr>
            <p:spPr bwMode="auto">
              <a:xfrm>
                <a:off x="2880" y="2400"/>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grpSp>
      <p:sp>
        <p:nvSpPr>
          <p:cNvPr id="25608" name="Text Box 103"/>
          <p:cNvSpPr txBox="1">
            <a:spLocks noChangeArrowheads="1"/>
          </p:cNvSpPr>
          <p:nvPr/>
        </p:nvSpPr>
        <p:spPr bwMode="auto">
          <a:xfrm>
            <a:off x="2743200" y="2286000"/>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1D</a:t>
            </a:r>
          </a:p>
        </p:txBody>
      </p:sp>
      <p:sp>
        <p:nvSpPr>
          <p:cNvPr id="25609" name="Text Box 104"/>
          <p:cNvSpPr txBox="1">
            <a:spLocks noChangeArrowheads="1"/>
          </p:cNvSpPr>
          <p:nvPr/>
        </p:nvSpPr>
        <p:spPr bwMode="auto">
          <a:xfrm>
            <a:off x="4800600" y="2286000"/>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2D</a:t>
            </a:r>
          </a:p>
        </p:txBody>
      </p:sp>
      <p:sp>
        <p:nvSpPr>
          <p:cNvPr id="25610" name="Text Box 105"/>
          <p:cNvSpPr txBox="1">
            <a:spLocks noChangeArrowheads="1"/>
          </p:cNvSpPr>
          <p:nvPr/>
        </p:nvSpPr>
        <p:spPr bwMode="auto">
          <a:xfrm>
            <a:off x="7543800" y="2209800"/>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3D</a:t>
            </a:r>
          </a:p>
        </p:txBody>
      </p:sp>
      <p:sp>
        <p:nvSpPr>
          <p:cNvPr id="25611" name="Text Box 106"/>
          <p:cNvSpPr txBox="1">
            <a:spLocks noChangeArrowheads="1"/>
          </p:cNvSpPr>
          <p:nvPr/>
        </p:nvSpPr>
        <p:spPr bwMode="auto">
          <a:xfrm>
            <a:off x="5927725" y="4537075"/>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4D</a:t>
            </a:r>
          </a:p>
        </p:txBody>
      </p:sp>
      <p:sp>
        <p:nvSpPr>
          <p:cNvPr id="25612" name="TextBox 98"/>
          <p:cNvSpPr txBox="1">
            <a:spLocks noChangeArrowheads="1"/>
          </p:cNvSpPr>
          <p:nvPr/>
        </p:nvSpPr>
        <p:spPr bwMode="auto">
          <a:xfrm>
            <a:off x="26988" y="1628775"/>
            <a:ext cx="42846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GB" altLang="en-US" sz="1800"/>
              <a:t>See </a:t>
            </a:r>
            <a:r>
              <a:rPr lang="en-GB" altLang="en-US" sz="1800">
                <a:hlinkClick r:id="rId3"/>
              </a:rPr>
              <a:t>http://en.wikipedia.org/wiki/Hypercube</a:t>
            </a:r>
            <a:r>
              <a:rPr lang="en-GB" altLang="en-US" sz="180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684213" y="23813"/>
            <a:ext cx="7772400" cy="1143000"/>
          </a:xfrm>
        </p:spPr>
        <p:txBody>
          <a:bodyPr/>
          <a:lstStyle/>
          <a:p>
            <a:r>
              <a:rPr lang="en-US" altLang="en-US">
                <a:ea typeface="ＭＳ Ｐゴシック" charset="-128"/>
              </a:rPr>
              <a:t>Day 3</a:t>
            </a:r>
          </a:p>
        </p:txBody>
      </p:sp>
      <p:sp>
        <p:nvSpPr>
          <p:cNvPr id="18434" name="Content Placeholder 2"/>
          <p:cNvSpPr>
            <a:spLocks noGrp="1"/>
          </p:cNvSpPr>
          <p:nvPr>
            <p:ph idx="1"/>
          </p:nvPr>
        </p:nvSpPr>
        <p:spPr>
          <a:xfrm>
            <a:off x="684213" y="908050"/>
            <a:ext cx="8062912" cy="5545138"/>
          </a:xfrm>
        </p:spPr>
        <p:txBody>
          <a:bodyPr/>
          <a:lstStyle/>
          <a:p>
            <a:r>
              <a:rPr lang="en-US" altLang="en-US" sz="2400">
                <a:ea typeface="ＭＳ Ｐゴシック" charset="-128"/>
              </a:rPr>
              <a:t>9:30 – 10:30am: </a:t>
            </a:r>
            <a:r>
              <a:rPr lang="en-US" altLang="en-US" sz="2400">
                <a:solidFill>
                  <a:srgbClr val="FF0000"/>
                </a:solidFill>
                <a:ea typeface="ＭＳ Ｐゴシック" charset="-128"/>
              </a:rPr>
              <a:t>Lecture</a:t>
            </a:r>
            <a:r>
              <a:rPr lang="en-US" altLang="en-US" sz="2400">
                <a:ea typeface="ＭＳ Ｐゴシック" charset="-128"/>
              </a:rPr>
              <a:t> on networks, efficiency, speed-up; performance analysis; scalable algorithms; Amdahl’s Law.</a:t>
            </a:r>
          </a:p>
          <a:p>
            <a:r>
              <a:rPr lang="en-US" altLang="en-US" sz="2400">
                <a:ea typeface="ＭＳ Ｐゴシック" charset="-128"/>
              </a:rPr>
              <a:t>10:30 – 10:50am: </a:t>
            </a:r>
            <a:r>
              <a:rPr lang="en-US" altLang="en-US" sz="2400">
                <a:solidFill>
                  <a:srgbClr val="FF0000"/>
                </a:solidFill>
                <a:ea typeface="ＭＳ Ｐゴシック" charset="-128"/>
              </a:rPr>
              <a:t>Break</a:t>
            </a:r>
            <a:r>
              <a:rPr lang="en-US" altLang="en-US" sz="2400">
                <a:ea typeface="ＭＳ Ｐゴシック" charset="-128"/>
              </a:rPr>
              <a:t>.</a:t>
            </a:r>
          </a:p>
          <a:p>
            <a:r>
              <a:rPr lang="en-US" altLang="en-US" sz="2400">
                <a:ea typeface="ＭＳ Ｐゴシック" charset="-128"/>
              </a:rPr>
              <a:t>10:50am – 12:00pm: </a:t>
            </a:r>
            <a:r>
              <a:rPr lang="en-US" altLang="en-US" sz="2400">
                <a:solidFill>
                  <a:srgbClr val="FF0000"/>
                </a:solidFill>
                <a:ea typeface="ＭＳ Ｐゴシック" charset="-128"/>
              </a:rPr>
              <a:t>Lecture </a:t>
            </a:r>
            <a:r>
              <a:rPr lang="en-US" altLang="en-US" sz="2400">
                <a:ea typeface="ＭＳ Ｐゴシック" charset="-128"/>
              </a:rPr>
              <a:t>on point-to-point message-passing with MPI with simple examples. </a:t>
            </a:r>
          </a:p>
          <a:p>
            <a:r>
              <a:rPr lang="en-US" altLang="en-US" sz="2400">
                <a:ea typeface="ＭＳ Ｐゴシック" charset="-128"/>
              </a:rPr>
              <a:t>12:00 – 1:30pm: Lunch break.</a:t>
            </a:r>
          </a:p>
          <a:p>
            <a:pPr eaLnBrk="1" hangingPunct="1">
              <a:lnSpc>
                <a:spcPct val="90000"/>
              </a:lnSpc>
            </a:pPr>
            <a:r>
              <a:rPr lang="en-US" altLang="en-US" sz="2400">
                <a:ea typeface="ＭＳ Ｐゴシック" charset="-128"/>
              </a:rPr>
              <a:t>1:30 – 3:15pm: </a:t>
            </a:r>
            <a:r>
              <a:rPr lang="en-US" altLang="en-US" sz="2400">
                <a:solidFill>
                  <a:srgbClr val="FF0000"/>
                </a:solidFill>
                <a:ea typeface="ＭＳ Ｐゴシック" charset="-128"/>
              </a:rPr>
              <a:t>Self-study</a:t>
            </a:r>
            <a:r>
              <a:rPr lang="en-US" altLang="en-US" sz="2400">
                <a:ea typeface="ＭＳ Ｐゴシック" charset="-128"/>
              </a:rPr>
              <a:t>, read “</a:t>
            </a:r>
            <a:r>
              <a:rPr lang="en-US" altLang="ja-JP" sz="2400">
                <a:ea typeface="ＭＳ Ｐゴシック" charset="-128"/>
              </a:rPr>
              <a:t>The design of a standard message passing interface for distributed memory concurrent computers</a:t>
            </a:r>
            <a:r>
              <a:rPr lang="en-US" altLang="en-US" sz="2400">
                <a:ea typeface="ＭＳ Ｐゴシック" charset="-128"/>
              </a:rPr>
              <a:t>”</a:t>
            </a:r>
            <a:r>
              <a:rPr lang="en-US" altLang="ja-JP" sz="2400">
                <a:ea typeface="ＭＳ Ｐゴシック" charset="-128"/>
              </a:rPr>
              <a:t> (includes 15min break).</a:t>
            </a:r>
          </a:p>
          <a:p>
            <a:pPr eaLnBrk="1" hangingPunct="1">
              <a:lnSpc>
                <a:spcPct val="90000"/>
              </a:lnSpc>
            </a:pPr>
            <a:r>
              <a:rPr lang="en-US" altLang="en-US" sz="2400">
                <a:ea typeface="ＭＳ Ｐゴシック" charset="-128"/>
              </a:rPr>
              <a:t>3:15 – 3:45pm: </a:t>
            </a:r>
            <a:r>
              <a:rPr lang="en-US" altLang="en-US" sz="2400">
                <a:solidFill>
                  <a:srgbClr val="FF0000"/>
                </a:solidFill>
                <a:ea typeface="ＭＳ Ｐゴシック" charset="-128"/>
              </a:rPr>
              <a:t>Discussion</a:t>
            </a:r>
            <a:r>
              <a:rPr lang="en-US" altLang="en-US" sz="2400">
                <a:ea typeface="ＭＳ Ｐゴシック" charset="-128"/>
              </a:rPr>
              <a:t> about the paper.</a:t>
            </a:r>
          </a:p>
          <a:p>
            <a:pPr eaLnBrk="1" hangingPunct="1">
              <a:lnSpc>
                <a:spcPct val="90000"/>
              </a:lnSpc>
            </a:pPr>
            <a:r>
              <a:rPr lang="en-US" altLang="en-US" sz="2400">
                <a:ea typeface="ＭＳ Ｐゴシック" charset="-128"/>
              </a:rPr>
              <a:t>3:45pm – 5:00pm: </a:t>
            </a:r>
            <a:r>
              <a:rPr lang="en-US" altLang="en-US" sz="2400">
                <a:solidFill>
                  <a:srgbClr val="FF0000"/>
                </a:solidFill>
                <a:ea typeface="ＭＳ Ｐゴシック" charset="-128"/>
              </a:rPr>
              <a:t>Lecture</a:t>
            </a:r>
            <a:r>
              <a:rPr lang="en-US" altLang="en-US" sz="2400">
                <a:ea typeface="ＭＳ Ｐゴシック" charset="-128"/>
              </a:rPr>
              <a:t> and wrap-up. Collective communication; the integration example; application topologies.</a:t>
            </a:r>
          </a:p>
          <a:p>
            <a:pPr eaLnBrk="1" hangingPunct="1">
              <a:lnSpc>
                <a:spcPct val="90000"/>
              </a:lnSpc>
              <a:buFontTx/>
              <a:buNone/>
            </a:pPr>
            <a:endParaRPr lang="en-US" altLang="en-US" sz="2400">
              <a:ea typeface="ＭＳ Ｐゴシック" charset="-128"/>
            </a:endParaRPr>
          </a:p>
          <a:p>
            <a:endParaRPr lang="en-US" altLang="en-US" sz="2400">
              <a:ea typeface="ＭＳ Ｐゴシック" charset="-128"/>
            </a:endParaRPr>
          </a:p>
        </p:txBody>
      </p:sp>
      <p:sp>
        <p:nvSpPr>
          <p:cNvPr id="184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7B8B1960-550C-AB45-BD19-B60EB9B26206}" type="slidenum">
              <a:rPr lang="en-US" altLang="en-US" sz="1400"/>
              <a:pPr>
                <a:spcBef>
                  <a:spcPct val="0"/>
                </a:spcBef>
                <a:buFontTx/>
                <a:buNone/>
              </a:pPr>
              <a:t>2</a:t>
            </a:fld>
            <a:endParaRPr lang="en-US" altLang="en-US"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61966F5F-5049-2344-983B-7A093FC5C7D7}" type="slidenum">
              <a:rPr lang="en-US" altLang="en-US" sz="1400"/>
              <a:pPr>
                <a:spcBef>
                  <a:spcPct val="0"/>
                </a:spcBef>
                <a:buFontTx/>
                <a:buNone/>
              </a:pPr>
              <a:t>20</a:t>
            </a:fld>
            <a:endParaRPr lang="en-US" altLang="en-US" sz="1400"/>
          </a:p>
        </p:txBody>
      </p:sp>
      <p:sp>
        <p:nvSpPr>
          <p:cNvPr id="27650" name="Rectangle 2"/>
          <p:cNvSpPr>
            <a:spLocks noGrp="1" noChangeArrowheads="1"/>
          </p:cNvSpPr>
          <p:nvPr>
            <p:ph type="title"/>
          </p:nvPr>
        </p:nvSpPr>
        <p:spPr>
          <a:xfrm>
            <a:off x="684213" y="404813"/>
            <a:ext cx="7772400" cy="1143000"/>
          </a:xfrm>
        </p:spPr>
        <p:txBody>
          <a:bodyPr/>
          <a:lstStyle/>
          <a:p>
            <a:pPr eaLnBrk="1" hangingPunct="1"/>
            <a:r>
              <a:rPr lang="en-US" altLang="en-US">
                <a:ea typeface="ＭＳ Ｐゴシック" charset="-128"/>
              </a:rPr>
              <a:t>Numbering Hypercube nodes</a:t>
            </a:r>
          </a:p>
        </p:txBody>
      </p:sp>
      <p:grpSp>
        <p:nvGrpSpPr>
          <p:cNvPr id="3" name="Group 2"/>
          <p:cNvGrpSpPr>
            <a:grpSpLocks/>
          </p:cNvGrpSpPr>
          <p:nvPr/>
        </p:nvGrpSpPr>
        <p:grpSpPr bwMode="auto">
          <a:xfrm>
            <a:off x="1905000" y="2286000"/>
            <a:ext cx="1395413" cy="457200"/>
            <a:chOff x="1905000" y="2286000"/>
            <a:chExt cx="1395413" cy="457200"/>
          </a:xfrm>
        </p:grpSpPr>
        <p:grpSp>
          <p:nvGrpSpPr>
            <p:cNvPr id="27744" name="Group 66"/>
            <p:cNvGrpSpPr>
              <a:grpSpLocks/>
            </p:cNvGrpSpPr>
            <p:nvPr/>
          </p:nvGrpSpPr>
          <p:grpSpPr bwMode="auto">
            <a:xfrm>
              <a:off x="1905000" y="2438400"/>
              <a:ext cx="762000" cy="228600"/>
              <a:chOff x="1200" y="1536"/>
              <a:chExt cx="480" cy="144"/>
            </a:xfrm>
          </p:grpSpPr>
          <p:sp>
            <p:nvSpPr>
              <p:cNvPr id="27747" name="Line 5"/>
              <p:cNvSpPr>
                <a:spLocks noChangeShapeType="1"/>
              </p:cNvSpPr>
              <p:nvPr/>
            </p:nvSpPr>
            <p:spPr bwMode="auto">
              <a:xfrm>
                <a:off x="1296" y="1619"/>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48" name="Oval 3"/>
              <p:cNvSpPr>
                <a:spLocks noChangeArrowheads="1"/>
              </p:cNvSpPr>
              <p:nvPr/>
            </p:nvSpPr>
            <p:spPr bwMode="auto">
              <a:xfrm>
                <a:off x="1200" y="15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GB" altLang="en-US" sz="1200"/>
                  <a:t>0</a:t>
                </a:r>
              </a:p>
            </p:txBody>
          </p:sp>
          <p:sp>
            <p:nvSpPr>
              <p:cNvPr id="27749" name="Oval 4"/>
              <p:cNvSpPr>
                <a:spLocks noChangeArrowheads="1"/>
              </p:cNvSpPr>
              <p:nvPr/>
            </p:nvSpPr>
            <p:spPr bwMode="auto">
              <a:xfrm>
                <a:off x="1536" y="15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sp>
          <p:nvSpPr>
            <p:cNvPr id="27745" name="Oval 67"/>
            <p:cNvSpPr>
              <a:spLocks noChangeArrowheads="1"/>
            </p:cNvSpPr>
            <p:nvPr/>
          </p:nvSpPr>
          <p:spPr bwMode="auto">
            <a:xfrm>
              <a:off x="2438400" y="2438400"/>
              <a:ext cx="228600" cy="228600"/>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GB" altLang="en-US" sz="1200"/>
                <a:t>1</a:t>
              </a:r>
            </a:p>
          </p:txBody>
        </p:sp>
        <p:sp>
          <p:nvSpPr>
            <p:cNvPr id="27746" name="Text Box 103"/>
            <p:cNvSpPr txBox="1">
              <a:spLocks noChangeArrowheads="1"/>
            </p:cNvSpPr>
            <p:nvPr/>
          </p:nvSpPr>
          <p:spPr bwMode="auto">
            <a:xfrm>
              <a:off x="2743200" y="2286000"/>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1D</a:t>
              </a:r>
            </a:p>
          </p:txBody>
        </p:sp>
      </p:grpSp>
      <p:grpSp>
        <p:nvGrpSpPr>
          <p:cNvPr id="4" name="Group 3"/>
          <p:cNvGrpSpPr>
            <a:grpSpLocks/>
          </p:cNvGrpSpPr>
          <p:nvPr/>
        </p:nvGrpSpPr>
        <p:grpSpPr bwMode="auto">
          <a:xfrm>
            <a:off x="4038600" y="2209800"/>
            <a:ext cx="1319213" cy="762000"/>
            <a:chOff x="4038600" y="2209800"/>
            <a:chExt cx="1319213" cy="762000"/>
          </a:xfrm>
        </p:grpSpPr>
        <p:grpSp>
          <p:nvGrpSpPr>
            <p:cNvPr id="27734" name="Group 17"/>
            <p:cNvGrpSpPr>
              <a:grpSpLocks/>
            </p:cNvGrpSpPr>
            <p:nvPr/>
          </p:nvGrpSpPr>
          <p:grpSpPr bwMode="auto">
            <a:xfrm>
              <a:off x="4038600" y="2209800"/>
              <a:ext cx="762000" cy="762000"/>
              <a:chOff x="1488" y="1488"/>
              <a:chExt cx="480" cy="480"/>
            </a:xfrm>
          </p:grpSpPr>
          <p:sp>
            <p:nvSpPr>
              <p:cNvPr id="27736" name="Line 16"/>
              <p:cNvSpPr>
                <a:spLocks noChangeShapeType="1"/>
              </p:cNvSpPr>
              <p:nvPr/>
            </p:nvSpPr>
            <p:spPr bwMode="auto">
              <a:xfrm>
                <a:off x="1905" y="158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37" name="Line 15"/>
              <p:cNvSpPr>
                <a:spLocks noChangeShapeType="1"/>
              </p:cNvSpPr>
              <p:nvPr/>
            </p:nvSpPr>
            <p:spPr bwMode="auto">
              <a:xfrm>
                <a:off x="1566" y="1536"/>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38" name="Line 8"/>
              <p:cNvSpPr>
                <a:spLocks noChangeShapeType="1"/>
              </p:cNvSpPr>
              <p:nvPr/>
            </p:nvSpPr>
            <p:spPr bwMode="auto">
              <a:xfrm>
                <a:off x="1584" y="1907"/>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39" name="Oval 9"/>
              <p:cNvSpPr>
                <a:spLocks noChangeArrowheads="1"/>
              </p:cNvSpPr>
              <p:nvPr/>
            </p:nvSpPr>
            <p:spPr bwMode="auto">
              <a:xfrm>
                <a:off x="1488" y="1824"/>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GB" altLang="en-US" sz="1200"/>
                  <a:t>0</a:t>
                </a:r>
              </a:p>
            </p:txBody>
          </p:sp>
          <p:sp>
            <p:nvSpPr>
              <p:cNvPr id="27740" name="Oval 10"/>
              <p:cNvSpPr>
                <a:spLocks noChangeArrowheads="1"/>
              </p:cNvSpPr>
              <p:nvPr/>
            </p:nvSpPr>
            <p:spPr bwMode="auto">
              <a:xfrm>
                <a:off x="1824" y="1824"/>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GB" altLang="en-US" sz="1200"/>
                  <a:t>1</a:t>
                </a:r>
              </a:p>
            </p:txBody>
          </p:sp>
          <p:sp>
            <p:nvSpPr>
              <p:cNvPr id="27741" name="Line 12"/>
              <p:cNvSpPr>
                <a:spLocks noChangeShapeType="1"/>
              </p:cNvSpPr>
              <p:nvPr/>
            </p:nvSpPr>
            <p:spPr bwMode="auto">
              <a:xfrm>
                <a:off x="1584" y="1571"/>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42" name="Oval 13"/>
              <p:cNvSpPr>
                <a:spLocks noChangeArrowheads="1"/>
              </p:cNvSpPr>
              <p:nvPr/>
            </p:nvSpPr>
            <p:spPr bwMode="auto">
              <a:xfrm>
                <a:off x="1488" y="1488"/>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GB" altLang="en-US" sz="1200"/>
                  <a:t>2</a:t>
                </a:r>
              </a:p>
            </p:txBody>
          </p:sp>
          <p:sp>
            <p:nvSpPr>
              <p:cNvPr id="27743" name="Oval 14"/>
              <p:cNvSpPr>
                <a:spLocks noChangeArrowheads="1"/>
              </p:cNvSpPr>
              <p:nvPr/>
            </p:nvSpPr>
            <p:spPr bwMode="auto">
              <a:xfrm>
                <a:off x="1824" y="1488"/>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GB" altLang="en-US" sz="1200"/>
                  <a:t>3</a:t>
                </a:r>
              </a:p>
            </p:txBody>
          </p:sp>
        </p:grpSp>
        <p:sp>
          <p:nvSpPr>
            <p:cNvPr id="27735" name="Text Box 104"/>
            <p:cNvSpPr txBox="1">
              <a:spLocks noChangeArrowheads="1"/>
            </p:cNvSpPr>
            <p:nvPr/>
          </p:nvSpPr>
          <p:spPr bwMode="auto">
            <a:xfrm>
              <a:off x="4800600" y="2286000"/>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2D</a:t>
              </a:r>
            </a:p>
          </p:txBody>
        </p:sp>
      </p:grpSp>
      <p:grpSp>
        <p:nvGrpSpPr>
          <p:cNvPr id="5" name="Group 4"/>
          <p:cNvGrpSpPr>
            <a:grpSpLocks/>
          </p:cNvGrpSpPr>
          <p:nvPr/>
        </p:nvGrpSpPr>
        <p:grpSpPr bwMode="auto">
          <a:xfrm>
            <a:off x="6400800" y="2057400"/>
            <a:ext cx="1700213" cy="990600"/>
            <a:chOff x="6400800" y="2057400"/>
            <a:chExt cx="1700213" cy="990600"/>
          </a:xfrm>
        </p:grpSpPr>
        <p:grpSp>
          <p:nvGrpSpPr>
            <p:cNvPr id="27710" name="Group 41"/>
            <p:cNvGrpSpPr>
              <a:grpSpLocks/>
            </p:cNvGrpSpPr>
            <p:nvPr/>
          </p:nvGrpSpPr>
          <p:grpSpPr bwMode="auto">
            <a:xfrm>
              <a:off x="6400800" y="2057400"/>
              <a:ext cx="1066800" cy="990600"/>
              <a:chOff x="2880" y="1392"/>
              <a:chExt cx="672" cy="624"/>
            </a:xfrm>
          </p:grpSpPr>
          <p:sp>
            <p:nvSpPr>
              <p:cNvPr id="27712" name="Line 36"/>
              <p:cNvSpPr>
                <a:spLocks noChangeShapeType="1"/>
              </p:cNvSpPr>
              <p:nvPr/>
            </p:nvSpPr>
            <p:spPr bwMode="auto">
              <a:xfrm flipV="1">
                <a:off x="2928" y="1488"/>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13" name="Line 37"/>
              <p:cNvSpPr>
                <a:spLocks noChangeShapeType="1"/>
              </p:cNvSpPr>
              <p:nvPr/>
            </p:nvSpPr>
            <p:spPr bwMode="auto">
              <a:xfrm rot="600000" flipV="1">
                <a:off x="2976" y="1767"/>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14" name="Line 39"/>
              <p:cNvSpPr>
                <a:spLocks noChangeShapeType="1"/>
              </p:cNvSpPr>
              <p:nvPr/>
            </p:nvSpPr>
            <p:spPr bwMode="auto">
              <a:xfrm rot="300000" flipV="1">
                <a:off x="3293" y="1433"/>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15" name="Line 40"/>
              <p:cNvSpPr>
                <a:spLocks noChangeShapeType="1"/>
              </p:cNvSpPr>
              <p:nvPr/>
            </p:nvSpPr>
            <p:spPr bwMode="auto">
              <a:xfrm rot="480000" flipV="1">
                <a:off x="3305" y="1790"/>
                <a:ext cx="173" cy="1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716" name="Group 18"/>
              <p:cNvGrpSpPr>
                <a:grpSpLocks/>
              </p:cNvGrpSpPr>
              <p:nvPr/>
            </p:nvGrpSpPr>
            <p:grpSpPr bwMode="auto">
              <a:xfrm>
                <a:off x="2880" y="1536"/>
                <a:ext cx="480" cy="480"/>
                <a:chOff x="1488" y="1488"/>
                <a:chExt cx="480" cy="480"/>
              </a:xfrm>
            </p:grpSpPr>
            <p:sp>
              <p:nvSpPr>
                <p:cNvPr id="27726" name="Line 19"/>
                <p:cNvSpPr>
                  <a:spLocks noChangeShapeType="1"/>
                </p:cNvSpPr>
                <p:nvPr/>
              </p:nvSpPr>
              <p:spPr bwMode="auto">
                <a:xfrm>
                  <a:off x="1905" y="158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27" name="Line 20"/>
                <p:cNvSpPr>
                  <a:spLocks noChangeShapeType="1"/>
                </p:cNvSpPr>
                <p:nvPr/>
              </p:nvSpPr>
              <p:spPr bwMode="auto">
                <a:xfrm>
                  <a:off x="1566" y="1536"/>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28" name="Line 21"/>
                <p:cNvSpPr>
                  <a:spLocks noChangeShapeType="1"/>
                </p:cNvSpPr>
                <p:nvPr/>
              </p:nvSpPr>
              <p:spPr bwMode="auto">
                <a:xfrm>
                  <a:off x="1584" y="1907"/>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29" name="Oval 22"/>
                <p:cNvSpPr>
                  <a:spLocks noChangeArrowheads="1"/>
                </p:cNvSpPr>
                <p:nvPr/>
              </p:nvSpPr>
              <p:spPr bwMode="auto">
                <a:xfrm>
                  <a:off x="1488" y="1824"/>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GB" altLang="en-US" sz="1200"/>
                    <a:t>0</a:t>
                  </a:r>
                </a:p>
              </p:txBody>
            </p:sp>
            <p:sp>
              <p:nvSpPr>
                <p:cNvPr id="27730" name="Oval 23"/>
                <p:cNvSpPr>
                  <a:spLocks noChangeArrowheads="1"/>
                </p:cNvSpPr>
                <p:nvPr/>
              </p:nvSpPr>
              <p:spPr bwMode="auto">
                <a:xfrm>
                  <a:off x="1824" y="1824"/>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GB" altLang="en-US" sz="1200"/>
                    <a:t>1</a:t>
                  </a:r>
                </a:p>
              </p:txBody>
            </p:sp>
            <p:sp>
              <p:nvSpPr>
                <p:cNvPr id="27731" name="Line 24"/>
                <p:cNvSpPr>
                  <a:spLocks noChangeShapeType="1"/>
                </p:cNvSpPr>
                <p:nvPr/>
              </p:nvSpPr>
              <p:spPr bwMode="auto">
                <a:xfrm>
                  <a:off x="1584" y="1571"/>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32" name="Oval 25"/>
                <p:cNvSpPr>
                  <a:spLocks noChangeArrowheads="1"/>
                </p:cNvSpPr>
                <p:nvPr/>
              </p:nvSpPr>
              <p:spPr bwMode="auto">
                <a:xfrm>
                  <a:off x="1488" y="1488"/>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GB" altLang="en-US" sz="1200"/>
                    <a:t>2</a:t>
                  </a:r>
                </a:p>
              </p:txBody>
            </p:sp>
            <p:sp>
              <p:nvSpPr>
                <p:cNvPr id="27733" name="Oval 26"/>
                <p:cNvSpPr>
                  <a:spLocks noChangeArrowheads="1"/>
                </p:cNvSpPr>
                <p:nvPr/>
              </p:nvSpPr>
              <p:spPr bwMode="auto">
                <a:xfrm>
                  <a:off x="1824" y="1488"/>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GB" altLang="en-US" sz="1200"/>
                    <a:t>3</a:t>
                  </a:r>
                </a:p>
              </p:txBody>
            </p:sp>
          </p:grpSp>
          <p:grpSp>
            <p:nvGrpSpPr>
              <p:cNvPr id="27717" name="Group 27"/>
              <p:cNvGrpSpPr>
                <a:grpSpLocks/>
              </p:cNvGrpSpPr>
              <p:nvPr/>
            </p:nvGrpSpPr>
            <p:grpSpPr bwMode="auto">
              <a:xfrm>
                <a:off x="3072" y="1392"/>
                <a:ext cx="480" cy="480"/>
                <a:chOff x="1488" y="1488"/>
                <a:chExt cx="480" cy="480"/>
              </a:xfrm>
            </p:grpSpPr>
            <p:sp>
              <p:nvSpPr>
                <p:cNvPr id="27718" name="Line 28"/>
                <p:cNvSpPr>
                  <a:spLocks noChangeShapeType="1"/>
                </p:cNvSpPr>
                <p:nvPr/>
              </p:nvSpPr>
              <p:spPr bwMode="auto">
                <a:xfrm>
                  <a:off x="1905" y="158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19" name="Line 29"/>
                <p:cNvSpPr>
                  <a:spLocks noChangeShapeType="1"/>
                </p:cNvSpPr>
                <p:nvPr/>
              </p:nvSpPr>
              <p:spPr bwMode="auto">
                <a:xfrm>
                  <a:off x="1566" y="1536"/>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20" name="Line 30"/>
                <p:cNvSpPr>
                  <a:spLocks noChangeShapeType="1"/>
                </p:cNvSpPr>
                <p:nvPr/>
              </p:nvSpPr>
              <p:spPr bwMode="auto">
                <a:xfrm>
                  <a:off x="1584" y="1907"/>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21" name="Oval 31"/>
                <p:cNvSpPr>
                  <a:spLocks noChangeArrowheads="1"/>
                </p:cNvSpPr>
                <p:nvPr/>
              </p:nvSpPr>
              <p:spPr bwMode="auto">
                <a:xfrm>
                  <a:off x="1488" y="1824"/>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GB" altLang="en-US" sz="1200"/>
                    <a:t>4</a:t>
                  </a:r>
                </a:p>
              </p:txBody>
            </p:sp>
            <p:sp>
              <p:nvSpPr>
                <p:cNvPr id="27722" name="Oval 32"/>
                <p:cNvSpPr>
                  <a:spLocks noChangeArrowheads="1"/>
                </p:cNvSpPr>
                <p:nvPr/>
              </p:nvSpPr>
              <p:spPr bwMode="auto">
                <a:xfrm>
                  <a:off x="1824" y="1824"/>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GB" altLang="en-US" sz="1200"/>
                    <a:t>5</a:t>
                  </a:r>
                </a:p>
              </p:txBody>
            </p:sp>
            <p:sp>
              <p:nvSpPr>
                <p:cNvPr id="27723" name="Line 33"/>
                <p:cNvSpPr>
                  <a:spLocks noChangeShapeType="1"/>
                </p:cNvSpPr>
                <p:nvPr/>
              </p:nvSpPr>
              <p:spPr bwMode="auto">
                <a:xfrm>
                  <a:off x="1584" y="1571"/>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24" name="Oval 34"/>
                <p:cNvSpPr>
                  <a:spLocks noChangeArrowheads="1"/>
                </p:cNvSpPr>
                <p:nvPr/>
              </p:nvSpPr>
              <p:spPr bwMode="auto">
                <a:xfrm>
                  <a:off x="1488" y="1488"/>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GB" altLang="en-US" sz="1200"/>
                    <a:t>6</a:t>
                  </a:r>
                </a:p>
              </p:txBody>
            </p:sp>
            <p:sp>
              <p:nvSpPr>
                <p:cNvPr id="27725" name="Oval 35"/>
                <p:cNvSpPr>
                  <a:spLocks noChangeArrowheads="1"/>
                </p:cNvSpPr>
                <p:nvPr/>
              </p:nvSpPr>
              <p:spPr bwMode="auto">
                <a:xfrm>
                  <a:off x="1824" y="1488"/>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GB" altLang="en-US" sz="1200"/>
                    <a:t>7</a:t>
                  </a:r>
                </a:p>
              </p:txBody>
            </p:sp>
          </p:grpSp>
        </p:grpSp>
        <p:sp>
          <p:nvSpPr>
            <p:cNvPr id="27711" name="Text Box 105"/>
            <p:cNvSpPr txBox="1">
              <a:spLocks noChangeArrowheads="1"/>
            </p:cNvSpPr>
            <p:nvPr/>
          </p:nvSpPr>
          <p:spPr bwMode="auto">
            <a:xfrm>
              <a:off x="7543800" y="2209800"/>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3D</a:t>
              </a:r>
            </a:p>
          </p:txBody>
        </p:sp>
      </p:grpSp>
      <p:grpSp>
        <p:nvGrpSpPr>
          <p:cNvPr id="6" name="Group 5"/>
          <p:cNvGrpSpPr>
            <a:grpSpLocks/>
          </p:cNvGrpSpPr>
          <p:nvPr/>
        </p:nvGrpSpPr>
        <p:grpSpPr bwMode="auto">
          <a:xfrm>
            <a:off x="2743200" y="3581400"/>
            <a:ext cx="3741738" cy="2727325"/>
            <a:chOff x="2743200" y="3581400"/>
            <a:chExt cx="3741738" cy="2727325"/>
          </a:xfrm>
        </p:grpSpPr>
        <p:grpSp>
          <p:nvGrpSpPr>
            <p:cNvPr id="27655" name="Group 102"/>
            <p:cNvGrpSpPr>
              <a:grpSpLocks/>
            </p:cNvGrpSpPr>
            <p:nvPr/>
          </p:nvGrpSpPr>
          <p:grpSpPr bwMode="auto">
            <a:xfrm>
              <a:off x="2743200" y="3581400"/>
              <a:ext cx="2971800" cy="2727325"/>
              <a:chOff x="1728" y="2112"/>
              <a:chExt cx="1872" cy="1718"/>
            </a:xfrm>
          </p:grpSpPr>
          <p:sp>
            <p:nvSpPr>
              <p:cNvPr id="27657" name="Line 100"/>
              <p:cNvSpPr>
                <a:spLocks noChangeShapeType="1"/>
              </p:cNvSpPr>
              <p:nvPr/>
            </p:nvSpPr>
            <p:spPr bwMode="auto">
              <a:xfrm flipH="1">
                <a:off x="1790" y="3178"/>
                <a:ext cx="72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8" name="Line 101"/>
              <p:cNvSpPr>
                <a:spLocks noChangeShapeType="1"/>
              </p:cNvSpPr>
              <p:nvPr/>
            </p:nvSpPr>
            <p:spPr bwMode="auto">
              <a:xfrm rot="180000" flipH="1">
                <a:off x="2389" y="3057"/>
                <a:ext cx="276"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9" name="Line 96"/>
              <p:cNvSpPr>
                <a:spLocks noChangeShapeType="1"/>
              </p:cNvSpPr>
              <p:nvPr/>
            </p:nvSpPr>
            <p:spPr bwMode="auto">
              <a:xfrm>
                <a:off x="2832" y="3216"/>
                <a:ext cx="96"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0" name="Line 97"/>
              <p:cNvSpPr>
                <a:spLocks noChangeShapeType="1"/>
              </p:cNvSpPr>
              <p:nvPr/>
            </p:nvSpPr>
            <p:spPr bwMode="auto">
              <a:xfrm>
                <a:off x="2976" y="3046"/>
                <a:ext cx="528"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1" name="Line 95"/>
              <p:cNvSpPr>
                <a:spLocks noChangeShapeType="1"/>
              </p:cNvSpPr>
              <p:nvPr/>
            </p:nvSpPr>
            <p:spPr bwMode="auto">
              <a:xfrm flipH="1">
                <a:off x="2976" y="2160"/>
                <a:ext cx="576"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2" name="Line 94"/>
              <p:cNvSpPr>
                <a:spLocks noChangeShapeType="1"/>
              </p:cNvSpPr>
              <p:nvPr/>
            </p:nvSpPr>
            <p:spPr bwMode="auto">
              <a:xfrm flipH="1">
                <a:off x="2784" y="2448"/>
                <a:ext cx="192"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3" name="Line 98"/>
              <p:cNvSpPr>
                <a:spLocks noChangeShapeType="1"/>
              </p:cNvSpPr>
              <p:nvPr/>
            </p:nvSpPr>
            <p:spPr bwMode="auto">
              <a:xfrm flipH="1" flipV="1">
                <a:off x="2400" y="2208"/>
                <a:ext cx="240"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4" name="Line 99"/>
              <p:cNvSpPr>
                <a:spLocks noChangeShapeType="1"/>
              </p:cNvSpPr>
              <p:nvPr/>
            </p:nvSpPr>
            <p:spPr bwMode="auto">
              <a:xfrm flipH="1" flipV="1">
                <a:off x="1776" y="2448"/>
                <a:ext cx="672"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5" name="Line 92"/>
              <p:cNvSpPr>
                <a:spLocks noChangeShapeType="1"/>
              </p:cNvSpPr>
              <p:nvPr/>
            </p:nvSpPr>
            <p:spPr bwMode="auto">
              <a:xfrm>
                <a:off x="1808" y="3771"/>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6" name="Line 91"/>
              <p:cNvSpPr>
                <a:spLocks noChangeShapeType="1"/>
              </p:cNvSpPr>
              <p:nvPr/>
            </p:nvSpPr>
            <p:spPr bwMode="auto">
              <a:xfrm>
                <a:off x="2383" y="3472"/>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7" name="Line 90"/>
              <p:cNvSpPr>
                <a:spLocks noChangeShapeType="1"/>
              </p:cNvSpPr>
              <p:nvPr/>
            </p:nvSpPr>
            <p:spPr bwMode="auto">
              <a:xfrm>
                <a:off x="1813" y="2476"/>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8" name="Line 89"/>
              <p:cNvSpPr>
                <a:spLocks noChangeShapeType="1"/>
              </p:cNvSpPr>
              <p:nvPr/>
            </p:nvSpPr>
            <p:spPr bwMode="auto">
              <a:xfrm>
                <a:off x="2383" y="2188"/>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669" name="Group 42"/>
              <p:cNvGrpSpPr>
                <a:grpSpLocks/>
              </p:cNvGrpSpPr>
              <p:nvPr/>
            </p:nvGrpSpPr>
            <p:grpSpPr bwMode="auto">
              <a:xfrm>
                <a:off x="2400" y="2640"/>
                <a:ext cx="672" cy="624"/>
                <a:chOff x="2880" y="1392"/>
                <a:chExt cx="672" cy="624"/>
              </a:xfrm>
            </p:grpSpPr>
            <p:sp>
              <p:nvSpPr>
                <p:cNvPr id="27688" name="Line 43"/>
                <p:cNvSpPr>
                  <a:spLocks noChangeShapeType="1"/>
                </p:cNvSpPr>
                <p:nvPr/>
              </p:nvSpPr>
              <p:spPr bwMode="auto">
                <a:xfrm flipV="1">
                  <a:off x="2928" y="1488"/>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89" name="Line 44"/>
                <p:cNvSpPr>
                  <a:spLocks noChangeShapeType="1"/>
                </p:cNvSpPr>
                <p:nvPr/>
              </p:nvSpPr>
              <p:spPr bwMode="auto">
                <a:xfrm rot="600000" flipV="1">
                  <a:off x="2976" y="1767"/>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90" name="Line 45"/>
                <p:cNvSpPr>
                  <a:spLocks noChangeShapeType="1"/>
                </p:cNvSpPr>
                <p:nvPr/>
              </p:nvSpPr>
              <p:spPr bwMode="auto">
                <a:xfrm rot="300000" flipV="1">
                  <a:off x="3293" y="1433"/>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91" name="Line 46"/>
                <p:cNvSpPr>
                  <a:spLocks noChangeShapeType="1"/>
                </p:cNvSpPr>
                <p:nvPr/>
              </p:nvSpPr>
              <p:spPr bwMode="auto">
                <a:xfrm rot="480000" flipV="1">
                  <a:off x="3305" y="1790"/>
                  <a:ext cx="173" cy="1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692" name="Group 47"/>
                <p:cNvGrpSpPr>
                  <a:grpSpLocks/>
                </p:cNvGrpSpPr>
                <p:nvPr/>
              </p:nvGrpSpPr>
              <p:grpSpPr bwMode="auto">
                <a:xfrm>
                  <a:off x="2880" y="1536"/>
                  <a:ext cx="480" cy="480"/>
                  <a:chOff x="1488" y="1488"/>
                  <a:chExt cx="480" cy="480"/>
                </a:xfrm>
              </p:grpSpPr>
              <p:sp>
                <p:nvSpPr>
                  <p:cNvPr id="27702" name="Line 48"/>
                  <p:cNvSpPr>
                    <a:spLocks noChangeShapeType="1"/>
                  </p:cNvSpPr>
                  <p:nvPr/>
                </p:nvSpPr>
                <p:spPr bwMode="auto">
                  <a:xfrm>
                    <a:off x="1905" y="158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3" name="Line 49"/>
                  <p:cNvSpPr>
                    <a:spLocks noChangeShapeType="1"/>
                  </p:cNvSpPr>
                  <p:nvPr/>
                </p:nvSpPr>
                <p:spPr bwMode="auto">
                  <a:xfrm>
                    <a:off x="1566" y="1536"/>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4" name="Line 50"/>
                  <p:cNvSpPr>
                    <a:spLocks noChangeShapeType="1"/>
                  </p:cNvSpPr>
                  <p:nvPr/>
                </p:nvSpPr>
                <p:spPr bwMode="auto">
                  <a:xfrm>
                    <a:off x="1584" y="1907"/>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5" name="Oval 51"/>
                  <p:cNvSpPr>
                    <a:spLocks noChangeArrowheads="1"/>
                  </p:cNvSpPr>
                  <p:nvPr/>
                </p:nvSpPr>
                <p:spPr bwMode="auto">
                  <a:xfrm>
                    <a:off x="1488" y="1824"/>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GB" altLang="en-US" sz="1200"/>
                      <a:t>0</a:t>
                    </a:r>
                  </a:p>
                </p:txBody>
              </p:sp>
              <p:sp>
                <p:nvSpPr>
                  <p:cNvPr id="27706" name="Oval 52"/>
                  <p:cNvSpPr>
                    <a:spLocks noChangeArrowheads="1"/>
                  </p:cNvSpPr>
                  <p:nvPr/>
                </p:nvSpPr>
                <p:spPr bwMode="auto">
                  <a:xfrm>
                    <a:off x="1824" y="1824"/>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GB" altLang="en-US" sz="1200"/>
                      <a:t>1</a:t>
                    </a:r>
                  </a:p>
                </p:txBody>
              </p:sp>
              <p:sp>
                <p:nvSpPr>
                  <p:cNvPr id="27707" name="Line 53"/>
                  <p:cNvSpPr>
                    <a:spLocks noChangeShapeType="1"/>
                  </p:cNvSpPr>
                  <p:nvPr/>
                </p:nvSpPr>
                <p:spPr bwMode="auto">
                  <a:xfrm>
                    <a:off x="1584" y="1571"/>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8" name="Oval 54"/>
                  <p:cNvSpPr>
                    <a:spLocks noChangeArrowheads="1"/>
                  </p:cNvSpPr>
                  <p:nvPr/>
                </p:nvSpPr>
                <p:spPr bwMode="auto">
                  <a:xfrm>
                    <a:off x="1488" y="1488"/>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GB" altLang="en-US" sz="1200"/>
                      <a:t>2</a:t>
                    </a:r>
                  </a:p>
                </p:txBody>
              </p:sp>
              <p:sp>
                <p:nvSpPr>
                  <p:cNvPr id="27709" name="Oval 55"/>
                  <p:cNvSpPr>
                    <a:spLocks noChangeArrowheads="1"/>
                  </p:cNvSpPr>
                  <p:nvPr/>
                </p:nvSpPr>
                <p:spPr bwMode="auto">
                  <a:xfrm>
                    <a:off x="1824" y="1488"/>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GB" altLang="en-US" sz="1200"/>
                      <a:t>3</a:t>
                    </a:r>
                  </a:p>
                </p:txBody>
              </p:sp>
            </p:grpSp>
            <p:grpSp>
              <p:nvGrpSpPr>
                <p:cNvPr id="27693" name="Group 56"/>
                <p:cNvGrpSpPr>
                  <a:grpSpLocks/>
                </p:cNvGrpSpPr>
                <p:nvPr/>
              </p:nvGrpSpPr>
              <p:grpSpPr bwMode="auto">
                <a:xfrm>
                  <a:off x="3072" y="1392"/>
                  <a:ext cx="480" cy="480"/>
                  <a:chOff x="1488" y="1488"/>
                  <a:chExt cx="480" cy="480"/>
                </a:xfrm>
              </p:grpSpPr>
              <p:sp>
                <p:nvSpPr>
                  <p:cNvPr id="27694" name="Line 57"/>
                  <p:cNvSpPr>
                    <a:spLocks noChangeShapeType="1"/>
                  </p:cNvSpPr>
                  <p:nvPr/>
                </p:nvSpPr>
                <p:spPr bwMode="auto">
                  <a:xfrm>
                    <a:off x="1905" y="158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95" name="Line 58"/>
                  <p:cNvSpPr>
                    <a:spLocks noChangeShapeType="1"/>
                  </p:cNvSpPr>
                  <p:nvPr/>
                </p:nvSpPr>
                <p:spPr bwMode="auto">
                  <a:xfrm>
                    <a:off x="1566" y="1536"/>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96" name="Line 59"/>
                  <p:cNvSpPr>
                    <a:spLocks noChangeShapeType="1"/>
                  </p:cNvSpPr>
                  <p:nvPr/>
                </p:nvSpPr>
                <p:spPr bwMode="auto">
                  <a:xfrm>
                    <a:off x="1584" y="1907"/>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97" name="Oval 60"/>
                  <p:cNvSpPr>
                    <a:spLocks noChangeArrowheads="1"/>
                  </p:cNvSpPr>
                  <p:nvPr/>
                </p:nvSpPr>
                <p:spPr bwMode="auto">
                  <a:xfrm>
                    <a:off x="1488" y="1824"/>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GB" altLang="en-US" sz="1200"/>
                      <a:t>4</a:t>
                    </a:r>
                  </a:p>
                </p:txBody>
              </p:sp>
              <p:sp>
                <p:nvSpPr>
                  <p:cNvPr id="27698" name="Oval 61"/>
                  <p:cNvSpPr>
                    <a:spLocks noChangeArrowheads="1"/>
                  </p:cNvSpPr>
                  <p:nvPr/>
                </p:nvSpPr>
                <p:spPr bwMode="auto">
                  <a:xfrm>
                    <a:off x="1824" y="1824"/>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GB" altLang="en-US" sz="1200"/>
                      <a:t>5</a:t>
                    </a:r>
                  </a:p>
                </p:txBody>
              </p:sp>
              <p:sp>
                <p:nvSpPr>
                  <p:cNvPr id="27699" name="Line 62"/>
                  <p:cNvSpPr>
                    <a:spLocks noChangeShapeType="1"/>
                  </p:cNvSpPr>
                  <p:nvPr/>
                </p:nvSpPr>
                <p:spPr bwMode="auto">
                  <a:xfrm>
                    <a:off x="1584" y="1571"/>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0" name="Oval 63"/>
                  <p:cNvSpPr>
                    <a:spLocks noChangeArrowheads="1"/>
                  </p:cNvSpPr>
                  <p:nvPr/>
                </p:nvSpPr>
                <p:spPr bwMode="auto">
                  <a:xfrm>
                    <a:off x="1488" y="1488"/>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GB" altLang="en-US" sz="1200"/>
                      <a:t>6</a:t>
                    </a:r>
                  </a:p>
                </p:txBody>
              </p:sp>
              <p:sp>
                <p:nvSpPr>
                  <p:cNvPr id="27701" name="Oval 64"/>
                  <p:cNvSpPr>
                    <a:spLocks noChangeArrowheads="1"/>
                  </p:cNvSpPr>
                  <p:nvPr/>
                </p:nvSpPr>
                <p:spPr bwMode="auto">
                  <a:xfrm>
                    <a:off x="1824" y="1488"/>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GB" altLang="en-US" sz="1200"/>
                      <a:t>7</a:t>
                    </a:r>
                  </a:p>
                </p:txBody>
              </p:sp>
            </p:grpSp>
          </p:grpSp>
          <p:grpSp>
            <p:nvGrpSpPr>
              <p:cNvPr id="27670" name="Group 79"/>
              <p:cNvGrpSpPr>
                <a:grpSpLocks/>
              </p:cNvGrpSpPr>
              <p:nvPr/>
            </p:nvGrpSpPr>
            <p:grpSpPr bwMode="auto">
              <a:xfrm>
                <a:off x="2879" y="2112"/>
                <a:ext cx="721" cy="1717"/>
                <a:chOff x="2879" y="2112"/>
                <a:chExt cx="721" cy="1717"/>
              </a:xfrm>
            </p:grpSpPr>
            <p:sp>
              <p:nvSpPr>
                <p:cNvPr id="27680" name="Line 77"/>
                <p:cNvSpPr>
                  <a:spLocks noChangeShapeType="1"/>
                </p:cNvSpPr>
                <p:nvPr/>
              </p:nvSpPr>
              <p:spPr bwMode="auto">
                <a:xfrm flipV="1">
                  <a:off x="2951" y="2176"/>
                  <a:ext cx="57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81" name="Line 78"/>
                <p:cNvSpPr>
                  <a:spLocks noChangeShapeType="1"/>
                </p:cNvSpPr>
                <p:nvPr/>
              </p:nvSpPr>
              <p:spPr bwMode="auto">
                <a:xfrm flipV="1">
                  <a:off x="2976" y="3456"/>
                  <a:ext cx="57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82" name="Line 76"/>
                <p:cNvSpPr>
                  <a:spLocks noChangeShapeType="1"/>
                </p:cNvSpPr>
                <p:nvPr/>
              </p:nvSpPr>
              <p:spPr bwMode="auto">
                <a:xfrm>
                  <a:off x="3529" y="2160"/>
                  <a:ext cx="0" cy="1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83" name="Line 75"/>
                <p:cNvSpPr>
                  <a:spLocks noChangeShapeType="1"/>
                </p:cNvSpPr>
                <p:nvPr/>
              </p:nvSpPr>
              <p:spPr bwMode="auto">
                <a:xfrm>
                  <a:off x="2953" y="2448"/>
                  <a:ext cx="0" cy="1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84" name="Oval 71"/>
                <p:cNvSpPr>
                  <a:spLocks noChangeArrowheads="1"/>
                </p:cNvSpPr>
                <p:nvPr/>
              </p:nvSpPr>
              <p:spPr bwMode="auto">
                <a:xfrm>
                  <a:off x="2879" y="3685"/>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GB" altLang="en-US" sz="1200"/>
                    <a:t>9</a:t>
                  </a:r>
                </a:p>
              </p:txBody>
            </p:sp>
            <p:sp>
              <p:nvSpPr>
                <p:cNvPr id="27685" name="Oval 72"/>
                <p:cNvSpPr>
                  <a:spLocks noChangeArrowheads="1"/>
                </p:cNvSpPr>
                <p:nvPr/>
              </p:nvSpPr>
              <p:spPr bwMode="auto">
                <a:xfrm>
                  <a:off x="3456" y="3397"/>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GB" altLang="en-US" sz="1200"/>
                    <a:t>13</a:t>
                  </a:r>
                </a:p>
              </p:txBody>
            </p:sp>
            <p:sp>
              <p:nvSpPr>
                <p:cNvPr id="27686" name="Oval 73"/>
                <p:cNvSpPr>
                  <a:spLocks noChangeArrowheads="1"/>
                </p:cNvSpPr>
                <p:nvPr/>
              </p:nvSpPr>
              <p:spPr bwMode="auto">
                <a:xfrm>
                  <a:off x="3454" y="2112"/>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GB" altLang="en-US" sz="1100"/>
                    <a:t>15</a:t>
                  </a:r>
                </a:p>
              </p:txBody>
            </p:sp>
            <p:sp>
              <p:nvSpPr>
                <p:cNvPr id="27687" name="Oval 74"/>
                <p:cNvSpPr>
                  <a:spLocks noChangeArrowheads="1"/>
                </p:cNvSpPr>
                <p:nvPr/>
              </p:nvSpPr>
              <p:spPr bwMode="auto">
                <a:xfrm>
                  <a:off x="2880" y="2400"/>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GB" altLang="en-US" sz="1100"/>
                    <a:t>11</a:t>
                  </a:r>
                </a:p>
              </p:txBody>
            </p:sp>
          </p:grpSp>
          <p:grpSp>
            <p:nvGrpSpPr>
              <p:cNvPr id="27671" name="Group 80"/>
              <p:cNvGrpSpPr>
                <a:grpSpLocks/>
              </p:cNvGrpSpPr>
              <p:nvPr/>
            </p:nvGrpSpPr>
            <p:grpSpPr bwMode="auto">
              <a:xfrm>
                <a:off x="1728" y="2113"/>
                <a:ext cx="721" cy="1717"/>
                <a:chOff x="2879" y="2112"/>
                <a:chExt cx="721" cy="1717"/>
              </a:xfrm>
            </p:grpSpPr>
            <p:sp>
              <p:nvSpPr>
                <p:cNvPr id="27672" name="Line 81"/>
                <p:cNvSpPr>
                  <a:spLocks noChangeShapeType="1"/>
                </p:cNvSpPr>
                <p:nvPr/>
              </p:nvSpPr>
              <p:spPr bwMode="auto">
                <a:xfrm flipV="1">
                  <a:off x="2951" y="2176"/>
                  <a:ext cx="57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3" name="Line 82"/>
                <p:cNvSpPr>
                  <a:spLocks noChangeShapeType="1"/>
                </p:cNvSpPr>
                <p:nvPr/>
              </p:nvSpPr>
              <p:spPr bwMode="auto">
                <a:xfrm flipV="1">
                  <a:off x="2976" y="3456"/>
                  <a:ext cx="57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4" name="Line 83"/>
                <p:cNvSpPr>
                  <a:spLocks noChangeShapeType="1"/>
                </p:cNvSpPr>
                <p:nvPr/>
              </p:nvSpPr>
              <p:spPr bwMode="auto">
                <a:xfrm>
                  <a:off x="3529" y="2160"/>
                  <a:ext cx="0" cy="1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5" name="Line 84"/>
                <p:cNvSpPr>
                  <a:spLocks noChangeShapeType="1"/>
                </p:cNvSpPr>
                <p:nvPr/>
              </p:nvSpPr>
              <p:spPr bwMode="auto">
                <a:xfrm>
                  <a:off x="2953" y="2448"/>
                  <a:ext cx="0" cy="1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6" name="Oval 85"/>
                <p:cNvSpPr>
                  <a:spLocks noChangeArrowheads="1"/>
                </p:cNvSpPr>
                <p:nvPr/>
              </p:nvSpPr>
              <p:spPr bwMode="auto">
                <a:xfrm>
                  <a:off x="2879" y="3685"/>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GB" altLang="en-US" sz="1200"/>
                    <a:t>8</a:t>
                  </a:r>
                </a:p>
              </p:txBody>
            </p:sp>
            <p:sp>
              <p:nvSpPr>
                <p:cNvPr id="27677" name="Oval 86"/>
                <p:cNvSpPr>
                  <a:spLocks noChangeArrowheads="1"/>
                </p:cNvSpPr>
                <p:nvPr/>
              </p:nvSpPr>
              <p:spPr bwMode="auto">
                <a:xfrm>
                  <a:off x="3456" y="3397"/>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GB" altLang="en-US" sz="1100"/>
                    <a:t>12</a:t>
                  </a:r>
                </a:p>
              </p:txBody>
            </p:sp>
            <p:sp>
              <p:nvSpPr>
                <p:cNvPr id="27678" name="Oval 87"/>
                <p:cNvSpPr>
                  <a:spLocks noChangeArrowheads="1"/>
                </p:cNvSpPr>
                <p:nvPr/>
              </p:nvSpPr>
              <p:spPr bwMode="auto">
                <a:xfrm>
                  <a:off x="3454" y="2112"/>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GB" altLang="en-US" sz="1100"/>
                    <a:t>14</a:t>
                  </a:r>
                </a:p>
              </p:txBody>
            </p:sp>
            <p:sp>
              <p:nvSpPr>
                <p:cNvPr id="27679" name="Oval 88"/>
                <p:cNvSpPr>
                  <a:spLocks noChangeArrowheads="1"/>
                </p:cNvSpPr>
                <p:nvPr/>
              </p:nvSpPr>
              <p:spPr bwMode="auto">
                <a:xfrm>
                  <a:off x="2880" y="2400"/>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GB" altLang="en-US" sz="1100"/>
                    <a:t>10</a:t>
                  </a:r>
                </a:p>
              </p:txBody>
            </p:sp>
          </p:grpSp>
        </p:grpSp>
        <p:sp>
          <p:nvSpPr>
            <p:cNvPr id="27656" name="Text Box 106"/>
            <p:cNvSpPr txBox="1">
              <a:spLocks noChangeArrowheads="1"/>
            </p:cNvSpPr>
            <p:nvPr/>
          </p:nvSpPr>
          <p:spPr bwMode="auto">
            <a:xfrm>
              <a:off x="5927725" y="4537075"/>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4D</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A5AEC8C3-73C1-ED48-8D19-2FFFC130BE07}" type="slidenum">
              <a:rPr lang="en-US" altLang="en-US" sz="1400"/>
              <a:pPr>
                <a:spcBef>
                  <a:spcPct val="0"/>
                </a:spcBef>
                <a:buFontTx/>
                <a:buNone/>
              </a:pPr>
              <a:t>21</a:t>
            </a:fld>
            <a:endParaRPr lang="en-US" altLang="en-US" sz="1400"/>
          </a:p>
        </p:txBody>
      </p:sp>
      <p:sp>
        <p:nvSpPr>
          <p:cNvPr id="29698" name="Rectangle 2"/>
          <p:cNvSpPr>
            <a:spLocks noGrp="1" noChangeArrowheads="1"/>
          </p:cNvSpPr>
          <p:nvPr>
            <p:ph type="title"/>
          </p:nvPr>
        </p:nvSpPr>
        <p:spPr>
          <a:xfrm>
            <a:off x="685800" y="228600"/>
            <a:ext cx="7772400" cy="1143000"/>
          </a:xfrm>
        </p:spPr>
        <p:txBody>
          <a:bodyPr/>
          <a:lstStyle/>
          <a:p>
            <a:pPr eaLnBrk="1" hangingPunct="1"/>
            <a:r>
              <a:rPr lang="en-US" altLang="en-US">
                <a:ea typeface="ＭＳ Ｐゴシック" charset="-128"/>
              </a:rPr>
              <a:t>Mapping Grids to Hypercubes</a:t>
            </a:r>
          </a:p>
        </p:txBody>
      </p:sp>
      <p:sp>
        <p:nvSpPr>
          <p:cNvPr id="29699" name="Rectangle 3"/>
          <p:cNvSpPr>
            <a:spLocks noGrp="1" noChangeArrowheads="1"/>
          </p:cNvSpPr>
          <p:nvPr>
            <p:ph type="body" idx="1"/>
          </p:nvPr>
        </p:nvSpPr>
        <p:spPr>
          <a:xfrm>
            <a:off x="457200" y="1295400"/>
            <a:ext cx="8458200" cy="4114800"/>
          </a:xfrm>
        </p:spPr>
        <p:txBody>
          <a:bodyPr/>
          <a:lstStyle/>
          <a:p>
            <a:pPr eaLnBrk="1" hangingPunct="1">
              <a:lnSpc>
                <a:spcPct val="90000"/>
              </a:lnSpc>
            </a:pPr>
            <a:r>
              <a:rPr lang="en-US" altLang="en-US" sz="2800">
                <a:ea typeface="ＭＳ Ｐゴシック" charset="-128"/>
              </a:rPr>
              <a:t>In the example in which we summed a set of numbers over  a square mesh of processors each processor needs to know where it is in the mesh.</a:t>
            </a:r>
          </a:p>
          <a:p>
            <a:pPr eaLnBrk="1" hangingPunct="1">
              <a:lnSpc>
                <a:spcPct val="90000"/>
              </a:lnSpc>
            </a:pPr>
            <a:r>
              <a:rPr lang="en-US" altLang="en-US" sz="2800">
                <a:ea typeface="ＭＳ Ｐゴシック" charset="-128"/>
              </a:rPr>
              <a:t>We need to be able to map node numbers to locations in the process mesh</a:t>
            </a:r>
          </a:p>
          <a:p>
            <a:pPr lvl="1" eaLnBrk="1" hangingPunct="1">
              <a:lnSpc>
                <a:spcPct val="90000"/>
              </a:lnSpc>
            </a:pPr>
            <a:r>
              <a:rPr lang="en-US" altLang="en-US" sz="2400">
                <a:ea typeface="ＭＳ Ｐゴシック" charset="-128"/>
              </a:rPr>
              <a:t>Given node number k what is its location (i,j) in the processor mesh?</a:t>
            </a:r>
          </a:p>
          <a:p>
            <a:pPr lvl="1" eaLnBrk="1" hangingPunct="1">
              <a:lnSpc>
                <a:spcPct val="90000"/>
              </a:lnSpc>
            </a:pPr>
            <a:r>
              <a:rPr lang="en-US" altLang="en-US" sz="2400">
                <a:ea typeface="ＭＳ Ｐゴシック" charset="-128"/>
              </a:rPr>
              <a:t>Given a location (i,j) in the processor mesh what is the node number, k, of the processor at that location?</a:t>
            </a:r>
          </a:p>
          <a:p>
            <a:pPr lvl="1" eaLnBrk="1" hangingPunct="1">
              <a:lnSpc>
                <a:spcPct val="90000"/>
              </a:lnSpc>
            </a:pPr>
            <a:r>
              <a:rPr lang="en-US" altLang="en-US" sz="2400">
                <a:ea typeface="ＭＳ Ｐゴシック" charset="-128"/>
              </a:rPr>
              <a:t>We want to choose a mapping such that neighbouring processes in the mesh are also neighbours in the hypercube. This ensures that when neighbouring processes in the mesh communicate, this entails communication between neighbouring processes in the hypercube.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AB633C6F-4E19-094F-A851-DB4974561BCE}" type="slidenum">
              <a:rPr lang="en-US" altLang="en-US" sz="1400"/>
              <a:pPr>
                <a:spcBef>
                  <a:spcPct val="0"/>
                </a:spcBef>
                <a:buFontTx/>
                <a:buNone/>
              </a:pPr>
              <a:t>22</a:t>
            </a:fld>
            <a:endParaRPr lang="en-US" altLang="en-US" sz="1400"/>
          </a:p>
        </p:txBody>
      </p:sp>
      <p:sp>
        <p:nvSpPr>
          <p:cNvPr id="31746" name="Rectangle 2"/>
          <p:cNvSpPr>
            <a:spLocks noGrp="1" noChangeArrowheads="1"/>
          </p:cNvSpPr>
          <p:nvPr>
            <p:ph type="title"/>
          </p:nvPr>
        </p:nvSpPr>
        <p:spPr/>
        <p:txBody>
          <a:bodyPr/>
          <a:lstStyle/>
          <a:p>
            <a:pPr eaLnBrk="1" hangingPunct="1"/>
            <a:r>
              <a:rPr lang="en-US" altLang="en-US">
                <a:ea typeface="ＭＳ Ｐゴシック" charset="-128"/>
              </a:rPr>
              <a:t>Binary Gray Codes</a:t>
            </a:r>
          </a:p>
        </p:txBody>
      </p:sp>
      <p:sp>
        <p:nvSpPr>
          <p:cNvPr id="31747" name="Rectangle 3"/>
          <p:cNvSpPr>
            <a:spLocks noGrp="1" noChangeArrowheads="1"/>
          </p:cNvSpPr>
          <p:nvPr>
            <p:ph type="body" idx="1"/>
          </p:nvPr>
        </p:nvSpPr>
        <p:spPr/>
        <p:txBody>
          <a:bodyPr/>
          <a:lstStyle/>
          <a:p>
            <a:pPr eaLnBrk="1" hangingPunct="1"/>
            <a:r>
              <a:rPr lang="en-US" altLang="en-US" sz="2800">
                <a:ea typeface="ＭＳ Ｐゴシック" charset="-128"/>
              </a:rPr>
              <a:t>Consider just one dimension – a periodic processor mesh in this case is just a ring.</a:t>
            </a:r>
          </a:p>
          <a:p>
            <a:pPr eaLnBrk="1" hangingPunct="1"/>
            <a:r>
              <a:rPr lang="en-US" altLang="en-US" sz="2800">
                <a:ea typeface="ＭＳ Ｐゴシック" charset="-128"/>
              </a:rPr>
              <a:t>Let G(i) be the node number of the processor at position i in the ring, where 0 </a:t>
            </a:r>
            <a:r>
              <a:rPr lang="en-US" altLang="en-US" sz="2800">
                <a:ea typeface="ＭＳ Ｐゴシック" charset="-128"/>
                <a:sym typeface="Mathematica1Mono" charset="0"/>
              </a:rPr>
              <a:t>≤</a:t>
            </a:r>
            <a:r>
              <a:rPr lang="en-US" altLang="en-US" sz="2800">
                <a:ea typeface="ＭＳ Ｐゴシック" charset="-128"/>
              </a:rPr>
              <a:t> i &lt; n. The mapping G must satisfy the following,</a:t>
            </a:r>
          </a:p>
          <a:p>
            <a:pPr lvl="1" eaLnBrk="1" hangingPunct="1"/>
            <a:r>
              <a:rPr lang="en-US" altLang="en-US" sz="2400">
                <a:ea typeface="ＭＳ Ｐゴシック" charset="-128"/>
              </a:rPr>
              <a:t>It must be unique, i.e., G(i) = G(j)       i = j.</a:t>
            </a:r>
          </a:p>
          <a:p>
            <a:pPr lvl="1" eaLnBrk="1" hangingPunct="1"/>
            <a:r>
              <a:rPr lang="en-US" altLang="en-US" sz="2400">
                <a:ea typeface="ＭＳ Ｐゴシック" charset="-128"/>
              </a:rPr>
              <a:t>G(i) and G(i-1) must differ in exactly one bit for all i, 0 </a:t>
            </a:r>
            <a:r>
              <a:rPr lang="en-US" altLang="en-US" sz="2400">
                <a:ea typeface="ＭＳ Ｐゴシック" charset="-128"/>
                <a:sym typeface="Mathematica1Mono" charset="0"/>
              </a:rPr>
              <a:t>≤</a:t>
            </a:r>
            <a:r>
              <a:rPr lang="en-US" altLang="en-US" sz="2400">
                <a:ea typeface="ＭＳ Ｐゴシック" charset="-128"/>
              </a:rPr>
              <a:t> i &lt; n-1.</a:t>
            </a:r>
          </a:p>
          <a:p>
            <a:pPr lvl="1" eaLnBrk="1" hangingPunct="1"/>
            <a:r>
              <a:rPr lang="en-US" altLang="en-US" sz="2400">
                <a:ea typeface="ＭＳ Ｐゴシック" charset="-128"/>
              </a:rPr>
              <a:t>G(n-1) and G(0) must differ in exactly one bit.</a:t>
            </a:r>
          </a:p>
        </p:txBody>
      </p:sp>
      <p:sp>
        <p:nvSpPr>
          <p:cNvPr id="31748" name="Left-Right Arrow 4"/>
          <p:cNvSpPr>
            <a:spLocks noChangeArrowheads="1"/>
          </p:cNvSpPr>
          <p:nvPr/>
        </p:nvSpPr>
        <p:spPr bwMode="auto">
          <a:xfrm>
            <a:off x="5724525" y="4437063"/>
            <a:ext cx="360363" cy="144462"/>
          </a:xfrm>
          <a:prstGeom prst="leftRightArrow">
            <a:avLst>
              <a:gd name="adj1" fmla="val 50000"/>
              <a:gd name="adj2" fmla="val 4989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46A284E3-9CCE-B642-B715-D828CDBEC015}" type="slidenum">
              <a:rPr lang="en-US" altLang="en-US" sz="1400"/>
              <a:pPr>
                <a:spcBef>
                  <a:spcPct val="0"/>
                </a:spcBef>
                <a:buFontTx/>
                <a:buNone/>
              </a:pPr>
              <a:t>23</a:t>
            </a:fld>
            <a:endParaRPr lang="en-US" altLang="en-US" sz="1400"/>
          </a:p>
        </p:txBody>
      </p:sp>
      <p:sp>
        <p:nvSpPr>
          <p:cNvPr id="33794" name="Rectangle 2"/>
          <p:cNvSpPr>
            <a:spLocks noGrp="1" noChangeArrowheads="1"/>
          </p:cNvSpPr>
          <p:nvPr>
            <p:ph type="title"/>
          </p:nvPr>
        </p:nvSpPr>
        <p:spPr/>
        <p:txBody>
          <a:bodyPr/>
          <a:lstStyle/>
          <a:p>
            <a:pPr eaLnBrk="1" hangingPunct="1"/>
            <a:r>
              <a:rPr lang="en-US" altLang="en-US">
                <a:ea typeface="ＭＳ Ｐゴシック" charset="-128"/>
              </a:rPr>
              <a:t>Binary Gray Codes 2</a:t>
            </a:r>
          </a:p>
        </p:txBody>
      </p:sp>
      <p:sp>
        <p:nvSpPr>
          <p:cNvPr id="33795" name="Rectangle 3"/>
          <p:cNvSpPr>
            <a:spLocks noGrp="1" noChangeArrowheads="1"/>
          </p:cNvSpPr>
          <p:nvPr>
            <p:ph type="body" idx="1"/>
          </p:nvPr>
        </p:nvSpPr>
        <p:spPr/>
        <p:txBody>
          <a:bodyPr/>
          <a:lstStyle/>
          <a:p>
            <a:pPr eaLnBrk="1" hangingPunct="1"/>
            <a:r>
              <a:rPr lang="en-US" altLang="en-US">
                <a:ea typeface="ＭＳ Ｐゴシック" charset="-128"/>
              </a:rPr>
              <a:t>A class of mappings known as </a:t>
            </a:r>
            <a:r>
              <a:rPr lang="en-US" altLang="en-US" i="1">
                <a:ea typeface="ＭＳ Ｐゴシック" charset="-128"/>
              </a:rPr>
              <a:t>binary Gray codes</a:t>
            </a:r>
            <a:r>
              <a:rPr lang="en-US" altLang="en-US">
                <a:ea typeface="ＭＳ Ｐゴシック" charset="-128"/>
              </a:rPr>
              <a:t> satisfy these requirements. There are several n-bit Gray codes. Binary Gray codes can be defined recursively as follows:</a:t>
            </a:r>
          </a:p>
          <a:p>
            <a:pPr lvl="1" eaLnBrk="1" hangingPunct="1">
              <a:buFontTx/>
              <a:buChar char=" "/>
            </a:pPr>
            <a:r>
              <a:rPr lang="en-US" altLang="en-US">
                <a:ea typeface="ＭＳ Ｐゴシック" charset="-128"/>
              </a:rPr>
              <a:t>Given a d-bit Gray code, a (d+1)-bit Gray code can be constructed by listing the d-bit Gray code with the prefix 0, followed by the d-bit Gray code in reverse order with prefix 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F024C27B-6C3D-7E4D-ABA6-A6F466251A6E}" type="slidenum">
              <a:rPr lang="en-US" altLang="en-US" sz="1400"/>
              <a:pPr>
                <a:spcBef>
                  <a:spcPct val="0"/>
                </a:spcBef>
                <a:buFontTx/>
                <a:buNone/>
              </a:pPr>
              <a:t>24</a:t>
            </a:fld>
            <a:endParaRPr lang="en-US" altLang="en-US" sz="1400"/>
          </a:p>
        </p:txBody>
      </p:sp>
      <p:sp>
        <p:nvSpPr>
          <p:cNvPr id="35842" name="Rectangle 2"/>
          <p:cNvSpPr>
            <a:spLocks noGrp="1" noChangeArrowheads="1"/>
          </p:cNvSpPr>
          <p:nvPr>
            <p:ph type="title"/>
          </p:nvPr>
        </p:nvSpPr>
        <p:spPr>
          <a:xfrm>
            <a:off x="609600" y="304800"/>
            <a:ext cx="7772400" cy="1143000"/>
          </a:xfrm>
        </p:spPr>
        <p:txBody>
          <a:bodyPr/>
          <a:lstStyle/>
          <a:p>
            <a:pPr eaLnBrk="1" hangingPunct="1"/>
            <a:r>
              <a:rPr lang="en-US" altLang="en-US">
                <a:ea typeface="ＭＳ Ｐゴシック" charset="-128"/>
              </a:rPr>
              <a:t>Example of a Gray Code</a:t>
            </a:r>
          </a:p>
        </p:txBody>
      </p:sp>
      <p:sp>
        <p:nvSpPr>
          <p:cNvPr id="35843" name="Rectangle 3"/>
          <p:cNvSpPr>
            <a:spLocks noGrp="1" noChangeArrowheads="1"/>
          </p:cNvSpPr>
          <p:nvPr>
            <p:ph type="body" idx="1"/>
          </p:nvPr>
        </p:nvSpPr>
        <p:spPr>
          <a:xfrm>
            <a:off x="533400" y="1295400"/>
            <a:ext cx="8153400" cy="1676400"/>
          </a:xfrm>
        </p:spPr>
        <p:txBody>
          <a:bodyPr/>
          <a:lstStyle/>
          <a:p>
            <a:pPr eaLnBrk="1" hangingPunct="1"/>
            <a:r>
              <a:rPr lang="en-US" altLang="en-US">
                <a:ea typeface="ＭＳ Ｐゴシック" charset="-128"/>
              </a:rPr>
              <a:t>Start with the Gray code G(0)=0, G(1)=1.</a:t>
            </a:r>
          </a:p>
          <a:p>
            <a:pPr eaLnBrk="1" hangingPunct="1"/>
            <a:r>
              <a:rPr lang="en-US" altLang="en-US">
                <a:ea typeface="ＭＳ Ｐゴシック" charset="-128"/>
              </a:rPr>
              <a:t>Then the 2-bit Gray code is given in Table 1, and the 3-bit Gray code is given in Table 2.</a:t>
            </a:r>
          </a:p>
        </p:txBody>
      </p:sp>
      <p:graphicFrame>
        <p:nvGraphicFramePr>
          <p:cNvPr id="90313" name="Group 201"/>
          <p:cNvGraphicFramePr>
            <a:graphicFrameLocks noGrp="1"/>
          </p:cNvGraphicFramePr>
          <p:nvPr/>
        </p:nvGraphicFramePr>
        <p:xfrm>
          <a:off x="3048000" y="3429000"/>
          <a:ext cx="3200400" cy="2286000"/>
        </p:xfrm>
        <a:graphic>
          <a:graphicData uri="http://schemas.openxmlformats.org/drawingml/2006/table">
            <a:tbl>
              <a:tblPr/>
              <a:tblGrid>
                <a:gridCol w="1066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i</a:t>
                      </a:r>
                    </a:p>
                  </a:txBody>
                  <a:tcPr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[G(i)]</a:t>
                      </a:r>
                      <a:r>
                        <a:rPr kumimoji="0" lang="en-US" sz="2400" b="0" i="0" u="none" strike="noStrike" cap="none" normalizeH="0" baseline="-25000">
                          <a:ln>
                            <a:noFill/>
                          </a:ln>
                          <a:solidFill>
                            <a:schemeClr val="tx1"/>
                          </a:solidFill>
                          <a:effectLst/>
                          <a:latin typeface="Times New Roman" pitchFamily="18" charset="0"/>
                        </a:rPr>
                        <a:t>2</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G(i)</a:t>
                      </a:r>
                    </a:p>
                  </a:txBody>
                  <a:tcPr anchor="ctr" anchorCtr="1"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0</a:t>
                      </a:r>
                    </a:p>
                  </a:txBody>
                  <a:tcPr anchor="ctr"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0</a:t>
                      </a:r>
                    </a:p>
                  </a:txBody>
                  <a:tcPr anchor="ctr"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a:t>
                      </a:r>
                    </a:p>
                  </a:txBody>
                  <a:tcPr anchor="ctr"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01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a:t>
                      </a:r>
                    </a:p>
                  </a:txBody>
                  <a:tcPr anchor="ctr"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2</a:t>
                      </a:r>
                    </a:p>
                  </a:txBody>
                  <a:tcPr anchor="ctr"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3</a:t>
                      </a:r>
                    </a:p>
                  </a:txBody>
                  <a:tcPr anchor="ctr"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3</a:t>
                      </a: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2</a:t>
                      </a:r>
                    </a:p>
                  </a:txBody>
                  <a:tcPr anchor="ctr" anchorCtr="1"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5860" name="Line 202"/>
          <p:cNvSpPr>
            <a:spLocks noChangeShapeType="1"/>
          </p:cNvSpPr>
          <p:nvPr/>
        </p:nvSpPr>
        <p:spPr bwMode="auto">
          <a:xfrm>
            <a:off x="3048000" y="3886200"/>
            <a:ext cx="3200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1" name="Text Box 250"/>
          <p:cNvSpPr txBox="1">
            <a:spLocks noChangeArrowheads="1"/>
          </p:cNvSpPr>
          <p:nvPr/>
        </p:nvSpPr>
        <p:spPr bwMode="auto">
          <a:xfrm>
            <a:off x="2955925" y="5832475"/>
            <a:ext cx="3473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Table 1: A 2-bit Gray code</a:t>
            </a:r>
          </a:p>
        </p:txBody>
      </p:sp>
      <p:sp>
        <p:nvSpPr>
          <p:cNvPr id="35862" name="Line 251"/>
          <p:cNvSpPr>
            <a:spLocks noChangeShapeType="1"/>
          </p:cNvSpPr>
          <p:nvPr/>
        </p:nvSpPr>
        <p:spPr bwMode="auto">
          <a:xfrm>
            <a:off x="3048000" y="5715000"/>
            <a:ext cx="3200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352F708A-A4E9-464B-B59D-170E384536FD}" type="slidenum">
              <a:rPr lang="en-US" altLang="en-US" sz="1400"/>
              <a:pPr>
                <a:spcBef>
                  <a:spcPct val="0"/>
                </a:spcBef>
                <a:buFontTx/>
                <a:buNone/>
              </a:pPr>
              <a:t>25</a:t>
            </a:fld>
            <a:endParaRPr lang="en-US" altLang="en-US" sz="1400"/>
          </a:p>
        </p:txBody>
      </p:sp>
      <p:sp>
        <p:nvSpPr>
          <p:cNvPr id="37890" name="Rectangle 2"/>
          <p:cNvSpPr>
            <a:spLocks noGrp="1" noChangeArrowheads="1"/>
          </p:cNvSpPr>
          <p:nvPr>
            <p:ph type="title"/>
          </p:nvPr>
        </p:nvSpPr>
        <p:spPr/>
        <p:txBody>
          <a:bodyPr/>
          <a:lstStyle/>
          <a:p>
            <a:pPr eaLnBrk="1" hangingPunct="1"/>
            <a:r>
              <a:rPr lang="en-US" altLang="en-US">
                <a:ea typeface="ＭＳ Ｐゴシック" charset="-128"/>
              </a:rPr>
              <a:t>Example of a Gray Code 2</a:t>
            </a:r>
          </a:p>
        </p:txBody>
      </p:sp>
      <p:graphicFrame>
        <p:nvGraphicFramePr>
          <p:cNvPr id="91290" name="Group 154"/>
          <p:cNvGraphicFramePr>
            <a:graphicFrameLocks noGrp="1"/>
          </p:cNvGraphicFramePr>
          <p:nvPr/>
        </p:nvGraphicFramePr>
        <p:xfrm>
          <a:off x="2971800" y="1828800"/>
          <a:ext cx="3429000" cy="4114800"/>
        </p:xfrm>
        <a:graphic>
          <a:graphicData uri="http://schemas.openxmlformats.org/drawingml/2006/table">
            <a:tbl>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tblGrid>
              <a:tr h="233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a:ln>
                            <a:noFill/>
                          </a:ln>
                          <a:solidFill>
                            <a:schemeClr val="tx1"/>
                          </a:solidFill>
                          <a:effectLst/>
                          <a:latin typeface="Times New Roman" pitchFamily="18" charset="0"/>
                        </a:rPr>
                        <a:t>i</a:t>
                      </a:r>
                      <a:endParaRPr kumimoji="0" lang="en-US" sz="2400" b="0" i="0" u="none" strike="noStrike" cap="none" normalizeH="0" baseline="0" dirty="0">
                        <a:ln>
                          <a:noFill/>
                        </a:ln>
                        <a:solidFill>
                          <a:schemeClr val="tx1"/>
                        </a:solidFill>
                        <a:effectLst/>
                        <a:latin typeface="Times New Roman" pitchFamily="18" charset="0"/>
                      </a:endParaRPr>
                    </a:p>
                  </a:txBody>
                  <a:tcPr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[G(i)]</a:t>
                      </a:r>
                      <a:r>
                        <a:rPr kumimoji="0" lang="en-US" sz="2400" b="0" i="0" u="none" strike="noStrike" cap="none" normalizeH="0" baseline="-25000">
                          <a:ln>
                            <a:noFill/>
                          </a:ln>
                          <a:solidFill>
                            <a:schemeClr val="tx1"/>
                          </a:solidFill>
                          <a:effectLst/>
                          <a:latin typeface="Times New Roman" pitchFamily="18" charset="0"/>
                        </a:rPr>
                        <a:t>2</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G(</a:t>
                      </a:r>
                      <a:r>
                        <a:rPr kumimoji="0" lang="en-US" sz="2400" b="0" i="0" u="none" strike="noStrike" cap="none" normalizeH="0" baseline="0" dirty="0" err="1">
                          <a:ln>
                            <a:noFill/>
                          </a:ln>
                          <a:solidFill>
                            <a:schemeClr val="tx1"/>
                          </a:solidFill>
                          <a:effectLst/>
                          <a:latin typeface="Times New Roman" pitchFamily="18" charset="0"/>
                        </a:rPr>
                        <a:t>i</a:t>
                      </a:r>
                      <a:r>
                        <a:rPr kumimoji="0" lang="en-US" sz="2400" b="0" i="0" u="none" strike="noStrike" cap="none" normalizeH="0" baseline="0" dirty="0">
                          <a:ln>
                            <a:noFill/>
                          </a:ln>
                          <a:solidFill>
                            <a:schemeClr val="tx1"/>
                          </a:solidFill>
                          <a:effectLst/>
                          <a:latin typeface="Times New Roman" pitchFamily="18" charset="0"/>
                        </a:rPr>
                        <a:t>)</a:t>
                      </a:r>
                    </a:p>
                  </a:txBody>
                  <a:tcPr anchor="ctr" anchorCtr="1"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2349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0</a:t>
                      </a:r>
                    </a:p>
                  </a:txBody>
                  <a:tcPr anchor="ctr"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000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0</a:t>
                      </a:r>
                    </a:p>
                  </a:txBody>
                  <a:tcPr anchor="ctr"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233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a:t>
                      </a:r>
                    </a:p>
                  </a:txBody>
                  <a:tcPr anchor="ctr"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001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a:t>
                      </a:r>
                    </a:p>
                  </a:txBody>
                  <a:tcPr anchor="ctr"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2349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2</a:t>
                      </a:r>
                    </a:p>
                  </a:txBody>
                  <a:tcPr anchor="ctr"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011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3</a:t>
                      </a:r>
                    </a:p>
                  </a:txBody>
                  <a:tcPr anchor="ctr"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2349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3</a:t>
                      </a:r>
                    </a:p>
                  </a:txBody>
                  <a:tcPr anchor="ctr"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010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2</a:t>
                      </a:r>
                    </a:p>
                  </a:txBody>
                  <a:tcPr anchor="ctr"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2349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4</a:t>
                      </a:r>
                    </a:p>
                  </a:txBody>
                  <a:tcPr anchor="ctr"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6</a:t>
                      </a:r>
                    </a:p>
                  </a:txBody>
                  <a:tcPr anchor="ctr"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233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5</a:t>
                      </a:r>
                    </a:p>
                  </a:txBody>
                  <a:tcPr anchor="ctr"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111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7</a:t>
                      </a:r>
                    </a:p>
                  </a:txBody>
                  <a:tcPr anchor="ctr"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2349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6</a:t>
                      </a:r>
                    </a:p>
                  </a:txBody>
                  <a:tcPr anchor="ctr"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101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5</a:t>
                      </a:r>
                    </a:p>
                  </a:txBody>
                  <a:tcPr anchor="ctr"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233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7</a:t>
                      </a:r>
                    </a:p>
                  </a:txBody>
                  <a:tcPr anchor="ctr" anchorCtr="1"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100</a:t>
                      </a:r>
                    </a:p>
                  </a:txBody>
                  <a:tcPr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4</a:t>
                      </a:r>
                    </a:p>
                  </a:txBody>
                  <a:tcPr anchor="ctr" anchorCtr="1"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37920" name="Text Box 45"/>
          <p:cNvSpPr txBox="1">
            <a:spLocks noChangeArrowheads="1"/>
          </p:cNvSpPr>
          <p:nvPr/>
        </p:nvSpPr>
        <p:spPr bwMode="auto">
          <a:xfrm>
            <a:off x="2895600" y="5943600"/>
            <a:ext cx="3473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Table 2: A 3-bit Gray code</a:t>
            </a:r>
          </a:p>
        </p:txBody>
      </p:sp>
      <p:sp>
        <p:nvSpPr>
          <p:cNvPr id="37921" name="Line 155"/>
          <p:cNvSpPr>
            <a:spLocks noChangeShapeType="1"/>
          </p:cNvSpPr>
          <p:nvPr/>
        </p:nvSpPr>
        <p:spPr bwMode="auto">
          <a:xfrm>
            <a:off x="2971800" y="2286000"/>
            <a:ext cx="3429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025DBD63-5E65-B34E-AA3D-A3004C56A44A}" type="slidenum">
              <a:rPr lang="en-US" altLang="en-US" sz="1400"/>
              <a:pPr>
                <a:spcBef>
                  <a:spcPct val="0"/>
                </a:spcBef>
                <a:buFontTx/>
                <a:buNone/>
              </a:pPr>
              <a:t>26</a:t>
            </a:fld>
            <a:endParaRPr lang="en-US" altLang="en-US" sz="1400"/>
          </a:p>
        </p:txBody>
      </p:sp>
      <p:sp>
        <p:nvSpPr>
          <p:cNvPr id="39938" name="Rectangle 2"/>
          <p:cNvSpPr>
            <a:spLocks noGrp="1" noChangeArrowheads="1"/>
          </p:cNvSpPr>
          <p:nvPr>
            <p:ph type="title"/>
          </p:nvPr>
        </p:nvSpPr>
        <p:spPr/>
        <p:txBody>
          <a:bodyPr/>
          <a:lstStyle/>
          <a:p>
            <a:pPr eaLnBrk="1" hangingPunct="1"/>
            <a:r>
              <a:rPr lang="en-US" altLang="en-US">
                <a:ea typeface="ＭＳ Ｐゴシック" charset="-128"/>
              </a:rPr>
              <a:t>Example of a Gray Code 3</a:t>
            </a:r>
          </a:p>
        </p:txBody>
      </p:sp>
      <p:sp>
        <p:nvSpPr>
          <p:cNvPr id="39939" name="Rectangle 3"/>
          <p:cNvSpPr>
            <a:spLocks noGrp="1" noChangeArrowheads="1"/>
          </p:cNvSpPr>
          <p:nvPr>
            <p:ph type="body" idx="1"/>
          </p:nvPr>
        </p:nvSpPr>
        <p:spPr>
          <a:xfrm>
            <a:off x="609600" y="1981200"/>
            <a:ext cx="7772400" cy="1143000"/>
          </a:xfrm>
        </p:spPr>
        <p:txBody>
          <a:bodyPr/>
          <a:lstStyle/>
          <a:p>
            <a:pPr eaLnBrk="1" hangingPunct="1"/>
            <a:r>
              <a:rPr lang="en-US" altLang="en-US">
                <a:ea typeface="ＭＳ Ｐゴシック" charset="-128"/>
              </a:rPr>
              <a:t>A ring can be embedded in a hypercube as follows:</a:t>
            </a:r>
          </a:p>
        </p:txBody>
      </p:sp>
      <p:grpSp>
        <p:nvGrpSpPr>
          <p:cNvPr id="39940" name="Group 31"/>
          <p:cNvGrpSpPr>
            <a:grpSpLocks/>
          </p:cNvGrpSpPr>
          <p:nvPr/>
        </p:nvGrpSpPr>
        <p:grpSpPr bwMode="auto">
          <a:xfrm>
            <a:off x="2438400" y="2895600"/>
            <a:ext cx="4070350" cy="3657600"/>
            <a:chOff x="1680" y="1920"/>
            <a:chExt cx="2564" cy="2304"/>
          </a:xfrm>
        </p:grpSpPr>
        <p:sp>
          <p:nvSpPr>
            <p:cNvPr id="39941" name="Rectangle 4"/>
            <p:cNvSpPr>
              <a:spLocks noChangeArrowheads="1"/>
            </p:cNvSpPr>
            <p:nvPr/>
          </p:nvSpPr>
          <p:spPr bwMode="auto">
            <a:xfrm>
              <a:off x="1872" y="2544"/>
              <a:ext cx="1440" cy="14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39942" name="Rectangle 5"/>
            <p:cNvSpPr>
              <a:spLocks noChangeArrowheads="1"/>
            </p:cNvSpPr>
            <p:nvPr/>
          </p:nvSpPr>
          <p:spPr bwMode="auto">
            <a:xfrm>
              <a:off x="2592" y="2160"/>
              <a:ext cx="1440" cy="14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39943" name="Line 6"/>
            <p:cNvSpPr>
              <a:spLocks noChangeShapeType="1"/>
            </p:cNvSpPr>
            <p:nvPr/>
          </p:nvSpPr>
          <p:spPr bwMode="auto">
            <a:xfrm flipV="1">
              <a:off x="1872" y="2160"/>
              <a:ext cx="72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4" name="Line 8"/>
            <p:cNvSpPr>
              <a:spLocks noChangeShapeType="1"/>
            </p:cNvSpPr>
            <p:nvPr/>
          </p:nvSpPr>
          <p:spPr bwMode="auto">
            <a:xfrm flipV="1">
              <a:off x="1872" y="3600"/>
              <a:ext cx="72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5" name="Line 11"/>
            <p:cNvSpPr>
              <a:spLocks noChangeShapeType="1"/>
            </p:cNvSpPr>
            <p:nvPr/>
          </p:nvSpPr>
          <p:spPr bwMode="auto">
            <a:xfrm flipV="1">
              <a:off x="1872" y="2544"/>
              <a:ext cx="0" cy="14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6" name="Line 12"/>
            <p:cNvSpPr>
              <a:spLocks noChangeShapeType="1"/>
            </p:cNvSpPr>
            <p:nvPr/>
          </p:nvSpPr>
          <p:spPr bwMode="auto">
            <a:xfrm flipV="1">
              <a:off x="3312" y="2544"/>
              <a:ext cx="0" cy="14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7" name="Line 13"/>
            <p:cNvSpPr>
              <a:spLocks noChangeShapeType="1"/>
            </p:cNvSpPr>
            <p:nvPr/>
          </p:nvSpPr>
          <p:spPr bwMode="auto">
            <a:xfrm flipV="1">
              <a:off x="2592" y="2160"/>
              <a:ext cx="0" cy="14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9948" name="Group 19"/>
            <p:cNvGrpSpPr>
              <a:grpSpLocks/>
            </p:cNvGrpSpPr>
            <p:nvPr/>
          </p:nvGrpSpPr>
          <p:grpSpPr bwMode="auto">
            <a:xfrm>
              <a:off x="3312" y="2160"/>
              <a:ext cx="720" cy="1824"/>
              <a:chOff x="3456" y="2160"/>
              <a:chExt cx="720" cy="1824"/>
            </a:xfrm>
          </p:grpSpPr>
          <p:sp>
            <p:nvSpPr>
              <p:cNvPr id="39961" name="Line 7"/>
              <p:cNvSpPr>
                <a:spLocks noChangeShapeType="1"/>
              </p:cNvSpPr>
              <p:nvPr/>
            </p:nvSpPr>
            <p:spPr bwMode="auto">
              <a:xfrm flipV="1">
                <a:off x="3456" y="2160"/>
                <a:ext cx="72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2" name="Line 9"/>
              <p:cNvSpPr>
                <a:spLocks noChangeShapeType="1"/>
              </p:cNvSpPr>
              <p:nvPr/>
            </p:nvSpPr>
            <p:spPr bwMode="auto">
              <a:xfrm flipV="1">
                <a:off x="3456" y="3600"/>
                <a:ext cx="72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3" name="Line 14"/>
              <p:cNvSpPr>
                <a:spLocks noChangeShapeType="1"/>
              </p:cNvSpPr>
              <p:nvPr/>
            </p:nvSpPr>
            <p:spPr bwMode="auto">
              <a:xfrm flipV="1">
                <a:off x="4176" y="2160"/>
                <a:ext cx="0" cy="14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9949" name="Line 16"/>
            <p:cNvSpPr>
              <a:spLocks noChangeShapeType="1"/>
            </p:cNvSpPr>
            <p:nvPr/>
          </p:nvSpPr>
          <p:spPr bwMode="auto">
            <a:xfrm rot="16200000" flipV="1">
              <a:off x="2592" y="1824"/>
              <a:ext cx="0" cy="14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0" name="Line 18"/>
            <p:cNvSpPr>
              <a:spLocks noChangeShapeType="1"/>
            </p:cNvSpPr>
            <p:nvPr/>
          </p:nvSpPr>
          <p:spPr bwMode="auto">
            <a:xfrm rot="16200000" flipV="1">
              <a:off x="3312" y="1440"/>
              <a:ext cx="0" cy="14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1" name="Line 21"/>
            <p:cNvSpPr>
              <a:spLocks noChangeShapeType="1"/>
            </p:cNvSpPr>
            <p:nvPr/>
          </p:nvSpPr>
          <p:spPr bwMode="auto">
            <a:xfrm flipV="1">
              <a:off x="1872" y="3600"/>
              <a:ext cx="720" cy="38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2" name="Line 22"/>
            <p:cNvSpPr>
              <a:spLocks noChangeShapeType="1"/>
            </p:cNvSpPr>
            <p:nvPr/>
          </p:nvSpPr>
          <p:spPr bwMode="auto">
            <a:xfrm flipV="1">
              <a:off x="3312" y="3600"/>
              <a:ext cx="720" cy="38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3" name="Text Box 23"/>
            <p:cNvSpPr txBox="1">
              <a:spLocks noChangeArrowheads="1"/>
            </p:cNvSpPr>
            <p:nvPr/>
          </p:nvSpPr>
          <p:spPr bwMode="auto">
            <a:xfrm>
              <a:off x="1680" y="393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0</a:t>
              </a:r>
            </a:p>
          </p:txBody>
        </p:sp>
        <p:sp>
          <p:nvSpPr>
            <p:cNvPr id="39954" name="Text Box 24"/>
            <p:cNvSpPr txBox="1">
              <a:spLocks noChangeArrowheads="1"/>
            </p:cNvSpPr>
            <p:nvPr/>
          </p:nvSpPr>
          <p:spPr bwMode="auto">
            <a:xfrm>
              <a:off x="1680" y="244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1</a:t>
              </a:r>
            </a:p>
          </p:txBody>
        </p:sp>
        <p:sp>
          <p:nvSpPr>
            <p:cNvPr id="39955" name="Text Box 25"/>
            <p:cNvSpPr txBox="1">
              <a:spLocks noChangeArrowheads="1"/>
            </p:cNvSpPr>
            <p:nvPr/>
          </p:nvSpPr>
          <p:spPr bwMode="auto">
            <a:xfrm>
              <a:off x="3168" y="393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2</a:t>
              </a:r>
            </a:p>
          </p:txBody>
        </p:sp>
        <p:sp>
          <p:nvSpPr>
            <p:cNvPr id="39956" name="Text Box 26"/>
            <p:cNvSpPr txBox="1">
              <a:spLocks noChangeArrowheads="1"/>
            </p:cNvSpPr>
            <p:nvPr/>
          </p:nvSpPr>
          <p:spPr bwMode="auto">
            <a:xfrm>
              <a:off x="3120" y="249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3</a:t>
              </a:r>
            </a:p>
          </p:txBody>
        </p:sp>
        <p:sp>
          <p:nvSpPr>
            <p:cNvPr id="39957" name="Text Box 27"/>
            <p:cNvSpPr txBox="1">
              <a:spLocks noChangeArrowheads="1"/>
            </p:cNvSpPr>
            <p:nvPr/>
          </p:nvSpPr>
          <p:spPr bwMode="auto">
            <a:xfrm>
              <a:off x="2400" y="336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4</a:t>
              </a:r>
            </a:p>
          </p:txBody>
        </p:sp>
        <p:sp>
          <p:nvSpPr>
            <p:cNvPr id="39958" name="Text Box 28"/>
            <p:cNvSpPr txBox="1">
              <a:spLocks noChangeArrowheads="1"/>
            </p:cNvSpPr>
            <p:nvPr/>
          </p:nvSpPr>
          <p:spPr bwMode="auto">
            <a:xfrm>
              <a:off x="2400" y="192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5</a:t>
              </a:r>
            </a:p>
          </p:txBody>
        </p:sp>
        <p:sp>
          <p:nvSpPr>
            <p:cNvPr id="39959" name="Text Box 29"/>
            <p:cNvSpPr txBox="1">
              <a:spLocks noChangeArrowheads="1"/>
            </p:cNvSpPr>
            <p:nvPr/>
          </p:nvSpPr>
          <p:spPr bwMode="auto">
            <a:xfrm>
              <a:off x="4032" y="336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6</a:t>
              </a:r>
            </a:p>
          </p:txBody>
        </p:sp>
        <p:sp>
          <p:nvSpPr>
            <p:cNvPr id="39960" name="Text Box 30"/>
            <p:cNvSpPr txBox="1">
              <a:spLocks noChangeArrowheads="1"/>
            </p:cNvSpPr>
            <p:nvPr/>
          </p:nvSpPr>
          <p:spPr bwMode="auto">
            <a:xfrm>
              <a:off x="3984" y="192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7</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E3F5B3F9-D737-9641-9518-5E230CB928AD}" type="slidenum">
              <a:rPr lang="en-US" altLang="en-US" sz="1400"/>
              <a:pPr>
                <a:spcBef>
                  <a:spcPct val="0"/>
                </a:spcBef>
                <a:buFontTx/>
                <a:buNone/>
              </a:pPr>
              <a:t>27</a:t>
            </a:fld>
            <a:endParaRPr lang="en-US" altLang="en-US" sz="1400"/>
          </a:p>
        </p:txBody>
      </p:sp>
      <p:sp>
        <p:nvSpPr>
          <p:cNvPr id="41986" name="Rectangle 2"/>
          <p:cNvSpPr>
            <a:spLocks noGrp="1" noChangeArrowheads="1"/>
          </p:cNvSpPr>
          <p:nvPr>
            <p:ph type="title"/>
          </p:nvPr>
        </p:nvSpPr>
        <p:spPr/>
        <p:txBody>
          <a:bodyPr/>
          <a:lstStyle/>
          <a:p>
            <a:pPr eaLnBrk="1" hangingPunct="1"/>
            <a:r>
              <a:rPr lang="en-US" altLang="en-US">
                <a:ea typeface="ＭＳ Ｐゴシック" charset="-128"/>
              </a:rPr>
              <a:t>Multi-Dimensional Gray Codes</a:t>
            </a:r>
          </a:p>
        </p:txBody>
      </p:sp>
      <p:sp>
        <p:nvSpPr>
          <p:cNvPr id="41987" name="Rectangle 3"/>
          <p:cNvSpPr>
            <a:spLocks noGrp="1" noChangeArrowheads="1"/>
          </p:cNvSpPr>
          <p:nvPr>
            <p:ph type="body" idx="1"/>
          </p:nvPr>
        </p:nvSpPr>
        <p:spPr>
          <a:xfrm>
            <a:off x="685800" y="1981200"/>
            <a:ext cx="7772400" cy="4419600"/>
          </a:xfrm>
        </p:spPr>
        <p:txBody>
          <a:bodyPr/>
          <a:lstStyle/>
          <a:p>
            <a:pPr eaLnBrk="1" hangingPunct="1"/>
            <a:r>
              <a:rPr lang="en-US" altLang="en-US">
                <a:ea typeface="ＭＳ Ｐゴシック" charset="-128"/>
              </a:rPr>
              <a:t>To map a multidimensional mesh of processors to a hypercube we require that the number of processors in each direction of the mesh be a power of 2. So</a:t>
            </a:r>
          </a:p>
          <a:p>
            <a:pPr lvl="1" eaLnBrk="1" hangingPunct="1">
              <a:buFontTx/>
              <a:buChar char=" "/>
            </a:pPr>
            <a:r>
              <a:rPr lang="en-US" altLang="en-US">
                <a:ea typeface="ＭＳ Ｐゴシック" charset="-128"/>
              </a:rPr>
              <a:t>2</a:t>
            </a:r>
            <a:r>
              <a:rPr lang="en-US" altLang="en-US" baseline="30000">
                <a:ea typeface="ＭＳ Ｐゴシック" charset="-128"/>
              </a:rPr>
              <a:t>d</a:t>
            </a:r>
            <a:r>
              <a:rPr lang="en-US" altLang="en-US" baseline="14000">
                <a:ea typeface="ＭＳ Ｐゴシック" charset="-128"/>
              </a:rPr>
              <a:t>r-1 </a:t>
            </a:r>
            <a:r>
              <a:rPr lang="en-US" altLang="en-US">
                <a:ea typeface="ＭＳ Ｐゴシック" charset="-128"/>
                <a:sym typeface="Mathematica1Mono" charset="0"/>
              </a:rPr>
              <a:t>×</a:t>
            </a:r>
            <a:r>
              <a:rPr lang="en-US" altLang="en-US">
                <a:ea typeface="ＭＳ Ｐゴシック" charset="-128"/>
              </a:rPr>
              <a:t> 2</a:t>
            </a:r>
            <a:r>
              <a:rPr lang="en-US" altLang="en-US" baseline="30000">
                <a:ea typeface="ＭＳ Ｐゴシック" charset="-128"/>
              </a:rPr>
              <a:t>d</a:t>
            </a:r>
            <a:r>
              <a:rPr lang="en-US" altLang="en-US" baseline="14000">
                <a:ea typeface="ＭＳ Ｐゴシック" charset="-128"/>
              </a:rPr>
              <a:t>r-2 </a:t>
            </a:r>
            <a:r>
              <a:rPr lang="en-US" altLang="en-US">
                <a:ea typeface="ＭＳ Ｐゴシック" charset="-128"/>
                <a:sym typeface="Mathematica1Mono" charset="0"/>
              </a:rPr>
              <a:t>×</a:t>
            </a:r>
            <a:r>
              <a:rPr lang="en-US" altLang="en-US">
                <a:ea typeface="ＭＳ Ｐゴシック" charset="-128"/>
              </a:rPr>
              <a:t> … </a:t>
            </a:r>
            <a:r>
              <a:rPr lang="en-US" altLang="en-US">
                <a:ea typeface="ＭＳ Ｐゴシック" charset="-128"/>
                <a:sym typeface="Mathematica1Mono" charset="0"/>
              </a:rPr>
              <a:t>×</a:t>
            </a:r>
            <a:r>
              <a:rPr lang="en-US" altLang="en-US">
                <a:ea typeface="ＭＳ Ｐゴシック" charset="-128"/>
              </a:rPr>
              <a:t> 2</a:t>
            </a:r>
            <a:r>
              <a:rPr lang="en-US" altLang="en-US" baseline="30000">
                <a:ea typeface="ＭＳ Ｐゴシック" charset="-128"/>
              </a:rPr>
              <a:t>d</a:t>
            </a:r>
            <a:r>
              <a:rPr lang="en-US" altLang="en-US" baseline="14000">
                <a:ea typeface="ＭＳ Ｐゴシック" charset="-128"/>
              </a:rPr>
              <a:t>0</a:t>
            </a:r>
            <a:endParaRPr lang="en-US" altLang="en-US">
              <a:ea typeface="ＭＳ Ｐゴシック" charset="-128"/>
            </a:endParaRPr>
          </a:p>
          <a:p>
            <a:pPr eaLnBrk="1" hangingPunct="1">
              <a:buFontTx/>
              <a:buChar char=" "/>
            </a:pPr>
            <a:r>
              <a:rPr lang="en-US" altLang="en-US">
                <a:ea typeface="ＭＳ Ｐゴシック" charset="-128"/>
              </a:rPr>
              <a:t>is an r-dimensional mesh and if d is the hypercube dimension then:</a:t>
            </a:r>
          </a:p>
          <a:p>
            <a:pPr lvl="1" eaLnBrk="1" hangingPunct="1">
              <a:buFontTx/>
              <a:buChar char=" "/>
            </a:pPr>
            <a:r>
              <a:rPr lang="en-US" altLang="en-US">
                <a:ea typeface="ＭＳ Ｐゴシック" charset="-128"/>
              </a:rPr>
              <a:t>d</a:t>
            </a:r>
            <a:r>
              <a:rPr lang="en-US" altLang="en-US" baseline="-25000">
                <a:ea typeface="ＭＳ Ｐゴシック" charset="-128"/>
              </a:rPr>
              <a:t>0 </a:t>
            </a:r>
            <a:r>
              <a:rPr lang="en-US" altLang="en-US">
                <a:ea typeface="ＭＳ Ｐゴシック" charset="-128"/>
              </a:rPr>
              <a:t>+ d</a:t>
            </a:r>
            <a:r>
              <a:rPr lang="en-US" altLang="en-US" baseline="-25000">
                <a:ea typeface="ＭＳ Ｐゴシック" charset="-128"/>
              </a:rPr>
              <a:t>1 </a:t>
            </a:r>
            <a:r>
              <a:rPr lang="en-US" altLang="en-US">
                <a:ea typeface="ＭＳ Ｐゴシック" charset="-128"/>
              </a:rPr>
              <a:t>+… + d</a:t>
            </a:r>
            <a:r>
              <a:rPr lang="en-US" altLang="en-US" baseline="-25000">
                <a:ea typeface="ＭＳ Ｐゴシック" charset="-128"/>
              </a:rPr>
              <a:t>r-1</a:t>
            </a:r>
            <a:r>
              <a:rPr lang="en-US" altLang="en-US">
                <a:ea typeface="ＭＳ Ｐゴシック" charset="-128"/>
              </a:rPr>
              <a:t>= 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2E868AFB-B3C5-EE44-8904-8627DD107CDC}" type="slidenum">
              <a:rPr lang="en-US" altLang="en-US" sz="1400"/>
              <a:pPr>
                <a:spcBef>
                  <a:spcPct val="0"/>
                </a:spcBef>
                <a:buFontTx/>
                <a:buNone/>
              </a:pPr>
              <a:t>28</a:t>
            </a:fld>
            <a:endParaRPr lang="en-US" altLang="en-US" sz="1400"/>
          </a:p>
        </p:txBody>
      </p:sp>
      <p:sp>
        <p:nvSpPr>
          <p:cNvPr id="44034" name="Rectangle 2"/>
          <p:cNvSpPr>
            <a:spLocks noGrp="1" noChangeArrowheads="1"/>
          </p:cNvSpPr>
          <p:nvPr>
            <p:ph type="title"/>
          </p:nvPr>
        </p:nvSpPr>
        <p:spPr/>
        <p:txBody>
          <a:bodyPr/>
          <a:lstStyle/>
          <a:p>
            <a:pPr eaLnBrk="1" hangingPunct="1"/>
            <a:r>
              <a:rPr lang="en-US" altLang="en-US">
                <a:ea typeface="ＭＳ Ｐゴシック" charset="-128"/>
              </a:rPr>
              <a:t>Multi-Dimensional Gray Codes 2</a:t>
            </a:r>
          </a:p>
        </p:txBody>
      </p:sp>
      <p:sp>
        <p:nvSpPr>
          <p:cNvPr id="44035" name="Rectangle 3"/>
          <p:cNvSpPr>
            <a:spLocks noGrp="1" noChangeArrowheads="1"/>
          </p:cNvSpPr>
          <p:nvPr>
            <p:ph type="body" idx="1"/>
          </p:nvPr>
        </p:nvSpPr>
        <p:spPr>
          <a:xfrm>
            <a:off x="685800" y="1981200"/>
            <a:ext cx="7772400" cy="4648200"/>
          </a:xfrm>
        </p:spPr>
        <p:txBody>
          <a:bodyPr/>
          <a:lstStyle/>
          <a:p>
            <a:pPr eaLnBrk="1" hangingPunct="1"/>
            <a:r>
              <a:rPr lang="en-US" altLang="en-US">
                <a:ea typeface="ＭＳ Ｐゴシック" charset="-128"/>
              </a:rPr>
              <a:t>We partition the bits of the node number and assign them to each dimension of the mesh. The first d</a:t>
            </a:r>
            <a:r>
              <a:rPr lang="en-US" altLang="en-US" baseline="-25000">
                <a:ea typeface="ＭＳ Ｐゴシック" charset="-128"/>
              </a:rPr>
              <a:t>0</a:t>
            </a:r>
            <a:r>
              <a:rPr lang="en-US" altLang="en-US">
                <a:ea typeface="ＭＳ Ｐゴシック" charset="-128"/>
              </a:rPr>
              <a:t> go to dimension 0, the next  d</a:t>
            </a:r>
            <a:r>
              <a:rPr lang="en-US" altLang="en-US" baseline="-25000">
                <a:ea typeface="ＭＳ Ｐゴシック" charset="-128"/>
              </a:rPr>
              <a:t>1</a:t>
            </a:r>
            <a:r>
              <a:rPr lang="en-US" altLang="en-US">
                <a:ea typeface="ＭＳ Ｐゴシック" charset="-128"/>
              </a:rPr>
              <a:t> bits go to dimension 1, and so on. Then we apply separate inverse Gray code mappings to each group of bits.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D2B646EF-849B-EC47-890D-61B22C894609}" type="slidenum">
              <a:rPr lang="en-US" altLang="en-US" sz="1400"/>
              <a:pPr>
                <a:spcBef>
                  <a:spcPct val="0"/>
                </a:spcBef>
                <a:buFontTx/>
                <a:buNone/>
              </a:pPr>
              <a:t>29</a:t>
            </a:fld>
            <a:endParaRPr lang="en-US" altLang="en-US" sz="1400"/>
          </a:p>
        </p:txBody>
      </p:sp>
      <p:sp>
        <p:nvSpPr>
          <p:cNvPr id="46082" name="Rectangle 2"/>
          <p:cNvSpPr>
            <a:spLocks noGrp="1" noChangeArrowheads="1"/>
          </p:cNvSpPr>
          <p:nvPr>
            <p:ph type="title"/>
          </p:nvPr>
        </p:nvSpPr>
        <p:spPr/>
        <p:txBody>
          <a:bodyPr/>
          <a:lstStyle/>
          <a:p>
            <a:pPr eaLnBrk="1" hangingPunct="1"/>
            <a:r>
              <a:rPr lang="en-US" altLang="en-US">
                <a:ea typeface="ＭＳ Ｐゴシック" charset="-128"/>
              </a:rPr>
              <a:t>Mapping a 2</a:t>
            </a:r>
            <a:r>
              <a:rPr lang="en-US" altLang="en-US">
                <a:ea typeface="ＭＳ Ｐゴシック" charset="-128"/>
                <a:sym typeface="Mathematica1Mono" charset="0"/>
              </a:rPr>
              <a:t>×</a:t>
            </a:r>
            <a:r>
              <a:rPr lang="en-US" altLang="en-US">
                <a:ea typeface="ＭＳ Ｐゴシック" charset="-128"/>
                <a:sym typeface="Math1" charset="0"/>
              </a:rPr>
              <a:t>4 Mesh to a Hypercube</a:t>
            </a:r>
            <a:endParaRPr lang="en-US" altLang="en-US">
              <a:ea typeface="ＭＳ Ｐゴシック" charset="-128"/>
            </a:endParaRPr>
          </a:p>
        </p:txBody>
      </p:sp>
      <p:graphicFrame>
        <p:nvGraphicFramePr>
          <p:cNvPr id="95294" name="Group 62"/>
          <p:cNvGraphicFramePr>
            <a:graphicFrameLocks noGrp="1"/>
          </p:cNvGraphicFramePr>
          <p:nvPr/>
        </p:nvGraphicFramePr>
        <p:xfrm>
          <a:off x="609600" y="2209800"/>
          <a:ext cx="7772400" cy="4114800"/>
        </p:xfrm>
        <a:graphic>
          <a:graphicData uri="http://schemas.openxmlformats.org/drawingml/2006/table">
            <a:tbl>
              <a:tblPr/>
              <a:tblGrid>
                <a:gridCol w="1943100">
                  <a:extLst>
                    <a:ext uri="{9D8B030D-6E8A-4147-A177-3AD203B41FA5}">
                      <a16:colId xmlns:a16="http://schemas.microsoft.com/office/drawing/2014/main" val="20000"/>
                    </a:ext>
                  </a:extLst>
                </a:gridCol>
                <a:gridCol w="14859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K</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[k</a:t>
                      </a:r>
                      <a:r>
                        <a:rPr kumimoji="0" lang="en-US" sz="2400" b="0" i="0" u="none" strike="noStrike" cap="none" normalizeH="0" baseline="-25000">
                          <a:ln>
                            <a:noFill/>
                          </a:ln>
                          <a:solidFill>
                            <a:schemeClr val="tx1"/>
                          </a:solidFill>
                          <a:effectLst/>
                          <a:latin typeface="Times New Roman" pitchFamily="18" charset="0"/>
                        </a:rPr>
                        <a:t>1</a:t>
                      </a:r>
                      <a:r>
                        <a:rPr kumimoji="0" lang="en-US" sz="2400" b="0" i="0" u="none" strike="noStrike" cap="none" normalizeH="0" baseline="0">
                          <a:ln>
                            <a:noFill/>
                          </a:ln>
                          <a:solidFill>
                            <a:schemeClr val="tx1"/>
                          </a:solidFill>
                          <a:effectLst/>
                          <a:latin typeface="Times New Roman" pitchFamily="18" charset="0"/>
                        </a:rPr>
                        <a:t>]</a:t>
                      </a:r>
                      <a:r>
                        <a:rPr kumimoji="0" lang="en-US" sz="2400" b="0" i="0" u="none" strike="noStrike" cap="none" normalizeH="0" baseline="-25000">
                          <a:ln>
                            <a:noFill/>
                          </a:ln>
                          <a:solidFill>
                            <a:schemeClr val="tx1"/>
                          </a:solidFill>
                          <a:effectLst/>
                          <a:latin typeface="Times New Roman" pitchFamily="18" charset="0"/>
                        </a:rPr>
                        <a:t>2</a:t>
                      </a:r>
                      <a:r>
                        <a:rPr kumimoji="0" lang="en-US" sz="2400" b="0" i="0" u="none" strike="noStrike" cap="none" normalizeH="0" baseline="0">
                          <a:ln>
                            <a:noFill/>
                          </a:ln>
                          <a:solidFill>
                            <a:schemeClr val="tx1"/>
                          </a:solidFill>
                          <a:effectLst/>
                          <a:latin typeface="Times New Roman" pitchFamily="18" charset="0"/>
                        </a:rPr>
                        <a:t>,[k</a:t>
                      </a:r>
                      <a:r>
                        <a:rPr kumimoji="0" lang="en-US" sz="2400" b="0" i="0" u="none" strike="noStrike" cap="none" normalizeH="0" baseline="-25000">
                          <a:ln>
                            <a:noFill/>
                          </a:ln>
                          <a:solidFill>
                            <a:schemeClr val="tx1"/>
                          </a:solidFill>
                          <a:effectLst/>
                          <a:latin typeface="Times New Roman" pitchFamily="18" charset="0"/>
                        </a:rPr>
                        <a:t>0</a:t>
                      </a:r>
                      <a:r>
                        <a:rPr kumimoji="0" lang="en-US" sz="2400" b="0" i="0" u="none" strike="noStrike" cap="none" normalizeH="0" baseline="0">
                          <a:ln>
                            <a:noFill/>
                          </a:ln>
                          <a:solidFill>
                            <a:schemeClr val="tx1"/>
                          </a:solidFill>
                          <a:effectLst/>
                          <a:latin typeface="Times New Roman" pitchFamily="18" charset="0"/>
                        </a:rPr>
                        <a:t>]</a:t>
                      </a:r>
                      <a:r>
                        <a:rPr kumimoji="0" lang="en-US" sz="2400" b="0" i="0" u="none" strike="noStrike" cap="none" normalizeH="0" baseline="-25000">
                          <a:ln>
                            <a:noFill/>
                          </a:ln>
                          <a:solidFill>
                            <a:schemeClr val="tx1"/>
                          </a:solidFill>
                          <a:effectLst/>
                          <a:latin typeface="Times New Roman" pitchFamily="18"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[G</a:t>
                      </a:r>
                      <a:r>
                        <a:rPr kumimoji="0" lang="en-US" sz="2400" b="0" i="0" u="none" strike="noStrike" cap="none" normalizeH="0" baseline="30000">
                          <a:ln>
                            <a:noFill/>
                          </a:ln>
                          <a:solidFill>
                            <a:schemeClr val="tx1"/>
                          </a:solidFill>
                          <a:effectLst/>
                          <a:latin typeface="Times New Roman" pitchFamily="18" charset="0"/>
                        </a:rPr>
                        <a:t>-1</a:t>
                      </a:r>
                      <a:r>
                        <a:rPr kumimoji="0" lang="en-US" sz="2400" b="0" i="0" u="none" strike="noStrike" cap="none" normalizeH="0" baseline="0">
                          <a:ln>
                            <a:noFill/>
                          </a:ln>
                          <a:solidFill>
                            <a:schemeClr val="tx1"/>
                          </a:solidFill>
                          <a:effectLst/>
                          <a:latin typeface="Times New Roman" pitchFamily="18" charset="0"/>
                        </a:rPr>
                        <a:t>(k</a:t>
                      </a:r>
                      <a:r>
                        <a:rPr kumimoji="0" lang="en-US" sz="2400" b="0" i="0" u="none" strike="noStrike" cap="none" normalizeH="0" baseline="-25000">
                          <a:ln>
                            <a:noFill/>
                          </a:ln>
                          <a:solidFill>
                            <a:schemeClr val="tx1"/>
                          </a:solidFill>
                          <a:effectLst/>
                          <a:latin typeface="Times New Roman" pitchFamily="18" charset="0"/>
                        </a:rPr>
                        <a:t>1</a:t>
                      </a:r>
                      <a:r>
                        <a:rPr kumimoji="0" lang="en-US" sz="2400" b="0" i="0" u="none" strike="noStrike" cap="none" normalizeH="0" baseline="0">
                          <a:ln>
                            <a:noFill/>
                          </a:ln>
                          <a:solidFill>
                            <a:schemeClr val="tx1"/>
                          </a:solidFill>
                          <a:effectLst/>
                          <a:latin typeface="Times New Roman" pitchFamily="18" charset="0"/>
                        </a:rPr>
                        <a:t>)]</a:t>
                      </a:r>
                      <a:r>
                        <a:rPr kumimoji="0" lang="en-US" sz="2400" b="0" i="0" u="none" strike="noStrike" cap="none" normalizeH="0" baseline="-25000">
                          <a:ln>
                            <a:noFill/>
                          </a:ln>
                          <a:solidFill>
                            <a:schemeClr val="tx1"/>
                          </a:solidFill>
                          <a:effectLst/>
                          <a:latin typeface="Times New Roman" pitchFamily="18" charset="0"/>
                        </a:rPr>
                        <a:t>2</a:t>
                      </a:r>
                      <a:r>
                        <a:rPr kumimoji="0" lang="en-US" sz="2400" b="0" i="0" u="none" strike="noStrike" cap="none" normalizeH="0" baseline="0">
                          <a:ln>
                            <a:noFill/>
                          </a:ln>
                          <a:solidFill>
                            <a:schemeClr val="tx1"/>
                          </a:solidFill>
                          <a:effectLst/>
                          <a:latin typeface="Times New Roman" pitchFamily="18" charset="0"/>
                        </a:rPr>
                        <a:t>,[G</a:t>
                      </a:r>
                      <a:r>
                        <a:rPr kumimoji="0" lang="en-US" sz="2400" b="0" i="0" u="none" strike="noStrike" cap="none" normalizeH="0" baseline="30000">
                          <a:ln>
                            <a:noFill/>
                          </a:ln>
                          <a:solidFill>
                            <a:schemeClr val="tx1"/>
                          </a:solidFill>
                          <a:effectLst/>
                          <a:latin typeface="Times New Roman" pitchFamily="18" charset="0"/>
                        </a:rPr>
                        <a:t>-1</a:t>
                      </a:r>
                      <a:r>
                        <a:rPr kumimoji="0" lang="en-US" sz="2400" b="0" i="0" u="none" strike="noStrike" cap="none" normalizeH="0" baseline="0">
                          <a:ln>
                            <a:noFill/>
                          </a:ln>
                          <a:solidFill>
                            <a:schemeClr val="tx1"/>
                          </a:solidFill>
                          <a:effectLst/>
                          <a:latin typeface="Times New Roman" pitchFamily="18" charset="0"/>
                        </a:rPr>
                        <a:t>(k</a:t>
                      </a:r>
                      <a:r>
                        <a:rPr kumimoji="0" lang="en-US" sz="2400" b="0" i="0" u="none" strike="noStrike" cap="none" normalizeH="0" baseline="-25000">
                          <a:ln>
                            <a:noFill/>
                          </a:ln>
                          <a:solidFill>
                            <a:schemeClr val="tx1"/>
                          </a:solidFill>
                          <a:effectLst/>
                          <a:latin typeface="Times New Roman" pitchFamily="18" charset="0"/>
                        </a:rPr>
                        <a:t>0</a:t>
                      </a:r>
                      <a:r>
                        <a:rPr kumimoji="0" lang="en-US" sz="2400" b="0" i="0" u="none" strike="noStrike" cap="none" normalizeH="0" baseline="0">
                          <a:ln>
                            <a:noFill/>
                          </a:ln>
                          <a:solidFill>
                            <a:schemeClr val="tx1"/>
                          </a:solidFill>
                          <a:effectLst/>
                          <a:latin typeface="Times New Roman" pitchFamily="18" charset="0"/>
                        </a:rPr>
                        <a:t>)]</a:t>
                      </a:r>
                      <a:r>
                        <a:rPr kumimoji="0" lang="en-US" sz="2400" b="0" i="0" u="none" strike="noStrike" cap="none" normalizeH="0" baseline="-25000">
                          <a:ln>
                            <a:noFill/>
                          </a:ln>
                          <a:solidFill>
                            <a:schemeClr val="tx1"/>
                          </a:solidFill>
                          <a:effectLst/>
                          <a:latin typeface="Times New Roman" pitchFamily="18"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(i,j)</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0</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0, 00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0, 00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(0,0)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0, 01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0, 01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(0,1)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0, 10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0, 11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(0,3)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0, 11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0, 10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(0,2)</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1, 00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1, 00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5</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1, 01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1, 01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6</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1, 10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1, 11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7</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1, 11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1, 10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(1,2)</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DE98C821-DECD-4048-BC06-12B83440BA20}" type="slidenum">
              <a:rPr lang="en-US" altLang="en-US" sz="1400"/>
              <a:pPr>
                <a:spcBef>
                  <a:spcPct val="0"/>
                </a:spcBef>
                <a:buFontTx/>
                <a:buNone/>
              </a:pPr>
              <a:t>3</a:t>
            </a:fld>
            <a:endParaRPr lang="en-US" altLang="en-US" sz="1400"/>
          </a:p>
        </p:txBody>
      </p:sp>
      <p:sp>
        <p:nvSpPr>
          <p:cNvPr id="19458" name="Rectangle 2"/>
          <p:cNvSpPr>
            <a:spLocks noGrp="1" noChangeArrowheads="1"/>
          </p:cNvSpPr>
          <p:nvPr>
            <p:ph type="title"/>
          </p:nvPr>
        </p:nvSpPr>
        <p:spPr>
          <a:xfrm>
            <a:off x="539750" y="31750"/>
            <a:ext cx="7772400" cy="1143000"/>
          </a:xfrm>
        </p:spPr>
        <p:txBody>
          <a:bodyPr/>
          <a:lstStyle/>
          <a:p>
            <a:pPr eaLnBrk="1" hangingPunct="1"/>
            <a:r>
              <a:rPr lang="en-US" altLang="en-US">
                <a:ea typeface="ＭＳ Ｐゴシック" charset="-128"/>
              </a:rPr>
              <a:t>Topics Covered on Days 1-4</a:t>
            </a:r>
          </a:p>
        </p:txBody>
      </p:sp>
      <p:sp>
        <p:nvSpPr>
          <p:cNvPr id="19459" name="Rectangle 3"/>
          <p:cNvSpPr>
            <a:spLocks noGrp="1" noChangeArrowheads="1"/>
          </p:cNvSpPr>
          <p:nvPr>
            <p:ph type="body" idx="1"/>
          </p:nvPr>
        </p:nvSpPr>
        <p:spPr>
          <a:xfrm>
            <a:off x="323850" y="1196975"/>
            <a:ext cx="8569325" cy="4537075"/>
          </a:xfrm>
        </p:spPr>
        <p:txBody>
          <a:bodyPr>
            <a:spAutoFit/>
          </a:bodyPr>
          <a:lstStyle/>
          <a:p>
            <a:pPr eaLnBrk="1" hangingPunct="1">
              <a:lnSpc>
                <a:spcPct val="90000"/>
              </a:lnSpc>
            </a:pPr>
            <a:r>
              <a:rPr lang="en-US" altLang="en-US" sz="2800" i="1">
                <a:ea typeface="ＭＳ Ｐゴシック" charset="-128"/>
              </a:rPr>
              <a:t>Day 1: </a:t>
            </a:r>
            <a:r>
              <a:rPr lang="en-US" altLang="en-US" sz="2800">
                <a:ea typeface="ＭＳ Ｐゴシック" charset="-128"/>
              </a:rPr>
              <a:t>Introduction to parallelism; motivation; types of parallelism; Top500 list; classification of machines; SPMD programs; memory models; shared and distributed memory; OpenMP; example of summing numbers.</a:t>
            </a:r>
          </a:p>
          <a:p>
            <a:pPr eaLnBrk="1" hangingPunct="1">
              <a:lnSpc>
                <a:spcPct val="90000"/>
              </a:lnSpc>
            </a:pPr>
            <a:r>
              <a:rPr lang="en-US" altLang="en-US" sz="2800" i="1">
                <a:ea typeface="ＭＳ Ｐゴシック" charset="-128"/>
              </a:rPr>
              <a:t>Day 2</a:t>
            </a:r>
            <a:r>
              <a:rPr lang="en-US" altLang="en-US" sz="2800">
                <a:ea typeface="ＭＳ Ｐゴシック" charset="-128"/>
              </a:rPr>
              <a:t>: Interconnection networks; network metrics; classification of parallel algorithms; speedup and efficiency.</a:t>
            </a:r>
          </a:p>
          <a:p>
            <a:pPr eaLnBrk="1" hangingPunct="1">
              <a:lnSpc>
                <a:spcPct val="90000"/>
              </a:lnSpc>
            </a:pPr>
            <a:r>
              <a:rPr lang="en-US" altLang="en-US" sz="2800" i="1">
                <a:solidFill>
                  <a:srgbClr val="3366FF"/>
                </a:solidFill>
                <a:ea typeface="ＭＳ Ｐゴシック" charset="-128"/>
              </a:rPr>
              <a:t>Day 3</a:t>
            </a:r>
            <a:r>
              <a:rPr lang="en-US" altLang="en-US" sz="2800">
                <a:solidFill>
                  <a:srgbClr val="3366FF"/>
                </a:solidFill>
                <a:ea typeface="ＭＳ Ｐゴシック" charset="-128"/>
              </a:rPr>
              <a:t>: Scalable algorithms; Amdahl's law; sending and receiving messages; programming with MPI; collective communication; integration example.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BDE4A035-E358-AB4F-B600-83AEA7F92233}" type="slidenum">
              <a:rPr lang="en-US" altLang="en-US" sz="1400"/>
              <a:pPr>
                <a:spcBef>
                  <a:spcPct val="0"/>
                </a:spcBef>
                <a:buFontTx/>
                <a:buNone/>
              </a:pPr>
              <a:t>30</a:t>
            </a:fld>
            <a:endParaRPr lang="en-US" altLang="en-US" sz="1400"/>
          </a:p>
        </p:txBody>
      </p:sp>
      <p:sp>
        <p:nvSpPr>
          <p:cNvPr id="48130" name="Rectangle 2"/>
          <p:cNvSpPr>
            <a:spLocks noGrp="1" noChangeArrowheads="1"/>
          </p:cNvSpPr>
          <p:nvPr>
            <p:ph type="title"/>
          </p:nvPr>
        </p:nvSpPr>
        <p:spPr/>
        <p:txBody>
          <a:bodyPr/>
          <a:lstStyle/>
          <a:p>
            <a:pPr eaLnBrk="1" hangingPunct="1"/>
            <a:r>
              <a:rPr lang="en-US" altLang="en-US">
                <a:ea typeface="ＭＳ Ｐゴシック" charset="-128"/>
              </a:rPr>
              <a:t>Mapping a 2</a:t>
            </a:r>
            <a:r>
              <a:rPr lang="en-US" altLang="en-US">
                <a:ea typeface="ＭＳ Ｐゴシック" charset="-128"/>
                <a:sym typeface="Mathematica1Mono" charset="0"/>
              </a:rPr>
              <a:t>×</a:t>
            </a:r>
            <a:r>
              <a:rPr lang="en-US" altLang="en-US">
                <a:ea typeface="ＭＳ Ｐゴシック" charset="-128"/>
                <a:sym typeface="Math1" charset="0"/>
              </a:rPr>
              <a:t>4 Mesh to a Hypercube 2</a:t>
            </a:r>
          </a:p>
        </p:txBody>
      </p:sp>
      <p:sp>
        <p:nvSpPr>
          <p:cNvPr id="48131" name="Rectangle 3"/>
          <p:cNvSpPr>
            <a:spLocks noGrp="1" noChangeArrowheads="1"/>
          </p:cNvSpPr>
          <p:nvPr>
            <p:ph type="body" idx="1"/>
          </p:nvPr>
        </p:nvSpPr>
        <p:spPr>
          <a:xfrm>
            <a:off x="685800" y="1981200"/>
            <a:ext cx="7772400" cy="1143000"/>
          </a:xfrm>
        </p:spPr>
        <p:txBody>
          <a:bodyPr/>
          <a:lstStyle/>
          <a:p>
            <a:pPr eaLnBrk="1" hangingPunct="1"/>
            <a:r>
              <a:rPr lang="en-US" altLang="en-US">
                <a:ea typeface="ＭＳ Ｐゴシック" charset="-128"/>
              </a:rPr>
              <a:t>A 2</a:t>
            </a:r>
            <a:r>
              <a:rPr lang="en-US" altLang="en-US">
                <a:ea typeface="ＭＳ Ｐゴシック" charset="-128"/>
                <a:sym typeface="Mathematica1Mono" charset="0"/>
              </a:rPr>
              <a:t>×</a:t>
            </a:r>
            <a:r>
              <a:rPr lang="en-US" altLang="en-US">
                <a:ea typeface="ＭＳ Ｐゴシック" charset="-128"/>
              </a:rPr>
              <a:t>4 mesh is embedded into a 3D hypercube as follows:</a:t>
            </a:r>
          </a:p>
        </p:txBody>
      </p:sp>
      <p:grpSp>
        <p:nvGrpSpPr>
          <p:cNvPr id="48132" name="Group 20"/>
          <p:cNvGrpSpPr>
            <a:grpSpLocks/>
          </p:cNvGrpSpPr>
          <p:nvPr/>
        </p:nvGrpSpPr>
        <p:grpSpPr bwMode="auto">
          <a:xfrm>
            <a:off x="611188" y="3573463"/>
            <a:ext cx="4494212" cy="1752600"/>
            <a:chOff x="1151" y="2400"/>
            <a:chExt cx="2831" cy="1104"/>
          </a:xfrm>
        </p:grpSpPr>
        <p:sp>
          <p:nvSpPr>
            <p:cNvPr id="48157" name="Line 17"/>
            <p:cNvSpPr>
              <a:spLocks noChangeShapeType="1"/>
            </p:cNvSpPr>
            <p:nvPr/>
          </p:nvSpPr>
          <p:spPr bwMode="auto">
            <a:xfrm>
              <a:off x="3869" y="254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58" name="Line 18"/>
            <p:cNvSpPr>
              <a:spLocks noChangeShapeType="1"/>
            </p:cNvSpPr>
            <p:nvPr/>
          </p:nvSpPr>
          <p:spPr bwMode="auto">
            <a:xfrm>
              <a:off x="3005" y="254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59" name="Line 19"/>
            <p:cNvSpPr>
              <a:spLocks noChangeShapeType="1"/>
            </p:cNvSpPr>
            <p:nvPr/>
          </p:nvSpPr>
          <p:spPr bwMode="auto">
            <a:xfrm>
              <a:off x="2142" y="254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60" name="Line 16"/>
            <p:cNvSpPr>
              <a:spLocks noChangeShapeType="1"/>
            </p:cNvSpPr>
            <p:nvPr/>
          </p:nvSpPr>
          <p:spPr bwMode="auto">
            <a:xfrm>
              <a:off x="1278" y="254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8161" name="Group 9"/>
            <p:cNvGrpSpPr>
              <a:grpSpLocks/>
            </p:cNvGrpSpPr>
            <p:nvPr/>
          </p:nvGrpSpPr>
          <p:grpSpPr bwMode="auto">
            <a:xfrm>
              <a:off x="1152" y="2400"/>
              <a:ext cx="2830" cy="240"/>
              <a:chOff x="1152" y="2400"/>
              <a:chExt cx="2830" cy="240"/>
            </a:xfrm>
          </p:grpSpPr>
          <p:sp>
            <p:nvSpPr>
              <p:cNvPr id="48167" name="Line 8"/>
              <p:cNvSpPr>
                <a:spLocks noChangeShapeType="1"/>
              </p:cNvSpPr>
              <p:nvPr/>
            </p:nvSpPr>
            <p:spPr bwMode="auto">
              <a:xfrm>
                <a:off x="1248" y="2527"/>
                <a:ext cx="26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68" name="Oval 4"/>
              <p:cNvSpPr>
                <a:spLocks noChangeArrowheads="1"/>
              </p:cNvSpPr>
              <p:nvPr/>
            </p:nvSpPr>
            <p:spPr bwMode="auto">
              <a:xfrm>
                <a:off x="1152" y="2400"/>
                <a:ext cx="240" cy="240"/>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0</a:t>
                </a:r>
              </a:p>
            </p:txBody>
          </p:sp>
          <p:sp>
            <p:nvSpPr>
              <p:cNvPr id="48169" name="Oval 5"/>
              <p:cNvSpPr>
                <a:spLocks noChangeArrowheads="1"/>
              </p:cNvSpPr>
              <p:nvPr/>
            </p:nvSpPr>
            <p:spPr bwMode="auto">
              <a:xfrm>
                <a:off x="2015" y="2400"/>
                <a:ext cx="240" cy="240"/>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1</a:t>
                </a:r>
              </a:p>
            </p:txBody>
          </p:sp>
          <p:sp>
            <p:nvSpPr>
              <p:cNvPr id="48170" name="Oval 6"/>
              <p:cNvSpPr>
                <a:spLocks noChangeArrowheads="1"/>
              </p:cNvSpPr>
              <p:nvPr/>
            </p:nvSpPr>
            <p:spPr bwMode="auto">
              <a:xfrm>
                <a:off x="2879" y="2400"/>
                <a:ext cx="240" cy="240"/>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3</a:t>
                </a:r>
              </a:p>
            </p:txBody>
          </p:sp>
          <p:sp>
            <p:nvSpPr>
              <p:cNvPr id="48171" name="Oval 7"/>
              <p:cNvSpPr>
                <a:spLocks noChangeArrowheads="1"/>
              </p:cNvSpPr>
              <p:nvPr/>
            </p:nvSpPr>
            <p:spPr bwMode="auto">
              <a:xfrm>
                <a:off x="3742" y="2400"/>
                <a:ext cx="240" cy="240"/>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2</a:t>
                </a:r>
              </a:p>
            </p:txBody>
          </p:sp>
        </p:grpSp>
        <p:sp>
          <p:nvSpPr>
            <p:cNvPr id="48162" name="Line 11"/>
            <p:cNvSpPr>
              <a:spLocks noChangeShapeType="1"/>
            </p:cNvSpPr>
            <p:nvPr/>
          </p:nvSpPr>
          <p:spPr bwMode="auto">
            <a:xfrm>
              <a:off x="1248" y="3391"/>
              <a:ext cx="26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63" name="Oval 12"/>
            <p:cNvSpPr>
              <a:spLocks noChangeArrowheads="1"/>
            </p:cNvSpPr>
            <p:nvPr/>
          </p:nvSpPr>
          <p:spPr bwMode="auto">
            <a:xfrm>
              <a:off x="1151" y="3264"/>
              <a:ext cx="240" cy="240"/>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4</a:t>
              </a:r>
            </a:p>
          </p:txBody>
        </p:sp>
        <p:sp>
          <p:nvSpPr>
            <p:cNvPr id="48164" name="Oval 13"/>
            <p:cNvSpPr>
              <a:spLocks noChangeArrowheads="1"/>
            </p:cNvSpPr>
            <p:nvPr/>
          </p:nvSpPr>
          <p:spPr bwMode="auto">
            <a:xfrm>
              <a:off x="2015" y="3264"/>
              <a:ext cx="240" cy="240"/>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5</a:t>
              </a:r>
            </a:p>
          </p:txBody>
        </p:sp>
        <p:sp>
          <p:nvSpPr>
            <p:cNvPr id="48165" name="Oval 14"/>
            <p:cNvSpPr>
              <a:spLocks noChangeArrowheads="1"/>
            </p:cNvSpPr>
            <p:nvPr/>
          </p:nvSpPr>
          <p:spPr bwMode="auto">
            <a:xfrm>
              <a:off x="2879" y="3264"/>
              <a:ext cx="240" cy="240"/>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7</a:t>
              </a:r>
            </a:p>
          </p:txBody>
        </p:sp>
        <p:sp>
          <p:nvSpPr>
            <p:cNvPr id="48166" name="Oval 15"/>
            <p:cNvSpPr>
              <a:spLocks noChangeArrowheads="1"/>
            </p:cNvSpPr>
            <p:nvPr/>
          </p:nvSpPr>
          <p:spPr bwMode="auto">
            <a:xfrm>
              <a:off x="3742" y="3264"/>
              <a:ext cx="240" cy="240"/>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6</a:t>
              </a:r>
            </a:p>
          </p:txBody>
        </p:sp>
      </p:grpSp>
      <p:grpSp>
        <p:nvGrpSpPr>
          <p:cNvPr id="48133" name="Group 31"/>
          <p:cNvGrpSpPr>
            <a:grpSpLocks/>
          </p:cNvGrpSpPr>
          <p:nvPr/>
        </p:nvGrpSpPr>
        <p:grpSpPr bwMode="auto">
          <a:xfrm>
            <a:off x="5868988" y="3141663"/>
            <a:ext cx="2997200" cy="2403475"/>
            <a:chOff x="1617" y="1849"/>
            <a:chExt cx="2627" cy="2375"/>
          </a:xfrm>
        </p:grpSpPr>
        <p:sp>
          <p:nvSpPr>
            <p:cNvPr id="48134" name="Rectangle 4"/>
            <p:cNvSpPr>
              <a:spLocks noChangeArrowheads="1"/>
            </p:cNvSpPr>
            <p:nvPr/>
          </p:nvSpPr>
          <p:spPr bwMode="auto">
            <a:xfrm>
              <a:off x="1872" y="2544"/>
              <a:ext cx="1440" cy="14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48135" name="Rectangle 5"/>
            <p:cNvSpPr>
              <a:spLocks noChangeArrowheads="1"/>
            </p:cNvSpPr>
            <p:nvPr/>
          </p:nvSpPr>
          <p:spPr bwMode="auto">
            <a:xfrm>
              <a:off x="2592" y="2160"/>
              <a:ext cx="1440" cy="14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48136" name="Line 6"/>
            <p:cNvSpPr>
              <a:spLocks noChangeShapeType="1"/>
            </p:cNvSpPr>
            <p:nvPr/>
          </p:nvSpPr>
          <p:spPr bwMode="auto">
            <a:xfrm flipV="1">
              <a:off x="1872" y="2160"/>
              <a:ext cx="720" cy="384"/>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7" name="Line 8"/>
            <p:cNvSpPr>
              <a:spLocks noChangeShapeType="1"/>
            </p:cNvSpPr>
            <p:nvPr/>
          </p:nvSpPr>
          <p:spPr bwMode="auto">
            <a:xfrm flipV="1">
              <a:off x="1872" y="3600"/>
              <a:ext cx="72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8" name="Line 11"/>
            <p:cNvSpPr>
              <a:spLocks noChangeShapeType="1"/>
            </p:cNvSpPr>
            <p:nvPr/>
          </p:nvSpPr>
          <p:spPr bwMode="auto">
            <a:xfrm flipV="1">
              <a:off x="1872" y="2544"/>
              <a:ext cx="0" cy="14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9" name="Line 12"/>
            <p:cNvSpPr>
              <a:spLocks noChangeShapeType="1"/>
            </p:cNvSpPr>
            <p:nvPr/>
          </p:nvSpPr>
          <p:spPr bwMode="auto">
            <a:xfrm flipV="1">
              <a:off x="3312" y="2544"/>
              <a:ext cx="0" cy="14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0" name="Line 13"/>
            <p:cNvSpPr>
              <a:spLocks noChangeShapeType="1"/>
            </p:cNvSpPr>
            <p:nvPr/>
          </p:nvSpPr>
          <p:spPr bwMode="auto">
            <a:xfrm flipV="1">
              <a:off x="2592" y="2160"/>
              <a:ext cx="0" cy="14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8141" name="Group 19"/>
            <p:cNvGrpSpPr>
              <a:grpSpLocks/>
            </p:cNvGrpSpPr>
            <p:nvPr/>
          </p:nvGrpSpPr>
          <p:grpSpPr bwMode="auto">
            <a:xfrm>
              <a:off x="3312" y="2160"/>
              <a:ext cx="720" cy="1824"/>
              <a:chOff x="3456" y="2160"/>
              <a:chExt cx="720" cy="1824"/>
            </a:xfrm>
          </p:grpSpPr>
          <p:sp>
            <p:nvSpPr>
              <p:cNvPr id="48154" name="Line 7"/>
              <p:cNvSpPr>
                <a:spLocks noChangeShapeType="1"/>
              </p:cNvSpPr>
              <p:nvPr/>
            </p:nvSpPr>
            <p:spPr bwMode="auto">
              <a:xfrm flipV="1">
                <a:off x="3456" y="2160"/>
                <a:ext cx="720" cy="384"/>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55" name="Line 9"/>
              <p:cNvSpPr>
                <a:spLocks noChangeShapeType="1"/>
              </p:cNvSpPr>
              <p:nvPr/>
            </p:nvSpPr>
            <p:spPr bwMode="auto">
              <a:xfrm flipV="1">
                <a:off x="3456" y="3600"/>
                <a:ext cx="72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56" name="Line 14"/>
              <p:cNvSpPr>
                <a:spLocks noChangeShapeType="1"/>
              </p:cNvSpPr>
              <p:nvPr/>
            </p:nvSpPr>
            <p:spPr bwMode="auto">
              <a:xfrm flipV="1">
                <a:off x="4176" y="2160"/>
                <a:ext cx="0" cy="14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8142" name="Line 16"/>
            <p:cNvSpPr>
              <a:spLocks noChangeShapeType="1"/>
            </p:cNvSpPr>
            <p:nvPr/>
          </p:nvSpPr>
          <p:spPr bwMode="auto">
            <a:xfrm rot="16200000" flipV="1">
              <a:off x="2592" y="1824"/>
              <a:ext cx="0" cy="14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3" name="Line 18"/>
            <p:cNvSpPr>
              <a:spLocks noChangeShapeType="1"/>
            </p:cNvSpPr>
            <p:nvPr/>
          </p:nvSpPr>
          <p:spPr bwMode="auto">
            <a:xfrm rot="16200000" flipV="1">
              <a:off x="3312" y="1440"/>
              <a:ext cx="0" cy="14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4" name="Line 21"/>
            <p:cNvSpPr>
              <a:spLocks noChangeShapeType="1"/>
            </p:cNvSpPr>
            <p:nvPr/>
          </p:nvSpPr>
          <p:spPr bwMode="auto">
            <a:xfrm flipV="1">
              <a:off x="1872" y="3600"/>
              <a:ext cx="720" cy="38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5" name="Line 22"/>
            <p:cNvSpPr>
              <a:spLocks noChangeShapeType="1"/>
            </p:cNvSpPr>
            <p:nvPr/>
          </p:nvSpPr>
          <p:spPr bwMode="auto">
            <a:xfrm flipV="1">
              <a:off x="3312" y="3600"/>
              <a:ext cx="720" cy="38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6" name="Text Box 23"/>
            <p:cNvSpPr txBox="1">
              <a:spLocks noChangeArrowheads="1"/>
            </p:cNvSpPr>
            <p:nvPr/>
          </p:nvSpPr>
          <p:spPr bwMode="auto">
            <a:xfrm>
              <a:off x="1680" y="393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0</a:t>
              </a:r>
            </a:p>
          </p:txBody>
        </p:sp>
        <p:sp>
          <p:nvSpPr>
            <p:cNvPr id="48147" name="Text Box 24"/>
            <p:cNvSpPr txBox="1">
              <a:spLocks noChangeArrowheads="1"/>
            </p:cNvSpPr>
            <p:nvPr/>
          </p:nvSpPr>
          <p:spPr bwMode="auto">
            <a:xfrm>
              <a:off x="1617" y="241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1</a:t>
              </a:r>
            </a:p>
          </p:txBody>
        </p:sp>
        <p:sp>
          <p:nvSpPr>
            <p:cNvPr id="48148" name="Text Box 25"/>
            <p:cNvSpPr txBox="1">
              <a:spLocks noChangeArrowheads="1"/>
            </p:cNvSpPr>
            <p:nvPr/>
          </p:nvSpPr>
          <p:spPr bwMode="auto">
            <a:xfrm>
              <a:off x="3168" y="393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2</a:t>
              </a:r>
            </a:p>
          </p:txBody>
        </p:sp>
        <p:sp>
          <p:nvSpPr>
            <p:cNvPr id="48149" name="Text Box 26"/>
            <p:cNvSpPr txBox="1">
              <a:spLocks noChangeArrowheads="1"/>
            </p:cNvSpPr>
            <p:nvPr/>
          </p:nvSpPr>
          <p:spPr bwMode="auto">
            <a:xfrm>
              <a:off x="3068" y="2489"/>
              <a:ext cx="21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3</a:t>
              </a:r>
            </a:p>
          </p:txBody>
        </p:sp>
        <p:sp>
          <p:nvSpPr>
            <p:cNvPr id="48150" name="Text Box 27"/>
            <p:cNvSpPr txBox="1">
              <a:spLocks noChangeArrowheads="1"/>
            </p:cNvSpPr>
            <p:nvPr/>
          </p:nvSpPr>
          <p:spPr bwMode="auto">
            <a:xfrm>
              <a:off x="2311" y="327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4</a:t>
              </a:r>
            </a:p>
          </p:txBody>
        </p:sp>
        <p:sp>
          <p:nvSpPr>
            <p:cNvPr id="48151" name="Text Box 28"/>
            <p:cNvSpPr txBox="1">
              <a:spLocks noChangeArrowheads="1"/>
            </p:cNvSpPr>
            <p:nvPr/>
          </p:nvSpPr>
          <p:spPr bwMode="auto">
            <a:xfrm>
              <a:off x="2248" y="184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5</a:t>
              </a:r>
            </a:p>
          </p:txBody>
        </p:sp>
        <p:sp>
          <p:nvSpPr>
            <p:cNvPr id="48152" name="Text Box 29"/>
            <p:cNvSpPr txBox="1">
              <a:spLocks noChangeArrowheads="1"/>
            </p:cNvSpPr>
            <p:nvPr/>
          </p:nvSpPr>
          <p:spPr bwMode="auto">
            <a:xfrm>
              <a:off x="4032" y="336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6</a:t>
              </a:r>
            </a:p>
          </p:txBody>
        </p:sp>
        <p:sp>
          <p:nvSpPr>
            <p:cNvPr id="48153" name="Text Box 30"/>
            <p:cNvSpPr txBox="1">
              <a:spLocks noChangeArrowheads="1"/>
            </p:cNvSpPr>
            <p:nvPr/>
          </p:nvSpPr>
          <p:spPr bwMode="auto">
            <a:xfrm>
              <a:off x="3984" y="192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7</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0E507F49-509B-B444-8FD8-9546D4B0C7C7}" type="slidenum">
              <a:rPr lang="en-US" altLang="en-US" sz="1400"/>
              <a:pPr>
                <a:spcBef>
                  <a:spcPct val="0"/>
                </a:spcBef>
                <a:buFontTx/>
                <a:buNone/>
              </a:pPr>
              <a:t>31</a:t>
            </a:fld>
            <a:endParaRPr lang="en-US" altLang="en-US" sz="1400"/>
          </a:p>
        </p:txBody>
      </p:sp>
      <p:sp>
        <p:nvSpPr>
          <p:cNvPr id="50178" name="Rectangle 2"/>
          <p:cNvSpPr>
            <a:spLocks noGrp="1" noChangeArrowheads="1"/>
          </p:cNvSpPr>
          <p:nvPr>
            <p:ph type="title"/>
          </p:nvPr>
        </p:nvSpPr>
        <p:spPr>
          <a:xfrm>
            <a:off x="762000" y="228600"/>
            <a:ext cx="7772400" cy="1143000"/>
          </a:xfrm>
        </p:spPr>
        <p:txBody>
          <a:bodyPr/>
          <a:lstStyle/>
          <a:p>
            <a:pPr eaLnBrk="1" hangingPunct="1"/>
            <a:r>
              <a:rPr lang="en-US" altLang="en-US">
                <a:ea typeface="ＭＳ Ｐゴシック" charset="-128"/>
              </a:rPr>
              <a:t>Butterfly Network</a:t>
            </a:r>
          </a:p>
        </p:txBody>
      </p:sp>
      <p:sp>
        <p:nvSpPr>
          <p:cNvPr id="50179" name="Rectangle 3"/>
          <p:cNvSpPr>
            <a:spLocks noGrp="1" noChangeArrowheads="1"/>
          </p:cNvSpPr>
          <p:nvPr>
            <p:ph type="body" idx="1"/>
          </p:nvPr>
        </p:nvSpPr>
        <p:spPr>
          <a:xfrm>
            <a:off x="609600" y="1447800"/>
            <a:ext cx="7772400" cy="4114800"/>
          </a:xfrm>
        </p:spPr>
        <p:txBody>
          <a:bodyPr/>
          <a:lstStyle/>
          <a:p>
            <a:pPr eaLnBrk="1" hangingPunct="1">
              <a:lnSpc>
                <a:spcPct val="90000"/>
              </a:lnSpc>
            </a:pPr>
            <a:r>
              <a:rPr lang="en-US" altLang="en-US" sz="2800">
                <a:ea typeface="ＭＳ Ｐゴシック" charset="-128"/>
              </a:rPr>
              <a:t>A butterfly network consists of (k+1)2</a:t>
            </a:r>
            <a:r>
              <a:rPr lang="en-US" altLang="en-US" sz="2800" baseline="30000">
                <a:ea typeface="ＭＳ Ｐゴシック" charset="-128"/>
              </a:rPr>
              <a:t>k</a:t>
            </a:r>
            <a:r>
              <a:rPr lang="en-US" altLang="en-US" sz="2800">
                <a:ea typeface="ＭＳ Ｐゴシック" charset="-128"/>
              </a:rPr>
              <a:t> nodes divided into k+1 rows, or </a:t>
            </a:r>
            <a:r>
              <a:rPr lang="en-US" altLang="en-US" sz="2800" i="1">
                <a:ea typeface="ＭＳ Ｐゴシック" charset="-128"/>
              </a:rPr>
              <a:t>ranks</a:t>
            </a:r>
            <a:r>
              <a:rPr lang="en-US" altLang="en-US" sz="2800">
                <a:ea typeface="ＭＳ Ｐゴシック" charset="-128"/>
              </a:rPr>
              <a:t>.</a:t>
            </a:r>
          </a:p>
          <a:p>
            <a:pPr eaLnBrk="1" hangingPunct="1">
              <a:lnSpc>
                <a:spcPct val="90000"/>
              </a:lnSpc>
            </a:pPr>
            <a:r>
              <a:rPr lang="en-US" altLang="en-US" sz="2800">
                <a:ea typeface="ＭＳ Ｐゴシック" charset="-128"/>
              </a:rPr>
              <a:t>Let node (i,j) refer to the jth node in the ith rank. Then for i &gt; 0 node (i,j) is connected to 2 nodes in rank i-1, node (i-1,j) and node (i-1,m), where m is the integer found by inverting the ith most significant bit of j.</a:t>
            </a:r>
          </a:p>
          <a:p>
            <a:pPr eaLnBrk="1" hangingPunct="1">
              <a:lnSpc>
                <a:spcPct val="90000"/>
              </a:lnSpc>
            </a:pPr>
            <a:r>
              <a:rPr lang="en-US" altLang="en-US" sz="2800">
                <a:ea typeface="ＭＳ Ｐゴシック" charset="-128"/>
              </a:rPr>
              <a:t>Note that if node (i,j) is connected to node (i-1,m), then node (i,m) is connected to node (i-1,j). This forms a butterfly pattern.</a:t>
            </a:r>
          </a:p>
          <a:p>
            <a:pPr lvl="1" eaLnBrk="1" hangingPunct="1">
              <a:lnSpc>
                <a:spcPct val="90000"/>
              </a:lnSpc>
            </a:pPr>
            <a:r>
              <a:rPr lang="en-US" altLang="en-US" sz="2400">
                <a:ea typeface="ＭＳ Ｐゴシック" charset="-128"/>
              </a:rPr>
              <a:t>Network diameter = 2k</a:t>
            </a:r>
          </a:p>
          <a:p>
            <a:pPr lvl="1" eaLnBrk="1" hangingPunct="1">
              <a:lnSpc>
                <a:spcPct val="90000"/>
              </a:lnSpc>
            </a:pPr>
            <a:r>
              <a:rPr lang="en-US" altLang="en-US" sz="2400">
                <a:ea typeface="ＭＳ Ｐゴシック" charset="-128"/>
              </a:rPr>
              <a:t>Bisection width     = 2</a:t>
            </a:r>
            <a:r>
              <a:rPr lang="en-US" altLang="en-US" sz="2400" baseline="30000">
                <a:ea typeface="ＭＳ Ｐゴシック" charset="-128"/>
              </a:rPr>
              <a:t>k</a:t>
            </a:r>
            <a:endParaRPr lang="en-US" altLang="en-US" sz="2400">
              <a:ea typeface="ＭＳ Ｐゴシック" charset="-128"/>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297FE8A8-1679-F842-B240-E971527EC11B}" type="slidenum">
              <a:rPr lang="en-US" altLang="en-US" sz="1400"/>
              <a:pPr>
                <a:spcBef>
                  <a:spcPct val="0"/>
                </a:spcBef>
                <a:buFontTx/>
                <a:buNone/>
              </a:pPr>
              <a:t>32</a:t>
            </a:fld>
            <a:endParaRPr lang="en-US" altLang="en-US" sz="1400"/>
          </a:p>
        </p:txBody>
      </p:sp>
      <p:sp>
        <p:nvSpPr>
          <p:cNvPr id="52226" name="Rectangle 2"/>
          <p:cNvSpPr>
            <a:spLocks noGrp="1" noChangeArrowheads="1"/>
          </p:cNvSpPr>
          <p:nvPr>
            <p:ph type="title"/>
          </p:nvPr>
        </p:nvSpPr>
        <p:spPr/>
        <p:txBody>
          <a:bodyPr/>
          <a:lstStyle/>
          <a:p>
            <a:pPr eaLnBrk="1" hangingPunct="1"/>
            <a:r>
              <a:rPr lang="en-US" altLang="en-US">
                <a:ea typeface="ＭＳ Ｐゴシック" charset="-128"/>
              </a:rPr>
              <a:t>Example of a Butterfly Network</a:t>
            </a:r>
          </a:p>
        </p:txBody>
      </p:sp>
      <p:sp>
        <p:nvSpPr>
          <p:cNvPr id="52227" name="Rectangle 3"/>
          <p:cNvSpPr>
            <a:spLocks noGrp="1" noChangeArrowheads="1"/>
          </p:cNvSpPr>
          <p:nvPr>
            <p:ph type="body" idx="1"/>
          </p:nvPr>
        </p:nvSpPr>
        <p:spPr>
          <a:xfrm>
            <a:off x="685800" y="1981200"/>
            <a:ext cx="7772400" cy="609600"/>
          </a:xfrm>
        </p:spPr>
        <p:txBody>
          <a:bodyPr/>
          <a:lstStyle/>
          <a:p>
            <a:pPr eaLnBrk="1" hangingPunct="1">
              <a:buFontTx/>
              <a:buNone/>
            </a:pPr>
            <a:r>
              <a:rPr lang="en-US" altLang="en-US">
                <a:ea typeface="ＭＳ Ｐゴシック" charset="-128"/>
              </a:rPr>
              <a:t>Here is a butterfly network for k = 3.</a:t>
            </a:r>
          </a:p>
        </p:txBody>
      </p:sp>
      <p:grpSp>
        <p:nvGrpSpPr>
          <p:cNvPr id="52228" name="Group 110"/>
          <p:cNvGrpSpPr>
            <a:grpSpLocks/>
          </p:cNvGrpSpPr>
          <p:nvPr/>
        </p:nvGrpSpPr>
        <p:grpSpPr bwMode="auto">
          <a:xfrm>
            <a:off x="1066800" y="3352800"/>
            <a:ext cx="3657600" cy="2514600"/>
            <a:chOff x="528" y="2256"/>
            <a:chExt cx="2304" cy="1584"/>
          </a:xfrm>
        </p:grpSpPr>
        <p:grpSp>
          <p:nvGrpSpPr>
            <p:cNvPr id="52244" name="Group 93"/>
            <p:cNvGrpSpPr>
              <a:grpSpLocks/>
            </p:cNvGrpSpPr>
            <p:nvPr/>
          </p:nvGrpSpPr>
          <p:grpSpPr bwMode="auto">
            <a:xfrm flipH="1">
              <a:off x="624" y="2256"/>
              <a:ext cx="2208" cy="720"/>
              <a:chOff x="528" y="2256"/>
              <a:chExt cx="2208" cy="720"/>
            </a:xfrm>
          </p:grpSpPr>
          <p:grpSp>
            <p:nvGrpSpPr>
              <p:cNvPr id="52328" name="Group 94"/>
              <p:cNvGrpSpPr>
                <a:grpSpLocks/>
              </p:cNvGrpSpPr>
              <p:nvPr/>
            </p:nvGrpSpPr>
            <p:grpSpPr bwMode="auto">
              <a:xfrm>
                <a:off x="528" y="2256"/>
                <a:ext cx="1296" cy="720"/>
                <a:chOff x="528" y="2256"/>
                <a:chExt cx="1296" cy="720"/>
              </a:xfrm>
            </p:grpSpPr>
            <p:sp>
              <p:nvSpPr>
                <p:cNvPr id="52341" name="Line 95"/>
                <p:cNvSpPr>
                  <a:spLocks noChangeShapeType="1"/>
                </p:cNvSpPr>
                <p:nvPr/>
              </p:nvSpPr>
              <p:spPr bwMode="auto">
                <a:xfrm>
                  <a:off x="593" y="2304"/>
                  <a:ext cx="0"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42" name="Line 96"/>
                <p:cNvSpPr>
                  <a:spLocks noChangeShapeType="1"/>
                </p:cNvSpPr>
                <p:nvPr/>
              </p:nvSpPr>
              <p:spPr bwMode="auto">
                <a:xfrm>
                  <a:off x="576" y="2304"/>
                  <a:ext cx="1248" cy="62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43" name="Oval 97"/>
                <p:cNvSpPr>
                  <a:spLocks noChangeArrowheads="1"/>
                </p:cNvSpPr>
                <p:nvPr/>
              </p:nvSpPr>
              <p:spPr bwMode="auto">
                <a:xfrm>
                  <a:off x="528" y="225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grpSp>
            <p:nvGrpSpPr>
              <p:cNvPr id="52329" name="Group 98"/>
              <p:cNvGrpSpPr>
                <a:grpSpLocks/>
              </p:cNvGrpSpPr>
              <p:nvPr/>
            </p:nvGrpSpPr>
            <p:grpSpPr bwMode="auto">
              <a:xfrm>
                <a:off x="816" y="2256"/>
                <a:ext cx="1296" cy="720"/>
                <a:chOff x="528" y="2256"/>
                <a:chExt cx="1296" cy="720"/>
              </a:xfrm>
            </p:grpSpPr>
            <p:sp>
              <p:nvSpPr>
                <p:cNvPr id="52338" name="Line 99"/>
                <p:cNvSpPr>
                  <a:spLocks noChangeShapeType="1"/>
                </p:cNvSpPr>
                <p:nvPr/>
              </p:nvSpPr>
              <p:spPr bwMode="auto">
                <a:xfrm>
                  <a:off x="593" y="2304"/>
                  <a:ext cx="0"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39" name="Line 100"/>
                <p:cNvSpPr>
                  <a:spLocks noChangeShapeType="1"/>
                </p:cNvSpPr>
                <p:nvPr/>
              </p:nvSpPr>
              <p:spPr bwMode="auto">
                <a:xfrm>
                  <a:off x="576" y="2304"/>
                  <a:ext cx="1248" cy="62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40" name="Oval 101"/>
                <p:cNvSpPr>
                  <a:spLocks noChangeArrowheads="1"/>
                </p:cNvSpPr>
                <p:nvPr/>
              </p:nvSpPr>
              <p:spPr bwMode="auto">
                <a:xfrm>
                  <a:off x="528" y="225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grpSp>
            <p:nvGrpSpPr>
              <p:cNvPr id="52330" name="Group 102"/>
              <p:cNvGrpSpPr>
                <a:grpSpLocks/>
              </p:cNvGrpSpPr>
              <p:nvPr/>
            </p:nvGrpSpPr>
            <p:grpSpPr bwMode="auto">
              <a:xfrm>
                <a:off x="1152" y="2256"/>
                <a:ext cx="1296" cy="720"/>
                <a:chOff x="528" y="2256"/>
                <a:chExt cx="1296" cy="720"/>
              </a:xfrm>
            </p:grpSpPr>
            <p:sp>
              <p:nvSpPr>
                <p:cNvPr id="52335" name="Line 103"/>
                <p:cNvSpPr>
                  <a:spLocks noChangeShapeType="1"/>
                </p:cNvSpPr>
                <p:nvPr/>
              </p:nvSpPr>
              <p:spPr bwMode="auto">
                <a:xfrm>
                  <a:off x="593" y="2304"/>
                  <a:ext cx="0"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36" name="Line 104"/>
                <p:cNvSpPr>
                  <a:spLocks noChangeShapeType="1"/>
                </p:cNvSpPr>
                <p:nvPr/>
              </p:nvSpPr>
              <p:spPr bwMode="auto">
                <a:xfrm>
                  <a:off x="576" y="2304"/>
                  <a:ext cx="1248" cy="62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37" name="Oval 105"/>
                <p:cNvSpPr>
                  <a:spLocks noChangeArrowheads="1"/>
                </p:cNvSpPr>
                <p:nvPr/>
              </p:nvSpPr>
              <p:spPr bwMode="auto">
                <a:xfrm>
                  <a:off x="528" y="225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grpSp>
            <p:nvGrpSpPr>
              <p:cNvPr id="52331" name="Group 106"/>
              <p:cNvGrpSpPr>
                <a:grpSpLocks/>
              </p:cNvGrpSpPr>
              <p:nvPr/>
            </p:nvGrpSpPr>
            <p:grpSpPr bwMode="auto">
              <a:xfrm>
                <a:off x="1440" y="2256"/>
                <a:ext cx="1296" cy="720"/>
                <a:chOff x="528" y="2256"/>
                <a:chExt cx="1296" cy="720"/>
              </a:xfrm>
            </p:grpSpPr>
            <p:sp>
              <p:nvSpPr>
                <p:cNvPr id="52332" name="Line 107"/>
                <p:cNvSpPr>
                  <a:spLocks noChangeShapeType="1"/>
                </p:cNvSpPr>
                <p:nvPr/>
              </p:nvSpPr>
              <p:spPr bwMode="auto">
                <a:xfrm>
                  <a:off x="593" y="2304"/>
                  <a:ext cx="0"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33" name="Line 108"/>
                <p:cNvSpPr>
                  <a:spLocks noChangeShapeType="1"/>
                </p:cNvSpPr>
                <p:nvPr/>
              </p:nvSpPr>
              <p:spPr bwMode="auto">
                <a:xfrm>
                  <a:off x="576" y="2304"/>
                  <a:ext cx="1248" cy="62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34" name="Oval 109"/>
                <p:cNvSpPr>
                  <a:spLocks noChangeArrowheads="1"/>
                </p:cNvSpPr>
                <p:nvPr/>
              </p:nvSpPr>
              <p:spPr bwMode="auto">
                <a:xfrm>
                  <a:off x="528" y="225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grpSp>
        <p:grpSp>
          <p:nvGrpSpPr>
            <p:cNvPr id="52245" name="Group 92"/>
            <p:cNvGrpSpPr>
              <a:grpSpLocks/>
            </p:cNvGrpSpPr>
            <p:nvPr/>
          </p:nvGrpSpPr>
          <p:grpSpPr bwMode="auto">
            <a:xfrm>
              <a:off x="528" y="2256"/>
              <a:ext cx="2208" cy="720"/>
              <a:chOff x="528" y="2256"/>
              <a:chExt cx="2208" cy="720"/>
            </a:xfrm>
          </p:grpSpPr>
          <p:grpSp>
            <p:nvGrpSpPr>
              <p:cNvPr id="52312" name="Group 79"/>
              <p:cNvGrpSpPr>
                <a:grpSpLocks/>
              </p:cNvGrpSpPr>
              <p:nvPr/>
            </p:nvGrpSpPr>
            <p:grpSpPr bwMode="auto">
              <a:xfrm>
                <a:off x="528" y="2256"/>
                <a:ext cx="1296" cy="720"/>
                <a:chOff x="528" y="2256"/>
                <a:chExt cx="1296" cy="720"/>
              </a:xfrm>
            </p:grpSpPr>
            <p:sp>
              <p:nvSpPr>
                <p:cNvPr id="52325" name="Line 77"/>
                <p:cNvSpPr>
                  <a:spLocks noChangeShapeType="1"/>
                </p:cNvSpPr>
                <p:nvPr/>
              </p:nvSpPr>
              <p:spPr bwMode="auto">
                <a:xfrm>
                  <a:off x="593" y="2304"/>
                  <a:ext cx="0"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26" name="Line 78"/>
                <p:cNvSpPr>
                  <a:spLocks noChangeShapeType="1"/>
                </p:cNvSpPr>
                <p:nvPr/>
              </p:nvSpPr>
              <p:spPr bwMode="auto">
                <a:xfrm>
                  <a:off x="576" y="2304"/>
                  <a:ext cx="1248" cy="62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27" name="Oval 42"/>
                <p:cNvSpPr>
                  <a:spLocks noChangeArrowheads="1"/>
                </p:cNvSpPr>
                <p:nvPr/>
              </p:nvSpPr>
              <p:spPr bwMode="auto">
                <a:xfrm>
                  <a:off x="528" y="225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grpSp>
            <p:nvGrpSpPr>
              <p:cNvPr id="52313" name="Group 80"/>
              <p:cNvGrpSpPr>
                <a:grpSpLocks/>
              </p:cNvGrpSpPr>
              <p:nvPr/>
            </p:nvGrpSpPr>
            <p:grpSpPr bwMode="auto">
              <a:xfrm>
                <a:off x="816" y="2256"/>
                <a:ext cx="1296" cy="720"/>
                <a:chOff x="528" y="2256"/>
                <a:chExt cx="1296" cy="720"/>
              </a:xfrm>
            </p:grpSpPr>
            <p:sp>
              <p:nvSpPr>
                <p:cNvPr id="52322" name="Line 81"/>
                <p:cNvSpPr>
                  <a:spLocks noChangeShapeType="1"/>
                </p:cNvSpPr>
                <p:nvPr/>
              </p:nvSpPr>
              <p:spPr bwMode="auto">
                <a:xfrm>
                  <a:off x="593" y="2304"/>
                  <a:ext cx="0"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23" name="Line 82"/>
                <p:cNvSpPr>
                  <a:spLocks noChangeShapeType="1"/>
                </p:cNvSpPr>
                <p:nvPr/>
              </p:nvSpPr>
              <p:spPr bwMode="auto">
                <a:xfrm>
                  <a:off x="576" y="2304"/>
                  <a:ext cx="1248" cy="62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24" name="Oval 83"/>
                <p:cNvSpPr>
                  <a:spLocks noChangeArrowheads="1"/>
                </p:cNvSpPr>
                <p:nvPr/>
              </p:nvSpPr>
              <p:spPr bwMode="auto">
                <a:xfrm>
                  <a:off x="528" y="225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grpSp>
            <p:nvGrpSpPr>
              <p:cNvPr id="52314" name="Group 84"/>
              <p:cNvGrpSpPr>
                <a:grpSpLocks/>
              </p:cNvGrpSpPr>
              <p:nvPr/>
            </p:nvGrpSpPr>
            <p:grpSpPr bwMode="auto">
              <a:xfrm>
                <a:off x="1152" y="2256"/>
                <a:ext cx="1296" cy="720"/>
                <a:chOff x="528" y="2256"/>
                <a:chExt cx="1296" cy="720"/>
              </a:xfrm>
            </p:grpSpPr>
            <p:sp>
              <p:nvSpPr>
                <p:cNvPr id="52319" name="Line 85"/>
                <p:cNvSpPr>
                  <a:spLocks noChangeShapeType="1"/>
                </p:cNvSpPr>
                <p:nvPr/>
              </p:nvSpPr>
              <p:spPr bwMode="auto">
                <a:xfrm>
                  <a:off x="593" y="2304"/>
                  <a:ext cx="0"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20" name="Line 86"/>
                <p:cNvSpPr>
                  <a:spLocks noChangeShapeType="1"/>
                </p:cNvSpPr>
                <p:nvPr/>
              </p:nvSpPr>
              <p:spPr bwMode="auto">
                <a:xfrm>
                  <a:off x="576" y="2304"/>
                  <a:ext cx="1248" cy="62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21" name="Oval 87"/>
                <p:cNvSpPr>
                  <a:spLocks noChangeArrowheads="1"/>
                </p:cNvSpPr>
                <p:nvPr/>
              </p:nvSpPr>
              <p:spPr bwMode="auto">
                <a:xfrm>
                  <a:off x="528" y="225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grpSp>
            <p:nvGrpSpPr>
              <p:cNvPr id="52315" name="Group 88"/>
              <p:cNvGrpSpPr>
                <a:grpSpLocks/>
              </p:cNvGrpSpPr>
              <p:nvPr/>
            </p:nvGrpSpPr>
            <p:grpSpPr bwMode="auto">
              <a:xfrm>
                <a:off x="1440" y="2256"/>
                <a:ext cx="1296" cy="720"/>
                <a:chOff x="528" y="2256"/>
                <a:chExt cx="1296" cy="720"/>
              </a:xfrm>
            </p:grpSpPr>
            <p:sp>
              <p:nvSpPr>
                <p:cNvPr id="52316" name="Line 89"/>
                <p:cNvSpPr>
                  <a:spLocks noChangeShapeType="1"/>
                </p:cNvSpPr>
                <p:nvPr/>
              </p:nvSpPr>
              <p:spPr bwMode="auto">
                <a:xfrm>
                  <a:off x="593" y="2304"/>
                  <a:ext cx="0"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17" name="Line 90"/>
                <p:cNvSpPr>
                  <a:spLocks noChangeShapeType="1"/>
                </p:cNvSpPr>
                <p:nvPr/>
              </p:nvSpPr>
              <p:spPr bwMode="auto">
                <a:xfrm>
                  <a:off x="576" y="2304"/>
                  <a:ext cx="1248" cy="62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18" name="Oval 91"/>
                <p:cNvSpPr>
                  <a:spLocks noChangeArrowheads="1"/>
                </p:cNvSpPr>
                <p:nvPr/>
              </p:nvSpPr>
              <p:spPr bwMode="auto">
                <a:xfrm>
                  <a:off x="528" y="225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grpSp>
        <p:grpSp>
          <p:nvGrpSpPr>
            <p:cNvPr id="52246" name="Group 43"/>
            <p:cNvGrpSpPr>
              <a:grpSpLocks/>
            </p:cNvGrpSpPr>
            <p:nvPr/>
          </p:nvGrpSpPr>
          <p:grpSpPr bwMode="auto">
            <a:xfrm>
              <a:off x="528" y="2880"/>
              <a:ext cx="1056" cy="960"/>
              <a:chOff x="528" y="2880"/>
              <a:chExt cx="1056" cy="960"/>
            </a:xfrm>
          </p:grpSpPr>
          <p:sp>
            <p:nvSpPr>
              <p:cNvPr id="52280" name="Line 41"/>
              <p:cNvSpPr>
                <a:spLocks noChangeShapeType="1"/>
              </p:cNvSpPr>
              <p:nvPr/>
            </p:nvSpPr>
            <p:spPr bwMode="auto">
              <a:xfrm flipH="1">
                <a:off x="864" y="2928"/>
                <a:ext cx="672" cy="52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81" name="Line 40"/>
              <p:cNvSpPr>
                <a:spLocks noChangeShapeType="1"/>
              </p:cNvSpPr>
              <p:nvPr/>
            </p:nvSpPr>
            <p:spPr bwMode="auto">
              <a:xfrm flipH="1">
                <a:off x="576" y="2928"/>
                <a:ext cx="672" cy="52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82" name="Line 39"/>
              <p:cNvSpPr>
                <a:spLocks noChangeShapeType="1"/>
              </p:cNvSpPr>
              <p:nvPr/>
            </p:nvSpPr>
            <p:spPr bwMode="auto">
              <a:xfrm>
                <a:off x="576" y="2928"/>
                <a:ext cx="672" cy="52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83" name="Line 38"/>
              <p:cNvSpPr>
                <a:spLocks noChangeShapeType="1"/>
              </p:cNvSpPr>
              <p:nvPr/>
            </p:nvSpPr>
            <p:spPr bwMode="auto">
              <a:xfrm>
                <a:off x="864" y="2928"/>
                <a:ext cx="672" cy="52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84" name="Line 27"/>
              <p:cNvSpPr>
                <a:spLocks noChangeShapeType="1"/>
              </p:cNvSpPr>
              <p:nvPr/>
            </p:nvSpPr>
            <p:spPr bwMode="auto">
              <a:xfrm>
                <a:off x="593" y="2976"/>
                <a:ext cx="0"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85" name="Line 30"/>
              <p:cNvSpPr>
                <a:spLocks noChangeShapeType="1"/>
              </p:cNvSpPr>
              <p:nvPr/>
            </p:nvSpPr>
            <p:spPr bwMode="auto">
              <a:xfrm>
                <a:off x="881" y="2976"/>
                <a:ext cx="0"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86" name="Line 33"/>
              <p:cNvSpPr>
                <a:spLocks noChangeShapeType="1"/>
              </p:cNvSpPr>
              <p:nvPr/>
            </p:nvSpPr>
            <p:spPr bwMode="auto">
              <a:xfrm>
                <a:off x="1217" y="2976"/>
                <a:ext cx="0"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87" name="Oval 34"/>
              <p:cNvSpPr>
                <a:spLocks noChangeArrowheads="1"/>
              </p:cNvSpPr>
              <p:nvPr/>
            </p:nvSpPr>
            <p:spPr bwMode="auto">
              <a:xfrm>
                <a:off x="1152" y="2880"/>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52288" name="Line 36"/>
              <p:cNvSpPr>
                <a:spLocks noChangeShapeType="1"/>
              </p:cNvSpPr>
              <p:nvPr/>
            </p:nvSpPr>
            <p:spPr bwMode="auto">
              <a:xfrm>
                <a:off x="1505" y="2976"/>
                <a:ext cx="0"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89" name="Oval 37"/>
              <p:cNvSpPr>
                <a:spLocks noChangeArrowheads="1"/>
              </p:cNvSpPr>
              <p:nvPr/>
            </p:nvSpPr>
            <p:spPr bwMode="auto">
              <a:xfrm>
                <a:off x="1440" y="2880"/>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52290" name="Freeform 13"/>
              <p:cNvSpPr>
                <a:spLocks/>
              </p:cNvSpPr>
              <p:nvPr/>
            </p:nvSpPr>
            <p:spPr bwMode="auto">
              <a:xfrm>
                <a:off x="595" y="3428"/>
                <a:ext cx="293" cy="349"/>
              </a:xfrm>
              <a:custGeom>
                <a:avLst/>
                <a:gdLst>
                  <a:gd name="T0" fmla="*/ 293 w 293"/>
                  <a:gd name="T1" fmla="*/ 0 h 349"/>
                  <a:gd name="T2" fmla="*/ 0 w 293"/>
                  <a:gd name="T3" fmla="*/ 349 h 349"/>
                  <a:gd name="T4" fmla="*/ 0 60000 65536"/>
                  <a:gd name="T5" fmla="*/ 0 60000 65536"/>
                  <a:gd name="T6" fmla="*/ 0 w 293"/>
                  <a:gd name="T7" fmla="*/ 0 h 349"/>
                  <a:gd name="T8" fmla="*/ 293 w 293"/>
                  <a:gd name="T9" fmla="*/ 349 h 349"/>
                </a:gdLst>
                <a:ahLst/>
                <a:cxnLst>
                  <a:cxn ang="T4">
                    <a:pos x="T0" y="T1"/>
                  </a:cxn>
                  <a:cxn ang="T5">
                    <a:pos x="T2" y="T3"/>
                  </a:cxn>
                </a:cxnLst>
                <a:rect l="T6" t="T7" r="T8" b="T9"/>
                <a:pathLst>
                  <a:path w="293" h="349">
                    <a:moveTo>
                      <a:pt x="293" y="0"/>
                    </a:moveTo>
                    <a:lnTo>
                      <a:pt x="0" y="349"/>
                    </a:lnTo>
                  </a:path>
                </a:pathLst>
              </a:custGeom>
              <a:noFill/>
              <a:ln w="19050">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291" name="Freeform 12"/>
              <p:cNvSpPr>
                <a:spLocks/>
              </p:cNvSpPr>
              <p:nvPr/>
            </p:nvSpPr>
            <p:spPr bwMode="auto">
              <a:xfrm>
                <a:off x="576" y="3408"/>
                <a:ext cx="312" cy="369"/>
              </a:xfrm>
              <a:custGeom>
                <a:avLst/>
                <a:gdLst>
                  <a:gd name="T0" fmla="*/ 0 w 312"/>
                  <a:gd name="T1" fmla="*/ 0 h 369"/>
                  <a:gd name="T2" fmla="*/ 312 w 312"/>
                  <a:gd name="T3" fmla="*/ 369 h 369"/>
                  <a:gd name="T4" fmla="*/ 0 60000 65536"/>
                  <a:gd name="T5" fmla="*/ 0 60000 65536"/>
                  <a:gd name="T6" fmla="*/ 0 w 312"/>
                  <a:gd name="T7" fmla="*/ 0 h 369"/>
                  <a:gd name="T8" fmla="*/ 312 w 312"/>
                  <a:gd name="T9" fmla="*/ 369 h 369"/>
                </a:gdLst>
                <a:ahLst/>
                <a:cxnLst>
                  <a:cxn ang="T4">
                    <a:pos x="T0" y="T1"/>
                  </a:cxn>
                  <a:cxn ang="T5">
                    <a:pos x="T2" y="T3"/>
                  </a:cxn>
                </a:cxnLst>
                <a:rect l="T6" t="T7" r="T8" b="T9"/>
                <a:pathLst>
                  <a:path w="312" h="369">
                    <a:moveTo>
                      <a:pt x="0" y="0"/>
                    </a:moveTo>
                    <a:lnTo>
                      <a:pt x="312" y="369"/>
                    </a:lnTo>
                  </a:path>
                </a:pathLst>
              </a:custGeom>
              <a:noFill/>
              <a:ln w="19050">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292" name="Line 6"/>
              <p:cNvSpPr>
                <a:spLocks noChangeShapeType="1"/>
              </p:cNvSpPr>
              <p:nvPr/>
            </p:nvSpPr>
            <p:spPr bwMode="auto">
              <a:xfrm>
                <a:off x="593" y="3408"/>
                <a:ext cx="0"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93" name="Oval 4"/>
              <p:cNvSpPr>
                <a:spLocks noChangeArrowheads="1"/>
              </p:cNvSpPr>
              <p:nvPr/>
            </p:nvSpPr>
            <p:spPr bwMode="auto">
              <a:xfrm>
                <a:off x="528" y="369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52294" name="Oval 5"/>
              <p:cNvSpPr>
                <a:spLocks noChangeArrowheads="1"/>
              </p:cNvSpPr>
              <p:nvPr/>
            </p:nvSpPr>
            <p:spPr bwMode="auto">
              <a:xfrm>
                <a:off x="528" y="3360"/>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nvGrpSpPr>
              <p:cNvPr id="52295" name="Group 8"/>
              <p:cNvGrpSpPr>
                <a:grpSpLocks/>
              </p:cNvGrpSpPr>
              <p:nvPr/>
            </p:nvGrpSpPr>
            <p:grpSpPr bwMode="auto">
              <a:xfrm>
                <a:off x="816" y="3360"/>
                <a:ext cx="144" cy="480"/>
                <a:chOff x="528" y="3360"/>
                <a:chExt cx="144" cy="480"/>
              </a:xfrm>
            </p:grpSpPr>
            <p:sp>
              <p:nvSpPr>
                <p:cNvPr id="52309" name="Line 9"/>
                <p:cNvSpPr>
                  <a:spLocks noChangeShapeType="1"/>
                </p:cNvSpPr>
                <p:nvPr/>
              </p:nvSpPr>
              <p:spPr bwMode="auto">
                <a:xfrm>
                  <a:off x="593" y="3408"/>
                  <a:ext cx="0"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10" name="Oval 10"/>
                <p:cNvSpPr>
                  <a:spLocks noChangeArrowheads="1"/>
                </p:cNvSpPr>
                <p:nvPr/>
              </p:nvSpPr>
              <p:spPr bwMode="auto">
                <a:xfrm>
                  <a:off x="528" y="369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52311" name="Oval 11"/>
                <p:cNvSpPr>
                  <a:spLocks noChangeArrowheads="1"/>
                </p:cNvSpPr>
                <p:nvPr/>
              </p:nvSpPr>
              <p:spPr bwMode="auto">
                <a:xfrm>
                  <a:off x="528" y="3360"/>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grpSp>
            <p:nvGrpSpPr>
              <p:cNvPr id="52296" name="Group 15"/>
              <p:cNvGrpSpPr>
                <a:grpSpLocks/>
              </p:cNvGrpSpPr>
              <p:nvPr/>
            </p:nvGrpSpPr>
            <p:grpSpPr bwMode="auto">
              <a:xfrm>
                <a:off x="1152" y="3360"/>
                <a:ext cx="432" cy="480"/>
                <a:chOff x="528" y="3360"/>
                <a:chExt cx="432" cy="480"/>
              </a:xfrm>
            </p:grpSpPr>
            <p:sp>
              <p:nvSpPr>
                <p:cNvPr id="52299" name="Freeform 16"/>
                <p:cNvSpPr>
                  <a:spLocks/>
                </p:cNvSpPr>
                <p:nvPr/>
              </p:nvSpPr>
              <p:spPr bwMode="auto">
                <a:xfrm>
                  <a:off x="595" y="3428"/>
                  <a:ext cx="293" cy="349"/>
                </a:xfrm>
                <a:custGeom>
                  <a:avLst/>
                  <a:gdLst>
                    <a:gd name="T0" fmla="*/ 293 w 293"/>
                    <a:gd name="T1" fmla="*/ 0 h 349"/>
                    <a:gd name="T2" fmla="*/ 0 w 293"/>
                    <a:gd name="T3" fmla="*/ 349 h 349"/>
                    <a:gd name="T4" fmla="*/ 0 60000 65536"/>
                    <a:gd name="T5" fmla="*/ 0 60000 65536"/>
                    <a:gd name="T6" fmla="*/ 0 w 293"/>
                    <a:gd name="T7" fmla="*/ 0 h 349"/>
                    <a:gd name="T8" fmla="*/ 293 w 293"/>
                    <a:gd name="T9" fmla="*/ 349 h 349"/>
                  </a:gdLst>
                  <a:ahLst/>
                  <a:cxnLst>
                    <a:cxn ang="T4">
                      <a:pos x="T0" y="T1"/>
                    </a:cxn>
                    <a:cxn ang="T5">
                      <a:pos x="T2" y="T3"/>
                    </a:cxn>
                  </a:cxnLst>
                  <a:rect l="T6" t="T7" r="T8" b="T9"/>
                  <a:pathLst>
                    <a:path w="293" h="349">
                      <a:moveTo>
                        <a:pt x="293" y="0"/>
                      </a:moveTo>
                      <a:lnTo>
                        <a:pt x="0" y="349"/>
                      </a:lnTo>
                    </a:path>
                  </a:pathLst>
                </a:custGeom>
                <a:noFill/>
                <a:ln w="19050">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300" name="Freeform 17"/>
                <p:cNvSpPr>
                  <a:spLocks/>
                </p:cNvSpPr>
                <p:nvPr/>
              </p:nvSpPr>
              <p:spPr bwMode="auto">
                <a:xfrm>
                  <a:off x="576" y="3408"/>
                  <a:ext cx="312" cy="369"/>
                </a:xfrm>
                <a:custGeom>
                  <a:avLst/>
                  <a:gdLst>
                    <a:gd name="T0" fmla="*/ 0 w 312"/>
                    <a:gd name="T1" fmla="*/ 0 h 369"/>
                    <a:gd name="T2" fmla="*/ 312 w 312"/>
                    <a:gd name="T3" fmla="*/ 369 h 369"/>
                    <a:gd name="T4" fmla="*/ 0 60000 65536"/>
                    <a:gd name="T5" fmla="*/ 0 60000 65536"/>
                    <a:gd name="T6" fmla="*/ 0 w 312"/>
                    <a:gd name="T7" fmla="*/ 0 h 369"/>
                    <a:gd name="T8" fmla="*/ 312 w 312"/>
                    <a:gd name="T9" fmla="*/ 369 h 369"/>
                  </a:gdLst>
                  <a:ahLst/>
                  <a:cxnLst>
                    <a:cxn ang="T4">
                      <a:pos x="T0" y="T1"/>
                    </a:cxn>
                    <a:cxn ang="T5">
                      <a:pos x="T2" y="T3"/>
                    </a:cxn>
                  </a:cxnLst>
                  <a:rect l="T6" t="T7" r="T8" b="T9"/>
                  <a:pathLst>
                    <a:path w="312" h="369">
                      <a:moveTo>
                        <a:pt x="0" y="0"/>
                      </a:moveTo>
                      <a:lnTo>
                        <a:pt x="312" y="369"/>
                      </a:lnTo>
                    </a:path>
                  </a:pathLst>
                </a:custGeom>
                <a:noFill/>
                <a:ln w="19050">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52301" name="Group 18"/>
                <p:cNvGrpSpPr>
                  <a:grpSpLocks/>
                </p:cNvGrpSpPr>
                <p:nvPr/>
              </p:nvGrpSpPr>
              <p:grpSpPr bwMode="auto">
                <a:xfrm>
                  <a:off x="528" y="3360"/>
                  <a:ext cx="144" cy="480"/>
                  <a:chOff x="528" y="3360"/>
                  <a:chExt cx="144" cy="480"/>
                </a:xfrm>
              </p:grpSpPr>
              <p:sp>
                <p:nvSpPr>
                  <p:cNvPr id="52306" name="Line 19"/>
                  <p:cNvSpPr>
                    <a:spLocks noChangeShapeType="1"/>
                  </p:cNvSpPr>
                  <p:nvPr/>
                </p:nvSpPr>
                <p:spPr bwMode="auto">
                  <a:xfrm>
                    <a:off x="593" y="3408"/>
                    <a:ext cx="0"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07" name="Oval 20"/>
                  <p:cNvSpPr>
                    <a:spLocks noChangeArrowheads="1"/>
                  </p:cNvSpPr>
                  <p:nvPr/>
                </p:nvSpPr>
                <p:spPr bwMode="auto">
                  <a:xfrm>
                    <a:off x="528" y="369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52308" name="Oval 21"/>
                  <p:cNvSpPr>
                    <a:spLocks noChangeArrowheads="1"/>
                  </p:cNvSpPr>
                  <p:nvPr/>
                </p:nvSpPr>
                <p:spPr bwMode="auto">
                  <a:xfrm>
                    <a:off x="528" y="3360"/>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grpSp>
              <p:nvGrpSpPr>
                <p:cNvPr id="52302" name="Group 22"/>
                <p:cNvGrpSpPr>
                  <a:grpSpLocks/>
                </p:cNvGrpSpPr>
                <p:nvPr/>
              </p:nvGrpSpPr>
              <p:grpSpPr bwMode="auto">
                <a:xfrm>
                  <a:off x="816" y="3360"/>
                  <a:ext cx="144" cy="480"/>
                  <a:chOff x="528" y="3360"/>
                  <a:chExt cx="144" cy="480"/>
                </a:xfrm>
              </p:grpSpPr>
              <p:sp>
                <p:nvSpPr>
                  <p:cNvPr id="52303" name="Line 23"/>
                  <p:cNvSpPr>
                    <a:spLocks noChangeShapeType="1"/>
                  </p:cNvSpPr>
                  <p:nvPr/>
                </p:nvSpPr>
                <p:spPr bwMode="auto">
                  <a:xfrm>
                    <a:off x="593" y="3408"/>
                    <a:ext cx="0"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04" name="Oval 24"/>
                  <p:cNvSpPr>
                    <a:spLocks noChangeArrowheads="1"/>
                  </p:cNvSpPr>
                  <p:nvPr/>
                </p:nvSpPr>
                <p:spPr bwMode="auto">
                  <a:xfrm>
                    <a:off x="528" y="369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52305" name="Oval 25"/>
                  <p:cNvSpPr>
                    <a:spLocks noChangeArrowheads="1"/>
                  </p:cNvSpPr>
                  <p:nvPr/>
                </p:nvSpPr>
                <p:spPr bwMode="auto">
                  <a:xfrm>
                    <a:off x="528" y="3360"/>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grpSp>
          <p:sp>
            <p:nvSpPr>
              <p:cNvPr id="52297" name="Oval 26"/>
              <p:cNvSpPr>
                <a:spLocks noChangeArrowheads="1"/>
              </p:cNvSpPr>
              <p:nvPr/>
            </p:nvSpPr>
            <p:spPr bwMode="auto">
              <a:xfrm>
                <a:off x="528" y="2880"/>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52298" name="Oval 31"/>
              <p:cNvSpPr>
                <a:spLocks noChangeArrowheads="1"/>
              </p:cNvSpPr>
              <p:nvPr/>
            </p:nvSpPr>
            <p:spPr bwMode="auto">
              <a:xfrm>
                <a:off x="816" y="2880"/>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grpSp>
          <p:nvGrpSpPr>
            <p:cNvPr id="52247" name="Group 44"/>
            <p:cNvGrpSpPr>
              <a:grpSpLocks/>
            </p:cNvGrpSpPr>
            <p:nvPr/>
          </p:nvGrpSpPr>
          <p:grpSpPr bwMode="auto">
            <a:xfrm>
              <a:off x="1776" y="2880"/>
              <a:ext cx="1056" cy="960"/>
              <a:chOff x="528" y="2880"/>
              <a:chExt cx="1056" cy="960"/>
            </a:xfrm>
          </p:grpSpPr>
          <p:sp>
            <p:nvSpPr>
              <p:cNvPr id="52248" name="Line 45"/>
              <p:cNvSpPr>
                <a:spLocks noChangeShapeType="1"/>
              </p:cNvSpPr>
              <p:nvPr/>
            </p:nvSpPr>
            <p:spPr bwMode="auto">
              <a:xfrm flipH="1">
                <a:off x="864" y="2928"/>
                <a:ext cx="672" cy="52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9" name="Line 46"/>
              <p:cNvSpPr>
                <a:spLocks noChangeShapeType="1"/>
              </p:cNvSpPr>
              <p:nvPr/>
            </p:nvSpPr>
            <p:spPr bwMode="auto">
              <a:xfrm flipH="1">
                <a:off x="576" y="2928"/>
                <a:ext cx="672" cy="52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0" name="Line 47"/>
              <p:cNvSpPr>
                <a:spLocks noChangeShapeType="1"/>
              </p:cNvSpPr>
              <p:nvPr/>
            </p:nvSpPr>
            <p:spPr bwMode="auto">
              <a:xfrm>
                <a:off x="576" y="2928"/>
                <a:ext cx="672" cy="52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1" name="Line 48"/>
              <p:cNvSpPr>
                <a:spLocks noChangeShapeType="1"/>
              </p:cNvSpPr>
              <p:nvPr/>
            </p:nvSpPr>
            <p:spPr bwMode="auto">
              <a:xfrm>
                <a:off x="864" y="2928"/>
                <a:ext cx="672" cy="52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2" name="Line 49"/>
              <p:cNvSpPr>
                <a:spLocks noChangeShapeType="1"/>
              </p:cNvSpPr>
              <p:nvPr/>
            </p:nvSpPr>
            <p:spPr bwMode="auto">
              <a:xfrm>
                <a:off x="593" y="2976"/>
                <a:ext cx="0"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3" name="Line 50"/>
              <p:cNvSpPr>
                <a:spLocks noChangeShapeType="1"/>
              </p:cNvSpPr>
              <p:nvPr/>
            </p:nvSpPr>
            <p:spPr bwMode="auto">
              <a:xfrm>
                <a:off x="881" y="2976"/>
                <a:ext cx="0"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4" name="Line 51"/>
              <p:cNvSpPr>
                <a:spLocks noChangeShapeType="1"/>
              </p:cNvSpPr>
              <p:nvPr/>
            </p:nvSpPr>
            <p:spPr bwMode="auto">
              <a:xfrm>
                <a:off x="1217" y="2976"/>
                <a:ext cx="0"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5" name="Oval 52"/>
              <p:cNvSpPr>
                <a:spLocks noChangeArrowheads="1"/>
              </p:cNvSpPr>
              <p:nvPr/>
            </p:nvSpPr>
            <p:spPr bwMode="auto">
              <a:xfrm>
                <a:off x="1152" y="2880"/>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52256" name="Line 53"/>
              <p:cNvSpPr>
                <a:spLocks noChangeShapeType="1"/>
              </p:cNvSpPr>
              <p:nvPr/>
            </p:nvSpPr>
            <p:spPr bwMode="auto">
              <a:xfrm>
                <a:off x="1505" y="2976"/>
                <a:ext cx="0"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7" name="Oval 54"/>
              <p:cNvSpPr>
                <a:spLocks noChangeArrowheads="1"/>
              </p:cNvSpPr>
              <p:nvPr/>
            </p:nvSpPr>
            <p:spPr bwMode="auto">
              <a:xfrm>
                <a:off x="1440" y="2880"/>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52258" name="Freeform 55"/>
              <p:cNvSpPr>
                <a:spLocks/>
              </p:cNvSpPr>
              <p:nvPr/>
            </p:nvSpPr>
            <p:spPr bwMode="auto">
              <a:xfrm>
                <a:off x="595" y="3428"/>
                <a:ext cx="293" cy="349"/>
              </a:xfrm>
              <a:custGeom>
                <a:avLst/>
                <a:gdLst>
                  <a:gd name="T0" fmla="*/ 293 w 293"/>
                  <a:gd name="T1" fmla="*/ 0 h 349"/>
                  <a:gd name="T2" fmla="*/ 0 w 293"/>
                  <a:gd name="T3" fmla="*/ 349 h 349"/>
                  <a:gd name="T4" fmla="*/ 0 60000 65536"/>
                  <a:gd name="T5" fmla="*/ 0 60000 65536"/>
                  <a:gd name="T6" fmla="*/ 0 w 293"/>
                  <a:gd name="T7" fmla="*/ 0 h 349"/>
                  <a:gd name="T8" fmla="*/ 293 w 293"/>
                  <a:gd name="T9" fmla="*/ 349 h 349"/>
                </a:gdLst>
                <a:ahLst/>
                <a:cxnLst>
                  <a:cxn ang="T4">
                    <a:pos x="T0" y="T1"/>
                  </a:cxn>
                  <a:cxn ang="T5">
                    <a:pos x="T2" y="T3"/>
                  </a:cxn>
                </a:cxnLst>
                <a:rect l="T6" t="T7" r="T8" b="T9"/>
                <a:pathLst>
                  <a:path w="293" h="349">
                    <a:moveTo>
                      <a:pt x="293" y="0"/>
                    </a:moveTo>
                    <a:lnTo>
                      <a:pt x="0" y="349"/>
                    </a:lnTo>
                  </a:path>
                </a:pathLst>
              </a:custGeom>
              <a:noFill/>
              <a:ln w="19050">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259" name="Freeform 56"/>
              <p:cNvSpPr>
                <a:spLocks/>
              </p:cNvSpPr>
              <p:nvPr/>
            </p:nvSpPr>
            <p:spPr bwMode="auto">
              <a:xfrm>
                <a:off x="576" y="3408"/>
                <a:ext cx="312" cy="369"/>
              </a:xfrm>
              <a:custGeom>
                <a:avLst/>
                <a:gdLst>
                  <a:gd name="T0" fmla="*/ 0 w 312"/>
                  <a:gd name="T1" fmla="*/ 0 h 369"/>
                  <a:gd name="T2" fmla="*/ 312 w 312"/>
                  <a:gd name="T3" fmla="*/ 369 h 369"/>
                  <a:gd name="T4" fmla="*/ 0 60000 65536"/>
                  <a:gd name="T5" fmla="*/ 0 60000 65536"/>
                  <a:gd name="T6" fmla="*/ 0 w 312"/>
                  <a:gd name="T7" fmla="*/ 0 h 369"/>
                  <a:gd name="T8" fmla="*/ 312 w 312"/>
                  <a:gd name="T9" fmla="*/ 369 h 369"/>
                </a:gdLst>
                <a:ahLst/>
                <a:cxnLst>
                  <a:cxn ang="T4">
                    <a:pos x="T0" y="T1"/>
                  </a:cxn>
                  <a:cxn ang="T5">
                    <a:pos x="T2" y="T3"/>
                  </a:cxn>
                </a:cxnLst>
                <a:rect l="T6" t="T7" r="T8" b="T9"/>
                <a:pathLst>
                  <a:path w="312" h="369">
                    <a:moveTo>
                      <a:pt x="0" y="0"/>
                    </a:moveTo>
                    <a:lnTo>
                      <a:pt x="312" y="369"/>
                    </a:lnTo>
                  </a:path>
                </a:pathLst>
              </a:custGeom>
              <a:noFill/>
              <a:ln w="19050">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260" name="Line 57"/>
              <p:cNvSpPr>
                <a:spLocks noChangeShapeType="1"/>
              </p:cNvSpPr>
              <p:nvPr/>
            </p:nvSpPr>
            <p:spPr bwMode="auto">
              <a:xfrm>
                <a:off x="593" y="3408"/>
                <a:ext cx="0"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61" name="Oval 58"/>
              <p:cNvSpPr>
                <a:spLocks noChangeArrowheads="1"/>
              </p:cNvSpPr>
              <p:nvPr/>
            </p:nvSpPr>
            <p:spPr bwMode="auto">
              <a:xfrm>
                <a:off x="528" y="369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52262" name="Oval 59"/>
              <p:cNvSpPr>
                <a:spLocks noChangeArrowheads="1"/>
              </p:cNvSpPr>
              <p:nvPr/>
            </p:nvSpPr>
            <p:spPr bwMode="auto">
              <a:xfrm>
                <a:off x="528" y="3360"/>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nvGrpSpPr>
              <p:cNvPr id="52263" name="Group 60"/>
              <p:cNvGrpSpPr>
                <a:grpSpLocks/>
              </p:cNvGrpSpPr>
              <p:nvPr/>
            </p:nvGrpSpPr>
            <p:grpSpPr bwMode="auto">
              <a:xfrm>
                <a:off x="816" y="3360"/>
                <a:ext cx="144" cy="480"/>
                <a:chOff x="528" y="3360"/>
                <a:chExt cx="144" cy="480"/>
              </a:xfrm>
            </p:grpSpPr>
            <p:sp>
              <p:nvSpPr>
                <p:cNvPr id="52277" name="Line 61"/>
                <p:cNvSpPr>
                  <a:spLocks noChangeShapeType="1"/>
                </p:cNvSpPr>
                <p:nvPr/>
              </p:nvSpPr>
              <p:spPr bwMode="auto">
                <a:xfrm>
                  <a:off x="593" y="3408"/>
                  <a:ext cx="0"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78" name="Oval 62"/>
                <p:cNvSpPr>
                  <a:spLocks noChangeArrowheads="1"/>
                </p:cNvSpPr>
                <p:nvPr/>
              </p:nvSpPr>
              <p:spPr bwMode="auto">
                <a:xfrm>
                  <a:off x="528" y="369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52279" name="Oval 63"/>
                <p:cNvSpPr>
                  <a:spLocks noChangeArrowheads="1"/>
                </p:cNvSpPr>
                <p:nvPr/>
              </p:nvSpPr>
              <p:spPr bwMode="auto">
                <a:xfrm>
                  <a:off x="528" y="3360"/>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grpSp>
            <p:nvGrpSpPr>
              <p:cNvPr id="52264" name="Group 64"/>
              <p:cNvGrpSpPr>
                <a:grpSpLocks/>
              </p:cNvGrpSpPr>
              <p:nvPr/>
            </p:nvGrpSpPr>
            <p:grpSpPr bwMode="auto">
              <a:xfrm>
                <a:off x="1152" y="3360"/>
                <a:ext cx="432" cy="480"/>
                <a:chOff x="528" y="3360"/>
                <a:chExt cx="432" cy="480"/>
              </a:xfrm>
            </p:grpSpPr>
            <p:sp>
              <p:nvSpPr>
                <p:cNvPr id="52267" name="Freeform 65"/>
                <p:cNvSpPr>
                  <a:spLocks/>
                </p:cNvSpPr>
                <p:nvPr/>
              </p:nvSpPr>
              <p:spPr bwMode="auto">
                <a:xfrm>
                  <a:off x="595" y="3428"/>
                  <a:ext cx="293" cy="349"/>
                </a:xfrm>
                <a:custGeom>
                  <a:avLst/>
                  <a:gdLst>
                    <a:gd name="T0" fmla="*/ 293 w 293"/>
                    <a:gd name="T1" fmla="*/ 0 h 349"/>
                    <a:gd name="T2" fmla="*/ 0 w 293"/>
                    <a:gd name="T3" fmla="*/ 349 h 349"/>
                    <a:gd name="T4" fmla="*/ 0 60000 65536"/>
                    <a:gd name="T5" fmla="*/ 0 60000 65536"/>
                    <a:gd name="T6" fmla="*/ 0 w 293"/>
                    <a:gd name="T7" fmla="*/ 0 h 349"/>
                    <a:gd name="T8" fmla="*/ 293 w 293"/>
                    <a:gd name="T9" fmla="*/ 349 h 349"/>
                  </a:gdLst>
                  <a:ahLst/>
                  <a:cxnLst>
                    <a:cxn ang="T4">
                      <a:pos x="T0" y="T1"/>
                    </a:cxn>
                    <a:cxn ang="T5">
                      <a:pos x="T2" y="T3"/>
                    </a:cxn>
                  </a:cxnLst>
                  <a:rect l="T6" t="T7" r="T8" b="T9"/>
                  <a:pathLst>
                    <a:path w="293" h="349">
                      <a:moveTo>
                        <a:pt x="293" y="0"/>
                      </a:moveTo>
                      <a:lnTo>
                        <a:pt x="0" y="349"/>
                      </a:lnTo>
                    </a:path>
                  </a:pathLst>
                </a:custGeom>
                <a:noFill/>
                <a:ln w="19050">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268" name="Freeform 66"/>
                <p:cNvSpPr>
                  <a:spLocks/>
                </p:cNvSpPr>
                <p:nvPr/>
              </p:nvSpPr>
              <p:spPr bwMode="auto">
                <a:xfrm>
                  <a:off x="576" y="3408"/>
                  <a:ext cx="312" cy="369"/>
                </a:xfrm>
                <a:custGeom>
                  <a:avLst/>
                  <a:gdLst>
                    <a:gd name="T0" fmla="*/ 0 w 312"/>
                    <a:gd name="T1" fmla="*/ 0 h 369"/>
                    <a:gd name="T2" fmla="*/ 312 w 312"/>
                    <a:gd name="T3" fmla="*/ 369 h 369"/>
                    <a:gd name="T4" fmla="*/ 0 60000 65536"/>
                    <a:gd name="T5" fmla="*/ 0 60000 65536"/>
                    <a:gd name="T6" fmla="*/ 0 w 312"/>
                    <a:gd name="T7" fmla="*/ 0 h 369"/>
                    <a:gd name="T8" fmla="*/ 312 w 312"/>
                    <a:gd name="T9" fmla="*/ 369 h 369"/>
                  </a:gdLst>
                  <a:ahLst/>
                  <a:cxnLst>
                    <a:cxn ang="T4">
                      <a:pos x="T0" y="T1"/>
                    </a:cxn>
                    <a:cxn ang="T5">
                      <a:pos x="T2" y="T3"/>
                    </a:cxn>
                  </a:cxnLst>
                  <a:rect l="T6" t="T7" r="T8" b="T9"/>
                  <a:pathLst>
                    <a:path w="312" h="369">
                      <a:moveTo>
                        <a:pt x="0" y="0"/>
                      </a:moveTo>
                      <a:lnTo>
                        <a:pt x="312" y="369"/>
                      </a:lnTo>
                    </a:path>
                  </a:pathLst>
                </a:custGeom>
                <a:noFill/>
                <a:ln w="19050">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52269" name="Group 67"/>
                <p:cNvGrpSpPr>
                  <a:grpSpLocks/>
                </p:cNvGrpSpPr>
                <p:nvPr/>
              </p:nvGrpSpPr>
              <p:grpSpPr bwMode="auto">
                <a:xfrm>
                  <a:off x="528" y="3360"/>
                  <a:ext cx="144" cy="480"/>
                  <a:chOff x="528" y="3360"/>
                  <a:chExt cx="144" cy="480"/>
                </a:xfrm>
              </p:grpSpPr>
              <p:sp>
                <p:nvSpPr>
                  <p:cNvPr id="52274" name="Line 68"/>
                  <p:cNvSpPr>
                    <a:spLocks noChangeShapeType="1"/>
                  </p:cNvSpPr>
                  <p:nvPr/>
                </p:nvSpPr>
                <p:spPr bwMode="auto">
                  <a:xfrm>
                    <a:off x="593" y="3408"/>
                    <a:ext cx="0"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75" name="Oval 69"/>
                  <p:cNvSpPr>
                    <a:spLocks noChangeArrowheads="1"/>
                  </p:cNvSpPr>
                  <p:nvPr/>
                </p:nvSpPr>
                <p:spPr bwMode="auto">
                  <a:xfrm>
                    <a:off x="528" y="369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52276" name="Oval 70"/>
                  <p:cNvSpPr>
                    <a:spLocks noChangeArrowheads="1"/>
                  </p:cNvSpPr>
                  <p:nvPr/>
                </p:nvSpPr>
                <p:spPr bwMode="auto">
                  <a:xfrm>
                    <a:off x="528" y="3360"/>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grpSp>
              <p:nvGrpSpPr>
                <p:cNvPr id="52270" name="Group 71"/>
                <p:cNvGrpSpPr>
                  <a:grpSpLocks/>
                </p:cNvGrpSpPr>
                <p:nvPr/>
              </p:nvGrpSpPr>
              <p:grpSpPr bwMode="auto">
                <a:xfrm>
                  <a:off x="816" y="3360"/>
                  <a:ext cx="144" cy="480"/>
                  <a:chOff x="528" y="3360"/>
                  <a:chExt cx="144" cy="480"/>
                </a:xfrm>
              </p:grpSpPr>
              <p:sp>
                <p:nvSpPr>
                  <p:cNvPr id="52271" name="Line 72"/>
                  <p:cNvSpPr>
                    <a:spLocks noChangeShapeType="1"/>
                  </p:cNvSpPr>
                  <p:nvPr/>
                </p:nvSpPr>
                <p:spPr bwMode="auto">
                  <a:xfrm>
                    <a:off x="593" y="3408"/>
                    <a:ext cx="0"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72" name="Oval 73"/>
                  <p:cNvSpPr>
                    <a:spLocks noChangeArrowheads="1"/>
                  </p:cNvSpPr>
                  <p:nvPr/>
                </p:nvSpPr>
                <p:spPr bwMode="auto">
                  <a:xfrm>
                    <a:off x="528" y="369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52273" name="Oval 74"/>
                  <p:cNvSpPr>
                    <a:spLocks noChangeArrowheads="1"/>
                  </p:cNvSpPr>
                  <p:nvPr/>
                </p:nvSpPr>
                <p:spPr bwMode="auto">
                  <a:xfrm>
                    <a:off x="528" y="3360"/>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grpSp>
          <p:sp>
            <p:nvSpPr>
              <p:cNvPr id="52265" name="Oval 75"/>
              <p:cNvSpPr>
                <a:spLocks noChangeArrowheads="1"/>
              </p:cNvSpPr>
              <p:nvPr/>
            </p:nvSpPr>
            <p:spPr bwMode="auto">
              <a:xfrm>
                <a:off x="528" y="2880"/>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52266" name="Oval 76"/>
              <p:cNvSpPr>
                <a:spLocks noChangeArrowheads="1"/>
              </p:cNvSpPr>
              <p:nvPr/>
            </p:nvSpPr>
            <p:spPr bwMode="auto">
              <a:xfrm>
                <a:off x="816" y="2880"/>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grpSp>
      <p:sp>
        <p:nvSpPr>
          <p:cNvPr id="52229" name="Text Box 111"/>
          <p:cNvSpPr txBox="1">
            <a:spLocks noChangeArrowheads="1"/>
          </p:cNvSpPr>
          <p:nvPr/>
        </p:nvSpPr>
        <p:spPr bwMode="auto">
          <a:xfrm>
            <a:off x="304800" y="3276600"/>
            <a:ext cx="765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1600"/>
              <a:t>Rank 0</a:t>
            </a:r>
          </a:p>
        </p:txBody>
      </p:sp>
      <p:sp>
        <p:nvSpPr>
          <p:cNvPr id="52230" name="Text Box 112"/>
          <p:cNvSpPr txBox="1">
            <a:spLocks noChangeArrowheads="1"/>
          </p:cNvSpPr>
          <p:nvPr/>
        </p:nvSpPr>
        <p:spPr bwMode="auto">
          <a:xfrm>
            <a:off x="304800" y="4267200"/>
            <a:ext cx="765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1600"/>
              <a:t>Rank 1</a:t>
            </a:r>
          </a:p>
        </p:txBody>
      </p:sp>
      <p:sp>
        <p:nvSpPr>
          <p:cNvPr id="52231" name="Text Box 113"/>
          <p:cNvSpPr txBox="1">
            <a:spLocks noChangeArrowheads="1"/>
          </p:cNvSpPr>
          <p:nvPr/>
        </p:nvSpPr>
        <p:spPr bwMode="auto">
          <a:xfrm>
            <a:off x="304800" y="5029200"/>
            <a:ext cx="765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1600"/>
              <a:t>Rank 2</a:t>
            </a:r>
          </a:p>
        </p:txBody>
      </p:sp>
      <p:sp>
        <p:nvSpPr>
          <p:cNvPr id="52232" name="Text Box 114"/>
          <p:cNvSpPr txBox="1">
            <a:spLocks noChangeArrowheads="1"/>
          </p:cNvSpPr>
          <p:nvPr/>
        </p:nvSpPr>
        <p:spPr bwMode="auto">
          <a:xfrm>
            <a:off x="304800" y="5562600"/>
            <a:ext cx="765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1600"/>
              <a:t>Rank 3</a:t>
            </a:r>
          </a:p>
        </p:txBody>
      </p:sp>
      <p:sp>
        <p:nvSpPr>
          <p:cNvPr id="52233" name="Text Box 115"/>
          <p:cNvSpPr txBox="1">
            <a:spLocks noChangeArrowheads="1"/>
          </p:cNvSpPr>
          <p:nvPr/>
        </p:nvSpPr>
        <p:spPr bwMode="auto">
          <a:xfrm>
            <a:off x="1905000" y="2971800"/>
            <a:ext cx="574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1600"/>
              <a:t>(0,2)</a:t>
            </a:r>
          </a:p>
        </p:txBody>
      </p:sp>
      <p:sp>
        <p:nvSpPr>
          <p:cNvPr id="52234" name="Text Box 116"/>
          <p:cNvSpPr txBox="1">
            <a:spLocks noChangeArrowheads="1"/>
          </p:cNvSpPr>
          <p:nvPr/>
        </p:nvSpPr>
        <p:spPr bwMode="auto">
          <a:xfrm>
            <a:off x="3886200" y="2971800"/>
            <a:ext cx="574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1600"/>
              <a:t>(0,6)</a:t>
            </a:r>
          </a:p>
        </p:txBody>
      </p:sp>
      <p:sp>
        <p:nvSpPr>
          <p:cNvPr id="52235" name="Text Box 117"/>
          <p:cNvSpPr txBox="1">
            <a:spLocks noChangeArrowheads="1"/>
          </p:cNvSpPr>
          <p:nvPr/>
        </p:nvSpPr>
        <p:spPr bwMode="auto">
          <a:xfrm>
            <a:off x="609600" y="4495800"/>
            <a:ext cx="574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1600"/>
              <a:t>(1,0)</a:t>
            </a:r>
          </a:p>
        </p:txBody>
      </p:sp>
      <p:sp>
        <p:nvSpPr>
          <p:cNvPr id="52236" name="Text Box 118"/>
          <p:cNvSpPr txBox="1">
            <a:spLocks noChangeArrowheads="1"/>
          </p:cNvSpPr>
          <p:nvPr/>
        </p:nvSpPr>
        <p:spPr bwMode="auto">
          <a:xfrm>
            <a:off x="2057400" y="4419600"/>
            <a:ext cx="574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1600"/>
              <a:t>(1,2)</a:t>
            </a:r>
          </a:p>
        </p:txBody>
      </p:sp>
      <p:sp>
        <p:nvSpPr>
          <p:cNvPr id="52237" name="Text Box 119"/>
          <p:cNvSpPr txBox="1">
            <a:spLocks noChangeArrowheads="1"/>
          </p:cNvSpPr>
          <p:nvPr/>
        </p:nvSpPr>
        <p:spPr bwMode="auto">
          <a:xfrm>
            <a:off x="4038600" y="4419600"/>
            <a:ext cx="574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1600"/>
              <a:t>(1,6)</a:t>
            </a:r>
          </a:p>
        </p:txBody>
      </p:sp>
      <p:sp>
        <p:nvSpPr>
          <p:cNvPr id="52238" name="Text Box 120"/>
          <p:cNvSpPr txBox="1">
            <a:spLocks noChangeArrowheads="1"/>
          </p:cNvSpPr>
          <p:nvPr/>
        </p:nvSpPr>
        <p:spPr bwMode="auto">
          <a:xfrm>
            <a:off x="609600" y="5257800"/>
            <a:ext cx="574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1600"/>
              <a:t>(2,0)</a:t>
            </a:r>
          </a:p>
        </p:txBody>
      </p:sp>
      <p:sp>
        <p:nvSpPr>
          <p:cNvPr id="52239" name="Text Box 121"/>
          <p:cNvSpPr txBox="1">
            <a:spLocks noChangeArrowheads="1"/>
          </p:cNvSpPr>
          <p:nvPr/>
        </p:nvSpPr>
        <p:spPr bwMode="auto">
          <a:xfrm>
            <a:off x="2057400" y="5181600"/>
            <a:ext cx="574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1600"/>
              <a:t>(2,2)</a:t>
            </a:r>
          </a:p>
        </p:txBody>
      </p:sp>
      <p:sp>
        <p:nvSpPr>
          <p:cNvPr id="52240" name="Text Box 122"/>
          <p:cNvSpPr txBox="1">
            <a:spLocks noChangeArrowheads="1"/>
          </p:cNvSpPr>
          <p:nvPr/>
        </p:nvSpPr>
        <p:spPr bwMode="auto">
          <a:xfrm>
            <a:off x="2514600" y="5181600"/>
            <a:ext cx="574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1600"/>
              <a:t>(2,3)</a:t>
            </a:r>
          </a:p>
        </p:txBody>
      </p:sp>
      <p:sp>
        <p:nvSpPr>
          <p:cNvPr id="52241" name="Text Box 123"/>
          <p:cNvSpPr txBox="1">
            <a:spLocks noChangeArrowheads="1"/>
          </p:cNvSpPr>
          <p:nvPr/>
        </p:nvSpPr>
        <p:spPr bwMode="auto">
          <a:xfrm>
            <a:off x="1752600" y="5791200"/>
            <a:ext cx="574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1600"/>
              <a:t>(3,2)</a:t>
            </a:r>
          </a:p>
        </p:txBody>
      </p:sp>
      <p:sp>
        <p:nvSpPr>
          <p:cNvPr id="52242" name="Text Box 124"/>
          <p:cNvSpPr txBox="1">
            <a:spLocks noChangeArrowheads="1"/>
          </p:cNvSpPr>
          <p:nvPr/>
        </p:nvSpPr>
        <p:spPr bwMode="auto">
          <a:xfrm>
            <a:off x="2514600" y="5791200"/>
            <a:ext cx="574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1600"/>
              <a:t>(3,3)</a:t>
            </a:r>
          </a:p>
        </p:txBody>
      </p:sp>
      <p:sp>
        <p:nvSpPr>
          <p:cNvPr id="52243" name="Text Box 125"/>
          <p:cNvSpPr txBox="1">
            <a:spLocks noChangeArrowheads="1"/>
          </p:cNvSpPr>
          <p:nvPr/>
        </p:nvSpPr>
        <p:spPr bwMode="auto">
          <a:xfrm>
            <a:off x="5105400" y="3733800"/>
            <a:ext cx="37338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50000"/>
              </a:spcBef>
              <a:buFontTx/>
              <a:buNone/>
            </a:pPr>
            <a:r>
              <a:rPr lang="en-US" altLang="en-US" sz="2000"/>
              <a:t>i = 1, j = 2 = (010)</a:t>
            </a:r>
            <a:r>
              <a:rPr lang="en-US" altLang="en-US" sz="2000" baseline="-25000"/>
              <a:t>2</a:t>
            </a:r>
            <a:r>
              <a:rPr lang="en-US" altLang="en-US" sz="2000"/>
              <a:t>, j</a:t>
            </a:r>
            <a:r>
              <a:rPr lang="en-US" altLang="en-US" sz="2000" baseline="30000">
                <a:latin typeface="ＭＳ ゴシック" charset="-128"/>
                <a:ea typeface="ＭＳ ゴシック" charset="-128"/>
                <a:sym typeface="Mathematica1Mono" charset="0"/>
              </a:rPr>
              <a:t>♮</a:t>
            </a:r>
            <a:r>
              <a:rPr lang="en-US" altLang="en-US" sz="2000">
                <a:ea typeface="ＭＳ ゴシック" charset="-128"/>
              </a:rPr>
              <a:t> = (110)</a:t>
            </a:r>
            <a:r>
              <a:rPr lang="en-US" altLang="en-US" sz="2000" baseline="-25000">
                <a:ea typeface="ＭＳ ゴシック" charset="-128"/>
              </a:rPr>
              <a:t>2</a:t>
            </a:r>
            <a:r>
              <a:rPr lang="en-US" altLang="en-US" sz="2000">
                <a:ea typeface="ＭＳ ゴシック" charset="-128"/>
              </a:rPr>
              <a:t> = 6</a:t>
            </a:r>
          </a:p>
          <a:p>
            <a:pPr eaLnBrk="1" hangingPunct="1">
              <a:spcBef>
                <a:spcPct val="50000"/>
              </a:spcBef>
              <a:buFontTx/>
              <a:buNone/>
            </a:pPr>
            <a:r>
              <a:rPr lang="en-US" altLang="en-US" sz="2000">
                <a:ea typeface="ＭＳ ゴシック" charset="-128"/>
              </a:rPr>
              <a:t>i = 2, j = 2 = (010)</a:t>
            </a:r>
            <a:r>
              <a:rPr lang="en-US" altLang="en-US" sz="2000" baseline="-25000">
                <a:ea typeface="ＭＳ ゴシック" charset="-128"/>
              </a:rPr>
              <a:t>2</a:t>
            </a:r>
            <a:r>
              <a:rPr lang="en-US" altLang="en-US" sz="2000">
                <a:ea typeface="ＭＳ ゴシック" charset="-128"/>
              </a:rPr>
              <a:t>, j</a:t>
            </a:r>
            <a:r>
              <a:rPr lang="en-US" altLang="en-US" sz="2000" baseline="30000">
                <a:latin typeface="ＭＳ ゴシック" charset="-128"/>
                <a:ea typeface="ＭＳ ゴシック" charset="-128"/>
                <a:sym typeface="Mathematica1Mono" charset="0"/>
              </a:rPr>
              <a:t>♮</a:t>
            </a:r>
            <a:r>
              <a:rPr lang="en-US" altLang="en-US" sz="2000">
                <a:ea typeface="ＭＳ ゴシック" charset="-128"/>
              </a:rPr>
              <a:t> = (000)</a:t>
            </a:r>
            <a:r>
              <a:rPr lang="en-US" altLang="en-US" sz="2000" baseline="-25000">
                <a:ea typeface="ＭＳ ゴシック" charset="-128"/>
              </a:rPr>
              <a:t>2</a:t>
            </a:r>
            <a:r>
              <a:rPr lang="en-US" altLang="en-US" sz="2000">
                <a:ea typeface="ＭＳ ゴシック" charset="-128"/>
              </a:rPr>
              <a:t> = 0</a:t>
            </a:r>
          </a:p>
          <a:p>
            <a:pPr eaLnBrk="1" hangingPunct="1">
              <a:spcBef>
                <a:spcPct val="50000"/>
              </a:spcBef>
              <a:buFontTx/>
              <a:buNone/>
            </a:pPr>
            <a:r>
              <a:rPr lang="en-US" altLang="en-US" sz="2000">
                <a:ea typeface="ＭＳ ゴシック" charset="-128"/>
              </a:rPr>
              <a:t>i = 3, j = 2 = (010)</a:t>
            </a:r>
            <a:r>
              <a:rPr lang="en-US" altLang="en-US" sz="2000" baseline="-25000">
                <a:ea typeface="ＭＳ ゴシック" charset="-128"/>
              </a:rPr>
              <a:t>2</a:t>
            </a:r>
            <a:r>
              <a:rPr lang="en-US" altLang="en-US" sz="2000">
                <a:ea typeface="ＭＳ ゴシック" charset="-128"/>
              </a:rPr>
              <a:t>, j</a:t>
            </a:r>
            <a:r>
              <a:rPr lang="en-US" altLang="en-US" sz="2000" baseline="30000">
                <a:latin typeface="ＭＳ ゴシック" charset="-128"/>
                <a:ea typeface="ＭＳ ゴシック" charset="-128"/>
                <a:sym typeface="Mathematica1Mono" charset="0"/>
              </a:rPr>
              <a:t>♮</a:t>
            </a:r>
            <a:r>
              <a:rPr lang="en-US" altLang="en-US" sz="2000">
                <a:ea typeface="ＭＳ ゴシック" charset="-128"/>
              </a:rPr>
              <a:t> = (011)</a:t>
            </a:r>
            <a:r>
              <a:rPr lang="en-US" altLang="en-US" sz="2000" baseline="-25000">
                <a:ea typeface="ＭＳ ゴシック" charset="-128"/>
              </a:rPr>
              <a:t>2</a:t>
            </a:r>
            <a:r>
              <a:rPr lang="en-US" altLang="en-US" sz="2000">
                <a:ea typeface="ＭＳ ゴシック" charset="-128"/>
              </a:rPr>
              <a:t> = 3</a:t>
            </a:r>
            <a:endParaRPr lang="en-US" altLang="en-US" sz="2000" baseline="30000">
              <a:ea typeface="ＭＳ ゴシック" charset="-128"/>
            </a:endParaRPr>
          </a:p>
          <a:p>
            <a:pPr eaLnBrk="1" hangingPunct="1">
              <a:spcBef>
                <a:spcPct val="50000"/>
              </a:spcBef>
              <a:buFontTx/>
              <a:buNone/>
            </a:pPr>
            <a:endParaRPr lang="en-US" altLang="en-US" sz="2000" baseline="30000">
              <a:ea typeface="ＭＳ ゴシック" charset="-128"/>
            </a:endParaRPr>
          </a:p>
          <a:p>
            <a:pPr eaLnBrk="1" hangingPunct="1">
              <a:spcBef>
                <a:spcPct val="50000"/>
              </a:spcBef>
              <a:buFontTx/>
              <a:buNone/>
            </a:pPr>
            <a:endParaRPr lang="en-US" altLang="en-US" sz="2000" baseline="30000">
              <a:ea typeface="ＭＳ ゴシック" charset="-128"/>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8396DAC1-0504-8741-B98B-3682AE9B65F1}" type="slidenum">
              <a:rPr lang="en-US" altLang="en-US" sz="1400"/>
              <a:pPr>
                <a:spcBef>
                  <a:spcPct val="0"/>
                </a:spcBef>
                <a:buFontTx/>
                <a:buNone/>
              </a:pPr>
              <a:t>33</a:t>
            </a:fld>
            <a:endParaRPr lang="en-US" altLang="en-US" sz="1400"/>
          </a:p>
        </p:txBody>
      </p:sp>
      <p:sp>
        <p:nvSpPr>
          <p:cNvPr id="90114" name="Rectangle 2"/>
          <p:cNvSpPr>
            <a:spLocks noGrp="1" noChangeArrowheads="1"/>
          </p:cNvSpPr>
          <p:nvPr>
            <p:ph type="title"/>
          </p:nvPr>
        </p:nvSpPr>
        <p:spPr>
          <a:xfrm>
            <a:off x="609600" y="228600"/>
            <a:ext cx="7772400" cy="1143000"/>
          </a:xfrm>
        </p:spPr>
        <p:txBody>
          <a:bodyPr/>
          <a:lstStyle/>
          <a:p>
            <a:pPr eaLnBrk="1" hangingPunct="1"/>
            <a:r>
              <a:rPr lang="en-GB" altLang="en-US">
                <a:ea typeface="ＭＳ Ｐゴシック" charset="-128"/>
              </a:rPr>
              <a:t>Complete Binary Tree Network</a:t>
            </a:r>
            <a:endParaRPr lang="en-US" altLang="en-US">
              <a:ea typeface="ＭＳ Ｐゴシック" charset="-128"/>
            </a:endParaRPr>
          </a:p>
        </p:txBody>
      </p:sp>
      <p:sp>
        <p:nvSpPr>
          <p:cNvPr id="90115" name="Rectangle 3"/>
          <p:cNvSpPr>
            <a:spLocks noGrp="1" noChangeArrowheads="1"/>
          </p:cNvSpPr>
          <p:nvPr>
            <p:ph type="body" idx="1"/>
          </p:nvPr>
        </p:nvSpPr>
        <p:spPr>
          <a:xfrm>
            <a:off x="609600" y="1295400"/>
            <a:ext cx="7772400" cy="1524000"/>
          </a:xfrm>
        </p:spPr>
        <p:txBody>
          <a:bodyPr/>
          <a:lstStyle/>
          <a:p>
            <a:pPr eaLnBrk="1" hangingPunct="1">
              <a:lnSpc>
                <a:spcPct val="90000"/>
              </a:lnSpc>
            </a:pPr>
            <a:r>
              <a:rPr lang="en-GB" altLang="en-US">
                <a:ea typeface="ＭＳ Ｐゴシック" charset="-128"/>
              </a:rPr>
              <a:t>Tree-based networks use switches to connect processors. An example is the binary tree network.</a:t>
            </a:r>
            <a:endParaRPr lang="en-US" altLang="en-US">
              <a:ea typeface="ＭＳ Ｐゴシック" charset="-128"/>
            </a:endParaRPr>
          </a:p>
        </p:txBody>
      </p:sp>
      <p:grpSp>
        <p:nvGrpSpPr>
          <p:cNvPr id="90116" name="Group 5"/>
          <p:cNvGrpSpPr>
            <a:grpSpLocks/>
          </p:cNvGrpSpPr>
          <p:nvPr/>
        </p:nvGrpSpPr>
        <p:grpSpPr bwMode="auto">
          <a:xfrm>
            <a:off x="1447800" y="2743200"/>
            <a:ext cx="5257800" cy="1677988"/>
            <a:chOff x="1881" y="6664"/>
            <a:chExt cx="8280" cy="2643"/>
          </a:xfrm>
        </p:grpSpPr>
        <p:grpSp>
          <p:nvGrpSpPr>
            <p:cNvPr id="90119" name="Group 6"/>
            <p:cNvGrpSpPr>
              <a:grpSpLocks/>
            </p:cNvGrpSpPr>
            <p:nvPr/>
          </p:nvGrpSpPr>
          <p:grpSpPr bwMode="auto">
            <a:xfrm>
              <a:off x="1881" y="6664"/>
              <a:ext cx="8280" cy="2643"/>
              <a:chOff x="1881" y="6664"/>
              <a:chExt cx="8280" cy="2643"/>
            </a:xfrm>
          </p:grpSpPr>
          <p:sp>
            <p:nvSpPr>
              <p:cNvPr id="90122" name="Freeform 7"/>
              <p:cNvSpPr>
                <a:spLocks/>
              </p:cNvSpPr>
              <p:nvPr/>
            </p:nvSpPr>
            <p:spPr bwMode="auto">
              <a:xfrm>
                <a:off x="3876" y="6809"/>
                <a:ext cx="2145" cy="893"/>
              </a:xfrm>
              <a:custGeom>
                <a:avLst/>
                <a:gdLst>
                  <a:gd name="T0" fmla="*/ 0 w 858"/>
                  <a:gd name="T1" fmla="*/ 21424653 h 357"/>
                  <a:gd name="T2" fmla="*/ 51147470 w 858"/>
                  <a:gd name="T3" fmla="*/ 0 h 357"/>
                  <a:gd name="T4" fmla="*/ 0 60000 65536"/>
                  <a:gd name="T5" fmla="*/ 0 60000 65536"/>
                  <a:gd name="T6" fmla="*/ 0 w 858"/>
                  <a:gd name="T7" fmla="*/ 0 h 357"/>
                  <a:gd name="T8" fmla="*/ 858 w 858"/>
                  <a:gd name="T9" fmla="*/ 357 h 357"/>
                </a:gdLst>
                <a:ahLst/>
                <a:cxnLst>
                  <a:cxn ang="T4">
                    <a:pos x="T0" y="T1"/>
                  </a:cxn>
                  <a:cxn ang="T5">
                    <a:pos x="T2" y="T3"/>
                  </a:cxn>
                </a:cxnLst>
                <a:rect l="T6" t="T7" r="T8" b="T9"/>
                <a:pathLst>
                  <a:path w="858" h="357">
                    <a:moveTo>
                      <a:pt x="0" y="357"/>
                    </a:moveTo>
                    <a:lnTo>
                      <a:pt x="858" y="0"/>
                    </a:lnTo>
                  </a:path>
                </a:pathLst>
              </a:custGeom>
              <a:noFill/>
              <a:ln w="19050">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123" name="Freeform 8"/>
              <p:cNvSpPr>
                <a:spLocks/>
              </p:cNvSpPr>
              <p:nvPr/>
            </p:nvSpPr>
            <p:spPr bwMode="auto">
              <a:xfrm>
                <a:off x="6021" y="6832"/>
                <a:ext cx="2173" cy="915"/>
              </a:xfrm>
              <a:custGeom>
                <a:avLst/>
                <a:gdLst>
                  <a:gd name="T0" fmla="*/ 51942052 w 869"/>
                  <a:gd name="T1" fmla="*/ 21812313 h 366"/>
                  <a:gd name="T2" fmla="*/ 0 w 869"/>
                  <a:gd name="T3" fmla="*/ 0 h 366"/>
                  <a:gd name="T4" fmla="*/ 0 60000 65536"/>
                  <a:gd name="T5" fmla="*/ 0 60000 65536"/>
                  <a:gd name="T6" fmla="*/ 0 w 869"/>
                  <a:gd name="T7" fmla="*/ 0 h 366"/>
                  <a:gd name="T8" fmla="*/ 869 w 869"/>
                  <a:gd name="T9" fmla="*/ 366 h 366"/>
                </a:gdLst>
                <a:ahLst/>
                <a:cxnLst>
                  <a:cxn ang="T4">
                    <a:pos x="T0" y="T1"/>
                  </a:cxn>
                  <a:cxn ang="T5">
                    <a:pos x="T2" y="T3"/>
                  </a:cxn>
                </a:cxnLst>
                <a:rect l="T6" t="T7" r="T8" b="T9"/>
                <a:pathLst>
                  <a:path w="869" h="366">
                    <a:moveTo>
                      <a:pt x="869" y="366"/>
                    </a:moveTo>
                    <a:lnTo>
                      <a:pt x="0" y="0"/>
                    </a:lnTo>
                  </a:path>
                </a:pathLst>
              </a:custGeom>
              <a:noFill/>
              <a:ln w="19050">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124" name="Oval 9"/>
              <p:cNvSpPr>
                <a:spLocks noChangeArrowheads="1"/>
              </p:cNvSpPr>
              <p:nvPr/>
            </p:nvSpPr>
            <p:spPr bwMode="auto">
              <a:xfrm>
                <a:off x="1881" y="8947"/>
                <a:ext cx="360" cy="360"/>
              </a:xfrm>
              <a:prstGeom prst="ellipse">
                <a:avLst/>
              </a:prstGeom>
              <a:solidFill>
                <a:srgbClr val="000000"/>
              </a:solidFill>
              <a:ln w="9525">
                <a:solidFill>
                  <a:srgbClr val="000000"/>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0125" name="Oval 10"/>
              <p:cNvSpPr>
                <a:spLocks noChangeArrowheads="1"/>
              </p:cNvSpPr>
              <p:nvPr/>
            </p:nvSpPr>
            <p:spPr bwMode="auto">
              <a:xfrm>
                <a:off x="3321" y="8947"/>
                <a:ext cx="360" cy="360"/>
              </a:xfrm>
              <a:prstGeom prst="ellipse">
                <a:avLst/>
              </a:prstGeom>
              <a:solidFill>
                <a:srgbClr val="000000"/>
              </a:solidFill>
              <a:ln w="9525">
                <a:solidFill>
                  <a:srgbClr val="000000"/>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0126" name="Line 11"/>
              <p:cNvSpPr>
                <a:spLocks noChangeShapeType="1"/>
              </p:cNvSpPr>
              <p:nvPr/>
            </p:nvSpPr>
            <p:spPr bwMode="auto">
              <a:xfrm flipV="1">
                <a:off x="2121" y="8347"/>
                <a:ext cx="72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27" name="Line 12"/>
              <p:cNvSpPr>
                <a:spLocks noChangeShapeType="1"/>
              </p:cNvSpPr>
              <p:nvPr/>
            </p:nvSpPr>
            <p:spPr bwMode="auto">
              <a:xfrm rot="16200000" flipV="1">
                <a:off x="2841" y="8467"/>
                <a:ext cx="72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28" name="Oval 13"/>
              <p:cNvSpPr>
                <a:spLocks noChangeArrowheads="1"/>
              </p:cNvSpPr>
              <p:nvPr/>
            </p:nvSpPr>
            <p:spPr bwMode="auto">
              <a:xfrm>
                <a:off x="4041" y="8947"/>
                <a:ext cx="360" cy="360"/>
              </a:xfrm>
              <a:prstGeom prst="ellipse">
                <a:avLst/>
              </a:prstGeom>
              <a:solidFill>
                <a:srgbClr val="000000"/>
              </a:solidFill>
              <a:ln w="9525">
                <a:solidFill>
                  <a:srgbClr val="000000"/>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0129" name="Oval 14"/>
              <p:cNvSpPr>
                <a:spLocks noChangeArrowheads="1"/>
              </p:cNvSpPr>
              <p:nvPr/>
            </p:nvSpPr>
            <p:spPr bwMode="auto">
              <a:xfrm>
                <a:off x="5481" y="8947"/>
                <a:ext cx="360" cy="360"/>
              </a:xfrm>
              <a:prstGeom prst="ellipse">
                <a:avLst/>
              </a:prstGeom>
              <a:solidFill>
                <a:srgbClr val="000000"/>
              </a:solidFill>
              <a:ln w="9525">
                <a:solidFill>
                  <a:srgbClr val="000000"/>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0130" name="Line 15"/>
              <p:cNvSpPr>
                <a:spLocks noChangeShapeType="1"/>
              </p:cNvSpPr>
              <p:nvPr/>
            </p:nvSpPr>
            <p:spPr bwMode="auto">
              <a:xfrm flipV="1">
                <a:off x="4281" y="8347"/>
                <a:ext cx="72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31" name="Line 16"/>
              <p:cNvSpPr>
                <a:spLocks noChangeShapeType="1"/>
              </p:cNvSpPr>
              <p:nvPr/>
            </p:nvSpPr>
            <p:spPr bwMode="auto">
              <a:xfrm rot="16200000" flipV="1">
                <a:off x="5001" y="8467"/>
                <a:ext cx="72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32" name="Line 17"/>
              <p:cNvSpPr>
                <a:spLocks noChangeShapeType="1"/>
              </p:cNvSpPr>
              <p:nvPr/>
            </p:nvSpPr>
            <p:spPr bwMode="auto">
              <a:xfrm flipV="1">
                <a:off x="2796" y="7657"/>
                <a:ext cx="108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33" name="Line 18"/>
              <p:cNvSpPr>
                <a:spLocks noChangeShapeType="1"/>
              </p:cNvSpPr>
              <p:nvPr/>
            </p:nvSpPr>
            <p:spPr bwMode="auto">
              <a:xfrm>
                <a:off x="3876" y="7657"/>
                <a:ext cx="108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34" name="Oval 19"/>
              <p:cNvSpPr>
                <a:spLocks noChangeArrowheads="1"/>
              </p:cNvSpPr>
              <p:nvPr/>
            </p:nvSpPr>
            <p:spPr bwMode="auto">
              <a:xfrm>
                <a:off x="6201" y="8947"/>
                <a:ext cx="360" cy="360"/>
              </a:xfrm>
              <a:prstGeom prst="ellipse">
                <a:avLst/>
              </a:prstGeom>
              <a:solidFill>
                <a:srgbClr val="000000"/>
              </a:solidFill>
              <a:ln w="9525">
                <a:solidFill>
                  <a:srgbClr val="000000"/>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0135" name="Oval 20"/>
              <p:cNvSpPr>
                <a:spLocks noChangeArrowheads="1"/>
              </p:cNvSpPr>
              <p:nvPr/>
            </p:nvSpPr>
            <p:spPr bwMode="auto">
              <a:xfrm>
                <a:off x="7641" y="8947"/>
                <a:ext cx="360" cy="360"/>
              </a:xfrm>
              <a:prstGeom prst="ellipse">
                <a:avLst/>
              </a:prstGeom>
              <a:solidFill>
                <a:srgbClr val="000000"/>
              </a:solidFill>
              <a:ln w="9525">
                <a:solidFill>
                  <a:srgbClr val="000000"/>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0136" name="Line 21"/>
              <p:cNvSpPr>
                <a:spLocks noChangeShapeType="1"/>
              </p:cNvSpPr>
              <p:nvPr/>
            </p:nvSpPr>
            <p:spPr bwMode="auto">
              <a:xfrm flipV="1">
                <a:off x="6441" y="8347"/>
                <a:ext cx="72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37" name="Line 22"/>
              <p:cNvSpPr>
                <a:spLocks noChangeShapeType="1"/>
              </p:cNvSpPr>
              <p:nvPr/>
            </p:nvSpPr>
            <p:spPr bwMode="auto">
              <a:xfrm rot="16200000" flipV="1">
                <a:off x="7161" y="8467"/>
                <a:ext cx="72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38" name="Oval 23"/>
              <p:cNvSpPr>
                <a:spLocks noChangeArrowheads="1"/>
              </p:cNvSpPr>
              <p:nvPr/>
            </p:nvSpPr>
            <p:spPr bwMode="auto">
              <a:xfrm>
                <a:off x="8361" y="8947"/>
                <a:ext cx="360" cy="360"/>
              </a:xfrm>
              <a:prstGeom prst="ellipse">
                <a:avLst/>
              </a:prstGeom>
              <a:solidFill>
                <a:srgbClr val="000000"/>
              </a:solidFill>
              <a:ln w="9525">
                <a:solidFill>
                  <a:srgbClr val="000000"/>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0139" name="Oval 24"/>
              <p:cNvSpPr>
                <a:spLocks noChangeArrowheads="1"/>
              </p:cNvSpPr>
              <p:nvPr/>
            </p:nvSpPr>
            <p:spPr bwMode="auto">
              <a:xfrm>
                <a:off x="9801" y="8947"/>
                <a:ext cx="360" cy="360"/>
              </a:xfrm>
              <a:prstGeom prst="ellipse">
                <a:avLst/>
              </a:prstGeom>
              <a:solidFill>
                <a:srgbClr val="000000"/>
              </a:solidFill>
              <a:ln w="9525">
                <a:solidFill>
                  <a:srgbClr val="000000"/>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0140" name="Line 25"/>
              <p:cNvSpPr>
                <a:spLocks noChangeShapeType="1"/>
              </p:cNvSpPr>
              <p:nvPr/>
            </p:nvSpPr>
            <p:spPr bwMode="auto">
              <a:xfrm flipV="1">
                <a:off x="8601" y="8347"/>
                <a:ext cx="72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41" name="Line 26"/>
              <p:cNvSpPr>
                <a:spLocks noChangeShapeType="1"/>
              </p:cNvSpPr>
              <p:nvPr/>
            </p:nvSpPr>
            <p:spPr bwMode="auto">
              <a:xfrm rot="16200000" flipV="1">
                <a:off x="9321" y="8467"/>
                <a:ext cx="72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42" name="Line 27"/>
              <p:cNvSpPr>
                <a:spLocks noChangeShapeType="1"/>
              </p:cNvSpPr>
              <p:nvPr/>
            </p:nvSpPr>
            <p:spPr bwMode="auto">
              <a:xfrm flipV="1">
                <a:off x="7116" y="7657"/>
                <a:ext cx="108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43" name="Line 28"/>
              <p:cNvSpPr>
                <a:spLocks noChangeShapeType="1"/>
              </p:cNvSpPr>
              <p:nvPr/>
            </p:nvSpPr>
            <p:spPr bwMode="auto">
              <a:xfrm>
                <a:off x="8196" y="7657"/>
                <a:ext cx="108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44" name="Rectangle 29"/>
              <p:cNvSpPr>
                <a:spLocks noChangeArrowheads="1"/>
              </p:cNvSpPr>
              <p:nvPr/>
            </p:nvSpPr>
            <p:spPr bwMode="auto">
              <a:xfrm>
                <a:off x="5841" y="6664"/>
                <a:ext cx="360" cy="360"/>
              </a:xfrm>
              <a:prstGeom prst="rect">
                <a:avLst/>
              </a:prstGeom>
              <a:solidFill>
                <a:srgbClr val="FFFFFF"/>
              </a:solidFill>
              <a:ln w="25400">
                <a:solidFill>
                  <a:srgbClr val="000000"/>
                </a:solidFill>
                <a:miter lim="800000"/>
                <a:headEnd/>
                <a:tailEnd/>
              </a:ln>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0145" name="Rectangle 30"/>
              <p:cNvSpPr>
                <a:spLocks noChangeArrowheads="1"/>
              </p:cNvSpPr>
              <p:nvPr/>
            </p:nvSpPr>
            <p:spPr bwMode="auto">
              <a:xfrm>
                <a:off x="3681" y="7564"/>
                <a:ext cx="360" cy="360"/>
              </a:xfrm>
              <a:prstGeom prst="rect">
                <a:avLst/>
              </a:prstGeom>
              <a:solidFill>
                <a:srgbClr val="FFFFFF"/>
              </a:solidFill>
              <a:ln w="25400">
                <a:solidFill>
                  <a:srgbClr val="000000"/>
                </a:solidFill>
                <a:miter lim="800000"/>
                <a:headEnd/>
                <a:tailEnd/>
              </a:ln>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0146" name="Rectangle 31"/>
              <p:cNvSpPr>
                <a:spLocks noChangeArrowheads="1"/>
              </p:cNvSpPr>
              <p:nvPr/>
            </p:nvSpPr>
            <p:spPr bwMode="auto">
              <a:xfrm>
                <a:off x="4761" y="8284"/>
                <a:ext cx="360" cy="360"/>
              </a:xfrm>
              <a:prstGeom prst="rect">
                <a:avLst/>
              </a:prstGeom>
              <a:solidFill>
                <a:srgbClr val="FFFFFF"/>
              </a:solidFill>
              <a:ln w="25400">
                <a:solidFill>
                  <a:srgbClr val="000000"/>
                </a:solidFill>
                <a:miter lim="800000"/>
                <a:headEnd/>
                <a:tailEnd/>
              </a:ln>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0147" name="Rectangle 32"/>
              <p:cNvSpPr>
                <a:spLocks noChangeArrowheads="1"/>
              </p:cNvSpPr>
              <p:nvPr/>
            </p:nvSpPr>
            <p:spPr bwMode="auto">
              <a:xfrm>
                <a:off x="9081" y="8284"/>
                <a:ext cx="360" cy="360"/>
              </a:xfrm>
              <a:prstGeom prst="rect">
                <a:avLst/>
              </a:prstGeom>
              <a:solidFill>
                <a:srgbClr val="FFFFFF"/>
              </a:solidFill>
              <a:ln w="25400">
                <a:solidFill>
                  <a:srgbClr val="000000"/>
                </a:solidFill>
                <a:miter lim="800000"/>
                <a:headEnd/>
                <a:tailEnd/>
              </a:ln>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0148" name="Rectangle 33"/>
              <p:cNvSpPr>
                <a:spLocks noChangeArrowheads="1"/>
              </p:cNvSpPr>
              <p:nvPr/>
            </p:nvSpPr>
            <p:spPr bwMode="auto">
              <a:xfrm>
                <a:off x="6921" y="8284"/>
                <a:ext cx="360" cy="360"/>
              </a:xfrm>
              <a:prstGeom prst="rect">
                <a:avLst/>
              </a:prstGeom>
              <a:solidFill>
                <a:srgbClr val="FFFFFF"/>
              </a:solidFill>
              <a:ln w="25400">
                <a:solidFill>
                  <a:srgbClr val="000000"/>
                </a:solidFill>
                <a:miter lim="800000"/>
                <a:headEnd/>
                <a:tailEnd/>
              </a:ln>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sp>
          <p:nvSpPr>
            <p:cNvPr id="90120" name="Rectangle 34"/>
            <p:cNvSpPr>
              <a:spLocks noChangeArrowheads="1"/>
            </p:cNvSpPr>
            <p:nvPr/>
          </p:nvSpPr>
          <p:spPr bwMode="auto">
            <a:xfrm>
              <a:off x="2601" y="8284"/>
              <a:ext cx="360" cy="360"/>
            </a:xfrm>
            <a:prstGeom prst="rect">
              <a:avLst/>
            </a:prstGeom>
            <a:solidFill>
              <a:srgbClr val="FFFFFF"/>
            </a:solidFill>
            <a:ln w="25400">
              <a:solidFill>
                <a:srgbClr val="000000"/>
              </a:solidFill>
              <a:miter lim="800000"/>
              <a:headEnd/>
              <a:tailEnd/>
            </a:ln>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0121" name="Rectangle 35"/>
            <p:cNvSpPr>
              <a:spLocks noChangeArrowheads="1"/>
            </p:cNvSpPr>
            <p:nvPr/>
          </p:nvSpPr>
          <p:spPr bwMode="auto">
            <a:xfrm>
              <a:off x="8001" y="7564"/>
              <a:ext cx="360" cy="360"/>
            </a:xfrm>
            <a:prstGeom prst="rect">
              <a:avLst/>
            </a:prstGeom>
            <a:solidFill>
              <a:srgbClr val="FFFFFF"/>
            </a:solidFill>
            <a:ln w="25400">
              <a:solidFill>
                <a:srgbClr val="000000"/>
              </a:solidFill>
              <a:miter lim="800000"/>
              <a:headEnd/>
              <a:tailEnd/>
            </a:ln>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sp>
        <p:nvSpPr>
          <p:cNvPr id="90117" name="Text Box 36"/>
          <p:cNvSpPr txBox="1">
            <a:spLocks noChangeArrowheads="1"/>
          </p:cNvSpPr>
          <p:nvPr/>
        </p:nvSpPr>
        <p:spPr bwMode="auto">
          <a:xfrm>
            <a:off x="838200" y="4876800"/>
            <a:ext cx="6781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50000"/>
              </a:spcBef>
            </a:pPr>
            <a:endParaRPr lang="en-GB" altLang="en-US"/>
          </a:p>
        </p:txBody>
      </p:sp>
      <p:sp>
        <p:nvSpPr>
          <p:cNvPr id="90118" name="Text Box 37"/>
          <p:cNvSpPr txBox="1">
            <a:spLocks noChangeArrowheads="1"/>
          </p:cNvSpPr>
          <p:nvPr/>
        </p:nvSpPr>
        <p:spPr bwMode="auto">
          <a:xfrm>
            <a:off x="762000" y="4572000"/>
            <a:ext cx="7696200"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50000"/>
              </a:spcBef>
            </a:pPr>
            <a:r>
              <a:rPr lang="en-GB" altLang="en-US"/>
              <a:t>This has a bisection width of 1, and a connectivity of 1. The low bisection width can result in congestion in the upper levels of the network.</a:t>
            </a:r>
            <a:endParaRPr lang="en-US" altLang="en-US"/>
          </a:p>
        </p:txBody>
      </p:sp>
    </p:spTree>
    <p:extLst>
      <p:ext uri="{BB962C8B-B14F-4D97-AF65-F5344CB8AC3E}">
        <p14:creationId xmlns:p14="http://schemas.microsoft.com/office/powerpoint/2010/main" val="14184665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940D12CC-6414-EC45-AFF4-8E9CE0BCDB6F}" type="slidenum">
              <a:rPr lang="en-US" altLang="en-US" sz="1400"/>
              <a:pPr>
                <a:spcBef>
                  <a:spcPct val="0"/>
                </a:spcBef>
                <a:buFontTx/>
                <a:buNone/>
              </a:pPr>
              <a:t>34</a:t>
            </a:fld>
            <a:endParaRPr lang="en-US" altLang="en-US" sz="1400"/>
          </a:p>
        </p:txBody>
      </p:sp>
      <p:sp>
        <p:nvSpPr>
          <p:cNvPr id="92162" name="Rectangle 2"/>
          <p:cNvSpPr>
            <a:spLocks noGrp="1" noChangeArrowheads="1"/>
          </p:cNvSpPr>
          <p:nvPr>
            <p:ph type="title"/>
          </p:nvPr>
        </p:nvSpPr>
        <p:spPr>
          <a:xfrm>
            <a:off x="609600" y="304800"/>
            <a:ext cx="7772400" cy="1143000"/>
          </a:xfrm>
        </p:spPr>
        <p:txBody>
          <a:bodyPr/>
          <a:lstStyle/>
          <a:p>
            <a:pPr eaLnBrk="1" hangingPunct="1"/>
            <a:r>
              <a:rPr lang="en-GB" altLang="en-US">
                <a:ea typeface="ＭＳ Ｐゴシック" charset="-128"/>
              </a:rPr>
              <a:t>Fat Tree Network</a:t>
            </a:r>
            <a:endParaRPr lang="en-US" altLang="en-US">
              <a:ea typeface="ＭＳ Ｐゴシック" charset="-128"/>
            </a:endParaRPr>
          </a:p>
        </p:txBody>
      </p:sp>
      <p:sp>
        <p:nvSpPr>
          <p:cNvPr id="92163" name="Rectangle 3"/>
          <p:cNvSpPr>
            <a:spLocks noGrp="1" noChangeArrowheads="1"/>
          </p:cNvSpPr>
          <p:nvPr>
            <p:ph type="body" idx="1"/>
          </p:nvPr>
        </p:nvSpPr>
        <p:spPr>
          <a:xfrm>
            <a:off x="762000" y="1371600"/>
            <a:ext cx="7772400" cy="1295400"/>
          </a:xfrm>
        </p:spPr>
        <p:txBody>
          <a:bodyPr/>
          <a:lstStyle/>
          <a:p>
            <a:pPr eaLnBrk="1" hangingPunct="1">
              <a:lnSpc>
                <a:spcPct val="90000"/>
              </a:lnSpc>
            </a:pPr>
            <a:r>
              <a:rPr lang="en-GB" altLang="en-US" sz="2800">
                <a:ea typeface="ＭＳ Ｐゴシック" charset="-128"/>
              </a:rPr>
              <a:t>The fat tree network seeks to reduce the congestion in the upper levels of the network by adding extra links.</a:t>
            </a:r>
            <a:endParaRPr lang="en-US" altLang="en-US" sz="2800">
              <a:ea typeface="ＭＳ Ｐゴシック" charset="-128"/>
            </a:endParaRPr>
          </a:p>
        </p:txBody>
      </p:sp>
      <p:grpSp>
        <p:nvGrpSpPr>
          <p:cNvPr id="92164" name="Group 4"/>
          <p:cNvGrpSpPr>
            <a:grpSpLocks/>
          </p:cNvGrpSpPr>
          <p:nvPr/>
        </p:nvGrpSpPr>
        <p:grpSpPr bwMode="auto">
          <a:xfrm>
            <a:off x="1600200" y="2667000"/>
            <a:ext cx="5257800" cy="1677988"/>
            <a:chOff x="2061" y="11524"/>
            <a:chExt cx="8280" cy="2643"/>
          </a:xfrm>
        </p:grpSpPr>
        <p:sp>
          <p:nvSpPr>
            <p:cNvPr id="92166" name="Line 5"/>
            <p:cNvSpPr>
              <a:spLocks noChangeShapeType="1"/>
            </p:cNvSpPr>
            <p:nvPr/>
          </p:nvSpPr>
          <p:spPr bwMode="auto">
            <a:xfrm flipH="1" flipV="1">
              <a:off x="8361" y="12424"/>
              <a:ext cx="108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67" name="Line 6"/>
            <p:cNvSpPr>
              <a:spLocks noChangeShapeType="1"/>
            </p:cNvSpPr>
            <p:nvPr/>
          </p:nvSpPr>
          <p:spPr bwMode="auto">
            <a:xfrm flipV="1">
              <a:off x="7281" y="12424"/>
              <a:ext cx="108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68" name="Line 7"/>
            <p:cNvSpPr>
              <a:spLocks noChangeShapeType="1"/>
            </p:cNvSpPr>
            <p:nvPr/>
          </p:nvSpPr>
          <p:spPr bwMode="auto">
            <a:xfrm flipH="1" flipV="1">
              <a:off x="4041" y="12424"/>
              <a:ext cx="108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69" name="Line 8"/>
            <p:cNvSpPr>
              <a:spLocks noChangeShapeType="1"/>
            </p:cNvSpPr>
            <p:nvPr/>
          </p:nvSpPr>
          <p:spPr bwMode="auto">
            <a:xfrm flipV="1">
              <a:off x="2961" y="12606"/>
              <a:ext cx="108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70" name="Oval 9"/>
            <p:cNvSpPr>
              <a:spLocks noChangeArrowheads="1"/>
            </p:cNvSpPr>
            <p:nvPr/>
          </p:nvSpPr>
          <p:spPr bwMode="auto">
            <a:xfrm>
              <a:off x="2061" y="13807"/>
              <a:ext cx="360" cy="360"/>
            </a:xfrm>
            <a:prstGeom prst="ellipse">
              <a:avLst/>
            </a:prstGeom>
            <a:solidFill>
              <a:srgbClr val="000000"/>
            </a:solidFill>
            <a:ln w="9525">
              <a:solidFill>
                <a:srgbClr val="000000"/>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2171" name="Oval 10"/>
            <p:cNvSpPr>
              <a:spLocks noChangeArrowheads="1"/>
            </p:cNvSpPr>
            <p:nvPr/>
          </p:nvSpPr>
          <p:spPr bwMode="auto">
            <a:xfrm>
              <a:off x="3501" y="13807"/>
              <a:ext cx="360" cy="360"/>
            </a:xfrm>
            <a:prstGeom prst="ellipse">
              <a:avLst/>
            </a:prstGeom>
            <a:solidFill>
              <a:srgbClr val="000000"/>
            </a:solidFill>
            <a:ln w="9525">
              <a:solidFill>
                <a:srgbClr val="000000"/>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2172" name="Line 11"/>
            <p:cNvSpPr>
              <a:spLocks noChangeShapeType="1"/>
            </p:cNvSpPr>
            <p:nvPr/>
          </p:nvSpPr>
          <p:spPr bwMode="auto">
            <a:xfrm flipV="1">
              <a:off x="2301" y="13192"/>
              <a:ext cx="72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73" name="Line 12"/>
            <p:cNvSpPr>
              <a:spLocks noChangeShapeType="1"/>
            </p:cNvSpPr>
            <p:nvPr/>
          </p:nvSpPr>
          <p:spPr bwMode="auto">
            <a:xfrm rot="16200000" flipV="1">
              <a:off x="3021" y="13327"/>
              <a:ext cx="72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74" name="Oval 13"/>
            <p:cNvSpPr>
              <a:spLocks noChangeArrowheads="1"/>
            </p:cNvSpPr>
            <p:nvPr/>
          </p:nvSpPr>
          <p:spPr bwMode="auto">
            <a:xfrm>
              <a:off x="4221" y="13807"/>
              <a:ext cx="360" cy="360"/>
            </a:xfrm>
            <a:prstGeom prst="ellipse">
              <a:avLst/>
            </a:prstGeom>
            <a:solidFill>
              <a:srgbClr val="000000"/>
            </a:solidFill>
            <a:ln w="9525">
              <a:solidFill>
                <a:srgbClr val="000000"/>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2175" name="Oval 14"/>
            <p:cNvSpPr>
              <a:spLocks noChangeArrowheads="1"/>
            </p:cNvSpPr>
            <p:nvPr/>
          </p:nvSpPr>
          <p:spPr bwMode="auto">
            <a:xfrm>
              <a:off x="5661" y="13807"/>
              <a:ext cx="360" cy="360"/>
            </a:xfrm>
            <a:prstGeom prst="ellipse">
              <a:avLst/>
            </a:prstGeom>
            <a:solidFill>
              <a:srgbClr val="000000"/>
            </a:solidFill>
            <a:ln w="9525">
              <a:solidFill>
                <a:srgbClr val="000000"/>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2176" name="Line 15"/>
            <p:cNvSpPr>
              <a:spLocks noChangeShapeType="1"/>
            </p:cNvSpPr>
            <p:nvPr/>
          </p:nvSpPr>
          <p:spPr bwMode="auto">
            <a:xfrm flipV="1">
              <a:off x="4461" y="13192"/>
              <a:ext cx="72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77" name="Line 16"/>
            <p:cNvSpPr>
              <a:spLocks noChangeShapeType="1"/>
            </p:cNvSpPr>
            <p:nvPr/>
          </p:nvSpPr>
          <p:spPr bwMode="auto">
            <a:xfrm rot="16200000" flipV="1">
              <a:off x="5181" y="13327"/>
              <a:ext cx="72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78" name="Line 17"/>
            <p:cNvSpPr>
              <a:spLocks noChangeShapeType="1"/>
            </p:cNvSpPr>
            <p:nvPr/>
          </p:nvSpPr>
          <p:spPr bwMode="auto">
            <a:xfrm flipV="1">
              <a:off x="2976" y="12517"/>
              <a:ext cx="108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79" name="Line 18"/>
            <p:cNvSpPr>
              <a:spLocks noChangeShapeType="1"/>
            </p:cNvSpPr>
            <p:nvPr/>
          </p:nvSpPr>
          <p:spPr bwMode="auto">
            <a:xfrm>
              <a:off x="4056" y="12517"/>
              <a:ext cx="108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80" name="Oval 19"/>
            <p:cNvSpPr>
              <a:spLocks noChangeArrowheads="1"/>
            </p:cNvSpPr>
            <p:nvPr/>
          </p:nvSpPr>
          <p:spPr bwMode="auto">
            <a:xfrm>
              <a:off x="6381" y="13807"/>
              <a:ext cx="360" cy="360"/>
            </a:xfrm>
            <a:prstGeom prst="ellipse">
              <a:avLst/>
            </a:prstGeom>
            <a:solidFill>
              <a:srgbClr val="000000"/>
            </a:solidFill>
            <a:ln w="9525">
              <a:solidFill>
                <a:srgbClr val="000000"/>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2181" name="Oval 20"/>
            <p:cNvSpPr>
              <a:spLocks noChangeArrowheads="1"/>
            </p:cNvSpPr>
            <p:nvPr/>
          </p:nvSpPr>
          <p:spPr bwMode="auto">
            <a:xfrm>
              <a:off x="7821" y="13807"/>
              <a:ext cx="360" cy="360"/>
            </a:xfrm>
            <a:prstGeom prst="ellipse">
              <a:avLst/>
            </a:prstGeom>
            <a:solidFill>
              <a:srgbClr val="000000"/>
            </a:solidFill>
            <a:ln w="9525">
              <a:solidFill>
                <a:srgbClr val="000000"/>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2182" name="Line 21"/>
            <p:cNvSpPr>
              <a:spLocks noChangeShapeType="1"/>
            </p:cNvSpPr>
            <p:nvPr/>
          </p:nvSpPr>
          <p:spPr bwMode="auto">
            <a:xfrm flipV="1">
              <a:off x="6621" y="13192"/>
              <a:ext cx="72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83" name="Line 22"/>
            <p:cNvSpPr>
              <a:spLocks noChangeShapeType="1"/>
            </p:cNvSpPr>
            <p:nvPr/>
          </p:nvSpPr>
          <p:spPr bwMode="auto">
            <a:xfrm rot="16200000" flipV="1">
              <a:off x="7341" y="13327"/>
              <a:ext cx="72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84" name="Oval 23"/>
            <p:cNvSpPr>
              <a:spLocks noChangeArrowheads="1"/>
            </p:cNvSpPr>
            <p:nvPr/>
          </p:nvSpPr>
          <p:spPr bwMode="auto">
            <a:xfrm>
              <a:off x="8541" y="13807"/>
              <a:ext cx="360" cy="360"/>
            </a:xfrm>
            <a:prstGeom prst="ellipse">
              <a:avLst/>
            </a:prstGeom>
            <a:solidFill>
              <a:srgbClr val="000000"/>
            </a:solidFill>
            <a:ln w="9525">
              <a:solidFill>
                <a:srgbClr val="000000"/>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2185" name="Oval 24"/>
            <p:cNvSpPr>
              <a:spLocks noChangeArrowheads="1"/>
            </p:cNvSpPr>
            <p:nvPr/>
          </p:nvSpPr>
          <p:spPr bwMode="auto">
            <a:xfrm>
              <a:off x="9981" y="13807"/>
              <a:ext cx="360" cy="360"/>
            </a:xfrm>
            <a:prstGeom prst="ellipse">
              <a:avLst/>
            </a:prstGeom>
            <a:solidFill>
              <a:srgbClr val="000000"/>
            </a:solidFill>
            <a:ln w="9525">
              <a:solidFill>
                <a:srgbClr val="000000"/>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2186" name="Line 25"/>
            <p:cNvSpPr>
              <a:spLocks noChangeShapeType="1"/>
            </p:cNvSpPr>
            <p:nvPr/>
          </p:nvSpPr>
          <p:spPr bwMode="auto">
            <a:xfrm flipV="1">
              <a:off x="8781" y="13192"/>
              <a:ext cx="72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87" name="Line 26"/>
            <p:cNvSpPr>
              <a:spLocks noChangeShapeType="1"/>
            </p:cNvSpPr>
            <p:nvPr/>
          </p:nvSpPr>
          <p:spPr bwMode="auto">
            <a:xfrm rot="16200000" flipV="1">
              <a:off x="9501" y="13327"/>
              <a:ext cx="72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88" name="Line 27"/>
            <p:cNvSpPr>
              <a:spLocks noChangeShapeType="1"/>
            </p:cNvSpPr>
            <p:nvPr/>
          </p:nvSpPr>
          <p:spPr bwMode="auto">
            <a:xfrm flipV="1">
              <a:off x="7296" y="12517"/>
              <a:ext cx="108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89" name="Line 28"/>
            <p:cNvSpPr>
              <a:spLocks noChangeShapeType="1"/>
            </p:cNvSpPr>
            <p:nvPr/>
          </p:nvSpPr>
          <p:spPr bwMode="auto">
            <a:xfrm>
              <a:off x="8376" y="12517"/>
              <a:ext cx="108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90" name="Rectangle 29"/>
            <p:cNvSpPr>
              <a:spLocks noChangeArrowheads="1"/>
            </p:cNvSpPr>
            <p:nvPr/>
          </p:nvSpPr>
          <p:spPr bwMode="auto">
            <a:xfrm>
              <a:off x="4941" y="13129"/>
              <a:ext cx="360" cy="360"/>
            </a:xfrm>
            <a:prstGeom prst="rect">
              <a:avLst/>
            </a:prstGeom>
            <a:solidFill>
              <a:srgbClr val="FFFFFF"/>
            </a:solidFill>
            <a:ln w="25400">
              <a:solidFill>
                <a:srgbClr val="000000"/>
              </a:solidFill>
              <a:miter lim="800000"/>
              <a:headEnd/>
              <a:tailEnd/>
            </a:ln>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2191" name="Rectangle 30"/>
            <p:cNvSpPr>
              <a:spLocks noChangeArrowheads="1"/>
            </p:cNvSpPr>
            <p:nvPr/>
          </p:nvSpPr>
          <p:spPr bwMode="auto">
            <a:xfrm>
              <a:off x="9261" y="13129"/>
              <a:ext cx="360" cy="360"/>
            </a:xfrm>
            <a:prstGeom prst="rect">
              <a:avLst/>
            </a:prstGeom>
            <a:solidFill>
              <a:srgbClr val="FFFFFF"/>
            </a:solidFill>
            <a:ln w="25400">
              <a:solidFill>
                <a:srgbClr val="000000"/>
              </a:solidFill>
              <a:miter lim="800000"/>
              <a:headEnd/>
              <a:tailEnd/>
            </a:ln>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2192" name="Rectangle 31"/>
            <p:cNvSpPr>
              <a:spLocks noChangeArrowheads="1"/>
            </p:cNvSpPr>
            <p:nvPr/>
          </p:nvSpPr>
          <p:spPr bwMode="auto">
            <a:xfrm>
              <a:off x="7101" y="13129"/>
              <a:ext cx="360" cy="360"/>
            </a:xfrm>
            <a:prstGeom prst="rect">
              <a:avLst/>
            </a:prstGeom>
            <a:solidFill>
              <a:srgbClr val="FFFFFF"/>
            </a:solidFill>
            <a:ln w="25400">
              <a:solidFill>
                <a:srgbClr val="000000"/>
              </a:solidFill>
              <a:miter lim="800000"/>
              <a:headEnd/>
              <a:tailEnd/>
            </a:ln>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2193" name="Rectangle 32"/>
            <p:cNvSpPr>
              <a:spLocks noChangeArrowheads="1"/>
            </p:cNvSpPr>
            <p:nvPr/>
          </p:nvSpPr>
          <p:spPr bwMode="auto">
            <a:xfrm>
              <a:off x="2781" y="13183"/>
              <a:ext cx="360" cy="360"/>
            </a:xfrm>
            <a:prstGeom prst="rect">
              <a:avLst/>
            </a:prstGeom>
            <a:solidFill>
              <a:srgbClr val="FFFFFF"/>
            </a:solidFill>
            <a:ln w="25400">
              <a:solidFill>
                <a:srgbClr val="000000"/>
              </a:solidFill>
              <a:miter lim="800000"/>
              <a:headEnd/>
              <a:tailEnd/>
            </a:ln>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nvGrpSpPr>
            <p:cNvPr id="92194" name="Group 33"/>
            <p:cNvGrpSpPr>
              <a:grpSpLocks/>
            </p:cNvGrpSpPr>
            <p:nvPr/>
          </p:nvGrpSpPr>
          <p:grpSpPr bwMode="auto">
            <a:xfrm>
              <a:off x="6368" y="11539"/>
              <a:ext cx="1993" cy="1065"/>
              <a:chOff x="6368" y="11539"/>
              <a:chExt cx="1993" cy="1065"/>
            </a:xfrm>
          </p:grpSpPr>
          <p:sp>
            <p:nvSpPr>
              <p:cNvPr id="92202" name="Line 34"/>
              <p:cNvSpPr>
                <a:spLocks noChangeShapeType="1"/>
              </p:cNvSpPr>
              <p:nvPr/>
            </p:nvSpPr>
            <p:spPr bwMode="auto">
              <a:xfrm>
                <a:off x="6381" y="11615"/>
                <a:ext cx="1980" cy="9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03" name="Line 35"/>
              <p:cNvSpPr>
                <a:spLocks noChangeShapeType="1"/>
              </p:cNvSpPr>
              <p:nvPr/>
            </p:nvSpPr>
            <p:spPr bwMode="auto">
              <a:xfrm>
                <a:off x="6381" y="11704"/>
                <a:ext cx="1980" cy="9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04" name="Line 36"/>
              <p:cNvSpPr>
                <a:spLocks noChangeShapeType="1"/>
              </p:cNvSpPr>
              <p:nvPr/>
            </p:nvSpPr>
            <p:spPr bwMode="auto">
              <a:xfrm>
                <a:off x="6381" y="11539"/>
                <a:ext cx="1980" cy="9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05" name="Line 37"/>
              <p:cNvSpPr>
                <a:spLocks noChangeShapeType="1"/>
              </p:cNvSpPr>
              <p:nvPr/>
            </p:nvSpPr>
            <p:spPr bwMode="auto">
              <a:xfrm>
                <a:off x="6368" y="11782"/>
                <a:ext cx="1813" cy="82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2195" name="Line 38"/>
            <p:cNvSpPr>
              <a:spLocks noChangeShapeType="1"/>
            </p:cNvSpPr>
            <p:nvPr/>
          </p:nvSpPr>
          <p:spPr bwMode="auto">
            <a:xfrm flipV="1">
              <a:off x="4221" y="11704"/>
              <a:ext cx="1980" cy="9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96" name="Line 39"/>
            <p:cNvSpPr>
              <a:spLocks noChangeShapeType="1"/>
            </p:cNvSpPr>
            <p:nvPr/>
          </p:nvSpPr>
          <p:spPr bwMode="auto">
            <a:xfrm flipV="1">
              <a:off x="4041" y="11563"/>
              <a:ext cx="1980" cy="9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97" name="Line 40"/>
            <p:cNvSpPr>
              <a:spLocks noChangeShapeType="1"/>
            </p:cNvSpPr>
            <p:nvPr/>
          </p:nvSpPr>
          <p:spPr bwMode="auto">
            <a:xfrm flipV="1">
              <a:off x="4221" y="11628"/>
              <a:ext cx="1980" cy="9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98" name="Line 41"/>
            <p:cNvSpPr>
              <a:spLocks noChangeShapeType="1"/>
            </p:cNvSpPr>
            <p:nvPr/>
          </p:nvSpPr>
          <p:spPr bwMode="auto">
            <a:xfrm flipV="1">
              <a:off x="4041" y="11639"/>
              <a:ext cx="1980" cy="9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99" name="Rectangle 42"/>
            <p:cNvSpPr>
              <a:spLocks noChangeArrowheads="1"/>
            </p:cNvSpPr>
            <p:nvPr/>
          </p:nvSpPr>
          <p:spPr bwMode="auto">
            <a:xfrm>
              <a:off x="6021" y="11524"/>
              <a:ext cx="360" cy="360"/>
            </a:xfrm>
            <a:prstGeom prst="rect">
              <a:avLst/>
            </a:prstGeom>
            <a:solidFill>
              <a:srgbClr val="FFFFFF"/>
            </a:solidFill>
            <a:ln w="25400">
              <a:solidFill>
                <a:srgbClr val="000000"/>
              </a:solidFill>
              <a:miter lim="800000"/>
              <a:headEnd/>
              <a:tailEnd/>
            </a:ln>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2200" name="Rectangle 43"/>
            <p:cNvSpPr>
              <a:spLocks noChangeArrowheads="1"/>
            </p:cNvSpPr>
            <p:nvPr/>
          </p:nvSpPr>
          <p:spPr bwMode="auto">
            <a:xfrm>
              <a:off x="3861" y="12424"/>
              <a:ext cx="360" cy="360"/>
            </a:xfrm>
            <a:prstGeom prst="rect">
              <a:avLst/>
            </a:prstGeom>
            <a:solidFill>
              <a:srgbClr val="FFFFFF"/>
            </a:solidFill>
            <a:ln w="25400">
              <a:solidFill>
                <a:srgbClr val="000000"/>
              </a:solidFill>
              <a:miter lim="800000"/>
              <a:headEnd/>
              <a:tailEnd/>
            </a:ln>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92201" name="Rectangle 44"/>
            <p:cNvSpPr>
              <a:spLocks noChangeArrowheads="1"/>
            </p:cNvSpPr>
            <p:nvPr/>
          </p:nvSpPr>
          <p:spPr bwMode="auto">
            <a:xfrm>
              <a:off x="8181" y="12424"/>
              <a:ext cx="360" cy="360"/>
            </a:xfrm>
            <a:prstGeom prst="rect">
              <a:avLst/>
            </a:prstGeom>
            <a:solidFill>
              <a:srgbClr val="FFFFFF"/>
            </a:solidFill>
            <a:ln w="25400">
              <a:solidFill>
                <a:srgbClr val="000000"/>
              </a:solidFill>
              <a:miter lim="800000"/>
              <a:headEnd/>
              <a:tailEnd/>
            </a:ln>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sp>
        <p:nvSpPr>
          <p:cNvPr id="92165" name="Text Box 45"/>
          <p:cNvSpPr txBox="1">
            <a:spLocks noChangeArrowheads="1"/>
          </p:cNvSpPr>
          <p:nvPr/>
        </p:nvSpPr>
        <p:spPr bwMode="auto">
          <a:xfrm>
            <a:off x="990600" y="4572000"/>
            <a:ext cx="7391400"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50000"/>
              </a:spcBef>
            </a:pPr>
            <a:r>
              <a:rPr lang="en-GB" altLang="en-US" sz="2800"/>
              <a:t>The connectivity is still 1, but if there are 2</a:t>
            </a:r>
            <a:r>
              <a:rPr lang="en-GB" altLang="en-US" sz="2800" baseline="30000"/>
              <a:t>d</a:t>
            </a:r>
            <a:r>
              <a:rPr lang="en-GB" altLang="en-US" sz="2800"/>
              <a:t> processing nodes the bisection width is 2</a:t>
            </a:r>
            <a:r>
              <a:rPr lang="en-GB" altLang="en-US" sz="2800" baseline="30000"/>
              <a:t>d-1</a:t>
            </a:r>
            <a:r>
              <a:rPr lang="en-GB" altLang="en-US" sz="2800"/>
              <a:t>.</a:t>
            </a:r>
          </a:p>
          <a:p>
            <a:pPr eaLnBrk="1" hangingPunct="1">
              <a:spcBef>
                <a:spcPct val="50000"/>
              </a:spcBef>
            </a:pPr>
            <a:r>
              <a:rPr lang="en-GB" altLang="en-US" sz="2800"/>
              <a:t>This type of network was used in the CM-5.</a:t>
            </a:r>
            <a:endParaRPr lang="en-US" altLang="en-US" sz="2800" baseline="30000"/>
          </a:p>
        </p:txBody>
      </p:sp>
    </p:spTree>
    <p:extLst>
      <p:ext uri="{BB962C8B-B14F-4D97-AF65-F5344CB8AC3E}">
        <p14:creationId xmlns:p14="http://schemas.microsoft.com/office/powerpoint/2010/main" val="12333028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5305D689-D416-C345-9461-B21378483F01}" type="slidenum">
              <a:rPr lang="en-US" altLang="en-US" sz="1400"/>
              <a:pPr>
                <a:spcBef>
                  <a:spcPct val="0"/>
                </a:spcBef>
                <a:buFontTx/>
                <a:buNone/>
              </a:pPr>
              <a:t>35</a:t>
            </a:fld>
            <a:endParaRPr lang="en-US" altLang="en-US" sz="1400"/>
          </a:p>
        </p:txBody>
      </p:sp>
      <p:sp>
        <p:nvSpPr>
          <p:cNvPr id="54274" name="Rectangle 2"/>
          <p:cNvSpPr>
            <a:spLocks noGrp="1" noChangeArrowheads="1"/>
          </p:cNvSpPr>
          <p:nvPr>
            <p:ph type="title"/>
          </p:nvPr>
        </p:nvSpPr>
        <p:spPr/>
        <p:txBody>
          <a:bodyPr/>
          <a:lstStyle/>
          <a:p>
            <a:pPr eaLnBrk="1" hangingPunct="1"/>
            <a:r>
              <a:rPr lang="en-US" altLang="en-US">
                <a:ea typeface="ＭＳ Ｐゴシック" charset="-128"/>
              </a:rPr>
              <a:t>Classifying Parallel Algorithms</a:t>
            </a:r>
          </a:p>
        </p:txBody>
      </p:sp>
      <p:sp>
        <p:nvSpPr>
          <p:cNvPr id="54275" name="Rectangle 3"/>
          <p:cNvSpPr>
            <a:spLocks noGrp="1" noChangeArrowheads="1"/>
          </p:cNvSpPr>
          <p:nvPr>
            <p:ph type="body" idx="1"/>
          </p:nvPr>
        </p:nvSpPr>
        <p:spPr/>
        <p:txBody>
          <a:bodyPr/>
          <a:lstStyle/>
          <a:p>
            <a:pPr eaLnBrk="1" hangingPunct="1"/>
            <a:r>
              <a:rPr lang="en-US" altLang="en-US">
                <a:ea typeface="ＭＳ Ｐゴシック" charset="-128"/>
              </a:rPr>
              <a:t>Parallel algorithms for MIMD machines can be divided into 3 categories</a:t>
            </a:r>
          </a:p>
          <a:p>
            <a:pPr lvl="1" eaLnBrk="1" hangingPunct="1"/>
            <a:r>
              <a:rPr lang="en-US" altLang="en-US">
                <a:ea typeface="ＭＳ Ｐゴシック" charset="-128"/>
              </a:rPr>
              <a:t>Pipelined algorithms</a:t>
            </a:r>
          </a:p>
          <a:p>
            <a:pPr lvl="1" eaLnBrk="1" hangingPunct="1"/>
            <a:r>
              <a:rPr lang="en-US" altLang="en-US">
                <a:ea typeface="ＭＳ Ｐゴシック" charset="-128"/>
              </a:rPr>
              <a:t>Data parallel, or partitioned, algorithms</a:t>
            </a:r>
          </a:p>
          <a:p>
            <a:pPr lvl="1" eaLnBrk="1" hangingPunct="1"/>
            <a:r>
              <a:rPr lang="en-US" altLang="en-US">
                <a:ea typeface="ＭＳ Ｐゴシック" charset="-128"/>
              </a:rPr>
              <a:t>Asynchronous, or relaxed, algorithms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A25F836E-CA87-A844-A5C6-03F57C52F1E3}" type="slidenum">
              <a:rPr lang="en-US" altLang="en-US" sz="1400"/>
              <a:pPr>
                <a:spcBef>
                  <a:spcPct val="0"/>
                </a:spcBef>
                <a:buFontTx/>
                <a:buNone/>
              </a:pPr>
              <a:t>36</a:t>
            </a:fld>
            <a:endParaRPr lang="en-US" altLang="en-US" sz="1400"/>
          </a:p>
        </p:txBody>
      </p:sp>
      <p:sp>
        <p:nvSpPr>
          <p:cNvPr id="56322" name="Rectangle 2"/>
          <p:cNvSpPr>
            <a:spLocks noGrp="1" noChangeArrowheads="1"/>
          </p:cNvSpPr>
          <p:nvPr>
            <p:ph type="title"/>
          </p:nvPr>
        </p:nvSpPr>
        <p:spPr/>
        <p:txBody>
          <a:bodyPr/>
          <a:lstStyle/>
          <a:p>
            <a:pPr eaLnBrk="1" hangingPunct="1"/>
            <a:r>
              <a:rPr lang="en-US" altLang="en-US">
                <a:ea typeface="ＭＳ Ｐゴシック" charset="-128"/>
              </a:rPr>
              <a:t>Pipelined Algorithms</a:t>
            </a:r>
          </a:p>
        </p:txBody>
      </p:sp>
      <p:sp>
        <p:nvSpPr>
          <p:cNvPr id="56323" name="Rectangle 3"/>
          <p:cNvSpPr>
            <a:spLocks noGrp="1" noChangeArrowheads="1"/>
          </p:cNvSpPr>
          <p:nvPr>
            <p:ph type="body" idx="1"/>
          </p:nvPr>
        </p:nvSpPr>
        <p:spPr/>
        <p:txBody>
          <a:bodyPr/>
          <a:lstStyle/>
          <a:p>
            <a:pPr eaLnBrk="1" hangingPunct="1">
              <a:lnSpc>
                <a:spcPct val="90000"/>
              </a:lnSpc>
            </a:pPr>
            <a:r>
              <a:rPr lang="en-US" altLang="en-US" sz="2800">
                <a:ea typeface="ＭＳ Ｐゴシック" charset="-128"/>
              </a:rPr>
              <a:t>A pipelined algorithm involves an ordered set of processes in which the output from one process is the input for the next.</a:t>
            </a:r>
          </a:p>
          <a:p>
            <a:pPr eaLnBrk="1" hangingPunct="1">
              <a:lnSpc>
                <a:spcPct val="90000"/>
              </a:lnSpc>
            </a:pPr>
            <a:r>
              <a:rPr lang="en-US" altLang="en-US" sz="2800">
                <a:ea typeface="ＭＳ Ｐゴシック" charset="-128"/>
              </a:rPr>
              <a:t>The input for the first process is the input for the algorithm.</a:t>
            </a:r>
          </a:p>
          <a:p>
            <a:pPr eaLnBrk="1" hangingPunct="1">
              <a:lnSpc>
                <a:spcPct val="90000"/>
              </a:lnSpc>
            </a:pPr>
            <a:r>
              <a:rPr lang="en-US" altLang="en-US" sz="2800">
                <a:ea typeface="ＭＳ Ｐゴシック" charset="-128"/>
              </a:rPr>
              <a:t>The output from the last process is the output of the algorithm.</a:t>
            </a:r>
          </a:p>
          <a:p>
            <a:pPr eaLnBrk="1" hangingPunct="1">
              <a:lnSpc>
                <a:spcPct val="90000"/>
              </a:lnSpc>
            </a:pPr>
            <a:r>
              <a:rPr lang="en-US" altLang="en-US" sz="2800">
                <a:ea typeface="ＭＳ Ｐゴシック" charset="-128"/>
              </a:rPr>
              <a:t>Data flows through the pipeline, being operated on by each process in turn.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0E58090D-F3A2-3540-89DA-17BE8652C743}" type="slidenum">
              <a:rPr lang="en-US" altLang="en-US" sz="1400"/>
              <a:pPr>
                <a:spcBef>
                  <a:spcPct val="0"/>
                </a:spcBef>
                <a:buFontTx/>
                <a:buNone/>
              </a:pPr>
              <a:t>37</a:t>
            </a:fld>
            <a:endParaRPr lang="en-US" altLang="en-US" sz="1400"/>
          </a:p>
        </p:txBody>
      </p:sp>
      <p:sp>
        <p:nvSpPr>
          <p:cNvPr id="58370" name="Rectangle 2"/>
          <p:cNvSpPr>
            <a:spLocks noGrp="1" noChangeArrowheads="1"/>
          </p:cNvSpPr>
          <p:nvPr>
            <p:ph type="title"/>
          </p:nvPr>
        </p:nvSpPr>
        <p:spPr/>
        <p:txBody>
          <a:bodyPr/>
          <a:lstStyle/>
          <a:p>
            <a:pPr eaLnBrk="1" hangingPunct="1"/>
            <a:r>
              <a:rPr lang="en-US" altLang="en-US">
                <a:ea typeface="ＭＳ Ｐゴシック" charset="-128"/>
              </a:rPr>
              <a:t>Pipelines Algorithms 2</a:t>
            </a:r>
          </a:p>
        </p:txBody>
      </p:sp>
      <p:sp>
        <p:nvSpPr>
          <p:cNvPr id="58371" name="Rectangle 3"/>
          <p:cNvSpPr>
            <a:spLocks noGrp="1" noChangeArrowheads="1"/>
          </p:cNvSpPr>
          <p:nvPr>
            <p:ph type="body" idx="1"/>
          </p:nvPr>
        </p:nvSpPr>
        <p:spPr>
          <a:xfrm>
            <a:off x="685800" y="1981200"/>
            <a:ext cx="7772400" cy="2667000"/>
          </a:xfrm>
        </p:spPr>
        <p:txBody>
          <a:bodyPr/>
          <a:lstStyle/>
          <a:p>
            <a:pPr eaLnBrk="1" hangingPunct="1">
              <a:lnSpc>
                <a:spcPct val="90000"/>
              </a:lnSpc>
            </a:pPr>
            <a:r>
              <a:rPr lang="en-US" altLang="en-US" sz="2800" b="1">
                <a:ea typeface="ＭＳ Ｐゴシック" charset="-128"/>
              </a:rPr>
              <a:t>Example</a:t>
            </a:r>
            <a:r>
              <a:rPr lang="en-US" altLang="en-US" sz="2800">
                <a:ea typeface="ＭＳ Ｐゴシック" charset="-128"/>
              </a:rPr>
              <a:t>: Suppose it takes 3 steps, A, B, and C, to assemble an item, and each step takes one unit of time.</a:t>
            </a:r>
          </a:p>
          <a:p>
            <a:pPr eaLnBrk="1" hangingPunct="1">
              <a:lnSpc>
                <a:spcPct val="90000"/>
              </a:lnSpc>
            </a:pPr>
            <a:r>
              <a:rPr lang="en-US" altLang="en-US" sz="2800">
                <a:ea typeface="ＭＳ Ｐゴシック" charset="-128"/>
              </a:rPr>
              <a:t>In the sequential case it takes 3 time units to assemble each item.</a:t>
            </a:r>
          </a:p>
          <a:p>
            <a:pPr eaLnBrk="1" hangingPunct="1">
              <a:lnSpc>
                <a:spcPct val="90000"/>
              </a:lnSpc>
            </a:pPr>
            <a:r>
              <a:rPr lang="en-US" altLang="en-US" sz="2800">
                <a:ea typeface="ＭＳ Ｐゴシック" charset="-128"/>
              </a:rPr>
              <a:t>Thus it takes 3n time units to produce n items.</a:t>
            </a:r>
          </a:p>
        </p:txBody>
      </p:sp>
      <p:grpSp>
        <p:nvGrpSpPr>
          <p:cNvPr id="58372" name="Group 22"/>
          <p:cNvGrpSpPr>
            <a:grpSpLocks/>
          </p:cNvGrpSpPr>
          <p:nvPr/>
        </p:nvGrpSpPr>
        <p:grpSpPr bwMode="auto">
          <a:xfrm>
            <a:off x="1752600" y="5105400"/>
            <a:ext cx="5867400" cy="1143000"/>
            <a:chOff x="1104" y="3216"/>
            <a:chExt cx="3696" cy="720"/>
          </a:xfrm>
        </p:grpSpPr>
        <p:sp>
          <p:nvSpPr>
            <p:cNvPr id="58373" name="Rectangle 19"/>
            <p:cNvSpPr>
              <a:spLocks noChangeArrowheads="1"/>
            </p:cNvSpPr>
            <p:nvPr/>
          </p:nvSpPr>
          <p:spPr bwMode="auto">
            <a:xfrm>
              <a:off x="1824" y="3456"/>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58374" name="Rectangle 4"/>
            <p:cNvSpPr>
              <a:spLocks noChangeArrowheads="1"/>
            </p:cNvSpPr>
            <p:nvPr/>
          </p:nvSpPr>
          <p:spPr bwMode="auto">
            <a:xfrm>
              <a:off x="1872" y="3360"/>
              <a:ext cx="1008" cy="57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A  B  C</a:t>
              </a:r>
            </a:p>
          </p:txBody>
        </p:sp>
        <p:sp>
          <p:nvSpPr>
            <p:cNvPr id="58375" name="Line 6"/>
            <p:cNvSpPr>
              <a:spLocks noChangeShapeType="1"/>
            </p:cNvSpPr>
            <p:nvPr/>
          </p:nvSpPr>
          <p:spPr bwMode="auto">
            <a:xfrm flipV="1">
              <a:off x="1872" y="3216"/>
              <a:ext cx="43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76" name="Line 7"/>
            <p:cNvSpPr>
              <a:spLocks noChangeShapeType="1"/>
            </p:cNvSpPr>
            <p:nvPr/>
          </p:nvSpPr>
          <p:spPr bwMode="auto">
            <a:xfrm flipV="1">
              <a:off x="2880" y="3216"/>
              <a:ext cx="43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77" name="Line 8"/>
            <p:cNvSpPr>
              <a:spLocks noChangeShapeType="1"/>
            </p:cNvSpPr>
            <p:nvPr/>
          </p:nvSpPr>
          <p:spPr bwMode="auto">
            <a:xfrm flipV="1">
              <a:off x="2880" y="3792"/>
              <a:ext cx="43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78" name="Line 9"/>
            <p:cNvSpPr>
              <a:spLocks noChangeShapeType="1"/>
            </p:cNvSpPr>
            <p:nvPr/>
          </p:nvSpPr>
          <p:spPr bwMode="auto">
            <a:xfrm>
              <a:off x="3312" y="321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79" name="Line 10"/>
            <p:cNvSpPr>
              <a:spLocks noChangeShapeType="1"/>
            </p:cNvSpPr>
            <p:nvPr/>
          </p:nvSpPr>
          <p:spPr bwMode="auto">
            <a:xfrm>
              <a:off x="2304" y="3216"/>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80" name="Rectangle 11"/>
            <p:cNvSpPr>
              <a:spLocks noChangeArrowheads="1"/>
            </p:cNvSpPr>
            <p:nvPr/>
          </p:nvSpPr>
          <p:spPr bwMode="auto">
            <a:xfrm>
              <a:off x="3120" y="3456"/>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58381" name="Rectangle 12"/>
            <p:cNvSpPr>
              <a:spLocks noChangeArrowheads="1"/>
            </p:cNvSpPr>
            <p:nvPr/>
          </p:nvSpPr>
          <p:spPr bwMode="auto">
            <a:xfrm>
              <a:off x="3360" y="3456"/>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000"/>
                <a:t>W2</a:t>
              </a:r>
              <a:endParaRPr lang="en-US" altLang="en-US" sz="2000" baseline="-25000"/>
            </a:p>
          </p:txBody>
        </p:sp>
        <p:sp>
          <p:nvSpPr>
            <p:cNvPr id="58382" name="Rectangle 13"/>
            <p:cNvSpPr>
              <a:spLocks noChangeArrowheads="1"/>
            </p:cNvSpPr>
            <p:nvPr/>
          </p:nvSpPr>
          <p:spPr bwMode="auto">
            <a:xfrm>
              <a:off x="3600" y="3456"/>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58383" name="Rectangle 14"/>
            <p:cNvSpPr>
              <a:spLocks noChangeArrowheads="1"/>
            </p:cNvSpPr>
            <p:nvPr/>
          </p:nvSpPr>
          <p:spPr bwMode="auto">
            <a:xfrm>
              <a:off x="3840" y="3456"/>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58384" name="Rectangle 15"/>
            <p:cNvSpPr>
              <a:spLocks noChangeArrowheads="1"/>
            </p:cNvSpPr>
            <p:nvPr/>
          </p:nvSpPr>
          <p:spPr bwMode="auto">
            <a:xfrm>
              <a:off x="4080" y="3456"/>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000"/>
                <a:t>W1</a:t>
              </a:r>
            </a:p>
          </p:txBody>
        </p:sp>
        <p:sp>
          <p:nvSpPr>
            <p:cNvPr id="58385" name="Rectangle 16"/>
            <p:cNvSpPr>
              <a:spLocks noChangeArrowheads="1"/>
            </p:cNvSpPr>
            <p:nvPr/>
          </p:nvSpPr>
          <p:spPr bwMode="auto">
            <a:xfrm>
              <a:off x="4320" y="3456"/>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58386" name="Rectangle 17"/>
            <p:cNvSpPr>
              <a:spLocks noChangeArrowheads="1"/>
            </p:cNvSpPr>
            <p:nvPr/>
          </p:nvSpPr>
          <p:spPr bwMode="auto">
            <a:xfrm>
              <a:off x="4560" y="3456"/>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58387" name="Rectangle 18"/>
            <p:cNvSpPr>
              <a:spLocks noChangeArrowheads="1"/>
            </p:cNvSpPr>
            <p:nvPr/>
          </p:nvSpPr>
          <p:spPr bwMode="auto">
            <a:xfrm>
              <a:off x="1584" y="3456"/>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58388" name="Rectangle 20"/>
            <p:cNvSpPr>
              <a:spLocks noChangeArrowheads="1"/>
            </p:cNvSpPr>
            <p:nvPr/>
          </p:nvSpPr>
          <p:spPr bwMode="auto">
            <a:xfrm>
              <a:off x="1104" y="3456"/>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58389" name="Rectangle 21"/>
            <p:cNvSpPr>
              <a:spLocks noChangeArrowheads="1"/>
            </p:cNvSpPr>
            <p:nvPr/>
          </p:nvSpPr>
          <p:spPr bwMode="auto">
            <a:xfrm>
              <a:off x="1344" y="3456"/>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56F86C93-FEFF-8E4C-BF31-6D05B9C8DFCD}" type="slidenum">
              <a:rPr lang="en-US" altLang="en-US" sz="1400"/>
              <a:pPr>
                <a:spcBef>
                  <a:spcPct val="0"/>
                </a:spcBef>
                <a:buFontTx/>
                <a:buNone/>
              </a:pPr>
              <a:t>38</a:t>
            </a:fld>
            <a:endParaRPr lang="en-US" altLang="en-US" sz="1400"/>
          </a:p>
        </p:txBody>
      </p:sp>
      <p:sp>
        <p:nvSpPr>
          <p:cNvPr id="60418" name="Rectangle 2"/>
          <p:cNvSpPr>
            <a:spLocks noGrp="1" noChangeArrowheads="1"/>
          </p:cNvSpPr>
          <p:nvPr>
            <p:ph type="title"/>
          </p:nvPr>
        </p:nvSpPr>
        <p:spPr/>
        <p:txBody>
          <a:bodyPr/>
          <a:lstStyle/>
          <a:p>
            <a:pPr eaLnBrk="1" hangingPunct="1"/>
            <a:r>
              <a:rPr lang="en-US" altLang="en-US">
                <a:ea typeface="ＭＳ Ｐゴシック" charset="-128"/>
              </a:rPr>
              <a:t>Example of Pipelined Algorithm</a:t>
            </a:r>
          </a:p>
        </p:txBody>
      </p:sp>
      <p:sp>
        <p:nvSpPr>
          <p:cNvPr id="60419" name="Rectangle 3"/>
          <p:cNvSpPr>
            <a:spLocks noGrp="1" noChangeArrowheads="1"/>
          </p:cNvSpPr>
          <p:nvPr>
            <p:ph type="body" idx="1"/>
          </p:nvPr>
        </p:nvSpPr>
        <p:spPr/>
        <p:txBody>
          <a:bodyPr/>
          <a:lstStyle/>
          <a:p>
            <a:pPr eaLnBrk="1" hangingPunct="1"/>
            <a:r>
              <a:rPr lang="en-US" altLang="en-US" sz="2800">
                <a:ea typeface="ＭＳ Ｐゴシック" charset="-128"/>
              </a:rPr>
              <a:t>In the pipelined case the following happens</a:t>
            </a:r>
          </a:p>
          <a:p>
            <a:pPr lvl="1" eaLnBrk="1" hangingPunct="1"/>
            <a:r>
              <a:rPr lang="en-US" altLang="en-US" sz="2400">
                <a:ea typeface="ＭＳ Ｐゴシック" charset="-128"/>
              </a:rPr>
              <a:t>Time step 1: A operates on W1</a:t>
            </a:r>
          </a:p>
          <a:p>
            <a:pPr lvl="1" eaLnBrk="1" hangingPunct="1"/>
            <a:r>
              <a:rPr lang="en-US" altLang="en-US" sz="2400">
                <a:ea typeface="ＭＳ Ｐゴシック" charset="-128"/>
              </a:rPr>
              <a:t>Time step 2: A operates on W2, B operates on W1</a:t>
            </a:r>
          </a:p>
          <a:p>
            <a:pPr lvl="1" eaLnBrk="1" hangingPunct="1"/>
            <a:r>
              <a:rPr lang="en-US" altLang="en-US" sz="2400">
                <a:ea typeface="ＭＳ Ｐゴシック" charset="-128"/>
              </a:rPr>
              <a:t>Time step 3: A operates on W3, B operates on W2, C completes W1</a:t>
            </a:r>
          </a:p>
          <a:p>
            <a:pPr lvl="1" eaLnBrk="1" hangingPunct="1"/>
            <a:r>
              <a:rPr lang="en-US" altLang="en-US" sz="2400">
                <a:ea typeface="ＭＳ Ｐゴシック" charset="-128"/>
              </a:rPr>
              <a:t>Time step 4: A operates on W4, B operates on W3, C completes W2</a:t>
            </a:r>
          </a:p>
          <a:p>
            <a:pPr eaLnBrk="1" hangingPunct="1"/>
            <a:r>
              <a:rPr lang="en-US" altLang="en-US" sz="2800">
                <a:ea typeface="ＭＳ Ｐゴシック" charset="-128"/>
              </a:rPr>
              <a:t>After 3 time units, a new item is produced every time step.</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27BCE839-932E-9D4D-AAD9-CDDBC4106836}" type="slidenum">
              <a:rPr lang="en-US" altLang="en-US" sz="1400"/>
              <a:pPr>
                <a:spcBef>
                  <a:spcPct val="0"/>
                </a:spcBef>
                <a:buFontTx/>
                <a:buNone/>
              </a:pPr>
              <a:t>39</a:t>
            </a:fld>
            <a:endParaRPr lang="en-US" altLang="en-US" sz="1400"/>
          </a:p>
        </p:txBody>
      </p:sp>
      <p:sp>
        <p:nvSpPr>
          <p:cNvPr id="62466" name="Rectangle 2"/>
          <p:cNvSpPr>
            <a:spLocks noGrp="1" noChangeArrowheads="1"/>
          </p:cNvSpPr>
          <p:nvPr>
            <p:ph type="title"/>
          </p:nvPr>
        </p:nvSpPr>
        <p:spPr/>
        <p:txBody>
          <a:bodyPr/>
          <a:lstStyle/>
          <a:p>
            <a:pPr eaLnBrk="1" hangingPunct="1"/>
            <a:r>
              <a:rPr lang="en-US" altLang="en-US">
                <a:ea typeface="ＭＳ Ｐゴシック" charset="-128"/>
              </a:rPr>
              <a:t>Pipelined Algorithm</a:t>
            </a:r>
          </a:p>
        </p:txBody>
      </p:sp>
      <p:sp>
        <p:nvSpPr>
          <p:cNvPr id="62467" name="Rectangle 3"/>
          <p:cNvSpPr>
            <a:spLocks noGrp="1" noChangeArrowheads="1"/>
          </p:cNvSpPr>
          <p:nvPr>
            <p:ph type="body" idx="1"/>
          </p:nvPr>
        </p:nvSpPr>
        <p:spPr>
          <a:xfrm>
            <a:off x="685800" y="1981200"/>
            <a:ext cx="7772400" cy="3124200"/>
          </a:xfrm>
        </p:spPr>
        <p:txBody>
          <a:bodyPr/>
          <a:lstStyle/>
          <a:p>
            <a:pPr eaLnBrk="1" hangingPunct="1"/>
            <a:r>
              <a:rPr lang="en-US" altLang="en-US" sz="2800">
                <a:ea typeface="ＭＳ Ｐゴシック" charset="-128"/>
              </a:rPr>
              <a:t>If the pipeline is n processes long, a new item is produced every time step from the nth time step onwards. We then say the pipeline is </a:t>
            </a:r>
            <a:r>
              <a:rPr lang="en-US" altLang="en-US" sz="2800" i="1">
                <a:ea typeface="ＭＳ Ｐゴシック" charset="-128"/>
              </a:rPr>
              <a:t>full</a:t>
            </a:r>
            <a:r>
              <a:rPr lang="en-US" altLang="en-US" sz="2800">
                <a:ea typeface="ＭＳ Ｐゴシック" charset="-128"/>
              </a:rPr>
              <a:t>.</a:t>
            </a:r>
          </a:p>
          <a:p>
            <a:pPr eaLnBrk="1" hangingPunct="1"/>
            <a:r>
              <a:rPr lang="en-US" altLang="en-US" sz="2800">
                <a:ea typeface="ＭＳ Ｐゴシック" charset="-128"/>
              </a:rPr>
              <a:t>The pipeline </a:t>
            </a:r>
            <a:r>
              <a:rPr lang="en-US" altLang="en-US" sz="2800" i="1">
                <a:ea typeface="ＭＳ Ｐゴシック" charset="-128"/>
              </a:rPr>
              <a:t>start-up time</a:t>
            </a:r>
            <a:r>
              <a:rPr lang="en-US" altLang="en-US" sz="2800">
                <a:ea typeface="ＭＳ Ｐゴシック" charset="-128"/>
              </a:rPr>
              <a:t> is n-1.</a:t>
            </a:r>
          </a:p>
          <a:p>
            <a:pPr eaLnBrk="1" hangingPunct="1"/>
            <a:r>
              <a:rPr lang="en-US" altLang="en-US" sz="2800">
                <a:ea typeface="ＭＳ Ｐゴシック" charset="-128"/>
              </a:rPr>
              <a:t>This sort of parallelism is sometimes called </a:t>
            </a:r>
            <a:r>
              <a:rPr lang="en-US" altLang="en-US" sz="2800" i="1">
                <a:ea typeface="ＭＳ Ｐゴシック" charset="-128"/>
              </a:rPr>
              <a:t>algorithmic parallelism</a:t>
            </a:r>
            <a:r>
              <a:rPr lang="en-US" altLang="en-US" sz="2800">
                <a:ea typeface="ＭＳ Ｐゴシック" charset="-128"/>
              </a:rPr>
              <a:t>.</a:t>
            </a:r>
          </a:p>
        </p:txBody>
      </p:sp>
      <p:grpSp>
        <p:nvGrpSpPr>
          <p:cNvPr id="62468" name="Group 25"/>
          <p:cNvGrpSpPr>
            <a:grpSpLocks/>
          </p:cNvGrpSpPr>
          <p:nvPr/>
        </p:nvGrpSpPr>
        <p:grpSpPr bwMode="auto">
          <a:xfrm>
            <a:off x="1524000" y="5181600"/>
            <a:ext cx="5867400" cy="1143000"/>
            <a:chOff x="960" y="3264"/>
            <a:chExt cx="3696" cy="720"/>
          </a:xfrm>
        </p:grpSpPr>
        <p:sp>
          <p:nvSpPr>
            <p:cNvPr id="62469" name="Rectangle 5"/>
            <p:cNvSpPr>
              <a:spLocks noChangeArrowheads="1"/>
            </p:cNvSpPr>
            <p:nvPr/>
          </p:nvSpPr>
          <p:spPr bwMode="auto">
            <a:xfrm>
              <a:off x="1680" y="3504"/>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62470" name="Rectangle 6"/>
            <p:cNvSpPr>
              <a:spLocks noChangeArrowheads="1"/>
            </p:cNvSpPr>
            <p:nvPr/>
          </p:nvSpPr>
          <p:spPr bwMode="auto">
            <a:xfrm>
              <a:off x="1728" y="3408"/>
              <a:ext cx="1008" cy="57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A  B  C</a:t>
              </a:r>
            </a:p>
          </p:txBody>
        </p:sp>
        <p:sp>
          <p:nvSpPr>
            <p:cNvPr id="62471" name="Line 7"/>
            <p:cNvSpPr>
              <a:spLocks noChangeShapeType="1"/>
            </p:cNvSpPr>
            <p:nvPr/>
          </p:nvSpPr>
          <p:spPr bwMode="auto">
            <a:xfrm flipV="1">
              <a:off x="1728" y="3264"/>
              <a:ext cx="43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72" name="Line 8"/>
            <p:cNvSpPr>
              <a:spLocks noChangeShapeType="1"/>
            </p:cNvSpPr>
            <p:nvPr/>
          </p:nvSpPr>
          <p:spPr bwMode="auto">
            <a:xfrm flipV="1">
              <a:off x="2736" y="3264"/>
              <a:ext cx="43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73" name="Line 9"/>
            <p:cNvSpPr>
              <a:spLocks noChangeShapeType="1"/>
            </p:cNvSpPr>
            <p:nvPr/>
          </p:nvSpPr>
          <p:spPr bwMode="auto">
            <a:xfrm flipV="1">
              <a:off x="2736" y="3840"/>
              <a:ext cx="43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74" name="Line 10"/>
            <p:cNvSpPr>
              <a:spLocks noChangeShapeType="1"/>
            </p:cNvSpPr>
            <p:nvPr/>
          </p:nvSpPr>
          <p:spPr bwMode="auto">
            <a:xfrm>
              <a:off x="3168" y="3264"/>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75" name="Line 11"/>
            <p:cNvSpPr>
              <a:spLocks noChangeShapeType="1"/>
            </p:cNvSpPr>
            <p:nvPr/>
          </p:nvSpPr>
          <p:spPr bwMode="auto">
            <a:xfrm>
              <a:off x="2160" y="3264"/>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76" name="Rectangle 12"/>
            <p:cNvSpPr>
              <a:spLocks noChangeArrowheads="1"/>
            </p:cNvSpPr>
            <p:nvPr/>
          </p:nvSpPr>
          <p:spPr bwMode="auto">
            <a:xfrm>
              <a:off x="2976" y="3504"/>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000"/>
                <a:t>W5</a:t>
              </a:r>
            </a:p>
          </p:txBody>
        </p:sp>
        <p:sp>
          <p:nvSpPr>
            <p:cNvPr id="62477" name="Rectangle 13"/>
            <p:cNvSpPr>
              <a:spLocks noChangeArrowheads="1"/>
            </p:cNvSpPr>
            <p:nvPr/>
          </p:nvSpPr>
          <p:spPr bwMode="auto">
            <a:xfrm>
              <a:off x="3216" y="3504"/>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000"/>
                <a:t>W4</a:t>
              </a:r>
              <a:endParaRPr lang="en-US" altLang="en-US" sz="2000" baseline="-25000"/>
            </a:p>
          </p:txBody>
        </p:sp>
        <p:sp>
          <p:nvSpPr>
            <p:cNvPr id="62478" name="Rectangle 14"/>
            <p:cNvSpPr>
              <a:spLocks noChangeArrowheads="1"/>
            </p:cNvSpPr>
            <p:nvPr/>
          </p:nvSpPr>
          <p:spPr bwMode="auto">
            <a:xfrm>
              <a:off x="3456" y="3504"/>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000"/>
                <a:t>W3</a:t>
              </a:r>
            </a:p>
          </p:txBody>
        </p:sp>
        <p:sp>
          <p:nvSpPr>
            <p:cNvPr id="62479" name="Rectangle 15"/>
            <p:cNvSpPr>
              <a:spLocks noChangeArrowheads="1"/>
            </p:cNvSpPr>
            <p:nvPr/>
          </p:nvSpPr>
          <p:spPr bwMode="auto">
            <a:xfrm>
              <a:off x="3696" y="3504"/>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000"/>
                <a:t>W2</a:t>
              </a:r>
            </a:p>
          </p:txBody>
        </p:sp>
        <p:sp>
          <p:nvSpPr>
            <p:cNvPr id="62480" name="Rectangle 16"/>
            <p:cNvSpPr>
              <a:spLocks noChangeArrowheads="1"/>
            </p:cNvSpPr>
            <p:nvPr/>
          </p:nvSpPr>
          <p:spPr bwMode="auto">
            <a:xfrm>
              <a:off x="3936" y="3504"/>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000"/>
                <a:t>W1</a:t>
              </a:r>
            </a:p>
          </p:txBody>
        </p:sp>
        <p:sp>
          <p:nvSpPr>
            <p:cNvPr id="62481" name="Rectangle 17"/>
            <p:cNvSpPr>
              <a:spLocks noChangeArrowheads="1"/>
            </p:cNvSpPr>
            <p:nvPr/>
          </p:nvSpPr>
          <p:spPr bwMode="auto">
            <a:xfrm>
              <a:off x="4176" y="3504"/>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62482" name="Rectangle 18"/>
            <p:cNvSpPr>
              <a:spLocks noChangeArrowheads="1"/>
            </p:cNvSpPr>
            <p:nvPr/>
          </p:nvSpPr>
          <p:spPr bwMode="auto">
            <a:xfrm>
              <a:off x="4416" y="3504"/>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62483" name="Rectangle 19"/>
            <p:cNvSpPr>
              <a:spLocks noChangeArrowheads="1"/>
            </p:cNvSpPr>
            <p:nvPr/>
          </p:nvSpPr>
          <p:spPr bwMode="auto">
            <a:xfrm>
              <a:off x="1440" y="3504"/>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62484" name="Rectangle 20"/>
            <p:cNvSpPr>
              <a:spLocks noChangeArrowheads="1"/>
            </p:cNvSpPr>
            <p:nvPr/>
          </p:nvSpPr>
          <p:spPr bwMode="auto">
            <a:xfrm>
              <a:off x="960" y="3504"/>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62485" name="Rectangle 21"/>
            <p:cNvSpPr>
              <a:spLocks noChangeArrowheads="1"/>
            </p:cNvSpPr>
            <p:nvPr/>
          </p:nvSpPr>
          <p:spPr bwMode="auto">
            <a:xfrm>
              <a:off x="1200" y="3504"/>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62486" name="Rectangle 22"/>
            <p:cNvSpPr>
              <a:spLocks noChangeArrowheads="1"/>
            </p:cNvSpPr>
            <p:nvPr/>
          </p:nvSpPr>
          <p:spPr bwMode="auto">
            <a:xfrm>
              <a:off x="1728" y="3408"/>
              <a:ext cx="336" cy="57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A</a:t>
              </a:r>
            </a:p>
          </p:txBody>
        </p:sp>
        <p:sp>
          <p:nvSpPr>
            <p:cNvPr id="62487" name="Rectangle 23"/>
            <p:cNvSpPr>
              <a:spLocks noChangeArrowheads="1"/>
            </p:cNvSpPr>
            <p:nvPr/>
          </p:nvSpPr>
          <p:spPr bwMode="auto">
            <a:xfrm>
              <a:off x="2064" y="3408"/>
              <a:ext cx="336" cy="57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B</a:t>
              </a:r>
            </a:p>
          </p:txBody>
        </p:sp>
        <p:sp>
          <p:nvSpPr>
            <p:cNvPr id="62488" name="Rectangle 24"/>
            <p:cNvSpPr>
              <a:spLocks noChangeArrowheads="1"/>
            </p:cNvSpPr>
            <p:nvPr/>
          </p:nvSpPr>
          <p:spPr bwMode="auto">
            <a:xfrm>
              <a:off x="2400" y="3408"/>
              <a:ext cx="336" cy="57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C</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E4D618EE-9471-D946-BDA7-2425D199564A}" type="slidenum">
              <a:rPr lang="en-US" altLang="en-US" sz="1400"/>
              <a:pPr>
                <a:spcBef>
                  <a:spcPct val="0"/>
                </a:spcBef>
                <a:buFontTx/>
                <a:buNone/>
              </a:pPr>
              <a:t>4</a:t>
            </a:fld>
            <a:endParaRPr lang="en-US" altLang="en-US" sz="1400"/>
          </a:p>
        </p:txBody>
      </p:sp>
      <p:sp>
        <p:nvSpPr>
          <p:cNvPr id="21506" name="Rectangle 2"/>
          <p:cNvSpPr>
            <a:spLocks noGrp="1" noChangeArrowheads="1"/>
          </p:cNvSpPr>
          <p:nvPr>
            <p:ph type="title"/>
          </p:nvPr>
        </p:nvSpPr>
        <p:spPr>
          <a:xfrm>
            <a:off x="539750" y="260350"/>
            <a:ext cx="7772400" cy="1143000"/>
          </a:xfrm>
        </p:spPr>
        <p:txBody>
          <a:bodyPr/>
          <a:lstStyle/>
          <a:p>
            <a:pPr eaLnBrk="1" hangingPunct="1"/>
            <a:r>
              <a:rPr lang="en-US" altLang="en-US">
                <a:ea typeface="ＭＳ Ｐゴシック" charset="-128"/>
              </a:rPr>
              <a:t>Topics Covered on Days 5-7</a:t>
            </a:r>
          </a:p>
        </p:txBody>
      </p:sp>
      <p:sp>
        <p:nvSpPr>
          <p:cNvPr id="21507" name="Rectangle 3"/>
          <p:cNvSpPr>
            <a:spLocks noGrp="1" noChangeArrowheads="1"/>
          </p:cNvSpPr>
          <p:nvPr>
            <p:ph type="body" idx="1"/>
          </p:nvPr>
        </p:nvSpPr>
        <p:spPr>
          <a:xfrm>
            <a:off x="395288" y="1773238"/>
            <a:ext cx="8569325" cy="4710112"/>
          </a:xfrm>
        </p:spPr>
        <p:txBody>
          <a:bodyPr>
            <a:spAutoFit/>
          </a:bodyPr>
          <a:lstStyle/>
          <a:p>
            <a:pPr eaLnBrk="1" hangingPunct="1">
              <a:lnSpc>
                <a:spcPct val="90000"/>
              </a:lnSpc>
            </a:pPr>
            <a:r>
              <a:rPr lang="en-US" altLang="en-US" sz="2800" i="1">
                <a:ea typeface="ＭＳ Ｐゴシック" charset="-128"/>
              </a:rPr>
              <a:t>Day 4</a:t>
            </a:r>
            <a:r>
              <a:rPr lang="en-US" altLang="en-US" sz="2800">
                <a:ea typeface="ＭＳ Ｐゴシック" charset="-128"/>
              </a:rPr>
              <a:t>: Regular computations and simple example 1D and 2D problems – the wave equation and Laplace equation. </a:t>
            </a:r>
          </a:p>
          <a:p>
            <a:pPr eaLnBrk="1" hangingPunct="1">
              <a:lnSpc>
                <a:spcPct val="90000"/>
              </a:lnSpc>
            </a:pPr>
            <a:r>
              <a:rPr lang="en-US" altLang="en-US" sz="2800" i="1">
                <a:ea typeface="ＭＳ Ｐゴシック" charset="-128"/>
              </a:rPr>
              <a:t>Day 5</a:t>
            </a:r>
            <a:r>
              <a:rPr lang="en-US" altLang="en-US" sz="2800">
                <a:ea typeface="ＭＳ Ｐゴシック" charset="-128"/>
              </a:rPr>
              <a:t>: High performance computing on GPUs. Parallel programming with CUDA on Nvidia GPUs.</a:t>
            </a:r>
          </a:p>
          <a:p>
            <a:pPr eaLnBrk="1" hangingPunct="1">
              <a:lnSpc>
                <a:spcPct val="90000"/>
              </a:lnSpc>
            </a:pPr>
            <a:r>
              <a:rPr lang="en-US" altLang="en-US" sz="2800" i="1">
                <a:ea typeface="ＭＳ Ｐゴシック" charset="-128"/>
              </a:rPr>
              <a:t>Day 6</a:t>
            </a:r>
            <a:r>
              <a:rPr lang="en-US" altLang="en-US" sz="2800">
                <a:ea typeface="ＭＳ Ｐゴシック" charset="-128"/>
              </a:rPr>
              <a:t>: Dynamic communication and the molecular dynamics example; irregular computations; the WaTor simulation .</a:t>
            </a:r>
          </a:p>
          <a:p>
            <a:pPr eaLnBrk="1" hangingPunct="1">
              <a:lnSpc>
                <a:spcPct val="90000"/>
              </a:lnSpc>
            </a:pPr>
            <a:r>
              <a:rPr lang="en-US" altLang="en-US" sz="2800" i="1">
                <a:ea typeface="ＭＳ Ｐゴシック" charset="-128"/>
              </a:rPr>
              <a:t>Day 7</a:t>
            </a:r>
            <a:r>
              <a:rPr lang="en-US" altLang="en-US" sz="2800">
                <a:ea typeface="ＭＳ Ｐゴシック" charset="-128"/>
              </a:rPr>
              <a:t>: Load balancing strategies; message passing libraries; block-cyclic data distribution.</a:t>
            </a:r>
          </a:p>
          <a:p>
            <a:pPr eaLnBrk="1" hangingPunct="1">
              <a:lnSpc>
                <a:spcPct val="90000"/>
              </a:lnSpc>
            </a:pPr>
            <a:endParaRPr lang="en-US" altLang="en-US" sz="2800">
              <a:ea typeface="ＭＳ Ｐゴシック" charset="-128"/>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6CFB69CF-E223-EE42-8B56-1E0403A5D47D}" type="slidenum">
              <a:rPr lang="en-US" altLang="en-US" sz="1400"/>
              <a:pPr>
                <a:spcBef>
                  <a:spcPct val="0"/>
                </a:spcBef>
                <a:buFontTx/>
                <a:buNone/>
              </a:pPr>
              <a:t>40</a:t>
            </a:fld>
            <a:endParaRPr lang="en-US" altLang="en-US" sz="1400"/>
          </a:p>
        </p:txBody>
      </p:sp>
      <p:sp>
        <p:nvSpPr>
          <p:cNvPr id="64514" name="Rectangle 2"/>
          <p:cNvSpPr>
            <a:spLocks noGrp="1" noChangeArrowheads="1"/>
          </p:cNvSpPr>
          <p:nvPr>
            <p:ph type="title"/>
          </p:nvPr>
        </p:nvSpPr>
        <p:spPr/>
        <p:txBody>
          <a:bodyPr/>
          <a:lstStyle/>
          <a:p>
            <a:pPr eaLnBrk="1" hangingPunct="1"/>
            <a:r>
              <a:rPr lang="en-US" altLang="en-US">
                <a:ea typeface="ＭＳ Ｐゴシック" charset="-128"/>
              </a:rPr>
              <a:t>Performance of Pipelining</a:t>
            </a:r>
          </a:p>
        </p:txBody>
      </p:sp>
      <p:sp>
        <p:nvSpPr>
          <p:cNvPr id="64515" name="Rectangle 3"/>
          <p:cNvSpPr>
            <a:spLocks noGrp="1" noChangeArrowheads="1"/>
          </p:cNvSpPr>
          <p:nvPr>
            <p:ph type="body" idx="1"/>
          </p:nvPr>
        </p:nvSpPr>
        <p:spPr>
          <a:xfrm>
            <a:off x="685800" y="1981200"/>
            <a:ext cx="7772400" cy="2384425"/>
          </a:xfrm>
        </p:spPr>
        <p:txBody>
          <a:bodyPr/>
          <a:lstStyle/>
          <a:p>
            <a:pPr eaLnBrk="1" hangingPunct="1">
              <a:lnSpc>
                <a:spcPct val="90000"/>
              </a:lnSpc>
              <a:buFontTx/>
              <a:buNone/>
            </a:pPr>
            <a:r>
              <a:rPr lang="en-US" altLang="en-US">
                <a:ea typeface="ＭＳ Ｐゴシック" charset="-128"/>
              </a:rPr>
              <a:t>If</a:t>
            </a:r>
          </a:p>
          <a:p>
            <a:pPr eaLnBrk="1" hangingPunct="1">
              <a:lnSpc>
                <a:spcPct val="90000"/>
              </a:lnSpc>
            </a:pPr>
            <a:r>
              <a:rPr lang="en-US" altLang="en-US">
                <a:ea typeface="ＭＳ Ｐゴシック" charset="-128"/>
              </a:rPr>
              <a:t>N is the number of steps to be performed</a:t>
            </a:r>
          </a:p>
          <a:p>
            <a:pPr eaLnBrk="1" hangingPunct="1">
              <a:lnSpc>
                <a:spcPct val="90000"/>
              </a:lnSpc>
            </a:pPr>
            <a:r>
              <a:rPr lang="en-US" altLang="en-US">
                <a:ea typeface="ＭＳ Ｐゴシック" charset="-128"/>
              </a:rPr>
              <a:t>T is the time for each step</a:t>
            </a:r>
          </a:p>
          <a:p>
            <a:pPr eaLnBrk="1" hangingPunct="1">
              <a:lnSpc>
                <a:spcPct val="90000"/>
              </a:lnSpc>
            </a:pPr>
            <a:r>
              <a:rPr lang="en-US" altLang="en-US">
                <a:ea typeface="ＭＳ Ｐゴシック" charset="-128"/>
              </a:rPr>
              <a:t>M is the number of items, then</a:t>
            </a:r>
          </a:p>
        </p:txBody>
      </p:sp>
      <p:sp>
        <p:nvSpPr>
          <p:cNvPr id="64516" name="Text Box 4"/>
          <p:cNvSpPr txBox="1">
            <a:spLocks noChangeArrowheads="1"/>
          </p:cNvSpPr>
          <p:nvPr/>
        </p:nvSpPr>
        <p:spPr bwMode="auto">
          <a:xfrm>
            <a:off x="2195513" y="4149725"/>
            <a:ext cx="5105400" cy="218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lnSpc>
                <a:spcPct val="140000"/>
              </a:lnSpc>
              <a:buFontTx/>
              <a:buNone/>
            </a:pPr>
            <a:r>
              <a:rPr lang="en-US" altLang="en-US"/>
              <a:t>Sequential time = NTM Pipelined time   = (N+M-1)T</a:t>
            </a:r>
          </a:p>
          <a:p>
            <a:pPr eaLnBrk="1" hangingPunct="1">
              <a:spcBef>
                <a:spcPct val="50000"/>
              </a:spcBef>
              <a:buFontTx/>
              <a:buNone/>
            </a:pPr>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1C1F3011-7F70-5140-85A9-EC11D05D50E9}" type="slidenum">
              <a:rPr lang="en-US" altLang="en-US" sz="1400"/>
              <a:pPr>
                <a:spcBef>
                  <a:spcPct val="0"/>
                </a:spcBef>
                <a:buFontTx/>
                <a:buNone/>
              </a:pPr>
              <a:t>41</a:t>
            </a:fld>
            <a:endParaRPr lang="en-US" altLang="en-US" sz="1400"/>
          </a:p>
        </p:txBody>
      </p:sp>
      <p:sp>
        <p:nvSpPr>
          <p:cNvPr id="66562" name="Rectangle 2"/>
          <p:cNvSpPr>
            <a:spLocks noGrp="1" noChangeArrowheads="1"/>
          </p:cNvSpPr>
          <p:nvPr>
            <p:ph type="title"/>
          </p:nvPr>
        </p:nvSpPr>
        <p:spPr/>
        <p:txBody>
          <a:bodyPr/>
          <a:lstStyle/>
          <a:p>
            <a:pPr eaLnBrk="1" hangingPunct="1"/>
            <a:r>
              <a:rPr lang="en-US" altLang="en-US">
                <a:ea typeface="ＭＳ Ｐゴシック" charset="-128"/>
              </a:rPr>
              <a:t>Pipeline Performance Example</a:t>
            </a:r>
          </a:p>
        </p:txBody>
      </p:sp>
      <p:sp>
        <p:nvSpPr>
          <p:cNvPr id="66563" name="Rectangle 3"/>
          <p:cNvSpPr>
            <a:spLocks noGrp="1" noChangeArrowheads="1"/>
          </p:cNvSpPr>
          <p:nvPr>
            <p:ph type="body" idx="1"/>
          </p:nvPr>
        </p:nvSpPr>
        <p:spPr>
          <a:xfrm>
            <a:off x="685800" y="1981200"/>
            <a:ext cx="7772400" cy="4648200"/>
          </a:xfrm>
        </p:spPr>
        <p:txBody>
          <a:bodyPr/>
          <a:lstStyle/>
          <a:p>
            <a:pPr eaLnBrk="1" hangingPunct="1">
              <a:buFontTx/>
              <a:buNone/>
            </a:pPr>
            <a:r>
              <a:rPr lang="en-US" altLang="en-US">
                <a:ea typeface="ＭＳ Ｐゴシック" charset="-128"/>
              </a:rPr>
              <a:t>If T = 1, N = 100, and M = 10</a:t>
            </a:r>
            <a:r>
              <a:rPr lang="en-US" altLang="en-US" baseline="30000">
                <a:ea typeface="ＭＳ Ｐゴシック" charset="-128"/>
              </a:rPr>
              <a:t>6</a:t>
            </a:r>
            <a:r>
              <a:rPr lang="en-US" altLang="en-US">
                <a:ea typeface="ＭＳ Ｐゴシック" charset="-128"/>
              </a:rPr>
              <a:t>, then</a:t>
            </a:r>
          </a:p>
          <a:p>
            <a:pPr eaLnBrk="1" hangingPunct="1"/>
            <a:r>
              <a:rPr lang="en-US" altLang="en-US">
                <a:ea typeface="ＭＳ Ｐゴシック" charset="-128"/>
              </a:rPr>
              <a:t>Sequential time = 10</a:t>
            </a:r>
            <a:r>
              <a:rPr lang="en-US" altLang="en-US" baseline="30000">
                <a:ea typeface="ＭＳ Ｐゴシック" charset="-128"/>
              </a:rPr>
              <a:t>8</a:t>
            </a:r>
            <a:endParaRPr lang="en-US" altLang="en-US">
              <a:ea typeface="ＭＳ Ｐゴシック" charset="-128"/>
            </a:endParaRPr>
          </a:p>
          <a:p>
            <a:pPr eaLnBrk="1" hangingPunct="1"/>
            <a:r>
              <a:rPr lang="en-US" altLang="en-US">
                <a:ea typeface="ＭＳ Ｐゴシック" charset="-128"/>
              </a:rPr>
              <a:t>Pipelined time  = 1000099</a:t>
            </a:r>
          </a:p>
          <a:p>
            <a:pPr eaLnBrk="1" hangingPunct="1">
              <a:buFontTx/>
              <a:buNone/>
            </a:pPr>
            <a:endParaRPr lang="en-US" altLang="en-US">
              <a:ea typeface="ＭＳ Ｐゴシック" charset="-128"/>
            </a:endParaRPr>
          </a:p>
          <a:p>
            <a:pPr eaLnBrk="1" hangingPunct="1">
              <a:buFontTx/>
              <a:buNone/>
            </a:pPr>
            <a:r>
              <a:rPr lang="en-US" altLang="en-US">
                <a:ea typeface="ＭＳ Ｐゴシック" charset="-128"/>
              </a:rPr>
              <a:t>The speed-up T</a:t>
            </a:r>
            <a:r>
              <a:rPr lang="en-US" altLang="en-US" baseline="-25000">
                <a:ea typeface="ＭＳ Ｐゴシック" charset="-128"/>
              </a:rPr>
              <a:t>seq</a:t>
            </a:r>
            <a:r>
              <a:rPr lang="en-US" altLang="en-US">
                <a:ea typeface="ＭＳ Ｐゴシック" charset="-128"/>
              </a:rPr>
              <a:t>/T</a:t>
            </a:r>
            <a:r>
              <a:rPr lang="en-US" altLang="en-US" baseline="-25000">
                <a:ea typeface="ＭＳ Ｐゴシック" charset="-128"/>
              </a:rPr>
              <a:t>pipe </a:t>
            </a:r>
            <a:r>
              <a:rPr lang="en-US" altLang="en-US">
                <a:ea typeface="ＭＳ Ｐゴシック" charset="-128"/>
                <a:sym typeface="Mathematica1Mono" charset="0"/>
              </a:rPr>
              <a:t>≈</a:t>
            </a:r>
            <a:r>
              <a:rPr lang="en-US" altLang="en-US">
                <a:ea typeface="ＭＳ Ｐゴシック" charset="-128"/>
              </a:rPr>
              <a:t> 100.</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6F6FABAD-C19F-5B49-A9FA-14F4BF94ED98}" type="slidenum">
              <a:rPr lang="en-US" altLang="en-US" sz="1400"/>
              <a:pPr>
                <a:spcBef>
                  <a:spcPct val="0"/>
                </a:spcBef>
                <a:buFontTx/>
                <a:buNone/>
              </a:pPr>
              <a:t>42</a:t>
            </a:fld>
            <a:endParaRPr lang="en-US" altLang="en-US" sz="1400"/>
          </a:p>
        </p:txBody>
      </p:sp>
      <p:sp>
        <p:nvSpPr>
          <p:cNvPr id="68610" name="Rectangle 2"/>
          <p:cNvSpPr>
            <a:spLocks noGrp="1" noChangeArrowheads="1"/>
          </p:cNvSpPr>
          <p:nvPr>
            <p:ph type="title"/>
          </p:nvPr>
        </p:nvSpPr>
        <p:spPr/>
        <p:txBody>
          <a:bodyPr/>
          <a:lstStyle/>
          <a:p>
            <a:pPr eaLnBrk="1" hangingPunct="1"/>
            <a:r>
              <a:rPr lang="en-US" altLang="en-US">
                <a:ea typeface="ＭＳ Ｐゴシック" charset="-128"/>
              </a:rPr>
              <a:t>Data Parallelism</a:t>
            </a:r>
          </a:p>
        </p:txBody>
      </p:sp>
      <p:sp>
        <p:nvSpPr>
          <p:cNvPr id="68611" name="Rectangle 3"/>
          <p:cNvSpPr>
            <a:spLocks noGrp="1" noChangeArrowheads="1"/>
          </p:cNvSpPr>
          <p:nvPr>
            <p:ph type="body" idx="1"/>
          </p:nvPr>
        </p:nvSpPr>
        <p:spPr/>
        <p:txBody>
          <a:bodyPr/>
          <a:lstStyle/>
          <a:p>
            <a:pPr eaLnBrk="1" hangingPunct="1">
              <a:lnSpc>
                <a:spcPct val="90000"/>
              </a:lnSpc>
            </a:pPr>
            <a:r>
              <a:rPr lang="en-US" altLang="en-US" sz="2800">
                <a:ea typeface="ＭＳ Ｐゴシック" charset="-128"/>
              </a:rPr>
              <a:t>Often there is a natural way of decomposing the data into smaller parts, which are then allocated to different processors.</a:t>
            </a:r>
          </a:p>
          <a:p>
            <a:pPr eaLnBrk="1" hangingPunct="1">
              <a:lnSpc>
                <a:spcPct val="90000"/>
              </a:lnSpc>
            </a:pPr>
            <a:r>
              <a:rPr lang="en-US" altLang="en-US" sz="2800">
                <a:ea typeface="ＭＳ Ｐゴシック" charset="-128"/>
              </a:rPr>
              <a:t>This way of exploiting parallelism is called </a:t>
            </a:r>
            <a:r>
              <a:rPr lang="en-US" altLang="en-US" sz="2800" i="1">
                <a:ea typeface="ＭＳ Ｐゴシック" charset="-128"/>
              </a:rPr>
              <a:t>data parallelism</a:t>
            </a:r>
            <a:r>
              <a:rPr lang="en-US" altLang="en-US" sz="2800">
                <a:ea typeface="ＭＳ Ｐゴシック" charset="-128"/>
              </a:rPr>
              <a:t> or </a:t>
            </a:r>
            <a:r>
              <a:rPr lang="en-US" altLang="en-US" sz="2800" i="1">
                <a:ea typeface="ＭＳ Ｐゴシック" charset="-128"/>
              </a:rPr>
              <a:t>geometric parallelism</a:t>
            </a:r>
            <a:r>
              <a:rPr lang="en-US" altLang="en-US" sz="2800">
                <a:ea typeface="ＭＳ Ｐゴシック" charset="-128"/>
              </a:rPr>
              <a:t>.</a:t>
            </a:r>
          </a:p>
          <a:p>
            <a:pPr eaLnBrk="1" hangingPunct="1">
              <a:lnSpc>
                <a:spcPct val="90000"/>
              </a:lnSpc>
            </a:pPr>
            <a:r>
              <a:rPr lang="en-US" altLang="en-US" sz="2800">
                <a:ea typeface="ＭＳ Ｐゴシック" charset="-128"/>
              </a:rPr>
              <a:t>In general the processors can do different things to their data, but often they do the same thing.</a:t>
            </a:r>
          </a:p>
          <a:p>
            <a:pPr eaLnBrk="1" hangingPunct="1">
              <a:lnSpc>
                <a:spcPct val="90000"/>
              </a:lnSpc>
            </a:pPr>
            <a:r>
              <a:rPr lang="en-US" altLang="en-US" sz="2800">
                <a:ea typeface="ＭＳ Ｐゴシック" charset="-128"/>
              </a:rPr>
              <a:t>Processors combine the solutions to their sub-problems to form the complete solution. This may involve communication between processors.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4D427724-8794-194E-A157-411EA1C9619E}" type="slidenum">
              <a:rPr lang="en-US" altLang="en-US" sz="1400"/>
              <a:pPr>
                <a:spcBef>
                  <a:spcPct val="0"/>
                </a:spcBef>
                <a:buFontTx/>
                <a:buNone/>
              </a:pPr>
              <a:t>43</a:t>
            </a:fld>
            <a:endParaRPr lang="en-US" altLang="en-US" sz="1400"/>
          </a:p>
        </p:txBody>
      </p:sp>
      <p:sp>
        <p:nvSpPr>
          <p:cNvPr id="70658" name="Rectangle 2"/>
          <p:cNvSpPr>
            <a:spLocks noGrp="1" noChangeArrowheads="1"/>
          </p:cNvSpPr>
          <p:nvPr>
            <p:ph type="title"/>
          </p:nvPr>
        </p:nvSpPr>
        <p:spPr>
          <a:xfrm>
            <a:off x="685800" y="152400"/>
            <a:ext cx="7772400" cy="1143000"/>
          </a:xfrm>
        </p:spPr>
        <p:txBody>
          <a:bodyPr/>
          <a:lstStyle/>
          <a:p>
            <a:pPr eaLnBrk="1" hangingPunct="1"/>
            <a:r>
              <a:rPr lang="en-US" altLang="en-US">
                <a:ea typeface="ＭＳ Ｐゴシック" charset="-128"/>
              </a:rPr>
              <a:t>Data Parallelism Example</a:t>
            </a:r>
          </a:p>
        </p:txBody>
      </p:sp>
      <p:sp>
        <p:nvSpPr>
          <p:cNvPr id="70659" name="Rectangle 3"/>
          <p:cNvSpPr>
            <a:spLocks noGrp="1" noChangeArrowheads="1"/>
          </p:cNvSpPr>
          <p:nvPr>
            <p:ph type="body" idx="1"/>
          </p:nvPr>
        </p:nvSpPr>
        <p:spPr>
          <a:xfrm>
            <a:off x="685800" y="1143000"/>
            <a:ext cx="7772400" cy="1676400"/>
          </a:xfrm>
        </p:spPr>
        <p:txBody>
          <a:bodyPr/>
          <a:lstStyle/>
          <a:p>
            <a:pPr marL="0" indent="0" eaLnBrk="1" hangingPunct="1">
              <a:buFontTx/>
              <a:buNone/>
            </a:pPr>
            <a:r>
              <a:rPr lang="en-US" altLang="en-US">
                <a:ea typeface="ＭＳ Ｐゴシック" charset="-128"/>
              </a:rPr>
              <a:t>Data parallelism can be exploited in the example. For 3-way data parallelism we have:</a:t>
            </a:r>
          </a:p>
        </p:txBody>
      </p:sp>
      <p:grpSp>
        <p:nvGrpSpPr>
          <p:cNvPr id="70660" name="Group 4"/>
          <p:cNvGrpSpPr>
            <a:grpSpLocks/>
          </p:cNvGrpSpPr>
          <p:nvPr/>
        </p:nvGrpSpPr>
        <p:grpSpPr bwMode="auto">
          <a:xfrm>
            <a:off x="1524000" y="2667000"/>
            <a:ext cx="5867400" cy="1143000"/>
            <a:chOff x="1104" y="3216"/>
            <a:chExt cx="3696" cy="720"/>
          </a:xfrm>
        </p:grpSpPr>
        <p:sp>
          <p:nvSpPr>
            <p:cNvPr id="70697" name="Rectangle 5"/>
            <p:cNvSpPr>
              <a:spLocks noChangeArrowheads="1"/>
            </p:cNvSpPr>
            <p:nvPr/>
          </p:nvSpPr>
          <p:spPr bwMode="auto">
            <a:xfrm>
              <a:off x="1824" y="3456"/>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70698" name="Rectangle 6"/>
            <p:cNvSpPr>
              <a:spLocks noChangeArrowheads="1"/>
            </p:cNvSpPr>
            <p:nvPr/>
          </p:nvSpPr>
          <p:spPr bwMode="auto">
            <a:xfrm>
              <a:off x="1872" y="3360"/>
              <a:ext cx="1008" cy="57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A  B  C</a:t>
              </a:r>
            </a:p>
          </p:txBody>
        </p:sp>
        <p:sp>
          <p:nvSpPr>
            <p:cNvPr id="70699" name="Line 7"/>
            <p:cNvSpPr>
              <a:spLocks noChangeShapeType="1"/>
            </p:cNvSpPr>
            <p:nvPr/>
          </p:nvSpPr>
          <p:spPr bwMode="auto">
            <a:xfrm flipV="1">
              <a:off x="1872" y="3216"/>
              <a:ext cx="43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00" name="Line 8"/>
            <p:cNvSpPr>
              <a:spLocks noChangeShapeType="1"/>
            </p:cNvSpPr>
            <p:nvPr/>
          </p:nvSpPr>
          <p:spPr bwMode="auto">
            <a:xfrm flipV="1">
              <a:off x="2880" y="3216"/>
              <a:ext cx="43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01" name="Line 9"/>
            <p:cNvSpPr>
              <a:spLocks noChangeShapeType="1"/>
            </p:cNvSpPr>
            <p:nvPr/>
          </p:nvSpPr>
          <p:spPr bwMode="auto">
            <a:xfrm flipV="1">
              <a:off x="2880" y="3792"/>
              <a:ext cx="43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02" name="Line 10"/>
            <p:cNvSpPr>
              <a:spLocks noChangeShapeType="1"/>
            </p:cNvSpPr>
            <p:nvPr/>
          </p:nvSpPr>
          <p:spPr bwMode="auto">
            <a:xfrm>
              <a:off x="3312" y="321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03" name="Line 11"/>
            <p:cNvSpPr>
              <a:spLocks noChangeShapeType="1"/>
            </p:cNvSpPr>
            <p:nvPr/>
          </p:nvSpPr>
          <p:spPr bwMode="auto">
            <a:xfrm>
              <a:off x="2304" y="3216"/>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04" name="Rectangle 12"/>
            <p:cNvSpPr>
              <a:spLocks noChangeArrowheads="1"/>
            </p:cNvSpPr>
            <p:nvPr/>
          </p:nvSpPr>
          <p:spPr bwMode="auto">
            <a:xfrm>
              <a:off x="3120" y="3456"/>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70705" name="Rectangle 13"/>
            <p:cNvSpPr>
              <a:spLocks noChangeArrowheads="1"/>
            </p:cNvSpPr>
            <p:nvPr/>
          </p:nvSpPr>
          <p:spPr bwMode="auto">
            <a:xfrm>
              <a:off x="3360" y="3456"/>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000"/>
                <a:t>W4</a:t>
              </a:r>
              <a:endParaRPr lang="en-US" altLang="en-US" sz="2000" baseline="-25000"/>
            </a:p>
          </p:txBody>
        </p:sp>
        <p:sp>
          <p:nvSpPr>
            <p:cNvPr id="70706" name="Rectangle 14"/>
            <p:cNvSpPr>
              <a:spLocks noChangeArrowheads="1"/>
            </p:cNvSpPr>
            <p:nvPr/>
          </p:nvSpPr>
          <p:spPr bwMode="auto">
            <a:xfrm>
              <a:off x="3600" y="3456"/>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70707" name="Rectangle 15"/>
            <p:cNvSpPr>
              <a:spLocks noChangeArrowheads="1"/>
            </p:cNvSpPr>
            <p:nvPr/>
          </p:nvSpPr>
          <p:spPr bwMode="auto">
            <a:xfrm>
              <a:off x="3840" y="3456"/>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70708" name="Rectangle 16"/>
            <p:cNvSpPr>
              <a:spLocks noChangeArrowheads="1"/>
            </p:cNvSpPr>
            <p:nvPr/>
          </p:nvSpPr>
          <p:spPr bwMode="auto">
            <a:xfrm>
              <a:off x="4080" y="3456"/>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000"/>
                <a:t>W1</a:t>
              </a:r>
            </a:p>
          </p:txBody>
        </p:sp>
        <p:sp>
          <p:nvSpPr>
            <p:cNvPr id="70709" name="Rectangle 17"/>
            <p:cNvSpPr>
              <a:spLocks noChangeArrowheads="1"/>
            </p:cNvSpPr>
            <p:nvPr/>
          </p:nvSpPr>
          <p:spPr bwMode="auto">
            <a:xfrm>
              <a:off x="4320" y="3456"/>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70710" name="Rectangle 18"/>
            <p:cNvSpPr>
              <a:spLocks noChangeArrowheads="1"/>
            </p:cNvSpPr>
            <p:nvPr/>
          </p:nvSpPr>
          <p:spPr bwMode="auto">
            <a:xfrm>
              <a:off x="4560" y="3456"/>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70711" name="Rectangle 19"/>
            <p:cNvSpPr>
              <a:spLocks noChangeArrowheads="1"/>
            </p:cNvSpPr>
            <p:nvPr/>
          </p:nvSpPr>
          <p:spPr bwMode="auto">
            <a:xfrm>
              <a:off x="1584" y="3456"/>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70712" name="Rectangle 20"/>
            <p:cNvSpPr>
              <a:spLocks noChangeArrowheads="1"/>
            </p:cNvSpPr>
            <p:nvPr/>
          </p:nvSpPr>
          <p:spPr bwMode="auto">
            <a:xfrm>
              <a:off x="1104" y="3456"/>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70713" name="Rectangle 21"/>
            <p:cNvSpPr>
              <a:spLocks noChangeArrowheads="1"/>
            </p:cNvSpPr>
            <p:nvPr/>
          </p:nvSpPr>
          <p:spPr bwMode="auto">
            <a:xfrm>
              <a:off x="1344" y="3456"/>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grpSp>
        <p:nvGrpSpPr>
          <p:cNvPr id="70661" name="Group 22"/>
          <p:cNvGrpSpPr>
            <a:grpSpLocks/>
          </p:cNvGrpSpPr>
          <p:nvPr/>
        </p:nvGrpSpPr>
        <p:grpSpPr bwMode="auto">
          <a:xfrm>
            <a:off x="1524000" y="4038600"/>
            <a:ext cx="5867400" cy="1143000"/>
            <a:chOff x="1104" y="3216"/>
            <a:chExt cx="3696" cy="720"/>
          </a:xfrm>
        </p:grpSpPr>
        <p:sp>
          <p:nvSpPr>
            <p:cNvPr id="70680" name="Rectangle 23"/>
            <p:cNvSpPr>
              <a:spLocks noChangeArrowheads="1"/>
            </p:cNvSpPr>
            <p:nvPr/>
          </p:nvSpPr>
          <p:spPr bwMode="auto">
            <a:xfrm>
              <a:off x="1824" y="3456"/>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70681" name="Rectangle 24"/>
            <p:cNvSpPr>
              <a:spLocks noChangeArrowheads="1"/>
            </p:cNvSpPr>
            <p:nvPr/>
          </p:nvSpPr>
          <p:spPr bwMode="auto">
            <a:xfrm>
              <a:off x="1872" y="3360"/>
              <a:ext cx="1008" cy="57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A  B  C</a:t>
              </a:r>
            </a:p>
          </p:txBody>
        </p:sp>
        <p:sp>
          <p:nvSpPr>
            <p:cNvPr id="70682" name="Line 25"/>
            <p:cNvSpPr>
              <a:spLocks noChangeShapeType="1"/>
            </p:cNvSpPr>
            <p:nvPr/>
          </p:nvSpPr>
          <p:spPr bwMode="auto">
            <a:xfrm flipV="1">
              <a:off x="1872" y="3216"/>
              <a:ext cx="43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83" name="Line 26"/>
            <p:cNvSpPr>
              <a:spLocks noChangeShapeType="1"/>
            </p:cNvSpPr>
            <p:nvPr/>
          </p:nvSpPr>
          <p:spPr bwMode="auto">
            <a:xfrm flipV="1">
              <a:off x="2880" y="3216"/>
              <a:ext cx="43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84" name="Line 27"/>
            <p:cNvSpPr>
              <a:spLocks noChangeShapeType="1"/>
            </p:cNvSpPr>
            <p:nvPr/>
          </p:nvSpPr>
          <p:spPr bwMode="auto">
            <a:xfrm flipV="1">
              <a:off x="2880" y="3792"/>
              <a:ext cx="43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85" name="Line 28"/>
            <p:cNvSpPr>
              <a:spLocks noChangeShapeType="1"/>
            </p:cNvSpPr>
            <p:nvPr/>
          </p:nvSpPr>
          <p:spPr bwMode="auto">
            <a:xfrm>
              <a:off x="3312" y="321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86" name="Line 29"/>
            <p:cNvSpPr>
              <a:spLocks noChangeShapeType="1"/>
            </p:cNvSpPr>
            <p:nvPr/>
          </p:nvSpPr>
          <p:spPr bwMode="auto">
            <a:xfrm>
              <a:off x="2304" y="3216"/>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87" name="Rectangle 30"/>
            <p:cNvSpPr>
              <a:spLocks noChangeArrowheads="1"/>
            </p:cNvSpPr>
            <p:nvPr/>
          </p:nvSpPr>
          <p:spPr bwMode="auto">
            <a:xfrm>
              <a:off x="3120" y="3456"/>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70688" name="Rectangle 31"/>
            <p:cNvSpPr>
              <a:spLocks noChangeArrowheads="1"/>
            </p:cNvSpPr>
            <p:nvPr/>
          </p:nvSpPr>
          <p:spPr bwMode="auto">
            <a:xfrm>
              <a:off x="3360" y="3456"/>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000"/>
                <a:t>W5</a:t>
              </a:r>
              <a:endParaRPr lang="en-US" altLang="en-US" sz="2000" baseline="-25000"/>
            </a:p>
          </p:txBody>
        </p:sp>
        <p:sp>
          <p:nvSpPr>
            <p:cNvPr id="70689" name="Rectangle 32"/>
            <p:cNvSpPr>
              <a:spLocks noChangeArrowheads="1"/>
            </p:cNvSpPr>
            <p:nvPr/>
          </p:nvSpPr>
          <p:spPr bwMode="auto">
            <a:xfrm>
              <a:off x="3600" y="3456"/>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70690" name="Rectangle 33"/>
            <p:cNvSpPr>
              <a:spLocks noChangeArrowheads="1"/>
            </p:cNvSpPr>
            <p:nvPr/>
          </p:nvSpPr>
          <p:spPr bwMode="auto">
            <a:xfrm>
              <a:off x="3840" y="3456"/>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70691" name="Rectangle 34"/>
            <p:cNvSpPr>
              <a:spLocks noChangeArrowheads="1"/>
            </p:cNvSpPr>
            <p:nvPr/>
          </p:nvSpPr>
          <p:spPr bwMode="auto">
            <a:xfrm>
              <a:off x="4080" y="3456"/>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000"/>
                <a:t>W2</a:t>
              </a:r>
            </a:p>
          </p:txBody>
        </p:sp>
        <p:sp>
          <p:nvSpPr>
            <p:cNvPr id="70692" name="Rectangle 35"/>
            <p:cNvSpPr>
              <a:spLocks noChangeArrowheads="1"/>
            </p:cNvSpPr>
            <p:nvPr/>
          </p:nvSpPr>
          <p:spPr bwMode="auto">
            <a:xfrm>
              <a:off x="4320" y="3456"/>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70693" name="Rectangle 36"/>
            <p:cNvSpPr>
              <a:spLocks noChangeArrowheads="1"/>
            </p:cNvSpPr>
            <p:nvPr/>
          </p:nvSpPr>
          <p:spPr bwMode="auto">
            <a:xfrm>
              <a:off x="4560" y="3456"/>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70694" name="Rectangle 37"/>
            <p:cNvSpPr>
              <a:spLocks noChangeArrowheads="1"/>
            </p:cNvSpPr>
            <p:nvPr/>
          </p:nvSpPr>
          <p:spPr bwMode="auto">
            <a:xfrm>
              <a:off x="1584" y="3456"/>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70695" name="Rectangle 38"/>
            <p:cNvSpPr>
              <a:spLocks noChangeArrowheads="1"/>
            </p:cNvSpPr>
            <p:nvPr/>
          </p:nvSpPr>
          <p:spPr bwMode="auto">
            <a:xfrm>
              <a:off x="1104" y="3456"/>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70696" name="Rectangle 39"/>
            <p:cNvSpPr>
              <a:spLocks noChangeArrowheads="1"/>
            </p:cNvSpPr>
            <p:nvPr/>
          </p:nvSpPr>
          <p:spPr bwMode="auto">
            <a:xfrm>
              <a:off x="1344" y="3456"/>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grpSp>
        <p:nvGrpSpPr>
          <p:cNvPr id="70662" name="Group 40"/>
          <p:cNvGrpSpPr>
            <a:grpSpLocks/>
          </p:cNvGrpSpPr>
          <p:nvPr/>
        </p:nvGrpSpPr>
        <p:grpSpPr bwMode="auto">
          <a:xfrm>
            <a:off x="1524000" y="5410200"/>
            <a:ext cx="5867400" cy="1143000"/>
            <a:chOff x="1104" y="3216"/>
            <a:chExt cx="3696" cy="720"/>
          </a:xfrm>
        </p:grpSpPr>
        <p:sp>
          <p:nvSpPr>
            <p:cNvPr id="70663" name="Rectangle 41"/>
            <p:cNvSpPr>
              <a:spLocks noChangeArrowheads="1"/>
            </p:cNvSpPr>
            <p:nvPr/>
          </p:nvSpPr>
          <p:spPr bwMode="auto">
            <a:xfrm>
              <a:off x="1824" y="3456"/>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70664" name="Rectangle 42"/>
            <p:cNvSpPr>
              <a:spLocks noChangeArrowheads="1"/>
            </p:cNvSpPr>
            <p:nvPr/>
          </p:nvSpPr>
          <p:spPr bwMode="auto">
            <a:xfrm>
              <a:off x="1872" y="3360"/>
              <a:ext cx="1008" cy="57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A  B  C</a:t>
              </a:r>
            </a:p>
          </p:txBody>
        </p:sp>
        <p:sp>
          <p:nvSpPr>
            <p:cNvPr id="70665" name="Line 43"/>
            <p:cNvSpPr>
              <a:spLocks noChangeShapeType="1"/>
            </p:cNvSpPr>
            <p:nvPr/>
          </p:nvSpPr>
          <p:spPr bwMode="auto">
            <a:xfrm flipV="1">
              <a:off x="1872" y="3216"/>
              <a:ext cx="43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66" name="Line 44"/>
            <p:cNvSpPr>
              <a:spLocks noChangeShapeType="1"/>
            </p:cNvSpPr>
            <p:nvPr/>
          </p:nvSpPr>
          <p:spPr bwMode="auto">
            <a:xfrm flipV="1">
              <a:off x="2880" y="3216"/>
              <a:ext cx="43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67" name="Line 45"/>
            <p:cNvSpPr>
              <a:spLocks noChangeShapeType="1"/>
            </p:cNvSpPr>
            <p:nvPr/>
          </p:nvSpPr>
          <p:spPr bwMode="auto">
            <a:xfrm flipV="1">
              <a:off x="2880" y="3792"/>
              <a:ext cx="43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68" name="Line 46"/>
            <p:cNvSpPr>
              <a:spLocks noChangeShapeType="1"/>
            </p:cNvSpPr>
            <p:nvPr/>
          </p:nvSpPr>
          <p:spPr bwMode="auto">
            <a:xfrm>
              <a:off x="3312" y="321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69" name="Line 47"/>
            <p:cNvSpPr>
              <a:spLocks noChangeShapeType="1"/>
            </p:cNvSpPr>
            <p:nvPr/>
          </p:nvSpPr>
          <p:spPr bwMode="auto">
            <a:xfrm>
              <a:off x="2304" y="3216"/>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0" name="Rectangle 48"/>
            <p:cNvSpPr>
              <a:spLocks noChangeArrowheads="1"/>
            </p:cNvSpPr>
            <p:nvPr/>
          </p:nvSpPr>
          <p:spPr bwMode="auto">
            <a:xfrm>
              <a:off x="3120" y="3456"/>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70671" name="Rectangle 49"/>
            <p:cNvSpPr>
              <a:spLocks noChangeArrowheads="1"/>
            </p:cNvSpPr>
            <p:nvPr/>
          </p:nvSpPr>
          <p:spPr bwMode="auto">
            <a:xfrm>
              <a:off x="3360" y="3456"/>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000"/>
                <a:t>W6</a:t>
              </a:r>
              <a:endParaRPr lang="en-US" altLang="en-US" sz="2000" baseline="-25000"/>
            </a:p>
          </p:txBody>
        </p:sp>
        <p:sp>
          <p:nvSpPr>
            <p:cNvPr id="70672" name="Rectangle 50"/>
            <p:cNvSpPr>
              <a:spLocks noChangeArrowheads="1"/>
            </p:cNvSpPr>
            <p:nvPr/>
          </p:nvSpPr>
          <p:spPr bwMode="auto">
            <a:xfrm>
              <a:off x="3600" y="3456"/>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70673" name="Rectangle 51"/>
            <p:cNvSpPr>
              <a:spLocks noChangeArrowheads="1"/>
            </p:cNvSpPr>
            <p:nvPr/>
          </p:nvSpPr>
          <p:spPr bwMode="auto">
            <a:xfrm>
              <a:off x="3840" y="3456"/>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70674" name="Rectangle 52"/>
            <p:cNvSpPr>
              <a:spLocks noChangeArrowheads="1"/>
            </p:cNvSpPr>
            <p:nvPr/>
          </p:nvSpPr>
          <p:spPr bwMode="auto">
            <a:xfrm>
              <a:off x="4080" y="3456"/>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000"/>
                <a:t>W3</a:t>
              </a:r>
            </a:p>
          </p:txBody>
        </p:sp>
        <p:sp>
          <p:nvSpPr>
            <p:cNvPr id="70675" name="Rectangle 53"/>
            <p:cNvSpPr>
              <a:spLocks noChangeArrowheads="1"/>
            </p:cNvSpPr>
            <p:nvPr/>
          </p:nvSpPr>
          <p:spPr bwMode="auto">
            <a:xfrm>
              <a:off x="4320" y="3456"/>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70676" name="Rectangle 54"/>
            <p:cNvSpPr>
              <a:spLocks noChangeArrowheads="1"/>
            </p:cNvSpPr>
            <p:nvPr/>
          </p:nvSpPr>
          <p:spPr bwMode="auto">
            <a:xfrm>
              <a:off x="4560" y="3456"/>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70677" name="Rectangle 55"/>
            <p:cNvSpPr>
              <a:spLocks noChangeArrowheads="1"/>
            </p:cNvSpPr>
            <p:nvPr/>
          </p:nvSpPr>
          <p:spPr bwMode="auto">
            <a:xfrm>
              <a:off x="1584" y="3456"/>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70678" name="Rectangle 56"/>
            <p:cNvSpPr>
              <a:spLocks noChangeArrowheads="1"/>
            </p:cNvSpPr>
            <p:nvPr/>
          </p:nvSpPr>
          <p:spPr bwMode="auto">
            <a:xfrm>
              <a:off x="1104" y="3456"/>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sp>
          <p:nvSpPr>
            <p:cNvPr id="70679" name="Rectangle 57"/>
            <p:cNvSpPr>
              <a:spLocks noChangeArrowheads="1"/>
            </p:cNvSpPr>
            <p:nvPr/>
          </p:nvSpPr>
          <p:spPr bwMode="auto">
            <a:xfrm>
              <a:off x="1344" y="3456"/>
              <a:ext cx="240" cy="24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A80CBCBA-1524-6C4C-B0E6-DBB3AF5434B2}" type="slidenum">
              <a:rPr lang="en-US" altLang="en-US" sz="1400"/>
              <a:pPr>
                <a:spcBef>
                  <a:spcPct val="0"/>
                </a:spcBef>
                <a:buFontTx/>
                <a:buNone/>
              </a:pPr>
              <a:t>44</a:t>
            </a:fld>
            <a:endParaRPr lang="en-US" altLang="en-US" sz="1400"/>
          </a:p>
        </p:txBody>
      </p:sp>
      <p:sp>
        <p:nvSpPr>
          <p:cNvPr id="72706" name="Rectangle 2"/>
          <p:cNvSpPr>
            <a:spLocks noGrp="1" noChangeArrowheads="1"/>
          </p:cNvSpPr>
          <p:nvPr>
            <p:ph type="title"/>
          </p:nvPr>
        </p:nvSpPr>
        <p:spPr/>
        <p:txBody>
          <a:bodyPr/>
          <a:lstStyle/>
          <a:p>
            <a:pPr eaLnBrk="1" hangingPunct="1"/>
            <a:r>
              <a:rPr lang="en-US" altLang="en-US">
                <a:ea typeface="ＭＳ Ｐゴシック" charset="-128"/>
              </a:rPr>
              <a:t>Relaxed Parallelism</a:t>
            </a:r>
          </a:p>
        </p:txBody>
      </p:sp>
      <p:sp>
        <p:nvSpPr>
          <p:cNvPr id="72707" name="Rectangle 3"/>
          <p:cNvSpPr>
            <a:spLocks noGrp="1" noChangeArrowheads="1"/>
          </p:cNvSpPr>
          <p:nvPr>
            <p:ph type="body" idx="1"/>
          </p:nvPr>
        </p:nvSpPr>
        <p:spPr>
          <a:xfrm>
            <a:off x="685800" y="1981200"/>
            <a:ext cx="7772400" cy="2438400"/>
          </a:xfrm>
        </p:spPr>
        <p:txBody>
          <a:bodyPr/>
          <a:lstStyle/>
          <a:p>
            <a:pPr eaLnBrk="1" hangingPunct="1"/>
            <a:r>
              <a:rPr lang="en-US" altLang="en-US">
                <a:ea typeface="ＭＳ Ｐゴシック" charset="-128"/>
              </a:rPr>
              <a:t>Relaxed parallelism arises when there is no explicit dependency between processes.</a:t>
            </a:r>
          </a:p>
          <a:p>
            <a:pPr eaLnBrk="1" hangingPunct="1"/>
            <a:r>
              <a:rPr lang="en-US" altLang="en-US">
                <a:ea typeface="ＭＳ Ｐゴシック" charset="-128"/>
              </a:rPr>
              <a:t>Relaxed algorithms never wait for input – they use the most recently available data.</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6E31E1F5-B46B-7D45-9114-E0D5D1300061}" type="slidenum">
              <a:rPr lang="en-US" altLang="en-US" sz="1400"/>
              <a:pPr>
                <a:spcBef>
                  <a:spcPct val="0"/>
                </a:spcBef>
                <a:buFontTx/>
                <a:buNone/>
              </a:pPr>
              <a:t>45</a:t>
            </a:fld>
            <a:endParaRPr lang="en-US" altLang="en-US" sz="1400"/>
          </a:p>
        </p:txBody>
      </p:sp>
      <p:sp>
        <p:nvSpPr>
          <p:cNvPr id="74754" name="Rectangle 2"/>
          <p:cNvSpPr>
            <a:spLocks noGrp="1" noChangeArrowheads="1"/>
          </p:cNvSpPr>
          <p:nvPr>
            <p:ph type="title"/>
          </p:nvPr>
        </p:nvSpPr>
        <p:spPr/>
        <p:txBody>
          <a:bodyPr/>
          <a:lstStyle/>
          <a:p>
            <a:pPr eaLnBrk="1" hangingPunct="1"/>
            <a:r>
              <a:rPr lang="en-US" altLang="en-US">
                <a:ea typeface="ＭＳ Ｐゴシック" charset="-128"/>
              </a:rPr>
              <a:t>Relaxed Parallelism Example</a:t>
            </a:r>
          </a:p>
        </p:txBody>
      </p:sp>
      <p:sp>
        <p:nvSpPr>
          <p:cNvPr id="74755" name="Rectangle 3"/>
          <p:cNvSpPr>
            <a:spLocks noGrp="1" noChangeArrowheads="1"/>
          </p:cNvSpPr>
          <p:nvPr>
            <p:ph type="body" idx="1"/>
          </p:nvPr>
        </p:nvSpPr>
        <p:spPr>
          <a:xfrm>
            <a:off x="685800" y="1981200"/>
            <a:ext cx="7772400" cy="4572000"/>
          </a:xfrm>
        </p:spPr>
        <p:txBody>
          <a:bodyPr/>
          <a:lstStyle/>
          <a:p>
            <a:pPr eaLnBrk="1" hangingPunct="1">
              <a:buFontTx/>
              <a:buNone/>
            </a:pPr>
            <a:r>
              <a:rPr lang="en-US" altLang="en-US">
                <a:ea typeface="ＭＳ Ｐゴシック" charset="-128"/>
              </a:rPr>
              <a:t>Suppose we have 2 processors, A and B.</a:t>
            </a:r>
          </a:p>
          <a:p>
            <a:pPr eaLnBrk="1" hangingPunct="1"/>
            <a:r>
              <a:rPr lang="en-US" altLang="en-US">
                <a:ea typeface="ＭＳ Ｐゴシック" charset="-128"/>
              </a:rPr>
              <a:t>A produces a sequence of numbers, a</a:t>
            </a:r>
            <a:r>
              <a:rPr lang="en-US" altLang="en-US" baseline="-25000">
                <a:ea typeface="ＭＳ Ｐゴシック" charset="-128"/>
              </a:rPr>
              <a:t>i</a:t>
            </a:r>
            <a:r>
              <a:rPr lang="en-US" altLang="en-US">
                <a:ea typeface="ＭＳ Ｐゴシック" charset="-128"/>
              </a:rPr>
              <a:t>, i=1,2,….</a:t>
            </a:r>
          </a:p>
          <a:p>
            <a:pPr eaLnBrk="1" hangingPunct="1"/>
            <a:r>
              <a:rPr lang="en-US" altLang="en-US">
                <a:ea typeface="ＭＳ Ｐゴシック" charset="-128"/>
              </a:rPr>
              <a:t>B inputs a</a:t>
            </a:r>
            <a:r>
              <a:rPr lang="en-US" altLang="en-US" baseline="-25000">
                <a:ea typeface="ＭＳ Ｐゴシック" charset="-128"/>
              </a:rPr>
              <a:t>i</a:t>
            </a:r>
            <a:r>
              <a:rPr lang="en-US" altLang="en-US">
                <a:ea typeface="ＭＳ Ｐゴシック" charset="-128"/>
              </a:rPr>
              <a:t> and performs some calculation on it to produce F</a:t>
            </a:r>
            <a:r>
              <a:rPr lang="en-US" altLang="en-US" baseline="-25000">
                <a:ea typeface="ＭＳ Ｐゴシック" charset="-128"/>
              </a:rPr>
              <a:t>i</a:t>
            </a:r>
            <a:r>
              <a:rPr lang="en-US" altLang="en-US">
                <a:ea typeface="ＭＳ Ｐゴシック" charset="-128"/>
              </a:rPr>
              <a:t>.</a:t>
            </a:r>
          </a:p>
          <a:p>
            <a:pPr eaLnBrk="1" hangingPunct="1"/>
            <a:r>
              <a:rPr lang="en-US" altLang="en-US">
                <a:ea typeface="ＭＳ Ｐゴシック" charset="-128"/>
              </a:rPr>
              <a:t>Say B runs much faster than A.</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3074AEAD-E231-0849-9E7C-BF6C3502D38A}" type="slidenum">
              <a:rPr lang="en-US" altLang="en-US" sz="1400"/>
              <a:pPr>
                <a:spcBef>
                  <a:spcPct val="0"/>
                </a:spcBef>
                <a:buFontTx/>
                <a:buNone/>
              </a:pPr>
              <a:t>46</a:t>
            </a:fld>
            <a:endParaRPr lang="en-US" altLang="en-US" sz="1400"/>
          </a:p>
        </p:txBody>
      </p:sp>
      <p:sp>
        <p:nvSpPr>
          <p:cNvPr id="76802" name="Rectangle 2"/>
          <p:cNvSpPr>
            <a:spLocks noGrp="1" noChangeArrowheads="1"/>
          </p:cNvSpPr>
          <p:nvPr>
            <p:ph type="title"/>
          </p:nvPr>
        </p:nvSpPr>
        <p:spPr/>
        <p:txBody>
          <a:bodyPr/>
          <a:lstStyle/>
          <a:p>
            <a:pPr eaLnBrk="1" hangingPunct="1"/>
            <a:r>
              <a:rPr lang="en-US" altLang="en-US">
                <a:ea typeface="ＭＳ Ｐゴシック" charset="-128"/>
              </a:rPr>
              <a:t>Synchronous Operation</a:t>
            </a:r>
          </a:p>
        </p:txBody>
      </p:sp>
      <p:sp>
        <p:nvSpPr>
          <p:cNvPr id="76803" name="Rectangle 3"/>
          <p:cNvSpPr>
            <a:spLocks noGrp="1" noChangeArrowheads="1"/>
          </p:cNvSpPr>
          <p:nvPr>
            <p:ph type="body" idx="1"/>
          </p:nvPr>
        </p:nvSpPr>
        <p:spPr>
          <a:xfrm>
            <a:off x="685800" y="1981200"/>
            <a:ext cx="7772400" cy="4648200"/>
          </a:xfrm>
        </p:spPr>
        <p:txBody>
          <a:bodyPr/>
          <a:lstStyle/>
          <a:p>
            <a:pPr eaLnBrk="1" hangingPunct="1"/>
            <a:r>
              <a:rPr lang="en-US" altLang="en-US">
                <a:ea typeface="ＭＳ Ｐゴシック" charset="-128"/>
              </a:rPr>
              <a:t>A produces a</a:t>
            </a:r>
            <a:r>
              <a:rPr lang="en-US" altLang="en-US" baseline="-25000">
                <a:ea typeface="ＭＳ Ｐゴシック" charset="-128"/>
              </a:rPr>
              <a:t>1</a:t>
            </a:r>
            <a:r>
              <a:rPr lang="en-US" altLang="en-US">
                <a:ea typeface="ＭＳ Ｐゴシック" charset="-128"/>
              </a:rPr>
              <a:t>, passes it to B, which calculates F</a:t>
            </a:r>
            <a:r>
              <a:rPr lang="en-US" altLang="en-US" baseline="-25000">
                <a:ea typeface="ＭＳ Ｐゴシック" charset="-128"/>
              </a:rPr>
              <a:t>1</a:t>
            </a:r>
            <a:endParaRPr lang="en-US" altLang="en-US">
              <a:ea typeface="ＭＳ Ｐゴシック" charset="-128"/>
            </a:endParaRPr>
          </a:p>
          <a:p>
            <a:pPr eaLnBrk="1" hangingPunct="1"/>
            <a:r>
              <a:rPr lang="en-US" altLang="en-US">
                <a:ea typeface="ＭＳ Ｐゴシック" charset="-128"/>
              </a:rPr>
              <a:t>A produces a</a:t>
            </a:r>
            <a:r>
              <a:rPr lang="en-US" altLang="en-US" baseline="-25000">
                <a:ea typeface="ＭＳ Ｐゴシック" charset="-128"/>
              </a:rPr>
              <a:t>2</a:t>
            </a:r>
            <a:r>
              <a:rPr lang="en-US" altLang="en-US">
                <a:ea typeface="ＭＳ Ｐゴシック" charset="-128"/>
              </a:rPr>
              <a:t>, passes it to B, which calculates F</a:t>
            </a:r>
            <a:r>
              <a:rPr lang="en-US" altLang="en-US" baseline="-25000">
                <a:ea typeface="ＭＳ Ｐゴシック" charset="-128"/>
              </a:rPr>
              <a:t>2</a:t>
            </a:r>
            <a:endParaRPr lang="en-US" altLang="en-US">
              <a:ea typeface="ＭＳ Ｐゴシック" charset="-128"/>
            </a:endParaRPr>
          </a:p>
          <a:p>
            <a:pPr eaLnBrk="1" hangingPunct="1"/>
            <a:r>
              <a:rPr lang="en-US" altLang="en-US">
                <a:ea typeface="ＭＳ Ｐゴシック" charset="-128"/>
              </a:rPr>
              <a:t>and so 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EFE9E1CB-4328-3F48-9907-BA6BE6EFB259}" type="slidenum">
              <a:rPr lang="en-US" altLang="en-US" sz="1400"/>
              <a:pPr>
                <a:spcBef>
                  <a:spcPct val="0"/>
                </a:spcBef>
                <a:buFontTx/>
                <a:buNone/>
              </a:pPr>
              <a:t>47</a:t>
            </a:fld>
            <a:endParaRPr lang="en-US" altLang="en-US" sz="1400"/>
          </a:p>
        </p:txBody>
      </p:sp>
      <p:sp>
        <p:nvSpPr>
          <p:cNvPr id="78850" name="Rectangle 2"/>
          <p:cNvSpPr>
            <a:spLocks noGrp="1" noChangeArrowheads="1"/>
          </p:cNvSpPr>
          <p:nvPr>
            <p:ph type="title"/>
          </p:nvPr>
        </p:nvSpPr>
        <p:spPr/>
        <p:txBody>
          <a:bodyPr/>
          <a:lstStyle/>
          <a:p>
            <a:pPr eaLnBrk="1" hangingPunct="1"/>
            <a:r>
              <a:rPr lang="en-US" altLang="en-US">
                <a:ea typeface="ＭＳ Ｐゴシック" charset="-128"/>
              </a:rPr>
              <a:t>Asynchronous Operation</a:t>
            </a:r>
          </a:p>
        </p:txBody>
      </p:sp>
      <p:sp>
        <p:nvSpPr>
          <p:cNvPr id="78851" name="Rectangle 3"/>
          <p:cNvSpPr>
            <a:spLocks noGrp="1" noChangeArrowheads="1"/>
          </p:cNvSpPr>
          <p:nvPr>
            <p:ph type="body" idx="1"/>
          </p:nvPr>
        </p:nvSpPr>
        <p:spPr>
          <a:xfrm>
            <a:off x="685800" y="1981200"/>
            <a:ext cx="7772400" cy="1752600"/>
          </a:xfrm>
        </p:spPr>
        <p:txBody>
          <a:bodyPr/>
          <a:lstStyle/>
          <a:p>
            <a:pPr marL="533400" indent="-533400" eaLnBrk="1" hangingPunct="1">
              <a:lnSpc>
                <a:spcPct val="90000"/>
              </a:lnSpc>
              <a:buFontTx/>
              <a:buAutoNum type="arabicPeriod"/>
            </a:pPr>
            <a:r>
              <a:rPr lang="en-US" altLang="en-US" sz="2800">
                <a:ea typeface="ＭＳ Ｐゴシック" charset="-128"/>
              </a:rPr>
              <a:t>A produces a</a:t>
            </a:r>
            <a:r>
              <a:rPr lang="en-US" altLang="en-US" sz="2800" baseline="-25000">
                <a:ea typeface="ＭＳ Ｐゴシック" charset="-128"/>
              </a:rPr>
              <a:t>1</a:t>
            </a:r>
            <a:r>
              <a:rPr lang="en-US" altLang="en-US" sz="2800">
                <a:ea typeface="ＭＳ Ｐゴシック" charset="-128"/>
              </a:rPr>
              <a:t>, passes it to B, which calculates F</a:t>
            </a:r>
            <a:r>
              <a:rPr lang="en-US" altLang="en-US" sz="2800" baseline="-25000">
                <a:ea typeface="ＭＳ Ｐゴシック" charset="-128"/>
              </a:rPr>
              <a:t>1</a:t>
            </a:r>
            <a:endParaRPr lang="en-US" altLang="en-US" sz="2800">
              <a:ea typeface="ＭＳ Ｐゴシック" charset="-128"/>
            </a:endParaRPr>
          </a:p>
          <a:p>
            <a:pPr marL="533400" indent="-533400" eaLnBrk="1" hangingPunct="1">
              <a:lnSpc>
                <a:spcPct val="90000"/>
              </a:lnSpc>
              <a:buFontTx/>
              <a:buAutoNum type="arabicPeriod"/>
            </a:pPr>
            <a:r>
              <a:rPr lang="en-US" altLang="en-US" sz="2800">
                <a:ea typeface="ＭＳ Ｐゴシック" charset="-128"/>
              </a:rPr>
              <a:t>A is in the process of computing a</a:t>
            </a:r>
            <a:r>
              <a:rPr lang="en-US" altLang="en-US" sz="2800" baseline="-25000">
                <a:ea typeface="ＭＳ Ｐゴシック" charset="-128"/>
              </a:rPr>
              <a:t>2</a:t>
            </a:r>
            <a:r>
              <a:rPr lang="en-US" altLang="en-US" sz="2800">
                <a:ea typeface="ＭＳ Ｐゴシック" charset="-128"/>
              </a:rPr>
              <a:t>, but B does not wait – it uses a</a:t>
            </a:r>
            <a:r>
              <a:rPr lang="en-US" altLang="en-US" sz="2800" baseline="-25000">
                <a:ea typeface="ＭＳ Ｐゴシック" charset="-128"/>
              </a:rPr>
              <a:t>1</a:t>
            </a:r>
            <a:r>
              <a:rPr lang="en-US" altLang="en-US" sz="2800">
                <a:ea typeface="ＭＳ Ｐゴシック" charset="-128"/>
              </a:rPr>
              <a:t> to calculate F</a:t>
            </a:r>
            <a:r>
              <a:rPr lang="en-US" altLang="en-US" sz="2800" baseline="-25000">
                <a:ea typeface="ＭＳ Ｐゴシック" charset="-128"/>
              </a:rPr>
              <a:t>2</a:t>
            </a:r>
            <a:r>
              <a:rPr lang="en-US" altLang="en-US" sz="2800">
                <a:ea typeface="ＭＳ Ｐゴシック" charset="-128"/>
              </a:rPr>
              <a:t>, i.e., F</a:t>
            </a:r>
            <a:r>
              <a:rPr lang="en-US" altLang="en-US" sz="2800" baseline="-25000">
                <a:ea typeface="ＭＳ Ｐゴシック" charset="-128"/>
              </a:rPr>
              <a:t>1</a:t>
            </a:r>
            <a:r>
              <a:rPr lang="en-US" altLang="en-US" sz="2800">
                <a:ea typeface="ＭＳ Ｐゴシック" charset="-128"/>
              </a:rPr>
              <a:t>=F</a:t>
            </a:r>
            <a:r>
              <a:rPr lang="en-US" altLang="en-US" sz="2800" baseline="-25000">
                <a:ea typeface="ＭＳ Ｐゴシック" charset="-128"/>
              </a:rPr>
              <a:t>2</a:t>
            </a:r>
            <a:r>
              <a:rPr lang="en-US" altLang="en-US" sz="2800">
                <a:ea typeface="ＭＳ Ｐゴシック" charset="-128"/>
              </a:rPr>
              <a:t>.</a:t>
            </a:r>
          </a:p>
          <a:p>
            <a:pPr marL="533400" indent="-533400" eaLnBrk="1" hangingPunct="1">
              <a:lnSpc>
                <a:spcPct val="90000"/>
              </a:lnSpc>
              <a:buFontTx/>
              <a:buNone/>
            </a:pPr>
            <a:endParaRPr lang="en-US" altLang="en-US" sz="2800">
              <a:ea typeface="ＭＳ Ｐゴシック" charset="-128"/>
            </a:endParaRPr>
          </a:p>
          <a:p>
            <a:pPr marL="533400" indent="-533400" eaLnBrk="1" hangingPunct="1">
              <a:lnSpc>
                <a:spcPct val="90000"/>
              </a:lnSpc>
              <a:buFontTx/>
              <a:buNone/>
            </a:pPr>
            <a:r>
              <a:rPr lang="en-US" altLang="en-US" sz="2800">
                <a:ea typeface="ＭＳ Ｐゴシック" charset="-128"/>
              </a:rPr>
              <a:t>	</a:t>
            </a:r>
          </a:p>
        </p:txBody>
      </p:sp>
      <p:sp>
        <p:nvSpPr>
          <p:cNvPr id="78852" name="Text Box 4"/>
          <p:cNvSpPr txBox="1">
            <a:spLocks noChangeArrowheads="1"/>
          </p:cNvSpPr>
          <p:nvPr/>
        </p:nvSpPr>
        <p:spPr bwMode="auto">
          <a:xfrm>
            <a:off x="685800" y="3657600"/>
            <a:ext cx="7467600"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3838" indent="-223838">
              <a:spcBef>
                <a:spcPct val="20000"/>
              </a:spcBef>
              <a:buChar char="•"/>
              <a:defRPr sz="3200">
                <a:solidFill>
                  <a:schemeClr val="tx1"/>
                </a:solidFill>
                <a:latin typeface="Times New Roman" charset="0"/>
                <a:ea typeface="ＭＳ Ｐゴシック" charset="-128"/>
              </a:defRPr>
            </a:lvl1pPr>
            <a:lvl2pPr marL="798513" indent="-3365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lnSpc>
                <a:spcPct val="90000"/>
              </a:lnSpc>
            </a:pPr>
            <a:r>
              <a:rPr lang="en-US" altLang="en-US" sz="2800"/>
              <a:t>Asynchronous algorithms keep processors busy. Drawbacks of asynchronous algorithms are</a:t>
            </a:r>
          </a:p>
          <a:p>
            <a:pPr lvl="1" eaLnBrk="1" hangingPunct="1">
              <a:lnSpc>
                <a:spcPct val="90000"/>
              </a:lnSpc>
            </a:pPr>
            <a:r>
              <a:rPr lang="en-US" altLang="en-US"/>
              <a:t>they are difficult to analyse</a:t>
            </a:r>
          </a:p>
          <a:p>
            <a:pPr lvl="1" eaLnBrk="1" hangingPunct="1">
              <a:lnSpc>
                <a:spcPct val="90000"/>
              </a:lnSpc>
            </a:pPr>
            <a:r>
              <a:rPr lang="en-US" altLang="en-US"/>
              <a:t>an algorithm that is known to converge in synchronous mode may not converge in asynchronous mode.</a:t>
            </a:r>
          </a:p>
          <a:p>
            <a:pPr eaLnBrk="1" hangingPunct="1">
              <a:spcBef>
                <a:spcPct val="0"/>
              </a:spcBef>
              <a:buFontTx/>
              <a:buNone/>
            </a:pPr>
            <a:endParaRPr lang="en-US" altLang="en-US" sz="2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67235CA1-B0D9-BF4E-96A5-817CBDDBC1A1}" type="slidenum">
              <a:rPr lang="en-US" altLang="en-US" sz="1400"/>
              <a:pPr>
                <a:spcBef>
                  <a:spcPct val="0"/>
                </a:spcBef>
                <a:buFontTx/>
                <a:buNone/>
              </a:pPr>
              <a:t>48</a:t>
            </a:fld>
            <a:endParaRPr lang="en-US" altLang="en-US" sz="1400"/>
          </a:p>
        </p:txBody>
      </p:sp>
      <p:sp>
        <p:nvSpPr>
          <p:cNvPr id="80898" name="Rectangle 2"/>
          <p:cNvSpPr>
            <a:spLocks noGrp="1" noChangeArrowheads="1"/>
          </p:cNvSpPr>
          <p:nvPr>
            <p:ph type="title"/>
          </p:nvPr>
        </p:nvSpPr>
        <p:spPr/>
        <p:txBody>
          <a:bodyPr/>
          <a:lstStyle/>
          <a:p>
            <a:pPr eaLnBrk="1" hangingPunct="1"/>
            <a:r>
              <a:rPr lang="en-US" altLang="en-US">
                <a:ea typeface="ＭＳ Ｐゴシック" charset="-128"/>
              </a:rPr>
              <a:t>Example of Asynchronous Algorithm</a:t>
            </a:r>
          </a:p>
        </p:txBody>
      </p:sp>
      <p:sp>
        <p:nvSpPr>
          <p:cNvPr id="80899" name="Rectangle 3"/>
          <p:cNvSpPr>
            <a:spLocks noGrp="1" noChangeArrowheads="1"/>
          </p:cNvSpPr>
          <p:nvPr>
            <p:ph type="body" idx="1"/>
          </p:nvPr>
        </p:nvSpPr>
        <p:spPr>
          <a:xfrm>
            <a:off x="685800" y="1981200"/>
            <a:ext cx="7772400" cy="4876800"/>
          </a:xfrm>
        </p:spPr>
        <p:txBody>
          <a:bodyPr/>
          <a:lstStyle/>
          <a:p>
            <a:pPr eaLnBrk="1" hangingPunct="1"/>
            <a:r>
              <a:rPr lang="en-US" altLang="en-US">
                <a:ea typeface="ＭＳ Ｐゴシック" charset="-128"/>
              </a:rPr>
              <a:t>The Newton-Raphson method is an iterative algorithm for solving non-linear equations f(x)=0.</a:t>
            </a:r>
          </a:p>
          <a:p>
            <a:pPr eaLnBrk="1" hangingPunct="1">
              <a:buFontTx/>
              <a:buNone/>
            </a:pPr>
            <a:endParaRPr lang="en-US" altLang="en-US">
              <a:ea typeface="ＭＳ Ｐゴシック" charset="-128"/>
            </a:endParaRPr>
          </a:p>
          <a:p>
            <a:pPr lvl="1" eaLnBrk="1" hangingPunct="1">
              <a:buFontTx/>
              <a:buNone/>
            </a:pPr>
            <a:r>
              <a:rPr lang="en-US" altLang="en-US" sz="3200">
                <a:ea typeface="ＭＳ Ｐゴシック" charset="-128"/>
              </a:rPr>
              <a:t>x</a:t>
            </a:r>
            <a:r>
              <a:rPr lang="en-US" altLang="en-US" sz="3200" baseline="-25000">
                <a:ea typeface="ＭＳ Ｐゴシック" charset="-128"/>
              </a:rPr>
              <a:t>n+1 </a:t>
            </a:r>
            <a:r>
              <a:rPr lang="en-US" altLang="en-US" sz="3200">
                <a:ea typeface="ＭＳ Ｐゴシック" charset="-128"/>
              </a:rPr>
              <a:t>= x</a:t>
            </a:r>
            <a:r>
              <a:rPr lang="en-US" altLang="en-US" sz="3200" baseline="-25000">
                <a:ea typeface="ＭＳ Ｐゴシック" charset="-128"/>
              </a:rPr>
              <a:t>n</a:t>
            </a:r>
            <a:r>
              <a:rPr lang="en-US" altLang="en-US" sz="3200">
                <a:ea typeface="ＭＳ Ｐゴシック" charset="-128"/>
              </a:rPr>
              <a:t>- f(x</a:t>
            </a:r>
            <a:r>
              <a:rPr lang="en-US" altLang="en-US" sz="3200" baseline="-25000">
                <a:ea typeface="ＭＳ Ｐゴシック" charset="-128"/>
              </a:rPr>
              <a:t>n</a:t>
            </a:r>
            <a:r>
              <a:rPr lang="en-US" altLang="en-US" sz="3200">
                <a:ea typeface="ＭＳ Ｐゴシック" charset="-128"/>
              </a:rPr>
              <a:t>) / f '(x</a:t>
            </a:r>
            <a:r>
              <a:rPr lang="en-US" altLang="en-US" sz="3200" baseline="-25000">
                <a:ea typeface="ＭＳ Ｐゴシック" charset="-128"/>
              </a:rPr>
              <a:t>n</a:t>
            </a:r>
            <a:r>
              <a:rPr lang="en-US" altLang="en-US" sz="3200">
                <a:ea typeface="ＭＳ Ｐゴシック" charset="-128"/>
              </a:rPr>
              <a:t>)</a:t>
            </a:r>
          </a:p>
          <a:p>
            <a:pPr eaLnBrk="1" hangingPunct="1"/>
            <a:endParaRPr lang="en-US" altLang="en-US">
              <a:ea typeface="ＭＳ Ｐゴシック" charset="-128"/>
            </a:endParaRPr>
          </a:p>
          <a:p>
            <a:pPr eaLnBrk="1" hangingPunct="1"/>
            <a:r>
              <a:rPr lang="en-US" altLang="en-US">
                <a:ea typeface="ＭＳ Ｐゴシック" charset="-128"/>
              </a:rPr>
              <a:t>generates a sequence of approximations to the root, starting with some initial value x</a:t>
            </a:r>
            <a:r>
              <a:rPr lang="en-US" altLang="en-US" baseline="-25000">
                <a:ea typeface="ＭＳ Ｐゴシック" charset="-128"/>
              </a:rPr>
              <a:t>0</a:t>
            </a:r>
            <a:r>
              <a:rPr lang="en-US" altLang="en-US">
                <a:ea typeface="ＭＳ Ｐゴシック" charset="-128"/>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4EADD-1E6C-E140-B91E-427DB893F730}"/>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B39065-D828-0B43-B5D7-8B272A7E0F8C}"/>
                  </a:ext>
                </a:extLst>
              </p:cNvPr>
              <p:cNvSpPr>
                <a:spLocks noGrp="1"/>
              </p:cNvSpPr>
              <p:nvPr>
                <p:ph idx="1"/>
              </p:nvPr>
            </p:nvSpPr>
            <p:spPr/>
            <p:txBody>
              <a:bodyPr/>
              <a:lstStyle/>
              <a:p>
                <a:r>
                  <a:rPr lang="en-US" dirty="0"/>
                  <a:t>Suppose f(x) = x</a:t>
                </a:r>
                <a:r>
                  <a:rPr lang="en-US" baseline="30000" dirty="0"/>
                  <a:t>2</a:t>
                </a:r>
                <a:r>
                  <a:rPr lang="en-US" dirty="0"/>
                  <a:t>-2 so we have:</a:t>
                </a:r>
              </a:p>
              <a:p>
                <a:pPr marL="0" indent="0" algn="ctr">
                  <a:buNone/>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𝑛</m:t>
                        </m:r>
                        <m:r>
                          <a:rPr lang="en-GB" b="0" i="1" smtClean="0">
                            <a:latin typeface="Cambria Math" panose="02040503050406030204" pitchFamily="18" charset="0"/>
                          </a:rPr>
                          <m:t>+1</m:t>
                        </m:r>
                      </m:sub>
                    </m:sSub>
                  </m:oMath>
                </a14:m>
                <a:r>
                  <a:rPr lang="en-US" dirty="0"/>
                  <a:t> =</a:t>
                </a:r>
                <a14:m>
                  <m:oMath xmlns:m="http://schemas.openxmlformats.org/officeDocument/2006/math">
                    <m:sSub>
                      <m:sSubPr>
                        <m:ctrlPr>
                          <a:rPr lang="en-US" i="1" dirty="0" smtClean="0">
                            <a:latin typeface="Cambria Math" panose="02040503050406030204" pitchFamily="18" charset="0"/>
                          </a:rPr>
                        </m:ctrlPr>
                      </m:sSubPr>
                      <m:e>
                        <m:r>
                          <a:rPr lang="en-GB" b="0" i="1" dirty="0" smtClean="0">
                            <a:latin typeface="Cambria Math" panose="02040503050406030204" pitchFamily="18" charset="0"/>
                          </a:rPr>
                          <m:t> </m:t>
                        </m:r>
                        <m:r>
                          <a:rPr lang="en-GB" b="0" i="1" dirty="0" smtClean="0">
                            <a:latin typeface="Cambria Math" panose="02040503050406030204" pitchFamily="18" charset="0"/>
                          </a:rPr>
                          <m:t>𝑥</m:t>
                        </m:r>
                      </m:e>
                      <m:sub>
                        <m:r>
                          <a:rPr lang="en-GB" b="0" i="1" dirty="0" smtClean="0">
                            <a:latin typeface="Cambria Math" panose="02040503050406030204" pitchFamily="18" charset="0"/>
                          </a:rPr>
                          <m:t>𝑛</m:t>
                        </m:r>
                      </m:sub>
                    </m:sSub>
                  </m:oMath>
                </a14:m>
                <a:r>
                  <a:rPr lang="en-US" dirty="0"/>
                  <a:t> - (</a:t>
                </a:r>
                <a14:m>
                  <m:oMath xmlns:m="http://schemas.openxmlformats.org/officeDocument/2006/math">
                    <m:sSubSup>
                      <m:sSubSupPr>
                        <m:ctrlPr>
                          <a:rPr lang="en-US" i="1" dirty="0" smtClean="0">
                            <a:latin typeface="Cambria Math" panose="02040503050406030204" pitchFamily="18" charset="0"/>
                          </a:rPr>
                        </m:ctrlPr>
                      </m:sSubSupPr>
                      <m:e>
                        <m:r>
                          <a:rPr lang="en-GB" b="0" i="1" dirty="0" smtClean="0">
                            <a:latin typeface="Cambria Math" panose="02040503050406030204" pitchFamily="18" charset="0"/>
                          </a:rPr>
                          <m:t>𝑥</m:t>
                        </m:r>
                      </m:e>
                      <m:sub>
                        <m:r>
                          <a:rPr lang="en-GB" b="0" i="1" dirty="0" smtClean="0">
                            <a:latin typeface="Cambria Math" panose="02040503050406030204" pitchFamily="18" charset="0"/>
                          </a:rPr>
                          <m:t>𝑛</m:t>
                        </m:r>
                      </m:sub>
                      <m:sup>
                        <m:r>
                          <a:rPr lang="en-GB" b="0" i="1" dirty="0" smtClean="0">
                            <a:latin typeface="Cambria Math" panose="02040503050406030204" pitchFamily="18" charset="0"/>
                          </a:rPr>
                          <m:t>2</m:t>
                        </m:r>
                      </m:sup>
                    </m:sSubSup>
                    <m:r>
                      <a:rPr lang="en-GB" i="1" dirty="0" smtClean="0">
                        <a:latin typeface="Cambria Math" panose="02040503050406030204" pitchFamily="18" charset="0"/>
                      </a:rPr>
                      <m:t>−</m:t>
                    </m:r>
                    <m:r>
                      <a:rPr lang="en-GB" b="0" i="1" dirty="0" smtClean="0">
                        <a:latin typeface="Cambria Math" panose="02040503050406030204" pitchFamily="18" charset="0"/>
                      </a:rPr>
                      <m:t>2)/(2</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𝑛</m:t>
                        </m:r>
                      </m:sub>
                    </m:sSub>
                  </m:oMath>
                </a14:m>
                <a:r>
                  <a:rPr lang="en-US" dirty="0"/>
                  <a:t>)</a:t>
                </a:r>
              </a:p>
              <a:p>
                <a:r>
                  <a:rPr lang="en-US" dirty="0"/>
                  <a:t>Choose x</a:t>
                </a:r>
                <a:r>
                  <a:rPr lang="en-US" baseline="-25000" dirty="0"/>
                  <a:t>0</a:t>
                </a:r>
                <a:r>
                  <a:rPr lang="en-US" dirty="0"/>
                  <a:t>=1.</a:t>
                </a:r>
              </a:p>
              <a:p>
                <a:r>
                  <a:rPr lang="en-US" dirty="0"/>
                  <a:t>f(x)=0 has solution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2</m:t>
                        </m:r>
                      </m:e>
                    </m:rad>
                  </m:oMath>
                </a14:m>
                <a:endParaRPr lang="en-US" dirty="0"/>
              </a:p>
            </p:txBody>
          </p:sp>
        </mc:Choice>
        <mc:Fallback xmlns="">
          <p:sp>
            <p:nvSpPr>
              <p:cNvPr id="3" name="Content Placeholder 2">
                <a:extLst>
                  <a:ext uri="{FF2B5EF4-FFF2-40B4-BE49-F238E27FC236}">
                    <a16:creationId xmlns:a16="http://schemas.microsoft.com/office/drawing/2014/main" id="{EEB39065-D828-0B43-B5D7-8B272A7E0F8C}"/>
                  </a:ext>
                </a:extLst>
              </p:cNvPr>
              <p:cNvSpPr>
                <a:spLocks noGrp="1" noRot="1" noChangeAspect="1" noMove="1" noResize="1" noEditPoints="1" noAdjustHandles="1" noChangeArrowheads="1" noChangeShapeType="1" noTextEdit="1"/>
              </p:cNvSpPr>
              <p:nvPr>
                <p:ph idx="1"/>
              </p:nvPr>
            </p:nvSpPr>
            <p:spPr>
              <a:blipFill>
                <a:blip r:embed="rId2"/>
                <a:stretch>
                  <a:fillRect l="-1631" t="-216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79DAC96-A4FC-9B4F-9A21-0542253A1FC9}"/>
              </a:ext>
            </a:extLst>
          </p:cNvPr>
          <p:cNvSpPr>
            <a:spLocks noGrp="1"/>
          </p:cNvSpPr>
          <p:nvPr>
            <p:ph type="sldNum" sz="quarter" idx="12"/>
          </p:nvPr>
        </p:nvSpPr>
        <p:spPr/>
        <p:txBody>
          <a:bodyPr/>
          <a:lstStyle/>
          <a:p>
            <a:pPr>
              <a:defRPr/>
            </a:pPr>
            <a:fld id="{D012422A-DDCD-C343-9C9B-51719D875D7B}" type="slidenum">
              <a:rPr lang="en-US" altLang="en-US" smtClean="0"/>
              <a:pPr>
                <a:defRPr/>
              </a:pPr>
              <a:t>49</a:t>
            </a:fld>
            <a:endParaRPr lang="en-US" altLang="en-US"/>
          </a:p>
        </p:txBody>
      </p:sp>
      <p:graphicFrame>
        <p:nvGraphicFramePr>
          <p:cNvPr id="5" name="Table 4">
            <a:extLst>
              <a:ext uri="{FF2B5EF4-FFF2-40B4-BE49-F238E27FC236}">
                <a16:creationId xmlns:a16="http://schemas.microsoft.com/office/drawing/2014/main" id="{1BB9C79C-125E-2442-98B2-40595866738A}"/>
              </a:ext>
            </a:extLst>
          </p:cNvPr>
          <p:cNvGraphicFramePr>
            <a:graphicFrameLocks noGrp="1"/>
          </p:cNvGraphicFramePr>
          <p:nvPr>
            <p:extLst/>
          </p:nvPr>
        </p:nvGraphicFramePr>
        <p:xfrm>
          <a:off x="3347864" y="4622800"/>
          <a:ext cx="2448272" cy="1854200"/>
        </p:xfrm>
        <a:graphic>
          <a:graphicData uri="http://schemas.openxmlformats.org/drawingml/2006/table">
            <a:tbl>
              <a:tblPr firstRow="1" bandRow="1">
                <a:tableStyleId>{F5AB1C69-6EDB-4FF4-983F-18BD219EF322}</a:tableStyleId>
              </a:tblPr>
              <a:tblGrid>
                <a:gridCol w="404877">
                  <a:extLst>
                    <a:ext uri="{9D8B030D-6E8A-4147-A177-3AD203B41FA5}">
                      <a16:colId xmlns:a16="http://schemas.microsoft.com/office/drawing/2014/main" val="376119191"/>
                    </a:ext>
                  </a:extLst>
                </a:gridCol>
                <a:gridCol w="2043395">
                  <a:extLst>
                    <a:ext uri="{9D8B030D-6E8A-4147-A177-3AD203B41FA5}">
                      <a16:colId xmlns:a16="http://schemas.microsoft.com/office/drawing/2014/main" val="391769240"/>
                    </a:ext>
                  </a:extLst>
                </a:gridCol>
              </a:tblGrid>
              <a:tr h="370840">
                <a:tc>
                  <a:txBody>
                    <a:bodyPr/>
                    <a:lstStyle/>
                    <a:p>
                      <a:r>
                        <a:rPr lang="en-US" b="0" baseline="0" dirty="0">
                          <a:solidFill>
                            <a:schemeClr val="tx1"/>
                          </a:solidFill>
                        </a:rPr>
                        <a:t>x</a:t>
                      </a:r>
                      <a:r>
                        <a:rPr lang="en-US" b="0" baseline="-250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0" baseline="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1053199"/>
                  </a:ext>
                </a:extLst>
              </a:tr>
              <a:tr h="370840">
                <a:tc>
                  <a:txBody>
                    <a:bodyPr/>
                    <a:lstStyle/>
                    <a:p>
                      <a:r>
                        <a:rPr lang="en-US" dirty="0"/>
                        <a:t>x</a:t>
                      </a:r>
                      <a:r>
                        <a:rPr lang="en-US" baseline="-25000"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6960183"/>
                  </a:ext>
                </a:extLst>
              </a:tr>
              <a:tr h="370840">
                <a:tc>
                  <a:txBody>
                    <a:bodyPr/>
                    <a:lstStyle/>
                    <a:p>
                      <a:r>
                        <a:rPr lang="en-US" dirty="0"/>
                        <a:t>x</a:t>
                      </a:r>
                      <a:r>
                        <a:rPr lang="en-US" baseline="-25000"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1.41666667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6580659"/>
                  </a:ext>
                </a:extLst>
              </a:tr>
              <a:tr h="370840">
                <a:tc>
                  <a:txBody>
                    <a:bodyPr/>
                    <a:lstStyle/>
                    <a:p>
                      <a:r>
                        <a:rPr lang="en-US" dirty="0"/>
                        <a:t>x</a:t>
                      </a:r>
                      <a:r>
                        <a:rPr lang="en-US" baseline="-25000"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1.41421569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6884985"/>
                  </a:ext>
                </a:extLst>
              </a:tr>
              <a:tr h="370840">
                <a:tc>
                  <a:txBody>
                    <a:bodyPr/>
                    <a:lstStyle/>
                    <a:p>
                      <a:r>
                        <a:rPr lang="en-US" dirty="0"/>
                        <a:t>x</a:t>
                      </a:r>
                      <a:r>
                        <a:rPr lang="en-US" baseline="-25000" dirty="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1.41421356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2233465"/>
                  </a:ext>
                </a:extLst>
              </a:tr>
            </a:tbl>
          </a:graphicData>
        </a:graphic>
      </p:graphicFrame>
    </p:spTree>
    <p:extLst>
      <p:ext uri="{BB962C8B-B14F-4D97-AF65-F5344CB8AC3E}">
        <p14:creationId xmlns:p14="http://schemas.microsoft.com/office/powerpoint/2010/main" val="406787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352F4297-07C6-9849-AAD7-85AFBC73F993}" type="slidenum">
              <a:rPr lang="en-US" altLang="en-US" sz="1400"/>
              <a:pPr>
                <a:spcBef>
                  <a:spcPct val="0"/>
                </a:spcBef>
                <a:buFontTx/>
                <a:buNone/>
              </a:pPr>
              <a:t>5</a:t>
            </a:fld>
            <a:endParaRPr lang="en-US" altLang="en-US" sz="1400"/>
          </a:p>
        </p:txBody>
      </p:sp>
      <p:sp>
        <p:nvSpPr>
          <p:cNvPr id="77826" name="Rectangle 2"/>
          <p:cNvSpPr>
            <a:spLocks noGrp="1" noChangeArrowheads="1"/>
          </p:cNvSpPr>
          <p:nvPr>
            <p:ph type="title"/>
          </p:nvPr>
        </p:nvSpPr>
        <p:spPr/>
        <p:txBody>
          <a:bodyPr/>
          <a:lstStyle/>
          <a:p>
            <a:pPr eaLnBrk="1" hangingPunct="1"/>
            <a:r>
              <a:rPr lang="en-US" altLang="en-US">
                <a:ea typeface="ＭＳ Ｐゴシック" charset="-128"/>
              </a:rPr>
              <a:t>Interconnection Networks</a:t>
            </a:r>
          </a:p>
        </p:txBody>
      </p:sp>
      <p:sp>
        <p:nvSpPr>
          <p:cNvPr id="77827" name="Rectangle 3"/>
          <p:cNvSpPr>
            <a:spLocks noGrp="1" noChangeArrowheads="1"/>
          </p:cNvSpPr>
          <p:nvPr>
            <p:ph type="body" idx="1"/>
          </p:nvPr>
        </p:nvSpPr>
        <p:spPr/>
        <p:txBody>
          <a:bodyPr/>
          <a:lstStyle/>
          <a:p>
            <a:pPr eaLnBrk="1" hangingPunct="1">
              <a:lnSpc>
                <a:spcPct val="90000"/>
              </a:lnSpc>
            </a:pPr>
            <a:r>
              <a:rPr lang="en-US" altLang="en-US" sz="2800">
                <a:ea typeface="ＭＳ Ｐゴシック" charset="-128"/>
              </a:rPr>
              <a:t>Parallel computers with many processors do not use shared memory hardware.</a:t>
            </a:r>
          </a:p>
          <a:p>
            <a:pPr eaLnBrk="1" hangingPunct="1">
              <a:lnSpc>
                <a:spcPct val="90000"/>
              </a:lnSpc>
            </a:pPr>
            <a:r>
              <a:rPr lang="en-US" altLang="en-US" sz="2800">
                <a:ea typeface="ＭＳ Ｐゴシック" charset="-128"/>
              </a:rPr>
              <a:t>Instead each processor has its own local memory and data communication takes place via message passing over an </a:t>
            </a:r>
            <a:r>
              <a:rPr lang="en-US" altLang="en-US" sz="2800" i="1">
                <a:ea typeface="ＭＳ Ｐゴシック" charset="-128"/>
              </a:rPr>
              <a:t>interconnection network</a:t>
            </a:r>
            <a:r>
              <a:rPr lang="en-US" altLang="en-US" sz="2800">
                <a:ea typeface="ＭＳ Ｐゴシック" charset="-128"/>
              </a:rPr>
              <a:t>.</a:t>
            </a:r>
          </a:p>
          <a:p>
            <a:pPr eaLnBrk="1" hangingPunct="1">
              <a:lnSpc>
                <a:spcPct val="90000"/>
              </a:lnSpc>
            </a:pPr>
            <a:r>
              <a:rPr lang="en-US" altLang="en-US" sz="2800">
                <a:ea typeface="ＭＳ Ｐゴシック" charset="-128"/>
              </a:rPr>
              <a:t>The characteristics of the interconnection network are important in determining the performance of a multicomputer.</a:t>
            </a:r>
          </a:p>
          <a:p>
            <a:pPr eaLnBrk="1" hangingPunct="1">
              <a:lnSpc>
                <a:spcPct val="90000"/>
              </a:lnSpc>
            </a:pPr>
            <a:r>
              <a:rPr lang="en-US" altLang="en-US" sz="2800">
                <a:ea typeface="ＭＳ Ｐゴシック" charset="-128"/>
              </a:rPr>
              <a:t>If network is too slow for an application, processors may have to wait for data to arrive.</a:t>
            </a:r>
          </a:p>
        </p:txBody>
      </p:sp>
    </p:spTree>
    <p:extLst>
      <p:ext uri="{BB962C8B-B14F-4D97-AF65-F5344CB8AC3E}">
        <p14:creationId xmlns:p14="http://schemas.microsoft.com/office/powerpoint/2010/main" val="18207382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B3726781-D319-7245-AE78-E33CBB1C1C69}" type="slidenum">
              <a:rPr lang="en-US" altLang="en-US" sz="1400"/>
              <a:pPr>
                <a:spcBef>
                  <a:spcPct val="0"/>
                </a:spcBef>
                <a:buFontTx/>
                <a:buNone/>
              </a:pPr>
              <a:t>50</a:t>
            </a:fld>
            <a:endParaRPr lang="en-US" altLang="en-US" sz="1400"/>
          </a:p>
        </p:txBody>
      </p:sp>
      <p:sp>
        <p:nvSpPr>
          <p:cNvPr id="82946" name="Rectangle 2"/>
          <p:cNvSpPr>
            <a:spLocks noGrp="1" noChangeArrowheads="1"/>
          </p:cNvSpPr>
          <p:nvPr>
            <p:ph type="title"/>
          </p:nvPr>
        </p:nvSpPr>
        <p:spPr/>
        <p:txBody>
          <a:bodyPr/>
          <a:lstStyle/>
          <a:p>
            <a:pPr eaLnBrk="1" hangingPunct="1"/>
            <a:r>
              <a:rPr lang="en-US" altLang="en-US">
                <a:ea typeface="ＭＳ Ｐゴシック" charset="-128"/>
              </a:rPr>
              <a:t>Example of Asynchronous Algorithm 2</a:t>
            </a:r>
          </a:p>
        </p:txBody>
      </p:sp>
      <p:sp>
        <p:nvSpPr>
          <p:cNvPr id="82947" name="Rectangle 3"/>
          <p:cNvSpPr>
            <a:spLocks noGrp="1" noChangeArrowheads="1"/>
          </p:cNvSpPr>
          <p:nvPr>
            <p:ph type="body" idx="1"/>
          </p:nvPr>
        </p:nvSpPr>
        <p:spPr>
          <a:xfrm>
            <a:off x="685800" y="2209800"/>
            <a:ext cx="7772400" cy="2286000"/>
          </a:xfrm>
        </p:spPr>
        <p:txBody>
          <a:bodyPr/>
          <a:lstStyle/>
          <a:p>
            <a:pPr eaLnBrk="1" hangingPunct="1">
              <a:lnSpc>
                <a:spcPct val="90000"/>
              </a:lnSpc>
              <a:buFontTx/>
              <a:buNone/>
            </a:pPr>
            <a:r>
              <a:rPr lang="en-US" altLang="en-US" sz="2400">
                <a:ea typeface="ＭＳ Ｐゴシック" charset="-128"/>
              </a:rPr>
              <a:t>Suppose we have 3 processors</a:t>
            </a:r>
          </a:p>
          <a:p>
            <a:pPr eaLnBrk="1" hangingPunct="1">
              <a:lnSpc>
                <a:spcPct val="90000"/>
              </a:lnSpc>
            </a:pPr>
            <a:r>
              <a:rPr lang="en-US" altLang="en-US" sz="2400">
                <a:ea typeface="ＭＳ Ｐゴシック" charset="-128"/>
              </a:rPr>
              <a:t>P1: given x, P1 calculates f(x) in t</a:t>
            </a:r>
            <a:r>
              <a:rPr lang="en-US" altLang="en-US" sz="2400" baseline="-25000">
                <a:ea typeface="ＭＳ Ｐゴシック" charset="-128"/>
              </a:rPr>
              <a:t>1</a:t>
            </a:r>
            <a:r>
              <a:rPr lang="en-US" altLang="en-US" sz="2400">
                <a:ea typeface="ＭＳ Ｐゴシック" charset="-128"/>
              </a:rPr>
              <a:t>, and sends it to P3.</a:t>
            </a:r>
          </a:p>
          <a:p>
            <a:pPr eaLnBrk="1" hangingPunct="1">
              <a:lnSpc>
                <a:spcPct val="90000"/>
              </a:lnSpc>
            </a:pPr>
            <a:r>
              <a:rPr lang="en-US" altLang="en-US" sz="2400">
                <a:ea typeface="ＭＳ Ｐゴシック" charset="-128"/>
              </a:rPr>
              <a:t>P2: given y, P2 calculates f '(y)  in t</a:t>
            </a:r>
            <a:r>
              <a:rPr lang="en-US" altLang="en-US" sz="2400" baseline="-25000">
                <a:ea typeface="ＭＳ Ｐゴシック" charset="-128"/>
              </a:rPr>
              <a:t>2</a:t>
            </a:r>
            <a:r>
              <a:rPr lang="en-US" altLang="en-US" sz="2400">
                <a:ea typeface="ＭＳ Ｐゴシック" charset="-128"/>
              </a:rPr>
              <a:t>, and sends it to P3.</a:t>
            </a:r>
          </a:p>
          <a:p>
            <a:pPr eaLnBrk="1" hangingPunct="1">
              <a:lnSpc>
                <a:spcPct val="90000"/>
              </a:lnSpc>
            </a:pPr>
            <a:r>
              <a:rPr lang="en-US" altLang="en-US" sz="2400">
                <a:ea typeface="ＭＳ Ｐゴシック" charset="-128"/>
              </a:rPr>
              <a:t>P3: given a, b, and c, P3 calculates d = a - b/c.</a:t>
            </a:r>
          </a:p>
          <a:p>
            <a:pPr eaLnBrk="1" hangingPunct="1">
              <a:lnSpc>
                <a:spcPct val="90000"/>
              </a:lnSpc>
              <a:buFontTx/>
              <a:buNone/>
            </a:pPr>
            <a:r>
              <a:rPr lang="en-US" altLang="en-US" sz="2400">
                <a:ea typeface="ＭＳ Ｐゴシック" charset="-128"/>
              </a:rPr>
              <a:t>	If |d - a| &gt; </a:t>
            </a:r>
            <a:r>
              <a:rPr lang="en-US" altLang="en-US" sz="2400">
                <a:ea typeface="ＭＳ Ｐゴシック" charset="-128"/>
                <a:sym typeface="Mathematica1Mono" charset="0"/>
              </a:rPr>
              <a:t>ε</a:t>
            </a:r>
            <a:r>
              <a:rPr lang="en-US" altLang="en-US" sz="2400">
                <a:ea typeface="ＭＳ Ｐゴシック" charset="-128"/>
                <a:sym typeface="Math1" charset="0"/>
              </a:rPr>
              <a:t> </a:t>
            </a:r>
            <a:r>
              <a:rPr lang="en-US" altLang="en-US" sz="2400">
                <a:ea typeface="ＭＳ Ｐゴシック" charset="-128"/>
              </a:rPr>
              <a:t>then d is sent to P1 and P2; otherwise it is output.</a:t>
            </a:r>
          </a:p>
        </p:txBody>
      </p:sp>
      <p:grpSp>
        <p:nvGrpSpPr>
          <p:cNvPr id="82948" name="Group 31"/>
          <p:cNvGrpSpPr>
            <a:grpSpLocks/>
          </p:cNvGrpSpPr>
          <p:nvPr/>
        </p:nvGrpSpPr>
        <p:grpSpPr bwMode="auto">
          <a:xfrm>
            <a:off x="1905000" y="4572000"/>
            <a:ext cx="5257800" cy="2057400"/>
            <a:chOff x="672" y="2928"/>
            <a:chExt cx="3312" cy="1296"/>
          </a:xfrm>
        </p:grpSpPr>
        <p:sp>
          <p:nvSpPr>
            <p:cNvPr id="82949" name="Line 23"/>
            <p:cNvSpPr>
              <a:spLocks noChangeShapeType="1"/>
            </p:cNvSpPr>
            <p:nvPr/>
          </p:nvSpPr>
          <p:spPr bwMode="auto">
            <a:xfrm>
              <a:off x="2016" y="3840"/>
              <a:ext cx="480" cy="0"/>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82950" name="Line 22"/>
            <p:cNvSpPr>
              <a:spLocks noChangeShapeType="1"/>
            </p:cNvSpPr>
            <p:nvPr/>
          </p:nvSpPr>
          <p:spPr bwMode="auto">
            <a:xfrm>
              <a:off x="2016" y="3360"/>
              <a:ext cx="480" cy="0"/>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82951" name="Rectangle 4"/>
            <p:cNvSpPr>
              <a:spLocks noChangeArrowheads="1"/>
            </p:cNvSpPr>
            <p:nvPr/>
          </p:nvSpPr>
          <p:spPr bwMode="auto">
            <a:xfrm>
              <a:off x="672" y="3456"/>
              <a:ext cx="288" cy="288"/>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x</a:t>
              </a:r>
              <a:r>
                <a:rPr lang="en-US" altLang="en-US" sz="2400" baseline="-25000"/>
                <a:t>n</a:t>
              </a:r>
            </a:p>
          </p:txBody>
        </p:sp>
        <p:sp>
          <p:nvSpPr>
            <p:cNvPr id="82952" name="Rectangle 5"/>
            <p:cNvSpPr>
              <a:spLocks noChangeArrowheads="1"/>
            </p:cNvSpPr>
            <p:nvPr/>
          </p:nvSpPr>
          <p:spPr bwMode="auto">
            <a:xfrm>
              <a:off x="1440" y="3216"/>
              <a:ext cx="576" cy="288"/>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f(x</a:t>
              </a:r>
              <a:r>
                <a:rPr lang="en-US" altLang="en-US" sz="2400" baseline="-25000"/>
                <a:t>n</a:t>
              </a:r>
              <a:r>
                <a:rPr lang="en-US" altLang="en-US" sz="2400"/>
                <a:t>)</a:t>
              </a:r>
            </a:p>
          </p:txBody>
        </p:sp>
        <p:sp>
          <p:nvSpPr>
            <p:cNvPr id="82953" name="Rectangle 6"/>
            <p:cNvSpPr>
              <a:spLocks noChangeArrowheads="1"/>
            </p:cNvSpPr>
            <p:nvPr/>
          </p:nvSpPr>
          <p:spPr bwMode="auto">
            <a:xfrm>
              <a:off x="1440" y="3696"/>
              <a:ext cx="576" cy="288"/>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f '(x</a:t>
              </a:r>
              <a:r>
                <a:rPr lang="en-US" altLang="en-US" sz="2400" baseline="-25000"/>
                <a:t>n</a:t>
              </a:r>
              <a:r>
                <a:rPr lang="en-US" altLang="en-US" sz="2400"/>
                <a:t>)</a:t>
              </a:r>
            </a:p>
          </p:txBody>
        </p:sp>
        <p:grpSp>
          <p:nvGrpSpPr>
            <p:cNvPr id="82954" name="Group 17"/>
            <p:cNvGrpSpPr>
              <a:grpSpLocks/>
            </p:cNvGrpSpPr>
            <p:nvPr/>
          </p:nvGrpSpPr>
          <p:grpSpPr bwMode="auto">
            <a:xfrm>
              <a:off x="2496" y="3293"/>
              <a:ext cx="1056" cy="624"/>
              <a:chOff x="2832" y="3264"/>
              <a:chExt cx="1056" cy="624"/>
            </a:xfrm>
          </p:grpSpPr>
          <p:grpSp>
            <p:nvGrpSpPr>
              <p:cNvPr id="82966" name="Group 15"/>
              <p:cNvGrpSpPr>
                <a:grpSpLocks/>
              </p:cNvGrpSpPr>
              <p:nvPr/>
            </p:nvGrpSpPr>
            <p:grpSpPr bwMode="auto">
              <a:xfrm>
                <a:off x="2880" y="3312"/>
                <a:ext cx="940" cy="531"/>
                <a:chOff x="2880" y="3312"/>
                <a:chExt cx="940" cy="531"/>
              </a:xfrm>
            </p:grpSpPr>
            <p:grpSp>
              <p:nvGrpSpPr>
                <p:cNvPr id="82968" name="Group 13"/>
                <p:cNvGrpSpPr>
                  <a:grpSpLocks/>
                </p:cNvGrpSpPr>
                <p:nvPr/>
              </p:nvGrpSpPr>
              <p:grpSpPr bwMode="auto">
                <a:xfrm>
                  <a:off x="3264" y="3312"/>
                  <a:ext cx="556" cy="531"/>
                  <a:chOff x="3264" y="3312"/>
                  <a:chExt cx="556" cy="531"/>
                </a:xfrm>
              </p:grpSpPr>
              <p:sp>
                <p:nvSpPr>
                  <p:cNvPr id="82970" name="Rectangle 10"/>
                  <p:cNvSpPr>
                    <a:spLocks noChangeArrowheads="1"/>
                  </p:cNvSpPr>
                  <p:nvPr/>
                </p:nvSpPr>
                <p:spPr bwMode="auto">
                  <a:xfrm>
                    <a:off x="3264" y="3552"/>
                    <a:ext cx="55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400"/>
                      <a:t>f '(x</a:t>
                    </a:r>
                    <a:r>
                      <a:rPr lang="en-US" altLang="en-US" sz="2400" baseline="-25000"/>
                      <a:t>n</a:t>
                    </a:r>
                    <a:r>
                      <a:rPr lang="en-US" altLang="en-US" sz="2400"/>
                      <a:t>)</a:t>
                    </a:r>
                  </a:p>
                </p:txBody>
              </p:sp>
              <p:sp>
                <p:nvSpPr>
                  <p:cNvPr id="82971" name="Rectangle 11"/>
                  <p:cNvSpPr>
                    <a:spLocks noChangeArrowheads="1"/>
                  </p:cNvSpPr>
                  <p:nvPr/>
                </p:nvSpPr>
                <p:spPr bwMode="auto">
                  <a:xfrm>
                    <a:off x="3312" y="3312"/>
                    <a:ext cx="4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400"/>
                      <a:t>f(x</a:t>
                    </a:r>
                    <a:r>
                      <a:rPr lang="en-US" altLang="en-US" sz="2400" baseline="-25000"/>
                      <a:t>n</a:t>
                    </a:r>
                    <a:r>
                      <a:rPr lang="en-US" altLang="en-US" sz="2400"/>
                      <a:t>)</a:t>
                    </a:r>
                  </a:p>
                </p:txBody>
              </p:sp>
              <p:sp>
                <p:nvSpPr>
                  <p:cNvPr id="82972" name="Line 12"/>
                  <p:cNvSpPr>
                    <a:spLocks noChangeShapeType="1"/>
                  </p:cNvSpPr>
                  <p:nvPr/>
                </p:nvSpPr>
                <p:spPr bwMode="auto">
                  <a:xfrm>
                    <a:off x="3312" y="3600"/>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2969" name="Rectangle 14"/>
                <p:cNvSpPr>
                  <a:spLocks noChangeArrowheads="1"/>
                </p:cNvSpPr>
                <p:nvPr/>
              </p:nvSpPr>
              <p:spPr bwMode="auto">
                <a:xfrm>
                  <a:off x="2880" y="3456"/>
                  <a:ext cx="3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400"/>
                    <a:t>x</a:t>
                  </a:r>
                  <a:r>
                    <a:rPr lang="en-US" altLang="en-US" sz="2400" baseline="-25000"/>
                    <a:t>n </a:t>
                  </a:r>
                  <a:r>
                    <a:rPr lang="en-US" altLang="en-US" sz="2400"/>
                    <a:t>-</a:t>
                  </a:r>
                </a:p>
              </p:txBody>
            </p:sp>
          </p:grpSp>
          <p:sp>
            <p:nvSpPr>
              <p:cNvPr id="82967" name="Rectangle 16"/>
              <p:cNvSpPr>
                <a:spLocks noChangeArrowheads="1"/>
              </p:cNvSpPr>
              <p:nvPr/>
            </p:nvSpPr>
            <p:spPr bwMode="auto">
              <a:xfrm>
                <a:off x="2832" y="3264"/>
                <a:ext cx="1056" cy="6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GB" altLang="en-US"/>
              </a:p>
            </p:txBody>
          </p:sp>
        </p:grpSp>
        <p:sp>
          <p:nvSpPr>
            <p:cNvPr id="82955" name="Line 18"/>
            <p:cNvSpPr>
              <a:spLocks noChangeShapeType="1"/>
            </p:cNvSpPr>
            <p:nvPr/>
          </p:nvSpPr>
          <p:spPr bwMode="auto">
            <a:xfrm>
              <a:off x="1248" y="3360"/>
              <a:ext cx="192" cy="0"/>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82956" name="Line 19"/>
            <p:cNvSpPr>
              <a:spLocks noChangeShapeType="1"/>
            </p:cNvSpPr>
            <p:nvPr/>
          </p:nvSpPr>
          <p:spPr bwMode="auto">
            <a:xfrm>
              <a:off x="1248" y="3840"/>
              <a:ext cx="192" cy="0"/>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82957" name="Line 20"/>
            <p:cNvSpPr>
              <a:spLocks noChangeShapeType="1"/>
            </p:cNvSpPr>
            <p:nvPr/>
          </p:nvSpPr>
          <p:spPr bwMode="auto">
            <a:xfrm>
              <a:off x="1248" y="3360"/>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58" name="Line 21"/>
            <p:cNvSpPr>
              <a:spLocks noChangeShapeType="1"/>
            </p:cNvSpPr>
            <p:nvPr/>
          </p:nvSpPr>
          <p:spPr bwMode="auto">
            <a:xfrm flipH="1">
              <a:off x="960" y="3600"/>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59" name="Line 24"/>
            <p:cNvSpPr>
              <a:spLocks noChangeShapeType="1"/>
            </p:cNvSpPr>
            <p:nvPr/>
          </p:nvSpPr>
          <p:spPr bwMode="auto">
            <a:xfrm>
              <a:off x="3552" y="3600"/>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60" name="Line 25"/>
            <p:cNvSpPr>
              <a:spLocks noChangeShapeType="1"/>
            </p:cNvSpPr>
            <p:nvPr/>
          </p:nvSpPr>
          <p:spPr bwMode="auto">
            <a:xfrm flipV="1">
              <a:off x="3984" y="2928"/>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61" name="Line 26"/>
            <p:cNvSpPr>
              <a:spLocks noChangeShapeType="1"/>
            </p:cNvSpPr>
            <p:nvPr/>
          </p:nvSpPr>
          <p:spPr bwMode="auto">
            <a:xfrm flipH="1">
              <a:off x="816" y="2928"/>
              <a:ext cx="31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62" name="Line 27"/>
            <p:cNvSpPr>
              <a:spLocks noChangeShapeType="1"/>
            </p:cNvSpPr>
            <p:nvPr/>
          </p:nvSpPr>
          <p:spPr bwMode="auto">
            <a:xfrm>
              <a:off x="816" y="2928"/>
              <a:ext cx="0" cy="528"/>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82963" name="Text Box 28"/>
            <p:cNvSpPr txBox="1">
              <a:spLocks noChangeArrowheads="1"/>
            </p:cNvSpPr>
            <p:nvPr/>
          </p:nvSpPr>
          <p:spPr bwMode="auto">
            <a:xfrm>
              <a:off x="1584" y="2976"/>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400"/>
                <a:t>P1</a:t>
              </a:r>
            </a:p>
          </p:txBody>
        </p:sp>
        <p:sp>
          <p:nvSpPr>
            <p:cNvPr id="82964" name="Text Box 29"/>
            <p:cNvSpPr txBox="1">
              <a:spLocks noChangeArrowheads="1"/>
            </p:cNvSpPr>
            <p:nvPr/>
          </p:nvSpPr>
          <p:spPr bwMode="auto">
            <a:xfrm>
              <a:off x="1584" y="3936"/>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400"/>
                <a:t>P2</a:t>
              </a:r>
            </a:p>
          </p:txBody>
        </p:sp>
        <p:sp>
          <p:nvSpPr>
            <p:cNvPr id="82965" name="Text Box 30"/>
            <p:cNvSpPr txBox="1">
              <a:spLocks noChangeArrowheads="1"/>
            </p:cNvSpPr>
            <p:nvPr/>
          </p:nvSpPr>
          <p:spPr bwMode="auto">
            <a:xfrm>
              <a:off x="2832" y="3024"/>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400"/>
                <a:t>P3</a:t>
              </a: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D9FF44A2-CEF7-9243-B340-66DA2C87913A}" type="slidenum">
              <a:rPr lang="en-US" altLang="en-US" sz="1400"/>
              <a:pPr>
                <a:spcBef>
                  <a:spcPct val="0"/>
                </a:spcBef>
                <a:buFontTx/>
                <a:buNone/>
              </a:pPr>
              <a:t>51</a:t>
            </a:fld>
            <a:endParaRPr lang="en-US" altLang="en-US" sz="1400"/>
          </a:p>
        </p:txBody>
      </p:sp>
      <p:sp>
        <p:nvSpPr>
          <p:cNvPr id="84994" name="Rectangle 2"/>
          <p:cNvSpPr>
            <a:spLocks noGrp="1" noChangeArrowheads="1"/>
          </p:cNvSpPr>
          <p:nvPr>
            <p:ph type="title"/>
          </p:nvPr>
        </p:nvSpPr>
        <p:spPr/>
        <p:txBody>
          <a:bodyPr/>
          <a:lstStyle/>
          <a:p>
            <a:pPr eaLnBrk="1" hangingPunct="1"/>
            <a:r>
              <a:rPr lang="en-US" altLang="en-US">
                <a:ea typeface="ＭＳ Ｐゴシック" charset="-128"/>
              </a:rPr>
              <a:t>Serial Mode Time Complexity</a:t>
            </a:r>
          </a:p>
        </p:txBody>
      </p:sp>
      <p:sp>
        <p:nvSpPr>
          <p:cNvPr id="84995" name="Rectangle 3"/>
          <p:cNvSpPr>
            <a:spLocks noGrp="1" noChangeArrowheads="1"/>
          </p:cNvSpPr>
          <p:nvPr>
            <p:ph type="body" idx="1"/>
          </p:nvPr>
        </p:nvSpPr>
        <p:spPr>
          <a:xfrm>
            <a:off x="685800" y="1981200"/>
            <a:ext cx="7772400" cy="4572000"/>
          </a:xfrm>
        </p:spPr>
        <p:txBody>
          <a:bodyPr/>
          <a:lstStyle/>
          <a:p>
            <a:pPr eaLnBrk="1" hangingPunct="1">
              <a:buFontTx/>
              <a:buNone/>
            </a:pPr>
            <a:r>
              <a:rPr lang="en-US" altLang="en-US" b="1">
                <a:ea typeface="ＭＳ Ｐゴシック" charset="-128"/>
              </a:rPr>
              <a:t>Serial mode</a:t>
            </a:r>
            <a:endParaRPr lang="en-US" altLang="en-US">
              <a:ea typeface="ＭＳ Ｐゴシック" charset="-128"/>
            </a:endParaRPr>
          </a:p>
          <a:p>
            <a:pPr eaLnBrk="1" hangingPunct="1"/>
            <a:r>
              <a:rPr lang="en-US" altLang="en-US">
                <a:ea typeface="ＭＳ Ｐゴシック" charset="-128"/>
              </a:rPr>
              <a:t>P1 computes f(x</a:t>
            </a:r>
            <a:r>
              <a:rPr lang="en-US" altLang="en-US" baseline="-25000">
                <a:ea typeface="ＭＳ Ｐゴシック" charset="-128"/>
              </a:rPr>
              <a:t>n</a:t>
            </a:r>
            <a:r>
              <a:rPr lang="en-US" altLang="en-US">
                <a:ea typeface="ＭＳ Ｐゴシック" charset="-128"/>
              </a:rPr>
              <a:t>), then P2 computes f '(x</a:t>
            </a:r>
            <a:r>
              <a:rPr lang="en-US" altLang="en-US" baseline="-25000">
                <a:ea typeface="ＭＳ Ｐゴシック" charset="-128"/>
              </a:rPr>
              <a:t>n</a:t>
            </a:r>
            <a:r>
              <a:rPr lang="en-US" altLang="en-US">
                <a:ea typeface="ＭＳ Ｐゴシック" charset="-128"/>
              </a:rPr>
              <a:t>), then P3 computes x</a:t>
            </a:r>
            <a:r>
              <a:rPr lang="en-US" altLang="en-US" baseline="-25000">
                <a:ea typeface="ＭＳ Ｐゴシック" charset="-128"/>
              </a:rPr>
              <a:t>n+1</a:t>
            </a:r>
            <a:r>
              <a:rPr lang="en-US" altLang="en-US">
                <a:ea typeface="ＭＳ Ｐゴシック" charset="-128"/>
              </a:rPr>
              <a:t>.</a:t>
            </a:r>
          </a:p>
          <a:p>
            <a:pPr eaLnBrk="1" hangingPunct="1"/>
            <a:r>
              <a:rPr lang="en-US" altLang="en-US">
                <a:ea typeface="ＭＳ Ｐゴシック" charset="-128"/>
              </a:rPr>
              <a:t>Serial time is t</a:t>
            </a:r>
            <a:r>
              <a:rPr lang="en-US" altLang="en-US" baseline="-25000">
                <a:ea typeface="ＭＳ Ｐゴシック" charset="-128"/>
              </a:rPr>
              <a:t>1</a:t>
            </a:r>
            <a:r>
              <a:rPr lang="en-US" altLang="en-US">
                <a:ea typeface="ＭＳ Ｐゴシック" charset="-128"/>
              </a:rPr>
              <a:t>+ t</a:t>
            </a:r>
            <a:r>
              <a:rPr lang="en-US" altLang="en-US" baseline="-25000">
                <a:ea typeface="ＭＳ Ｐゴシック" charset="-128"/>
              </a:rPr>
              <a:t>2</a:t>
            </a:r>
            <a:r>
              <a:rPr lang="en-US" altLang="en-US">
                <a:ea typeface="ＭＳ Ｐゴシック" charset="-128"/>
              </a:rPr>
              <a:t>+t</a:t>
            </a:r>
            <a:r>
              <a:rPr lang="en-US" altLang="en-US" baseline="-25000">
                <a:ea typeface="ＭＳ Ｐゴシック" charset="-128"/>
              </a:rPr>
              <a:t>3</a:t>
            </a:r>
            <a:r>
              <a:rPr lang="en-US" altLang="en-US">
                <a:ea typeface="ＭＳ Ｐゴシック" charset="-128"/>
              </a:rPr>
              <a:t> per iteration.</a:t>
            </a:r>
          </a:p>
          <a:p>
            <a:pPr eaLnBrk="1" hangingPunct="1"/>
            <a:r>
              <a:rPr lang="en-US" altLang="en-US">
                <a:ea typeface="ＭＳ Ｐゴシック" charset="-128"/>
              </a:rPr>
              <a:t>If k iterations are needed, total time is    k(t</a:t>
            </a:r>
            <a:r>
              <a:rPr lang="en-US" altLang="en-US" baseline="-25000">
                <a:ea typeface="ＭＳ Ｐゴシック" charset="-128"/>
              </a:rPr>
              <a:t>1</a:t>
            </a:r>
            <a:r>
              <a:rPr lang="en-US" altLang="en-US">
                <a:ea typeface="ＭＳ Ｐゴシック" charset="-128"/>
              </a:rPr>
              <a:t>+ t</a:t>
            </a:r>
            <a:r>
              <a:rPr lang="en-US" altLang="en-US" baseline="-25000">
                <a:ea typeface="ＭＳ Ｐゴシック" charset="-128"/>
              </a:rPr>
              <a:t>2</a:t>
            </a:r>
            <a:r>
              <a:rPr lang="en-US" altLang="en-US">
                <a:ea typeface="ＭＳ Ｐゴシック" charset="-128"/>
              </a:rPr>
              <a:t>+t</a:t>
            </a:r>
            <a:r>
              <a:rPr lang="en-US" altLang="en-US" baseline="-25000">
                <a:ea typeface="ＭＳ Ｐゴシック" charset="-128"/>
              </a:rPr>
              <a:t>3</a:t>
            </a:r>
            <a:r>
              <a:rPr lang="en-US" altLang="en-US">
                <a:ea typeface="ＭＳ Ｐゴシック" charset="-128"/>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8FD169FE-BA21-244C-9346-3924135630DF}" type="slidenum">
              <a:rPr lang="en-US" altLang="en-US" sz="1400"/>
              <a:pPr>
                <a:spcBef>
                  <a:spcPct val="0"/>
                </a:spcBef>
                <a:buFontTx/>
                <a:buNone/>
              </a:pPr>
              <a:t>52</a:t>
            </a:fld>
            <a:endParaRPr lang="en-US" altLang="en-US" sz="1400"/>
          </a:p>
        </p:txBody>
      </p:sp>
      <p:sp>
        <p:nvSpPr>
          <p:cNvPr id="87042" name="Rectangle 2"/>
          <p:cNvSpPr>
            <a:spLocks noGrp="1" noChangeArrowheads="1"/>
          </p:cNvSpPr>
          <p:nvPr>
            <p:ph type="title"/>
          </p:nvPr>
        </p:nvSpPr>
        <p:spPr/>
        <p:txBody>
          <a:bodyPr/>
          <a:lstStyle/>
          <a:p>
            <a:pPr eaLnBrk="1" hangingPunct="1"/>
            <a:r>
              <a:rPr lang="en-US" altLang="en-US">
                <a:ea typeface="ＭＳ Ｐゴシック" charset="-128"/>
              </a:rPr>
              <a:t>Synchronous Parallel Mode</a:t>
            </a:r>
          </a:p>
        </p:txBody>
      </p:sp>
      <p:sp>
        <p:nvSpPr>
          <p:cNvPr id="87043" name="Rectangle 3"/>
          <p:cNvSpPr>
            <a:spLocks noGrp="1" noChangeArrowheads="1"/>
          </p:cNvSpPr>
          <p:nvPr>
            <p:ph type="body" idx="1"/>
          </p:nvPr>
        </p:nvSpPr>
        <p:spPr>
          <a:xfrm>
            <a:off x="685800" y="1981200"/>
            <a:ext cx="7772400" cy="4572000"/>
          </a:xfrm>
        </p:spPr>
        <p:txBody>
          <a:bodyPr/>
          <a:lstStyle/>
          <a:p>
            <a:pPr eaLnBrk="1" hangingPunct="1"/>
            <a:r>
              <a:rPr lang="en-US" altLang="en-US">
                <a:ea typeface="ＭＳ Ｐゴシック" charset="-128"/>
              </a:rPr>
              <a:t>P1 and P2 compute f(x</a:t>
            </a:r>
            <a:r>
              <a:rPr lang="en-US" altLang="en-US" baseline="-25000">
                <a:ea typeface="ＭＳ Ｐゴシック" charset="-128"/>
              </a:rPr>
              <a:t>n</a:t>
            </a:r>
            <a:r>
              <a:rPr lang="en-US" altLang="en-US">
                <a:ea typeface="ＭＳ Ｐゴシック" charset="-128"/>
              </a:rPr>
              <a:t>) and f '(x</a:t>
            </a:r>
            <a:r>
              <a:rPr lang="en-US" altLang="en-US" baseline="-25000">
                <a:ea typeface="ＭＳ Ｐゴシック" charset="-128"/>
              </a:rPr>
              <a:t>n</a:t>
            </a:r>
            <a:r>
              <a:rPr lang="en-US" altLang="en-US">
                <a:ea typeface="ＭＳ Ｐゴシック" charset="-128"/>
              </a:rPr>
              <a:t>) simultaneously, and when </a:t>
            </a:r>
            <a:r>
              <a:rPr lang="en-US" altLang="en-US" i="1">
                <a:ea typeface="ＭＳ Ｐゴシック" charset="-128"/>
              </a:rPr>
              <a:t>both</a:t>
            </a:r>
            <a:r>
              <a:rPr lang="en-US" altLang="en-US">
                <a:ea typeface="ＭＳ Ｐゴシック" charset="-128"/>
              </a:rPr>
              <a:t> have finished the values of f(x</a:t>
            </a:r>
            <a:r>
              <a:rPr lang="en-US" altLang="en-US" baseline="-25000">
                <a:ea typeface="ＭＳ Ｐゴシック" charset="-128"/>
              </a:rPr>
              <a:t>n</a:t>
            </a:r>
            <a:r>
              <a:rPr lang="en-US" altLang="en-US">
                <a:ea typeface="ＭＳ Ｐゴシック" charset="-128"/>
              </a:rPr>
              <a:t>) and f '(x</a:t>
            </a:r>
            <a:r>
              <a:rPr lang="en-US" altLang="en-US" baseline="-25000">
                <a:ea typeface="ＭＳ Ｐゴシック" charset="-128"/>
              </a:rPr>
              <a:t>n</a:t>
            </a:r>
            <a:r>
              <a:rPr lang="en-US" altLang="en-US">
                <a:ea typeface="ＭＳ Ｐゴシック" charset="-128"/>
              </a:rPr>
              <a:t>) are used by P3 to find x</a:t>
            </a:r>
            <a:r>
              <a:rPr lang="en-US" altLang="en-US" baseline="-25000">
                <a:ea typeface="ＭＳ Ｐゴシック" charset="-128"/>
              </a:rPr>
              <a:t>n+1</a:t>
            </a:r>
            <a:r>
              <a:rPr lang="en-US" altLang="en-US">
                <a:ea typeface="ＭＳ Ｐゴシック" charset="-128"/>
              </a:rPr>
              <a:t>.</a:t>
            </a:r>
          </a:p>
          <a:p>
            <a:pPr eaLnBrk="1" hangingPunct="1"/>
            <a:r>
              <a:rPr lang="en-US" altLang="en-US">
                <a:ea typeface="ＭＳ Ｐゴシック" charset="-128"/>
              </a:rPr>
              <a:t>Time per iteration is max(t</a:t>
            </a:r>
            <a:r>
              <a:rPr lang="en-US" altLang="en-US" baseline="-25000">
                <a:ea typeface="ＭＳ Ｐゴシック" charset="-128"/>
              </a:rPr>
              <a:t>1</a:t>
            </a:r>
            <a:r>
              <a:rPr lang="en-US" altLang="en-US">
                <a:ea typeface="ＭＳ Ｐゴシック" charset="-128"/>
              </a:rPr>
              <a:t>,t</a:t>
            </a:r>
            <a:r>
              <a:rPr lang="en-US" altLang="en-US" baseline="-25000">
                <a:ea typeface="ＭＳ Ｐゴシック" charset="-128"/>
              </a:rPr>
              <a:t>2</a:t>
            </a:r>
            <a:r>
              <a:rPr lang="en-US" altLang="en-US">
                <a:ea typeface="ＭＳ Ｐゴシック" charset="-128"/>
              </a:rPr>
              <a:t>) + t</a:t>
            </a:r>
            <a:r>
              <a:rPr lang="en-US" altLang="en-US" baseline="-25000">
                <a:ea typeface="ＭＳ Ｐゴシック" charset="-128"/>
              </a:rPr>
              <a:t>3</a:t>
            </a:r>
            <a:r>
              <a:rPr lang="en-US" altLang="en-US">
                <a:ea typeface="ＭＳ Ｐゴシック" charset="-128"/>
              </a:rPr>
              <a:t>.</a:t>
            </a:r>
          </a:p>
          <a:p>
            <a:pPr eaLnBrk="1" hangingPunct="1"/>
            <a:r>
              <a:rPr lang="en-US" altLang="en-US">
                <a:ea typeface="ＭＳ Ｐゴシック" charset="-128"/>
              </a:rPr>
              <a:t>k iterations are necessary so the total time is, k(max(t</a:t>
            </a:r>
            <a:r>
              <a:rPr lang="en-US" altLang="en-US" baseline="-25000">
                <a:ea typeface="ＭＳ Ｐゴシック" charset="-128"/>
              </a:rPr>
              <a:t>1</a:t>
            </a:r>
            <a:r>
              <a:rPr lang="en-US" altLang="en-US">
                <a:ea typeface="ＭＳ Ｐゴシック" charset="-128"/>
              </a:rPr>
              <a:t>,t</a:t>
            </a:r>
            <a:r>
              <a:rPr lang="en-US" altLang="en-US" baseline="-25000">
                <a:ea typeface="ＭＳ Ｐゴシック" charset="-128"/>
              </a:rPr>
              <a:t>2</a:t>
            </a:r>
            <a:r>
              <a:rPr lang="en-US" altLang="en-US">
                <a:ea typeface="ＭＳ Ｐゴシック" charset="-128"/>
              </a:rPr>
              <a:t>) + t</a:t>
            </a:r>
            <a:r>
              <a:rPr lang="en-US" altLang="en-US" baseline="-25000">
                <a:ea typeface="ＭＳ Ｐゴシック" charset="-128"/>
              </a:rPr>
              <a:t>3</a:t>
            </a:r>
            <a:r>
              <a:rPr lang="en-US" altLang="en-US">
                <a:ea typeface="ＭＳ Ｐゴシック" charset="-128"/>
              </a:rPr>
              <a:t>).</a:t>
            </a:r>
            <a:endParaRPr lang="en-US" altLang="en-US" baseline="-25000">
              <a:ea typeface="ＭＳ Ｐゴシック" charset="-128"/>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1FEE7D6C-35A1-8E44-A314-94ABC436193D}" type="slidenum">
              <a:rPr lang="en-US" altLang="en-US" sz="1400"/>
              <a:pPr>
                <a:spcBef>
                  <a:spcPct val="0"/>
                </a:spcBef>
                <a:buFontTx/>
                <a:buNone/>
              </a:pPr>
              <a:t>53</a:t>
            </a:fld>
            <a:endParaRPr lang="en-US" altLang="en-US" sz="1400"/>
          </a:p>
        </p:txBody>
      </p:sp>
      <p:sp>
        <p:nvSpPr>
          <p:cNvPr id="89090" name="Rectangle 2"/>
          <p:cNvSpPr>
            <a:spLocks noGrp="1" noChangeArrowheads="1"/>
          </p:cNvSpPr>
          <p:nvPr>
            <p:ph type="title"/>
          </p:nvPr>
        </p:nvSpPr>
        <p:spPr/>
        <p:txBody>
          <a:bodyPr/>
          <a:lstStyle/>
          <a:p>
            <a:pPr eaLnBrk="1" hangingPunct="1"/>
            <a:r>
              <a:rPr lang="en-US" altLang="en-US">
                <a:ea typeface="ＭＳ Ｐゴシック" charset="-128"/>
              </a:rPr>
              <a:t>Asynchronous Parallel Mode</a:t>
            </a:r>
          </a:p>
        </p:txBody>
      </p:sp>
      <p:sp>
        <p:nvSpPr>
          <p:cNvPr id="89091" name="Rectangle 3"/>
          <p:cNvSpPr>
            <a:spLocks noGrp="1" noChangeArrowheads="1"/>
          </p:cNvSpPr>
          <p:nvPr>
            <p:ph type="body" idx="1"/>
          </p:nvPr>
        </p:nvSpPr>
        <p:spPr/>
        <p:txBody>
          <a:bodyPr/>
          <a:lstStyle/>
          <a:p>
            <a:pPr eaLnBrk="1" hangingPunct="1"/>
            <a:r>
              <a:rPr lang="en-US" altLang="en-US">
                <a:ea typeface="ＭＳ Ｐゴシック" charset="-128"/>
              </a:rPr>
              <a:t>P1 and P2 begin computing as soon as they receive a new input value from P3.</a:t>
            </a:r>
          </a:p>
          <a:p>
            <a:pPr eaLnBrk="1" hangingPunct="1"/>
            <a:r>
              <a:rPr lang="en-US" altLang="en-US">
                <a:ea typeface="ＭＳ Ｐゴシック" charset="-128"/>
              </a:rPr>
              <a:t>P3 computes a new value as soon as it receives a new input value from </a:t>
            </a:r>
            <a:r>
              <a:rPr lang="en-US" altLang="en-US" i="1">
                <a:ea typeface="ＭＳ Ｐゴシック" charset="-128"/>
              </a:rPr>
              <a:t>either</a:t>
            </a:r>
            <a:r>
              <a:rPr lang="en-US" altLang="en-US">
                <a:ea typeface="ＭＳ Ｐゴシック" charset="-128"/>
              </a:rPr>
              <a:t> P1 </a:t>
            </a:r>
            <a:r>
              <a:rPr lang="en-US" altLang="en-US" i="1">
                <a:ea typeface="ＭＳ Ｐゴシック" charset="-128"/>
              </a:rPr>
              <a:t>or</a:t>
            </a:r>
            <a:r>
              <a:rPr lang="en-US" altLang="en-US">
                <a:ea typeface="ＭＳ Ｐゴシック" charset="-128"/>
              </a:rPr>
              <a:t> P2.</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353BEF17-2F0F-E741-95BA-0ED682BE7008}" type="slidenum">
              <a:rPr lang="en-US" altLang="en-US" sz="1400"/>
              <a:pPr>
                <a:spcBef>
                  <a:spcPct val="0"/>
                </a:spcBef>
                <a:buFontTx/>
                <a:buNone/>
              </a:pPr>
              <a:t>54</a:t>
            </a:fld>
            <a:endParaRPr lang="en-US" altLang="en-US" sz="1400"/>
          </a:p>
        </p:txBody>
      </p:sp>
      <p:sp>
        <p:nvSpPr>
          <p:cNvPr id="91138" name="Rectangle 2"/>
          <p:cNvSpPr>
            <a:spLocks noGrp="1" noChangeArrowheads="1"/>
          </p:cNvSpPr>
          <p:nvPr>
            <p:ph type="title"/>
          </p:nvPr>
        </p:nvSpPr>
        <p:spPr>
          <a:xfrm>
            <a:off x="533400" y="304800"/>
            <a:ext cx="7772400" cy="1143000"/>
          </a:xfrm>
        </p:spPr>
        <p:txBody>
          <a:bodyPr/>
          <a:lstStyle/>
          <a:p>
            <a:pPr algn="l" eaLnBrk="1" hangingPunct="1"/>
            <a:r>
              <a:rPr lang="en-US" altLang="en-US">
                <a:ea typeface="ＭＳ Ｐゴシック" charset="-128"/>
              </a:rPr>
              <a:t>Asynchronous Parallel Mode Example</a:t>
            </a:r>
          </a:p>
        </p:txBody>
      </p:sp>
      <p:sp>
        <p:nvSpPr>
          <p:cNvPr id="91139" name="Rectangle 3"/>
          <p:cNvSpPr>
            <a:spLocks noGrp="1" noChangeArrowheads="1"/>
          </p:cNvSpPr>
          <p:nvPr>
            <p:ph type="body" idx="1"/>
          </p:nvPr>
        </p:nvSpPr>
        <p:spPr>
          <a:xfrm>
            <a:off x="228600" y="1752600"/>
            <a:ext cx="2819400" cy="4114800"/>
          </a:xfrm>
        </p:spPr>
        <p:txBody>
          <a:bodyPr/>
          <a:lstStyle/>
          <a:p>
            <a:pPr marL="223838" indent="-223838" eaLnBrk="1" hangingPunct="1">
              <a:lnSpc>
                <a:spcPct val="90000"/>
              </a:lnSpc>
            </a:pPr>
            <a:r>
              <a:rPr lang="en-US" altLang="en-US" sz="2800">
                <a:ea typeface="ＭＳ Ｐゴシック" charset="-128"/>
              </a:rPr>
              <a:t>For example, if t</a:t>
            </a:r>
            <a:r>
              <a:rPr lang="en-US" altLang="en-US" sz="2800" baseline="-25000">
                <a:ea typeface="ＭＳ Ｐゴシック" charset="-128"/>
              </a:rPr>
              <a:t>1</a:t>
            </a:r>
            <a:r>
              <a:rPr lang="en-US" altLang="en-US" sz="2800">
                <a:ea typeface="ＭＳ Ｐゴシック" charset="-128"/>
              </a:rPr>
              <a:t>=2, t</a:t>
            </a:r>
            <a:r>
              <a:rPr lang="en-US" altLang="en-US" sz="2800" baseline="-25000">
                <a:ea typeface="ＭＳ Ｐゴシック" charset="-128"/>
              </a:rPr>
              <a:t>2</a:t>
            </a:r>
            <a:r>
              <a:rPr lang="en-US" altLang="en-US" sz="2800">
                <a:ea typeface="ＭＳ Ｐゴシック" charset="-128"/>
              </a:rPr>
              <a:t>=3 and t</a:t>
            </a:r>
            <a:r>
              <a:rPr lang="en-US" altLang="en-US" sz="2800" baseline="-25000">
                <a:ea typeface="ＭＳ Ｐゴシック" charset="-128"/>
              </a:rPr>
              <a:t>3</a:t>
            </a:r>
            <a:r>
              <a:rPr lang="en-US" altLang="en-US" sz="2800">
                <a:ea typeface="ＭＳ Ｐゴシック" charset="-128"/>
              </a:rPr>
              <a:t>=1.</a:t>
            </a:r>
          </a:p>
          <a:p>
            <a:pPr marL="223838" indent="-223838" eaLnBrk="1" hangingPunct="1">
              <a:lnSpc>
                <a:spcPct val="90000"/>
              </a:lnSpc>
            </a:pPr>
            <a:r>
              <a:rPr lang="en-US" altLang="en-US" sz="2800">
                <a:ea typeface="ＭＳ Ｐゴシック" charset="-128"/>
              </a:rPr>
              <a:t>Ci indicates processor is using x</a:t>
            </a:r>
            <a:r>
              <a:rPr lang="en-US" altLang="en-US" sz="2800" baseline="-25000">
                <a:ea typeface="ＭＳ Ｐゴシック" charset="-128"/>
              </a:rPr>
              <a:t>i</a:t>
            </a:r>
            <a:r>
              <a:rPr lang="en-US" altLang="en-US" sz="2800">
                <a:ea typeface="ＭＳ Ｐゴシック" charset="-128"/>
              </a:rPr>
              <a:t> in its calculation.</a:t>
            </a:r>
          </a:p>
          <a:p>
            <a:pPr marL="223838" indent="-223838" eaLnBrk="1" hangingPunct="1">
              <a:lnSpc>
                <a:spcPct val="90000"/>
              </a:lnSpc>
            </a:pPr>
            <a:r>
              <a:rPr lang="en-US" altLang="en-US" sz="2800">
                <a:ea typeface="ＭＳ Ｐゴシック" charset="-128"/>
              </a:rPr>
              <a:t>Cannot predict number of iterations.</a:t>
            </a:r>
          </a:p>
        </p:txBody>
      </p:sp>
      <p:graphicFrame>
        <p:nvGraphicFramePr>
          <p:cNvPr id="123987" name="Group 83"/>
          <p:cNvGraphicFramePr>
            <a:graphicFrameLocks noGrp="1"/>
          </p:cNvGraphicFramePr>
          <p:nvPr/>
        </p:nvGraphicFramePr>
        <p:xfrm>
          <a:off x="3429000" y="990600"/>
          <a:ext cx="5257800" cy="5159375"/>
        </p:xfrm>
        <a:graphic>
          <a:graphicData uri="http://schemas.openxmlformats.org/drawingml/2006/table">
            <a:tbl>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396875">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Time</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P1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P2</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P3</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1</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C0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C0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2</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f(x</a:t>
                      </a:r>
                      <a:r>
                        <a:rPr kumimoji="0" lang="en-US" altLang="en-US" sz="2000" b="0" i="0" u="none" strike="noStrike" cap="none" normalizeH="0" baseline="-25000">
                          <a:ln>
                            <a:noFill/>
                          </a:ln>
                          <a:solidFill>
                            <a:schemeClr val="tx1"/>
                          </a:solidFill>
                          <a:effectLst/>
                          <a:latin typeface="Times New Roman" charset="0"/>
                          <a:ea typeface="ＭＳ Ｐゴシック" charset="-128"/>
                          <a:sym typeface="Math1" charset="0"/>
                        </a:rPr>
                        <a:t>0</a:t>
                      </a: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C0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875">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3</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f '(x</a:t>
                      </a:r>
                      <a:r>
                        <a:rPr kumimoji="0" lang="en-US" altLang="en-US" sz="2000" b="0" i="0" u="none" strike="noStrike" cap="none" normalizeH="0" baseline="-25000">
                          <a:ln>
                            <a:noFill/>
                          </a:ln>
                          <a:solidFill>
                            <a:schemeClr val="tx1"/>
                          </a:solidFill>
                          <a:effectLst/>
                          <a:latin typeface="Times New Roman" charset="0"/>
                          <a:ea typeface="ＭＳ Ｐゴシック" charset="-128"/>
                          <a:sym typeface="Math1" charset="0"/>
                        </a:rPr>
                        <a:t>0</a:t>
                      </a: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charset="0"/>
                        <a:ea typeface="ＭＳ Ｐゴシック" charset="-128"/>
                        <a:sym typeface="Math1"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75">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4</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x</a:t>
                      </a:r>
                      <a:r>
                        <a:rPr kumimoji="0" lang="en-US" altLang="en-US" sz="2000" b="0" i="0" u="none" strike="noStrike" cap="none" normalizeH="0" baseline="-25000">
                          <a:ln>
                            <a:noFill/>
                          </a:ln>
                          <a:solidFill>
                            <a:schemeClr val="tx1"/>
                          </a:solidFill>
                          <a:effectLst/>
                          <a:latin typeface="Times New Roman" charset="0"/>
                          <a:ea typeface="ＭＳ Ｐゴシック" charset="-128"/>
                          <a:sym typeface="Math1" charset="0"/>
                        </a:rPr>
                        <a:t>1</a:t>
                      </a: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 x</a:t>
                      </a:r>
                      <a:r>
                        <a:rPr kumimoji="0" lang="en-US" altLang="en-US" sz="2000" b="0" i="0" u="none" strike="noStrike" cap="none" normalizeH="0" baseline="-25000">
                          <a:ln>
                            <a:noFill/>
                          </a:ln>
                          <a:solidFill>
                            <a:schemeClr val="tx1"/>
                          </a:solidFill>
                          <a:effectLst/>
                          <a:latin typeface="Times New Roman" charset="0"/>
                          <a:ea typeface="ＭＳ Ｐゴシック" charset="-128"/>
                          <a:sym typeface="Math1" charset="0"/>
                        </a:rPr>
                        <a:t>0</a:t>
                      </a: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 f(x</a:t>
                      </a:r>
                      <a:r>
                        <a:rPr kumimoji="0" lang="en-US" altLang="en-US" sz="2000" b="0" i="0" u="none" strike="noStrike" cap="none" normalizeH="0" baseline="-25000">
                          <a:ln>
                            <a:noFill/>
                          </a:ln>
                          <a:solidFill>
                            <a:schemeClr val="tx1"/>
                          </a:solidFill>
                          <a:effectLst/>
                          <a:latin typeface="Times New Roman" charset="0"/>
                          <a:ea typeface="ＭＳ Ｐゴシック" charset="-128"/>
                          <a:sym typeface="Math1" charset="0"/>
                        </a:rPr>
                        <a:t>0</a:t>
                      </a: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 f '(x</a:t>
                      </a:r>
                      <a:r>
                        <a:rPr kumimoji="0" lang="en-US" altLang="en-US" sz="2000" b="0" i="0" u="none" strike="noStrike" cap="none" normalizeH="0" baseline="-25000">
                          <a:ln>
                            <a:noFill/>
                          </a:ln>
                          <a:solidFill>
                            <a:schemeClr val="tx1"/>
                          </a:solidFill>
                          <a:effectLst/>
                          <a:latin typeface="Times New Roman" charset="0"/>
                          <a:ea typeface="ＭＳ Ｐゴシック" charset="-128"/>
                          <a:sym typeface="Math1" charset="0"/>
                        </a:rPr>
                        <a:t>0</a:t>
                      </a: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875">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5</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C1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C1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875">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6</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f(x</a:t>
                      </a:r>
                      <a:r>
                        <a:rPr kumimoji="0" lang="en-US" altLang="en-US" sz="2000" b="0" i="0" u="none" strike="noStrike" cap="none" normalizeH="0" baseline="-25000">
                          <a:ln>
                            <a:noFill/>
                          </a:ln>
                          <a:solidFill>
                            <a:schemeClr val="tx1"/>
                          </a:solidFill>
                          <a:effectLst/>
                          <a:latin typeface="Times New Roman" charset="0"/>
                          <a:ea typeface="ＭＳ Ｐゴシック" charset="-128"/>
                          <a:sym typeface="Math1" charset="0"/>
                        </a:rPr>
                        <a:t>1</a:t>
                      </a: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C1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875">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7</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f '(x</a:t>
                      </a:r>
                      <a:r>
                        <a:rPr kumimoji="0" lang="en-US" altLang="en-US" sz="2000" b="0" i="0" u="none" strike="noStrike" cap="none" normalizeH="0" baseline="-25000">
                          <a:ln>
                            <a:noFill/>
                          </a:ln>
                          <a:solidFill>
                            <a:schemeClr val="tx1"/>
                          </a:solidFill>
                          <a:effectLst/>
                          <a:latin typeface="Times New Roman" charset="0"/>
                          <a:ea typeface="ＭＳ Ｐゴシック" charset="-128"/>
                          <a:sym typeface="Math1" charset="0"/>
                        </a:rPr>
                        <a:t>1</a:t>
                      </a: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x</a:t>
                      </a:r>
                      <a:r>
                        <a:rPr kumimoji="0" lang="en-US" altLang="en-US" sz="2000" b="0" i="0" u="none" strike="noStrike" cap="none" normalizeH="0" baseline="-25000">
                          <a:ln>
                            <a:noFill/>
                          </a:ln>
                          <a:solidFill>
                            <a:schemeClr val="tx1"/>
                          </a:solidFill>
                          <a:effectLst/>
                          <a:latin typeface="Times New Roman" charset="0"/>
                          <a:ea typeface="ＭＳ Ｐゴシック" charset="-128"/>
                          <a:sym typeface="Math1" charset="0"/>
                        </a:rPr>
                        <a:t>2</a:t>
                      </a: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 x</a:t>
                      </a:r>
                      <a:r>
                        <a:rPr kumimoji="0" lang="en-US" altLang="en-US" sz="2000" b="0" i="0" u="none" strike="noStrike" cap="none" normalizeH="0" baseline="-25000">
                          <a:ln>
                            <a:noFill/>
                          </a:ln>
                          <a:solidFill>
                            <a:schemeClr val="tx1"/>
                          </a:solidFill>
                          <a:effectLst/>
                          <a:latin typeface="Times New Roman" charset="0"/>
                          <a:ea typeface="ＭＳ Ｐゴシック" charset="-128"/>
                          <a:sym typeface="Math1" charset="0"/>
                        </a:rPr>
                        <a:t>1</a:t>
                      </a: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 f(x</a:t>
                      </a:r>
                      <a:r>
                        <a:rPr kumimoji="0" lang="en-US" altLang="en-US" sz="2000" b="0" i="0" u="none" strike="noStrike" cap="none" normalizeH="0" baseline="-25000">
                          <a:ln>
                            <a:noFill/>
                          </a:ln>
                          <a:solidFill>
                            <a:schemeClr val="tx1"/>
                          </a:solidFill>
                          <a:effectLst/>
                          <a:latin typeface="Times New Roman" charset="0"/>
                          <a:ea typeface="ＭＳ Ｐゴシック" charset="-128"/>
                          <a:sym typeface="Math1" charset="0"/>
                        </a:rPr>
                        <a:t>1</a:t>
                      </a: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 f '(x</a:t>
                      </a:r>
                      <a:r>
                        <a:rPr kumimoji="0" lang="en-US" altLang="en-US" sz="2000" b="0" i="0" u="none" strike="noStrike" cap="none" normalizeH="0" baseline="-25000">
                          <a:ln>
                            <a:noFill/>
                          </a:ln>
                          <a:solidFill>
                            <a:schemeClr val="tx1"/>
                          </a:solidFill>
                          <a:effectLst/>
                          <a:latin typeface="Times New Roman" charset="0"/>
                          <a:ea typeface="ＭＳ Ｐゴシック" charset="-128"/>
                          <a:sym typeface="Math1" charset="0"/>
                        </a:rPr>
                        <a:t>0</a:t>
                      </a: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875">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8</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C2</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C2</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x</a:t>
                      </a:r>
                      <a:r>
                        <a:rPr kumimoji="0" lang="en-US" altLang="en-US" sz="2000" b="0" i="0" u="none" strike="noStrike" cap="none" normalizeH="0" baseline="-25000">
                          <a:ln>
                            <a:noFill/>
                          </a:ln>
                          <a:solidFill>
                            <a:schemeClr val="tx1"/>
                          </a:solidFill>
                          <a:effectLst/>
                          <a:latin typeface="Times New Roman" charset="0"/>
                          <a:ea typeface="ＭＳ Ｐゴシック" charset="-128"/>
                          <a:sym typeface="Math1" charset="0"/>
                        </a:rPr>
                        <a:t>3</a:t>
                      </a: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 x</a:t>
                      </a:r>
                      <a:r>
                        <a:rPr kumimoji="0" lang="en-US" altLang="en-US" sz="2000" b="0" i="0" u="none" strike="noStrike" cap="none" normalizeH="0" baseline="-25000">
                          <a:ln>
                            <a:noFill/>
                          </a:ln>
                          <a:solidFill>
                            <a:schemeClr val="tx1"/>
                          </a:solidFill>
                          <a:effectLst/>
                          <a:latin typeface="Times New Roman" charset="0"/>
                          <a:ea typeface="ＭＳ Ｐゴシック" charset="-128"/>
                          <a:sym typeface="Math1" charset="0"/>
                        </a:rPr>
                        <a:t>2</a:t>
                      </a: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 f(x</a:t>
                      </a:r>
                      <a:r>
                        <a:rPr kumimoji="0" lang="en-US" altLang="en-US" sz="2000" b="0" i="0" u="none" strike="noStrike" cap="none" normalizeH="0" baseline="-25000">
                          <a:ln>
                            <a:noFill/>
                          </a:ln>
                          <a:solidFill>
                            <a:schemeClr val="tx1"/>
                          </a:solidFill>
                          <a:effectLst/>
                          <a:latin typeface="Times New Roman" charset="0"/>
                          <a:ea typeface="ＭＳ Ｐゴシック" charset="-128"/>
                          <a:sym typeface="Math1" charset="0"/>
                        </a:rPr>
                        <a:t>1</a:t>
                      </a: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 f '(x</a:t>
                      </a:r>
                      <a:r>
                        <a:rPr kumimoji="0" lang="en-US" altLang="en-US" sz="2000" b="0" i="0" u="none" strike="noStrike" cap="none" normalizeH="0" baseline="-25000">
                          <a:ln>
                            <a:noFill/>
                          </a:ln>
                          <a:solidFill>
                            <a:schemeClr val="tx1"/>
                          </a:solidFill>
                          <a:effectLst/>
                          <a:latin typeface="Times New Roman" charset="0"/>
                          <a:ea typeface="ＭＳ Ｐゴシック" charset="-128"/>
                          <a:sym typeface="Math1" charset="0"/>
                        </a:rPr>
                        <a:t>1</a:t>
                      </a: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6875">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9</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f(x</a:t>
                      </a:r>
                      <a:r>
                        <a:rPr kumimoji="0" lang="en-US" altLang="en-US" sz="2000" b="0" i="0" u="none" strike="noStrike" cap="none" normalizeH="0" baseline="-25000">
                          <a:ln>
                            <a:noFill/>
                          </a:ln>
                          <a:solidFill>
                            <a:schemeClr val="tx1"/>
                          </a:solidFill>
                          <a:effectLst/>
                          <a:latin typeface="Times New Roman" charset="0"/>
                          <a:ea typeface="ＭＳ Ｐゴシック" charset="-128"/>
                          <a:sym typeface="Math1" charset="0"/>
                        </a:rPr>
                        <a:t>2</a:t>
                      </a: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C2</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96875">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10</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C3</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f '(x</a:t>
                      </a:r>
                      <a:r>
                        <a:rPr kumimoji="0" lang="en-US" altLang="en-US" sz="2000" b="0" i="0" u="none" strike="noStrike" cap="none" normalizeH="0" baseline="-25000">
                          <a:ln>
                            <a:noFill/>
                          </a:ln>
                          <a:solidFill>
                            <a:schemeClr val="tx1"/>
                          </a:solidFill>
                          <a:effectLst/>
                          <a:latin typeface="Times New Roman" charset="0"/>
                          <a:ea typeface="ＭＳ Ｐゴシック" charset="-128"/>
                          <a:sym typeface="Math1" charset="0"/>
                        </a:rPr>
                        <a:t>2</a:t>
                      </a: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x</a:t>
                      </a:r>
                      <a:r>
                        <a:rPr kumimoji="0" lang="en-US" altLang="en-US" sz="2000" b="0" i="0" u="none" strike="noStrike" cap="none" normalizeH="0" baseline="-25000">
                          <a:ln>
                            <a:noFill/>
                          </a:ln>
                          <a:solidFill>
                            <a:schemeClr val="tx1"/>
                          </a:solidFill>
                          <a:effectLst/>
                          <a:latin typeface="Times New Roman" charset="0"/>
                          <a:ea typeface="ＭＳ Ｐゴシック" charset="-128"/>
                          <a:sym typeface="Math1" charset="0"/>
                        </a:rPr>
                        <a:t>4</a:t>
                      </a: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 x</a:t>
                      </a:r>
                      <a:r>
                        <a:rPr kumimoji="0" lang="en-US" altLang="en-US" sz="2000" b="0" i="0" u="none" strike="noStrike" cap="none" normalizeH="0" baseline="-25000">
                          <a:ln>
                            <a:noFill/>
                          </a:ln>
                          <a:solidFill>
                            <a:schemeClr val="tx1"/>
                          </a:solidFill>
                          <a:effectLst/>
                          <a:latin typeface="Times New Roman" charset="0"/>
                          <a:ea typeface="ＭＳ Ｐゴシック" charset="-128"/>
                          <a:sym typeface="Math1" charset="0"/>
                        </a:rPr>
                        <a:t>3</a:t>
                      </a: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 f(x</a:t>
                      </a:r>
                      <a:r>
                        <a:rPr kumimoji="0" lang="en-US" altLang="en-US" sz="2000" b="0" i="0" u="none" strike="noStrike" cap="none" normalizeH="0" baseline="-25000">
                          <a:ln>
                            <a:noFill/>
                          </a:ln>
                          <a:solidFill>
                            <a:schemeClr val="tx1"/>
                          </a:solidFill>
                          <a:effectLst/>
                          <a:latin typeface="Times New Roman" charset="0"/>
                          <a:ea typeface="ＭＳ Ｐゴシック" charset="-128"/>
                          <a:sym typeface="Math1" charset="0"/>
                        </a:rPr>
                        <a:t>2</a:t>
                      </a: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 f '(x</a:t>
                      </a:r>
                      <a:r>
                        <a:rPr kumimoji="0" lang="en-US" altLang="en-US" sz="2000" b="0" i="0" u="none" strike="noStrike" cap="none" normalizeH="0" baseline="-25000">
                          <a:ln>
                            <a:noFill/>
                          </a:ln>
                          <a:solidFill>
                            <a:schemeClr val="tx1"/>
                          </a:solidFill>
                          <a:effectLst/>
                          <a:latin typeface="Times New Roman" charset="0"/>
                          <a:ea typeface="ＭＳ Ｐゴシック" charset="-128"/>
                          <a:sym typeface="Math1" charset="0"/>
                        </a:rPr>
                        <a:t>1</a:t>
                      </a: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96875">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11</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f(x</a:t>
                      </a:r>
                      <a:r>
                        <a:rPr kumimoji="0" lang="en-US" altLang="en-US" sz="2000" b="0" i="0" u="none" strike="noStrike" cap="none" normalizeH="0" baseline="-25000">
                          <a:ln>
                            <a:noFill/>
                          </a:ln>
                          <a:solidFill>
                            <a:schemeClr val="tx1"/>
                          </a:solidFill>
                          <a:effectLst/>
                          <a:latin typeface="Times New Roman" charset="0"/>
                          <a:ea typeface="ＭＳ Ｐゴシック" charset="-128"/>
                          <a:sym typeface="Math1" charset="0"/>
                        </a:rPr>
                        <a:t>3</a:t>
                      </a: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C4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x</a:t>
                      </a:r>
                      <a:r>
                        <a:rPr kumimoji="0" lang="en-US" altLang="en-US" sz="2000" b="0" i="0" u="none" strike="noStrike" cap="none" normalizeH="0" baseline="-25000">
                          <a:ln>
                            <a:noFill/>
                          </a:ln>
                          <a:solidFill>
                            <a:schemeClr val="tx1"/>
                          </a:solidFill>
                          <a:effectLst/>
                          <a:latin typeface="Times New Roman" charset="0"/>
                          <a:ea typeface="ＭＳ Ｐゴシック" charset="-128"/>
                          <a:sym typeface="Math1" charset="0"/>
                        </a:rPr>
                        <a:t>5</a:t>
                      </a: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 x</a:t>
                      </a:r>
                      <a:r>
                        <a:rPr kumimoji="0" lang="en-US" altLang="en-US" sz="2000" b="0" i="0" u="none" strike="noStrike" cap="none" normalizeH="0" baseline="-25000">
                          <a:ln>
                            <a:noFill/>
                          </a:ln>
                          <a:solidFill>
                            <a:schemeClr val="tx1"/>
                          </a:solidFill>
                          <a:effectLst/>
                          <a:latin typeface="Times New Roman" charset="0"/>
                          <a:ea typeface="ＭＳ Ｐゴシック" charset="-128"/>
                          <a:sym typeface="Math1" charset="0"/>
                        </a:rPr>
                        <a:t>4</a:t>
                      </a: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 f(x</a:t>
                      </a:r>
                      <a:r>
                        <a:rPr kumimoji="0" lang="en-US" altLang="en-US" sz="2000" b="0" i="0" u="none" strike="noStrike" cap="none" normalizeH="0" baseline="-25000">
                          <a:ln>
                            <a:noFill/>
                          </a:ln>
                          <a:solidFill>
                            <a:schemeClr val="tx1"/>
                          </a:solidFill>
                          <a:effectLst/>
                          <a:latin typeface="Times New Roman" charset="0"/>
                          <a:ea typeface="ＭＳ Ｐゴシック" charset="-128"/>
                          <a:sym typeface="Math1" charset="0"/>
                        </a:rPr>
                        <a:t>2</a:t>
                      </a: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 f '(x</a:t>
                      </a:r>
                      <a:r>
                        <a:rPr kumimoji="0" lang="en-US" altLang="en-US" sz="2000" b="0" i="0" u="none" strike="noStrike" cap="none" normalizeH="0" baseline="-25000">
                          <a:ln>
                            <a:noFill/>
                          </a:ln>
                          <a:solidFill>
                            <a:schemeClr val="tx1"/>
                          </a:solidFill>
                          <a:effectLst/>
                          <a:latin typeface="Times New Roman" charset="0"/>
                          <a:ea typeface="ＭＳ Ｐゴシック" charset="-128"/>
                          <a:sym typeface="Math1" charset="0"/>
                        </a:rPr>
                        <a:t>2</a:t>
                      </a: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96875">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12</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C5</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C4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x</a:t>
                      </a:r>
                      <a:r>
                        <a:rPr kumimoji="0" lang="en-US" altLang="en-US" sz="2000" b="0" i="0" u="none" strike="noStrike" cap="none" normalizeH="0" baseline="-25000">
                          <a:ln>
                            <a:noFill/>
                          </a:ln>
                          <a:solidFill>
                            <a:schemeClr val="tx1"/>
                          </a:solidFill>
                          <a:effectLst/>
                          <a:latin typeface="Times New Roman" charset="0"/>
                          <a:ea typeface="ＭＳ Ｐゴシック" charset="-128"/>
                          <a:sym typeface="Math1" charset="0"/>
                        </a:rPr>
                        <a:t>6</a:t>
                      </a: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 x</a:t>
                      </a:r>
                      <a:r>
                        <a:rPr kumimoji="0" lang="en-US" altLang="en-US" sz="2000" b="0" i="0" u="none" strike="noStrike" cap="none" normalizeH="0" baseline="-25000">
                          <a:ln>
                            <a:noFill/>
                          </a:ln>
                          <a:solidFill>
                            <a:schemeClr val="tx1"/>
                          </a:solidFill>
                          <a:effectLst/>
                          <a:latin typeface="Times New Roman" charset="0"/>
                          <a:ea typeface="ＭＳ Ｐゴシック" charset="-128"/>
                          <a:sym typeface="Math1" charset="0"/>
                        </a:rPr>
                        <a:t>5</a:t>
                      </a: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 f(x</a:t>
                      </a:r>
                      <a:r>
                        <a:rPr kumimoji="0" lang="en-US" altLang="en-US" sz="2000" b="0" i="0" u="none" strike="noStrike" cap="none" normalizeH="0" baseline="-25000">
                          <a:ln>
                            <a:noFill/>
                          </a:ln>
                          <a:solidFill>
                            <a:schemeClr val="tx1"/>
                          </a:solidFill>
                          <a:effectLst/>
                          <a:latin typeface="Times New Roman" charset="0"/>
                          <a:ea typeface="ＭＳ Ｐゴシック" charset="-128"/>
                          <a:sym typeface="Math1" charset="0"/>
                        </a:rPr>
                        <a:t>3</a:t>
                      </a: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 f '(x</a:t>
                      </a:r>
                      <a:r>
                        <a:rPr kumimoji="0" lang="en-US" altLang="en-US" sz="2000" b="0" i="0" u="none" strike="noStrike" cap="none" normalizeH="0" baseline="-25000">
                          <a:ln>
                            <a:noFill/>
                          </a:ln>
                          <a:solidFill>
                            <a:schemeClr val="tx1"/>
                          </a:solidFill>
                          <a:effectLst/>
                          <a:latin typeface="Times New Roman" charset="0"/>
                          <a:ea typeface="ＭＳ Ｐゴシック" charset="-128"/>
                          <a:sym typeface="Math1" charset="0"/>
                        </a:rPr>
                        <a:t>2</a:t>
                      </a: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D885FBAC-A4E8-6544-B364-720EB13B3214}" type="slidenum">
              <a:rPr lang="en-US" altLang="en-US" sz="1400"/>
              <a:pPr>
                <a:spcBef>
                  <a:spcPct val="0"/>
                </a:spcBef>
                <a:buFontTx/>
                <a:buNone/>
              </a:pPr>
              <a:t>55</a:t>
            </a:fld>
            <a:endParaRPr lang="en-US" altLang="en-US" sz="1400"/>
          </a:p>
        </p:txBody>
      </p:sp>
      <p:sp>
        <p:nvSpPr>
          <p:cNvPr id="93186" name="Rectangle 2"/>
          <p:cNvSpPr>
            <a:spLocks noGrp="1" noChangeArrowheads="1"/>
          </p:cNvSpPr>
          <p:nvPr>
            <p:ph type="title"/>
          </p:nvPr>
        </p:nvSpPr>
        <p:spPr>
          <a:xfrm>
            <a:off x="685800" y="304800"/>
            <a:ext cx="7772400" cy="1143000"/>
          </a:xfrm>
        </p:spPr>
        <p:txBody>
          <a:bodyPr/>
          <a:lstStyle/>
          <a:p>
            <a:pPr eaLnBrk="1" hangingPunct="1"/>
            <a:r>
              <a:rPr lang="en-US" altLang="en-US">
                <a:ea typeface="ＭＳ Ｐゴシック" charset="-128"/>
              </a:rPr>
              <a:t>Speed-up and Efficiency</a:t>
            </a:r>
          </a:p>
        </p:txBody>
      </p:sp>
      <p:sp>
        <p:nvSpPr>
          <p:cNvPr id="93187" name="Rectangle 3"/>
          <p:cNvSpPr>
            <a:spLocks noGrp="1" noChangeArrowheads="1"/>
          </p:cNvSpPr>
          <p:nvPr>
            <p:ph type="body" idx="1"/>
          </p:nvPr>
        </p:nvSpPr>
        <p:spPr>
          <a:xfrm>
            <a:off x="609600" y="1524000"/>
            <a:ext cx="8001000" cy="4800600"/>
          </a:xfrm>
        </p:spPr>
        <p:txBody>
          <a:bodyPr/>
          <a:lstStyle/>
          <a:p>
            <a:pPr eaLnBrk="1" hangingPunct="1">
              <a:lnSpc>
                <a:spcPct val="90000"/>
              </a:lnSpc>
            </a:pPr>
            <a:r>
              <a:rPr lang="en-US" altLang="en-US" sz="2800">
                <a:ea typeface="ＭＳ Ｐゴシック" charset="-128"/>
              </a:rPr>
              <a:t>We now define some metrics which measure how effectively an algorithm exploits parallelism.</a:t>
            </a:r>
          </a:p>
          <a:p>
            <a:pPr eaLnBrk="1" hangingPunct="1">
              <a:lnSpc>
                <a:spcPct val="90000"/>
              </a:lnSpc>
            </a:pPr>
            <a:r>
              <a:rPr lang="en-US" altLang="en-US" sz="2800" b="1">
                <a:ea typeface="ＭＳ Ｐゴシック" charset="-128"/>
              </a:rPr>
              <a:t>Speed-up</a:t>
            </a:r>
            <a:r>
              <a:rPr lang="en-US" altLang="en-US" sz="2800">
                <a:ea typeface="ＭＳ Ｐゴシック" charset="-128"/>
              </a:rPr>
              <a:t> is the ratio of the time taken to run the best sequential algorithm on one processor of the parallel machine divided by the time to run on N processors of the parallel machine.</a:t>
            </a:r>
          </a:p>
          <a:p>
            <a:pPr lvl="1" eaLnBrk="1" hangingPunct="1">
              <a:lnSpc>
                <a:spcPct val="90000"/>
              </a:lnSpc>
              <a:buFontTx/>
              <a:buChar char=" "/>
            </a:pPr>
            <a:r>
              <a:rPr lang="en-US" altLang="en-US">
                <a:ea typeface="ＭＳ Ｐゴシック" charset="-128"/>
              </a:rPr>
              <a:t>S(N) = T</a:t>
            </a:r>
            <a:r>
              <a:rPr lang="en-US" altLang="en-US" baseline="-25000">
                <a:ea typeface="ＭＳ Ｐゴシック" charset="-128"/>
              </a:rPr>
              <a:t>seq</a:t>
            </a:r>
            <a:r>
              <a:rPr lang="en-US" altLang="en-US">
                <a:ea typeface="ＭＳ Ｐゴシック" charset="-128"/>
              </a:rPr>
              <a:t>/T</a:t>
            </a:r>
            <a:r>
              <a:rPr lang="en-US" altLang="en-US" baseline="-25000">
                <a:ea typeface="ＭＳ Ｐゴシック" charset="-128"/>
              </a:rPr>
              <a:t>par</a:t>
            </a:r>
            <a:r>
              <a:rPr lang="en-US" altLang="en-US">
                <a:ea typeface="ＭＳ Ｐゴシック" charset="-128"/>
              </a:rPr>
              <a:t>(N)</a:t>
            </a:r>
            <a:endParaRPr lang="en-US" altLang="en-US" sz="2400">
              <a:ea typeface="ＭＳ Ｐゴシック" charset="-128"/>
            </a:endParaRPr>
          </a:p>
          <a:p>
            <a:pPr eaLnBrk="1" hangingPunct="1">
              <a:lnSpc>
                <a:spcPct val="90000"/>
              </a:lnSpc>
            </a:pPr>
            <a:r>
              <a:rPr lang="en-US" altLang="en-US" sz="2800" b="1">
                <a:ea typeface="ＭＳ Ｐゴシック" charset="-128"/>
              </a:rPr>
              <a:t>Efficiency</a:t>
            </a:r>
            <a:r>
              <a:rPr lang="en-US" altLang="en-US" sz="2800">
                <a:ea typeface="ＭＳ Ｐゴシック" charset="-128"/>
              </a:rPr>
              <a:t> is the speed-up per processor.</a:t>
            </a:r>
          </a:p>
          <a:p>
            <a:pPr lvl="1" eaLnBrk="1" hangingPunct="1">
              <a:lnSpc>
                <a:spcPct val="90000"/>
              </a:lnSpc>
              <a:buFontTx/>
              <a:buChar char=" "/>
            </a:pPr>
            <a:r>
              <a:rPr lang="en-US" altLang="en-US">
                <a:ea typeface="ＭＳ Ｐゴシック" charset="-128"/>
                <a:sym typeface="Mathematica1Mono" charset="0"/>
              </a:rPr>
              <a:t>ε</a:t>
            </a:r>
            <a:r>
              <a:rPr lang="en-US" altLang="en-US">
                <a:ea typeface="ＭＳ Ｐゴシック" charset="-128"/>
              </a:rPr>
              <a:t>(N) = S(N)/N=(1/N)(T</a:t>
            </a:r>
            <a:r>
              <a:rPr lang="en-US" altLang="en-US" baseline="-25000">
                <a:ea typeface="ＭＳ Ｐゴシック" charset="-128"/>
              </a:rPr>
              <a:t>seq</a:t>
            </a:r>
            <a:r>
              <a:rPr lang="en-US" altLang="en-US">
                <a:ea typeface="ＭＳ Ｐゴシック" charset="-128"/>
              </a:rPr>
              <a:t>/T</a:t>
            </a:r>
            <a:r>
              <a:rPr lang="en-US" altLang="en-US" baseline="-25000">
                <a:ea typeface="ＭＳ Ｐゴシック" charset="-128"/>
              </a:rPr>
              <a:t>par</a:t>
            </a:r>
            <a:r>
              <a:rPr lang="en-US" altLang="en-US">
                <a:ea typeface="ＭＳ Ｐゴシック" charset="-128"/>
              </a:rPr>
              <a:t>(N))</a:t>
            </a:r>
          </a:p>
          <a:p>
            <a:pPr eaLnBrk="1" hangingPunct="1">
              <a:lnSpc>
                <a:spcPct val="90000"/>
              </a:lnSpc>
            </a:pPr>
            <a:r>
              <a:rPr lang="en-US" altLang="en-US" sz="2800" b="1">
                <a:ea typeface="ＭＳ Ｐゴシック" charset="-128"/>
              </a:rPr>
              <a:t>Overhead</a:t>
            </a:r>
            <a:r>
              <a:rPr lang="en-US" altLang="en-US" sz="2800">
                <a:ea typeface="ＭＳ Ｐゴシック" charset="-128"/>
              </a:rPr>
              <a:t> is defined as</a:t>
            </a:r>
          </a:p>
          <a:p>
            <a:pPr lvl="1" eaLnBrk="1" hangingPunct="1">
              <a:lnSpc>
                <a:spcPct val="90000"/>
              </a:lnSpc>
              <a:buFontTx/>
              <a:buChar char=" "/>
            </a:pPr>
            <a:r>
              <a:rPr lang="en-US" altLang="en-US">
                <a:ea typeface="ＭＳ Ｐゴシック" charset="-128"/>
              </a:rPr>
              <a:t>f(N) = 1/ </a:t>
            </a:r>
            <a:r>
              <a:rPr lang="en-US" altLang="en-US">
                <a:ea typeface="ＭＳ Ｐゴシック" charset="-128"/>
                <a:sym typeface="Mathematica1Mono" charset="0"/>
              </a:rPr>
              <a:t>ε</a:t>
            </a:r>
            <a:r>
              <a:rPr lang="en-US" altLang="en-US">
                <a:ea typeface="ＭＳ Ｐゴシック" charset="-128"/>
              </a:rPr>
              <a:t>(N) - 1</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BE3F5923-A783-514B-BFC8-9A5DF7629603}" type="slidenum">
              <a:rPr lang="en-US" altLang="en-US" sz="1400"/>
              <a:pPr>
                <a:spcBef>
                  <a:spcPct val="0"/>
                </a:spcBef>
                <a:buFontTx/>
                <a:buNone/>
              </a:pPr>
              <a:t>56</a:t>
            </a:fld>
            <a:endParaRPr lang="en-US" altLang="en-US" sz="1400"/>
          </a:p>
        </p:txBody>
      </p:sp>
      <p:sp>
        <p:nvSpPr>
          <p:cNvPr id="95234" name="Rectangle 2"/>
          <p:cNvSpPr>
            <a:spLocks noGrp="1" noChangeArrowheads="1"/>
          </p:cNvSpPr>
          <p:nvPr>
            <p:ph type="title"/>
          </p:nvPr>
        </p:nvSpPr>
        <p:spPr/>
        <p:txBody>
          <a:bodyPr/>
          <a:lstStyle/>
          <a:p>
            <a:pPr eaLnBrk="1" hangingPunct="1"/>
            <a:r>
              <a:rPr lang="en-US" altLang="en-US">
                <a:ea typeface="ＭＳ Ｐゴシック" charset="-128"/>
              </a:rPr>
              <a:t>Example</a:t>
            </a:r>
          </a:p>
        </p:txBody>
      </p:sp>
      <p:sp>
        <p:nvSpPr>
          <p:cNvPr id="95235" name="Rectangle 3"/>
          <p:cNvSpPr>
            <a:spLocks noGrp="1" noChangeArrowheads="1"/>
          </p:cNvSpPr>
          <p:nvPr>
            <p:ph type="body" idx="1"/>
          </p:nvPr>
        </p:nvSpPr>
        <p:spPr/>
        <p:txBody>
          <a:bodyPr/>
          <a:lstStyle/>
          <a:p>
            <a:pPr eaLnBrk="1" hangingPunct="1"/>
            <a:r>
              <a:rPr lang="en-US" altLang="en-US">
                <a:ea typeface="ＭＳ Ｐゴシック" charset="-128"/>
              </a:rPr>
              <a:t>Suppose the best known sequential algorithm takes 8 seconds, and a parallel algorithm takes 2 seconds on 5 processors. Then</a:t>
            </a:r>
          </a:p>
          <a:p>
            <a:pPr lvl="1" eaLnBrk="1" hangingPunct="1">
              <a:buFontTx/>
              <a:buChar char=" "/>
            </a:pPr>
            <a:r>
              <a:rPr lang="en-US" altLang="en-US" sz="3200">
                <a:ea typeface="ＭＳ Ｐゴシック" charset="-128"/>
              </a:rPr>
              <a:t>Speed-up = 8/2 = 4</a:t>
            </a:r>
          </a:p>
          <a:p>
            <a:pPr lvl="1" eaLnBrk="1" hangingPunct="1">
              <a:buFontTx/>
              <a:buChar char=" "/>
            </a:pPr>
            <a:r>
              <a:rPr lang="en-US" altLang="en-US" sz="3200">
                <a:ea typeface="ＭＳ Ｐゴシック" charset="-128"/>
              </a:rPr>
              <a:t>Efficiency = 4/5 = 0.8</a:t>
            </a:r>
          </a:p>
          <a:p>
            <a:pPr lvl="1" eaLnBrk="1" hangingPunct="1">
              <a:buFontTx/>
              <a:buChar char=" "/>
            </a:pPr>
            <a:r>
              <a:rPr lang="en-US" altLang="en-US" sz="3200">
                <a:ea typeface="ＭＳ Ｐゴシック" charset="-128"/>
              </a:rPr>
              <a:t>Overhead = 1/0.8 – 1 = 0.25</a:t>
            </a:r>
            <a:endParaRPr lang="en-US" altLang="en-US">
              <a:ea typeface="ＭＳ Ｐゴシック" charset="-128"/>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CB748478-4A1A-BA44-AC1C-528D700BCEAD}" type="slidenum">
              <a:rPr lang="en-US" altLang="en-US" sz="1400"/>
              <a:pPr>
                <a:spcBef>
                  <a:spcPct val="0"/>
                </a:spcBef>
                <a:buFontTx/>
                <a:buNone/>
              </a:pPr>
              <a:t>57</a:t>
            </a:fld>
            <a:endParaRPr lang="en-US" altLang="en-US" sz="1400"/>
          </a:p>
        </p:txBody>
      </p:sp>
      <p:sp>
        <p:nvSpPr>
          <p:cNvPr id="97282" name="Rectangle 2"/>
          <p:cNvSpPr>
            <a:spLocks noGrp="1" noChangeArrowheads="1"/>
          </p:cNvSpPr>
          <p:nvPr>
            <p:ph type="title"/>
          </p:nvPr>
        </p:nvSpPr>
        <p:spPr>
          <a:xfrm>
            <a:off x="685800" y="609600"/>
            <a:ext cx="8153400" cy="1143000"/>
          </a:xfrm>
        </p:spPr>
        <p:txBody>
          <a:bodyPr/>
          <a:lstStyle/>
          <a:p>
            <a:pPr eaLnBrk="1" hangingPunct="1"/>
            <a:r>
              <a:rPr lang="en-US" altLang="en-US">
                <a:ea typeface="ＭＳ Ｐゴシック" charset="-128"/>
              </a:rPr>
              <a:t>Self Speed-up and Linear Speed-up</a:t>
            </a:r>
          </a:p>
        </p:txBody>
      </p:sp>
      <p:sp>
        <p:nvSpPr>
          <p:cNvPr id="97283" name="Rectangle 3"/>
          <p:cNvSpPr>
            <a:spLocks noGrp="1" noChangeArrowheads="1"/>
          </p:cNvSpPr>
          <p:nvPr>
            <p:ph type="body" idx="1"/>
          </p:nvPr>
        </p:nvSpPr>
        <p:spPr/>
        <p:txBody>
          <a:bodyPr/>
          <a:lstStyle/>
          <a:p>
            <a:pPr eaLnBrk="1" hangingPunct="1"/>
            <a:r>
              <a:rPr lang="en-US" altLang="en-US" i="1">
                <a:ea typeface="ＭＳ Ｐゴシック" charset="-128"/>
              </a:rPr>
              <a:t>Self speed-up</a:t>
            </a:r>
            <a:r>
              <a:rPr lang="en-US" altLang="en-US">
                <a:ea typeface="ＭＳ Ｐゴシック" charset="-128"/>
              </a:rPr>
              <a:t> is defined using the parallel algorithm running on one processor.</a:t>
            </a:r>
          </a:p>
          <a:p>
            <a:pPr eaLnBrk="1" hangingPunct="1"/>
            <a:r>
              <a:rPr lang="en-US" altLang="en-US">
                <a:ea typeface="ＭＳ Ｐゴシック" charset="-128"/>
              </a:rPr>
              <a:t>If the speed-up using N processors is N then the algorithm is said to exhibit </a:t>
            </a:r>
            <a:r>
              <a:rPr lang="en-US" altLang="en-US" i="1">
                <a:ea typeface="ＭＳ Ｐゴシック" charset="-128"/>
              </a:rPr>
              <a:t>linear speed-up</a:t>
            </a:r>
            <a:r>
              <a:rPr lang="en-US" altLang="en-US">
                <a:ea typeface="ＭＳ Ｐゴシック" charset="-128"/>
              </a:rPr>
              <a:t>.</a:t>
            </a:r>
          </a:p>
          <a:p>
            <a:pPr eaLnBrk="1" hangingPunct="1"/>
            <a:endParaRPr lang="en-US" altLang="en-US">
              <a:ea typeface="ＭＳ Ｐゴシック" charset="-128"/>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311AC61C-08F1-5042-95C8-D45580572079}" type="slidenum">
              <a:rPr lang="en-US" altLang="en-US" sz="1400"/>
              <a:pPr>
                <a:spcBef>
                  <a:spcPct val="0"/>
                </a:spcBef>
                <a:buFontTx/>
                <a:buNone/>
              </a:pPr>
              <a:t>58</a:t>
            </a:fld>
            <a:endParaRPr lang="en-US" altLang="en-US" sz="1400"/>
          </a:p>
        </p:txBody>
      </p:sp>
      <p:sp>
        <p:nvSpPr>
          <p:cNvPr id="99330" name="Rectangle 2"/>
          <p:cNvSpPr>
            <a:spLocks noGrp="1" noChangeArrowheads="1"/>
          </p:cNvSpPr>
          <p:nvPr>
            <p:ph type="title"/>
          </p:nvPr>
        </p:nvSpPr>
        <p:spPr/>
        <p:txBody>
          <a:bodyPr/>
          <a:lstStyle/>
          <a:p>
            <a:pPr eaLnBrk="1" hangingPunct="1"/>
            <a:r>
              <a:rPr lang="en-US" altLang="en-US">
                <a:ea typeface="ＭＳ Ｐゴシック" charset="-128"/>
              </a:rPr>
              <a:t>Factors That Limit Speed-up</a:t>
            </a:r>
            <a:br>
              <a:rPr lang="en-US" altLang="en-US">
                <a:ea typeface="ＭＳ Ｐゴシック" charset="-128"/>
              </a:rPr>
            </a:br>
            <a:r>
              <a:rPr lang="en-US" altLang="en-US">
                <a:ea typeface="ＭＳ Ｐゴシック" charset="-128"/>
              </a:rPr>
              <a:t>1. Software Overhead</a:t>
            </a:r>
          </a:p>
        </p:txBody>
      </p:sp>
      <p:sp>
        <p:nvSpPr>
          <p:cNvPr id="99331" name="Rectangle 3"/>
          <p:cNvSpPr>
            <a:spLocks noGrp="1" noChangeArrowheads="1"/>
          </p:cNvSpPr>
          <p:nvPr>
            <p:ph type="body" idx="1"/>
          </p:nvPr>
        </p:nvSpPr>
        <p:spPr>
          <a:xfrm>
            <a:off x="685800" y="2362200"/>
            <a:ext cx="7772400" cy="4114800"/>
          </a:xfrm>
        </p:spPr>
        <p:txBody>
          <a:bodyPr/>
          <a:lstStyle/>
          <a:p>
            <a:pPr marL="0" indent="0" eaLnBrk="1" hangingPunct="1">
              <a:lnSpc>
                <a:spcPct val="90000"/>
              </a:lnSpc>
              <a:buFontTx/>
              <a:buNone/>
            </a:pPr>
            <a:r>
              <a:rPr lang="en-US" altLang="en-US">
                <a:ea typeface="ＭＳ Ｐゴシック" charset="-128"/>
              </a:rPr>
              <a:t>Even when the sequential and parallel algorithms perform the same computations, software overhead may be present in the parallel algorithm. This includes additional index calculations necessitated by how the data were decomposed and assigned to processors, and other sorts of </a:t>
            </a:r>
            <a:r>
              <a:rPr lang="ja-JP" altLang="en-US">
                <a:ea typeface="ＭＳ Ｐゴシック" charset="-128"/>
              </a:rPr>
              <a:t>“</a:t>
            </a:r>
            <a:r>
              <a:rPr lang="en-US" altLang="ja-JP">
                <a:ea typeface="ＭＳ Ｐゴシック" charset="-128"/>
              </a:rPr>
              <a:t>bookkeeping</a:t>
            </a:r>
            <a:r>
              <a:rPr lang="ja-JP" altLang="en-US">
                <a:ea typeface="ＭＳ Ｐゴシック" charset="-128"/>
              </a:rPr>
              <a:t>”</a:t>
            </a:r>
            <a:r>
              <a:rPr lang="en-US" altLang="ja-JP">
                <a:ea typeface="ＭＳ Ｐゴシック" charset="-128"/>
              </a:rPr>
              <a:t> required by the parallel algorithm but not the sequential algorithm.</a:t>
            </a:r>
            <a:endParaRPr lang="en-US" altLang="en-US">
              <a:ea typeface="ＭＳ Ｐゴシック" charset="-128"/>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EABB6F1B-319C-CF40-8B13-E668FD654D18}" type="slidenum">
              <a:rPr lang="en-US" altLang="en-US" sz="1400"/>
              <a:pPr>
                <a:spcBef>
                  <a:spcPct val="0"/>
                </a:spcBef>
                <a:buFontTx/>
                <a:buNone/>
              </a:pPr>
              <a:t>59</a:t>
            </a:fld>
            <a:endParaRPr lang="en-US" altLang="en-US" sz="1400"/>
          </a:p>
        </p:txBody>
      </p:sp>
      <p:sp>
        <p:nvSpPr>
          <p:cNvPr id="101378" name="Rectangle 2"/>
          <p:cNvSpPr>
            <a:spLocks noGrp="1" noChangeArrowheads="1"/>
          </p:cNvSpPr>
          <p:nvPr>
            <p:ph type="title"/>
          </p:nvPr>
        </p:nvSpPr>
        <p:spPr/>
        <p:txBody>
          <a:bodyPr/>
          <a:lstStyle/>
          <a:p>
            <a:pPr eaLnBrk="1" hangingPunct="1"/>
            <a:r>
              <a:rPr lang="en-US" altLang="en-US">
                <a:ea typeface="ＭＳ Ｐゴシック" charset="-128"/>
              </a:rPr>
              <a:t>Factors That Limit Speed-up</a:t>
            </a:r>
            <a:br>
              <a:rPr lang="en-US" altLang="en-US">
                <a:ea typeface="ＭＳ Ｐゴシック" charset="-128"/>
              </a:rPr>
            </a:br>
            <a:r>
              <a:rPr lang="en-US" altLang="en-US">
                <a:ea typeface="ＭＳ Ｐゴシック" charset="-128"/>
              </a:rPr>
              <a:t>2. Load Imbalance</a:t>
            </a:r>
          </a:p>
        </p:txBody>
      </p:sp>
      <p:sp>
        <p:nvSpPr>
          <p:cNvPr id="101379" name="Rectangle 3"/>
          <p:cNvSpPr>
            <a:spLocks noGrp="1" noChangeArrowheads="1"/>
          </p:cNvSpPr>
          <p:nvPr>
            <p:ph type="body" idx="1"/>
          </p:nvPr>
        </p:nvSpPr>
        <p:spPr>
          <a:xfrm>
            <a:off x="685800" y="2133600"/>
            <a:ext cx="7772400" cy="4114800"/>
          </a:xfrm>
        </p:spPr>
        <p:txBody>
          <a:bodyPr/>
          <a:lstStyle/>
          <a:p>
            <a:pPr marL="0" indent="0" eaLnBrk="1" hangingPunct="1">
              <a:buFontTx/>
              <a:buNone/>
            </a:pPr>
            <a:r>
              <a:rPr lang="en-US" altLang="en-US">
                <a:ea typeface="ＭＳ Ｐゴシック" charset="-128"/>
              </a:rPr>
              <a:t>Each processor should be assigned the same amount of work to do between synchronisation points. Otherwise some processors may be idle while waiting for others to catch up. This is known as load imbalance. The speedup is limited by the slowest processor.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02C02F28-DD38-F648-90FB-1AED28CF9AD8}" type="slidenum">
              <a:rPr lang="en-US" altLang="en-US" sz="1400"/>
              <a:pPr>
                <a:spcBef>
                  <a:spcPct val="0"/>
                </a:spcBef>
                <a:buFontTx/>
                <a:buNone/>
              </a:pPr>
              <a:t>6</a:t>
            </a:fld>
            <a:endParaRPr lang="en-US" altLang="en-US" sz="1400"/>
          </a:p>
        </p:txBody>
      </p:sp>
      <p:sp>
        <p:nvSpPr>
          <p:cNvPr id="79874" name="Rectangle 2"/>
          <p:cNvSpPr>
            <a:spLocks noGrp="1" noChangeArrowheads="1"/>
          </p:cNvSpPr>
          <p:nvPr>
            <p:ph type="title"/>
          </p:nvPr>
        </p:nvSpPr>
        <p:spPr/>
        <p:txBody>
          <a:bodyPr/>
          <a:lstStyle/>
          <a:p>
            <a:pPr eaLnBrk="1" hangingPunct="1"/>
            <a:r>
              <a:rPr lang="en-US" altLang="en-US">
                <a:ea typeface="ＭＳ Ｐゴシック" charset="-128"/>
              </a:rPr>
              <a:t>Examples of Networks</a:t>
            </a:r>
          </a:p>
        </p:txBody>
      </p:sp>
      <p:sp>
        <p:nvSpPr>
          <p:cNvPr id="79875" name="Rectangle 3"/>
          <p:cNvSpPr>
            <a:spLocks noGrp="1" noChangeArrowheads="1"/>
          </p:cNvSpPr>
          <p:nvPr>
            <p:ph type="body" idx="1"/>
          </p:nvPr>
        </p:nvSpPr>
        <p:spPr/>
        <p:txBody>
          <a:bodyPr/>
          <a:lstStyle/>
          <a:p>
            <a:pPr eaLnBrk="1" hangingPunct="1">
              <a:buFontTx/>
              <a:buNone/>
            </a:pPr>
            <a:r>
              <a:rPr lang="en-US" altLang="en-US" sz="2800">
                <a:ea typeface="ＭＳ Ｐゴシック" charset="-128"/>
              </a:rPr>
              <a:t>Important networks include:</a:t>
            </a:r>
          </a:p>
          <a:p>
            <a:pPr eaLnBrk="1" hangingPunct="1"/>
            <a:r>
              <a:rPr lang="en-US" altLang="en-US" sz="2800">
                <a:ea typeface="ＭＳ Ｐゴシック" charset="-128"/>
              </a:rPr>
              <a:t>fully connected or all-to-all</a:t>
            </a:r>
          </a:p>
          <a:p>
            <a:pPr eaLnBrk="1" hangingPunct="1"/>
            <a:r>
              <a:rPr lang="en-US" altLang="en-US" sz="2800">
                <a:ea typeface="ＭＳ Ｐゴシック" charset="-128"/>
              </a:rPr>
              <a:t>mesh</a:t>
            </a:r>
          </a:p>
          <a:p>
            <a:pPr eaLnBrk="1" hangingPunct="1"/>
            <a:r>
              <a:rPr lang="en-US" altLang="en-US" sz="2800">
                <a:ea typeface="ＭＳ Ｐゴシック" charset="-128"/>
              </a:rPr>
              <a:t>ring</a:t>
            </a:r>
          </a:p>
          <a:p>
            <a:pPr eaLnBrk="1" hangingPunct="1"/>
            <a:r>
              <a:rPr lang="en-US" altLang="en-US" sz="2800">
                <a:ea typeface="ＭＳ Ｐゴシック" charset="-128"/>
              </a:rPr>
              <a:t>hypercube</a:t>
            </a:r>
          </a:p>
          <a:p>
            <a:pPr eaLnBrk="1" hangingPunct="1"/>
            <a:r>
              <a:rPr lang="en-US" altLang="en-US" sz="2800">
                <a:ea typeface="ＭＳ Ｐゴシック" charset="-128"/>
              </a:rPr>
              <a:t>shuffle-exchange</a:t>
            </a:r>
          </a:p>
          <a:p>
            <a:pPr eaLnBrk="1" hangingPunct="1"/>
            <a:r>
              <a:rPr lang="en-US" altLang="en-US" sz="2800">
                <a:ea typeface="ＭＳ Ｐゴシック" charset="-128"/>
              </a:rPr>
              <a:t>butterfly</a:t>
            </a:r>
          </a:p>
          <a:p>
            <a:pPr eaLnBrk="1" hangingPunct="1"/>
            <a:r>
              <a:rPr lang="en-US" altLang="en-US" sz="2800">
                <a:ea typeface="ＭＳ Ｐゴシック" charset="-128"/>
              </a:rPr>
              <a:t>cube-connected cycles</a:t>
            </a:r>
          </a:p>
          <a:p>
            <a:pPr eaLnBrk="1" hangingPunct="1"/>
            <a:endParaRPr lang="en-US" altLang="en-US" sz="2800">
              <a:ea typeface="ＭＳ Ｐゴシック" charset="-128"/>
            </a:endParaRPr>
          </a:p>
        </p:txBody>
      </p:sp>
    </p:spTree>
    <p:extLst>
      <p:ext uri="{BB962C8B-B14F-4D97-AF65-F5344CB8AC3E}">
        <p14:creationId xmlns:p14="http://schemas.microsoft.com/office/powerpoint/2010/main" val="21913959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3797B808-01E7-284D-82D3-53E146D7A9BD}" type="slidenum">
              <a:rPr lang="en-US" altLang="en-US" sz="1400"/>
              <a:pPr>
                <a:spcBef>
                  <a:spcPct val="0"/>
                </a:spcBef>
                <a:buFontTx/>
                <a:buNone/>
              </a:pPr>
              <a:t>60</a:t>
            </a:fld>
            <a:endParaRPr lang="en-US" altLang="en-US" sz="1400"/>
          </a:p>
        </p:txBody>
      </p:sp>
      <p:sp>
        <p:nvSpPr>
          <p:cNvPr id="103426" name="Rectangle 2"/>
          <p:cNvSpPr>
            <a:spLocks noGrp="1" noChangeArrowheads="1"/>
          </p:cNvSpPr>
          <p:nvPr>
            <p:ph type="title"/>
          </p:nvPr>
        </p:nvSpPr>
        <p:spPr/>
        <p:txBody>
          <a:bodyPr/>
          <a:lstStyle/>
          <a:p>
            <a:pPr eaLnBrk="1" hangingPunct="1"/>
            <a:r>
              <a:rPr lang="en-US" altLang="en-US">
                <a:ea typeface="ＭＳ Ｐゴシック" charset="-128"/>
              </a:rPr>
              <a:t>Factors That Limit Speed-up</a:t>
            </a:r>
            <a:br>
              <a:rPr lang="en-US" altLang="en-US">
                <a:ea typeface="ＭＳ Ｐゴシック" charset="-128"/>
              </a:rPr>
            </a:br>
            <a:r>
              <a:rPr lang="en-US" altLang="en-US">
                <a:ea typeface="ＭＳ Ｐゴシック" charset="-128"/>
              </a:rPr>
              <a:t>3. Communication Overhead</a:t>
            </a:r>
          </a:p>
        </p:txBody>
      </p:sp>
      <p:sp>
        <p:nvSpPr>
          <p:cNvPr id="103427" name="Rectangle 3"/>
          <p:cNvSpPr>
            <a:spLocks noGrp="1" noChangeArrowheads="1"/>
          </p:cNvSpPr>
          <p:nvPr>
            <p:ph type="body" idx="1"/>
          </p:nvPr>
        </p:nvSpPr>
        <p:spPr>
          <a:xfrm>
            <a:off x="685800" y="2743200"/>
            <a:ext cx="7772400" cy="2971800"/>
          </a:xfrm>
        </p:spPr>
        <p:txBody>
          <a:bodyPr/>
          <a:lstStyle/>
          <a:p>
            <a:pPr marL="0" indent="0" eaLnBrk="1" hangingPunct="1">
              <a:buFontTx/>
              <a:buNone/>
            </a:pPr>
            <a:r>
              <a:rPr lang="en-US" altLang="en-US">
                <a:ea typeface="ＭＳ Ｐゴシック" charset="-128"/>
              </a:rPr>
              <a:t>Assuming that communication and calculation cannot be overlapped, then any time spent communicating data between processors reduces the speed-up.</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75C58700-AD16-284F-80B4-42379B83DBCC}" type="slidenum">
              <a:rPr lang="en-US" altLang="en-US" sz="1400"/>
              <a:pPr>
                <a:spcBef>
                  <a:spcPct val="0"/>
                </a:spcBef>
                <a:buFontTx/>
                <a:buNone/>
              </a:pPr>
              <a:t>61</a:t>
            </a:fld>
            <a:endParaRPr lang="en-US" altLang="en-US" sz="1400"/>
          </a:p>
        </p:txBody>
      </p:sp>
      <p:sp>
        <p:nvSpPr>
          <p:cNvPr id="105474" name="Rectangle 2"/>
          <p:cNvSpPr>
            <a:spLocks noGrp="1" noChangeArrowheads="1"/>
          </p:cNvSpPr>
          <p:nvPr>
            <p:ph type="title"/>
          </p:nvPr>
        </p:nvSpPr>
        <p:spPr/>
        <p:txBody>
          <a:bodyPr/>
          <a:lstStyle/>
          <a:p>
            <a:pPr eaLnBrk="1" hangingPunct="1"/>
            <a:r>
              <a:rPr lang="en-US" altLang="en-US">
                <a:ea typeface="ＭＳ Ｐゴシック" charset="-128"/>
              </a:rPr>
              <a:t>Grain Size</a:t>
            </a:r>
          </a:p>
        </p:txBody>
      </p:sp>
      <p:sp>
        <p:nvSpPr>
          <p:cNvPr id="105475" name="Rectangle 3"/>
          <p:cNvSpPr>
            <a:spLocks noGrp="1" noChangeArrowheads="1"/>
          </p:cNvSpPr>
          <p:nvPr>
            <p:ph type="body" idx="1"/>
          </p:nvPr>
        </p:nvSpPr>
        <p:spPr/>
        <p:txBody>
          <a:bodyPr/>
          <a:lstStyle/>
          <a:p>
            <a:pPr marL="0" indent="0" eaLnBrk="1" hangingPunct="1">
              <a:buFontTx/>
              <a:buNone/>
            </a:pPr>
            <a:r>
              <a:rPr lang="en-US" altLang="en-US">
                <a:ea typeface="ＭＳ Ｐゴシック" charset="-128"/>
              </a:rPr>
              <a:t>The </a:t>
            </a:r>
            <a:r>
              <a:rPr lang="en-US" altLang="en-US" i="1">
                <a:ea typeface="ＭＳ Ｐゴシック" charset="-128"/>
              </a:rPr>
              <a:t>grain size </a:t>
            </a:r>
            <a:r>
              <a:rPr lang="en-US" altLang="en-US">
                <a:ea typeface="ＭＳ Ｐゴシック" charset="-128"/>
              </a:rPr>
              <a:t>or</a:t>
            </a:r>
            <a:r>
              <a:rPr lang="en-US" altLang="en-US" i="1">
                <a:ea typeface="ＭＳ Ｐゴシック" charset="-128"/>
              </a:rPr>
              <a:t> granularity</a:t>
            </a:r>
            <a:r>
              <a:rPr lang="en-US" altLang="en-US">
                <a:ea typeface="ＭＳ Ｐゴシック" charset="-128"/>
              </a:rPr>
              <a:t> is the amount of work done between communication phases of an algorithm. We want the grain size to be large so the relative impact of communication is less.</a:t>
            </a:r>
          </a:p>
          <a:p>
            <a:pPr marL="0" indent="0" eaLnBrk="1" hangingPunct="1"/>
            <a:endParaRPr lang="en-US" altLang="en-US">
              <a:ea typeface="ＭＳ Ｐゴシック" charset="-128"/>
            </a:endParaRPr>
          </a:p>
          <a:p>
            <a:pPr marL="0" indent="0" eaLnBrk="1" hangingPunct="1"/>
            <a:endParaRPr lang="en-US" altLang="en-US">
              <a:ea typeface="ＭＳ Ｐゴシック" charset="-128"/>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EAAE82AC-BA7A-4C4D-A272-F445C4F2FA83}" type="slidenum">
              <a:rPr lang="en-US" altLang="en-US" sz="1400"/>
              <a:pPr>
                <a:spcBef>
                  <a:spcPct val="0"/>
                </a:spcBef>
                <a:buFontTx/>
                <a:buNone/>
              </a:pPr>
              <a:t>62</a:t>
            </a:fld>
            <a:endParaRPr lang="en-US" altLang="en-US" sz="1400"/>
          </a:p>
        </p:txBody>
      </p:sp>
      <p:sp>
        <p:nvSpPr>
          <p:cNvPr id="107522" name="Rectangle 2"/>
          <p:cNvSpPr>
            <a:spLocks noGrp="1" noChangeArrowheads="1"/>
          </p:cNvSpPr>
          <p:nvPr>
            <p:ph type="title"/>
          </p:nvPr>
        </p:nvSpPr>
        <p:spPr/>
        <p:txBody>
          <a:bodyPr/>
          <a:lstStyle/>
          <a:p>
            <a:pPr eaLnBrk="1" hangingPunct="1"/>
            <a:r>
              <a:rPr lang="en-GB" altLang="en-US">
                <a:ea typeface="ＭＳ Ｐゴシック" charset="-128"/>
              </a:rPr>
              <a:t>Definition of Load Imbalance</a:t>
            </a:r>
            <a:endParaRPr lang="en-US" altLang="en-US">
              <a:ea typeface="ＭＳ Ｐゴシック" charset="-128"/>
            </a:endParaRPr>
          </a:p>
        </p:txBody>
      </p:sp>
      <p:sp>
        <p:nvSpPr>
          <p:cNvPr id="107523" name="Rectangle 3"/>
          <p:cNvSpPr>
            <a:spLocks noGrp="1" noChangeArrowheads="1"/>
          </p:cNvSpPr>
          <p:nvPr>
            <p:ph type="body" idx="1"/>
          </p:nvPr>
        </p:nvSpPr>
        <p:spPr>
          <a:xfrm>
            <a:off x="685800" y="1981200"/>
            <a:ext cx="7772400" cy="1600200"/>
          </a:xfrm>
        </p:spPr>
        <p:txBody>
          <a:bodyPr/>
          <a:lstStyle/>
          <a:p>
            <a:pPr eaLnBrk="1" hangingPunct="1">
              <a:lnSpc>
                <a:spcPct val="90000"/>
              </a:lnSpc>
            </a:pPr>
            <a:r>
              <a:rPr lang="en-GB" altLang="en-US" sz="2400">
                <a:ea typeface="ＭＳ Ｐゴシック" charset="-128"/>
              </a:rPr>
              <a:t>Suppose the work done by processor i between two successive synchronisation points is W</a:t>
            </a:r>
            <a:r>
              <a:rPr lang="en-GB" altLang="en-US" sz="2400" baseline="-25000">
                <a:ea typeface="ＭＳ Ｐゴシック" charset="-128"/>
              </a:rPr>
              <a:t>i</a:t>
            </a:r>
          </a:p>
          <a:p>
            <a:pPr eaLnBrk="1" hangingPunct="1">
              <a:lnSpc>
                <a:spcPct val="90000"/>
              </a:lnSpc>
            </a:pPr>
            <a:r>
              <a:rPr lang="en-GB" altLang="en-US" sz="2400">
                <a:ea typeface="ＭＳ Ｐゴシック" charset="-128"/>
              </a:rPr>
              <a:t>If the number of processors is N, then the average workload is:</a:t>
            </a:r>
          </a:p>
          <a:p>
            <a:pPr eaLnBrk="1" hangingPunct="1">
              <a:lnSpc>
                <a:spcPct val="90000"/>
              </a:lnSpc>
              <a:buFontTx/>
              <a:buNone/>
            </a:pPr>
            <a:endParaRPr lang="en-GB" altLang="en-US" sz="2400">
              <a:ea typeface="ＭＳ Ｐゴシック" charset="-128"/>
            </a:endParaRPr>
          </a:p>
        </p:txBody>
      </p:sp>
      <p:graphicFrame>
        <p:nvGraphicFramePr>
          <p:cNvPr id="107524" name="Object 4"/>
          <p:cNvGraphicFramePr>
            <a:graphicFrameLocks noChangeAspect="1"/>
          </p:cNvGraphicFramePr>
          <p:nvPr/>
        </p:nvGraphicFramePr>
        <p:xfrm>
          <a:off x="2695575" y="3436938"/>
          <a:ext cx="1847850" cy="839787"/>
        </p:xfrm>
        <a:graphic>
          <a:graphicData uri="http://schemas.openxmlformats.org/presentationml/2006/ole">
            <mc:AlternateContent xmlns:mc="http://schemas.openxmlformats.org/markup-compatibility/2006">
              <mc:Choice xmlns:v="urn:schemas-microsoft-com:vml" Requires="v">
                <p:oleObj spid="_x0000_s107544" name="Equation" r:id="rId4" imgW="977900" imgH="431800" progId="Equation.3">
                  <p:embed/>
                </p:oleObj>
              </mc:Choice>
              <mc:Fallback>
                <p:oleObj name="Equation" r:id="rId4" imgW="977900" imgH="431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5575" y="3436938"/>
                        <a:ext cx="1847850" cy="839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7525" name="Rectangle 5"/>
          <p:cNvSpPr>
            <a:spLocks noChangeArrowheads="1"/>
          </p:cNvSpPr>
          <p:nvPr/>
        </p:nvSpPr>
        <p:spPr bwMode="auto">
          <a:xfrm>
            <a:off x="762000" y="43434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lnSpc>
                <a:spcPct val="90000"/>
              </a:lnSpc>
            </a:pPr>
            <a:r>
              <a:rPr lang="en-GB" altLang="en-US" sz="2400"/>
              <a:t>The amount of load imbalance is then given by:</a:t>
            </a:r>
          </a:p>
          <a:p>
            <a:pPr eaLnBrk="1" hangingPunct="1">
              <a:lnSpc>
                <a:spcPct val="90000"/>
              </a:lnSpc>
              <a:buFontTx/>
              <a:buNone/>
            </a:pPr>
            <a:endParaRPr lang="en-GB" altLang="en-US" sz="2400"/>
          </a:p>
        </p:txBody>
      </p:sp>
      <p:graphicFrame>
        <p:nvGraphicFramePr>
          <p:cNvPr id="107526" name="Object 6"/>
          <p:cNvGraphicFramePr>
            <a:graphicFrameLocks noChangeAspect="1"/>
          </p:cNvGraphicFramePr>
          <p:nvPr/>
        </p:nvGraphicFramePr>
        <p:xfrm>
          <a:off x="2971800" y="4876800"/>
          <a:ext cx="2133600" cy="844550"/>
        </p:xfrm>
        <a:graphic>
          <a:graphicData uri="http://schemas.openxmlformats.org/presentationml/2006/ole">
            <mc:AlternateContent xmlns:mc="http://schemas.openxmlformats.org/markup-compatibility/2006">
              <mc:Choice xmlns:v="urn:schemas-microsoft-com:vml" Requires="v">
                <p:oleObj spid="_x0000_s107545" name="Equation" r:id="rId6" imgW="1155700" imgH="457200" progId="Equation.3">
                  <p:embed/>
                </p:oleObj>
              </mc:Choice>
              <mc:Fallback>
                <p:oleObj name="Equation" r:id="rId6" imgW="1155700" imgH="4572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1800" y="4876800"/>
                        <a:ext cx="2133600" cy="84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7527" name="Rectangle 7"/>
          <p:cNvSpPr>
            <a:spLocks noChangeArrowheads="1"/>
          </p:cNvSpPr>
          <p:nvPr/>
        </p:nvSpPr>
        <p:spPr bwMode="auto">
          <a:xfrm>
            <a:off x="762000" y="57150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lnSpc>
                <a:spcPct val="90000"/>
              </a:lnSpc>
              <a:buFontTx/>
              <a:buNone/>
            </a:pPr>
            <a:r>
              <a:rPr lang="en-GB" altLang="en-US" sz="2400"/>
              <a:t>	where the maximum is taken over all processors.</a:t>
            </a:r>
          </a:p>
          <a:p>
            <a:pPr eaLnBrk="1" hangingPunct="1">
              <a:lnSpc>
                <a:spcPct val="90000"/>
              </a:lnSpc>
              <a:buFontTx/>
              <a:buNone/>
            </a:pPr>
            <a:endParaRPr lang="en-GB" altLang="en-US" sz="24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A959827A-AD4B-8B43-BB9B-DA20FF1CFC61}" type="slidenum">
              <a:rPr lang="en-US" altLang="en-US" sz="1400"/>
              <a:pPr>
                <a:spcBef>
                  <a:spcPct val="0"/>
                </a:spcBef>
                <a:buFontTx/>
                <a:buNone/>
              </a:pPr>
              <a:t>63</a:t>
            </a:fld>
            <a:endParaRPr lang="en-US" altLang="en-US" sz="1400"/>
          </a:p>
        </p:txBody>
      </p:sp>
      <p:sp>
        <p:nvSpPr>
          <p:cNvPr id="109570" name="Rectangle 2"/>
          <p:cNvSpPr>
            <a:spLocks noGrp="1" noChangeArrowheads="1"/>
          </p:cNvSpPr>
          <p:nvPr>
            <p:ph type="title"/>
          </p:nvPr>
        </p:nvSpPr>
        <p:spPr>
          <a:xfrm>
            <a:off x="685800" y="0"/>
            <a:ext cx="7772400" cy="1143000"/>
          </a:xfrm>
        </p:spPr>
        <p:txBody>
          <a:bodyPr/>
          <a:lstStyle/>
          <a:p>
            <a:pPr eaLnBrk="1" hangingPunct="1"/>
            <a:r>
              <a:rPr lang="en-US" altLang="en-US">
                <a:ea typeface="ＭＳ Ｐゴシック" charset="-128"/>
              </a:rPr>
              <a:t>Analysis of Summing Example</a:t>
            </a:r>
          </a:p>
        </p:txBody>
      </p:sp>
      <p:grpSp>
        <p:nvGrpSpPr>
          <p:cNvPr id="109571" name="Group 29"/>
          <p:cNvGrpSpPr>
            <a:grpSpLocks/>
          </p:cNvGrpSpPr>
          <p:nvPr/>
        </p:nvGrpSpPr>
        <p:grpSpPr bwMode="auto">
          <a:xfrm>
            <a:off x="539750" y="2576513"/>
            <a:ext cx="3462338" cy="3332162"/>
            <a:chOff x="436" y="1287"/>
            <a:chExt cx="2181" cy="2099"/>
          </a:xfrm>
        </p:grpSpPr>
        <p:grpSp>
          <p:nvGrpSpPr>
            <p:cNvPr id="109574" name="Group 4"/>
            <p:cNvGrpSpPr>
              <a:grpSpLocks/>
            </p:cNvGrpSpPr>
            <p:nvPr/>
          </p:nvGrpSpPr>
          <p:grpSpPr bwMode="auto">
            <a:xfrm>
              <a:off x="960" y="1488"/>
              <a:ext cx="336" cy="1441"/>
              <a:chOff x="864" y="1776"/>
              <a:chExt cx="336" cy="1441"/>
            </a:xfrm>
          </p:grpSpPr>
          <p:sp>
            <p:nvSpPr>
              <p:cNvPr id="109594" name="Line 5"/>
              <p:cNvSpPr>
                <a:spLocks noChangeShapeType="1"/>
              </p:cNvSpPr>
              <p:nvPr/>
            </p:nvSpPr>
            <p:spPr bwMode="auto">
              <a:xfrm rot="16200000" flipV="1">
                <a:off x="1031" y="1609"/>
                <a:ext cx="1" cy="336"/>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09595" name="Line 6"/>
              <p:cNvSpPr>
                <a:spLocks noChangeShapeType="1"/>
              </p:cNvSpPr>
              <p:nvPr/>
            </p:nvSpPr>
            <p:spPr bwMode="auto">
              <a:xfrm rot="16200000" flipV="1">
                <a:off x="1031" y="2329"/>
                <a:ext cx="1" cy="336"/>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09596" name="Line 7"/>
              <p:cNvSpPr>
                <a:spLocks noChangeShapeType="1"/>
              </p:cNvSpPr>
              <p:nvPr/>
            </p:nvSpPr>
            <p:spPr bwMode="auto">
              <a:xfrm rot="16200000" flipV="1">
                <a:off x="1031" y="3049"/>
                <a:ext cx="1" cy="336"/>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109575" name="Group 8"/>
            <p:cNvGrpSpPr>
              <a:grpSpLocks/>
            </p:cNvGrpSpPr>
            <p:nvPr/>
          </p:nvGrpSpPr>
          <p:grpSpPr bwMode="auto">
            <a:xfrm>
              <a:off x="1713" y="1488"/>
              <a:ext cx="336" cy="1441"/>
              <a:chOff x="1617" y="1776"/>
              <a:chExt cx="336" cy="1441"/>
            </a:xfrm>
          </p:grpSpPr>
          <p:sp>
            <p:nvSpPr>
              <p:cNvPr id="109591" name="Line 9"/>
              <p:cNvSpPr>
                <a:spLocks noChangeShapeType="1"/>
              </p:cNvSpPr>
              <p:nvPr/>
            </p:nvSpPr>
            <p:spPr bwMode="auto">
              <a:xfrm rot="16200000" flipV="1">
                <a:off x="1784" y="3049"/>
                <a:ext cx="1" cy="336"/>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09592" name="Line 10"/>
              <p:cNvSpPr>
                <a:spLocks noChangeShapeType="1"/>
              </p:cNvSpPr>
              <p:nvPr/>
            </p:nvSpPr>
            <p:spPr bwMode="auto">
              <a:xfrm rot="16200000" flipV="1">
                <a:off x="1784" y="1609"/>
                <a:ext cx="1" cy="336"/>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09593" name="Line 11"/>
              <p:cNvSpPr>
                <a:spLocks noChangeShapeType="1"/>
              </p:cNvSpPr>
              <p:nvPr/>
            </p:nvSpPr>
            <p:spPr bwMode="auto">
              <a:xfrm rot="16200000" flipV="1">
                <a:off x="1784" y="2329"/>
                <a:ext cx="1" cy="336"/>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
          <p:nvSpPr>
            <p:cNvPr id="109576" name="Oval 12"/>
            <p:cNvSpPr>
              <a:spLocks noChangeArrowheads="1"/>
            </p:cNvSpPr>
            <p:nvPr/>
          </p:nvSpPr>
          <p:spPr bwMode="auto">
            <a:xfrm>
              <a:off x="436" y="1287"/>
              <a:ext cx="499" cy="409"/>
            </a:xfrm>
            <a:prstGeom prst="ellipse">
              <a:avLst/>
            </a:prstGeom>
            <a:solidFill>
              <a:schemeClr val="bg1"/>
            </a:solidFill>
            <a:ln w="9525">
              <a:solidFill>
                <a:schemeClr val="tx1"/>
              </a:solidFill>
              <a:round/>
              <a:headEnd/>
              <a:tailEnd/>
            </a:ln>
          </p:spPr>
          <p:txBody>
            <a:bodyPr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P</a:t>
              </a:r>
              <a:r>
                <a:rPr lang="en-US" altLang="en-US" sz="2400" baseline="-25000"/>
                <a:t>11</a:t>
              </a:r>
            </a:p>
          </p:txBody>
        </p:sp>
        <p:sp>
          <p:nvSpPr>
            <p:cNvPr id="109577" name="Oval 13"/>
            <p:cNvSpPr>
              <a:spLocks noChangeArrowheads="1"/>
            </p:cNvSpPr>
            <p:nvPr/>
          </p:nvSpPr>
          <p:spPr bwMode="auto">
            <a:xfrm>
              <a:off x="2001" y="1287"/>
              <a:ext cx="521" cy="409"/>
            </a:xfrm>
            <a:prstGeom prst="ellipse">
              <a:avLst/>
            </a:prstGeom>
            <a:solidFill>
              <a:schemeClr val="bg1"/>
            </a:solidFill>
            <a:ln w="9525">
              <a:solidFill>
                <a:schemeClr val="tx1"/>
              </a:solidFill>
              <a:round/>
              <a:headEnd/>
              <a:tailEnd/>
            </a:ln>
          </p:spPr>
          <p:txBody>
            <a:bodyPr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P</a:t>
              </a:r>
              <a:r>
                <a:rPr lang="en-US" altLang="en-US" sz="2400" baseline="-25000"/>
                <a:t>13</a:t>
              </a:r>
            </a:p>
          </p:txBody>
        </p:sp>
        <p:sp>
          <p:nvSpPr>
            <p:cNvPr id="109578" name="Oval 14"/>
            <p:cNvSpPr>
              <a:spLocks noChangeArrowheads="1"/>
            </p:cNvSpPr>
            <p:nvPr/>
          </p:nvSpPr>
          <p:spPr bwMode="auto">
            <a:xfrm>
              <a:off x="1207" y="1287"/>
              <a:ext cx="496" cy="409"/>
            </a:xfrm>
            <a:prstGeom prst="ellipse">
              <a:avLst/>
            </a:prstGeom>
            <a:solidFill>
              <a:schemeClr val="bg1"/>
            </a:solidFill>
            <a:ln w="9525">
              <a:solidFill>
                <a:schemeClr val="tx1"/>
              </a:solidFill>
              <a:round/>
              <a:headEnd/>
              <a:tailEnd/>
            </a:ln>
          </p:spPr>
          <p:txBody>
            <a:bodyPr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P</a:t>
              </a:r>
              <a:r>
                <a:rPr lang="en-US" altLang="en-US" sz="2400" baseline="-25000"/>
                <a:t>12</a:t>
              </a:r>
            </a:p>
          </p:txBody>
        </p:sp>
        <p:sp>
          <p:nvSpPr>
            <p:cNvPr id="109579" name="Line 15"/>
            <p:cNvSpPr>
              <a:spLocks noChangeShapeType="1"/>
            </p:cNvSpPr>
            <p:nvPr/>
          </p:nvSpPr>
          <p:spPr bwMode="auto">
            <a:xfrm flipV="1">
              <a:off x="720" y="1680"/>
              <a:ext cx="0" cy="336"/>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09580" name="Oval 16"/>
            <p:cNvSpPr>
              <a:spLocks noChangeArrowheads="1"/>
            </p:cNvSpPr>
            <p:nvPr/>
          </p:nvSpPr>
          <p:spPr bwMode="auto">
            <a:xfrm>
              <a:off x="436" y="2007"/>
              <a:ext cx="499" cy="409"/>
            </a:xfrm>
            <a:prstGeom prst="ellipse">
              <a:avLst/>
            </a:prstGeom>
            <a:solidFill>
              <a:schemeClr val="bg1"/>
            </a:solidFill>
            <a:ln w="9525">
              <a:solidFill>
                <a:schemeClr val="tx1"/>
              </a:solidFill>
              <a:round/>
              <a:headEnd/>
              <a:tailEnd/>
            </a:ln>
          </p:spPr>
          <p:txBody>
            <a:bodyPr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P</a:t>
              </a:r>
              <a:r>
                <a:rPr lang="en-US" altLang="en-US" sz="2400" baseline="-25000"/>
                <a:t>21</a:t>
              </a:r>
            </a:p>
          </p:txBody>
        </p:sp>
        <p:sp>
          <p:nvSpPr>
            <p:cNvPr id="109581" name="Oval 17"/>
            <p:cNvSpPr>
              <a:spLocks noChangeArrowheads="1"/>
            </p:cNvSpPr>
            <p:nvPr/>
          </p:nvSpPr>
          <p:spPr bwMode="auto">
            <a:xfrm>
              <a:off x="1933" y="2007"/>
              <a:ext cx="523" cy="409"/>
            </a:xfrm>
            <a:prstGeom prst="ellipse">
              <a:avLst/>
            </a:prstGeom>
            <a:solidFill>
              <a:schemeClr val="bg1"/>
            </a:solidFill>
            <a:ln w="9525">
              <a:solidFill>
                <a:schemeClr val="tx1"/>
              </a:solidFill>
              <a:round/>
              <a:headEnd/>
              <a:tailEnd/>
            </a:ln>
          </p:spPr>
          <p:txBody>
            <a:bodyPr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P</a:t>
              </a:r>
              <a:r>
                <a:rPr lang="en-US" altLang="en-US" sz="2400" baseline="-25000"/>
                <a:t>23</a:t>
              </a:r>
            </a:p>
          </p:txBody>
        </p:sp>
        <p:sp>
          <p:nvSpPr>
            <p:cNvPr id="109582" name="Oval 18"/>
            <p:cNvSpPr>
              <a:spLocks noChangeArrowheads="1"/>
            </p:cNvSpPr>
            <p:nvPr/>
          </p:nvSpPr>
          <p:spPr bwMode="auto">
            <a:xfrm>
              <a:off x="1207" y="2007"/>
              <a:ext cx="496" cy="409"/>
            </a:xfrm>
            <a:prstGeom prst="ellipse">
              <a:avLst/>
            </a:prstGeom>
            <a:solidFill>
              <a:schemeClr val="bg1"/>
            </a:solidFill>
            <a:ln w="9525">
              <a:solidFill>
                <a:schemeClr val="tx1"/>
              </a:solidFill>
              <a:round/>
              <a:headEnd/>
              <a:tailEnd/>
            </a:ln>
          </p:spPr>
          <p:txBody>
            <a:bodyPr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P</a:t>
              </a:r>
              <a:r>
                <a:rPr lang="en-US" altLang="en-US" sz="2400" baseline="-25000"/>
                <a:t>22</a:t>
              </a:r>
            </a:p>
          </p:txBody>
        </p:sp>
        <p:sp>
          <p:nvSpPr>
            <p:cNvPr id="109583" name="Line 19"/>
            <p:cNvSpPr>
              <a:spLocks noChangeShapeType="1"/>
            </p:cNvSpPr>
            <p:nvPr/>
          </p:nvSpPr>
          <p:spPr bwMode="auto">
            <a:xfrm flipV="1">
              <a:off x="720" y="2400"/>
              <a:ext cx="0" cy="336"/>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09584" name="Oval 20"/>
            <p:cNvSpPr>
              <a:spLocks noChangeArrowheads="1"/>
            </p:cNvSpPr>
            <p:nvPr/>
          </p:nvSpPr>
          <p:spPr bwMode="auto">
            <a:xfrm>
              <a:off x="436" y="2727"/>
              <a:ext cx="499" cy="409"/>
            </a:xfrm>
            <a:prstGeom prst="ellipse">
              <a:avLst/>
            </a:prstGeom>
            <a:solidFill>
              <a:schemeClr val="bg1"/>
            </a:solidFill>
            <a:ln w="9525">
              <a:solidFill>
                <a:schemeClr val="tx1"/>
              </a:solidFill>
              <a:round/>
              <a:headEnd/>
              <a:tailEnd/>
            </a:ln>
          </p:spPr>
          <p:txBody>
            <a:bodyPr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P</a:t>
              </a:r>
              <a:r>
                <a:rPr lang="en-US" altLang="en-US" sz="2400" baseline="-25000"/>
                <a:t>31</a:t>
              </a:r>
            </a:p>
          </p:txBody>
        </p:sp>
        <p:sp>
          <p:nvSpPr>
            <p:cNvPr id="109585" name="Oval 21"/>
            <p:cNvSpPr>
              <a:spLocks noChangeArrowheads="1"/>
            </p:cNvSpPr>
            <p:nvPr/>
          </p:nvSpPr>
          <p:spPr bwMode="auto">
            <a:xfrm>
              <a:off x="1933" y="2727"/>
              <a:ext cx="523" cy="409"/>
            </a:xfrm>
            <a:prstGeom prst="ellipse">
              <a:avLst/>
            </a:prstGeom>
            <a:solidFill>
              <a:schemeClr val="bg1"/>
            </a:solidFill>
            <a:ln w="9525">
              <a:solidFill>
                <a:schemeClr val="tx1"/>
              </a:solidFill>
              <a:round/>
              <a:headEnd/>
              <a:tailEnd/>
            </a:ln>
          </p:spPr>
          <p:txBody>
            <a:bodyPr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P</a:t>
              </a:r>
              <a:r>
                <a:rPr lang="en-US" altLang="en-US" sz="2400" baseline="-25000"/>
                <a:t>33</a:t>
              </a:r>
            </a:p>
          </p:txBody>
        </p:sp>
        <p:sp>
          <p:nvSpPr>
            <p:cNvPr id="109586" name="Oval 22"/>
            <p:cNvSpPr>
              <a:spLocks noChangeArrowheads="1"/>
            </p:cNvSpPr>
            <p:nvPr/>
          </p:nvSpPr>
          <p:spPr bwMode="auto">
            <a:xfrm>
              <a:off x="1207" y="2727"/>
              <a:ext cx="496" cy="409"/>
            </a:xfrm>
            <a:prstGeom prst="ellipse">
              <a:avLst/>
            </a:prstGeom>
            <a:solidFill>
              <a:schemeClr val="bg1"/>
            </a:solidFill>
            <a:ln w="9525">
              <a:solidFill>
                <a:schemeClr val="tx1"/>
              </a:solidFill>
              <a:round/>
              <a:headEnd/>
              <a:tailEnd/>
            </a:ln>
          </p:spPr>
          <p:txBody>
            <a:bodyPr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P</a:t>
              </a:r>
              <a:r>
                <a:rPr lang="en-US" altLang="en-US" sz="2400" baseline="-25000"/>
                <a:t>32</a:t>
              </a:r>
            </a:p>
          </p:txBody>
        </p:sp>
        <p:sp>
          <p:nvSpPr>
            <p:cNvPr id="109587" name="Line 23"/>
            <p:cNvSpPr>
              <a:spLocks noChangeShapeType="1"/>
            </p:cNvSpPr>
            <p:nvPr/>
          </p:nvSpPr>
          <p:spPr bwMode="auto">
            <a:xfrm>
              <a:off x="960" y="3264"/>
              <a:ext cx="768"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09588" name="Text Box 24"/>
            <p:cNvSpPr txBox="1">
              <a:spLocks noChangeArrowheads="1"/>
            </p:cNvSpPr>
            <p:nvPr/>
          </p:nvSpPr>
          <p:spPr bwMode="auto">
            <a:xfrm>
              <a:off x="1718" y="3098"/>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400"/>
                <a:t>j</a:t>
              </a:r>
            </a:p>
          </p:txBody>
        </p:sp>
        <p:sp>
          <p:nvSpPr>
            <p:cNvPr id="109589" name="Line 25"/>
            <p:cNvSpPr>
              <a:spLocks noChangeShapeType="1"/>
            </p:cNvSpPr>
            <p:nvPr/>
          </p:nvSpPr>
          <p:spPr bwMode="auto">
            <a:xfrm rot="5400000">
              <a:off x="2161" y="2111"/>
              <a:ext cx="768" cy="1"/>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09590" name="Text Box 26"/>
            <p:cNvSpPr txBox="1">
              <a:spLocks noChangeArrowheads="1"/>
            </p:cNvSpPr>
            <p:nvPr/>
          </p:nvSpPr>
          <p:spPr bwMode="auto">
            <a:xfrm>
              <a:off x="2448" y="2448"/>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400"/>
                <a:t>i</a:t>
              </a:r>
            </a:p>
          </p:txBody>
        </p:sp>
      </p:grpSp>
      <p:sp>
        <p:nvSpPr>
          <p:cNvPr id="109572" name="Text Box 27"/>
          <p:cNvSpPr txBox="1">
            <a:spLocks noChangeArrowheads="1"/>
          </p:cNvSpPr>
          <p:nvPr/>
        </p:nvSpPr>
        <p:spPr bwMode="auto">
          <a:xfrm>
            <a:off x="533400" y="1143000"/>
            <a:ext cx="7391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400"/>
              <a:t>Recall the example of summing m numbers on a square mesh of N processors.</a:t>
            </a:r>
          </a:p>
        </p:txBody>
      </p:sp>
      <p:sp>
        <p:nvSpPr>
          <p:cNvPr id="109573" name="Text Box 30"/>
          <p:cNvSpPr txBox="1">
            <a:spLocks noChangeArrowheads="1"/>
          </p:cNvSpPr>
          <p:nvPr/>
        </p:nvSpPr>
        <p:spPr bwMode="auto">
          <a:xfrm>
            <a:off x="4267200" y="2209800"/>
            <a:ext cx="4419600" cy="356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50000"/>
              </a:spcBef>
              <a:buFontTx/>
              <a:buNone/>
            </a:pPr>
            <a:r>
              <a:rPr lang="en-US" altLang="en-US" sz="2400"/>
              <a:t>The algorithm proceeds as follows</a:t>
            </a:r>
          </a:p>
          <a:p>
            <a:pPr eaLnBrk="1" hangingPunct="1">
              <a:spcBef>
                <a:spcPct val="50000"/>
              </a:spcBef>
              <a:buFontTx/>
              <a:buAutoNum type="arabicPeriod"/>
            </a:pPr>
            <a:r>
              <a:rPr lang="en-US" altLang="en-US" sz="2400"/>
              <a:t>Each processor finds the local sum of its m/N numbers</a:t>
            </a:r>
          </a:p>
          <a:p>
            <a:pPr eaLnBrk="1" hangingPunct="1">
              <a:spcBef>
                <a:spcPct val="50000"/>
              </a:spcBef>
              <a:buFontTx/>
              <a:buAutoNum type="arabicPeriod"/>
            </a:pPr>
            <a:r>
              <a:rPr lang="en-US" altLang="en-US" sz="2400"/>
              <a:t>Each processor passes its local sum to another processor in a coordinated way</a:t>
            </a:r>
          </a:p>
          <a:p>
            <a:pPr eaLnBrk="1" hangingPunct="1">
              <a:spcBef>
                <a:spcPct val="50000"/>
              </a:spcBef>
              <a:buFontTx/>
              <a:buAutoNum type="arabicPeriod"/>
            </a:pPr>
            <a:r>
              <a:rPr lang="en-US" altLang="en-US" sz="2400"/>
              <a:t>The global sum is finally in processor P</a:t>
            </a:r>
            <a:r>
              <a:rPr lang="en-US" altLang="en-US" sz="2400" baseline="-25000"/>
              <a:t>11</a:t>
            </a:r>
            <a:r>
              <a:rPr lang="en-US" altLang="en-US" sz="2400"/>
              <a: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92B64E0C-705F-7F49-88B1-6AA82913A821}" type="slidenum">
              <a:rPr lang="en-US" altLang="en-US" sz="1400"/>
              <a:pPr>
                <a:spcBef>
                  <a:spcPct val="0"/>
                </a:spcBef>
                <a:buFontTx/>
                <a:buNone/>
              </a:pPr>
              <a:t>64</a:t>
            </a:fld>
            <a:endParaRPr lang="en-US" altLang="en-US" sz="1400"/>
          </a:p>
        </p:txBody>
      </p:sp>
      <p:sp>
        <p:nvSpPr>
          <p:cNvPr id="111618" name="Rectangle 2"/>
          <p:cNvSpPr>
            <a:spLocks noGrp="1" noChangeArrowheads="1"/>
          </p:cNvSpPr>
          <p:nvPr>
            <p:ph type="title"/>
          </p:nvPr>
        </p:nvSpPr>
        <p:spPr>
          <a:xfrm>
            <a:off x="685800" y="0"/>
            <a:ext cx="7772400" cy="1143000"/>
          </a:xfrm>
        </p:spPr>
        <p:txBody>
          <a:bodyPr/>
          <a:lstStyle/>
          <a:p>
            <a:pPr eaLnBrk="1" hangingPunct="1"/>
            <a:r>
              <a:rPr lang="en-US" altLang="en-US">
                <a:ea typeface="ＭＳ Ｐゴシック" charset="-128"/>
              </a:rPr>
              <a:t>Analysis of Summing Example 2</a:t>
            </a:r>
          </a:p>
        </p:txBody>
      </p:sp>
      <p:sp>
        <p:nvSpPr>
          <p:cNvPr id="111619" name="Rectangle 3"/>
          <p:cNvSpPr>
            <a:spLocks noGrp="1" noChangeArrowheads="1"/>
          </p:cNvSpPr>
          <p:nvPr>
            <p:ph type="body" idx="1"/>
          </p:nvPr>
        </p:nvSpPr>
        <p:spPr>
          <a:xfrm>
            <a:off x="533400" y="1295400"/>
            <a:ext cx="8610600" cy="5181600"/>
          </a:xfrm>
        </p:spPr>
        <p:txBody>
          <a:bodyPr/>
          <a:lstStyle/>
          <a:p>
            <a:pPr eaLnBrk="1" hangingPunct="1"/>
            <a:r>
              <a:rPr lang="en-US" altLang="en-US" sz="2800">
                <a:ea typeface="ＭＳ Ｐゴシック" charset="-128"/>
              </a:rPr>
              <a:t>Time for best sequential algorithm is</a:t>
            </a:r>
          </a:p>
          <a:p>
            <a:pPr lvl="1" eaLnBrk="1" hangingPunct="1">
              <a:buFontTx/>
              <a:buChar char=" "/>
            </a:pPr>
            <a:r>
              <a:rPr lang="en-US" altLang="en-US">
                <a:ea typeface="ＭＳ Ｐゴシック" charset="-128"/>
              </a:rPr>
              <a:t>T</a:t>
            </a:r>
            <a:r>
              <a:rPr lang="en-US" altLang="en-US" baseline="-25000">
                <a:ea typeface="ＭＳ Ｐゴシック" charset="-128"/>
              </a:rPr>
              <a:t>seq </a:t>
            </a:r>
            <a:r>
              <a:rPr lang="en-US" altLang="en-US">
                <a:ea typeface="ＭＳ Ｐゴシック" charset="-128"/>
              </a:rPr>
              <a:t>= (m-1)t</a:t>
            </a:r>
            <a:r>
              <a:rPr lang="en-US" altLang="en-US" baseline="-25000">
                <a:ea typeface="ＭＳ Ｐゴシック" charset="-128"/>
              </a:rPr>
              <a:t>calc</a:t>
            </a:r>
            <a:endParaRPr lang="en-US" altLang="en-US" sz="2400">
              <a:ea typeface="ＭＳ Ｐゴシック" charset="-128"/>
            </a:endParaRPr>
          </a:p>
          <a:p>
            <a:pPr eaLnBrk="1" hangingPunct="1">
              <a:buFontTx/>
              <a:buChar char=" "/>
            </a:pPr>
            <a:r>
              <a:rPr lang="en-US" altLang="en-US" sz="2800">
                <a:ea typeface="ＭＳ Ｐゴシック" charset="-128"/>
              </a:rPr>
              <a:t>where </a:t>
            </a:r>
            <a:r>
              <a:rPr lang="en-US" altLang="en-US">
                <a:ea typeface="ＭＳ Ｐゴシック" charset="-128"/>
              </a:rPr>
              <a:t>t</a:t>
            </a:r>
            <a:r>
              <a:rPr lang="en-US" altLang="en-US" baseline="-25000">
                <a:ea typeface="ＭＳ Ｐゴシック" charset="-128"/>
              </a:rPr>
              <a:t>calc</a:t>
            </a:r>
            <a:r>
              <a:rPr lang="en-US" altLang="en-US" sz="2800">
                <a:ea typeface="ＭＳ Ｐゴシック" charset="-128"/>
              </a:rPr>
              <a:t> is time to perform one floating-point operation.</a:t>
            </a:r>
          </a:p>
          <a:p>
            <a:pPr eaLnBrk="1" hangingPunct="1"/>
            <a:r>
              <a:rPr lang="en-US" altLang="en-US" sz="2800">
                <a:ea typeface="ＭＳ Ｐゴシック" charset="-128"/>
              </a:rPr>
              <a:t>Time for each phase of parallel algorithm</a:t>
            </a:r>
          </a:p>
          <a:p>
            <a:pPr lvl="1" eaLnBrk="1" hangingPunct="1"/>
            <a:r>
              <a:rPr lang="en-US" altLang="en-US" sz="2400">
                <a:ea typeface="ＭＳ Ｐゴシック" charset="-128"/>
              </a:rPr>
              <a:t>Form local sums T</a:t>
            </a:r>
            <a:r>
              <a:rPr lang="en-US" altLang="en-US" sz="2400" baseline="-25000">
                <a:ea typeface="ＭＳ Ｐゴシック" charset="-128"/>
              </a:rPr>
              <a:t>1</a:t>
            </a:r>
            <a:r>
              <a:rPr lang="en-US" altLang="en-US" sz="2400">
                <a:ea typeface="ＭＳ Ｐゴシック" charset="-128"/>
              </a:rPr>
              <a:t> = (m/N-1) </a:t>
            </a:r>
            <a:r>
              <a:rPr lang="en-US" altLang="en-US">
                <a:ea typeface="ＭＳ Ｐゴシック" charset="-128"/>
              </a:rPr>
              <a:t>t</a:t>
            </a:r>
            <a:r>
              <a:rPr lang="en-US" altLang="en-US" baseline="-25000">
                <a:ea typeface="ＭＳ Ｐゴシック" charset="-128"/>
              </a:rPr>
              <a:t>calc</a:t>
            </a:r>
            <a:endParaRPr lang="en-US" altLang="en-US" sz="2400">
              <a:ea typeface="ＭＳ Ｐゴシック" charset="-128"/>
            </a:endParaRPr>
          </a:p>
          <a:p>
            <a:pPr lvl="1" eaLnBrk="1" hangingPunct="1"/>
            <a:r>
              <a:rPr lang="en-US" altLang="en-US" sz="2400">
                <a:ea typeface="ＭＳ Ｐゴシック" charset="-128"/>
              </a:rPr>
              <a:t>Sum along processor rows T</a:t>
            </a:r>
            <a:r>
              <a:rPr lang="en-US" altLang="en-US" sz="2400" baseline="-25000">
                <a:ea typeface="ＭＳ Ｐゴシック" charset="-128"/>
              </a:rPr>
              <a:t>2</a:t>
            </a:r>
            <a:r>
              <a:rPr lang="en-US" altLang="en-US" sz="2400">
                <a:ea typeface="ＭＳ Ｐゴシック" charset="-128"/>
              </a:rPr>
              <a:t> = (</a:t>
            </a:r>
            <a:r>
              <a:rPr lang="en-US" altLang="en-US" sz="2400">
                <a:ea typeface="ＭＳ Ｐゴシック" charset="-128"/>
                <a:sym typeface="Mathematica1Mono" charset="0"/>
              </a:rPr>
              <a:t>√</a:t>
            </a:r>
            <a:r>
              <a:rPr lang="en-US" altLang="en-US" sz="2400">
                <a:ea typeface="ＭＳ Ｐゴシック" charset="-128"/>
              </a:rPr>
              <a:t>N - 1)(</a:t>
            </a:r>
            <a:r>
              <a:rPr lang="en-US" altLang="en-US">
                <a:ea typeface="ＭＳ Ｐゴシック" charset="-128"/>
              </a:rPr>
              <a:t>t</a:t>
            </a:r>
            <a:r>
              <a:rPr lang="en-US" altLang="en-US" baseline="-25000">
                <a:ea typeface="ＭＳ Ｐゴシック" charset="-128"/>
              </a:rPr>
              <a:t>calc</a:t>
            </a:r>
            <a:r>
              <a:rPr lang="en-US" altLang="en-US" sz="2400">
                <a:ea typeface="ＭＳ Ｐゴシック" charset="-128"/>
              </a:rPr>
              <a:t> + </a:t>
            </a:r>
            <a:r>
              <a:rPr lang="en-US" altLang="en-US">
                <a:ea typeface="ＭＳ Ｐゴシック" charset="-128"/>
              </a:rPr>
              <a:t>t</a:t>
            </a:r>
            <a:r>
              <a:rPr lang="en-US" altLang="en-US" baseline="-25000">
                <a:ea typeface="ＭＳ Ｐゴシック" charset="-128"/>
              </a:rPr>
              <a:t>comm</a:t>
            </a:r>
            <a:r>
              <a:rPr lang="en-US" altLang="en-US" sz="2400">
                <a:ea typeface="ＭＳ Ｐゴシック" charset="-128"/>
              </a:rPr>
              <a:t>)</a:t>
            </a:r>
          </a:p>
          <a:p>
            <a:pPr lvl="1" eaLnBrk="1" hangingPunct="1"/>
            <a:r>
              <a:rPr lang="en-US" altLang="en-US" sz="2400">
                <a:ea typeface="ＭＳ Ｐゴシック" charset="-128"/>
              </a:rPr>
              <a:t>where </a:t>
            </a:r>
            <a:r>
              <a:rPr lang="en-US" altLang="en-US">
                <a:ea typeface="ＭＳ Ｐゴシック" charset="-128"/>
              </a:rPr>
              <a:t>t</a:t>
            </a:r>
            <a:r>
              <a:rPr lang="en-US" altLang="en-US" baseline="-25000">
                <a:ea typeface="ＭＳ Ｐゴシック" charset="-128"/>
              </a:rPr>
              <a:t>comm</a:t>
            </a:r>
            <a:r>
              <a:rPr lang="en-US" altLang="en-US" sz="2400">
                <a:ea typeface="ＭＳ Ｐゴシック" charset="-128"/>
              </a:rPr>
              <a:t> is time to communicate one floating-point number between neighbouring processors.</a:t>
            </a:r>
          </a:p>
          <a:p>
            <a:pPr lvl="1" eaLnBrk="1" hangingPunct="1"/>
            <a:r>
              <a:rPr lang="en-US" altLang="en-US" sz="2400">
                <a:ea typeface="ＭＳ Ｐゴシック" charset="-128"/>
              </a:rPr>
              <a:t>Sum up first column of processors T</a:t>
            </a:r>
            <a:r>
              <a:rPr lang="en-US" altLang="en-US" sz="2400" baseline="-25000">
                <a:ea typeface="ＭＳ Ｐゴシック" charset="-128"/>
              </a:rPr>
              <a:t>3</a:t>
            </a:r>
            <a:r>
              <a:rPr lang="en-US" altLang="en-US" sz="2400">
                <a:ea typeface="ＭＳ Ｐゴシック" charset="-128"/>
              </a:rPr>
              <a:t> = (</a:t>
            </a:r>
            <a:r>
              <a:rPr lang="en-US" altLang="en-US" sz="2400">
                <a:ea typeface="ＭＳ Ｐゴシック" charset="-128"/>
                <a:sym typeface="Mathematica1Mono" charset="0"/>
              </a:rPr>
              <a:t>√</a:t>
            </a:r>
            <a:r>
              <a:rPr lang="en-US" altLang="en-US" sz="2400">
                <a:ea typeface="ＭＳ Ｐゴシック" charset="-128"/>
              </a:rPr>
              <a:t>N - 1)(</a:t>
            </a:r>
            <a:r>
              <a:rPr lang="en-US" altLang="en-US">
                <a:ea typeface="ＭＳ Ｐゴシック" charset="-128"/>
              </a:rPr>
              <a:t>t</a:t>
            </a:r>
            <a:r>
              <a:rPr lang="en-US" altLang="en-US" baseline="-25000">
                <a:ea typeface="ＭＳ Ｐゴシック" charset="-128"/>
              </a:rPr>
              <a:t>calc</a:t>
            </a:r>
            <a:r>
              <a:rPr lang="en-US" altLang="en-US" sz="2400">
                <a:ea typeface="ＭＳ Ｐゴシック" charset="-128"/>
              </a:rPr>
              <a:t> + </a:t>
            </a:r>
            <a:r>
              <a:rPr lang="en-US" altLang="en-US">
                <a:ea typeface="ＭＳ Ｐゴシック" charset="-128"/>
              </a:rPr>
              <a:t>t</a:t>
            </a:r>
            <a:r>
              <a:rPr lang="en-US" altLang="en-US" baseline="-25000">
                <a:ea typeface="ＭＳ Ｐゴシック" charset="-128"/>
              </a:rPr>
              <a:t>comm</a:t>
            </a:r>
            <a:r>
              <a:rPr lang="en-US" altLang="en-US" sz="2400">
                <a:ea typeface="ＭＳ Ｐゴシック" charset="-128"/>
              </a:rPr>
              <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BEC165EF-7A6D-9F48-99D4-9256CC5063B1}" type="slidenum">
              <a:rPr lang="en-US" altLang="en-US" sz="1400"/>
              <a:pPr>
                <a:spcBef>
                  <a:spcPct val="0"/>
                </a:spcBef>
                <a:buFontTx/>
                <a:buNone/>
              </a:pPr>
              <a:t>65</a:t>
            </a:fld>
            <a:endParaRPr lang="en-US" altLang="en-US" sz="1400"/>
          </a:p>
        </p:txBody>
      </p:sp>
      <p:sp>
        <p:nvSpPr>
          <p:cNvPr id="113666" name="Rectangle 2"/>
          <p:cNvSpPr>
            <a:spLocks noGrp="1" noChangeArrowheads="1"/>
          </p:cNvSpPr>
          <p:nvPr>
            <p:ph type="title"/>
          </p:nvPr>
        </p:nvSpPr>
        <p:spPr/>
        <p:txBody>
          <a:bodyPr/>
          <a:lstStyle/>
          <a:p>
            <a:pPr eaLnBrk="1" hangingPunct="1"/>
            <a:r>
              <a:rPr lang="en-US" altLang="en-US">
                <a:ea typeface="ＭＳ Ｐゴシック" charset="-128"/>
              </a:rPr>
              <a:t>Analysis of Summing Example 3</a:t>
            </a:r>
          </a:p>
        </p:txBody>
      </p:sp>
      <p:sp>
        <p:nvSpPr>
          <p:cNvPr id="113667" name="Rectangle 3"/>
          <p:cNvSpPr>
            <a:spLocks noGrp="1" noChangeArrowheads="1"/>
          </p:cNvSpPr>
          <p:nvPr>
            <p:ph type="body" idx="1"/>
          </p:nvPr>
        </p:nvSpPr>
        <p:spPr>
          <a:xfrm>
            <a:off x="685800" y="1981200"/>
            <a:ext cx="8001000" cy="1828800"/>
          </a:xfrm>
        </p:spPr>
        <p:txBody>
          <a:bodyPr/>
          <a:lstStyle/>
          <a:p>
            <a:pPr eaLnBrk="1" hangingPunct="1"/>
            <a:r>
              <a:rPr lang="en-US" altLang="en-US">
                <a:ea typeface="ＭＳ Ｐゴシック" charset="-128"/>
              </a:rPr>
              <a:t>Total time for the parallel algorithm is:</a:t>
            </a:r>
          </a:p>
          <a:p>
            <a:pPr lvl="1" eaLnBrk="1" hangingPunct="1">
              <a:buFontTx/>
              <a:buChar char=" "/>
            </a:pPr>
            <a:r>
              <a:rPr lang="en-US" altLang="en-US" sz="3200">
                <a:ea typeface="ＭＳ Ｐゴシック" charset="-128"/>
              </a:rPr>
              <a:t>T</a:t>
            </a:r>
            <a:r>
              <a:rPr lang="en-US" altLang="en-US" sz="3200" baseline="-25000">
                <a:ea typeface="ＭＳ Ｐゴシック" charset="-128"/>
              </a:rPr>
              <a:t>par </a:t>
            </a:r>
            <a:r>
              <a:rPr lang="en-US" altLang="en-US" sz="3200">
                <a:ea typeface="ＭＳ Ｐゴシック" charset="-128"/>
              </a:rPr>
              <a:t>= (m/N + 2 </a:t>
            </a:r>
            <a:r>
              <a:rPr lang="en-US" altLang="en-US">
                <a:ea typeface="ＭＳ Ｐゴシック" charset="-128"/>
                <a:sym typeface="Mathematica1Mono" charset="0"/>
              </a:rPr>
              <a:t>√</a:t>
            </a:r>
            <a:r>
              <a:rPr lang="en-US" altLang="en-US">
                <a:ea typeface="ＭＳ Ｐゴシック" charset="-128"/>
              </a:rPr>
              <a:t>N - 3</a:t>
            </a:r>
            <a:r>
              <a:rPr lang="en-US" altLang="en-US" sz="3200">
                <a:ea typeface="ＭＳ Ｐゴシック" charset="-128"/>
              </a:rPr>
              <a:t>)t</a:t>
            </a:r>
            <a:r>
              <a:rPr lang="en-US" altLang="en-US" sz="3200" baseline="-25000">
                <a:ea typeface="ＭＳ Ｐゴシック" charset="-128"/>
              </a:rPr>
              <a:t>calc </a:t>
            </a:r>
            <a:r>
              <a:rPr lang="en-US" altLang="en-US" sz="3200">
                <a:ea typeface="ＭＳ Ｐゴシック" charset="-128"/>
              </a:rPr>
              <a:t>+ 2</a:t>
            </a:r>
            <a:r>
              <a:rPr lang="en-US" altLang="en-US">
                <a:ea typeface="ＭＳ Ｐゴシック" charset="-128"/>
              </a:rPr>
              <a:t>(</a:t>
            </a:r>
            <a:r>
              <a:rPr lang="en-US" altLang="en-US">
                <a:ea typeface="ＭＳ Ｐゴシック" charset="-128"/>
                <a:sym typeface="Mathematica1Mono" charset="0"/>
              </a:rPr>
              <a:t>√</a:t>
            </a:r>
            <a:r>
              <a:rPr lang="en-US" altLang="en-US">
                <a:ea typeface="ＭＳ Ｐゴシック" charset="-128"/>
              </a:rPr>
              <a:t>N - 1) </a:t>
            </a:r>
            <a:r>
              <a:rPr lang="en-US" altLang="en-US" sz="3200">
                <a:ea typeface="ＭＳ Ｐゴシック" charset="-128"/>
              </a:rPr>
              <a:t>t</a:t>
            </a:r>
            <a:r>
              <a:rPr lang="en-US" altLang="en-US" sz="3200" baseline="-25000">
                <a:ea typeface="ＭＳ Ｐゴシック" charset="-128"/>
              </a:rPr>
              <a:t>comm</a:t>
            </a:r>
            <a:endParaRPr lang="en-US" altLang="en-US">
              <a:ea typeface="ＭＳ Ｐゴシック" charset="-128"/>
            </a:endParaRPr>
          </a:p>
          <a:p>
            <a:pPr eaLnBrk="1" hangingPunct="1"/>
            <a:r>
              <a:rPr lang="en-US" altLang="en-US">
                <a:ea typeface="ＭＳ Ｐゴシック" charset="-128"/>
              </a:rPr>
              <a:t>So the speed-up for the summing example is:</a:t>
            </a:r>
          </a:p>
        </p:txBody>
      </p:sp>
      <p:grpSp>
        <p:nvGrpSpPr>
          <p:cNvPr id="113668" name="Group 8"/>
          <p:cNvGrpSpPr>
            <a:grpSpLocks/>
          </p:cNvGrpSpPr>
          <p:nvPr/>
        </p:nvGrpSpPr>
        <p:grpSpPr bwMode="auto">
          <a:xfrm>
            <a:off x="2286000" y="3810000"/>
            <a:ext cx="5842000" cy="1057275"/>
            <a:chOff x="1152" y="2592"/>
            <a:chExt cx="3680" cy="666"/>
          </a:xfrm>
        </p:grpSpPr>
        <p:sp>
          <p:nvSpPr>
            <p:cNvPr id="113678" name="Rectangle 5"/>
            <p:cNvSpPr>
              <a:spLocks noChangeArrowheads="1"/>
            </p:cNvSpPr>
            <p:nvPr/>
          </p:nvSpPr>
          <p:spPr bwMode="auto">
            <a:xfrm>
              <a:off x="1152" y="2928"/>
              <a:ext cx="36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800"/>
                <a:t>(m/N + 2 </a:t>
              </a:r>
              <a:r>
                <a:rPr lang="en-US" altLang="en-US" sz="2800">
                  <a:sym typeface="Mathematica1Mono" charset="0"/>
                </a:rPr>
                <a:t>√</a:t>
              </a:r>
              <a:r>
                <a:rPr lang="en-US" altLang="en-US" sz="2800"/>
                <a:t>N - 3)t</a:t>
              </a:r>
              <a:r>
                <a:rPr lang="en-US" altLang="en-US" sz="2800" baseline="-25000"/>
                <a:t>calc </a:t>
              </a:r>
              <a:r>
                <a:rPr lang="en-US" altLang="en-US" sz="2800"/>
                <a:t>+ 2(</a:t>
              </a:r>
              <a:r>
                <a:rPr lang="en-US" altLang="en-US" sz="2800">
                  <a:sym typeface="Mathematica1Mono" charset="0"/>
                </a:rPr>
                <a:t>√</a:t>
              </a:r>
              <a:r>
                <a:rPr lang="en-US" altLang="en-US" sz="2800"/>
                <a:t>N - 1) t</a:t>
              </a:r>
              <a:r>
                <a:rPr lang="en-US" altLang="en-US" sz="2800" baseline="-25000"/>
                <a:t>comm</a:t>
              </a:r>
            </a:p>
          </p:txBody>
        </p:sp>
        <p:sp>
          <p:nvSpPr>
            <p:cNvPr id="113679" name="Line 6"/>
            <p:cNvSpPr>
              <a:spLocks noChangeShapeType="1"/>
            </p:cNvSpPr>
            <p:nvPr/>
          </p:nvSpPr>
          <p:spPr bwMode="auto">
            <a:xfrm>
              <a:off x="1152" y="2928"/>
              <a:ext cx="35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80" name="Rectangle 7"/>
            <p:cNvSpPr>
              <a:spLocks noChangeArrowheads="1"/>
            </p:cNvSpPr>
            <p:nvPr/>
          </p:nvSpPr>
          <p:spPr bwMode="auto">
            <a:xfrm>
              <a:off x="2256" y="2592"/>
              <a:ext cx="9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800"/>
                <a:t>(m-1)t</a:t>
              </a:r>
              <a:r>
                <a:rPr lang="en-US" altLang="en-US" sz="2800" baseline="-25000"/>
                <a:t>calc</a:t>
              </a:r>
            </a:p>
          </p:txBody>
        </p:sp>
      </p:grpSp>
      <p:sp>
        <p:nvSpPr>
          <p:cNvPr id="113669" name="Rectangle 9"/>
          <p:cNvSpPr>
            <a:spLocks noChangeArrowheads="1"/>
          </p:cNvSpPr>
          <p:nvPr/>
        </p:nvSpPr>
        <p:spPr bwMode="auto">
          <a:xfrm>
            <a:off x="1066800" y="4114800"/>
            <a:ext cx="1166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800"/>
              <a:t>S(N) =</a:t>
            </a:r>
          </a:p>
        </p:txBody>
      </p:sp>
      <p:grpSp>
        <p:nvGrpSpPr>
          <p:cNvPr id="113670" name="Group 21"/>
          <p:cNvGrpSpPr>
            <a:grpSpLocks/>
          </p:cNvGrpSpPr>
          <p:nvPr/>
        </p:nvGrpSpPr>
        <p:grpSpPr bwMode="auto">
          <a:xfrm>
            <a:off x="1828800" y="4876800"/>
            <a:ext cx="6477000" cy="1057275"/>
            <a:chOff x="1152" y="3072"/>
            <a:chExt cx="4080" cy="666"/>
          </a:xfrm>
        </p:grpSpPr>
        <p:sp>
          <p:nvSpPr>
            <p:cNvPr id="113674" name="Rectangle 12"/>
            <p:cNvSpPr>
              <a:spLocks noChangeArrowheads="1"/>
            </p:cNvSpPr>
            <p:nvPr/>
          </p:nvSpPr>
          <p:spPr bwMode="auto">
            <a:xfrm>
              <a:off x="1440" y="3408"/>
              <a:ext cx="370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800"/>
                <a:t>1 + (N/m)(2 </a:t>
              </a:r>
              <a:r>
                <a:rPr lang="en-US" altLang="en-US" sz="2800">
                  <a:sym typeface="Mathematica1Mono" charset="0"/>
                </a:rPr>
                <a:t>√</a:t>
              </a:r>
              <a:r>
                <a:rPr lang="en-US" altLang="en-US" sz="2800"/>
                <a:t>N - 3)</a:t>
              </a:r>
              <a:r>
                <a:rPr lang="en-US" altLang="en-US" sz="2800" baseline="-25000"/>
                <a:t> </a:t>
              </a:r>
              <a:r>
                <a:rPr lang="en-US" altLang="en-US" sz="2800"/>
                <a:t>+ 2(N/m)(</a:t>
              </a:r>
              <a:r>
                <a:rPr lang="en-US" altLang="en-US" sz="2800">
                  <a:sym typeface="Mathematica1Mono" charset="0"/>
                </a:rPr>
                <a:t>√</a:t>
              </a:r>
              <a:r>
                <a:rPr lang="en-US" altLang="en-US" sz="2800"/>
                <a:t>N - 1) </a:t>
              </a:r>
              <a:r>
                <a:rPr lang="en-US" altLang="en-US" sz="2800">
                  <a:sym typeface="Mathematica1Mono" charset="0"/>
                </a:rPr>
                <a:t>τ</a:t>
              </a:r>
              <a:endParaRPr lang="en-US" altLang="en-US" sz="2800" baseline="-25000"/>
            </a:p>
          </p:txBody>
        </p:sp>
        <p:sp>
          <p:nvSpPr>
            <p:cNvPr id="113675" name="Line 13"/>
            <p:cNvSpPr>
              <a:spLocks noChangeShapeType="1"/>
            </p:cNvSpPr>
            <p:nvPr/>
          </p:nvSpPr>
          <p:spPr bwMode="auto">
            <a:xfrm>
              <a:off x="1440" y="3408"/>
              <a:ext cx="37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76" name="Rectangle 14"/>
            <p:cNvSpPr>
              <a:spLocks noChangeArrowheads="1"/>
            </p:cNvSpPr>
            <p:nvPr/>
          </p:nvSpPr>
          <p:spPr bwMode="auto">
            <a:xfrm>
              <a:off x="2544" y="3072"/>
              <a:ext cx="9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800"/>
                <a:t>N(1-1/m)</a:t>
              </a:r>
              <a:endParaRPr lang="en-US" altLang="en-US" sz="2800" baseline="-25000"/>
            </a:p>
          </p:txBody>
        </p:sp>
        <p:sp>
          <p:nvSpPr>
            <p:cNvPr id="113677" name="Rectangle 15"/>
            <p:cNvSpPr>
              <a:spLocks noChangeArrowheads="1"/>
            </p:cNvSpPr>
            <p:nvPr/>
          </p:nvSpPr>
          <p:spPr bwMode="auto">
            <a:xfrm>
              <a:off x="1152" y="3216"/>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800"/>
                <a:t>=</a:t>
              </a:r>
            </a:p>
          </p:txBody>
        </p:sp>
      </p:grpSp>
      <p:grpSp>
        <p:nvGrpSpPr>
          <p:cNvPr id="113671" name="Group 20"/>
          <p:cNvGrpSpPr>
            <a:grpSpLocks/>
          </p:cNvGrpSpPr>
          <p:nvPr/>
        </p:nvGrpSpPr>
        <p:grpSpPr bwMode="auto">
          <a:xfrm>
            <a:off x="1143000" y="6096000"/>
            <a:ext cx="3030538" cy="539750"/>
            <a:chOff x="1536" y="3840"/>
            <a:chExt cx="1909" cy="340"/>
          </a:xfrm>
        </p:grpSpPr>
        <p:sp>
          <p:nvSpPr>
            <p:cNvPr id="113672" name="Rectangle 18"/>
            <p:cNvSpPr>
              <a:spLocks noChangeArrowheads="1"/>
            </p:cNvSpPr>
            <p:nvPr/>
          </p:nvSpPr>
          <p:spPr bwMode="auto">
            <a:xfrm>
              <a:off x="1536" y="3853"/>
              <a:ext cx="1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800"/>
                <a:t>where τ = t</a:t>
              </a:r>
              <a:r>
                <a:rPr lang="en-US" altLang="en-US" sz="2800" baseline="-25000"/>
                <a:t>comm</a:t>
              </a:r>
              <a:r>
                <a:rPr lang="en-US" altLang="en-US" sz="2800"/>
                <a:t>/</a:t>
              </a:r>
              <a:endParaRPr lang="en-US" altLang="en-US" sz="2800" baseline="-25000"/>
            </a:p>
          </p:txBody>
        </p:sp>
        <p:sp>
          <p:nvSpPr>
            <p:cNvPr id="113673" name="Rectangle 19"/>
            <p:cNvSpPr>
              <a:spLocks noChangeArrowheads="1"/>
            </p:cNvSpPr>
            <p:nvPr/>
          </p:nvSpPr>
          <p:spPr bwMode="auto">
            <a:xfrm>
              <a:off x="3024" y="3840"/>
              <a:ext cx="4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800"/>
                <a:t>t</a:t>
              </a:r>
              <a:r>
                <a:rPr lang="en-US" altLang="en-US" sz="2800" baseline="-25000"/>
                <a:t>calc</a:t>
              </a:r>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97EE412D-BA7C-FF46-887B-2C740A5DF788}" type="slidenum">
              <a:rPr lang="en-US" altLang="en-US" sz="1400"/>
              <a:pPr>
                <a:spcBef>
                  <a:spcPct val="0"/>
                </a:spcBef>
                <a:buFontTx/>
                <a:buNone/>
              </a:pPr>
              <a:t>66</a:t>
            </a:fld>
            <a:endParaRPr lang="en-US" altLang="en-US" sz="1400"/>
          </a:p>
        </p:txBody>
      </p:sp>
      <p:sp>
        <p:nvSpPr>
          <p:cNvPr id="115714" name="Rectangle 2"/>
          <p:cNvSpPr>
            <a:spLocks noGrp="1" noChangeArrowheads="1"/>
          </p:cNvSpPr>
          <p:nvPr>
            <p:ph type="title"/>
          </p:nvPr>
        </p:nvSpPr>
        <p:spPr/>
        <p:txBody>
          <a:bodyPr/>
          <a:lstStyle/>
          <a:p>
            <a:pPr eaLnBrk="1" hangingPunct="1"/>
            <a:r>
              <a:rPr lang="en-US" altLang="en-US">
                <a:ea typeface="ＭＳ Ｐゴシック" charset="-128"/>
              </a:rPr>
              <a:t>Analysis of Summing Example 4</a:t>
            </a:r>
          </a:p>
        </p:txBody>
      </p:sp>
      <p:sp>
        <p:nvSpPr>
          <p:cNvPr id="115715" name="Rectangle 3"/>
          <p:cNvSpPr>
            <a:spLocks noGrp="1" noChangeArrowheads="1"/>
          </p:cNvSpPr>
          <p:nvPr>
            <p:ph type="body" idx="1"/>
          </p:nvPr>
        </p:nvSpPr>
        <p:spPr>
          <a:xfrm>
            <a:off x="685800" y="1981200"/>
            <a:ext cx="7772400" cy="914400"/>
          </a:xfrm>
        </p:spPr>
        <p:txBody>
          <a:bodyPr/>
          <a:lstStyle/>
          <a:p>
            <a:pPr eaLnBrk="1" hangingPunct="1">
              <a:lnSpc>
                <a:spcPct val="90000"/>
              </a:lnSpc>
            </a:pPr>
            <a:r>
              <a:rPr lang="en-US" altLang="en-US" sz="2800">
                <a:ea typeface="ＭＳ Ｐゴシック" charset="-128"/>
              </a:rPr>
              <a:t>In this algorithm a good measure of the grain size, g, is the number of elements per processor, m/N. We can write S as:</a:t>
            </a:r>
          </a:p>
        </p:txBody>
      </p:sp>
      <p:grpSp>
        <p:nvGrpSpPr>
          <p:cNvPr id="115716" name="Group 9"/>
          <p:cNvGrpSpPr>
            <a:grpSpLocks/>
          </p:cNvGrpSpPr>
          <p:nvPr/>
        </p:nvGrpSpPr>
        <p:grpSpPr bwMode="auto">
          <a:xfrm>
            <a:off x="838200" y="3352800"/>
            <a:ext cx="7467600" cy="1057275"/>
            <a:chOff x="384" y="2016"/>
            <a:chExt cx="4704" cy="666"/>
          </a:xfrm>
        </p:grpSpPr>
        <p:sp>
          <p:nvSpPr>
            <p:cNvPr id="115718" name="Rectangle 5"/>
            <p:cNvSpPr>
              <a:spLocks noChangeArrowheads="1"/>
            </p:cNvSpPr>
            <p:nvPr/>
          </p:nvSpPr>
          <p:spPr bwMode="auto">
            <a:xfrm>
              <a:off x="1296" y="2352"/>
              <a:ext cx="370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800"/>
                <a:t>1 + (N/m)(2 </a:t>
              </a:r>
              <a:r>
                <a:rPr lang="en-US" altLang="en-US" sz="2800">
                  <a:sym typeface="Mathematica1Mono" charset="0"/>
                </a:rPr>
                <a:t>√</a:t>
              </a:r>
              <a:r>
                <a:rPr lang="en-US" altLang="en-US" sz="2800"/>
                <a:t>N - 3)</a:t>
              </a:r>
              <a:r>
                <a:rPr lang="en-US" altLang="en-US" sz="2800" baseline="-25000"/>
                <a:t> </a:t>
              </a:r>
              <a:r>
                <a:rPr lang="en-US" altLang="en-US" sz="2800"/>
                <a:t>+ 2(N/m)(</a:t>
              </a:r>
              <a:r>
                <a:rPr lang="en-US" altLang="en-US" sz="2800">
                  <a:sym typeface="Mathematica1Mono" charset="0"/>
                </a:rPr>
                <a:t>√</a:t>
              </a:r>
              <a:r>
                <a:rPr lang="en-US" altLang="en-US" sz="2800"/>
                <a:t>N - 1) </a:t>
              </a:r>
              <a:r>
                <a:rPr lang="en-US" altLang="en-US" sz="2800">
                  <a:sym typeface="Mathematica1Mono" charset="0"/>
                </a:rPr>
                <a:t>τ</a:t>
              </a:r>
              <a:endParaRPr lang="en-US" altLang="en-US" sz="2800" baseline="-25000"/>
            </a:p>
          </p:txBody>
        </p:sp>
        <p:sp>
          <p:nvSpPr>
            <p:cNvPr id="115719" name="Line 6"/>
            <p:cNvSpPr>
              <a:spLocks noChangeShapeType="1"/>
            </p:cNvSpPr>
            <p:nvPr/>
          </p:nvSpPr>
          <p:spPr bwMode="auto">
            <a:xfrm>
              <a:off x="1296" y="2352"/>
              <a:ext cx="37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20" name="Rectangle 7"/>
            <p:cNvSpPr>
              <a:spLocks noChangeArrowheads="1"/>
            </p:cNvSpPr>
            <p:nvPr/>
          </p:nvSpPr>
          <p:spPr bwMode="auto">
            <a:xfrm>
              <a:off x="2400" y="2016"/>
              <a:ext cx="9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800"/>
                <a:t>N(1-1/m)</a:t>
              </a:r>
              <a:endParaRPr lang="en-US" altLang="en-US" sz="2800" baseline="-25000"/>
            </a:p>
          </p:txBody>
        </p:sp>
        <p:sp>
          <p:nvSpPr>
            <p:cNvPr id="115721" name="Rectangle 8"/>
            <p:cNvSpPr>
              <a:spLocks noChangeArrowheads="1"/>
            </p:cNvSpPr>
            <p:nvPr/>
          </p:nvSpPr>
          <p:spPr bwMode="auto">
            <a:xfrm>
              <a:off x="384" y="2160"/>
              <a:ext cx="9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800"/>
                <a:t>S(g,N) =</a:t>
              </a:r>
            </a:p>
          </p:txBody>
        </p:sp>
      </p:grpSp>
      <p:sp>
        <p:nvSpPr>
          <p:cNvPr id="115717" name="Text Box 10"/>
          <p:cNvSpPr txBox="1">
            <a:spLocks noChangeArrowheads="1"/>
          </p:cNvSpPr>
          <p:nvPr/>
        </p:nvSpPr>
        <p:spPr bwMode="auto">
          <a:xfrm>
            <a:off x="762000" y="4876800"/>
            <a:ext cx="7620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3838" indent="-223838">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lnSpc>
                <a:spcPct val="60000"/>
              </a:lnSpc>
              <a:spcBef>
                <a:spcPct val="50000"/>
              </a:spcBef>
            </a:pPr>
            <a:r>
              <a:rPr lang="en-US" altLang="en-US" sz="2400"/>
              <a:t>As g </a:t>
            </a:r>
            <a:r>
              <a:rPr lang="en-US" altLang="en-US" sz="2400">
                <a:latin typeface="Wingdings" charset="2"/>
                <a:sym typeface="Wingdings" charset="2"/>
              </a:rPr>
              <a:t></a:t>
            </a:r>
            <a:r>
              <a:rPr lang="en-US" altLang="en-US" sz="2400"/>
              <a:t> </a:t>
            </a:r>
            <a:r>
              <a:rPr lang="en-US" altLang="en-US" sz="2400">
                <a:sym typeface="Mathematica1Mono" charset="0"/>
              </a:rPr>
              <a:t>∞</a:t>
            </a:r>
            <a:r>
              <a:rPr lang="en-US" altLang="en-US" sz="2400"/>
              <a:t> with N constant, S </a:t>
            </a:r>
            <a:r>
              <a:rPr lang="en-US" altLang="en-US" sz="2400">
                <a:latin typeface="Wingdings" charset="2"/>
                <a:sym typeface="Wingdings" charset="2"/>
              </a:rPr>
              <a:t></a:t>
            </a:r>
            <a:r>
              <a:rPr lang="en-US" altLang="en-US" sz="2400"/>
              <a:t> N.</a:t>
            </a:r>
          </a:p>
          <a:p>
            <a:pPr eaLnBrk="1" hangingPunct="1">
              <a:lnSpc>
                <a:spcPct val="60000"/>
              </a:lnSpc>
              <a:spcBef>
                <a:spcPct val="50000"/>
              </a:spcBef>
            </a:pPr>
            <a:r>
              <a:rPr lang="en-US" altLang="en-US" sz="2400"/>
              <a:t>As N </a:t>
            </a:r>
            <a:r>
              <a:rPr lang="en-US" altLang="en-US" sz="2400">
                <a:latin typeface="Wingdings" charset="2"/>
                <a:sym typeface="Wingdings" charset="2"/>
              </a:rPr>
              <a:t></a:t>
            </a:r>
            <a:r>
              <a:rPr lang="en-US" altLang="en-US" sz="2400"/>
              <a:t> </a:t>
            </a:r>
            <a:r>
              <a:rPr lang="en-US" altLang="en-US" sz="2400">
                <a:sym typeface="Mathematica1Mono" charset="0"/>
              </a:rPr>
              <a:t>∞</a:t>
            </a:r>
            <a:r>
              <a:rPr lang="en-US" altLang="en-US" sz="2400"/>
              <a:t> with g constant, S </a:t>
            </a:r>
            <a:r>
              <a:rPr lang="en-US" altLang="en-US" sz="2400">
                <a:sym typeface="Mathematica1Mono" charset="0"/>
              </a:rPr>
              <a:t>≈</a:t>
            </a:r>
            <a:r>
              <a:rPr lang="en-US" altLang="en-US" sz="2400"/>
              <a:t> g</a:t>
            </a:r>
            <a:r>
              <a:rPr lang="en-US" altLang="en-US" sz="2400">
                <a:sym typeface="Mathematica1Mono" charset="0"/>
              </a:rPr>
              <a:t>√</a:t>
            </a:r>
            <a:r>
              <a:rPr lang="en-US" altLang="en-US" sz="2400"/>
              <a:t>N/(2(1+</a:t>
            </a:r>
            <a:r>
              <a:rPr lang="en-US" altLang="en-US" sz="2400">
                <a:sym typeface="Mathematica1Mono" charset="0"/>
              </a:rPr>
              <a:t>τ</a:t>
            </a:r>
            <a:r>
              <a:rPr lang="en-US" altLang="en-US" sz="2400"/>
              <a:t>)).</a:t>
            </a:r>
          </a:p>
          <a:p>
            <a:pPr eaLnBrk="1" hangingPunct="1">
              <a:lnSpc>
                <a:spcPct val="60000"/>
              </a:lnSpc>
              <a:spcBef>
                <a:spcPct val="50000"/>
              </a:spcBef>
            </a:pPr>
            <a:r>
              <a:rPr lang="en-US" altLang="en-US" sz="2400"/>
              <a:t>As N </a:t>
            </a:r>
            <a:r>
              <a:rPr lang="en-US" altLang="en-US" sz="2400">
                <a:latin typeface="Wingdings" charset="2"/>
                <a:sym typeface="Wingdings" charset="2"/>
              </a:rPr>
              <a:t></a:t>
            </a:r>
            <a:r>
              <a:rPr lang="en-US" altLang="en-US" sz="2400"/>
              <a:t> </a:t>
            </a:r>
            <a:r>
              <a:rPr lang="en-US" altLang="en-US" sz="2400">
                <a:sym typeface="Mathematica1Mono" charset="0"/>
              </a:rPr>
              <a:t>∞</a:t>
            </a:r>
            <a:r>
              <a:rPr lang="en-US" altLang="en-US" sz="2400"/>
              <a:t> with m constant, S </a:t>
            </a:r>
            <a:r>
              <a:rPr lang="en-US" altLang="en-US" sz="2400">
                <a:latin typeface="Wingdings" charset="2"/>
                <a:sym typeface="Wingdings" charset="2"/>
              </a:rPr>
              <a:t></a:t>
            </a:r>
            <a:r>
              <a:rPr lang="en-US" altLang="en-US" sz="2400"/>
              <a:t> 0.</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EF8F31AC-F220-6E45-8071-1F4D34F327CE}" type="slidenum">
              <a:rPr lang="en-US" altLang="en-US" sz="1400"/>
              <a:pPr>
                <a:spcBef>
                  <a:spcPct val="0"/>
                </a:spcBef>
                <a:buFontTx/>
                <a:buNone/>
              </a:pPr>
              <a:t>67</a:t>
            </a:fld>
            <a:endParaRPr lang="en-US" altLang="en-US" sz="1400"/>
          </a:p>
        </p:txBody>
      </p:sp>
      <p:sp>
        <p:nvSpPr>
          <p:cNvPr id="117762" name="Rectangle 2"/>
          <p:cNvSpPr>
            <a:spLocks noGrp="1" noChangeArrowheads="1"/>
          </p:cNvSpPr>
          <p:nvPr>
            <p:ph type="title"/>
          </p:nvPr>
        </p:nvSpPr>
        <p:spPr/>
        <p:txBody>
          <a:bodyPr/>
          <a:lstStyle/>
          <a:p>
            <a:pPr eaLnBrk="1" hangingPunct="1"/>
            <a:r>
              <a:rPr lang="en-US" altLang="en-US">
                <a:ea typeface="ＭＳ Ｐゴシック" charset="-128"/>
              </a:rPr>
              <a:t>Analysis of Summing Example 5</a:t>
            </a:r>
          </a:p>
        </p:txBody>
      </p:sp>
      <p:sp>
        <p:nvSpPr>
          <p:cNvPr id="117763" name="Rectangle 3"/>
          <p:cNvSpPr>
            <a:spLocks noGrp="1" noChangeArrowheads="1"/>
          </p:cNvSpPr>
          <p:nvPr>
            <p:ph type="body" idx="1"/>
          </p:nvPr>
        </p:nvSpPr>
        <p:spPr>
          <a:xfrm>
            <a:off x="685800" y="1981200"/>
            <a:ext cx="7772400" cy="838200"/>
          </a:xfrm>
        </p:spPr>
        <p:txBody>
          <a:bodyPr/>
          <a:lstStyle/>
          <a:p>
            <a:pPr eaLnBrk="1" hangingPunct="1"/>
            <a:r>
              <a:rPr lang="en-US" altLang="en-US">
                <a:ea typeface="ＭＳ Ｐゴシック" charset="-128"/>
              </a:rPr>
              <a:t>If m </a:t>
            </a:r>
            <a:r>
              <a:rPr lang="en-US" altLang="en-US">
                <a:ea typeface="ＭＳ Ｐゴシック" charset="-128"/>
                <a:sym typeface="Mathematica1Mono" charset="0"/>
              </a:rPr>
              <a:t>&gt;&gt;</a:t>
            </a:r>
            <a:r>
              <a:rPr lang="en-US" altLang="en-US">
                <a:ea typeface="ＭＳ Ｐゴシック" charset="-128"/>
              </a:rPr>
              <a:t> 1 and N </a:t>
            </a:r>
            <a:r>
              <a:rPr lang="en-US" altLang="en-US">
                <a:ea typeface="ＭＳ Ｐゴシック" charset="-128"/>
                <a:sym typeface="Mathematica1Mono" charset="0"/>
              </a:rPr>
              <a:t>&gt;&gt;</a:t>
            </a:r>
            <a:r>
              <a:rPr lang="en-US" altLang="en-US">
                <a:ea typeface="ＭＳ Ｐゴシック" charset="-128"/>
              </a:rPr>
              <a:t> 1,</a:t>
            </a:r>
          </a:p>
        </p:txBody>
      </p:sp>
      <p:grpSp>
        <p:nvGrpSpPr>
          <p:cNvPr id="117764" name="Group 20"/>
          <p:cNvGrpSpPr>
            <a:grpSpLocks/>
          </p:cNvGrpSpPr>
          <p:nvPr/>
        </p:nvGrpSpPr>
        <p:grpSpPr bwMode="auto">
          <a:xfrm>
            <a:off x="1981200" y="2743200"/>
            <a:ext cx="4114800" cy="3033713"/>
            <a:chOff x="576" y="1680"/>
            <a:chExt cx="2592" cy="1911"/>
          </a:xfrm>
        </p:grpSpPr>
        <p:grpSp>
          <p:nvGrpSpPr>
            <p:cNvPr id="117765" name="Group 9"/>
            <p:cNvGrpSpPr>
              <a:grpSpLocks/>
            </p:cNvGrpSpPr>
            <p:nvPr/>
          </p:nvGrpSpPr>
          <p:grpSpPr bwMode="auto">
            <a:xfrm>
              <a:off x="576" y="1680"/>
              <a:ext cx="2592" cy="666"/>
              <a:chOff x="576" y="1680"/>
              <a:chExt cx="2592" cy="666"/>
            </a:xfrm>
          </p:grpSpPr>
          <p:sp>
            <p:nvSpPr>
              <p:cNvPr id="117773" name="Rectangle 5"/>
              <p:cNvSpPr>
                <a:spLocks noChangeArrowheads="1"/>
              </p:cNvSpPr>
              <p:nvPr/>
            </p:nvSpPr>
            <p:spPr bwMode="auto">
              <a:xfrm>
                <a:off x="1488" y="2016"/>
                <a:ext cx="158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800"/>
                  <a:t>1 + 2 </a:t>
                </a:r>
                <a:r>
                  <a:rPr lang="en-US" altLang="en-US" sz="2800">
                    <a:sym typeface="Mathematica1Mono" charset="0"/>
                  </a:rPr>
                  <a:t>√</a:t>
                </a:r>
                <a:r>
                  <a:rPr lang="en-US" altLang="en-US" sz="2800"/>
                  <a:t>N(1+</a:t>
                </a:r>
                <a:r>
                  <a:rPr lang="en-US" altLang="en-US" sz="2800">
                    <a:sym typeface="Mathematica1Mono" charset="0"/>
                  </a:rPr>
                  <a:t>τ</a:t>
                </a:r>
                <a:r>
                  <a:rPr lang="en-US" altLang="en-US" sz="2800"/>
                  <a:t>)/g</a:t>
                </a:r>
                <a:endParaRPr lang="en-US" altLang="en-US" sz="2800" baseline="-25000"/>
              </a:p>
            </p:txBody>
          </p:sp>
          <p:sp>
            <p:nvSpPr>
              <p:cNvPr id="117774" name="Line 6"/>
              <p:cNvSpPr>
                <a:spLocks noChangeShapeType="1"/>
              </p:cNvSpPr>
              <p:nvPr/>
            </p:nvSpPr>
            <p:spPr bwMode="auto">
              <a:xfrm>
                <a:off x="1488" y="2016"/>
                <a:ext cx="16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775" name="Rectangle 7"/>
              <p:cNvSpPr>
                <a:spLocks noChangeArrowheads="1"/>
              </p:cNvSpPr>
              <p:nvPr/>
            </p:nvSpPr>
            <p:spPr bwMode="auto">
              <a:xfrm>
                <a:off x="2112" y="1680"/>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800"/>
                  <a:t>N</a:t>
                </a:r>
                <a:endParaRPr lang="en-US" altLang="en-US" sz="2800" baseline="-25000"/>
              </a:p>
            </p:txBody>
          </p:sp>
          <p:sp>
            <p:nvSpPr>
              <p:cNvPr id="117776" name="Rectangle 8"/>
              <p:cNvSpPr>
                <a:spLocks noChangeArrowheads="1"/>
              </p:cNvSpPr>
              <p:nvPr/>
            </p:nvSpPr>
            <p:spPr bwMode="auto">
              <a:xfrm>
                <a:off x="576" y="1824"/>
                <a:ext cx="9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800"/>
                  <a:t>S(g,N) =</a:t>
                </a:r>
              </a:p>
            </p:txBody>
          </p:sp>
        </p:grpSp>
        <p:grpSp>
          <p:nvGrpSpPr>
            <p:cNvPr id="117766" name="Group 10"/>
            <p:cNvGrpSpPr>
              <a:grpSpLocks/>
            </p:cNvGrpSpPr>
            <p:nvPr/>
          </p:nvGrpSpPr>
          <p:grpSpPr bwMode="auto">
            <a:xfrm>
              <a:off x="576" y="2352"/>
              <a:ext cx="2592" cy="666"/>
              <a:chOff x="576" y="1680"/>
              <a:chExt cx="2592" cy="666"/>
            </a:xfrm>
          </p:grpSpPr>
          <p:sp>
            <p:nvSpPr>
              <p:cNvPr id="117769" name="Rectangle 11"/>
              <p:cNvSpPr>
                <a:spLocks noChangeArrowheads="1"/>
              </p:cNvSpPr>
              <p:nvPr/>
            </p:nvSpPr>
            <p:spPr bwMode="auto">
              <a:xfrm>
                <a:off x="1488" y="2016"/>
                <a:ext cx="158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800"/>
                  <a:t>1 + 2 </a:t>
                </a:r>
                <a:r>
                  <a:rPr lang="en-US" altLang="en-US" sz="2800">
                    <a:sym typeface="Mathematica1Mono" charset="0"/>
                  </a:rPr>
                  <a:t>√</a:t>
                </a:r>
                <a:r>
                  <a:rPr lang="en-US" altLang="en-US" sz="2800"/>
                  <a:t>N(1+</a:t>
                </a:r>
                <a:r>
                  <a:rPr lang="en-US" altLang="en-US" sz="2800">
                    <a:sym typeface="Mathematica1Mono" charset="0"/>
                  </a:rPr>
                  <a:t>τ</a:t>
                </a:r>
                <a:r>
                  <a:rPr lang="en-US" altLang="en-US" sz="2800"/>
                  <a:t>)/g</a:t>
                </a:r>
                <a:endParaRPr lang="en-US" altLang="en-US" sz="2800" baseline="-25000"/>
              </a:p>
            </p:txBody>
          </p:sp>
          <p:sp>
            <p:nvSpPr>
              <p:cNvPr id="117770" name="Line 12"/>
              <p:cNvSpPr>
                <a:spLocks noChangeShapeType="1"/>
              </p:cNvSpPr>
              <p:nvPr/>
            </p:nvSpPr>
            <p:spPr bwMode="auto">
              <a:xfrm>
                <a:off x="1488" y="2016"/>
                <a:ext cx="16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771" name="Rectangle 13"/>
              <p:cNvSpPr>
                <a:spLocks noChangeArrowheads="1"/>
              </p:cNvSpPr>
              <p:nvPr/>
            </p:nvSpPr>
            <p:spPr bwMode="auto">
              <a:xfrm>
                <a:off x="2112" y="16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800"/>
                  <a:t>1</a:t>
                </a:r>
                <a:endParaRPr lang="en-US" altLang="en-US" sz="2800" baseline="-25000"/>
              </a:p>
            </p:txBody>
          </p:sp>
          <p:sp>
            <p:nvSpPr>
              <p:cNvPr id="117772" name="Rectangle 14"/>
              <p:cNvSpPr>
                <a:spLocks noChangeArrowheads="1"/>
              </p:cNvSpPr>
              <p:nvPr/>
            </p:nvSpPr>
            <p:spPr bwMode="auto">
              <a:xfrm>
                <a:off x="576" y="1823"/>
                <a:ext cx="87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800">
                    <a:sym typeface="Mathematica1Mono" charset="0"/>
                  </a:rPr>
                  <a:t>ε</a:t>
                </a:r>
                <a:r>
                  <a:rPr lang="en-US" altLang="en-US" sz="2800"/>
                  <a:t>(g,N) =</a:t>
                </a:r>
              </a:p>
            </p:txBody>
          </p:sp>
        </p:grpSp>
        <p:sp>
          <p:nvSpPr>
            <p:cNvPr id="117767" name="Rectangle 16"/>
            <p:cNvSpPr>
              <a:spLocks noChangeArrowheads="1"/>
            </p:cNvSpPr>
            <p:nvPr/>
          </p:nvSpPr>
          <p:spPr bwMode="auto">
            <a:xfrm>
              <a:off x="1488" y="3216"/>
              <a:ext cx="123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800"/>
                <a:t>2 </a:t>
              </a:r>
              <a:r>
                <a:rPr lang="en-US" altLang="en-US" sz="2800">
                  <a:sym typeface="Mathematica1Mono" charset="0"/>
                </a:rPr>
                <a:t>√</a:t>
              </a:r>
              <a:r>
                <a:rPr lang="en-US" altLang="en-US" sz="2800"/>
                <a:t>N(1+</a:t>
              </a:r>
              <a:r>
                <a:rPr lang="en-US" altLang="en-US" sz="2800">
                  <a:sym typeface="Mathematica1Mono" charset="0"/>
                </a:rPr>
                <a:t>τ</a:t>
              </a:r>
              <a:r>
                <a:rPr lang="en-US" altLang="en-US" sz="2800"/>
                <a:t>)/g</a:t>
              </a:r>
              <a:endParaRPr lang="en-US" altLang="en-US" sz="2800" baseline="-25000"/>
            </a:p>
          </p:txBody>
        </p:sp>
        <p:sp>
          <p:nvSpPr>
            <p:cNvPr id="117768" name="Rectangle 19"/>
            <p:cNvSpPr>
              <a:spLocks noChangeArrowheads="1"/>
            </p:cNvSpPr>
            <p:nvPr/>
          </p:nvSpPr>
          <p:spPr bwMode="auto">
            <a:xfrm>
              <a:off x="576" y="3264"/>
              <a:ext cx="8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800"/>
                <a:t>f(g,N) =</a:t>
              </a: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5688613E-D314-1448-8D85-67B1335EEB7C}" type="slidenum">
              <a:rPr lang="en-US" altLang="en-US" sz="1400"/>
              <a:pPr>
                <a:spcBef>
                  <a:spcPct val="0"/>
                </a:spcBef>
                <a:buFontTx/>
                <a:buNone/>
              </a:pPr>
              <a:t>68</a:t>
            </a:fld>
            <a:endParaRPr lang="en-US" altLang="en-US" sz="1400"/>
          </a:p>
        </p:txBody>
      </p:sp>
      <p:sp>
        <p:nvSpPr>
          <p:cNvPr id="119810" name="Rectangle 2"/>
          <p:cNvSpPr>
            <a:spLocks noGrp="1" noChangeArrowheads="1"/>
          </p:cNvSpPr>
          <p:nvPr>
            <p:ph type="title"/>
          </p:nvPr>
        </p:nvSpPr>
        <p:spPr>
          <a:xfrm>
            <a:off x="609600" y="304800"/>
            <a:ext cx="7772400" cy="1143000"/>
          </a:xfrm>
        </p:spPr>
        <p:txBody>
          <a:bodyPr/>
          <a:lstStyle/>
          <a:p>
            <a:pPr eaLnBrk="1" hangingPunct="1"/>
            <a:r>
              <a:rPr lang="en-US" altLang="en-US">
                <a:ea typeface="ＭＳ Ｐゴシック" charset="-128"/>
              </a:rPr>
              <a:t>Scalable Algorithms</a:t>
            </a:r>
          </a:p>
        </p:txBody>
      </p:sp>
      <p:sp>
        <p:nvSpPr>
          <p:cNvPr id="119811" name="Rectangle 3"/>
          <p:cNvSpPr>
            <a:spLocks noGrp="1" noChangeArrowheads="1"/>
          </p:cNvSpPr>
          <p:nvPr>
            <p:ph type="body" idx="1"/>
          </p:nvPr>
        </p:nvSpPr>
        <p:spPr>
          <a:xfrm>
            <a:off x="685800" y="1524000"/>
            <a:ext cx="7772400" cy="4114800"/>
          </a:xfrm>
        </p:spPr>
        <p:txBody>
          <a:bodyPr/>
          <a:lstStyle/>
          <a:p>
            <a:pPr eaLnBrk="1" hangingPunct="1">
              <a:lnSpc>
                <a:spcPct val="90000"/>
              </a:lnSpc>
            </a:pPr>
            <a:r>
              <a:rPr lang="en-US" altLang="en-US" sz="2400">
                <a:ea typeface="ＭＳ Ｐゴシック" charset="-128"/>
              </a:rPr>
              <a:t>Scalability is a measure of how effectively an algorithm makes use of additional processors.</a:t>
            </a:r>
          </a:p>
          <a:p>
            <a:pPr eaLnBrk="1" hangingPunct="1">
              <a:lnSpc>
                <a:spcPct val="90000"/>
              </a:lnSpc>
            </a:pPr>
            <a:r>
              <a:rPr lang="en-US" altLang="en-US" sz="2400">
                <a:ea typeface="ＭＳ Ｐゴシック" charset="-128"/>
              </a:rPr>
              <a:t>An algorithm is said to be </a:t>
            </a:r>
            <a:r>
              <a:rPr lang="en-US" altLang="en-US" sz="2400" i="1">
                <a:ea typeface="ＭＳ Ｐゴシック" charset="-128"/>
              </a:rPr>
              <a:t>scalable</a:t>
            </a:r>
            <a:r>
              <a:rPr lang="en-US" altLang="en-US" sz="2400">
                <a:ea typeface="ＭＳ Ｐゴシック" charset="-128"/>
              </a:rPr>
              <a:t> if it is possible to keep the efficiency constant by increasing the problem size as the number of processors increases.</a:t>
            </a:r>
          </a:p>
          <a:p>
            <a:pPr eaLnBrk="1" hangingPunct="1">
              <a:lnSpc>
                <a:spcPct val="90000"/>
              </a:lnSpc>
            </a:pPr>
            <a:r>
              <a:rPr lang="en-US" altLang="en-US" sz="2400">
                <a:ea typeface="ＭＳ Ｐゴシック" charset="-128"/>
              </a:rPr>
              <a:t>An algorithm is said to be </a:t>
            </a:r>
            <a:r>
              <a:rPr lang="en-US" altLang="en-US" sz="2400" i="1">
                <a:ea typeface="ＭＳ Ｐゴシック" charset="-128"/>
              </a:rPr>
              <a:t>perfectly scalable</a:t>
            </a:r>
            <a:r>
              <a:rPr lang="en-US" altLang="en-US" sz="2400">
                <a:ea typeface="ＭＳ Ｐゴシック" charset="-128"/>
              </a:rPr>
              <a:t> if the efficiency remains constant when the problem size and the number of processors increase by the same factor.</a:t>
            </a:r>
          </a:p>
          <a:p>
            <a:pPr eaLnBrk="1" hangingPunct="1">
              <a:lnSpc>
                <a:spcPct val="90000"/>
              </a:lnSpc>
            </a:pPr>
            <a:r>
              <a:rPr lang="en-US" altLang="en-US" sz="2400">
                <a:ea typeface="ＭＳ Ｐゴシック" charset="-128"/>
              </a:rPr>
              <a:t>An algorithm is said to be </a:t>
            </a:r>
            <a:r>
              <a:rPr lang="en-US" altLang="en-US" sz="2400" i="1">
                <a:ea typeface="ＭＳ Ｐゴシック" charset="-128"/>
              </a:rPr>
              <a:t>highly scalable</a:t>
            </a:r>
            <a:r>
              <a:rPr lang="en-US" altLang="en-US" sz="2400">
                <a:ea typeface="ＭＳ Ｐゴシック" charset="-128"/>
              </a:rPr>
              <a:t> if the efficiency depends only weakly on the number of processors when the problem size and the number of processors increase by the same factor.</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7670731E-AD9D-7C4A-B105-96340866C5B8}" type="slidenum">
              <a:rPr lang="en-US" altLang="en-US" sz="1400"/>
              <a:pPr>
                <a:spcBef>
                  <a:spcPct val="0"/>
                </a:spcBef>
                <a:buFontTx/>
                <a:buNone/>
              </a:pPr>
              <a:t>69</a:t>
            </a:fld>
            <a:endParaRPr lang="en-US" altLang="en-US" sz="1400"/>
          </a:p>
        </p:txBody>
      </p:sp>
      <p:sp>
        <p:nvSpPr>
          <p:cNvPr id="121858" name="Rectangle 2"/>
          <p:cNvSpPr>
            <a:spLocks noGrp="1" noChangeArrowheads="1"/>
          </p:cNvSpPr>
          <p:nvPr>
            <p:ph type="title"/>
          </p:nvPr>
        </p:nvSpPr>
        <p:spPr/>
        <p:txBody>
          <a:bodyPr/>
          <a:lstStyle/>
          <a:p>
            <a:pPr eaLnBrk="1" hangingPunct="1"/>
            <a:r>
              <a:rPr lang="en-US" altLang="en-US">
                <a:ea typeface="ＭＳ Ｐゴシック" charset="-128"/>
              </a:rPr>
              <a:t>Scalability of the Summing Example</a:t>
            </a:r>
          </a:p>
        </p:txBody>
      </p:sp>
      <p:sp>
        <p:nvSpPr>
          <p:cNvPr id="121859" name="Rectangle 3"/>
          <p:cNvSpPr>
            <a:spLocks noGrp="1" noChangeArrowheads="1"/>
          </p:cNvSpPr>
          <p:nvPr>
            <p:ph type="body" idx="1"/>
          </p:nvPr>
        </p:nvSpPr>
        <p:spPr/>
        <p:txBody>
          <a:bodyPr/>
          <a:lstStyle/>
          <a:p>
            <a:pPr eaLnBrk="1" hangingPunct="1"/>
            <a:r>
              <a:rPr lang="en-US" altLang="en-US">
                <a:ea typeface="ＭＳ Ｐゴシック" charset="-128"/>
              </a:rPr>
              <a:t>The summing algorithm is scalable since we can take g </a:t>
            </a:r>
            <a:r>
              <a:rPr lang="en-US" altLang="en-US">
                <a:ea typeface="ＭＳ Ｐゴシック" charset="-128"/>
                <a:sym typeface="Mathematica1Mono" charset="0"/>
              </a:rPr>
              <a:t>proportional to</a:t>
            </a:r>
            <a:r>
              <a:rPr lang="en-US" altLang="en-US">
                <a:ea typeface="ＭＳ Ｐゴシック" charset="-128"/>
                <a:sym typeface="Math1" charset="0"/>
              </a:rPr>
              <a:t> </a:t>
            </a:r>
            <a:r>
              <a:rPr lang="en-US" altLang="en-US">
                <a:ea typeface="ＭＳ Ｐゴシック" charset="-128"/>
                <a:sym typeface="Mathematica1Mono" charset="0"/>
              </a:rPr>
              <a:t>√</a:t>
            </a:r>
            <a:r>
              <a:rPr lang="en-US" altLang="en-US">
                <a:ea typeface="ＭＳ Ｐゴシック" charset="-128"/>
              </a:rPr>
              <a:t>N.</a:t>
            </a:r>
          </a:p>
          <a:p>
            <a:pPr eaLnBrk="1" hangingPunct="1"/>
            <a:r>
              <a:rPr lang="en-US" altLang="en-US">
                <a:ea typeface="ＭＳ Ｐゴシック" charset="-128"/>
              </a:rPr>
              <a:t>The summing algorithm is not perfectly scalable, but it is highly scalable.</a:t>
            </a:r>
          </a:p>
          <a:p>
            <a:pPr eaLnBrk="1" hangingPunct="1"/>
            <a:r>
              <a:rPr lang="ja-JP" altLang="en-US">
                <a:ea typeface="ＭＳ Ｐゴシック" charset="-128"/>
              </a:rPr>
              <a:t>“</a:t>
            </a:r>
            <a:r>
              <a:rPr lang="en-US" altLang="ja-JP">
                <a:ea typeface="ＭＳ Ｐゴシック" charset="-128"/>
              </a:rPr>
              <a:t>Problem size</a:t>
            </a:r>
            <a:r>
              <a:rPr lang="ja-JP" altLang="en-US">
                <a:ea typeface="ＭＳ Ｐゴシック" charset="-128"/>
              </a:rPr>
              <a:t>”</a:t>
            </a:r>
            <a:r>
              <a:rPr lang="en-US" altLang="ja-JP">
                <a:ea typeface="ＭＳ Ｐゴシック" charset="-128"/>
              </a:rPr>
              <a:t> may be either:</a:t>
            </a:r>
          </a:p>
          <a:p>
            <a:pPr lvl="1" eaLnBrk="1" hangingPunct="1"/>
            <a:r>
              <a:rPr lang="en-US" altLang="en-US">
                <a:ea typeface="ＭＳ Ｐゴシック" charset="-128"/>
              </a:rPr>
              <a:t>the work performed, or</a:t>
            </a:r>
          </a:p>
          <a:p>
            <a:pPr lvl="1" eaLnBrk="1" hangingPunct="1"/>
            <a:r>
              <a:rPr lang="en-US" altLang="en-US">
                <a:ea typeface="ＭＳ Ｐゴシック" charset="-128"/>
              </a:rPr>
              <a:t>the size of the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A2845AFF-AE73-A942-A8E6-EE1007366F91}" type="slidenum">
              <a:rPr lang="en-US" altLang="en-US" sz="1400"/>
              <a:pPr>
                <a:spcBef>
                  <a:spcPct val="0"/>
                </a:spcBef>
                <a:buFontTx/>
                <a:buNone/>
              </a:pPr>
              <a:t>7</a:t>
            </a:fld>
            <a:endParaRPr lang="en-US" altLang="en-US" sz="1400"/>
          </a:p>
        </p:txBody>
      </p:sp>
      <p:sp>
        <p:nvSpPr>
          <p:cNvPr id="81922" name="Rectangle 2"/>
          <p:cNvSpPr>
            <a:spLocks noGrp="1" noChangeArrowheads="1"/>
          </p:cNvSpPr>
          <p:nvPr>
            <p:ph type="title"/>
          </p:nvPr>
        </p:nvSpPr>
        <p:spPr/>
        <p:txBody>
          <a:bodyPr/>
          <a:lstStyle/>
          <a:p>
            <a:pPr eaLnBrk="1" hangingPunct="1"/>
            <a:r>
              <a:rPr lang="en-US" altLang="en-US">
                <a:ea typeface="ＭＳ Ｐゴシック" charset="-128"/>
              </a:rPr>
              <a:t>Network Metrics</a:t>
            </a:r>
          </a:p>
        </p:txBody>
      </p:sp>
      <p:sp>
        <p:nvSpPr>
          <p:cNvPr id="81923" name="Rectangle 3"/>
          <p:cNvSpPr>
            <a:spLocks noGrp="1" noChangeArrowheads="1"/>
          </p:cNvSpPr>
          <p:nvPr>
            <p:ph type="body" idx="1"/>
          </p:nvPr>
        </p:nvSpPr>
        <p:spPr>
          <a:xfrm>
            <a:off x="685800" y="1828800"/>
            <a:ext cx="7772400" cy="1219200"/>
          </a:xfrm>
        </p:spPr>
        <p:txBody>
          <a:bodyPr/>
          <a:lstStyle/>
          <a:p>
            <a:pPr marL="0" indent="0" eaLnBrk="1" hangingPunct="1">
              <a:buFontTx/>
              <a:buNone/>
            </a:pPr>
            <a:r>
              <a:rPr lang="en-US" altLang="en-US">
                <a:ea typeface="ＭＳ Ｐゴシック" charset="-128"/>
              </a:rPr>
              <a:t>A number of metrics can be used to evaluate and compare interconnection networks.</a:t>
            </a:r>
          </a:p>
        </p:txBody>
      </p:sp>
      <p:sp>
        <p:nvSpPr>
          <p:cNvPr id="81924" name="Text Box 4"/>
          <p:cNvSpPr txBox="1">
            <a:spLocks noChangeArrowheads="1"/>
          </p:cNvSpPr>
          <p:nvPr/>
        </p:nvSpPr>
        <p:spPr bwMode="auto">
          <a:xfrm>
            <a:off x="762000" y="3124200"/>
            <a:ext cx="7924800" cy="325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lnSpc>
                <a:spcPct val="90000"/>
              </a:lnSpc>
            </a:pPr>
            <a:r>
              <a:rPr lang="en-US" altLang="en-US" sz="2800" b="1"/>
              <a:t>Network connectivity</a:t>
            </a:r>
            <a:r>
              <a:rPr lang="en-US" altLang="en-US" sz="2800"/>
              <a:t> is the minimum number of nodes or links that must fail to partition the network into two or more disjoint networks.</a:t>
            </a:r>
          </a:p>
          <a:p>
            <a:pPr eaLnBrk="1" hangingPunct="1">
              <a:lnSpc>
                <a:spcPct val="90000"/>
              </a:lnSpc>
            </a:pPr>
            <a:r>
              <a:rPr lang="en-US" altLang="en-US" sz="2800"/>
              <a:t>Network connectivity measures the resiliency of a network, and its ability to continue operation despite disabled components. When components fail we would like the network to continue operation with reduced capacity.</a:t>
            </a:r>
          </a:p>
        </p:txBody>
      </p:sp>
    </p:spTree>
    <p:extLst>
      <p:ext uri="{BB962C8B-B14F-4D97-AF65-F5344CB8AC3E}">
        <p14:creationId xmlns:p14="http://schemas.microsoft.com/office/powerpoint/2010/main" val="41633794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EDD127A4-C062-8540-8296-4B2E35233D3F}" type="slidenum">
              <a:rPr lang="en-US" altLang="en-US" sz="1400"/>
              <a:pPr>
                <a:spcBef>
                  <a:spcPct val="0"/>
                </a:spcBef>
                <a:buFontTx/>
                <a:buNone/>
              </a:pPr>
              <a:t>70</a:t>
            </a:fld>
            <a:endParaRPr lang="en-US" altLang="en-US" sz="1400"/>
          </a:p>
        </p:txBody>
      </p:sp>
      <p:sp>
        <p:nvSpPr>
          <p:cNvPr id="123906" name="Rectangle 2"/>
          <p:cNvSpPr>
            <a:spLocks noGrp="1" noChangeArrowheads="1"/>
          </p:cNvSpPr>
          <p:nvPr>
            <p:ph type="title"/>
          </p:nvPr>
        </p:nvSpPr>
        <p:spPr>
          <a:xfrm>
            <a:off x="609600" y="228600"/>
            <a:ext cx="7772400" cy="1143000"/>
          </a:xfrm>
        </p:spPr>
        <p:txBody>
          <a:bodyPr/>
          <a:lstStyle/>
          <a:p>
            <a:pPr eaLnBrk="1" hangingPunct="1"/>
            <a:r>
              <a:rPr lang="en-US" altLang="en-US">
                <a:ea typeface="ＭＳ Ｐゴシック" charset="-128"/>
              </a:rPr>
              <a:t>Amdahl</a:t>
            </a:r>
            <a:r>
              <a:rPr lang="ja-JP" altLang="en-US">
                <a:ea typeface="ＭＳ Ｐゴシック" charset="-128"/>
              </a:rPr>
              <a:t>’</a:t>
            </a:r>
            <a:r>
              <a:rPr lang="en-US" altLang="ja-JP">
                <a:ea typeface="ＭＳ Ｐゴシック" charset="-128"/>
              </a:rPr>
              <a:t>s Law</a:t>
            </a:r>
            <a:endParaRPr lang="en-US" altLang="en-US">
              <a:ea typeface="ＭＳ Ｐゴシック" charset="-128"/>
            </a:endParaRPr>
          </a:p>
        </p:txBody>
      </p:sp>
      <p:sp>
        <p:nvSpPr>
          <p:cNvPr id="123907" name="Rectangle 3"/>
          <p:cNvSpPr>
            <a:spLocks noGrp="1" noChangeArrowheads="1"/>
          </p:cNvSpPr>
          <p:nvPr>
            <p:ph type="body" idx="1"/>
          </p:nvPr>
        </p:nvSpPr>
        <p:spPr>
          <a:xfrm>
            <a:off x="609600" y="1295400"/>
            <a:ext cx="7848600" cy="5257800"/>
          </a:xfrm>
        </p:spPr>
        <p:txBody>
          <a:bodyPr/>
          <a:lstStyle/>
          <a:p>
            <a:pPr eaLnBrk="1" hangingPunct="1">
              <a:lnSpc>
                <a:spcPct val="90000"/>
              </a:lnSpc>
            </a:pPr>
            <a:r>
              <a:rPr lang="en-US" altLang="en-US" sz="2800">
                <a:ea typeface="ＭＳ Ｐゴシック" charset="-128"/>
              </a:rPr>
              <a:t>Amdahl's Law states that the maximum speedup of an algorithm is limited by the relative number of operations that must be performed sequentially, i.e., by its </a:t>
            </a:r>
            <a:r>
              <a:rPr lang="en-US" altLang="en-US" sz="2800" i="1">
                <a:ea typeface="ＭＳ Ｐゴシック" charset="-128"/>
              </a:rPr>
              <a:t>serial fraction</a:t>
            </a:r>
            <a:r>
              <a:rPr lang="en-US" altLang="en-US" sz="2800">
                <a:ea typeface="ＭＳ Ｐゴシック" charset="-128"/>
              </a:rPr>
              <a:t>.</a:t>
            </a:r>
          </a:p>
          <a:p>
            <a:pPr eaLnBrk="1" hangingPunct="1">
              <a:lnSpc>
                <a:spcPct val="90000"/>
              </a:lnSpc>
            </a:pPr>
            <a:r>
              <a:rPr lang="en-US" altLang="en-US" sz="2800">
                <a:ea typeface="ＭＳ Ｐゴシック" charset="-128"/>
              </a:rPr>
              <a:t>If </a:t>
            </a:r>
            <a:r>
              <a:rPr lang="en-US" altLang="en-US" sz="2800">
                <a:ea typeface="ＭＳ Ｐゴシック" charset="-128"/>
                <a:sym typeface="Mathematica1Mono" charset="0"/>
              </a:rPr>
              <a:t>α</a:t>
            </a:r>
            <a:r>
              <a:rPr lang="en-US" altLang="en-US" sz="2800">
                <a:ea typeface="ＭＳ Ｐゴシック" charset="-128"/>
              </a:rPr>
              <a:t> is the serial fraction, n is the number of operations in the sequential algorithm, and N the number of processors, then the time for the parallel algorithm is:</a:t>
            </a:r>
          </a:p>
          <a:p>
            <a:pPr lvl="1" eaLnBrk="1" hangingPunct="1">
              <a:lnSpc>
                <a:spcPct val="90000"/>
              </a:lnSpc>
              <a:buFontTx/>
              <a:buNone/>
            </a:pPr>
            <a:r>
              <a:rPr lang="en-GB" altLang="en-US">
                <a:ea typeface="ＭＳ Ｐゴシック" charset="-128"/>
              </a:rPr>
              <a:t>	T</a:t>
            </a:r>
            <a:r>
              <a:rPr lang="en-GB" altLang="en-US" baseline="-25000">
                <a:ea typeface="ＭＳ Ｐゴシック" charset="-128"/>
              </a:rPr>
              <a:t>par</a:t>
            </a:r>
            <a:r>
              <a:rPr lang="en-GB" altLang="en-US">
                <a:ea typeface="ＭＳ Ｐゴシック" charset="-128"/>
              </a:rPr>
              <a:t>(N) = (</a:t>
            </a:r>
            <a:r>
              <a:rPr lang="en-US" altLang="en-US">
                <a:ea typeface="ＭＳ Ｐゴシック" charset="-128"/>
                <a:sym typeface="Mathematica1Mono" charset="0"/>
              </a:rPr>
              <a:t>α </a:t>
            </a:r>
            <a:r>
              <a:rPr lang="en-GB" altLang="en-US">
                <a:ea typeface="ＭＳ Ｐゴシック" charset="-128"/>
              </a:rPr>
              <a:t>n + (1-</a:t>
            </a:r>
            <a:r>
              <a:rPr lang="en-US" altLang="en-US">
                <a:ea typeface="ＭＳ Ｐゴシック" charset="-128"/>
                <a:sym typeface="Mathematica1Mono" charset="0"/>
              </a:rPr>
              <a:t> α</a:t>
            </a:r>
            <a:r>
              <a:rPr lang="en-GB" altLang="en-US">
                <a:ea typeface="ＭＳ Ｐゴシック" charset="-128"/>
              </a:rPr>
              <a:t>)n/N)t + C(n,N)</a:t>
            </a:r>
          </a:p>
          <a:p>
            <a:pPr eaLnBrk="1" hangingPunct="1">
              <a:lnSpc>
                <a:spcPct val="90000"/>
              </a:lnSpc>
              <a:buFontTx/>
              <a:buNone/>
            </a:pPr>
            <a:r>
              <a:rPr lang="en-US" altLang="en-US" sz="2800">
                <a:ea typeface="ＭＳ Ｐゴシック" charset="-128"/>
              </a:rPr>
              <a:t>	where C(n,N) is the time for overhead due to communication, load balancing, etc., and t is the time for one operation.</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4CBC3734-06E3-8F43-A5A7-ACC5B6F07641}" type="slidenum">
              <a:rPr lang="en-US" altLang="en-US" sz="1400"/>
              <a:pPr>
                <a:spcBef>
                  <a:spcPct val="0"/>
                </a:spcBef>
                <a:buFontTx/>
                <a:buNone/>
              </a:pPr>
              <a:t>71</a:t>
            </a:fld>
            <a:endParaRPr lang="en-US" altLang="en-US" sz="1400"/>
          </a:p>
        </p:txBody>
      </p:sp>
      <p:sp>
        <p:nvSpPr>
          <p:cNvPr id="125954" name="Rectangle 2"/>
          <p:cNvSpPr>
            <a:spLocks noGrp="1" noChangeArrowheads="1"/>
          </p:cNvSpPr>
          <p:nvPr>
            <p:ph type="title"/>
          </p:nvPr>
        </p:nvSpPr>
        <p:spPr/>
        <p:txBody>
          <a:bodyPr/>
          <a:lstStyle/>
          <a:p>
            <a:pPr eaLnBrk="1" hangingPunct="1"/>
            <a:r>
              <a:rPr lang="en-US" altLang="en-US">
                <a:ea typeface="ＭＳ Ｐゴシック" charset="-128"/>
              </a:rPr>
              <a:t>Derivation of Amdahl</a:t>
            </a:r>
            <a:r>
              <a:rPr lang="ja-JP" altLang="en-US">
                <a:ea typeface="ＭＳ Ｐゴシック" charset="-128"/>
              </a:rPr>
              <a:t>’</a:t>
            </a:r>
            <a:r>
              <a:rPr lang="en-US" altLang="ja-JP">
                <a:ea typeface="ＭＳ Ｐゴシック" charset="-128"/>
              </a:rPr>
              <a:t>s Law</a:t>
            </a:r>
            <a:endParaRPr lang="en-US" altLang="en-US">
              <a:ea typeface="ＭＳ Ｐゴシック" charset="-128"/>
            </a:endParaRPr>
          </a:p>
        </p:txBody>
      </p:sp>
      <p:sp>
        <p:nvSpPr>
          <p:cNvPr id="125955" name="Rectangle 3"/>
          <p:cNvSpPr>
            <a:spLocks noGrp="1" noChangeArrowheads="1"/>
          </p:cNvSpPr>
          <p:nvPr>
            <p:ph type="body" idx="1"/>
          </p:nvPr>
        </p:nvSpPr>
        <p:spPr/>
        <p:txBody>
          <a:bodyPr/>
          <a:lstStyle/>
          <a:p>
            <a:pPr eaLnBrk="1" hangingPunct="1"/>
            <a:r>
              <a:rPr lang="en-GB" altLang="en-US">
                <a:ea typeface="ＭＳ Ｐゴシック" charset="-128"/>
              </a:rPr>
              <a:t>The speed-up satisfies:</a:t>
            </a:r>
          </a:p>
          <a:p>
            <a:pPr lvl="1" eaLnBrk="1" hangingPunct="1">
              <a:buFontTx/>
              <a:buChar char=" "/>
            </a:pPr>
            <a:r>
              <a:rPr lang="en-GB" altLang="en-US" sz="2400">
                <a:ea typeface="ＭＳ Ｐゴシック" charset="-128"/>
              </a:rPr>
              <a:t>S(N) = Tseq/Tpar(N) = nt/[(</a:t>
            </a:r>
            <a:r>
              <a:rPr lang="en-US" altLang="en-US" sz="2400">
                <a:ea typeface="ＭＳ Ｐゴシック" charset="-128"/>
                <a:sym typeface="Mathematica1Mono" charset="0"/>
              </a:rPr>
              <a:t>α</a:t>
            </a:r>
            <a:r>
              <a:rPr lang="en-GB" altLang="en-US" sz="2400">
                <a:ea typeface="ＭＳ Ｐゴシック" charset="-128"/>
              </a:rPr>
              <a:t>n + (1-</a:t>
            </a:r>
            <a:r>
              <a:rPr lang="en-US" altLang="en-US" sz="2400">
                <a:ea typeface="ＭＳ Ｐゴシック" charset="-128"/>
                <a:sym typeface="Mathematica1Mono" charset="0"/>
              </a:rPr>
              <a:t> α</a:t>
            </a:r>
            <a:r>
              <a:rPr lang="en-GB" altLang="en-US" sz="2400">
                <a:ea typeface="ＭＳ Ｐゴシック" charset="-128"/>
              </a:rPr>
              <a:t>)n/N)t + C(n,N)]</a:t>
            </a:r>
          </a:p>
          <a:p>
            <a:pPr lvl="1" eaLnBrk="1" hangingPunct="1">
              <a:buFontTx/>
              <a:buChar char=" "/>
            </a:pPr>
            <a:r>
              <a:rPr lang="en-GB" altLang="en-US">
                <a:ea typeface="ＭＳ Ｐゴシック" charset="-128"/>
              </a:rPr>
              <a:t>       </a:t>
            </a:r>
            <a:r>
              <a:rPr lang="en-GB" altLang="en-US" sz="2400">
                <a:ea typeface="ＭＳ Ｐゴシック" charset="-128"/>
              </a:rPr>
              <a:t>= 1/[(</a:t>
            </a:r>
            <a:r>
              <a:rPr lang="en-US" altLang="en-US" sz="2400">
                <a:ea typeface="ＭＳ Ｐゴシック" charset="-128"/>
                <a:sym typeface="Mathematica1Mono" charset="0"/>
              </a:rPr>
              <a:t>α</a:t>
            </a:r>
            <a:r>
              <a:rPr lang="en-GB" altLang="en-US" sz="2400">
                <a:ea typeface="ＭＳ Ｐゴシック" charset="-128"/>
              </a:rPr>
              <a:t> + (1-</a:t>
            </a:r>
            <a:r>
              <a:rPr lang="en-US" altLang="en-US" sz="2400">
                <a:ea typeface="ＭＳ Ｐゴシック" charset="-128"/>
                <a:sym typeface="Mathematica1Mono" charset="0"/>
              </a:rPr>
              <a:t> α</a:t>
            </a:r>
            <a:r>
              <a:rPr lang="en-GB" altLang="en-US" sz="2400">
                <a:ea typeface="ＭＳ Ｐゴシック" charset="-128"/>
              </a:rPr>
              <a:t>)/N) + C(n,N)/(nt)]</a:t>
            </a:r>
          </a:p>
          <a:p>
            <a:pPr lvl="1" eaLnBrk="1" hangingPunct="1">
              <a:buFontTx/>
              <a:buChar char=" "/>
            </a:pPr>
            <a:r>
              <a:rPr lang="en-GB" altLang="en-US" sz="2400">
                <a:ea typeface="ＭＳ Ｐゴシック" charset="-128"/>
              </a:rPr>
              <a:t>        &lt; 1/(</a:t>
            </a:r>
            <a:r>
              <a:rPr lang="en-US" altLang="en-US" sz="2400">
                <a:ea typeface="ＭＳ Ｐゴシック" charset="-128"/>
                <a:sym typeface="Mathematica1Mono" charset="0"/>
              </a:rPr>
              <a:t>α</a:t>
            </a:r>
            <a:r>
              <a:rPr lang="en-GB" altLang="en-US" sz="2400">
                <a:ea typeface="ＭＳ Ｐゴシック" charset="-128"/>
              </a:rPr>
              <a:t> + (1-</a:t>
            </a:r>
            <a:r>
              <a:rPr lang="en-US" altLang="en-US" sz="2400">
                <a:ea typeface="ＭＳ Ｐゴシック" charset="-128"/>
                <a:sym typeface="Mathematica1Mono" charset="0"/>
              </a:rPr>
              <a:t> α</a:t>
            </a:r>
            <a:r>
              <a:rPr lang="en-GB" altLang="en-US" sz="2400">
                <a:ea typeface="ＭＳ Ｐゴシック" charset="-128"/>
              </a:rPr>
              <a:t>)/N)</a:t>
            </a:r>
          </a:p>
          <a:p>
            <a:pPr eaLnBrk="1" hangingPunct="1"/>
            <a:r>
              <a:rPr lang="en-GB" altLang="en-US">
                <a:ea typeface="ＭＳ Ｐゴシック" charset="-128"/>
              </a:rPr>
              <a:t>Note that as N</a:t>
            </a:r>
            <a:r>
              <a:rPr lang="en-GB" altLang="en-US">
                <a:latin typeface="Wingdings" charset="2"/>
                <a:ea typeface="ＭＳ Ｐゴシック" charset="-128"/>
                <a:sym typeface="Wingdings" charset="2"/>
              </a:rPr>
              <a:t></a:t>
            </a:r>
            <a:r>
              <a:rPr lang="en-GB" altLang="en-US">
                <a:ea typeface="ＭＳ Ｐゴシック" charset="-128"/>
                <a:sym typeface="Mathematica1Mono" charset="0"/>
              </a:rPr>
              <a:t>∞</a:t>
            </a:r>
            <a:r>
              <a:rPr lang="en-GB" altLang="en-US">
                <a:ea typeface="ＭＳ Ｐゴシック" charset="-128"/>
                <a:sym typeface="Math1" charset="0"/>
              </a:rPr>
              <a:t>, then</a:t>
            </a:r>
            <a:r>
              <a:rPr lang="en-GB" altLang="en-US">
                <a:ea typeface="ＭＳ Ｐゴシック" charset="-128"/>
              </a:rPr>
              <a:t> S(N)</a:t>
            </a:r>
            <a:r>
              <a:rPr lang="en-GB" altLang="en-US">
                <a:latin typeface="Wingdings" charset="2"/>
                <a:ea typeface="ＭＳ Ｐゴシック" charset="-128"/>
                <a:sym typeface="Wingdings" charset="2"/>
              </a:rPr>
              <a:t></a:t>
            </a:r>
            <a:r>
              <a:rPr lang="en-GB" altLang="en-US">
                <a:ea typeface="ＭＳ Ｐゴシック" charset="-128"/>
                <a:sym typeface="Math1" charset="0"/>
              </a:rPr>
              <a:t>1/α, so the speed-up is always limited to a maximum of 1/</a:t>
            </a:r>
            <a:r>
              <a:rPr lang="en-US" altLang="en-US">
                <a:ea typeface="ＭＳ Ｐゴシック" charset="-128"/>
                <a:sym typeface="Mathematica1Mono" charset="0"/>
              </a:rPr>
              <a:t>α</a:t>
            </a:r>
            <a:r>
              <a:rPr lang="en-GB" altLang="en-US">
                <a:ea typeface="ＭＳ Ｐゴシック" charset="-128"/>
                <a:sym typeface="Math1" charset="0"/>
              </a:rPr>
              <a:t> no matter how many processors are used.</a:t>
            </a:r>
            <a:endParaRPr lang="en-GB" altLang="en-US" sz="2800">
              <a:ea typeface="ＭＳ Ｐゴシック" charset="-128"/>
            </a:endParaRPr>
          </a:p>
          <a:p>
            <a:pPr eaLnBrk="1" hangingPunct="1"/>
            <a:endParaRPr lang="en-US" altLang="en-US">
              <a:ea typeface="ＭＳ Ｐゴシック" charset="-128"/>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08054B83-76FA-274D-976A-40BB446A3BBA}" type="slidenum">
              <a:rPr lang="en-US" altLang="en-US" sz="1400"/>
              <a:pPr>
                <a:spcBef>
                  <a:spcPct val="0"/>
                </a:spcBef>
                <a:buFontTx/>
                <a:buNone/>
              </a:pPr>
              <a:t>72</a:t>
            </a:fld>
            <a:endParaRPr lang="en-US" altLang="en-US" sz="1400"/>
          </a:p>
        </p:txBody>
      </p:sp>
      <p:sp>
        <p:nvSpPr>
          <p:cNvPr id="128002" name="Rectangle 2"/>
          <p:cNvSpPr>
            <a:spLocks noGrp="1" noChangeArrowheads="1"/>
          </p:cNvSpPr>
          <p:nvPr>
            <p:ph type="title"/>
          </p:nvPr>
        </p:nvSpPr>
        <p:spPr>
          <a:xfrm>
            <a:off x="685800" y="228600"/>
            <a:ext cx="7772400" cy="1143000"/>
          </a:xfrm>
        </p:spPr>
        <p:txBody>
          <a:bodyPr/>
          <a:lstStyle/>
          <a:p>
            <a:pPr eaLnBrk="1" hangingPunct="1"/>
            <a:r>
              <a:rPr lang="en-US" altLang="en-US">
                <a:ea typeface="ＭＳ Ｐゴシック" charset="-128"/>
              </a:rPr>
              <a:t>Examples of Amdahl</a:t>
            </a:r>
            <a:r>
              <a:rPr lang="ja-JP" altLang="en-US">
                <a:ea typeface="ＭＳ Ｐゴシック" charset="-128"/>
              </a:rPr>
              <a:t>’</a:t>
            </a:r>
            <a:r>
              <a:rPr lang="en-US" altLang="ja-JP">
                <a:ea typeface="ＭＳ Ｐゴシック" charset="-128"/>
              </a:rPr>
              <a:t>s Law</a:t>
            </a:r>
            <a:endParaRPr lang="en-US" altLang="en-US">
              <a:ea typeface="ＭＳ Ｐゴシック" charset="-128"/>
            </a:endParaRPr>
          </a:p>
        </p:txBody>
      </p:sp>
      <p:grpSp>
        <p:nvGrpSpPr>
          <p:cNvPr id="128003" name="Group 52"/>
          <p:cNvGrpSpPr>
            <a:grpSpLocks/>
          </p:cNvGrpSpPr>
          <p:nvPr/>
        </p:nvGrpSpPr>
        <p:grpSpPr bwMode="auto">
          <a:xfrm>
            <a:off x="1447800" y="2286000"/>
            <a:ext cx="5807075" cy="3937000"/>
            <a:chOff x="912" y="1440"/>
            <a:chExt cx="3658" cy="2480"/>
          </a:xfrm>
        </p:grpSpPr>
        <p:sp>
          <p:nvSpPr>
            <p:cNvPr id="128005" name="Text Box 21"/>
            <p:cNvSpPr txBox="1">
              <a:spLocks noChangeArrowheads="1"/>
            </p:cNvSpPr>
            <p:nvPr/>
          </p:nvSpPr>
          <p:spPr bwMode="auto">
            <a:xfrm>
              <a:off x="2448" y="3648"/>
              <a:ext cx="28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r>
                <a:rPr lang="en-US" altLang="en-US" sz="2000">
                  <a:sym typeface="Mathematica1Mono" charset="0"/>
                </a:rPr>
                <a:t>α</a:t>
              </a:r>
              <a:endParaRPr lang="en-US" altLang="en-US" sz="2000"/>
            </a:p>
          </p:txBody>
        </p:sp>
        <p:grpSp>
          <p:nvGrpSpPr>
            <p:cNvPr id="128006" name="Group 50"/>
            <p:cNvGrpSpPr>
              <a:grpSpLocks/>
            </p:cNvGrpSpPr>
            <p:nvPr/>
          </p:nvGrpSpPr>
          <p:grpSpPr bwMode="auto">
            <a:xfrm>
              <a:off x="912" y="1440"/>
              <a:ext cx="3658" cy="2400"/>
              <a:chOff x="1296" y="1488"/>
              <a:chExt cx="3658" cy="2400"/>
            </a:xfrm>
          </p:grpSpPr>
          <p:sp>
            <p:nvSpPr>
              <p:cNvPr id="128007" name="Text Box 23"/>
              <p:cNvSpPr txBox="1">
                <a:spLocks noChangeArrowheads="1"/>
              </p:cNvSpPr>
              <p:nvPr/>
            </p:nvSpPr>
            <p:spPr bwMode="auto">
              <a:xfrm>
                <a:off x="1536" y="3360"/>
                <a:ext cx="28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r>
                  <a:rPr lang="en-US" altLang="en-US" sz="2000"/>
                  <a:t>0</a:t>
                </a:r>
              </a:p>
            </p:txBody>
          </p:sp>
          <p:sp>
            <p:nvSpPr>
              <p:cNvPr id="128008" name="Line 6"/>
              <p:cNvSpPr>
                <a:spLocks noChangeShapeType="1"/>
              </p:cNvSpPr>
              <p:nvPr/>
            </p:nvSpPr>
            <p:spPr bwMode="auto">
              <a:xfrm>
                <a:off x="1846" y="1632"/>
                <a:ext cx="0" cy="184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009" name="Line 7"/>
              <p:cNvSpPr>
                <a:spLocks noChangeShapeType="1"/>
              </p:cNvSpPr>
              <p:nvPr/>
            </p:nvSpPr>
            <p:spPr bwMode="auto">
              <a:xfrm>
                <a:off x="1846" y="3472"/>
                <a:ext cx="223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010" name="Line 8"/>
              <p:cNvSpPr>
                <a:spLocks noChangeShapeType="1"/>
              </p:cNvSpPr>
              <p:nvPr/>
            </p:nvSpPr>
            <p:spPr bwMode="auto">
              <a:xfrm flipH="1">
                <a:off x="1759" y="1632"/>
                <a:ext cx="10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011" name="Line 9"/>
              <p:cNvSpPr>
                <a:spLocks noChangeShapeType="1"/>
              </p:cNvSpPr>
              <p:nvPr/>
            </p:nvSpPr>
            <p:spPr bwMode="auto">
              <a:xfrm flipH="1">
                <a:off x="1744" y="3472"/>
                <a:ext cx="10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012" name="Line 10"/>
              <p:cNvSpPr>
                <a:spLocks noChangeShapeType="1"/>
              </p:cNvSpPr>
              <p:nvPr/>
            </p:nvSpPr>
            <p:spPr bwMode="auto">
              <a:xfrm rot="-5400000">
                <a:off x="1784" y="3534"/>
                <a:ext cx="12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013" name="Text Box 20"/>
              <p:cNvSpPr txBox="1">
                <a:spLocks noChangeArrowheads="1"/>
              </p:cNvSpPr>
              <p:nvPr/>
            </p:nvSpPr>
            <p:spPr bwMode="auto">
              <a:xfrm>
                <a:off x="1296" y="2256"/>
                <a:ext cx="432"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r>
                  <a:rPr lang="en-US" altLang="en-US" sz="2000"/>
                  <a:t>S(N)</a:t>
                </a:r>
              </a:p>
            </p:txBody>
          </p:sp>
          <p:sp>
            <p:nvSpPr>
              <p:cNvPr id="128014" name="Text Box 22"/>
              <p:cNvSpPr txBox="1">
                <a:spLocks noChangeArrowheads="1"/>
              </p:cNvSpPr>
              <p:nvPr/>
            </p:nvSpPr>
            <p:spPr bwMode="auto">
              <a:xfrm>
                <a:off x="1488" y="1488"/>
                <a:ext cx="812" cy="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r>
                  <a:rPr lang="en-US" altLang="en-US" sz="2000"/>
                  <a:t>10</a:t>
                </a:r>
              </a:p>
            </p:txBody>
          </p:sp>
          <p:sp>
            <p:nvSpPr>
              <p:cNvPr id="128015" name="Text Box 24"/>
              <p:cNvSpPr txBox="1">
                <a:spLocks noChangeArrowheads="1"/>
              </p:cNvSpPr>
              <p:nvPr/>
            </p:nvSpPr>
            <p:spPr bwMode="auto">
              <a:xfrm>
                <a:off x="1728" y="3552"/>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r>
                  <a:rPr lang="en-US" altLang="en-US" sz="2000"/>
                  <a:t>0</a:t>
                </a:r>
              </a:p>
            </p:txBody>
          </p:sp>
          <p:sp>
            <p:nvSpPr>
              <p:cNvPr id="128016" name="Line 25"/>
              <p:cNvSpPr>
                <a:spLocks noChangeShapeType="1"/>
              </p:cNvSpPr>
              <p:nvPr/>
            </p:nvSpPr>
            <p:spPr bwMode="auto">
              <a:xfrm rot="16200000" flipH="1">
                <a:off x="4029" y="3518"/>
                <a:ext cx="10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017" name="Line 27"/>
              <p:cNvSpPr>
                <a:spLocks noChangeShapeType="1"/>
              </p:cNvSpPr>
              <p:nvPr/>
            </p:nvSpPr>
            <p:spPr bwMode="auto">
              <a:xfrm rot="16200000" flipH="1">
                <a:off x="2234" y="3535"/>
                <a:ext cx="10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018" name="Line 28"/>
              <p:cNvSpPr>
                <a:spLocks noChangeShapeType="1"/>
              </p:cNvSpPr>
              <p:nvPr/>
            </p:nvSpPr>
            <p:spPr bwMode="auto">
              <a:xfrm rot="16200000" flipH="1">
                <a:off x="2009" y="3535"/>
                <a:ext cx="10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019" name="Line 29"/>
              <p:cNvSpPr>
                <a:spLocks noChangeShapeType="1"/>
              </p:cNvSpPr>
              <p:nvPr/>
            </p:nvSpPr>
            <p:spPr bwMode="auto">
              <a:xfrm rot="16200000" flipH="1">
                <a:off x="2458" y="3535"/>
                <a:ext cx="10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020" name="Line 30"/>
              <p:cNvSpPr>
                <a:spLocks noChangeShapeType="1"/>
              </p:cNvSpPr>
              <p:nvPr/>
            </p:nvSpPr>
            <p:spPr bwMode="auto">
              <a:xfrm rot="16200000" flipH="1">
                <a:off x="3806" y="3535"/>
                <a:ext cx="10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021" name="Line 31"/>
              <p:cNvSpPr>
                <a:spLocks noChangeShapeType="1"/>
              </p:cNvSpPr>
              <p:nvPr/>
            </p:nvSpPr>
            <p:spPr bwMode="auto">
              <a:xfrm rot="16200000" flipH="1">
                <a:off x="2907" y="3535"/>
                <a:ext cx="10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022" name="Line 32"/>
              <p:cNvSpPr>
                <a:spLocks noChangeShapeType="1"/>
              </p:cNvSpPr>
              <p:nvPr/>
            </p:nvSpPr>
            <p:spPr bwMode="auto">
              <a:xfrm rot="16200000" flipH="1">
                <a:off x="2683" y="3535"/>
                <a:ext cx="10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023" name="Line 33"/>
              <p:cNvSpPr>
                <a:spLocks noChangeShapeType="1"/>
              </p:cNvSpPr>
              <p:nvPr/>
            </p:nvSpPr>
            <p:spPr bwMode="auto">
              <a:xfrm rot="16200000" flipH="1">
                <a:off x="3581" y="3535"/>
                <a:ext cx="10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024" name="Line 34"/>
              <p:cNvSpPr>
                <a:spLocks noChangeShapeType="1"/>
              </p:cNvSpPr>
              <p:nvPr/>
            </p:nvSpPr>
            <p:spPr bwMode="auto">
              <a:xfrm rot="16200000" flipH="1">
                <a:off x="3357" y="3535"/>
                <a:ext cx="10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025" name="Line 35"/>
              <p:cNvSpPr>
                <a:spLocks noChangeShapeType="1"/>
              </p:cNvSpPr>
              <p:nvPr/>
            </p:nvSpPr>
            <p:spPr bwMode="auto">
              <a:xfrm rot="16200000" flipH="1">
                <a:off x="3132" y="3535"/>
                <a:ext cx="10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026" name="Text Box 37"/>
              <p:cNvSpPr txBox="1">
                <a:spLocks noChangeArrowheads="1"/>
              </p:cNvSpPr>
              <p:nvPr/>
            </p:nvSpPr>
            <p:spPr bwMode="auto">
              <a:xfrm>
                <a:off x="1910" y="3576"/>
                <a:ext cx="3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1800"/>
                  <a:t>0.01</a:t>
                </a:r>
              </a:p>
            </p:txBody>
          </p:sp>
          <p:sp>
            <p:nvSpPr>
              <p:cNvPr id="128027" name="Text Box 38"/>
              <p:cNvSpPr txBox="1">
                <a:spLocks noChangeArrowheads="1"/>
              </p:cNvSpPr>
              <p:nvPr/>
            </p:nvSpPr>
            <p:spPr bwMode="auto">
              <a:xfrm>
                <a:off x="2352" y="3575"/>
                <a:ext cx="3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1800"/>
                  <a:t>0.03</a:t>
                </a:r>
              </a:p>
            </p:txBody>
          </p:sp>
          <p:sp>
            <p:nvSpPr>
              <p:cNvPr id="128028" name="Text Box 39"/>
              <p:cNvSpPr txBox="1">
                <a:spLocks noChangeArrowheads="1"/>
              </p:cNvSpPr>
              <p:nvPr/>
            </p:nvSpPr>
            <p:spPr bwMode="auto">
              <a:xfrm>
                <a:off x="3936" y="3552"/>
                <a:ext cx="2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1800"/>
                  <a:t>0.1</a:t>
                </a:r>
              </a:p>
            </p:txBody>
          </p:sp>
          <p:sp>
            <p:nvSpPr>
              <p:cNvPr id="128029" name="Text Box 40"/>
              <p:cNvSpPr txBox="1">
                <a:spLocks noChangeArrowheads="1"/>
              </p:cNvSpPr>
              <p:nvPr/>
            </p:nvSpPr>
            <p:spPr bwMode="auto">
              <a:xfrm>
                <a:off x="3264" y="1632"/>
                <a:ext cx="169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GB" altLang="en-US" sz="2000"/>
                  <a:t>S(N) &lt; 1/(α + (1-</a:t>
                </a:r>
                <a:r>
                  <a:rPr lang="en-US" altLang="en-US" sz="2000">
                    <a:sym typeface="Mathematica1Mono" charset="0"/>
                  </a:rPr>
                  <a:t> α</a:t>
                </a:r>
                <a:r>
                  <a:rPr lang="en-GB" altLang="en-US" sz="2000"/>
                  <a:t>)/N)</a:t>
                </a:r>
                <a:endParaRPr lang="en-US" altLang="en-US" sz="2000"/>
              </a:p>
            </p:txBody>
          </p:sp>
          <p:sp>
            <p:nvSpPr>
              <p:cNvPr id="128030" name="AutoShape 41"/>
              <p:cNvSpPr>
                <a:spLocks noChangeArrowheads="1"/>
              </p:cNvSpPr>
              <p:nvPr/>
            </p:nvSpPr>
            <p:spPr bwMode="auto">
              <a:xfrm>
                <a:off x="2021" y="1733"/>
                <a:ext cx="96" cy="9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chemeClr val="tx1"/>
                </a:solidFill>
                <a:round/>
                <a:headEnd/>
                <a:tailEnd/>
              </a:ln>
            </p:spPr>
            <p:txBody>
              <a:bodyPr wrap="none" anchor="ctr"/>
              <a:lstStyle/>
              <a:p>
                <a:endParaRPr lang="en-US"/>
              </a:p>
            </p:txBody>
          </p:sp>
          <p:sp>
            <p:nvSpPr>
              <p:cNvPr id="128031" name="AutoShape 42"/>
              <p:cNvSpPr>
                <a:spLocks noChangeArrowheads="1"/>
              </p:cNvSpPr>
              <p:nvPr/>
            </p:nvSpPr>
            <p:spPr bwMode="auto">
              <a:xfrm>
                <a:off x="2470" y="1969"/>
                <a:ext cx="96" cy="9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chemeClr val="tx1"/>
                </a:solidFill>
                <a:round/>
                <a:headEnd/>
                <a:tailEnd/>
              </a:ln>
            </p:spPr>
            <p:txBody>
              <a:bodyPr wrap="none" anchor="ctr"/>
              <a:lstStyle/>
              <a:p>
                <a:endParaRPr lang="en-US"/>
              </a:p>
            </p:txBody>
          </p:sp>
          <p:sp>
            <p:nvSpPr>
              <p:cNvPr id="128032" name="AutoShape 43"/>
              <p:cNvSpPr>
                <a:spLocks noChangeArrowheads="1"/>
              </p:cNvSpPr>
              <p:nvPr/>
            </p:nvSpPr>
            <p:spPr bwMode="auto">
              <a:xfrm>
                <a:off x="4042" y="2452"/>
                <a:ext cx="96" cy="9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chemeClr val="tx1"/>
                </a:solidFill>
                <a:round/>
                <a:headEnd/>
                <a:tailEnd/>
              </a:ln>
            </p:spPr>
            <p:txBody>
              <a:bodyPr wrap="none" anchor="ctr"/>
              <a:lstStyle/>
              <a:p>
                <a:endParaRPr lang="en-US"/>
              </a:p>
            </p:txBody>
          </p:sp>
          <p:sp>
            <p:nvSpPr>
              <p:cNvPr id="128033" name="AutoShape 44"/>
              <p:cNvSpPr>
                <a:spLocks noChangeArrowheads="1"/>
              </p:cNvSpPr>
              <p:nvPr/>
            </p:nvSpPr>
            <p:spPr bwMode="auto">
              <a:xfrm>
                <a:off x="3143" y="2222"/>
                <a:ext cx="96" cy="9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chemeClr val="tx1"/>
                </a:solidFill>
                <a:round/>
                <a:headEnd/>
                <a:tailEnd/>
              </a:ln>
            </p:spPr>
            <p:txBody>
              <a:bodyPr wrap="none" anchor="ctr"/>
              <a:lstStyle/>
              <a:p>
                <a:endParaRPr lang="en-US"/>
              </a:p>
            </p:txBody>
          </p:sp>
          <p:sp>
            <p:nvSpPr>
              <p:cNvPr id="128034" name="Text Box 45"/>
              <p:cNvSpPr txBox="1">
                <a:spLocks noChangeArrowheads="1"/>
              </p:cNvSpPr>
              <p:nvPr/>
            </p:nvSpPr>
            <p:spPr bwMode="auto">
              <a:xfrm>
                <a:off x="3024" y="3575"/>
                <a:ext cx="3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1800"/>
                  <a:t>0.06</a:t>
                </a:r>
              </a:p>
            </p:txBody>
          </p:sp>
          <p:sp>
            <p:nvSpPr>
              <p:cNvPr id="128035" name="Text Box 46"/>
              <p:cNvSpPr txBox="1">
                <a:spLocks noChangeArrowheads="1"/>
              </p:cNvSpPr>
              <p:nvPr/>
            </p:nvSpPr>
            <p:spPr bwMode="auto">
              <a:xfrm>
                <a:off x="3936" y="2256"/>
                <a:ext cx="3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1800"/>
                  <a:t>5.26</a:t>
                </a:r>
              </a:p>
            </p:txBody>
          </p:sp>
          <p:sp>
            <p:nvSpPr>
              <p:cNvPr id="128036" name="Text Box 47"/>
              <p:cNvSpPr txBox="1">
                <a:spLocks noChangeArrowheads="1"/>
              </p:cNvSpPr>
              <p:nvPr/>
            </p:nvSpPr>
            <p:spPr bwMode="auto">
              <a:xfrm>
                <a:off x="3072" y="2016"/>
                <a:ext cx="3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1800"/>
                  <a:t>6.49</a:t>
                </a:r>
              </a:p>
            </p:txBody>
          </p:sp>
          <p:sp>
            <p:nvSpPr>
              <p:cNvPr id="128037" name="Text Box 48"/>
              <p:cNvSpPr txBox="1">
                <a:spLocks noChangeArrowheads="1"/>
              </p:cNvSpPr>
              <p:nvPr/>
            </p:nvSpPr>
            <p:spPr bwMode="auto">
              <a:xfrm>
                <a:off x="1920" y="1536"/>
                <a:ext cx="3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1800"/>
                  <a:t>9.17</a:t>
                </a:r>
              </a:p>
            </p:txBody>
          </p:sp>
          <p:sp>
            <p:nvSpPr>
              <p:cNvPr id="128038" name="Text Box 49"/>
              <p:cNvSpPr txBox="1">
                <a:spLocks noChangeArrowheads="1"/>
              </p:cNvSpPr>
              <p:nvPr/>
            </p:nvSpPr>
            <p:spPr bwMode="auto">
              <a:xfrm>
                <a:off x="2400" y="1776"/>
                <a:ext cx="3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1800"/>
                  <a:t>7.87</a:t>
                </a:r>
              </a:p>
            </p:txBody>
          </p:sp>
        </p:grpSp>
      </p:grpSp>
      <p:sp>
        <p:nvSpPr>
          <p:cNvPr id="128004" name="Text Box 51"/>
          <p:cNvSpPr txBox="1">
            <a:spLocks noChangeArrowheads="1"/>
          </p:cNvSpPr>
          <p:nvPr/>
        </p:nvSpPr>
        <p:spPr bwMode="auto">
          <a:xfrm>
            <a:off x="685800" y="1219200"/>
            <a:ext cx="7635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400"/>
              <a:t>Consider the effect of Amdahl's Law on speed-up as a function of  serial fraction, </a:t>
            </a:r>
            <a:r>
              <a:rPr lang="en-US" altLang="en-US" sz="2400">
                <a:sym typeface="Mathematica1Mono" charset="0"/>
              </a:rPr>
              <a:t>α</a:t>
            </a:r>
            <a:r>
              <a:rPr lang="en-US" altLang="en-US" sz="2400"/>
              <a:t>, for N=10 processors.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4CB45E4D-4BE1-4141-964C-6299C88274FA}" type="slidenum">
              <a:rPr lang="en-US" altLang="en-US" sz="1400"/>
              <a:pPr>
                <a:spcBef>
                  <a:spcPct val="0"/>
                </a:spcBef>
                <a:buFontTx/>
                <a:buNone/>
              </a:pPr>
              <a:t>73</a:t>
            </a:fld>
            <a:endParaRPr lang="en-US" altLang="en-US" sz="1400"/>
          </a:p>
        </p:txBody>
      </p:sp>
      <p:sp>
        <p:nvSpPr>
          <p:cNvPr id="130050" name="Rectangle 2"/>
          <p:cNvSpPr>
            <a:spLocks noGrp="1" noChangeArrowheads="1"/>
          </p:cNvSpPr>
          <p:nvPr>
            <p:ph type="title"/>
          </p:nvPr>
        </p:nvSpPr>
        <p:spPr>
          <a:xfrm>
            <a:off x="685800" y="304800"/>
            <a:ext cx="7772400" cy="1143000"/>
          </a:xfrm>
        </p:spPr>
        <p:txBody>
          <a:bodyPr/>
          <a:lstStyle/>
          <a:p>
            <a:pPr eaLnBrk="1" hangingPunct="1"/>
            <a:r>
              <a:rPr lang="en-US" altLang="en-US">
                <a:ea typeface="ＭＳ Ｐゴシック" charset="-128"/>
              </a:rPr>
              <a:t>Examples of Amdahl</a:t>
            </a:r>
            <a:r>
              <a:rPr lang="ja-JP" altLang="en-US">
                <a:ea typeface="ＭＳ Ｐゴシック" charset="-128"/>
              </a:rPr>
              <a:t>’</a:t>
            </a:r>
            <a:r>
              <a:rPr lang="en-US" altLang="ja-JP">
                <a:ea typeface="ＭＳ Ｐゴシック" charset="-128"/>
              </a:rPr>
              <a:t>s Law 2</a:t>
            </a:r>
            <a:endParaRPr lang="en-US" altLang="en-US">
              <a:ea typeface="ＭＳ Ｐゴシック" charset="-128"/>
            </a:endParaRPr>
          </a:p>
        </p:txBody>
      </p:sp>
      <p:sp>
        <p:nvSpPr>
          <p:cNvPr id="130051" name="Rectangle 3"/>
          <p:cNvSpPr>
            <a:spLocks noChangeArrowheads="1"/>
          </p:cNvSpPr>
          <p:nvPr/>
        </p:nvSpPr>
        <p:spPr bwMode="auto">
          <a:xfrm>
            <a:off x="685800" y="1371600"/>
            <a:ext cx="7391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400"/>
              <a:t>Consider the effect of Amdahl's Law on speed-up as a function of  serial fraction, </a:t>
            </a:r>
            <a:r>
              <a:rPr lang="en-US" altLang="en-US" sz="2400">
                <a:sym typeface="Mathematica1Mono" charset="0"/>
              </a:rPr>
              <a:t>α</a:t>
            </a:r>
            <a:r>
              <a:rPr lang="en-US" altLang="en-US" sz="2400"/>
              <a:t>, for N=1000 processors.</a:t>
            </a:r>
          </a:p>
        </p:txBody>
      </p:sp>
      <p:grpSp>
        <p:nvGrpSpPr>
          <p:cNvPr id="130052" name="Group 42"/>
          <p:cNvGrpSpPr>
            <a:grpSpLocks/>
          </p:cNvGrpSpPr>
          <p:nvPr/>
        </p:nvGrpSpPr>
        <p:grpSpPr bwMode="auto">
          <a:xfrm>
            <a:off x="457200" y="2286000"/>
            <a:ext cx="4775200" cy="3937000"/>
            <a:chOff x="288" y="1440"/>
            <a:chExt cx="3008" cy="2480"/>
          </a:xfrm>
        </p:grpSpPr>
        <p:sp>
          <p:nvSpPr>
            <p:cNvPr id="130054" name="Text Box 5"/>
            <p:cNvSpPr txBox="1">
              <a:spLocks noChangeArrowheads="1"/>
            </p:cNvSpPr>
            <p:nvPr/>
          </p:nvSpPr>
          <p:spPr bwMode="auto">
            <a:xfrm>
              <a:off x="1824" y="3648"/>
              <a:ext cx="28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r>
                <a:rPr lang="en-US" altLang="en-US" sz="2000">
                  <a:sym typeface="Mathematica1Mono" charset="0"/>
                </a:rPr>
                <a:t>α</a:t>
              </a:r>
              <a:endParaRPr lang="en-US" altLang="en-US" sz="2000"/>
            </a:p>
          </p:txBody>
        </p:sp>
        <p:sp>
          <p:nvSpPr>
            <p:cNvPr id="130055" name="Text Box 7"/>
            <p:cNvSpPr txBox="1">
              <a:spLocks noChangeArrowheads="1"/>
            </p:cNvSpPr>
            <p:nvPr/>
          </p:nvSpPr>
          <p:spPr bwMode="auto">
            <a:xfrm>
              <a:off x="528" y="3312"/>
              <a:ext cx="28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r>
                <a:rPr lang="en-US" altLang="en-US" sz="2000"/>
                <a:t>0</a:t>
              </a:r>
            </a:p>
          </p:txBody>
        </p:sp>
        <p:sp>
          <p:nvSpPr>
            <p:cNvPr id="130056" name="Line 8"/>
            <p:cNvSpPr>
              <a:spLocks noChangeShapeType="1"/>
            </p:cNvSpPr>
            <p:nvPr/>
          </p:nvSpPr>
          <p:spPr bwMode="auto">
            <a:xfrm>
              <a:off x="838" y="1584"/>
              <a:ext cx="0" cy="184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057" name="Line 9"/>
            <p:cNvSpPr>
              <a:spLocks noChangeShapeType="1"/>
            </p:cNvSpPr>
            <p:nvPr/>
          </p:nvSpPr>
          <p:spPr bwMode="auto">
            <a:xfrm>
              <a:off x="838" y="3424"/>
              <a:ext cx="223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058" name="Line 10"/>
            <p:cNvSpPr>
              <a:spLocks noChangeShapeType="1"/>
            </p:cNvSpPr>
            <p:nvPr/>
          </p:nvSpPr>
          <p:spPr bwMode="auto">
            <a:xfrm flipH="1">
              <a:off x="751" y="1584"/>
              <a:ext cx="10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059" name="Line 11"/>
            <p:cNvSpPr>
              <a:spLocks noChangeShapeType="1"/>
            </p:cNvSpPr>
            <p:nvPr/>
          </p:nvSpPr>
          <p:spPr bwMode="auto">
            <a:xfrm flipH="1">
              <a:off x="736" y="3424"/>
              <a:ext cx="10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060" name="Line 12"/>
            <p:cNvSpPr>
              <a:spLocks noChangeShapeType="1"/>
            </p:cNvSpPr>
            <p:nvPr/>
          </p:nvSpPr>
          <p:spPr bwMode="auto">
            <a:xfrm rot="-5400000">
              <a:off x="776" y="3486"/>
              <a:ext cx="12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061" name="Text Box 13"/>
            <p:cNvSpPr txBox="1">
              <a:spLocks noChangeArrowheads="1"/>
            </p:cNvSpPr>
            <p:nvPr/>
          </p:nvSpPr>
          <p:spPr bwMode="auto">
            <a:xfrm>
              <a:off x="288" y="2208"/>
              <a:ext cx="432"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r>
                <a:rPr lang="en-US" altLang="en-US" sz="2000"/>
                <a:t>S(N)</a:t>
              </a:r>
            </a:p>
          </p:txBody>
        </p:sp>
        <p:sp>
          <p:nvSpPr>
            <p:cNvPr id="130062" name="Text Box 14"/>
            <p:cNvSpPr txBox="1">
              <a:spLocks noChangeArrowheads="1"/>
            </p:cNvSpPr>
            <p:nvPr/>
          </p:nvSpPr>
          <p:spPr bwMode="auto">
            <a:xfrm>
              <a:off x="288" y="1440"/>
              <a:ext cx="52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r>
                <a:rPr lang="en-US" altLang="en-US" sz="2000"/>
                <a:t>1000</a:t>
              </a:r>
            </a:p>
          </p:txBody>
        </p:sp>
        <p:sp>
          <p:nvSpPr>
            <p:cNvPr id="130063" name="Text Box 15"/>
            <p:cNvSpPr txBox="1">
              <a:spLocks noChangeArrowheads="1"/>
            </p:cNvSpPr>
            <p:nvPr/>
          </p:nvSpPr>
          <p:spPr bwMode="auto">
            <a:xfrm>
              <a:off x="720" y="3504"/>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r>
                <a:rPr lang="en-US" altLang="en-US" sz="2000"/>
                <a:t>0</a:t>
              </a:r>
            </a:p>
          </p:txBody>
        </p:sp>
        <p:sp>
          <p:nvSpPr>
            <p:cNvPr id="130064" name="Line 16"/>
            <p:cNvSpPr>
              <a:spLocks noChangeShapeType="1"/>
            </p:cNvSpPr>
            <p:nvPr/>
          </p:nvSpPr>
          <p:spPr bwMode="auto">
            <a:xfrm rot="16200000" flipH="1">
              <a:off x="3021" y="3470"/>
              <a:ext cx="10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065" name="Line 17"/>
            <p:cNvSpPr>
              <a:spLocks noChangeShapeType="1"/>
            </p:cNvSpPr>
            <p:nvPr/>
          </p:nvSpPr>
          <p:spPr bwMode="auto">
            <a:xfrm rot="16200000" flipH="1">
              <a:off x="1226" y="3487"/>
              <a:ext cx="10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066" name="Line 18"/>
            <p:cNvSpPr>
              <a:spLocks noChangeShapeType="1"/>
            </p:cNvSpPr>
            <p:nvPr/>
          </p:nvSpPr>
          <p:spPr bwMode="auto">
            <a:xfrm rot="16200000" flipH="1">
              <a:off x="1001" y="3487"/>
              <a:ext cx="10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067" name="Line 19"/>
            <p:cNvSpPr>
              <a:spLocks noChangeShapeType="1"/>
            </p:cNvSpPr>
            <p:nvPr/>
          </p:nvSpPr>
          <p:spPr bwMode="auto">
            <a:xfrm rot="16200000" flipH="1">
              <a:off x="1450" y="3487"/>
              <a:ext cx="10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068" name="Line 20"/>
            <p:cNvSpPr>
              <a:spLocks noChangeShapeType="1"/>
            </p:cNvSpPr>
            <p:nvPr/>
          </p:nvSpPr>
          <p:spPr bwMode="auto">
            <a:xfrm rot="16200000" flipH="1">
              <a:off x="2798" y="3487"/>
              <a:ext cx="10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069" name="Line 21"/>
            <p:cNvSpPr>
              <a:spLocks noChangeShapeType="1"/>
            </p:cNvSpPr>
            <p:nvPr/>
          </p:nvSpPr>
          <p:spPr bwMode="auto">
            <a:xfrm rot="16200000" flipH="1">
              <a:off x="1899" y="3487"/>
              <a:ext cx="10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070" name="Line 22"/>
            <p:cNvSpPr>
              <a:spLocks noChangeShapeType="1"/>
            </p:cNvSpPr>
            <p:nvPr/>
          </p:nvSpPr>
          <p:spPr bwMode="auto">
            <a:xfrm rot="16200000" flipH="1">
              <a:off x="1675" y="3487"/>
              <a:ext cx="10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071" name="Line 23"/>
            <p:cNvSpPr>
              <a:spLocks noChangeShapeType="1"/>
            </p:cNvSpPr>
            <p:nvPr/>
          </p:nvSpPr>
          <p:spPr bwMode="auto">
            <a:xfrm rot="16200000" flipH="1">
              <a:off x="2573" y="3487"/>
              <a:ext cx="10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072" name="Line 24"/>
            <p:cNvSpPr>
              <a:spLocks noChangeShapeType="1"/>
            </p:cNvSpPr>
            <p:nvPr/>
          </p:nvSpPr>
          <p:spPr bwMode="auto">
            <a:xfrm rot="16200000" flipH="1">
              <a:off x="2349" y="3487"/>
              <a:ext cx="10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073" name="Line 25"/>
            <p:cNvSpPr>
              <a:spLocks noChangeShapeType="1"/>
            </p:cNvSpPr>
            <p:nvPr/>
          </p:nvSpPr>
          <p:spPr bwMode="auto">
            <a:xfrm rot="16200000" flipH="1">
              <a:off x="2124" y="3487"/>
              <a:ext cx="10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074" name="Text Box 26"/>
            <p:cNvSpPr txBox="1">
              <a:spLocks noChangeArrowheads="1"/>
            </p:cNvSpPr>
            <p:nvPr/>
          </p:nvSpPr>
          <p:spPr bwMode="auto">
            <a:xfrm>
              <a:off x="902" y="3528"/>
              <a:ext cx="3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1800"/>
                <a:t>0.01</a:t>
              </a:r>
            </a:p>
          </p:txBody>
        </p:sp>
        <p:sp>
          <p:nvSpPr>
            <p:cNvPr id="130075" name="Text Box 27"/>
            <p:cNvSpPr txBox="1">
              <a:spLocks noChangeArrowheads="1"/>
            </p:cNvSpPr>
            <p:nvPr/>
          </p:nvSpPr>
          <p:spPr bwMode="auto">
            <a:xfrm>
              <a:off x="1344" y="3527"/>
              <a:ext cx="3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1800"/>
                <a:t>0.03</a:t>
              </a:r>
            </a:p>
          </p:txBody>
        </p:sp>
        <p:sp>
          <p:nvSpPr>
            <p:cNvPr id="130076" name="Text Box 28"/>
            <p:cNvSpPr txBox="1">
              <a:spLocks noChangeArrowheads="1"/>
            </p:cNvSpPr>
            <p:nvPr/>
          </p:nvSpPr>
          <p:spPr bwMode="auto">
            <a:xfrm>
              <a:off x="2928" y="3504"/>
              <a:ext cx="2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1800"/>
                <a:t>0.1</a:t>
              </a:r>
            </a:p>
          </p:txBody>
        </p:sp>
        <p:sp>
          <p:nvSpPr>
            <p:cNvPr id="130077" name="Text Box 29"/>
            <p:cNvSpPr txBox="1">
              <a:spLocks noChangeArrowheads="1"/>
            </p:cNvSpPr>
            <p:nvPr/>
          </p:nvSpPr>
          <p:spPr bwMode="auto">
            <a:xfrm>
              <a:off x="1440" y="1632"/>
              <a:ext cx="169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GB" altLang="en-US" sz="2000"/>
                <a:t>S(N) &lt; 1/(</a:t>
              </a:r>
              <a:r>
                <a:rPr lang="en-US" altLang="en-US" sz="2000">
                  <a:sym typeface="Mathematica1Mono" charset="0"/>
                </a:rPr>
                <a:t>α</a:t>
              </a:r>
              <a:r>
                <a:rPr lang="en-GB" altLang="en-US" sz="2000"/>
                <a:t> + (1-</a:t>
              </a:r>
              <a:r>
                <a:rPr lang="en-US" altLang="en-US" sz="2000">
                  <a:sym typeface="Mathematica1Mono" charset="0"/>
                </a:rPr>
                <a:t> α</a:t>
              </a:r>
              <a:r>
                <a:rPr lang="en-GB" altLang="en-US" sz="2000"/>
                <a:t>)/N)</a:t>
              </a:r>
              <a:endParaRPr lang="en-US" altLang="en-US" sz="2000"/>
            </a:p>
          </p:txBody>
        </p:sp>
        <p:sp>
          <p:nvSpPr>
            <p:cNvPr id="130078" name="AutoShape 30"/>
            <p:cNvSpPr>
              <a:spLocks noChangeArrowheads="1"/>
            </p:cNvSpPr>
            <p:nvPr/>
          </p:nvSpPr>
          <p:spPr bwMode="auto">
            <a:xfrm>
              <a:off x="994" y="3253"/>
              <a:ext cx="96" cy="9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chemeClr val="tx1"/>
              </a:solidFill>
              <a:round/>
              <a:headEnd/>
              <a:tailEnd/>
            </a:ln>
          </p:spPr>
          <p:txBody>
            <a:bodyPr wrap="none" anchor="ctr"/>
            <a:lstStyle/>
            <a:p>
              <a:endParaRPr lang="en-US"/>
            </a:p>
          </p:txBody>
        </p:sp>
        <p:sp>
          <p:nvSpPr>
            <p:cNvPr id="130079" name="AutoShape 31"/>
            <p:cNvSpPr>
              <a:spLocks noChangeArrowheads="1"/>
            </p:cNvSpPr>
            <p:nvPr/>
          </p:nvSpPr>
          <p:spPr bwMode="auto">
            <a:xfrm>
              <a:off x="1448" y="3316"/>
              <a:ext cx="96" cy="9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chemeClr val="tx1"/>
              </a:solidFill>
              <a:round/>
              <a:headEnd/>
              <a:tailEnd/>
            </a:ln>
          </p:spPr>
          <p:txBody>
            <a:bodyPr wrap="none" anchor="ctr"/>
            <a:lstStyle/>
            <a:p>
              <a:endParaRPr lang="en-US"/>
            </a:p>
          </p:txBody>
        </p:sp>
        <p:sp>
          <p:nvSpPr>
            <p:cNvPr id="130080" name="AutoShape 32"/>
            <p:cNvSpPr>
              <a:spLocks noChangeArrowheads="1"/>
            </p:cNvSpPr>
            <p:nvPr/>
          </p:nvSpPr>
          <p:spPr bwMode="auto">
            <a:xfrm>
              <a:off x="3015" y="3357"/>
              <a:ext cx="96" cy="9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chemeClr val="tx1"/>
              </a:solidFill>
              <a:round/>
              <a:headEnd/>
              <a:tailEnd/>
            </a:ln>
          </p:spPr>
          <p:txBody>
            <a:bodyPr wrap="none" anchor="ctr"/>
            <a:lstStyle/>
            <a:p>
              <a:endParaRPr lang="en-US"/>
            </a:p>
          </p:txBody>
        </p:sp>
        <p:sp>
          <p:nvSpPr>
            <p:cNvPr id="130081" name="AutoShape 33"/>
            <p:cNvSpPr>
              <a:spLocks noChangeArrowheads="1"/>
            </p:cNvSpPr>
            <p:nvPr/>
          </p:nvSpPr>
          <p:spPr bwMode="auto">
            <a:xfrm>
              <a:off x="2116" y="3345"/>
              <a:ext cx="96" cy="9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chemeClr val="tx1"/>
              </a:solidFill>
              <a:round/>
              <a:headEnd/>
              <a:tailEnd/>
            </a:ln>
          </p:spPr>
          <p:txBody>
            <a:bodyPr wrap="none" anchor="ctr"/>
            <a:lstStyle/>
            <a:p>
              <a:endParaRPr lang="en-US"/>
            </a:p>
          </p:txBody>
        </p:sp>
        <p:sp>
          <p:nvSpPr>
            <p:cNvPr id="130082" name="Text Box 34"/>
            <p:cNvSpPr txBox="1">
              <a:spLocks noChangeArrowheads="1"/>
            </p:cNvSpPr>
            <p:nvPr/>
          </p:nvSpPr>
          <p:spPr bwMode="auto">
            <a:xfrm>
              <a:off x="2016" y="3527"/>
              <a:ext cx="3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1800"/>
                <a:t>0.06</a:t>
              </a:r>
            </a:p>
          </p:txBody>
        </p:sp>
        <p:sp>
          <p:nvSpPr>
            <p:cNvPr id="130083" name="Text Box 35"/>
            <p:cNvSpPr txBox="1">
              <a:spLocks noChangeArrowheads="1"/>
            </p:cNvSpPr>
            <p:nvPr/>
          </p:nvSpPr>
          <p:spPr bwMode="auto">
            <a:xfrm>
              <a:off x="2928" y="3168"/>
              <a:ext cx="3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1800"/>
                <a:t>9.91</a:t>
              </a:r>
            </a:p>
          </p:txBody>
        </p:sp>
        <p:sp>
          <p:nvSpPr>
            <p:cNvPr id="130084" name="Text Box 36"/>
            <p:cNvSpPr txBox="1">
              <a:spLocks noChangeArrowheads="1"/>
            </p:cNvSpPr>
            <p:nvPr/>
          </p:nvSpPr>
          <p:spPr bwMode="auto">
            <a:xfrm>
              <a:off x="2016" y="3120"/>
              <a:ext cx="4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1800"/>
                <a:t>16.41</a:t>
              </a:r>
            </a:p>
          </p:txBody>
        </p:sp>
        <p:sp>
          <p:nvSpPr>
            <p:cNvPr id="130085" name="Text Box 37"/>
            <p:cNvSpPr txBox="1">
              <a:spLocks noChangeArrowheads="1"/>
            </p:cNvSpPr>
            <p:nvPr/>
          </p:nvSpPr>
          <p:spPr bwMode="auto">
            <a:xfrm>
              <a:off x="912" y="3072"/>
              <a:ext cx="4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1800"/>
                <a:t>90.99</a:t>
              </a:r>
            </a:p>
          </p:txBody>
        </p:sp>
        <p:sp>
          <p:nvSpPr>
            <p:cNvPr id="130086" name="Text Box 38"/>
            <p:cNvSpPr txBox="1">
              <a:spLocks noChangeArrowheads="1"/>
            </p:cNvSpPr>
            <p:nvPr/>
          </p:nvSpPr>
          <p:spPr bwMode="auto">
            <a:xfrm>
              <a:off x="1392" y="3120"/>
              <a:ext cx="4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1800"/>
                <a:t>32.29</a:t>
              </a:r>
            </a:p>
          </p:txBody>
        </p:sp>
      </p:grpSp>
      <p:sp>
        <p:nvSpPr>
          <p:cNvPr id="130053" name="Text Box 41"/>
          <p:cNvSpPr txBox="1">
            <a:spLocks noChangeArrowheads="1"/>
          </p:cNvSpPr>
          <p:nvPr/>
        </p:nvSpPr>
        <p:spPr bwMode="auto">
          <a:xfrm>
            <a:off x="5791200" y="2895600"/>
            <a:ext cx="3124200" cy="2657475"/>
          </a:xfrm>
          <a:prstGeom prst="rect">
            <a:avLst/>
          </a:prstGeom>
          <a:solidFill>
            <a:srgbClr val="FFFF99"/>
          </a:solidFill>
          <a:ln w="9525">
            <a:solidFill>
              <a:schemeClr val="tx1"/>
            </a:solidFill>
            <a:miter lim="800000"/>
            <a:headEnd/>
            <a:tailEnd/>
          </a:ln>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50000"/>
              </a:spcBef>
              <a:buFontTx/>
              <a:buNone/>
            </a:pPr>
            <a:r>
              <a:rPr lang="en-US" altLang="en-US" sz="2400"/>
              <a:t>If 1% of a parallel program involves serial code, the maximum speed-up is 9 on a 10-processor machine, but only 91 on a 1000-processor machine.</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9257A446-32A1-F64E-AC95-835E86F7B563}" type="slidenum">
              <a:rPr lang="en-US" altLang="en-US" sz="1400"/>
              <a:pPr>
                <a:spcBef>
                  <a:spcPct val="0"/>
                </a:spcBef>
                <a:buFontTx/>
                <a:buNone/>
              </a:pPr>
              <a:t>74</a:t>
            </a:fld>
            <a:endParaRPr lang="en-US" altLang="en-US" sz="1400"/>
          </a:p>
        </p:txBody>
      </p:sp>
      <p:sp>
        <p:nvSpPr>
          <p:cNvPr id="132098" name="Rectangle 2"/>
          <p:cNvSpPr>
            <a:spLocks noGrp="1" noChangeArrowheads="1"/>
          </p:cNvSpPr>
          <p:nvPr>
            <p:ph type="title"/>
          </p:nvPr>
        </p:nvSpPr>
        <p:spPr/>
        <p:txBody>
          <a:bodyPr/>
          <a:lstStyle/>
          <a:p>
            <a:pPr eaLnBrk="1" hangingPunct="1"/>
            <a:r>
              <a:rPr lang="en-US" altLang="en-US">
                <a:ea typeface="ＭＳ Ｐゴシック" charset="-128"/>
              </a:rPr>
              <a:t>Implications of Amdahl</a:t>
            </a:r>
            <a:r>
              <a:rPr lang="ja-JP" altLang="en-US">
                <a:ea typeface="ＭＳ Ｐゴシック" charset="-128"/>
              </a:rPr>
              <a:t>’</a:t>
            </a:r>
            <a:r>
              <a:rPr lang="en-US" altLang="ja-JP">
                <a:ea typeface="ＭＳ Ｐゴシック" charset="-128"/>
              </a:rPr>
              <a:t>s Law</a:t>
            </a:r>
            <a:endParaRPr lang="en-US" altLang="en-US">
              <a:ea typeface="ＭＳ Ｐゴシック" charset="-128"/>
            </a:endParaRPr>
          </a:p>
        </p:txBody>
      </p:sp>
      <p:sp>
        <p:nvSpPr>
          <p:cNvPr id="132099" name="Rectangle 3"/>
          <p:cNvSpPr>
            <a:spLocks noGrp="1" noChangeArrowheads="1"/>
          </p:cNvSpPr>
          <p:nvPr>
            <p:ph type="body" idx="1"/>
          </p:nvPr>
        </p:nvSpPr>
        <p:spPr/>
        <p:txBody>
          <a:bodyPr/>
          <a:lstStyle/>
          <a:p>
            <a:pPr eaLnBrk="1" hangingPunct="1"/>
            <a:r>
              <a:rPr lang="en-US" altLang="en-US" sz="2800">
                <a:ea typeface="ＭＳ Ｐゴシック" charset="-128"/>
              </a:rPr>
              <a:t>Amdahl's Law says that the serial fraction puts a severe constraint on the speed-up that can be achieved as the number of processors increases.</a:t>
            </a:r>
          </a:p>
          <a:p>
            <a:pPr eaLnBrk="1" hangingPunct="1"/>
            <a:r>
              <a:rPr lang="en-US" altLang="en-US" sz="2800">
                <a:ea typeface="ＭＳ Ｐゴシック" charset="-128"/>
              </a:rPr>
              <a:t>Amdahl's Law suggests that it is not cost effective to build systems with large numbers of processors because sufficient speed-up will not be achieved.</a:t>
            </a:r>
          </a:p>
          <a:p>
            <a:pPr eaLnBrk="1" hangingPunct="1"/>
            <a:r>
              <a:rPr lang="en-US" altLang="en-US" sz="2800">
                <a:ea typeface="ＭＳ Ｐゴシック" charset="-128"/>
              </a:rPr>
              <a:t>It turns out that most important applications that need to be parallelised contain very small serial fractions, so large machines are justified.</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A7ECBCDD-6E6B-4445-8EDA-68691B1DB27D}" type="slidenum">
              <a:rPr lang="en-US" altLang="en-US" sz="1400"/>
              <a:pPr>
                <a:spcBef>
                  <a:spcPct val="0"/>
                </a:spcBef>
                <a:buFontTx/>
                <a:buNone/>
              </a:pPr>
              <a:t>75</a:t>
            </a:fld>
            <a:endParaRPr lang="en-US" altLang="en-US" sz="1400"/>
          </a:p>
        </p:txBody>
      </p:sp>
      <p:sp>
        <p:nvSpPr>
          <p:cNvPr id="134146" name="Rectangle 2"/>
          <p:cNvSpPr>
            <a:spLocks noGrp="1" noChangeArrowheads="1"/>
          </p:cNvSpPr>
          <p:nvPr>
            <p:ph type="title"/>
          </p:nvPr>
        </p:nvSpPr>
        <p:spPr/>
        <p:txBody>
          <a:bodyPr/>
          <a:lstStyle/>
          <a:p>
            <a:pPr eaLnBrk="1" hangingPunct="1"/>
            <a:r>
              <a:rPr lang="en-US" altLang="en-US">
                <a:ea typeface="ＭＳ Ｐゴシック" charset="-128"/>
              </a:rPr>
              <a:t>Speed-Up for Large Problems</a:t>
            </a:r>
          </a:p>
        </p:txBody>
      </p:sp>
      <p:sp>
        <p:nvSpPr>
          <p:cNvPr id="134147" name="Rectangle 3"/>
          <p:cNvSpPr>
            <a:spLocks noGrp="1" noChangeArrowheads="1"/>
          </p:cNvSpPr>
          <p:nvPr>
            <p:ph type="body" idx="1"/>
          </p:nvPr>
        </p:nvSpPr>
        <p:spPr/>
        <p:txBody>
          <a:bodyPr/>
          <a:lstStyle/>
          <a:p>
            <a:pPr eaLnBrk="1" hangingPunct="1"/>
            <a:r>
              <a:rPr lang="en-US" altLang="en-US" sz="2800" i="1">
                <a:ea typeface="ＭＳ Ｐゴシック" charset="-128"/>
              </a:rPr>
              <a:t>Speed-up</a:t>
            </a:r>
            <a:r>
              <a:rPr lang="en-US" altLang="en-US" sz="2800">
                <a:ea typeface="ＭＳ Ｐゴシック" charset="-128"/>
              </a:rPr>
              <a:t> is the ratio between how long the best sequential algorithm takes on a single processor and how long it takes to run on multiple processors.</a:t>
            </a:r>
          </a:p>
          <a:p>
            <a:pPr eaLnBrk="1" hangingPunct="1"/>
            <a:r>
              <a:rPr lang="en-US" altLang="en-US" sz="2800">
                <a:ea typeface="ＭＳ Ｐゴシック" charset="-128"/>
              </a:rPr>
              <a:t>To measure the speed-up the problem must be small enough to fit into the memory of one processor.</a:t>
            </a:r>
          </a:p>
          <a:p>
            <a:pPr eaLnBrk="1" hangingPunct="1"/>
            <a:r>
              <a:rPr lang="en-US" altLang="en-US" sz="2800">
                <a:ea typeface="ＭＳ Ｐゴシック" charset="-128"/>
              </a:rPr>
              <a:t>This limits us to measuring the speed-up of only small problems.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A70F7A58-F8D8-5F4E-B30A-0548ABDCE8C2}" type="slidenum">
              <a:rPr lang="en-US" altLang="en-US" sz="1400"/>
              <a:pPr>
                <a:spcBef>
                  <a:spcPct val="0"/>
                </a:spcBef>
                <a:buFontTx/>
                <a:buNone/>
              </a:pPr>
              <a:t>76</a:t>
            </a:fld>
            <a:endParaRPr lang="en-US" altLang="en-US" sz="1400"/>
          </a:p>
        </p:txBody>
      </p:sp>
      <p:sp>
        <p:nvSpPr>
          <p:cNvPr id="136194" name="Rectangle 2"/>
          <p:cNvSpPr>
            <a:spLocks noGrp="1" noChangeArrowheads="1"/>
          </p:cNvSpPr>
          <p:nvPr>
            <p:ph type="title"/>
          </p:nvPr>
        </p:nvSpPr>
        <p:spPr/>
        <p:txBody>
          <a:bodyPr/>
          <a:lstStyle/>
          <a:p>
            <a:pPr eaLnBrk="1" hangingPunct="1"/>
            <a:r>
              <a:rPr lang="en-US" altLang="en-US">
                <a:ea typeface="ＭＳ Ｐゴシック" charset="-128"/>
              </a:rPr>
              <a:t>Speed-Up for Large Problems 2</a:t>
            </a:r>
          </a:p>
        </p:txBody>
      </p:sp>
      <p:sp>
        <p:nvSpPr>
          <p:cNvPr id="136195" name="Rectangle 3"/>
          <p:cNvSpPr>
            <a:spLocks noGrp="1" noChangeArrowheads="1"/>
          </p:cNvSpPr>
          <p:nvPr>
            <p:ph type="body" idx="1"/>
          </p:nvPr>
        </p:nvSpPr>
        <p:spPr/>
        <p:txBody>
          <a:bodyPr/>
          <a:lstStyle/>
          <a:p>
            <a:pPr eaLnBrk="1" hangingPunct="1"/>
            <a:r>
              <a:rPr lang="en-US" altLang="en-US" sz="2800">
                <a:ea typeface="ＭＳ Ｐゴシック" charset="-128"/>
              </a:rPr>
              <a:t>In finding the speedup we can </a:t>
            </a:r>
            <a:r>
              <a:rPr lang="en-US" altLang="en-US" sz="2800" i="1">
                <a:ea typeface="ＭＳ Ｐゴシック" charset="-128"/>
              </a:rPr>
              <a:t>estimate</a:t>
            </a:r>
            <a:r>
              <a:rPr lang="en-US" altLang="en-US" sz="2800">
                <a:ea typeface="ＭＳ Ｐゴシック" charset="-128"/>
              </a:rPr>
              <a:t> the time to run on one processor, so much larger problems can be considered.</a:t>
            </a:r>
          </a:p>
          <a:p>
            <a:pPr eaLnBrk="1" hangingPunct="1"/>
            <a:r>
              <a:rPr lang="en-US" altLang="en-US" sz="2800">
                <a:ea typeface="ＭＳ Ｐゴシック" charset="-128"/>
              </a:rPr>
              <a:t>In general overhead costs increase with problem size, but at a slower rate than the amount of computational work (measured by the grain size). Thus, speed-up is an increasing function of problem size, and so this approach to speed-up allows us to measure larger speed-ups.</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E1772735-9E0E-E54C-928F-975A408A78E4}" type="slidenum">
              <a:rPr lang="en-US" altLang="en-US" sz="1400"/>
              <a:pPr>
                <a:spcBef>
                  <a:spcPct val="0"/>
                </a:spcBef>
                <a:buFontTx/>
                <a:buNone/>
              </a:pPr>
              <a:t>77</a:t>
            </a:fld>
            <a:endParaRPr lang="en-US" altLang="en-US" sz="1400"/>
          </a:p>
        </p:txBody>
      </p:sp>
      <p:sp>
        <p:nvSpPr>
          <p:cNvPr id="138242" name="Rectangle 2"/>
          <p:cNvSpPr>
            <a:spLocks noGrp="1" noChangeArrowheads="1"/>
          </p:cNvSpPr>
          <p:nvPr>
            <p:ph type="title"/>
          </p:nvPr>
        </p:nvSpPr>
        <p:spPr>
          <a:xfrm>
            <a:off x="685800" y="381000"/>
            <a:ext cx="7772400" cy="1143000"/>
          </a:xfrm>
        </p:spPr>
        <p:txBody>
          <a:bodyPr/>
          <a:lstStyle/>
          <a:p>
            <a:pPr eaLnBrk="1" hangingPunct="1"/>
            <a:r>
              <a:rPr lang="en-US" altLang="en-US">
                <a:ea typeface="ＭＳ Ｐゴシック" charset="-128"/>
              </a:rPr>
              <a:t>Speed-Up and Problem Size</a:t>
            </a:r>
          </a:p>
        </p:txBody>
      </p:sp>
      <p:grpSp>
        <p:nvGrpSpPr>
          <p:cNvPr id="138243" name="Group 20"/>
          <p:cNvGrpSpPr>
            <a:grpSpLocks/>
          </p:cNvGrpSpPr>
          <p:nvPr/>
        </p:nvGrpSpPr>
        <p:grpSpPr bwMode="auto">
          <a:xfrm>
            <a:off x="1524000" y="2743200"/>
            <a:ext cx="6172200" cy="3429000"/>
            <a:chOff x="1200" y="1632"/>
            <a:chExt cx="3888" cy="2160"/>
          </a:xfrm>
        </p:grpSpPr>
        <p:sp>
          <p:nvSpPr>
            <p:cNvPr id="138245" name="Text Box 4"/>
            <p:cNvSpPr txBox="1">
              <a:spLocks noChangeArrowheads="1"/>
            </p:cNvSpPr>
            <p:nvPr/>
          </p:nvSpPr>
          <p:spPr bwMode="auto">
            <a:xfrm>
              <a:off x="1440" y="3242"/>
              <a:ext cx="28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r>
                <a:rPr lang="en-US" altLang="en-US" sz="2000"/>
                <a:t>0</a:t>
              </a:r>
            </a:p>
          </p:txBody>
        </p:sp>
        <p:sp>
          <p:nvSpPr>
            <p:cNvPr id="138246" name="Line 5"/>
            <p:cNvSpPr>
              <a:spLocks noChangeShapeType="1"/>
            </p:cNvSpPr>
            <p:nvPr/>
          </p:nvSpPr>
          <p:spPr bwMode="auto">
            <a:xfrm>
              <a:off x="1728" y="1632"/>
              <a:ext cx="0" cy="17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8247" name="Line 6"/>
            <p:cNvSpPr>
              <a:spLocks noChangeShapeType="1"/>
            </p:cNvSpPr>
            <p:nvPr/>
          </p:nvSpPr>
          <p:spPr bwMode="auto">
            <a:xfrm>
              <a:off x="1728" y="3357"/>
              <a:ext cx="211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8248" name="Line 8"/>
            <p:cNvSpPr>
              <a:spLocks noChangeShapeType="1"/>
            </p:cNvSpPr>
            <p:nvPr/>
          </p:nvSpPr>
          <p:spPr bwMode="auto">
            <a:xfrm flipH="1">
              <a:off x="1632" y="3357"/>
              <a:ext cx="96"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8249" name="Line 9"/>
            <p:cNvSpPr>
              <a:spLocks noChangeShapeType="1"/>
            </p:cNvSpPr>
            <p:nvPr/>
          </p:nvSpPr>
          <p:spPr bwMode="auto">
            <a:xfrm rot="-5400000">
              <a:off x="1670" y="3415"/>
              <a:ext cx="11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8250" name="Text Box 10"/>
            <p:cNvSpPr txBox="1">
              <a:spLocks noChangeArrowheads="1"/>
            </p:cNvSpPr>
            <p:nvPr/>
          </p:nvSpPr>
          <p:spPr bwMode="auto">
            <a:xfrm>
              <a:off x="1608" y="3447"/>
              <a:ext cx="288"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r>
                <a:rPr lang="en-US" altLang="en-US" sz="2000"/>
                <a:t>0</a:t>
              </a:r>
            </a:p>
          </p:txBody>
        </p:sp>
        <p:sp>
          <p:nvSpPr>
            <p:cNvPr id="138251" name="Line 11"/>
            <p:cNvSpPr>
              <a:spLocks noChangeShapeType="1"/>
            </p:cNvSpPr>
            <p:nvPr/>
          </p:nvSpPr>
          <p:spPr bwMode="auto">
            <a:xfrm flipV="1">
              <a:off x="1728" y="1632"/>
              <a:ext cx="1440" cy="17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8252" name="Text Box 12"/>
            <p:cNvSpPr txBox="1">
              <a:spLocks noChangeArrowheads="1"/>
            </p:cNvSpPr>
            <p:nvPr/>
          </p:nvSpPr>
          <p:spPr bwMode="auto">
            <a:xfrm>
              <a:off x="2112" y="1632"/>
              <a:ext cx="115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r>
                <a:rPr lang="en-US" altLang="en-US" sz="1800"/>
                <a:t>Ideal speed-up</a:t>
              </a:r>
            </a:p>
            <a:p>
              <a:pPr>
                <a:spcBef>
                  <a:spcPct val="0"/>
                </a:spcBef>
                <a:buFontTx/>
                <a:buNone/>
              </a:pPr>
              <a:r>
                <a:rPr lang="en-US" altLang="en-US" sz="1800"/>
                <a:t>Slope = 1</a:t>
              </a:r>
            </a:p>
          </p:txBody>
        </p:sp>
        <p:sp>
          <p:nvSpPr>
            <p:cNvPr id="138253" name="Line 13"/>
            <p:cNvSpPr>
              <a:spLocks noChangeShapeType="1"/>
            </p:cNvSpPr>
            <p:nvPr/>
          </p:nvSpPr>
          <p:spPr bwMode="auto">
            <a:xfrm flipH="1" flipV="1">
              <a:off x="3936" y="1977"/>
              <a:ext cx="480" cy="920"/>
            </a:xfrm>
            <a:prstGeom prst="line">
              <a:avLst/>
            </a:prstGeom>
            <a:noFill/>
            <a:ln w="127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38254" name="Text Box 14"/>
            <p:cNvSpPr txBox="1">
              <a:spLocks noChangeArrowheads="1"/>
            </p:cNvSpPr>
            <p:nvPr/>
          </p:nvSpPr>
          <p:spPr bwMode="auto">
            <a:xfrm>
              <a:off x="4128" y="1977"/>
              <a:ext cx="96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r>
                <a:rPr lang="en-US" altLang="en-US" sz="1800"/>
                <a:t>Increasing M</a:t>
              </a:r>
            </a:p>
          </p:txBody>
        </p:sp>
        <p:sp>
          <p:nvSpPr>
            <p:cNvPr id="138255" name="Text Box 15"/>
            <p:cNvSpPr txBox="1">
              <a:spLocks noChangeArrowheads="1"/>
            </p:cNvSpPr>
            <p:nvPr/>
          </p:nvSpPr>
          <p:spPr bwMode="auto">
            <a:xfrm>
              <a:off x="1200" y="2208"/>
              <a:ext cx="480"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r>
                <a:rPr lang="en-US" altLang="en-US" sz="2000"/>
                <a:t>S(N)</a:t>
              </a:r>
            </a:p>
          </p:txBody>
        </p:sp>
        <p:sp>
          <p:nvSpPr>
            <p:cNvPr id="138256" name="Text Box 16"/>
            <p:cNvSpPr txBox="1">
              <a:spLocks noChangeArrowheads="1"/>
            </p:cNvSpPr>
            <p:nvPr/>
          </p:nvSpPr>
          <p:spPr bwMode="auto">
            <a:xfrm>
              <a:off x="2016" y="3456"/>
              <a:ext cx="17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r>
                <a:rPr lang="en-US" altLang="en-US" sz="2000"/>
                <a:t>Number of processors, N</a:t>
              </a:r>
            </a:p>
          </p:txBody>
        </p:sp>
        <p:sp>
          <p:nvSpPr>
            <p:cNvPr id="138257" name="Freeform 17"/>
            <p:cNvSpPr>
              <a:spLocks/>
            </p:cNvSpPr>
            <p:nvPr/>
          </p:nvSpPr>
          <p:spPr bwMode="auto">
            <a:xfrm>
              <a:off x="1718" y="1657"/>
              <a:ext cx="1940" cy="1717"/>
            </a:xfrm>
            <a:custGeom>
              <a:avLst/>
              <a:gdLst>
                <a:gd name="T0" fmla="*/ 0 w 3637"/>
                <a:gd name="T1" fmla="*/ 13 h 2687"/>
                <a:gd name="T2" fmla="*/ 1 w 3637"/>
                <a:gd name="T3" fmla="*/ 4 h 2687"/>
                <a:gd name="T4" fmla="*/ 2 w 3637"/>
                <a:gd name="T5" fmla="*/ 0 h 2687"/>
                <a:gd name="T6" fmla="*/ 0 60000 65536"/>
                <a:gd name="T7" fmla="*/ 0 60000 65536"/>
                <a:gd name="T8" fmla="*/ 0 60000 65536"/>
                <a:gd name="T9" fmla="*/ 0 w 3637"/>
                <a:gd name="T10" fmla="*/ 0 h 2687"/>
                <a:gd name="T11" fmla="*/ 3637 w 3637"/>
                <a:gd name="T12" fmla="*/ 2687 h 2687"/>
              </a:gdLst>
              <a:ahLst/>
              <a:cxnLst>
                <a:cxn ang="T6">
                  <a:pos x="T0" y="T1"/>
                </a:cxn>
                <a:cxn ang="T7">
                  <a:pos x="T2" y="T3"/>
                </a:cxn>
                <a:cxn ang="T8">
                  <a:pos x="T4" y="T5"/>
                </a:cxn>
              </a:cxnLst>
              <a:rect l="T9" t="T10" r="T11" b="T12"/>
              <a:pathLst>
                <a:path w="3637" h="2687">
                  <a:moveTo>
                    <a:pt x="0" y="2687"/>
                  </a:moveTo>
                  <a:cubicBezTo>
                    <a:pt x="393" y="2370"/>
                    <a:pt x="1755" y="1234"/>
                    <a:pt x="2361" y="786"/>
                  </a:cubicBezTo>
                  <a:cubicBezTo>
                    <a:pt x="2967" y="338"/>
                    <a:pt x="3371" y="164"/>
                    <a:pt x="3637" y="0"/>
                  </a:cubicBezTo>
                </a:path>
              </a:pathLst>
            </a:custGeom>
            <a:noFill/>
            <a:ln w="1270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8258" name="Freeform 18"/>
            <p:cNvSpPr>
              <a:spLocks/>
            </p:cNvSpPr>
            <p:nvPr/>
          </p:nvSpPr>
          <p:spPr bwMode="auto">
            <a:xfrm>
              <a:off x="1726" y="2171"/>
              <a:ext cx="2312" cy="1184"/>
            </a:xfrm>
            <a:custGeom>
              <a:avLst/>
              <a:gdLst>
                <a:gd name="T0" fmla="*/ 0 w 4335"/>
                <a:gd name="T1" fmla="*/ 8 h 1853"/>
                <a:gd name="T2" fmla="*/ 1 w 4335"/>
                <a:gd name="T3" fmla="*/ 3 h 1853"/>
                <a:gd name="T4" fmla="*/ 2 w 4335"/>
                <a:gd name="T5" fmla="*/ 1 h 1853"/>
                <a:gd name="T6" fmla="*/ 2 w 4335"/>
                <a:gd name="T7" fmla="*/ 2 h 1853"/>
                <a:gd name="T8" fmla="*/ 0 60000 65536"/>
                <a:gd name="T9" fmla="*/ 0 60000 65536"/>
                <a:gd name="T10" fmla="*/ 0 60000 65536"/>
                <a:gd name="T11" fmla="*/ 0 60000 65536"/>
                <a:gd name="T12" fmla="*/ 0 w 4335"/>
                <a:gd name="T13" fmla="*/ 0 h 1853"/>
                <a:gd name="T14" fmla="*/ 4335 w 4335"/>
                <a:gd name="T15" fmla="*/ 1853 h 1853"/>
              </a:gdLst>
              <a:ahLst/>
              <a:cxnLst>
                <a:cxn ang="T8">
                  <a:pos x="T0" y="T1"/>
                </a:cxn>
                <a:cxn ang="T9">
                  <a:pos x="T2" y="T3"/>
                </a:cxn>
                <a:cxn ang="T10">
                  <a:pos x="T4" y="T5"/>
                </a:cxn>
                <a:cxn ang="T11">
                  <a:pos x="T6" y="T7"/>
                </a:cxn>
              </a:cxnLst>
              <a:rect l="T12" t="T13" r="T14" b="T15"/>
              <a:pathLst>
                <a:path w="4335" h="1853">
                  <a:moveTo>
                    <a:pt x="0" y="1853"/>
                  </a:moveTo>
                  <a:cubicBezTo>
                    <a:pt x="339" y="1633"/>
                    <a:pt x="1512" y="839"/>
                    <a:pt x="2034" y="532"/>
                  </a:cubicBezTo>
                  <a:cubicBezTo>
                    <a:pt x="2556" y="225"/>
                    <a:pt x="2749" y="24"/>
                    <a:pt x="3132" y="12"/>
                  </a:cubicBezTo>
                  <a:cubicBezTo>
                    <a:pt x="3515" y="0"/>
                    <a:pt x="4085" y="365"/>
                    <a:pt x="4335" y="458"/>
                  </a:cubicBezTo>
                </a:path>
              </a:pathLst>
            </a:custGeom>
            <a:noFill/>
            <a:ln w="1270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8259" name="Freeform 19"/>
            <p:cNvSpPr>
              <a:spLocks/>
            </p:cNvSpPr>
            <p:nvPr/>
          </p:nvSpPr>
          <p:spPr bwMode="auto">
            <a:xfrm>
              <a:off x="1710" y="2544"/>
              <a:ext cx="2423" cy="820"/>
            </a:xfrm>
            <a:custGeom>
              <a:avLst/>
              <a:gdLst>
                <a:gd name="T0" fmla="*/ 0 w 4543"/>
                <a:gd name="T1" fmla="*/ 6 h 1284"/>
                <a:gd name="T2" fmla="*/ 1 w 4543"/>
                <a:gd name="T3" fmla="*/ 2 h 1284"/>
                <a:gd name="T4" fmla="*/ 2 w 4543"/>
                <a:gd name="T5" fmla="*/ 1 h 1284"/>
                <a:gd name="T6" fmla="*/ 3 w 4543"/>
                <a:gd name="T7" fmla="*/ 3 h 1284"/>
                <a:gd name="T8" fmla="*/ 0 60000 65536"/>
                <a:gd name="T9" fmla="*/ 0 60000 65536"/>
                <a:gd name="T10" fmla="*/ 0 60000 65536"/>
                <a:gd name="T11" fmla="*/ 0 60000 65536"/>
                <a:gd name="T12" fmla="*/ 0 w 4543"/>
                <a:gd name="T13" fmla="*/ 0 h 1284"/>
                <a:gd name="T14" fmla="*/ 4543 w 4543"/>
                <a:gd name="T15" fmla="*/ 1284 h 1284"/>
              </a:gdLst>
              <a:ahLst/>
              <a:cxnLst>
                <a:cxn ang="T8">
                  <a:pos x="T0" y="T1"/>
                </a:cxn>
                <a:cxn ang="T9">
                  <a:pos x="T2" y="T3"/>
                </a:cxn>
                <a:cxn ang="T10">
                  <a:pos x="T4" y="T5"/>
                </a:cxn>
                <a:cxn ang="T11">
                  <a:pos x="T6" y="T7"/>
                </a:cxn>
              </a:cxnLst>
              <a:rect l="T12" t="T13" r="T14" b="T15"/>
              <a:pathLst>
                <a:path w="4543" h="1284">
                  <a:moveTo>
                    <a:pt x="0" y="1284"/>
                  </a:moveTo>
                  <a:cubicBezTo>
                    <a:pt x="302" y="1126"/>
                    <a:pt x="1257" y="539"/>
                    <a:pt x="1811" y="334"/>
                  </a:cubicBezTo>
                  <a:cubicBezTo>
                    <a:pt x="2365" y="129"/>
                    <a:pt x="2871" y="0"/>
                    <a:pt x="3326" y="52"/>
                  </a:cubicBezTo>
                  <a:cubicBezTo>
                    <a:pt x="3781" y="104"/>
                    <a:pt x="4290" y="521"/>
                    <a:pt x="4543" y="645"/>
                  </a:cubicBezTo>
                </a:path>
              </a:pathLst>
            </a:custGeom>
            <a:noFill/>
            <a:ln w="1270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38244" name="Text Box 21"/>
          <p:cNvSpPr txBox="1">
            <a:spLocks noChangeArrowheads="1"/>
          </p:cNvSpPr>
          <p:nvPr/>
        </p:nvSpPr>
        <p:spPr bwMode="auto">
          <a:xfrm>
            <a:off x="838200" y="1447800"/>
            <a:ext cx="77882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400"/>
              <a:t>For a given number of processors, speed-up usually increases with problem size, M.</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a:ea typeface="ＭＳ Ｐゴシック" charset="-128"/>
              </a:rPr>
              <a:t>Speed-up and Scaling</a:t>
            </a:r>
          </a:p>
        </p:txBody>
      </p:sp>
      <p:sp>
        <p:nvSpPr>
          <p:cNvPr id="140290" name="Content Placeholder 2"/>
          <p:cNvSpPr>
            <a:spLocks noGrp="1"/>
          </p:cNvSpPr>
          <p:nvPr>
            <p:ph idx="1"/>
          </p:nvPr>
        </p:nvSpPr>
        <p:spPr/>
        <p:txBody>
          <a:bodyPr/>
          <a:lstStyle/>
          <a:p>
            <a:r>
              <a:rPr lang="en-US" altLang="en-US">
                <a:ea typeface="ＭＳ Ｐゴシック" charset="-128"/>
              </a:rPr>
              <a:t>Investigate the </a:t>
            </a:r>
            <a:r>
              <a:rPr lang="en-US" altLang="en-US" i="1">
                <a:ea typeface="ＭＳ Ｐゴシック" charset="-128"/>
              </a:rPr>
              <a:t>strong scaling </a:t>
            </a:r>
            <a:r>
              <a:rPr lang="en-US" altLang="en-US">
                <a:ea typeface="ＭＳ Ｐゴシック" charset="-128"/>
              </a:rPr>
              <a:t>of an application or algorithm by measuring the speed-up as the number of processors increases, for a fixed problem size.</a:t>
            </a:r>
          </a:p>
          <a:p>
            <a:r>
              <a:rPr lang="en-US" altLang="en-US">
                <a:ea typeface="ＭＳ Ｐゴシック" charset="-128"/>
              </a:rPr>
              <a:t>Investigate the </a:t>
            </a:r>
            <a:r>
              <a:rPr lang="en-US" altLang="en-US" i="1">
                <a:ea typeface="ＭＳ Ｐゴシック" charset="-128"/>
              </a:rPr>
              <a:t>weak scaling </a:t>
            </a:r>
            <a:r>
              <a:rPr lang="en-US" altLang="en-US">
                <a:ea typeface="ＭＳ Ｐゴシック" charset="-128"/>
              </a:rPr>
              <a:t>by measuring the speed-up as the number of processors increases, for a fixed problem size per processor.</a:t>
            </a:r>
          </a:p>
        </p:txBody>
      </p:sp>
      <p:sp>
        <p:nvSpPr>
          <p:cNvPr id="14029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AE8BDB36-8C4B-5C41-B2E3-CC0924EA8F47}" type="slidenum">
              <a:rPr lang="en-US" altLang="en-US" sz="1400"/>
              <a:pPr>
                <a:spcBef>
                  <a:spcPct val="0"/>
                </a:spcBef>
                <a:buFontTx/>
                <a:buNone/>
              </a:pPr>
              <a:t>78</a:t>
            </a:fld>
            <a:endParaRPr lang="en-US" altLang="en-US" sz="14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8D1F98FD-282D-1549-82ED-37AD18E9E8FF}" type="slidenum">
              <a:rPr lang="en-US" altLang="en-US" sz="1400"/>
              <a:pPr>
                <a:spcBef>
                  <a:spcPct val="0"/>
                </a:spcBef>
                <a:buFontTx/>
                <a:buNone/>
              </a:pPr>
              <a:t>79</a:t>
            </a:fld>
            <a:endParaRPr lang="en-US" altLang="en-US" sz="1400"/>
          </a:p>
        </p:txBody>
      </p:sp>
      <p:sp>
        <p:nvSpPr>
          <p:cNvPr id="141314" name="Rectangle 2"/>
          <p:cNvSpPr>
            <a:spLocks noGrp="1" noChangeArrowheads="1"/>
          </p:cNvSpPr>
          <p:nvPr>
            <p:ph type="title"/>
          </p:nvPr>
        </p:nvSpPr>
        <p:spPr/>
        <p:txBody>
          <a:bodyPr/>
          <a:lstStyle/>
          <a:p>
            <a:pPr eaLnBrk="1" hangingPunct="1"/>
            <a:r>
              <a:rPr lang="en-US" altLang="en-US">
                <a:ea typeface="ＭＳ Ｐゴシック" charset="-128"/>
              </a:rPr>
              <a:t>Semantics of Message Sends</a:t>
            </a:r>
          </a:p>
        </p:txBody>
      </p:sp>
      <p:sp>
        <p:nvSpPr>
          <p:cNvPr id="141315" name="Rectangle 3"/>
          <p:cNvSpPr>
            <a:spLocks noGrp="1" noChangeArrowheads="1"/>
          </p:cNvSpPr>
          <p:nvPr>
            <p:ph type="body" idx="1"/>
          </p:nvPr>
        </p:nvSpPr>
        <p:spPr/>
        <p:txBody>
          <a:bodyPr/>
          <a:lstStyle/>
          <a:p>
            <a:pPr eaLnBrk="1" hangingPunct="1"/>
            <a:r>
              <a:rPr lang="en-US" altLang="en-US">
                <a:ea typeface="ＭＳ Ｐゴシック" charset="-128"/>
              </a:rPr>
              <a:t>Suppose one node sends a message to another node:</a:t>
            </a:r>
          </a:p>
          <a:p>
            <a:pPr lvl="1" eaLnBrk="1" hangingPunct="1">
              <a:buFontTx/>
              <a:buChar char=" "/>
            </a:pPr>
            <a:r>
              <a:rPr lang="en-US" altLang="en-US" sz="3200" i="1">
                <a:ea typeface="ＭＳ Ｐゴシック" charset="-128"/>
              </a:rPr>
              <a:t>send (data, count, datatype, destination)</a:t>
            </a:r>
          </a:p>
          <a:p>
            <a:pPr eaLnBrk="1" hangingPunct="1"/>
            <a:r>
              <a:rPr lang="en-US" altLang="en-US">
                <a:ea typeface="ＭＳ Ｐゴシック" charset="-128"/>
              </a:rPr>
              <a:t>There are two possible behaviours:</a:t>
            </a:r>
          </a:p>
          <a:p>
            <a:pPr lvl="1" eaLnBrk="1" hangingPunct="1"/>
            <a:r>
              <a:rPr lang="en-US" altLang="en-US" sz="3200">
                <a:ea typeface="ＭＳ Ｐゴシック" charset="-128"/>
              </a:rPr>
              <a:t>Blocking send</a:t>
            </a:r>
          </a:p>
          <a:p>
            <a:pPr lvl="1" eaLnBrk="1" hangingPunct="1"/>
            <a:r>
              <a:rPr lang="en-US" altLang="en-US" sz="3200">
                <a:ea typeface="ＭＳ Ｐゴシック" charset="-128"/>
              </a:rPr>
              <a:t>Non-blocking send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705EA583-92AB-3B4F-A891-4384B0B3E872}" type="slidenum">
              <a:rPr lang="en-US" altLang="en-US" sz="1400"/>
              <a:pPr>
                <a:spcBef>
                  <a:spcPct val="0"/>
                </a:spcBef>
                <a:buFontTx/>
                <a:buNone/>
              </a:pPr>
              <a:t>8</a:t>
            </a:fld>
            <a:endParaRPr lang="en-US" altLang="en-US" sz="1400"/>
          </a:p>
        </p:txBody>
      </p:sp>
      <p:sp>
        <p:nvSpPr>
          <p:cNvPr id="83970" name="Rectangle 2"/>
          <p:cNvSpPr>
            <a:spLocks noGrp="1" noChangeArrowheads="1"/>
          </p:cNvSpPr>
          <p:nvPr>
            <p:ph type="title"/>
          </p:nvPr>
        </p:nvSpPr>
        <p:spPr>
          <a:xfrm>
            <a:off x="685800" y="381000"/>
            <a:ext cx="7772400" cy="1143000"/>
          </a:xfrm>
        </p:spPr>
        <p:txBody>
          <a:bodyPr/>
          <a:lstStyle/>
          <a:p>
            <a:pPr eaLnBrk="1" hangingPunct="1"/>
            <a:r>
              <a:rPr lang="en-US" altLang="en-US">
                <a:ea typeface="ＭＳ Ｐゴシック" charset="-128"/>
              </a:rPr>
              <a:t>Network Metrics 2</a:t>
            </a:r>
          </a:p>
        </p:txBody>
      </p:sp>
      <p:sp>
        <p:nvSpPr>
          <p:cNvPr id="83971" name="Rectangle 3"/>
          <p:cNvSpPr>
            <a:spLocks noGrp="1" noChangeArrowheads="1"/>
          </p:cNvSpPr>
          <p:nvPr>
            <p:ph type="body" idx="1"/>
          </p:nvPr>
        </p:nvSpPr>
        <p:spPr>
          <a:xfrm>
            <a:off x="685800" y="1676400"/>
            <a:ext cx="7772400" cy="4648200"/>
          </a:xfrm>
        </p:spPr>
        <p:txBody>
          <a:bodyPr/>
          <a:lstStyle/>
          <a:p>
            <a:pPr eaLnBrk="1" hangingPunct="1">
              <a:lnSpc>
                <a:spcPct val="90000"/>
              </a:lnSpc>
            </a:pPr>
            <a:r>
              <a:rPr lang="en-US" altLang="en-US" sz="2800" b="1">
                <a:ea typeface="ＭＳ Ｐゴシック" charset="-128"/>
              </a:rPr>
              <a:t>Bisection width</a:t>
            </a:r>
            <a:r>
              <a:rPr lang="en-US" altLang="en-US" sz="2800">
                <a:ea typeface="ＭＳ Ｐゴシック" charset="-128"/>
              </a:rPr>
              <a:t> is the minimum number of links that must be cut to partition the network into two equal halves (to within one). The </a:t>
            </a:r>
            <a:r>
              <a:rPr lang="en-US" altLang="en-US" sz="2800" i="1">
                <a:ea typeface="ＭＳ Ｐゴシック" charset="-128"/>
              </a:rPr>
              <a:t>bisection bandwidth </a:t>
            </a:r>
            <a:r>
              <a:rPr lang="en-US" altLang="en-US" sz="2800">
                <a:ea typeface="ＭＳ Ｐゴシック" charset="-128"/>
              </a:rPr>
              <a:t>is the bisection width multiplied by the data transfer rate of each link.</a:t>
            </a:r>
          </a:p>
          <a:p>
            <a:pPr eaLnBrk="1" hangingPunct="1">
              <a:lnSpc>
                <a:spcPct val="90000"/>
              </a:lnSpc>
            </a:pPr>
            <a:r>
              <a:rPr lang="en-US" altLang="en-US" sz="2800" b="1">
                <a:ea typeface="ＭＳ Ｐゴシック" charset="-128"/>
              </a:rPr>
              <a:t>Network diameter</a:t>
            </a:r>
            <a:r>
              <a:rPr lang="en-US" altLang="en-US" sz="2800">
                <a:ea typeface="ＭＳ Ｐゴシック" charset="-128"/>
              </a:rPr>
              <a:t> is the maximum internode distance, i.e., the maximum number of links that must be traversed to send a message to any node along the shortest path. The lower the network diameter the shorter the time to send messages to distant nodes.</a:t>
            </a:r>
          </a:p>
          <a:p>
            <a:pPr eaLnBrk="1" hangingPunct="1">
              <a:lnSpc>
                <a:spcPct val="90000"/>
              </a:lnSpc>
              <a:spcBef>
                <a:spcPct val="50000"/>
              </a:spcBef>
              <a:buFontTx/>
              <a:buNone/>
            </a:pPr>
            <a:endParaRPr lang="en-US" altLang="en-US" sz="2800">
              <a:ea typeface="ＭＳ Ｐゴシック" charset="-128"/>
            </a:endParaRPr>
          </a:p>
          <a:p>
            <a:pPr eaLnBrk="1" hangingPunct="1">
              <a:lnSpc>
                <a:spcPct val="90000"/>
              </a:lnSpc>
            </a:pPr>
            <a:endParaRPr lang="en-US" altLang="en-US" sz="2800">
              <a:ea typeface="ＭＳ Ｐゴシック" charset="-128"/>
            </a:endParaRPr>
          </a:p>
        </p:txBody>
      </p:sp>
    </p:spTree>
    <p:extLst>
      <p:ext uri="{BB962C8B-B14F-4D97-AF65-F5344CB8AC3E}">
        <p14:creationId xmlns:p14="http://schemas.microsoft.com/office/powerpoint/2010/main" val="31279286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9E70A1E8-F192-5B48-A8D1-5416316EA7CB}" type="slidenum">
              <a:rPr lang="en-US" altLang="en-US" sz="1400"/>
              <a:pPr>
                <a:spcBef>
                  <a:spcPct val="0"/>
                </a:spcBef>
                <a:buFontTx/>
                <a:buNone/>
              </a:pPr>
              <a:t>80</a:t>
            </a:fld>
            <a:endParaRPr lang="en-US" altLang="en-US" sz="1400"/>
          </a:p>
        </p:txBody>
      </p:sp>
      <p:sp>
        <p:nvSpPr>
          <p:cNvPr id="143362" name="Rectangle 2"/>
          <p:cNvSpPr>
            <a:spLocks noGrp="1" noChangeArrowheads="1"/>
          </p:cNvSpPr>
          <p:nvPr>
            <p:ph type="title"/>
          </p:nvPr>
        </p:nvSpPr>
        <p:spPr/>
        <p:txBody>
          <a:bodyPr/>
          <a:lstStyle/>
          <a:p>
            <a:pPr eaLnBrk="1" hangingPunct="1"/>
            <a:r>
              <a:rPr lang="en-US" altLang="en-US">
                <a:ea typeface="ＭＳ Ｐゴシック" charset="-128"/>
              </a:rPr>
              <a:t>Semantics of Blocking Send</a:t>
            </a:r>
          </a:p>
        </p:txBody>
      </p:sp>
      <p:sp>
        <p:nvSpPr>
          <p:cNvPr id="143363" name="Rectangle 3"/>
          <p:cNvSpPr>
            <a:spLocks noGrp="1" noChangeArrowheads="1"/>
          </p:cNvSpPr>
          <p:nvPr>
            <p:ph type="body" idx="1"/>
          </p:nvPr>
        </p:nvSpPr>
        <p:spPr>
          <a:xfrm>
            <a:off x="685800" y="1981200"/>
            <a:ext cx="7772400" cy="4648200"/>
          </a:xfrm>
        </p:spPr>
        <p:txBody>
          <a:bodyPr/>
          <a:lstStyle/>
          <a:p>
            <a:pPr eaLnBrk="1" hangingPunct="1">
              <a:lnSpc>
                <a:spcPct val="90000"/>
              </a:lnSpc>
            </a:pPr>
            <a:r>
              <a:rPr lang="en-US" altLang="en-US">
                <a:ea typeface="ＭＳ Ｐゴシック" charset="-128"/>
              </a:rPr>
              <a:t>The send does not return until the data to be sent has </a:t>
            </a:r>
            <a:r>
              <a:rPr lang="ja-JP" altLang="en-US">
                <a:ea typeface="ＭＳ Ｐゴシック" charset="-128"/>
              </a:rPr>
              <a:t>“</a:t>
            </a:r>
            <a:r>
              <a:rPr lang="en-US" altLang="ja-JP">
                <a:ea typeface="ＭＳ Ｐゴシック" charset="-128"/>
              </a:rPr>
              <a:t>left</a:t>
            </a:r>
            <a:r>
              <a:rPr lang="ja-JP" altLang="en-US">
                <a:ea typeface="ＭＳ Ｐゴシック" charset="-128"/>
              </a:rPr>
              <a:t>”</a:t>
            </a:r>
            <a:r>
              <a:rPr lang="en-US" altLang="ja-JP">
                <a:ea typeface="ＭＳ Ｐゴシック" charset="-128"/>
              </a:rPr>
              <a:t> the application.</a:t>
            </a:r>
          </a:p>
          <a:p>
            <a:pPr eaLnBrk="1" hangingPunct="1">
              <a:lnSpc>
                <a:spcPct val="90000"/>
              </a:lnSpc>
            </a:pPr>
            <a:r>
              <a:rPr lang="en-US" altLang="en-US">
                <a:ea typeface="ＭＳ Ｐゴシック" charset="-128"/>
              </a:rPr>
              <a:t>This usually means that the message has been copied by the message passing system, or it has been delivered to the destination process.</a:t>
            </a:r>
          </a:p>
          <a:p>
            <a:pPr eaLnBrk="1" hangingPunct="1">
              <a:lnSpc>
                <a:spcPct val="90000"/>
              </a:lnSpc>
            </a:pPr>
            <a:r>
              <a:rPr lang="en-US" altLang="en-US">
                <a:ea typeface="ＭＳ Ｐゴシック" charset="-128"/>
              </a:rPr>
              <a:t>On return from the send() routine the </a:t>
            </a:r>
            <a:r>
              <a:rPr lang="en-US" altLang="en-US" i="1">
                <a:ea typeface="ＭＳ Ｐゴシック" charset="-128"/>
              </a:rPr>
              <a:t>data</a:t>
            </a:r>
            <a:r>
              <a:rPr lang="en-US" altLang="en-US">
                <a:ea typeface="ＭＳ Ｐゴシック" charset="-128"/>
              </a:rPr>
              <a:t> buffer can be reused without corrupting the message.</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67B1BAE9-6D86-7B41-94FA-1768B77C1B5D}" type="slidenum">
              <a:rPr lang="en-US" altLang="en-US" sz="1400"/>
              <a:pPr>
                <a:spcBef>
                  <a:spcPct val="0"/>
                </a:spcBef>
                <a:buFontTx/>
                <a:buNone/>
              </a:pPr>
              <a:t>81</a:t>
            </a:fld>
            <a:endParaRPr lang="en-US" altLang="en-US" sz="1400"/>
          </a:p>
        </p:txBody>
      </p:sp>
      <p:sp>
        <p:nvSpPr>
          <p:cNvPr id="145410" name="Rectangle 2"/>
          <p:cNvSpPr>
            <a:spLocks noGrp="1" noChangeArrowheads="1"/>
          </p:cNvSpPr>
          <p:nvPr>
            <p:ph type="title"/>
          </p:nvPr>
        </p:nvSpPr>
        <p:spPr/>
        <p:txBody>
          <a:bodyPr/>
          <a:lstStyle/>
          <a:p>
            <a:pPr eaLnBrk="1" hangingPunct="1"/>
            <a:r>
              <a:rPr lang="en-US" altLang="en-US">
                <a:ea typeface="ＭＳ Ｐゴシック" charset="-128"/>
              </a:rPr>
              <a:t>Semantics of Non-Blocking Send</a:t>
            </a:r>
          </a:p>
        </p:txBody>
      </p:sp>
      <p:sp>
        <p:nvSpPr>
          <p:cNvPr id="145411" name="Rectangle 3"/>
          <p:cNvSpPr>
            <a:spLocks noGrp="1" noChangeArrowheads="1"/>
          </p:cNvSpPr>
          <p:nvPr>
            <p:ph type="body" idx="1"/>
          </p:nvPr>
        </p:nvSpPr>
        <p:spPr/>
        <p:txBody>
          <a:bodyPr/>
          <a:lstStyle/>
          <a:p>
            <a:pPr eaLnBrk="1" hangingPunct="1">
              <a:lnSpc>
                <a:spcPct val="90000"/>
              </a:lnSpc>
            </a:pPr>
            <a:r>
              <a:rPr lang="en-US" altLang="en-US" sz="2800">
                <a:ea typeface="ＭＳ Ｐゴシック" charset="-128"/>
              </a:rPr>
              <a:t>Upon return from the send() routine the </a:t>
            </a:r>
            <a:r>
              <a:rPr lang="en-US" altLang="en-US" sz="2800" i="1">
                <a:ea typeface="ＭＳ Ｐゴシック" charset="-128"/>
              </a:rPr>
              <a:t>data</a:t>
            </a:r>
            <a:r>
              <a:rPr lang="en-US" altLang="en-US" sz="2800">
                <a:ea typeface="ＭＳ Ｐゴシック" charset="-128"/>
              </a:rPr>
              <a:t> buffer is volatile.</a:t>
            </a:r>
          </a:p>
          <a:p>
            <a:pPr eaLnBrk="1" hangingPunct="1">
              <a:lnSpc>
                <a:spcPct val="90000"/>
              </a:lnSpc>
            </a:pPr>
            <a:r>
              <a:rPr lang="en-US" altLang="en-US" sz="2800">
                <a:ea typeface="ＭＳ Ｐゴシック" charset="-128"/>
              </a:rPr>
              <a:t>This means that the data to be sent is not guaranteed to have left the application, and if the </a:t>
            </a:r>
            <a:r>
              <a:rPr lang="en-US" altLang="en-US" sz="2800" i="1">
                <a:ea typeface="ＭＳ Ｐゴシック" charset="-128"/>
              </a:rPr>
              <a:t>data</a:t>
            </a:r>
            <a:r>
              <a:rPr lang="en-US" altLang="en-US" sz="2800">
                <a:ea typeface="ＭＳ Ｐゴシック" charset="-128"/>
              </a:rPr>
              <a:t> buffer is changed the message may be corrupted. The idea here is for the send() routine to return as quickly as possible so the sending process can get on with other useful work.</a:t>
            </a:r>
          </a:p>
          <a:p>
            <a:pPr eaLnBrk="1" hangingPunct="1">
              <a:lnSpc>
                <a:spcPct val="90000"/>
              </a:lnSpc>
            </a:pPr>
            <a:r>
              <a:rPr lang="en-US" altLang="en-US" sz="2800">
                <a:ea typeface="ＭＳ Ｐゴシック" charset="-128"/>
              </a:rPr>
              <a:t>A subsequent call is used to check for completion of the send.</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7EE99-7F0B-0747-9713-CFAEC915F996}"/>
              </a:ext>
            </a:extLst>
          </p:cNvPr>
          <p:cNvSpPr>
            <a:spLocks noGrp="1"/>
          </p:cNvSpPr>
          <p:nvPr>
            <p:ph type="title"/>
          </p:nvPr>
        </p:nvSpPr>
        <p:spPr/>
        <p:txBody>
          <a:bodyPr/>
          <a:lstStyle/>
          <a:p>
            <a:r>
              <a:rPr lang="en-US" dirty="0"/>
              <a:t>Blocking Send Semantics</a:t>
            </a:r>
          </a:p>
        </p:txBody>
      </p:sp>
      <p:sp>
        <p:nvSpPr>
          <p:cNvPr id="3" name="Content Placeholder 2">
            <a:extLst>
              <a:ext uri="{FF2B5EF4-FFF2-40B4-BE49-F238E27FC236}">
                <a16:creationId xmlns:a16="http://schemas.microsoft.com/office/drawing/2014/main" id="{D462B0FA-4C8A-AB48-A010-E2E38451DEA5}"/>
              </a:ext>
            </a:extLst>
          </p:cNvPr>
          <p:cNvSpPr>
            <a:spLocks noGrp="1"/>
          </p:cNvSpPr>
          <p:nvPr>
            <p:ph idx="1"/>
          </p:nvPr>
        </p:nvSpPr>
        <p:spPr>
          <a:xfrm>
            <a:off x="971600" y="2501661"/>
            <a:ext cx="5470376" cy="1159768"/>
          </a:xfrm>
          <a:solidFill>
            <a:schemeClr val="accent1">
              <a:lumMod val="20000"/>
              <a:lumOff val="80000"/>
            </a:schemeClr>
          </a:solidFill>
        </p:spPr>
        <p:txBody>
          <a:bodyPr/>
          <a:lstStyle/>
          <a:p>
            <a:pPr marL="0" indent="0">
              <a:buNone/>
            </a:pPr>
            <a:r>
              <a:rPr lang="en-US" sz="2800" dirty="0" err="1">
                <a:latin typeface="Helvetica" pitchFamily="2" charset="0"/>
              </a:rPr>
              <a:t>bsend</a:t>
            </a:r>
            <a:r>
              <a:rPr lang="en-US" sz="2800" dirty="0">
                <a:latin typeface="Helvetica" pitchFamily="2" charset="0"/>
              </a:rPr>
              <a:t>(</a:t>
            </a:r>
            <a:r>
              <a:rPr lang="en-US" sz="2800" dirty="0" err="1">
                <a:latin typeface="Helvetica" pitchFamily="2" charset="0"/>
              </a:rPr>
              <a:t>x,count</a:t>
            </a:r>
            <a:r>
              <a:rPr lang="en-US" sz="2800" dirty="0">
                <a:latin typeface="Helvetica" pitchFamily="2" charset="0"/>
              </a:rPr>
              <a:t>, data, destination);</a:t>
            </a:r>
          </a:p>
          <a:p>
            <a:pPr marL="0" indent="0">
              <a:buNone/>
            </a:pPr>
            <a:r>
              <a:rPr lang="en-US" sz="2800" dirty="0">
                <a:latin typeface="Helvetica" pitchFamily="2" charset="0"/>
              </a:rPr>
              <a:t>x[0] = 2;</a:t>
            </a:r>
          </a:p>
        </p:txBody>
      </p:sp>
      <p:sp>
        <p:nvSpPr>
          <p:cNvPr id="4" name="Slide Number Placeholder 3">
            <a:extLst>
              <a:ext uri="{FF2B5EF4-FFF2-40B4-BE49-F238E27FC236}">
                <a16:creationId xmlns:a16="http://schemas.microsoft.com/office/drawing/2014/main" id="{ADBCC203-B36E-AE44-948B-8DCF4C83F15F}"/>
              </a:ext>
            </a:extLst>
          </p:cNvPr>
          <p:cNvSpPr>
            <a:spLocks noGrp="1"/>
          </p:cNvSpPr>
          <p:nvPr>
            <p:ph type="sldNum" sz="quarter" idx="12"/>
          </p:nvPr>
        </p:nvSpPr>
        <p:spPr/>
        <p:txBody>
          <a:bodyPr/>
          <a:lstStyle/>
          <a:p>
            <a:pPr>
              <a:defRPr/>
            </a:pPr>
            <a:fld id="{D012422A-DDCD-C343-9C9B-51719D875D7B}" type="slidenum">
              <a:rPr lang="en-US" altLang="en-US" smtClean="0"/>
              <a:pPr>
                <a:defRPr/>
              </a:pPr>
              <a:t>82</a:t>
            </a:fld>
            <a:endParaRPr lang="en-US" altLang="en-US"/>
          </a:p>
        </p:txBody>
      </p:sp>
      <p:sp>
        <p:nvSpPr>
          <p:cNvPr id="5" name="TextBox 4">
            <a:extLst>
              <a:ext uri="{FF2B5EF4-FFF2-40B4-BE49-F238E27FC236}">
                <a16:creationId xmlns:a16="http://schemas.microsoft.com/office/drawing/2014/main" id="{8262DA93-41F5-8C48-9AFE-DC8BF280269F}"/>
              </a:ext>
            </a:extLst>
          </p:cNvPr>
          <p:cNvSpPr txBox="1"/>
          <p:nvPr/>
        </p:nvSpPr>
        <p:spPr>
          <a:xfrm>
            <a:off x="611560" y="1752600"/>
            <a:ext cx="828092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On return from a blocking send you can change the message buffer, x, without changing the message</a:t>
            </a:r>
          </a:p>
        </p:txBody>
      </p:sp>
      <p:sp>
        <p:nvSpPr>
          <p:cNvPr id="6" name="TextBox 5">
            <a:extLst>
              <a:ext uri="{FF2B5EF4-FFF2-40B4-BE49-F238E27FC236}">
                <a16:creationId xmlns:a16="http://schemas.microsoft.com/office/drawing/2014/main" id="{C9C82C56-5CE9-4446-91AB-0DBA11EA82E5}"/>
              </a:ext>
            </a:extLst>
          </p:cNvPr>
          <p:cNvSpPr txBox="1"/>
          <p:nvPr/>
        </p:nvSpPr>
        <p:spPr>
          <a:xfrm>
            <a:off x="6441976" y="2501661"/>
            <a:ext cx="2592288" cy="1015663"/>
          </a:xfrm>
          <a:prstGeom prst="rect">
            <a:avLst/>
          </a:prstGeom>
          <a:noFill/>
        </p:spPr>
        <p:txBody>
          <a:bodyPr wrap="square" rtlCol="0">
            <a:spAutoFit/>
          </a:bodyPr>
          <a:lstStyle/>
          <a:p>
            <a:r>
              <a:rPr lang="en-US" sz="2000" dirty="0"/>
              <a:t>This is OK because on return from the </a:t>
            </a:r>
            <a:r>
              <a:rPr lang="en-US" sz="2000" dirty="0" err="1"/>
              <a:t>bsend</a:t>
            </a:r>
            <a:r>
              <a:rPr lang="en-US" sz="2000" dirty="0"/>
              <a:t> x has left the application.</a:t>
            </a:r>
          </a:p>
        </p:txBody>
      </p:sp>
      <p:sp>
        <p:nvSpPr>
          <p:cNvPr id="7" name="TextBox 6">
            <a:extLst>
              <a:ext uri="{FF2B5EF4-FFF2-40B4-BE49-F238E27FC236}">
                <a16:creationId xmlns:a16="http://schemas.microsoft.com/office/drawing/2014/main" id="{69BB2D92-4205-D64C-964E-4100A5472C6D}"/>
              </a:ext>
            </a:extLst>
          </p:cNvPr>
          <p:cNvSpPr txBox="1"/>
          <p:nvPr/>
        </p:nvSpPr>
        <p:spPr>
          <a:xfrm>
            <a:off x="685800" y="3821033"/>
            <a:ext cx="828092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On return from a nonblocking send you should not change the message buffer, x, because this might change the message.</a:t>
            </a:r>
          </a:p>
        </p:txBody>
      </p:sp>
      <p:sp>
        <p:nvSpPr>
          <p:cNvPr id="11" name="TextBox 10">
            <a:extLst>
              <a:ext uri="{FF2B5EF4-FFF2-40B4-BE49-F238E27FC236}">
                <a16:creationId xmlns:a16="http://schemas.microsoft.com/office/drawing/2014/main" id="{979638ED-0E58-1747-8F89-9E9874D8C50A}"/>
              </a:ext>
            </a:extLst>
          </p:cNvPr>
          <p:cNvSpPr txBox="1"/>
          <p:nvPr/>
        </p:nvSpPr>
        <p:spPr>
          <a:xfrm>
            <a:off x="144016" y="2596094"/>
            <a:ext cx="827584" cy="769441"/>
          </a:xfrm>
          <a:prstGeom prst="rect">
            <a:avLst/>
          </a:prstGeom>
          <a:noFill/>
        </p:spPr>
        <p:txBody>
          <a:bodyPr wrap="square" rtlCol="0">
            <a:spAutoFit/>
          </a:bodyPr>
          <a:lstStyle/>
          <a:p>
            <a:r>
              <a:rPr lang="en-US" sz="4400" dirty="0">
                <a:solidFill>
                  <a:srgbClr val="00B050"/>
                </a:solidFill>
              </a:rPr>
              <a:t>✓</a:t>
            </a:r>
          </a:p>
        </p:txBody>
      </p:sp>
      <p:grpSp>
        <p:nvGrpSpPr>
          <p:cNvPr id="13" name="Group 12">
            <a:extLst>
              <a:ext uri="{FF2B5EF4-FFF2-40B4-BE49-F238E27FC236}">
                <a16:creationId xmlns:a16="http://schemas.microsoft.com/office/drawing/2014/main" id="{7D831D40-4B9B-DD48-9761-872E077D896A}"/>
              </a:ext>
            </a:extLst>
          </p:cNvPr>
          <p:cNvGrpSpPr/>
          <p:nvPr/>
        </p:nvGrpSpPr>
        <p:grpSpPr>
          <a:xfrm>
            <a:off x="183346" y="4688523"/>
            <a:ext cx="8960654" cy="1323439"/>
            <a:chOff x="183346" y="4688523"/>
            <a:chExt cx="8960654" cy="1323439"/>
          </a:xfrm>
        </p:grpSpPr>
        <p:sp>
          <p:nvSpPr>
            <p:cNvPr id="8" name="Content Placeholder 2">
              <a:extLst>
                <a:ext uri="{FF2B5EF4-FFF2-40B4-BE49-F238E27FC236}">
                  <a16:creationId xmlns:a16="http://schemas.microsoft.com/office/drawing/2014/main" id="{6B1D6D67-AF81-664A-928A-84203863E80D}"/>
                </a:ext>
              </a:extLst>
            </p:cNvPr>
            <p:cNvSpPr txBox="1">
              <a:spLocks/>
            </p:cNvSpPr>
            <p:nvPr/>
          </p:nvSpPr>
          <p:spPr bwMode="auto">
            <a:xfrm>
              <a:off x="971600" y="4694159"/>
              <a:ext cx="5470376" cy="1159768"/>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2800" kern="0" dirty="0" err="1">
                  <a:latin typeface="Helvetica" pitchFamily="2" charset="0"/>
                </a:rPr>
                <a:t>isend</a:t>
              </a:r>
              <a:r>
                <a:rPr lang="en-US" sz="2800" kern="0" dirty="0">
                  <a:latin typeface="Helvetica" pitchFamily="2" charset="0"/>
                </a:rPr>
                <a:t>(</a:t>
              </a:r>
              <a:r>
                <a:rPr lang="en-US" sz="2800" kern="0" dirty="0" err="1">
                  <a:latin typeface="Helvetica" pitchFamily="2" charset="0"/>
                </a:rPr>
                <a:t>x,count</a:t>
              </a:r>
              <a:r>
                <a:rPr lang="en-US" sz="2800" kern="0" dirty="0">
                  <a:latin typeface="Helvetica" pitchFamily="2" charset="0"/>
                </a:rPr>
                <a:t>, data, destination);</a:t>
              </a:r>
            </a:p>
            <a:p>
              <a:pPr marL="0" indent="0">
                <a:buFontTx/>
                <a:buNone/>
              </a:pPr>
              <a:r>
                <a:rPr lang="en-US" sz="2800" kern="0" dirty="0">
                  <a:latin typeface="Helvetica" pitchFamily="2" charset="0"/>
                </a:rPr>
                <a:t>x[0] = 2;</a:t>
              </a:r>
            </a:p>
          </p:txBody>
        </p:sp>
        <p:sp>
          <p:nvSpPr>
            <p:cNvPr id="10" name="TextBox 9">
              <a:extLst>
                <a:ext uri="{FF2B5EF4-FFF2-40B4-BE49-F238E27FC236}">
                  <a16:creationId xmlns:a16="http://schemas.microsoft.com/office/drawing/2014/main" id="{1C28B626-D589-C143-9995-8BE83DB9BFFA}"/>
                </a:ext>
              </a:extLst>
            </p:cNvPr>
            <p:cNvSpPr txBox="1"/>
            <p:nvPr/>
          </p:nvSpPr>
          <p:spPr>
            <a:xfrm>
              <a:off x="6441976" y="4688523"/>
              <a:ext cx="2702024" cy="1323439"/>
            </a:xfrm>
            <a:prstGeom prst="rect">
              <a:avLst/>
            </a:prstGeom>
            <a:noFill/>
          </p:spPr>
          <p:txBody>
            <a:bodyPr wrap="square" rtlCol="0">
              <a:spAutoFit/>
            </a:bodyPr>
            <a:lstStyle/>
            <a:p>
              <a:r>
                <a:rPr lang="en-US" sz="2000" dirty="0"/>
                <a:t>This is not OK because on return from the </a:t>
              </a:r>
              <a:r>
                <a:rPr lang="en-US" sz="2000" dirty="0" err="1"/>
                <a:t>isend</a:t>
              </a:r>
              <a:r>
                <a:rPr lang="en-US" sz="2000" dirty="0"/>
                <a:t> you don’t know if x has left the application.</a:t>
              </a:r>
            </a:p>
          </p:txBody>
        </p:sp>
        <p:sp>
          <p:nvSpPr>
            <p:cNvPr id="12" name="TextBox 11">
              <a:extLst>
                <a:ext uri="{FF2B5EF4-FFF2-40B4-BE49-F238E27FC236}">
                  <a16:creationId xmlns:a16="http://schemas.microsoft.com/office/drawing/2014/main" id="{6B4DDD4F-F1A5-3E44-B8D7-28F713E10E03}"/>
                </a:ext>
              </a:extLst>
            </p:cNvPr>
            <p:cNvSpPr txBox="1"/>
            <p:nvPr/>
          </p:nvSpPr>
          <p:spPr>
            <a:xfrm>
              <a:off x="183346" y="4688523"/>
              <a:ext cx="748923" cy="769441"/>
            </a:xfrm>
            <a:prstGeom prst="rect">
              <a:avLst/>
            </a:prstGeom>
            <a:noFill/>
          </p:spPr>
          <p:txBody>
            <a:bodyPr wrap="none" rtlCol="0">
              <a:spAutoFit/>
            </a:bodyPr>
            <a:lstStyle/>
            <a:p>
              <a:r>
                <a:rPr lang="en-US" sz="4400" dirty="0">
                  <a:solidFill>
                    <a:srgbClr val="FF0000"/>
                  </a:solidFill>
                </a:rPr>
                <a:t>✗</a:t>
              </a:r>
            </a:p>
          </p:txBody>
        </p:sp>
      </p:grpSp>
    </p:spTree>
    <p:extLst>
      <p:ext uri="{BB962C8B-B14F-4D97-AF65-F5344CB8AC3E}">
        <p14:creationId xmlns:p14="http://schemas.microsoft.com/office/powerpoint/2010/main" val="1383777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7EE99-7F0B-0747-9713-CFAEC915F996}"/>
              </a:ext>
            </a:extLst>
          </p:cNvPr>
          <p:cNvSpPr>
            <a:spLocks noGrp="1"/>
          </p:cNvSpPr>
          <p:nvPr>
            <p:ph type="title"/>
          </p:nvPr>
        </p:nvSpPr>
        <p:spPr/>
        <p:txBody>
          <a:bodyPr/>
          <a:lstStyle/>
          <a:p>
            <a:r>
              <a:rPr lang="en-US" dirty="0"/>
              <a:t>Blocking Send Semantics</a:t>
            </a:r>
          </a:p>
        </p:txBody>
      </p:sp>
      <p:sp>
        <p:nvSpPr>
          <p:cNvPr id="3" name="Content Placeholder 2">
            <a:extLst>
              <a:ext uri="{FF2B5EF4-FFF2-40B4-BE49-F238E27FC236}">
                <a16:creationId xmlns:a16="http://schemas.microsoft.com/office/drawing/2014/main" id="{D462B0FA-4C8A-AB48-A010-E2E38451DEA5}"/>
              </a:ext>
            </a:extLst>
          </p:cNvPr>
          <p:cNvSpPr>
            <a:spLocks noGrp="1"/>
          </p:cNvSpPr>
          <p:nvPr>
            <p:ph idx="1"/>
          </p:nvPr>
        </p:nvSpPr>
        <p:spPr>
          <a:xfrm>
            <a:off x="971600" y="2501661"/>
            <a:ext cx="5470376" cy="1159768"/>
          </a:xfrm>
          <a:solidFill>
            <a:schemeClr val="accent1">
              <a:lumMod val="20000"/>
              <a:lumOff val="80000"/>
            </a:schemeClr>
          </a:solidFill>
        </p:spPr>
        <p:txBody>
          <a:bodyPr/>
          <a:lstStyle/>
          <a:p>
            <a:pPr marL="0" indent="0">
              <a:buNone/>
            </a:pPr>
            <a:r>
              <a:rPr lang="en-US" sz="2800" dirty="0" err="1">
                <a:latin typeface="Helvetica" pitchFamily="2" charset="0"/>
              </a:rPr>
              <a:t>bsend</a:t>
            </a:r>
            <a:r>
              <a:rPr lang="en-US" sz="2800" dirty="0">
                <a:latin typeface="Helvetica" pitchFamily="2" charset="0"/>
              </a:rPr>
              <a:t>(</a:t>
            </a:r>
            <a:r>
              <a:rPr lang="en-US" sz="2800" dirty="0" err="1">
                <a:latin typeface="Helvetica" pitchFamily="2" charset="0"/>
              </a:rPr>
              <a:t>x,count</a:t>
            </a:r>
            <a:r>
              <a:rPr lang="en-US" sz="2800" dirty="0">
                <a:latin typeface="Helvetica" pitchFamily="2" charset="0"/>
              </a:rPr>
              <a:t>, data, destination);</a:t>
            </a:r>
          </a:p>
          <a:p>
            <a:pPr marL="0" indent="0">
              <a:buNone/>
            </a:pPr>
            <a:r>
              <a:rPr lang="en-US" sz="2800" dirty="0">
                <a:latin typeface="Helvetica" pitchFamily="2" charset="0"/>
              </a:rPr>
              <a:t>x[0] = 2;</a:t>
            </a:r>
          </a:p>
        </p:txBody>
      </p:sp>
      <p:sp>
        <p:nvSpPr>
          <p:cNvPr id="4" name="Slide Number Placeholder 3">
            <a:extLst>
              <a:ext uri="{FF2B5EF4-FFF2-40B4-BE49-F238E27FC236}">
                <a16:creationId xmlns:a16="http://schemas.microsoft.com/office/drawing/2014/main" id="{ADBCC203-B36E-AE44-948B-8DCF4C83F15F}"/>
              </a:ext>
            </a:extLst>
          </p:cNvPr>
          <p:cNvSpPr>
            <a:spLocks noGrp="1"/>
          </p:cNvSpPr>
          <p:nvPr>
            <p:ph type="sldNum" sz="quarter" idx="12"/>
          </p:nvPr>
        </p:nvSpPr>
        <p:spPr/>
        <p:txBody>
          <a:bodyPr/>
          <a:lstStyle/>
          <a:p>
            <a:pPr>
              <a:defRPr/>
            </a:pPr>
            <a:fld id="{D012422A-DDCD-C343-9C9B-51719D875D7B}" type="slidenum">
              <a:rPr lang="en-US" altLang="en-US" smtClean="0"/>
              <a:pPr>
                <a:defRPr/>
              </a:pPr>
              <a:t>83</a:t>
            </a:fld>
            <a:endParaRPr lang="en-US" altLang="en-US"/>
          </a:p>
        </p:txBody>
      </p:sp>
      <p:sp>
        <p:nvSpPr>
          <p:cNvPr id="5" name="TextBox 4">
            <a:extLst>
              <a:ext uri="{FF2B5EF4-FFF2-40B4-BE49-F238E27FC236}">
                <a16:creationId xmlns:a16="http://schemas.microsoft.com/office/drawing/2014/main" id="{8262DA93-41F5-8C48-9AFE-DC8BF280269F}"/>
              </a:ext>
            </a:extLst>
          </p:cNvPr>
          <p:cNvSpPr txBox="1"/>
          <p:nvPr/>
        </p:nvSpPr>
        <p:spPr>
          <a:xfrm>
            <a:off x="611560" y="1752600"/>
            <a:ext cx="828092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On return from a blocking send you can change the message buffer, x, without changing the message</a:t>
            </a:r>
          </a:p>
        </p:txBody>
      </p:sp>
      <p:sp>
        <p:nvSpPr>
          <p:cNvPr id="6" name="TextBox 5">
            <a:extLst>
              <a:ext uri="{FF2B5EF4-FFF2-40B4-BE49-F238E27FC236}">
                <a16:creationId xmlns:a16="http://schemas.microsoft.com/office/drawing/2014/main" id="{C9C82C56-5CE9-4446-91AB-0DBA11EA82E5}"/>
              </a:ext>
            </a:extLst>
          </p:cNvPr>
          <p:cNvSpPr txBox="1"/>
          <p:nvPr/>
        </p:nvSpPr>
        <p:spPr>
          <a:xfrm>
            <a:off x="6441976" y="2501661"/>
            <a:ext cx="2592288" cy="1015663"/>
          </a:xfrm>
          <a:prstGeom prst="rect">
            <a:avLst/>
          </a:prstGeom>
          <a:noFill/>
        </p:spPr>
        <p:txBody>
          <a:bodyPr wrap="square" rtlCol="0">
            <a:spAutoFit/>
          </a:bodyPr>
          <a:lstStyle/>
          <a:p>
            <a:r>
              <a:rPr lang="en-US" sz="2000" dirty="0"/>
              <a:t>This is OK because on return from the </a:t>
            </a:r>
            <a:r>
              <a:rPr lang="en-US" sz="2000" dirty="0" err="1"/>
              <a:t>bsend</a:t>
            </a:r>
            <a:r>
              <a:rPr lang="en-US" sz="2000" dirty="0"/>
              <a:t> x has left the application.</a:t>
            </a:r>
          </a:p>
        </p:txBody>
      </p:sp>
      <p:sp>
        <p:nvSpPr>
          <p:cNvPr id="7" name="TextBox 6">
            <a:extLst>
              <a:ext uri="{FF2B5EF4-FFF2-40B4-BE49-F238E27FC236}">
                <a16:creationId xmlns:a16="http://schemas.microsoft.com/office/drawing/2014/main" id="{69BB2D92-4205-D64C-964E-4100A5472C6D}"/>
              </a:ext>
            </a:extLst>
          </p:cNvPr>
          <p:cNvSpPr txBox="1"/>
          <p:nvPr/>
        </p:nvSpPr>
        <p:spPr>
          <a:xfrm>
            <a:off x="685800" y="3821033"/>
            <a:ext cx="828092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On return from a nonblocking send you should not change the message buffer, x, because this might change the message.</a:t>
            </a:r>
          </a:p>
        </p:txBody>
      </p:sp>
      <p:sp>
        <p:nvSpPr>
          <p:cNvPr id="11" name="TextBox 10">
            <a:extLst>
              <a:ext uri="{FF2B5EF4-FFF2-40B4-BE49-F238E27FC236}">
                <a16:creationId xmlns:a16="http://schemas.microsoft.com/office/drawing/2014/main" id="{979638ED-0E58-1747-8F89-9E9874D8C50A}"/>
              </a:ext>
            </a:extLst>
          </p:cNvPr>
          <p:cNvSpPr txBox="1"/>
          <p:nvPr/>
        </p:nvSpPr>
        <p:spPr>
          <a:xfrm>
            <a:off x="144016" y="2596094"/>
            <a:ext cx="827584" cy="769441"/>
          </a:xfrm>
          <a:prstGeom prst="rect">
            <a:avLst/>
          </a:prstGeom>
          <a:noFill/>
        </p:spPr>
        <p:txBody>
          <a:bodyPr wrap="square" rtlCol="0">
            <a:spAutoFit/>
          </a:bodyPr>
          <a:lstStyle/>
          <a:p>
            <a:r>
              <a:rPr lang="en-US" sz="4400" dirty="0">
                <a:solidFill>
                  <a:srgbClr val="00B050"/>
                </a:solidFill>
              </a:rPr>
              <a:t>✓</a:t>
            </a:r>
          </a:p>
        </p:txBody>
      </p:sp>
      <p:grpSp>
        <p:nvGrpSpPr>
          <p:cNvPr id="19" name="Group 18">
            <a:extLst>
              <a:ext uri="{FF2B5EF4-FFF2-40B4-BE49-F238E27FC236}">
                <a16:creationId xmlns:a16="http://schemas.microsoft.com/office/drawing/2014/main" id="{D9C48281-5D8B-2247-89F7-51F3AA92A175}"/>
              </a:ext>
            </a:extLst>
          </p:cNvPr>
          <p:cNvGrpSpPr/>
          <p:nvPr/>
        </p:nvGrpSpPr>
        <p:grpSpPr>
          <a:xfrm>
            <a:off x="144016" y="4700003"/>
            <a:ext cx="8999984" cy="2020826"/>
            <a:chOff x="-26398" y="25336"/>
            <a:chExt cx="8999984" cy="2020826"/>
          </a:xfrm>
        </p:grpSpPr>
        <p:grpSp>
          <p:nvGrpSpPr>
            <p:cNvPr id="14" name="Group 13">
              <a:extLst>
                <a:ext uri="{FF2B5EF4-FFF2-40B4-BE49-F238E27FC236}">
                  <a16:creationId xmlns:a16="http://schemas.microsoft.com/office/drawing/2014/main" id="{78F20242-5884-BB43-B3BA-E5AB93FAB0C7}"/>
                </a:ext>
              </a:extLst>
            </p:cNvPr>
            <p:cNvGrpSpPr/>
            <p:nvPr/>
          </p:nvGrpSpPr>
          <p:grpSpPr>
            <a:xfrm>
              <a:off x="801186" y="25336"/>
              <a:ext cx="8172400" cy="2020826"/>
              <a:chOff x="971600" y="4688523"/>
              <a:chExt cx="8172400" cy="2020826"/>
            </a:xfrm>
          </p:grpSpPr>
          <p:sp>
            <p:nvSpPr>
              <p:cNvPr id="15" name="Content Placeholder 2">
                <a:extLst>
                  <a:ext uri="{FF2B5EF4-FFF2-40B4-BE49-F238E27FC236}">
                    <a16:creationId xmlns:a16="http://schemas.microsoft.com/office/drawing/2014/main" id="{1548BBF4-0AD0-1440-9EF6-E4747C28F3FC}"/>
                  </a:ext>
                </a:extLst>
              </p:cNvPr>
              <p:cNvSpPr txBox="1">
                <a:spLocks/>
              </p:cNvSpPr>
              <p:nvPr/>
            </p:nvSpPr>
            <p:spPr bwMode="auto">
              <a:xfrm>
                <a:off x="971600" y="4694158"/>
                <a:ext cx="5470376" cy="2015191"/>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2800" kern="0" dirty="0" err="1">
                    <a:latin typeface="Helvetica" pitchFamily="2" charset="0"/>
                  </a:rPr>
                  <a:t>isend</a:t>
                </a:r>
                <a:r>
                  <a:rPr lang="en-US" sz="2800" kern="0" dirty="0">
                    <a:latin typeface="Helvetica" pitchFamily="2" charset="0"/>
                  </a:rPr>
                  <a:t>(</a:t>
                </a:r>
                <a:r>
                  <a:rPr lang="en-US" sz="2800" kern="0" dirty="0" err="1">
                    <a:latin typeface="Helvetica" pitchFamily="2" charset="0"/>
                  </a:rPr>
                  <a:t>x,count</a:t>
                </a:r>
                <a:r>
                  <a:rPr lang="en-US" sz="2800" kern="0" dirty="0">
                    <a:latin typeface="Helvetica" pitchFamily="2" charset="0"/>
                  </a:rPr>
                  <a:t>, data, destination);</a:t>
                </a:r>
              </a:p>
              <a:p>
                <a:pPr marL="0" indent="0">
                  <a:buFontTx/>
                  <a:buNone/>
                </a:pPr>
                <a:r>
                  <a:rPr lang="en-US" sz="2800" kern="0" dirty="0">
                    <a:latin typeface="Helvetica" pitchFamily="2" charset="0"/>
                  </a:rPr>
                  <a:t>   ⋮</a:t>
                </a:r>
              </a:p>
              <a:p>
                <a:pPr marL="0" indent="0">
                  <a:buFontTx/>
                  <a:buNone/>
                </a:pPr>
                <a:r>
                  <a:rPr lang="en-US" sz="2800" kern="0" dirty="0">
                    <a:latin typeface="Helvetica" pitchFamily="2" charset="0"/>
                  </a:rPr>
                  <a:t>wait();</a:t>
                </a:r>
              </a:p>
              <a:p>
                <a:pPr marL="0" indent="0">
                  <a:buFontTx/>
                  <a:buNone/>
                </a:pPr>
                <a:r>
                  <a:rPr lang="en-US" sz="2800" kern="0" dirty="0">
                    <a:latin typeface="Helvetica" pitchFamily="2" charset="0"/>
                  </a:rPr>
                  <a:t>x[0] = 2;</a:t>
                </a:r>
              </a:p>
            </p:txBody>
          </p:sp>
          <p:sp>
            <p:nvSpPr>
              <p:cNvPr id="16" name="TextBox 15">
                <a:extLst>
                  <a:ext uri="{FF2B5EF4-FFF2-40B4-BE49-F238E27FC236}">
                    <a16:creationId xmlns:a16="http://schemas.microsoft.com/office/drawing/2014/main" id="{10C065E0-3B7C-FA41-86F6-72917C549DB3}"/>
                  </a:ext>
                </a:extLst>
              </p:cNvPr>
              <p:cNvSpPr txBox="1"/>
              <p:nvPr/>
            </p:nvSpPr>
            <p:spPr>
              <a:xfrm>
                <a:off x="6441976" y="4688523"/>
                <a:ext cx="2702024" cy="1015663"/>
              </a:xfrm>
              <a:prstGeom prst="rect">
                <a:avLst/>
              </a:prstGeom>
              <a:noFill/>
            </p:spPr>
            <p:txBody>
              <a:bodyPr wrap="square" rtlCol="0">
                <a:spAutoFit/>
              </a:bodyPr>
              <a:lstStyle/>
              <a:p>
                <a:r>
                  <a:rPr lang="en-US" sz="2000" dirty="0"/>
                  <a:t>This is OK because after return from the wait x has left the application.</a:t>
                </a:r>
              </a:p>
            </p:txBody>
          </p:sp>
        </p:grpSp>
        <p:sp>
          <p:nvSpPr>
            <p:cNvPr id="18" name="TextBox 17">
              <a:extLst>
                <a:ext uri="{FF2B5EF4-FFF2-40B4-BE49-F238E27FC236}">
                  <a16:creationId xmlns:a16="http://schemas.microsoft.com/office/drawing/2014/main" id="{5BE7EBFC-5660-4E49-923A-FDB15761C0D0}"/>
                </a:ext>
              </a:extLst>
            </p:cNvPr>
            <p:cNvSpPr txBox="1"/>
            <p:nvPr/>
          </p:nvSpPr>
          <p:spPr>
            <a:xfrm>
              <a:off x="-26398" y="653845"/>
              <a:ext cx="827584" cy="769441"/>
            </a:xfrm>
            <a:prstGeom prst="rect">
              <a:avLst/>
            </a:prstGeom>
            <a:noFill/>
          </p:spPr>
          <p:txBody>
            <a:bodyPr wrap="square" rtlCol="0">
              <a:spAutoFit/>
            </a:bodyPr>
            <a:lstStyle/>
            <a:p>
              <a:r>
                <a:rPr lang="en-US" sz="4400" dirty="0">
                  <a:solidFill>
                    <a:srgbClr val="00B050"/>
                  </a:solidFill>
                </a:rPr>
                <a:t>✓</a:t>
              </a:r>
            </a:p>
          </p:txBody>
        </p:sp>
      </p:grpSp>
    </p:spTree>
    <p:extLst>
      <p:ext uri="{BB962C8B-B14F-4D97-AF65-F5344CB8AC3E}">
        <p14:creationId xmlns:p14="http://schemas.microsoft.com/office/powerpoint/2010/main" val="302939721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5B18E491-ECAF-EC4D-8D27-5135E40207AF}" type="slidenum">
              <a:rPr lang="en-US" altLang="en-US" sz="1400"/>
              <a:pPr>
                <a:spcBef>
                  <a:spcPct val="0"/>
                </a:spcBef>
                <a:buFontTx/>
                <a:buNone/>
              </a:pPr>
              <a:t>84</a:t>
            </a:fld>
            <a:endParaRPr lang="en-US" altLang="en-US" sz="1400"/>
          </a:p>
        </p:txBody>
      </p:sp>
      <p:sp>
        <p:nvSpPr>
          <p:cNvPr id="147458" name="Rectangle 2"/>
          <p:cNvSpPr>
            <a:spLocks noGrp="1" noChangeArrowheads="1"/>
          </p:cNvSpPr>
          <p:nvPr>
            <p:ph type="title"/>
          </p:nvPr>
        </p:nvSpPr>
        <p:spPr/>
        <p:txBody>
          <a:bodyPr/>
          <a:lstStyle/>
          <a:p>
            <a:pPr eaLnBrk="1" hangingPunct="1"/>
            <a:r>
              <a:rPr lang="en-US" altLang="en-US">
                <a:ea typeface="ＭＳ Ｐゴシック" charset="-128"/>
              </a:rPr>
              <a:t>Semantics of Message Receives</a:t>
            </a:r>
          </a:p>
        </p:txBody>
      </p:sp>
      <p:sp>
        <p:nvSpPr>
          <p:cNvPr id="147459" name="Rectangle 3"/>
          <p:cNvSpPr>
            <a:spLocks noGrp="1" noChangeArrowheads="1"/>
          </p:cNvSpPr>
          <p:nvPr>
            <p:ph type="body" idx="1"/>
          </p:nvPr>
        </p:nvSpPr>
        <p:spPr/>
        <p:txBody>
          <a:bodyPr/>
          <a:lstStyle/>
          <a:p>
            <a:pPr eaLnBrk="1" hangingPunct="1">
              <a:lnSpc>
                <a:spcPct val="90000"/>
              </a:lnSpc>
            </a:pPr>
            <a:r>
              <a:rPr lang="en-US" altLang="en-US">
                <a:ea typeface="ＭＳ Ｐゴシック" charset="-128"/>
              </a:rPr>
              <a:t>Suppose one node receives a message from another node:</a:t>
            </a:r>
          </a:p>
          <a:p>
            <a:pPr eaLnBrk="1" hangingPunct="1">
              <a:lnSpc>
                <a:spcPct val="90000"/>
              </a:lnSpc>
              <a:buFontTx/>
              <a:buNone/>
            </a:pPr>
            <a:endParaRPr lang="en-US" altLang="en-US">
              <a:ea typeface="ＭＳ Ｐゴシック" charset="-128"/>
            </a:endParaRPr>
          </a:p>
          <a:p>
            <a:pPr lvl="1" eaLnBrk="1" hangingPunct="1">
              <a:lnSpc>
                <a:spcPct val="90000"/>
              </a:lnSpc>
              <a:buFontTx/>
              <a:buChar char=" "/>
            </a:pPr>
            <a:r>
              <a:rPr lang="en-US" altLang="en-US" sz="3200" i="1">
                <a:ea typeface="ＭＳ Ｐゴシック" charset="-128"/>
              </a:rPr>
              <a:t>receive (data, count, datatype, source)</a:t>
            </a:r>
          </a:p>
          <a:p>
            <a:pPr lvl="1" eaLnBrk="1" hangingPunct="1">
              <a:lnSpc>
                <a:spcPct val="90000"/>
              </a:lnSpc>
              <a:buFontTx/>
              <a:buNone/>
            </a:pPr>
            <a:endParaRPr lang="en-US" altLang="en-US">
              <a:ea typeface="ＭＳ Ｐゴシック" charset="-128"/>
            </a:endParaRPr>
          </a:p>
          <a:p>
            <a:pPr eaLnBrk="1" hangingPunct="1">
              <a:lnSpc>
                <a:spcPct val="90000"/>
              </a:lnSpc>
            </a:pPr>
            <a:r>
              <a:rPr lang="en-US" altLang="en-US">
                <a:ea typeface="ＭＳ Ｐゴシック" charset="-128"/>
              </a:rPr>
              <a:t>There are two possible behaviours:</a:t>
            </a:r>
          </a:p>
          <a:p>
            <a:pPr lvl="1" eaLnBrk="1" hangingPunct="1">
              <a:lnSpc>
                <a:spcPct val="90000"/>
              </a:lnSpc>
            </a:pPr>
            <a:r>
              <a:rPr lang="en-US" altLang="en-US" sz="3200">
                <a:ea typeface="ＭＳ Ｐゴシック" charset="-128"/>
              </a:rPr>
              <a:t>Blocking receive</a:t>
            </a:r>
          </a:p>
          <a:p>
            <a:pPr lvl="1" eaLnBrk="1" hangingPunct="1">
              <a:lnSpc>
                <a:spcPct val="90000"/>
              </a:lnSpc>
            </a:pPr>
            <a:r>
              <a:rPr lang="en-US" altLang="en-US" sz="3200">
                <a:ea typeface="ＭＳ Ｐゴシック" charset="-128"/>
              </a:rPr>
              <a:t>Non-blocking receive</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AA7C9F8F-9191-1E4D-8BF7-255F459FBD3E}" type="slidenum">
              <a:rPr lang="en-US" altLang="en-US" sz="1400"/>
              <a:pPr>
                <a:spcBef>
                  <a:spcPct val="0"/>
                </a:spcBef>
                <a:buFontTx/>
                <a:buNone/>
              </a:pPr>
              <a:t>85</a:t>
            </a:fld>
            <a:endParaRPr lang="en-US" altLang="en-US" sz="1400"/>
          </a:p>
        </p:txBody>
      </p:sp>
      <p:sp>
        <p:nvSpPr>
          <p:cNvPr id="149506" name="Rectangle 2"/>
          <p:cNvSpPr>
            <a:spLocks noGrp="1" noChangeArrowheads="1"/>
          </p:cNvSpPr>
          <p:nvPr>
            <p:ph type="title"/>
          </p:nvPr>
        </p:nvSpPr>
        <p:spPr/>
        <p:txBody>
          <a:bodyPr/>
          <a:lstStyle/>
          <a:p>
            <a:pPr eaLnBrk="1" hangingPunct="1"/>
            <a:r>
              <a:rPr lang="en-US" altLang="en-US">
                <a:ea typeface="ＭＳ Ｐゴシック" charset="-128"/>
              </a:rPr>
              <a:t>Semantics of Blocking Receive</a:t>
            </a:r>
          </a:p>
        </p:txBody>
      </p:sp>
      <p:sp>
        <p:nvSpPr>
          <p:cNvPr id="149507" name="Rectangle 3"/>
          <p:cNvSpPr>
            <a:spLocks noGrp="1" noChangeArrowheads="1"/>
          </p:cNvSpPr>
          <p:nvPr>
            <p:ph type="body" idx="1"/>
          </p:nvPr>
        </p:nvSpPr>
        <p:spPr/>
        <p:txBody>
          <a:bodyPr/>
          <a:lstStyle/>
          <a:p>
            <a:pPr eaLnBrk="1" hangingPunct="1"/>
            <a:r>
              <a:rPr lang="en-US" altLang="en-US">
                <a:ea typeface="ＭＳ Ｐゴシック" charset="-128"/>
              </a:rPr>
              <a:t>The receive does not return until the data to be received has </a:t>
            </a:r>
            <a:r>
              <a:rPr lang="ja-JP" altLang="en-US">
                <a:ea typeface="ＭＳ Ｐゴシック" charset="-128"/>
              </a:rPr>
              <a:t>“</a:t>
            </a:r>
            <a:r>
              <a:rPr lang="en-US" altLang="ja-JP">
                <a:ea typeface="ＭＳ Ｐゴシック" charset="-128"/>
              </a:rPr>
              <a:t>entered</a:t>
            </a:r>
            <a:r>
              <a:rPr lang="ja-JP" altLang="en-US">
                <a:ea typeface="ＭＳ Ｐゴシック" charset="-128"/>
              </a:rPr>
              <a:t>”</a:t>
            </a:r>
            <a:r>
              <a:rPr lang="en-US" altLang="ja-JP">
                <a:ea typeface="ＭＳ Ｐゴシック" charset="-128"/>
              </a:rPr>
              <a:t> the application. </a:t>
            </a:r>
          </a:p>
          <a:p>
            <a:pPr eaLnBrk="1" hangingPunct="1"/>
            <a:r>
              <a:rPr lang="en-US" altLang="en-US">
                <a:ea typeface="ＭＳ Ｐゴシック" charset="-128"/>
              </a:rPr>
              <a:t>This means that the message has been copied into the </a:t>
            </a:r>
            <a:r>
              <a:rPr lang="en-US" altLang="en-US" i="1">
                <a:ea typeface="ＭＳ Ｐゴシック" charset="-128"/>
              </a:rPr>
              <a:t>data</a:t>
            </a:r>
            <a:r>
              <a:rPr lang="en-US" altLang="en-US">
                <a:ea typeface="ＭＳ Ｐゴシック" charset="-128"/>
              </a:rPr>
              <a:t> buffer and can be used by the application on the receiving processor.</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71202B56-95CA-0648-B451-C8052D110A81}" type="slidenum">
              <a:rPr lang="en-US" altLang="en-US" sz="1400"/>
              <a:pPr>
                <a:spcBef>
                  <a:spcPct val="0"/>
                </a:spcBef>
                <a:buFontTx/>
                <a:buNone/>
              </a:pPr>
              <a:t>86</a:t>
            </a:fld>
            <a:endParaRPr lang="en-US" altLang="en-US" sz="1400"/>
          </a:p>
        </p:txBody>
      </p:sp>
      <p:sp>
        <p:nvSpPr>
          <p:cNvPr id="151554" name="Rectangle 2"/>
          <p:cNvSpPr>
            <a:spLocks noGrp="1" noChangeArrowheads="1"/>
          </p:cNvSpPr>
          <p:nvPr>
            <p:ph type="title"/>
          </p:nvPr>
        </p:nvSpPr>
        <p:spPr/>
        <p:txBody>
          <a:bodyPr/>
          <a:lstStyle/>
          <a:p>
            <a:pPr eaLnBrk="1" hangingPunct="1"/>
            <a:r>
              <a:rPr lang="en-US" altLang="en-US">
                <a:ea typeface="ＭＳ Ｐゴシック" charset="-128"/>
              </a:rPr>
              <a:t>Semantics of Non-Blocking Receive</a:t>
            </a:r>
          </a:p>
        </p:txBody>
      </p:sp>
      <p:sp>
        <p:nvSpPr>
          <p:cNvPr id="151555" name="Rectangle 3"/>
          <p:cNvSpPr>
            <a:spLocks noGrp="1" noChangeArrowheads="1"/>
          </p:cNvSpPr>
          <p:nvPr>
            <p:ph type="body" idx="1"/>
          </p:nvPr>
        </p:nvSpPr>
        <p:spPr>
          <a:xfrm>
            <a:off x="685800" y="1981200"/>
            <a:ext cx="7848600" cy="4572000"/>
          </a:xfrm>
        </p:spPr>
        <p:txBody>
          <a:bodyPr/>
          <a:lstStyle/>
          <a:p>
            <a:pPr eaLnBrk="1" hangingPunct="1">
              <a:lnSpc>
                <a:spcPct val="90000"/>
              </a:lnSpc>
            </a:pPr>
            <a:r>
              <a:rPr lang="en-US" altLang="en-US" sz="2800">
                <a:ea typeface="ＭＳ Ｐゴシック" charset="-128"/>
              </a:rPr>
              <a:t>Upon return from the receive() routine the status of the </a:t>
            </a:r>
            <a:r>
              <a:rPr lang="en-US" altLang="en-US" sz="2800" i="1">
                <a:ea typeface="ＭＳ Ｐゴシック" charset="-128"/>
              </a:rPr>
              <a:t>data</a:t>
            </a:r>
            <a:r>
              <a:rPr lang="en-US" altLang="en-US" sz="2800">
                <a:ea typeface="ＭＳ Ｐゴシック" charset="-128"/>
              </a:rPr>
              <a:t> buffer is undetermined. </a:t>
            </a:r>
          </a:p>
          <a:p>
            <a:pPr eaLnBrk="1" hangingPunct="1">
              <a:lnSpc>
                <a:spcPct val="90000"/>
              </a:lnSpc>
            </a:pPr>
            <a:r>
              <a:rPr lang="en-US" altLang="en-US" sz="2800">
                <a:ea typeface="ＭＳ Ｐゴシック" charset="-128"/>
              </a:rPr>
              <a:t>This means that it is not guaranteed that the message has yet been received into the </a:t>
            </a:r>
            <a:r>
              <a:rPr lang="en-US" altLang="en-US" sz="2800" i="1">
                <a:ea typeface="ＭＳ Ｐゴシック" charset="-128"/>
              </a:rPr>
              <a:t>data</a:t>
            </a:r>
            <a:r>
              <a:rPr lang="en-US" altLang="en-US" sz="2800">
                <a:ea typeface="ＭＳ Ｐゴシック" charset="-128"/>
              </a:rPr>
              <a:t> buffer.</a:t>
            </a:r>
          </a:p>
          <a:p>
            <a:pPr eaLnBrk="1" hangingPunct="1">
              <a:lnSpc>
                <a:spcPct val="90000"/>
              </a:lnSpc>
            </a:pPr>
            <a:r>
              <a:rPr lang="en-US" altLang="en-US" sz="2800">
                <a:ea typeface="ＭＳ Ｐゴシック" charset="-128"/>
              </a:rPr>
              <a:t>We say that a receive has been </a:t>
            </a:r>
            <a:r>
              <a:rPr lang="en-US" altLang="en-US" sz="2800" i="1">
                <a:ea typeface="ＭＳ Ｐゴシック" charset="-128"/>
              </a:rPr>
              <a:t>posted</a:t>
            </a:r>
            <a:r>
              <a:rPr lang="en-US" altLang="en-US" sz="2800">
                <a:ea typeface="ＭＳ Ｐゴシック" charset="-128"/>
              </a:rPr>
              <a:t> for the message.</a:t>
            </a:r>
          </a:p>
          <a:p>
            <a:pPr eaLnBrk="1" hangingPunct="1">
              <a:lnSpc>
                <a:spcPct val="90000"/>
              </a:lnSpc>
            </a:pPr>
            <a:r>
              <a:rPr lang="en-US" altLang="en-US" sz="2800">
                <a:ea typeface="ＭＳ Ｐゴシック" charset="-128"/>
              </a:rPr>
              <a:t>The idea here is for the receive() routine to return as quickly as possible so the receiving process can get on with other useful work. A subsequent call is used to check for completion of the receive.</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7EE99-7F0B-0747-9713-CFAEC915F996}"/>
              </a:ext>
            </a:extLst>
          </p:cNvPr>
          <p:cNvSpPr>
            <a:spLocks noGrp="1"/>
          </p:cNvSpPr>
          <p:nvPr>
            <p:ph type="title"/>
          </p:nvPr>
        </p:nvSpPr>
        <p:spPr/>
        <p:txBody>
          <a:bodyPr/>
          <a:lstStyle/>
          <a:p>
            <a:r>
              <a:rPr lang="en-US" dirty="0"/>
              <a:t>Blocking Receive Semantics</a:t>
            </a:r>
          </a:p>
        </p:txBody>
      </p:sp>
      <p:sp>
        <p:nvSpPr>
          <p:cNvPr id="3" name="Content Placeholder 2">
            <a:extLst>
              <a:ext uri="{FF2B5EF4-FFF2-40B4-BE49-F238E27FC236}">
                <a16:creationId xmlns:a16="http://schemas.microsoft.com/office/drawing/2014/main" id="{D462B0FA-4C8A-AB48-A010-E2E38451DEA5}"/>
              </a:ext>
            </a:extLst>
          </p:cNvPr>
          <p:cNvSpPr>
            <a:spLocks noGrp="1"/>
          </p:cNvSpPr>
          <p:nvPr>
            <p:ph idx="1"/>
          </p:nvPr>
        </p:nvSpPr>
        <p:spPr>
          <a:xfrm>
            <a:off x="971600" y="2501661"/>
            <a:ext cx="5470376" cy="1159768"/>
          </a:xfrm>
          <a:solidFill>
            <a:schemeClr val="accent1">
              <a:lumMod val="20000"/>
              <a:lumOff val="80000"/>
            </a:schemeClr>
          </a:solidFill>
        </p:spPr>
        <p:txBody>
          <a:bodyPr/>
          <a:lstStyle/>
          <a:p>
            <a:pPr marL="0" indent="0">
              <a:buNone/>
            </a:pPr>
            <a:r>
              <a:rPr lang="en-US" sz="2800" dirty="0" err="1">
                <a:latin typeface="Helvetica" pitchFamily="2" charset="0"/>
              </a:rPr>
              <a:t>brecv</a:t>
            </a:r>
            <a:r>
              <a:rPr lang="en-US" sz="2800" dirty="0">
                <a:latin typeface="Helvetica" pitchFamily="2" charset="0"/>
              </a:rPr>
              <a:t>(x, </a:t>
            </a:r>
            <a:r>
              <a:rPr lang="en-US" sz="2800" dirty="0" err="1">
                <a:latin typeface="Helvetica" pitchFamily="2" charset="0"/>
              </a:rPr>
              <a:t>maxcount</a:t>
            </a:r>
            <a:r>
              <a:rPr lang="en-US" sz="2800" dirty="0">
                <a:latin typeface="Helvetica" pitchFamily="2" charset="0"/>
              </a:rPr>
              <a:t>, data, source);</a:t>
            </a:r>
          </a:p>
          <a:p>
            <a:pPr marL="0" indent="0">
              <a:buNone/>
            </a:pPr>
            <a:r>
              <a:rPr lang="en-US" sz="2800" dirty="0">
                <a:latin typeface="Helvetica" pitchFamily="2" charset="0"/>
              </a:rPr>
              <a:t>y = x[0];</a:t>
            </a:r>
          </a:p>
        </p:txBody>
      </p:sp>
      <p:sp>
        <p:nvSpPr>
          <p:cNvPr id="4" name="Slide Number Placeholder 3">
            <a:extLst>
              <a:ext uri="{FF2B5EF4-FFF2-40B4-BE49-F238E27FC236}">
                <a16:creationId xmlns:a16="http://schemas.microsoft.com/office/drawing/2014/main" id="{ADBCC203-B36E-AE44-948B-8DCF4C83F15F}"/>
              </a:ext>
            </a:extLst>
          </p:cNvPr>
          <p:cNvSpPr>
            <a:spLocks noGrp="1"/>
          </p:cNvSpPr>
          <p:nvPr>
            <p:ph type="sldNum" sz="quarter" idx="12"/>
          </p:nvPr>
        </p:nvSpPr>
        <p:spPr/>
        <p:txBody>
          <a:bodyPr/>
          <a:lstStyle/>
          <a:p>
            <a:pPr>
              <a:defRPr/>
            </a:pPr>
            <a:fld id="{D012422A-DDCD-C343-9C9B-51719D875D7B}" type="slidenum">
              <a:rPr lang="en-US" altLang="en-US" smtClean="0"/>
              <a:pPr>
                <a:defRPr/>
              </a:pPr>
              <a:t>87</a:t>
            </a:fld>
            <a:endParaRPr lang="en-US" altLang="en-US"/>
          </a:p>
        </p:txBody>
      </p:sp>
      <p:sp>
        <p:nvSpPr>
          <p:cNvPr id="5" name="TextBox 4">
            <a:extLst>
              <a:ext uri="{FF2B5EF4-FFF2-40B4-BE49-F238E27FC236}">
                <a16:creationId xmlns:a16="http://schemas.microsoft.com/office/drawing/2014/main" id="{8262DA93-41F5-8C48-9AFE-DC8BF280269F}"/>
              </a:ext>
            </a:extLst>
          </p:cNvPr>
          <p:cNvSpPr txBox="1"/>
          <p:nvPr/>
        </p:nvSpPr>
        <p:spPr>
          <a:xfrm>
            <a:off x="611560" y="1752600"/>
            <a:ext cx="828092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On return from a blocking receive you can use the message buffer, x, to access the data received.</a:t>
            </a:r>
          </a:p>
        </p:txBody>
      </p:sp>
      <p:sp>
        <p:nvSpPr>
          <p:cNvPr id="6" name="TextBox 5">
            <a:extLst>
              <a:ext uri="{FF2B5EF4-FFF2-40B4-BE49-F238E27FC236}">
                <a16:creationId xmlns:a16="http://schemas.microsoft.com/office/drawing/2014/main" id="{C9C82C56-5CE9-4446-91AB-0DBA11EA82E5}"/>
              </a:ext>
            </a:extLst>
          </p:cNvPr>
          <p:cNvSpPr txBox="1"/>
          <p:nvPr/>
        </p:nvSpPr>
        <p:spPr>
          <a:xfrm>
            <a:off x="6441976" y="2494776"/>
            <a:ext cx="2843808" cy="1323439"/>
          </a:xfrm>
          <a:prstGeom prst="rect">
            <a:avLst/>
          </a:prstGeom>
          <a:noFill/>
        </p:spPr>
        <p:txBody>
          <a:bodyPr wrap="square" rtlCol="0">
            <a:spAutoFit/>
          </a:bodyPr>
          <a:lstStyle/>
          <a:p>
            <a:r>
              <a:rPr lang="en-US" sz="2000" dirty="0"/>
              <a:t>This is OK because on return from the </a:t>
            </a:r>
            <a:r>
              <a:rPr lang="en-US" sz="2000" dirty="0" err="1"/>
              <a:t>brecv</a:t>
            </a:r>
            <a:r>
              <a:rPr lang="en-US" sz="2000" dirty="0"/>
              <a:t> x has entered the application.</a:t>
            </a:r>
          </a:p>
        </p:txBody>
      </p:sp>
      <p:sp>
        <p:nvSpPr>
          <p:cNvPr id="7" name="TextBox 6">
            <a:extLst>
              <a:ext uri="{FF2B5EF4-FFF2-40B4-BE49-F238E27FC236}">
                <a16:creationId xmlns:a16="http://schemas.microsoft.com/office/drawing/2014/main" id="{69BB2D92-4205-D64C-964E-4100A5472C6D}"/>
              </a:ext>
            </a:extLst>
          </p:cNvPr>
          <p:cNvSpPr txBox="1"/>
          <p:nvPr/>
        </p:nvSpPr>
        <p:spPr>
          <a:xfrm>
            <a:off x="685800" y="3821033"/>
            <a:ext cx="828092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On return from a nonblocking receive you should not use the message buffer, x, because the data might not have arrived yet.</a:t>
            </a:r>
          </a:p>
        </p:txBody>
      </p:sp>
      <p:sp>
        <p:nvSpPr>
          <p:cNvPr id="11" name="TextBox 10">
            <a:extLst>
              <a:ext uri="{FF2B5EF4-FFF2-40B4-BE49-F238E27FC236}">
                <a16:creationId xmlns:a16="http://schemas.microsoft.com/office/drawing/2014/main" id="{979638ED-0E58-1747-8F89-9E9874D8C50A}"/>
              </a:ext>
            </a:extLst>
          </p:cNvPr>
          <p:cNvSpPr txBox="1"/>
          <p:nvPr/>
        </p:nvSpPr>
        <p:spPr>
          <a:xfrm>
            <a:off x="144016" y="2596094"/>
            <a:ext cx="827584" cy="769441"/>
          </a:xfrm>
          <a:prstGeom prst="rect">
            <a:avLst/>
          </a:prstGeom>
          <a:noFill/>
        </p:spPr>
        <p:txBody>
          <a:bodyPr wrap="square" rtlCol="0">
            <a:spAutoFit/>
          </a:bodyPr>
          <a:lstStyle/>
          <a:p>
            <a:r>
              <a:rPr lang="en-US" sz="4400" dirty="0">
                <a:solidFill>
                  <a:srgbClr val="00B050"/>
                </a:solidFill>
              </a:rPr>
              <a:t>✓</a:t>
            </a:r>
          </a:p>
        </p:txBody>
      </p:sp>
      <p:grpSp>
        <p:nvGrpSpPr>
          <p:cNvPr id="13" name="Group 12">
            <a:extLst>
              <a:ext uri="{FF2B5EF4-FFF2-40B4-BE49-F238E27FC236}">
                <a16:creationId xmlns:a16="http://schemas.microsoft.com/office/drawing/2014/main" id="{7D831D40-4B9B-DD48-9761-872E077D896A}"/>
              </a:ext>
            </a:extLst>
          </p:cNvPr>
          <p:cNvGrpSpPr/>
          <p:nvPr/>
        </p:nvGrpSpPr>
        <p:grpSpPr>
          <a:xfrm>
            <a:off x="183346" y="4688523"/>
            <a:ext cx="8960654" cy="1323439"/>
            <a:chOff x="183346" y="4688523"/>
            <a:chExt cx="8960654" cy="1323439"/>
          </a:xfrm>
        </p:grpSpPr>
        <p:sp>
          <p:nvSpPr>
            <p:cNvPr id="8" name="Content Placeholder 2">
              <a:extLst>
                <a:ext uri="{FF2B5EF4-FFF2-40B4-BE49-F238E27FC236}">
                  <a16:creationId xmlns:a16="http://schemas.microsoft.com/office/drawing/2014/main" id="{6B1D6D67-AF81-664A-928A-84203863E80D}"/>
                </a:ext>
              </a:extLst>
            </p:cNvPr>
            <p:cNvSpPr txBox="1">
              <a:spLocks/>
            </p:cNvSpPr>
            <p:nvPr/>
          </p:nvSpPr>
          <p:spPr bwMode="auto">
            <a:xfrm>
              <a:off x="971600" y="4694159"/>
              <a:ext cx="5470376" cy="1159768"/>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2800" kern="0" dirty="0" err="1">
                  <a:latin typeface="Helvetica" pitchFamily="2" charset="0"/>
                </a:rPr>
                <a:t>irecv</a:t>
              </a:r>
              <a:r>
                <a:rPr lang="en-US" sz="2800" kern="0" dirty="0">
                  <a:latin typeface="Helvetica" pitchFamily="2" charset="0"/>
                </a:rPr>
                <a:t>(x, </a:t>
              </a:r>
              <a:r>
                <a:rPr lang="en-US" sz="2800" kern="0" dirty="0" err="1">
                  <a:latin typeface="Helvetica" pitchFamily="2" charset="0"/>
                </a:rPr>
                <a:t>maxcount</a:t>
              </a:r>
              <a:r>
                <a:rPr lang="en-US" sz="2800" kern="0" dirty="0">
                  <a:latin typeface="Helvetica" pitchFamily="2" charset="0"/>
                </a:rPr>
                <a:t>, data, source);</a:t>
              </a:r>
            </a:p>
            <a:p>
              <a:pPr marL="0" indent="0">
                <a:buFontTx/>
                <a:buNone/>
              </a:pPr>
              <a:r>
                <a:rPr lang="en-US" sz="2800" kern="0" dirty="0">
                  <a:latin typeface="Helvetica" pitchFamily="2" charset="0"/>
                </a:rPr>
                <a:t>y = x[0];</a:t>
              </a:r>
            </a:p>
          </p:txBody>
        </p:sp>
        <p:sp>
          <p:nvSpPr>
            <p:cNvPr id="10" name="TextBox 9">
              <a:extLst>
                <a:ext uri="{FF2B5EF4-FFF2-40B4-BE49-F238E27FC236}">
                  <a16:creationId xmlns:a16="http://schemas.microsoft.com/office/drawing/2014/main" id="{1C28B626-D589-C143-9995-8BE83DB9BFFA}"/>
                </a:ext>
              </a:extLst>
            </p:cNvPr>
            <p:cNvSpPr txBox="1"/>
            <p:nvPr/>
          </p:nvSpPr>
          <p:spPr>
            <a:xfrm>
              <a:off x="6441976" y="4688523"/>
              <a:ext cx="2702024" cy="1323439"/>
            </a:xfrm>
            <a:prstGeom prst="rect">
              <a:avLst/>
            </a:prstGeom>
            <a:noFill/>
          </p:spPr>
          <p:txBody>
            <a:bodyPr wrap="square" rtlCol="0">
              <a:spAutoFit/>
            </a:bodyPr>
            <a:lstStyle/>
            <a:p>
              <a:r>
                <a:rPr lang="en-US" sz="2000" dirty="0"/>
                <a:t>This is not OK because on return from the </a:t>
              </a:r>
              <a:r>
                <a:rPr lang="en-US" sz="2000" dirty="0" err="1"/>
                <a:t>irecv</a:t>
              </a:r>
              <a:r>
                <a:rPr lang="en-US" sz="2000" dirty="0"/>
                <a:t> you don’t know if x has entered the application.</a:t>
              </a:r>
            </a:p>
          </p:txBody>
        </p:sp>
        <p:sp>
          <p:nvSpPr>
            <p:cNvPr id="12" name="TextBox 11">
              <a:extLst>
                <a:ext uri="{FF2B5EF4-FFF2-40B4-BE49-F238E27FC236}">
                  <a16:creationId xmlns:a16="http://schemas.microsoft.com/office/drawing/2014/main" id="{6B4DDD4F-F1A5-3E44-B8D7-28F713E10E03}"/>
                </a:ext>
              </a:extLst>
            </p:cNvPr>
            <p:cNvSpPr txBox="1"/>
            <p:nvPr/>
          </p:nvSpPr>
          <p:spPr>
            <a:xfrm>
              <a:off x="183346" y="4688523"/>
              <a:ext cx="748923" cy="769441"/>
            </a:xfrm>
            <a:prstGeom prst="rect">
              <a:avLst/>
            </a:prstGeom>
            <a:noFill/>
          </p:spPr>
          <p:txBody>
            <a:bodyPr wrap="none" rtlCol="0">
              <a:spAutoFit/>
            </a:bodyPr>
            <a:lstStyle/>
            <a:p>
              <a:r>
                <a:rPr lang="en-US" sz="4400" dirty="0">
                  <a:solidFill>
                    <a:srgbClr val="FF0000"/>
                  </a:solidFill>
                </a:rPr>
                <a:t>✗</a:t>
              </a:r>
            </a:p>
          </p:txBody>
        </p:sp>
      </p:grpSp>
    </p:spTree>
    <p:extLst>
      <p:ext uri="{BB962C8B-B14F-4D97-AF65-F5344CB8AC3E}">
        <p14:creationId xmlns:p14="http://schemas.microsoft.com/office/powerpoint/2010/main" val="28596945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7EE99-7F0B-0747-9713-CFAEC915F996}"/>
              </a:ext>
            </a:extLst>
          </p:cNvPr>
          <p:cNvSpPr>
            <a:spLocks noGrp="1"/>
          </p:cNvSpPr>
          <p:nvPr>
            <p:ph type="title"/>
          </p:nvPr>
        </p:nvSpPr>
        <p:spPr/>
        <p:txBody>
          <a:bodyPr/>
          <a:lstStyle/>
          <a:p>
            <a:r>
              <a:rPr lang="en-US" dirty="0"/>
              <a:t>Blocking Receive Semantics</a:t>
            </a:r>
          </a:p>
        </p:txBody>
      </p:sp>
      <p:sp>
        <p:nvSpPr>
          <p:cNvPr id="3" name="Content Placeholder 2">
            <a:extLst>
              <a:ext uri="{FF2B5EF4-FFF2-40B4-BE49-F238E27FC236}">
                <a16:creationId xmlns:a16="http://schemas.microsoft.com/office/drawing/2014/main" id="{D462B0FA-4C8A-AB48-A010-E2E38451DEA5}"/>
              </a:ext>
            </a:extLst>
          </p:cNvPr>
          <p:cNvSpPr>
            <a:spLocks noGrp="1"/>
          </p:cNvSpPr>
          <p:nvPr>
            <p:ph idx="1"/>
          </p:nvPr>
        </p:nvSpPr>
        <p:spPr>
          <a:xfrm>
            <a:off x="971600" y="2501661"/>
            <a:ext cx="5470376" cy="1159768"/>
          </a:xfrm>
          <a:solidFill>
            <a:schemeClr val="accent1">
              <a:lumMod val="20000"/>
              <a:lumOff val="80000"/>
            </a:schemeClr>
          </a:solidFill>
        </p:spPr>
        <p:txBody>
          <a:bodyPr/>
          <a:lstStyle/>
          <a:p>
            <a:pPr marL="0" indent="0">
              <a:buNone/>
            </a:pPr>
            <a:r>
              <a:rPr lang="en-US" sz="2800" dirty="0" err="1">
                <a:latin typeface="Helvetica" pitchFamily="2" charset="0"/>
              </a:rPr>
              <a:t>brecv</a:t>
            </a:r>
            <a:r>
              <a:rPr lang="en-US" sz="2800" dirty="0">
                <a:latin typeface="Helvetica" pitchFamily="2" charset="0"/>
              </a:rPr>
              <a:t>(x, </a:t>
            </a:r>
            <a:r>
              <a:rPr lang="en-US" sz="2800" dirty="0" err="1">
                <a:latin typeface="Helvetica" pitchFamily="2" charset="0"/>
              </a:rPr>
              <a:t>maxcount</a:t>
            </a:r>
            <a:r>
              <a:rPr lang="en-US" sz="2800" dirty="0">
                <a:latin typeface="Helvetica" pitchFamily="2" charset="0"/>
              </a:rPr>
              <a:t>, data, source);</a:t>
            </a:r>
          </a:p>
          <a:p>
            <a:pPr marL="0" indent="0">
              <a:buNone/>
            </a:pPr>
            <a:r>
              <a:rPr lang="en-US" sz="2800" dirty="0">
                <a:latin typeface="Helvetica" pitchFamily="2" charset="0"/>
              </a:rPr>
              <a:t>y = x[0];</a:t>
            </a:r>
          </a:p>
        </p:txBody>
      </p:sp>
      <p:sp>
        <p:nvSpPr>
          <p:cNvPr id="4" name="Slide Number Placeholder 3">
            <a:extLst>
              <a:ext uri="{FF2B5EF4-FFF2-40B4-BE49-F238E27FC236}">
                <a16:creationId xmlns:a16="http://schemas.microsoft.com/office/drawing/2014/main" id="{ADBCC203-B36E-AE44-948B-8DCF4C83F15F}"/>
              </a:ext>
            </a:extLst>
          </p:cNvPr>
          <p:cNvSpPr>
            <a:spLocks noGrp="1"/>
          </p:cNvSpPr>
          <p:nvPr>
            <p:ph type="sldNum" sz="quarter" idx="12"/>
          </p:nvPr>
        </p:nvSpPr>
        <p:spPr/>
        <p:txBody>
          <a:bodyPr/>
          <a:lstStyle/>
          <a:p>
            <a:pPr>
              <a:defRPr/>
            </a:pPr>
            <a:fld id="{D012422A-DDCD-C343-9C9B-51719D875D7B}" type="slidenum">
              <a:rPr lang="en-US" altLang="en-US" smtClean="0"/>
              <a:pPr>
                <a:defRPr/>
              </a:pPr>
              <a:t>88</a:t>
            </a:fld>
            <a:endParaRPr lang="en-US" altLang="en-US"/>
          </a:p>
        </p:txBody>
      </p:sp>
      <p:sp>
        <p:nvSpPr>
          <p:cNvPr id="5" name="TextBox 4">
            <a:extLst>
              <a:ext uri="{FF2B5EF4-FFF2-40B4-BE49-F238E27FC236}">
                <a16:creationId xmlns:a16="http://schemas.microsoft.com/office/drawing/2014/main" id="{8262DA93-41F5-8C48-9AFE-DC8BF280269F}"/>
              </a:ext>
            </a:extLst>
          </p:cNvPr>
          <p:cNvSpPr txBox="1"/>
          <p:nvPr/>
        </p:nvSpPr>
        <p:spPr>
          <a:xfrm>
            <a:off x="611560" y="1752600"/>
            <a:ext cx="828092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On return from a blocking receive you can use the message buffer, x, to access the data received.</a:t>
            </a:r>
          </a:p>
        </p:txBody>
      </p:sp>
      <p:sp>
        <p:nvSpPr>
          <p:cNvPr id="6" name="TextBox 5">
            <a:extLst>
              <a:ext uri="{FF2B5EF4-FFF2-40B4-BE49-F238E27FC236}">
                <a16:creationId xmlns:a16="http://schemas.microsoft.com/office/drawing/2014/main" id="{C9C82C56-5CE9-4446-91AB-0DBA11EA82E5}"/>
              </a:ext>
            </a:extLst>
          </p:cNvPr>
          <p:cNvSpPr txBox="1"/>
          <p:nvPr/>
        </p:nvSpPr>
        <p:spPr>
          <a:xfrm>
            <a:off x="6441976" y="2494776"/>
            <a:ext cx="2843808" cy="1323439"/>
          </a:xfrm>
          <a:prstGeom prst="rect">
            <a:avLst/>
          </a:prstGeom>
          <a:noFill/>
        </p:spPr>
        <p:txBody>
          <a:bodyPr wrap="square" rtlCol="0">
            <a:spAutoFit/>
          </a:bodyPr>
          <a:lstStyle/>
          <a:p>
            <a:r>
              <a:rPr lang="en-US" sz="2000" dirty="0"/>
              <a:t>This is OK because on return from the </a:t>
            </a:r>
            <a:r>
              <a:rPr lang="en-US" sz="2000" dirty="0" err="1"/>
              <a:t>brecv</a:t>
            </a:r>
            <a:r>
              <a:rPr lang="en-US" sz="2000" dirty="0"/>
              <a:t> x has entered the application.</a:t>
            </a:r>
          </a:p>
        </p:txBody>
      </p:sp>
      <p:sp>
        <p:nvSpPr>
          <p:cNvPr id="7" name="TextBox 6">
            <a:extLst>
              <a:ext uri="{FF2B5EF4-FFF2-40B4-BE49-F238E27FC236}">
                <a16:creationId xmlns:a16="http://schemas.microsoft.com/office/drawing/2014/main" id="{69BB2D92-4205-D64C-964E-4100A5472C6D}"/>
              </a:ext>
            </a:extLst>
          </p:cNvPr>
          <p:cNvSpPr txBox="1"/>
          <p:nvPr/>
        </p:nvSpPr>
        <p:spPr>
          <a:xfrm>
            <a:off x="685800" y="3821033"/>
            <a:ext cx="828092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On return from a nonblocking receive you should not use the message buffer, x, because the data might not have arrived yet.</a:t>
            </a:r>
          </a:p>
        </p:txBody>
      </p:sp>
      <p:sp>
        <p:nvSpPr>
          <p:cNvPr id="11" name="TextBox 10">
            <a:extLst>
              <a:ext uri="{FF2B5EF4-FFF2-40B4-BE49-F238E27FC236}">
                <a16:creationId xmlns:a16="http://schemas.microsoft.com/office/drawing/2014/main" id="{979638ED-0E58-1747-8F89-9E9874D8C50A}"/>
              </a:ext>
            </a:extLst>
          </p:cNvPr>
          <p:cNvSpPr txBox="1"/>
          <p:nvPr/>
        </p:nvSpPr>
        <p:spPr>
          <a:xfrm>
            <a:off x="144016" y="2596094"/>
            <a:ext cx="827584" cy="769441"/>
          </a:xfrm>
          <a:prstGeom prst="rect">
            <a:avLst/>
          </a:prstGeom>
          <a:noFill/>
        </p:spPr>
        <p:txBody>
          <a:bodyPr wrap="square" rtlCol="0">
            <a:spAutoFit/>
          </a:bodyPr>
          <a:lstStyle/>
          <a:p>
            <a:r>
              <a:rPr lang="en-US" sz="4400" dirty="0">
                <a:solidFill>
                  <a:srgbClr val="00B050"/>
                </a:solidFill>
              </a:rPr>
              <a:t>✓</a:t>
            </a:r>
          </a:p>
        </p:txBody>
      </p:sp>
      <p:grpSp>
        <p:nvGrpSpPr>
          <p:cNvPr id="14" name="Group 13">
            <a:extLst>
              <a:ext uri="{FF2B5EF4-FFF2-40B4-BE49-F238E27FC236}">
                <a16:creationId xmlns:a16="http://schemas.microsoft.com/office/drawing/2014/main" id="{55CB1DE9-05C8-6446-8E6D-318F3F0F1333}"/>
              </a:ext>
            </a:extLst>
          </p:cNvPr>
          <p:cNvGrpSpPr/>
          <p:nvPr/>
        </p:nvGrpSpPr>
        <p:grpSpPr>
          <a:xfrm>
            <a:off x="144016" y="4700003"/>
            <a:ext cx="8999984" cy="2020826"/>
            <a:chOff x="-26398" y="25336"/>
            <a:chExt cx="8999984" cy="2020826"/>
          </a:xfrm>
        </p:grpSpPr>
        <p:grpSp>
          <p:nvGrpSpPr>
            <p:cNvPr id="15" name="Group 14">
              <a:extLst>
                <a:ext uri="{FF2B5EF4-FFF2-40B4-BE49-F238E27FC236}">
                  <a16:creationId xmlns:a16="http://schemas.microsoft.com/office/drawing/2014/main" id="{DB0043F3-1959-D34B-9CA8-746D670031BD}"/>
                </a:ext>
              </a:extLst>
            </p:cNvPr>
            <p:cNvGrpSpPr/>
            <p:nvPr/>
          </p:nvGrpSpPr>
          <p:grpSpPr>
            <a:xfrm>
              <a:off x="801186" y="25336"/>
              <a:ext cx="8172400" cy="2020826"/>
              <a:chOff x="971600" y="4688523"/>
              <a:chExt cx="8172400" cy="2020826"/>
            </a:xfrm>
          </p:grpSpPr>
          <p:sp>
            <p:nvSpPr>
              <p:cNvPr id="17" name="Content Placeholder 2">
                <a:extLst>
                  <a:ext uri="{FF2B5EF4-FFF2-40B4-BE49-F238E27FC236}">
                    <a16:creationId xmlns:a16="http://schemas.microsoft.com/office/drawing/2014/main" id="{581FAF7F-0191-7445-80A3-D8E309B1A3C6}"/>
                  </a:ext>
                </a:extLst>
              </p:cNvPr>
              <p:cNvSpPr txBox="1">
                <a:spLocks/>
              </p:cNvSpPr>
              <p:nvPr/>
            </p:nvSpPr>
            <p:spPr bwMode="auto">
              <a:xfrm>
                <a:off x="971600" y="4694158"/>
                <a:ext cx="5470376" cy="2015191"/>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2800" kern="0" dirty="0" err="1">
                    <a:latin typeface="Helvetica" pitchFamily="2" charset="0"/>
                  </a:rPr>
                  <a:t>irecv</a:t>
                </a:r>
                <a:r>
                  <a:rPr lang="en-US" sz="2800" kern="0" dirty="0">
                    <a:latin typeface="Helvetica" pitchFamily="2" charset="0"/>
                  </a:rPr>
                  <a:t>(x, </a:t>
                </a:r>
                <a:r>
                  <a:rPr lang="en-US" sz="2800" kern="0" dirty="0" err="1">
                    <a:latin typeface="Helvetica" pitchFamily="2" charset="0"/>
                  </a:rPr>
                  <a:t>maxcount</a:t>
                </a:r>
                <a:r>
                  <a:rPr lang="en-US" sz="2800" kern="0" dirty="0">
                    <a:latin typeface="Helvetica" pitchFamily="2" charset="0"/>
                  </a:rPr>
                  <a:t>, data, source);</a:t>
                </a:r>
              </a:p>
              <a:p>
                <a:pPr marL="0" indent="0">
                  <a:buFontTx/>
                  <a:buNone/>
                </a:pPr>
                <a:r>
                  <a:rPr lang="en-US" sz="2800" kern="0" dirty="0">
                    <a:latin typeface="Helvetica" pitchFamily="2" charset="0"/>
                  </a:rPr>
                  <a:t>   ⋮</a:t>
                </a:r>
              </a:p>
              <a:p>
                <a:pPr marL="0" indent="0">
                  <a:buFontTx/>
                  <a:buNone/>
                </a:pPr>
                <a:r>
                  <a:rPr lang="en-US" sz="2800" kern="0" dirty="0">
                    <a:latin typeface="Helvetica" pitchFamily="2" charset="0"/>
                  </a:rPr>
                  <a:t>wait();</a:t>
                </a:r>
              </a:p>
              <a:p>
                <a:pPr marL="0" indent="0">
                  <a:buFontTx/>
                  <a:buNone/>
                </a:pPr>
                <a:r>
                  <a:rPr lang="en-US" sz="2800" kern="0">
                    <a:latin typeface="Helvetica" pitchFamily="2" charset="0"/>
                  </a:rPr>
                  <a:t>y = x</a:t>
                </a:r>
                <a:r>
                  <a:rPr lang="en-US" sz="2800" kern="0" dirty="0">
                    <a:latin typeface="Helvetica" pitchFamily="2" charset="0"/>
                  </a:rPr>
                  <a:t>[</a:t>
                </a:r>
                <a:r>
                  <a:rPr lang="en-US" sz="2800" kern="0">
                    <a:latin typeface="Helvetica" pitchFamily="2" charset="0"/>
                  </a:rPr>
                  <a:t>0];</a:t>
                </a:r>
                <a:endParaRPr lang="en-US" sz="2800" kern="0" dirty="0">
                  <a:latin typeface="Helvetica" pitchFamily="2" charset="0"/>
                </a:endParaRPr>
              </a:p>
            </p:txBody>
          </p:sp>
          <p:sp>
            <p:nvSpPr>
              <p:cNvPr id="18" name="TextBox 17">
                <a:extLst>
                  <a:ext uri="{FF2B5EF4-FFF2-40B4-BE49-F238E27FC236}">
                    <a16:creationId xmlns:a16="http://schemas.microsoft.com/office/drawing/2014/main" id="{CE4816EC-17B0-9940-93BF-5F35C6177C2F}"/>
                  </a:ext>
                </a:extLst>
              </p:cNvPr>
              <p:cNvSpPr txBox="1"/>
              <p:nvPr/>
            </p:nvSpPr>
            <p:spPr>
              <a:xfrm>
                <a:off x="6441976" y="4688523"/>
                <a:ext cx="2702024" cy="1323439"/>
              </a:xfrm>
              <a:prstGeom prst="rect">
                <a:avLst/>
              </a:prstGeom>
              <a:noFill/>
            </p:spPr>
            <p:txBody>
              <a:bodyPr wrap="square" rtlCol="0">
                <a:spAutoFit/>
              </a:bodyPr>
              <a:lstStyle/>
              <a:p>
                <a:r>
                  <a:rPr lang="en-US" sz="2000" dirty="0"/>
                  <a:t>This is OK because after return from the wait x has entered the application.</a:t>
                </a:r>
              </a:p>
            </p:txBody>
          </p:sp>
        </p:grpSp>
        <p:sp>
          <p:nvSpPr>
            <p:cNvPr id="16" name="TextBox 15">
              <a:extLst>
                <a:ext uri="{FF2B5EF4-FFF2-40B4-BE49-F238E27FC236}">
                  <a16:creationId xmlns:a16="http://schemas.microsoft.com/office/drawing/2014/main" id="{A3FEC0F0-E162-D14E-9F59-66D363080D28}"/>
                </a:ext>
              </a:extLst>
            </p:cNvPr>
            <p:cNvSpPr txBox="1"/>
            <p:nvPr/>
          </p:nvSpPr>
          <p:spPr>
            <a:xfrm>
              <a:off x="-26398" y="653845"/>
              <a:ext cx="827584" cy="769441"/>
            </a:xfrm>
            <a:prstGeom prst="rect">
              <a:avLst/>
            </a:prstGeom>
            <a:noFill/>
          </p:spPr>
          <p:txBody>
            <a:bodyPr wrap="square" rtlCol="0">
              <a:spAutoFit/>
            </a:bodyPr>
            <a:lstStyle/>
            <a:p>
              <a:r>
                <a:rPr lang="en-US" sz="4400" dirty="0">
                  <a:solidFill>
                    <a:srgbClr val="00B050"/>
                  </a:solidFill>
                </a:rPr>
                <a:t>✓</a:t>
              </a:r>
            </a:p>
          </p:txBody>
        </p:sp>
      </p:grpSp>
    </p:spTree>
    <p:extLst>
      <p:ext uri="{BB962C8B-B14F-4D97-AF65-F5344CB8AC3E}">
        <p14:creationId xmlns:p14="http://schemas.microsoft.com/office/powerpoint/2010/main" val="274253231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6EAC2735-E7F9-C64A-BECD-2BDA70ACB317}" type="slidenum">
              <a:rPr lang="en-US" altLang="en-US" sz="1400"/>
              <a:pPr>
                <a:spcBef>
                  <a:spcPct val="0"/>
                </a:spcBef>
                <a:buFontTx/>
                <a:buNone/>
              </a:pPr>
              <a:t>89</a:t>
            </a:fld>
            <a:endParaRPr lang="en-US" altLang="en-US" sz="1400"/>
          </a:p>
        </p:txBody>
      </p:sp>
      <p:sp>
        <p:nvSpPr>
          <p:cNvPr id="153602" name="Rectangle 2"/>
          <p:cNvSpPr>
            <a:spLocks noGrp="1" noChangeArrowheads="1"/>
          </p:cNvSpPr>
          <p:nvPr>
            <p:ph type="title"/>
          </p:nvPr>
        </p:nvSpPr>
        <p:spPr/>
        <p:txBody>
          <a:bodyPr/>
          <a:lstStyle/>
          <a:p>
            <a:pPr eaLnBrk="1" hangingPunct="1"/>
            <a:r>
              <a:rPr lang="en-US" altLang="en-US">
                <a:ea typeface="ＭＳ Ｐゴシック" charset="-128"/>
              </a:rPr>
              <a:t>Message Passing Protocols</a:t>
            </a:r>
          </a:p>
        </p:txBody>
      </p:sp>
      <p:sp>
        <p:nvSpPr>
          <p:cNvPr id="153603" name="Rectangle 3"/>
          <p:cNvSpPr>
            <a:spLocks noGrp="1" noChangeArrowheads="1"/>
          </p:cNvSpPr>
          <p:nvPr>
            <p:ph type="body" idx="1"/>
          </p:nvPr>
        </p:nvSpPr>
        <p:spPr/>
        <p:txBody>
          <a:bodyPr/>
          <a:lstStyle/>
          <a:p>
            <a:pPr eaLnBrk="1" hangingPunct="1">
              <a:lnSpc>
                <a:spcPct val="90000"/>
              </a:lnSpc>
            </a:pPr>
            <a:r>
              <a:rPr lang="en-US" altLang="en-US" sz="2800">
                <a:ea typeface="ＭＳ Ｐゴシック" charset="-128"/>
              </a:rPr>
              <a:t>Suppose one node sends a message and another receives it:</a:t>
            </a:r>
          </a:p>
          <a:p>
            <a:pPr eaLnBrk="1" hangingPunct="1">
              <a:lnSpc>
                <a:spcPct val="90000"/>
              </a:lnSpc>
              <a:buFontTx/>
              <a:buNone/>
            </a:pPr>
            <a:endParaRPr lang="en-US" altLang="en-US" sz="2800">
              <a:ea typeface="ＭＳ Ｐゴシック" charset="-128"/>
            </a:endParaRPr>
          </a:p>
          <a:p>
            <a:pPr lvl="1" eaLnBrk="1" hangingPunct="1">
              <a:lnSpc>
                <a:spcPct val="90000"/>
              </a:lnSpc>
              <a:buFontTx/>
              <a:buChar char=" "/>
            </a:pPr>
            <a:r>
              <a:rPr lang="en-US" altLang="en-US" sz="2400">
                <a:ea typeface="ＭＳ Ｐゴシック" charset="-128"/>
              </a:rPr>
              <a:t>SOURCE:   send (data, count, datatype, destination)</a:t>
            </a:r>
          </a:p>
          <a:p>
            <a:pPr lvl="1" eaLnBrk="1" hangingPunct="1">
              <a:lnSpc>
                <a:spcPct val="90000"/>
              </a:lnSpc>
              <a:buFontTx/>
              <a:buChar char=" "/>
            </a:pPr>
            <a:r>
              <a:rPr lang="en-US" altLang="en-US" sz="2400">
                <a:ea typeface="ＭＳ Ｐゴシック" charset="-128"/>
              </a:rPr>
              <a:t>DEST:         receive (data, count, datatype, source)</a:t>
            </a:r>
          </a:p>
          <a:p>
            <a:pPr lvl="1" eaLnBrk="1" hangingPunct="1">
              <a:lnSpc>
                <a:spcPct val="90000"/>
              </a:lnSpc>
              <a:buFontTx/>
              <a:buChar char=" "/>
            </a:pPr>
            <a:endParaRPr lang="en-US" altLang="en-US" sz="2400">
              <a:ea typeface="ＭＳ Ｐゴシック" charset="-128"/>
            </a:endParaRPr>
          </a:p>
          <a:p>
            <a:pPr eaLnBrk="1" hangingPunct="1">
              <a:lnSpc>
                <a:spcPct val="90000"/>
              </a:lnSpc>
            </a:pPr>
            <a:r>
              <a:rPr lang="en-US" altLang="en-US" sz="2800">
                <a:ea typeface="ＭＳ Ｐゴシック" charset="-128"/>
              </a:rPr>
              <a:t>Two important message passing protocols are</a:t>
            </a:r>
          </a:p>
          <a:p>
            <a:pPr lvl="1" eaLnBrk="1" hangingPunct="1">
              <a:lnSpc>
                <a:spcPct val="90000"/>
              </a:lnSpc>
            </a:pPr>
            <a:r>
              <a:rPr lang="en-US" altLang="en-US">
                <a:ea typeface="ＭＳ Ｐゴシック" charset="-128"/>
              </a:rPr>
              <a:t>Synchronous send protocol</a:t>
            </a:r>
          </a:p>
          <a:p>
            <a:pPr lvl="1" eaLnBrk="1" hangingPunct="1">
              <a:lnSpc>
                <a:spcPct val="90000"/>
              </a:lnSpc>
            </a:pPr>
            <a:r>
              <a:rPr lang="en-US" altLang="en-US">
                <a:ea typeface="ＭＳ Ｐゴシック" charset="-128"/>
              </a:rPr>
              <a:t>Asynchronous send protocol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43BFF873-1E7D-4E40-A321-9792703C2B45}" type="slidenum">
              <a:rPr lang="en-US" altLang="en-US" sz="1400"/>
              <a:pPr>
                <a:spcBef>
                  <a:spcPct val="0"/>
                </a:spcBef>
                <a:buFontTx/>
                <a:buNone/>
              </a:pPr>
              <a:t>9</a:t>
            </a:fld>
            <a:endParaRPr lang="en-US" altLang="en-US" sz="1400"/>
          </a:p>
        </p:txBody>
      </p:sp>
      <p:sp>
        <p:nvSpPr>
          <p:cNvPr id="86018" name="Rectangle 2"/>
          <p:cNvSpPr>
            <a:spLocks noGrp="1" noChangeArrowheads="1"/>
          </p:cNvSpPr>
          <p:nvPr>
            <p:ph type="title"/>
          </p:nvPr>
        </p:nvSpPr>
        <p:spPr>
          <a:xfrm>
            <a:off x="609600" y="228600"/>
            <a:ext cx="7772400" cy="1143000"/>
          </a:xfrm>
        </p:spPr>
        <p:txBody>
          <a:bodyPr/>
          <a:lstStyle/>
          <a:p>
            <a:pPr eaLnBrk="1" hangingPunct="1"/>
            <a:r>
              <a:rPr lang="en-US" altLang="en-US">
                <a:ea typeface="ＭＳ Ｐゴシック" charset="-128"/>
              </a:rPr>
              <a:t>Network Metrics 3</a:t>
            </a:r>
          </a:p>
        </p:txBody>
      </p:sp>
      <p:sp>
        <p:nvSpPr>
          <p:cNvPr id="86019" name="Rectangle 3"/>
          <p:cNvSpPr>
            <a:spLocks noGrp="1" noChangeArrowheads="1"/>
          </p:cNvSpPr>
          <p:nvPr>
            <p:ph type="body" idx="1"/>
          </p:nvPr>
        </p:nvSpPr>
        <p:spPr>
          <a:xfrm>
            <a:off x="533400" y="1371600"/>
            <a:ext cx="7772400" cy="1066800"/>
          </a:xfrm>
        </p:spPr>
        <p:txBody>
          <a:bodyPr/>
          <a:lstStyle/>
          <a:p>
            <a:pPr marL="0" indent="0" eaLnBrk="1" hangingPunct="1">
              <a:buFontTx/>
              <a:buNone/>
            </a:pPr>
            <a:r>
              <a:rPr lang="en-US" altLang="en-US" b="1">
                <a:ea typeface="ＭＳ Ｐゴシック" charset="-128"/>
              </a:rPr>
              <a:t>Network narrowness</a:t>
            </a:r>
            <a:r>
              <a:rPr lang="en-US" altLang="en-US">
                <a:ea typeface="ＭＳ Ｐゴシック" charset="-128"/>
              </a:rPr>
              <a:t> measures congestion in a network.</a:t>
            </a:r>
          </a:p>
          <a:p>
            <a:pPr marL="0" indent="0" eaLnBrk="1" hangingPunct="1"/>
            <a:endParaRPr lang="en-US" altLang="en-US">
              <a:ea typeface="ＭＳ Ｐゴシック" charset="-128"/>
            </a:endParaRPr>
          </a:p>
        </p:txBody>
      </p:sp>
      <p:sp>
        <p:nvSpPr>
          <p:cNvPr id="86020" name="Text Box 4"/>
          <p:cNvSpPr txBox="1">
            <a:spLocks noChangeArrowheads="1"/>
          </p:cNvSpPr>
          <p:nvPr/>
        </p:nvSpPr>
        <p:spPr bwMode="auto">
          <a:xfrm>
            <a:off x="381000" y="2525713"/>
            <a:ext cx="4267200"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3838" indent="-223838">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lnSpc>
                <a:spcPct val="90000"/>
              </a:lnSpc>
            </a:pPr>
            <a:r>
              <a:rPr lang="en-US" altLang="en-US" sz="2400"/>
              <a:t>Partition the network into two groups A and B, containing NA and NB nodes, respectively, with NB </a:t>
            </a:r>
            <a:r>
              <a:rPr lang="en-US" altLang="en-US" sz="2400">
                <a:sym typeface="Mathematica1Mono" charset="0"/>
              </a:rPr>
              <a:t>≤</a:t>
            </a:r>
            <a:r>
              <a:rPr lang="en-US" altLang="en-US" sz="2400"/>
              <a:t> NA.</a:t>
            </a:r>
          </a:p>
          <a:p>
            <a:pPr eaLnBrk="1" hangingPunct="1">
              <a:lnSpc>
                <a:spcPct val="90000"/>
              </a:lnSpc>
            </a:pPr>
            <a:r>
              <a:rPr lang="en-US" altLang="en-US" sz="2400"/>
              <a:t>Let I be the number of connections between nodes in A and nodes in B. The narrowness of the network is the maximum value of NB/I for all partitionings of the network.</a:t>
            </a:r>
          </a:p>
        </p:txBody>
      </p:sp>
      <p:grpSp>
        <p:nvGrpSpPr>
          <p:cNvPr id="86021" name="Group 15"/>
          <p:cNvGrpSpPr>
            <a:grpSpLocks/>
          </p:cNvGrpSpPr>
          <p:nvPr/>
        </p:nvGrpSpPr>
        <p:grpSpPr bwMode="auto">
          <a:xfrm>
            <a:off x="5105400" y="2209800"/>
            <a:ext cx="3581400" cy="1482725"/>
            <a:chOff x="2928" y="1418"/>
            <a:chExt cx="2256" cy="934"/>
          </a:xfrm>
        </p:grpSpPr>
        <p:sp>
          <p:nvSpPr>
            <p:cNvPr id="86023" name="Line 13"/>
            <p:cNvSpPr>
              <a:spLocks noChangeShapeType="1"/>
            </p:cNvSpPr>
            <p:nvPr/>
          </p:nvSpPr>
          <p:spPr bwMode="auto">
            <a:xfrm>
              <a:off x="3552" y="1824"/>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24" name="Line 11"/>
            <p:cNvSpPr>
              <a:spLocks noChangeShapeType="1"/>
            </p:cNvSpPr>
            <p:nvPr/>
          </p:nvSpPr>
          <p:spPr bwMode="auto">
            <a:xfrm>
              <a:off x="3696" y="168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25" name="Line 12"/>
            <p:cNvSpPr>
              <a:spLocks noChangeShapeType="1"/>
            </p:cNvSpPr>
            <p:nvPr/>
          </p:nvSpPr>
          <p:spPr bwMode="auto">
            <a:xfrm>
              <a:off x="3667" y="1773"/>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26" name="Line 10"/>
            <p:cNvSpPr>
              <a:spLocks noChangeShapeType="1"/>
            </p:cNvSpPr>
            <p:nvPr/>
          </p:nvSpPr>
          <p:spPr bwMode="auto">
            <a:xfrm>
              <a:off x="3696" y="1584"/>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27" name="Oval 5"/>
            <p:cNvSpPr>
              <a:spLocks noChangeArrowheads="1"/>
            </p:cNvSpPr>
            <p:nvPr/>
          </p:nvSpPr>
          <p:spPr bwMode="auto">
            <a:xfrm>
              <a:off x="2928" y="1440"/>
              <a:ext cx="816" cy="48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Group A</a:t>
              </a:r>
            </a:p>
          </p:txBody>
        </p:sp>
        <p:sp>
          <p:nvSpPr>
            <p:cNvPr id="86028" name="Oval 6"/>
            <p:cNvSpPr>
              <a:spLocks noChangeArrowheads="1"/>
            </p:cNvSpPr>
            <p:nvPr/>
          </p:nvSpPr>
          <p:spPr bwMode="auto">
            <a:xfrm>
              <a:off x="4368" y="1872"/>
              <a:ext cx="816" cy="48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Group B</a:t>
              </a:r>
            </a:p>
          </p:txBody>
        </p:sp>
        <p:sp>
          <p:nvSpPr>
            <p:cNvPr id="86029" name="Text Box 14"/>
            <p:cNvSpPr txBox="1">
              <a:spLocks noChangeArrowheads="1"/>
            </p:cNvSpPr>
            <p:nvPr/>
          </p:nvSpPr>
          <p:spPr bwMode="auto">
            <a:xfrm>
              <a:off x="3830" y="1418"/>
              <a:ext cx="1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400"/>
                <a:t>I connections</a:t>
              </a:r>
            </a:p>
          </p:txBody>
        </p:sp>
      </p:grpSp>
      <p:sp>
        <p:nvSpPr>
          <p:cNvPr id="86022" name="Text Box 17"/>
          <p:cNvSpPr txBox="1">
            <a:spLocks noChangeArrowheads="1"/>
          </p:cNvSpPr>
          <p:nvPr/>
        </p:nvSpPr>
        <p:spPr bwMode="auto">
          <a:xfrm>
            <a:off x="4953000" y="3962400"/>
            <a:ext cx="3886200" cy="261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3838" indent="-223838">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lnSpc>
                <a:spcPct val="90000"/>
              </a:lnSpc>
            </a:pPr>
            <a:r>
              <a:rPr lang="en-US" altLang="en-US" sz="2400"/>
              <a:t>If the narrowness is high (NB&gt;I) then if the group B nodes want to communicate with the group A nodes congestion in the network will be high.</a:t>
            </a:r>
          </a:p>
          <a:p>
            <a:pPr eaLnBrk="1" hangingPunct="1">
              <a:spcBef>
                <a:spcPct val="50000"/>
              </a:spcBef>
              <a:buFontTx/>
              <a:buNone/>
            </a:pPr>
            <a:endParaRPr lang="en-US" altLang="en-US" sz="2400"/>
          </a:p>
        </p:txBody>
      </p:sp>
    </p:spTree>
    <p:extLst>
      <p:ext uri="{BB962C8B-B14F-4D97-AF65-F5344CB8AC3E}">
        <p14:creationId xmlns:p14="http://schemas.microsoft.com/office/powerpoint/2010/main" val="418663487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2C28DFE2-61D3-0648-B39C-54E1AB870416}" type="slidenum">
              <a:rPr lang="en-US" altLang="en-US" sz="1400"/>
              <a:pPr>
                <a:spcBef>
                  <a:spcPct val="0"/>
                </a:spcBef>
                <a:buFontTx/>
                <a:buNone/>
              </a:pPr>
              <a:t>90</a:t>
            </a:fld>
            <a:endParaRPr lang="en-US" altLang="en-US" sz="1400"/>
          </a:p>
        </p:txBody>
      </p:sp>
      <p:sp>
        <p:nvSpPr>
          <p:cNvPr id="155650" name="Rectangle 2"/>
          <p:cNvSpPr>
            <a:spLocks noGrp="1" noChangeArrowheads="1"/>
          </p:cNvSpPr>
          <p:nvPr>
            <p:ph type="title"/>
          </p:nvPr>
        </p:nvSpPr>
        <p:spPr/>
        <p:txBody>
          <a:bodyPr/>
          <a:lstStyle/>
          <a:p>
            <a:pPr eaLnBrk="1" hangingPunct="1"/>
            <a:r>
              <a:rPr lang="en-US" altLang="en-US">
                <a:ea typeface="ＭＳ Ｐゴシック" charset="-128"/>
              </a:rPr>
              <a:t>Message Passing Protocols 2</a:t>
            </a:r>
          </a:p>
        </p:txBody>
      </p:sp>
      <p:sp>
        <p:nvSpPr>
          <p:cNvPr id="155651" name="Rectangle 3"/>
          <p:cNvSpPr>
            <a:spLocks noGrp="1" noChangeArrowheads="1"/>
          </p:cNvSpPr>
          <p:nvPr>
            <p:ph type="body" idx="1"/>
          </p:nvPr>
        </p:nvSpPr>
        <p:spPr/>
        <p:txBody>
          <a:bodyPr/>
          <a:lstStyle/>
          <a:p>
            <a:pPr eaLnBrk="1" hangingPunct="1"/>
            <a:r>
              <a:rPr lang="en-US" altLang="en-US" i="1">
                <a:ea typeface="ＭＳ Ｐゴシック" charset="-128"/>
              </a:rPr>
              <a:t>Synchronous</a:t>
            </a:r>
            <a:r>
              <a:rPr lang="en-US" altLang="en-US">
                <a:ea typeface="ＭＳ Ｐゴシック" charset="-128"/>
              </a:rPr>
              <a:t>: The send and receive routines overlap in time. The send does not return until the receive has started. This is also known as a </a:t>
            </a:r>
            <a:r>
              <a:rPr lang="en-US" altLang="en-US" i="1">
                <a:ea typeface="ＭＳ Ｐゴシック" charset="-128"/>
              </a:rPr>
              <a:t>rendezvous</a:t>
            </a:r>
            <a:r>
              <a:rPr lang="en-US" altLang="en-US">
                <a:ea typeface="ＭＳ Ｐゴシック" charset="-128"/>
              </a:rPr>
              <a:t> protocol.</a:t>
            </a:r>
          </a:p>
          <a:p>
            <a:pPr eaLnBrk="1" hangingPunct="1"/>
            <a:r>
              <a:rPr lang="en-US" altLang="en-US" i="1">
                <a:ea typeface="ＭＳ Ｐゴシック" charset="-128"/>
              </a:rPr>
              <a:t>Asynchronous</a:t>
            </a:r>
            <a:r>
              <a:rPr lang="en-US" altLang="en-US">
                <a:ea typeface="ＭＳ Ｐゴシック" charset="-128"/>
              </a:rPr>
              <a:t>: The send and receive routines do not necessarily overlap in time. The send can return regardless of whether the receive has been initiated.</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61CB9-5CA7-224D-B277-A060B4992BE6}"/>
              </a:ext>
            </a:extLst>
          </p:cNvPr>
          <p:cNvSpPr>
            <a:spLocks noGrp="1"/>
          </p:cNvSpPr>
          <p:nvPr>
            <p:ph type="title"/>
          </p:nvPr>
        </p:nvSpPr>
        <p:spPr/>
        <p:txBody>
          <a:bodyPr/>
          <a:lstStyle/>
          <a:p>
            <a:r>
              <a:rPr lang="en-US" dirty="0"/>
              <a:t>Synchronous Send</a:t>
            </a:r>
          </a:p>
        </p:txBody>
      </p:sp>
      <p:sp>
        <p:nvSpPr>
          <p:cNvPr id="4" name="Slide Number Placeholder 3">
            <a:extLst>
              <a:ext uri="{FF2B5EF4-FFF2-40B4-BE49-F238E27FC236}">
                <a16:creationId xmlns:a16="http://schemas.microsoft.com/office/drawing/2014/main" id="{E289ABC4-223B-D049-8E04-09F3D7E4727E}"/>
              </a:ext>
            </a:extLst>
          </p:cNvPr>
          <p:cNvSpPr>
            <a:spLocks noGrp="1"/>
          </p:cNvSpPr>
          <p:nvPr>
            <p:ph type="sldNum" sz="quarter" idx="12"/>
          </p:nvPr>
        </p:nvSpPr>
        <p:spPr/>
        <p:txBody>
          <a:bodyPr/>
          <a:lstStyle/>
          <a:p>
            <a:pPr>
              <a:defRPr/>
            </a:pPr>
            <a:fld id="{D012422A-DDCD-C343-9C9B-51719D875D7B}" type="slidenum">
              <a:rPr lang="en-US" altLang="en-US" smtClean="0"/>
              <a:pPr>
                <a:defRPr/>
              </a:pPr>
              <a:t>91</a:t>
            </a:fld>
            <a:endParaRPr lang="en-US" altLang="en-US"/>
          </a:p>
        </p:txBody>
      </p:sp>
      <p:grpSp>
        <p:nvGrpSpPr>
          <p:cNvPr id="15" name="Group 14">
            <a:extLst>
              <a:ext uri="{FF2B5EF4-FFF2-40B4-BE49-F238E27FC236}">
                <a16:creationId xmlns:a16="http://schemas.microsoft.com/office/drawing/2014/main" id="{75EF6DE4-C02E-CB4F-B602-43806064D571}"/>
              </a:ext>
            </a:extLst>
          </p:cNvPr>
          <p:cNvGrpSpPr/>
          <p:nvPr/>
        </p:nvGrpSpPr>
        <p:grpSpPr>
          <a:xfrm>
            <a:off x="971600" y="2276872"/>
            <a:ext cx="7344817" cy="2917488"/>
            <a:chOff x="539551" y="2276872"/>
            <a:chExt cx="7344817" cy="2917488"/>
          </a:xfrm>
        </p:grpSpPr>
        <p:sp>
          <p:nvSpPr>
            <p:cNvPr id="7" name="TextBox 6">
              <a:extLst>
                <a:ext uri="{FF2B5EF4-FFF2-40B4-BE49-F238E27FC236}">
                  <a16:creationId xmlns:a16="http://schemas.microsoft.com/office/drawing/2014/main" id="{DB7B8D06-0F81-9545-AA96-B3AE9DBEC366}"/>
                </a:ext>
              </a:extLst>
            </p:cNvPr>
            <p:cNvSpPr txBox="1"/>
            <p:nvPr/>
          </p:nvSpPr>
          <p:spPr>
            <a:xfrm>
              <a:off x="1403647" y="2276872"/>
              <a:ext cx="1227267" cy="369332"/>
            </a:xfrm>
            <a:prstGeom prst="rect">
              <a:avLst/>
            </a:prstGeom>
            <a:noFill/>
          </p:spPr>
          <p:txBody>
            <a:bodyPr wrap="square" rtlCol="0">
              <a:spAutoFit/>
            </a:bodyPr>
            <a:lstStyle/>
            <a:p>
              <a:r>
                <a:rPr lang="en-US" sz="1800" dirty="0"/>
                <a:t>Process 0</a:t>
              </a:r>
            </a:p>
          </p:txBody>
        </p:sp>
        <p:sp>
          <p:nvSpPr>
            <p:cNvPr id="8" name="TextBox 7">
              <a:extLst>
                <a:ext uri="{FF2B5EF4-FFF2-40B4-BE49-F238E27FC236}">
                  <a16:creationId xmlns:a16="http://schemas.microsoft.com/office/drawing/2014/main" id="{60BC83E3-2518-CD4F-AB55-E885D358C217}"/>
                </a:ext>
              </a:extLst>
            </p:cNvPr>
            <p:cNvSpPr txBox="1"/>
            <p:nvPr/>
          </p:nvSpPr>
          <p:spPr>
            <a:xfrm>
              <a:off x="5401071" y="2276872"/>
              <a:ext cx="1227267" cy="369332"/>
            </a:xfrm>
            <a:prstGeom prst="rect">
              <a:avLst/>
            </a:prstGeom>
            <a:noFill/>
          </p:spPr>
          <p:txBody>
            <a:bodyPr wrap="square" rtlCol="0">
              <a:spAutoFit/>
            </a:bodyPr>
            <a:lstStyle/>
            <a:p>
              <a:r>
                <a:rPr lang="en-US" sz="1800" dirty="0"/>
                <a:t>Process 1</a:t>
              </a:r>
            </a:p>
          </p:txBody>
        </p:sp>
        <p:sp>
          <p:nvSpPr>
            <p:cNvPr id="9" name="TextBox 8">
              <a:extLst>
                <a:ext uri="{FF2B5EF4-FFF2-40B4-BE49-F238E27FC236}">
                  <a16:creationId xmlns:a16="http://schemas.microsoft.com/office/drawing/2014/main" id="{EC9A53ED-7E5A-6147-BED0-A59D10275E10}"/>
                </a:ext>
              </a:extLst>
            </p:cNvPr>
            <p:cNvSpPr txBox="1"/>
            <p:nvPr/>
          </p:nvSpPr>
          <p:spPr>
            <a:xfrm>
              <a:off x="539551" y="2684860"/>
              <a:ext cx="3068167" cy="1477328"/>
            </a:xfrm>
            <a:prstGeom prst="rect">
              <a:avLst/>
            </a:prstGeom>
            <a:solidFill>
              <a:schemeClr val="accent1">
                <a:lumMod val="20000"/>
                <a:lumOff val="80000"/>
              </a:schemeClr>
            </a:solidFill>
          </p:spPr>
          <p:txBody>
            <a:bodyPr wrap="square" rtlCol="0">
              <a:spAutoFit/>
            </a:bodyPr>
            <a:lstStyle/>
            <a:p>
              <a:endParaRPr lang="en-US" sz="1800" dirty="0"/>
            </a:p>
            <a:p>
              <a:endParaRPr lang="en-US" sz="1800" dirty="0"/>
            </a:p>
            <a:p>
              <a:r>
                <a:rPr lang="en-US" sz="1800" dirty="0" err="1"/>
                <a:t>ssend</a:t>
              </a:r>
              <a:r>
                <a:rPr lang="en-US" sz="1800" dirty="0"/>
                <a:t>(</a:t>
              </a:r>
              <a:r>
                <a:rPr lang="en-US" sz="1800" dirty="0" err="1"/>
                <a:t>x,count,datatype,dest</a:t>
              </a:r>
              <a:r>
                <a:rPr lang="en-US" sz="1800" dirty="0"/>
                <a:t>)</a:t>
              </a:r>
            </a:p>
            <a:p>
              <a:endParaRPr lang="en-US" sz="1800" dirty="0"/>
            </a:p>
            <a:p>
              <a:endParaRPr lang="en-US" sz="1800" dirty="0"/>
            </a:p>
          </p:txBody>
        </p:sp>
        <p:sp>
          <p:nvSpPr>
            <p:cNvPr id="10" name="TextBox 9">
              <a:extLst>
                <a:ext uri="{FF2B5EF4-FFF2-40B4-BE49-F238E27FC236}">
                  <a16:creationId xmlns:a16="http://schemas.microsoft.com/office/drawing/2014/main" id="{58449E37-5942-3A4F-9988-B6B28A032EB2}"/>
                </a:ext>
              </a:extLst>
            </p:cNvPr>
            <p:cNvSpPr txBox="1"/>
            <p:nvPr/>
          </p:nvSpPr>
          <p:spPr>
            <a:xfrm>
              <a:off x="4355976" y="3717032"/>
              <a:ext cx="3528392" cy="1477328"/>
            </a:xfrm>
            <a:prstGeom prst="rect">
              <a:avLst/>
            </a:prstGeom>
            <a:solidFill>
              <a:schemeClr val="accent1">
                <a:lumMod val="20000"/>
                <a:lumOff val="80000"/>
              </a:schemeClr>
            </a:solidFill>
          </p:spPr>
          <p:txBody>
            <a:bodyPr wrap="square" rtlCol="0">
              <a:spAutoFit/>
            </a:bodyPr>
            <a:lstStyle/>
            <a:p>
              <a:endParaRPr lang="en-US" sz="1800" dirty="0"/>
            </a:p>
            <a:p>
              <a:endParaRPr lang="en-US" sz="1800" dirty="0"/>
            </a:p>
            <a:p>
              <a:r>
                <a:rPr lang="en-US" sz="1800" dirty="0" err="1"/>
                <a:t>brecv</a:t>
              </a:r>
              <a:r>
                <a:rPr lang="en-US" sz="1800" dirty="0"/>
                <a:t>(</a:t>
              </a:r>
              <a:r>
                <a:rPr lang="en-US" sz="1800" dirty="0" err="1"/>
                <a:t>x,maxcount,datatype,source</a:t>
              </a:r>
              <a:r>
                <a:rPr lang="en-US" sz="1800" dirty="0"/>
                <a:t>)</a:t>
              </a:r>
            </a:p>
            <a:p>
              <a:endParaRPr lang="en-US" sz="1800" dirty="0"/>
            </a:p>
            <a:p>
              <a:endParaRPr lang="en-US" sz="1800" dirty="0"/>
            </a:p>
          </p:txBody>
        </p:sp>
        <p:cxnSp>
          <p:nvCxnSpPr>
            <p:cNvPr id="13" name="Straight Arrow Connector 12">
              <a:extLst>
                <a:ext uri="{FF2B5EF4-FFF2-40B4-BE49-F238E27FC236}">
                  <a16:creationId xmlns:a16="http://schemas.microsoft.com/office/drawing/2014/main" id="{BFF3E36B-E31F-C94D-A8A4-B6ABFDBF5B2B}"/>
                </a:ext>
              </a:extLst>
            </p:cNvPr>
            <p:cNvCxnSpPr>
              <a:cxnSpLocks/>
            </p:cNvCxnSpPr>
            <p:nvPr/>
          </p:nvCxnSpPr>
          <p:spPr bwMode="auto">
            <a:xfrm>
              <a:off x="3923928" y="3717032"/>
              <a:ext cx="0" cy="445156"/>
            </a:xfrm>
            <a:prstGeom prst="straightConnector1">
              <a:avLst/>
            </a:prstGeom>
            <a:solidFill>
              <a:schemeClr val="accent1"/>
            </a:solidFill>
            <a:ln w="31750" cap="flat" cmpd="sng" algn="ctr">
              <a:solidFill>
                <a:schemeClr val="tx1"/>
              </a:solidFill>
              <a:prstDash val="solid"/>
              <a:round/>
              <a:headEnd type="triangle"/>
              <a:tailEnd type="triangle"/>
            </a:ln>
            <a:effectLst/>
          </p:spPr>
        </p:cxnSp>
      </p:grpSp>
      <p:sp>
        <p:nvSpPr>
          <p:cNvPr id="16" name="TextBox 15">
            <a:extLst>
              <a:ext uri="{FF2B5EF4-FFF2-40B4-BE49-F238E27FC236}">
                <a16:creationId xmlns:a16="http://schemas.microsoft.com/office/drawing/2014/main" id="{B4407842-B511-A14B-926F-D569AD0EFC4A}"/>
              </a:ext>
            </a:extLst>
          </p:cNvPr>
          <p:cNvSpPr txBox="1"/>
          <p:nvPr/>
        </p:nvSpPr>
        <p:spPr>
          <a:xfrm>
            <a:off x="63674" y="2684860"/>
            <a:ext cx="907926" cy="400110"/>
          </a:xfrm>
          <a:prstGeom prst="rect">
            <a:avLst/>
          </a:prstGeom>
          <a:noFill/>
        </p:spPr>
        <p:txBody>
          <a:bodyPr wrap="square" rtlCol="0">
            <a:spAutoFit/>
          </a:bodyPr>
          <a:lstStyle/>
          <a:p>
            <a:r>
              <a:rPr lang="en-US" sz="2000" dirty="0"/>
              <a:t>Time</a:t>
            </a:r>
          </a:p>
        </p:txBody>
      </p:sp>
      <p:cxnSp>
        <p:nvCxnSpPr>
          <p:cNvPr id="18" name="Straight Arrow Connector 17">
            <a:extLst>
              <a:ext uri="{FF2B5EF4-FFF2-40B4-BE49-F238E27FC236}">
                <a16:creationId xmlns:a16="http://schemas.microsoft.com/office/drawing/2014/main" id="{018E6ABA-64F4-E748-AB86-03DF187DDF5E}"/>
              </a:ext>
            </a:extLst>
          </p:cNvPr>
          <p:cNvCxnSpPr>
            <a:stCxn id="16" idx="2"/>
          </p:cNvCxnSpPr>
          <p:nvPr/>
        </p:nvCxnSpPr>
        <p:spPr bwMode="auto">
          <a:xfrm>
            <a:off x="517637" y="3084970"/>
            <a:ext cx="21915" cy="854640"/>
          </a:xfrm>
          <a:prstGeom prst="straightConnector1">
            <a:avLst/>
          </a:prstGeom>
          <a:solidFill>
            <a:schemeClr val="accent1"/>
          </a:solidFill>
          <a:ln w="22225" cap="flat" cmpd="sng" algn="ctr">
            <a:solidFill>
              <a:schemeClr val="tx1"/>
            </a:solidFill>
            <a:prstDash val="solid"/>
            <a:round/>
            <a:headEnd type="none" w="med" len="med"/>
            <a:tailEnd type="triangle" w="lg" len="lg"/>
          </a:ln>
          <a:effectLst/>
        </p:spPr>
      </p:cxnSp>
      <p:sp>
        <p:nvSpPr>
          <p:cNvPr id="19" name="TextBox 18">
            <a:extLst>
              <a:ext uri="{FF2B5EF4-FFF2-40B4-BE49-F238E27FC236}">
                <a16:creationId xmlns:a16="http://schemas.microsoft.com/office/drawing/2014/main" id="{C95EB50A-DE99-7741-A66C-97CF9875EAFC}"/>
              </a:ext>
            </a:extLst>
          </p:cNvPr>
          <p:cNvSpPr txBox="1"/>
          <p:nvPr/>
        </p:nvSpPr>
        <p:spPr>
          <a:xfrm>
            <a:off x="1478786" y="4293096"/>
            <a:ext cx="3168353" cy="1323439"/>
          </a:xfrm>
          <a:prstGeom prst="rect">
            <a:avLst/>
          </a:prstGeom>
          <a:solidFill>
            <a:srgbClr val="F3FFB0"/>
          </a:solidFill>
        </p:spPr>
        <p:txBody>
          <a:bodyPr wrap="square" rtlCol="0">
            <a:spAutoFit/>
          </a:bodyPr>
          <a:lstStyle/>
          <a:p>
            <a:r>
              <a:rPr lang="en-US" sz="2000" dirty="0"/>
              <a:t>The send and receive operations overlap in time. The send won’t return until the receive has started.</a:t>
            </a:r>
          </a:p>
        </p:txBody>
      </p:sp>
    </p:spTree>
    <p:extLst>
      <p:ext uri="{BB962C8B-B14F-4D97-AF65-F5344CB8AC3E}">
        <p14:creationId xmlns:p14="http://schemas.microsoft.com/office/powerpoint/2010/main" val="415438549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61CB9-5CA7-224D-B277-A060B4992BE6}"/>
              </a:ext>
            </a:extLst>
          </p:cNvPr>
          <p:cNvSpPr>
            <a:spLocks noGrp="1"/>
          </p:cNvSpPr>
          <p:nvPr>
            <p:ph type="title"/>
          </p:nvPr>
        </p:nvSpPr>
        <p:spPr/>
        <p:txBody>
          <a:bodyPr/>
          <a:lstStyle/>
          <a:p>
            <a:r>
              <a:rPr lang="en-US" dirty="0"/>
              <a:t>Asynchronous Send</a:t>
            </a:r>
          </a:p>
        </p:txBody>
      </p:sp>
      <p:sp>
        <p:nvSpPr>
          <p:cNvPr id="4" name="Slide Number Placeholder 3">
            <a:extLst>
              <a:ext uri="{FF2B5EF4-FFF2-40B4-BE49-F238E27FC236}">
                <a16:creationId xmlns:a16="http://schemas.microsoft.com/office/drawing/2014/main" id="{E289ABC4-223B-D049-8E04-09F3D7E4727E}"/>
              </a:ext>
            </a:extLst>
          </p:cNvPr>
          <p:cNvSpPr>
            <a:spLocks noGrp="1"/>
          </p:cNvSpPr>
          <p:nvPr>
            <p:ph type="sldNum" sz="quarter" idx="12"/>
          </p:nvPr>
        </p:nvSpPr>
        <p:spPr/>
        <p:txBody>
          <a:bodyPr/>
          <a:lstStyle/>
          <a:p>
            <a:pPr>
              <a:defRPr/>
            </a:pPr>
            <a:fld id="{D012422A-DDCD-C343-9C9B-51719D875D7B}" type="slidenum">
              <a:rPr lang="en-US" altLang="en-US" smtClean="0"/>
              <a:pPr>
                <a:defRPr/>
              </a:pPr>
              <a:t>92</a:t>
            </a:fld>
            <a:endParaRPr lang="en-US" altLang="en-US"/>
          </a:p>
        </p:txBody>
      </p:sp>
      <p:sp>
        <p:nvSpPr>
          <p:cNvPr id="7" name="TextBox 6">
            <a:extLst>
              <a:ext uri="{FF2B5EF4-FFF2-40B4-BE49-F238E27FC236}">
                <a16:creationId xmlns:a16="http://schemas.microsoft.com/office/drawing/2014/main" id="{DB7B8D06-0F81-9545-AA96-B3AE9DBEC366}"/>
              </a:ext>
            </a:extLst>
          </p:cNvPr>
          <p:cNvSpPr txBox="1"/>
          <p:nvPr/>
        </p:nvSpPr>
        <p:spPr>
          <a:xfrm>
            <a:off x="1835696" y="2276872"/>
            <a:ext cx="1227267" cy="369332"/>
          </a:xfrm>
          <a:prstGeom prst="rect">
            <a:avLst/>
          </a:prstGeom>
          <a:noFill/>
        </p:spPr>
        <p:txBody>
          <a:bodyPr wrap="square" rtlCol="0">
            <a:spAutoFit/>
          </a:bodyPr>
          <a:lstStyle/>
          <a:p>
            <a:r>
              <a:rPr lang="en-US" sz="1800" dirty="0"/>
              <a:t>Process 0</a:t>
            </a:r>
          </a:p>
        </p:txBody>
      </p:sp>
      <p:sp>
        <p:nvSpPr>
          <p:cNvPr id="8" name="TextBox 7">
            <a:extLst>
              <a:ext uri="{FF2B5EF4-FFF2-40B4-BE49-F238E27FC236}">
                <a16:creationId xmlns:a16="http://schemas.microsoft.com/office/drawing/2014/main" id="{60BC83E3-2518-CD4F-AB55-E885D358C217}"/>
              </a:ext>
            </a:extLst>
          </p:cNvPr>
          <p:cNvSpPr txBox="1"/>
          <p:nvPr/>
        </p:nvSpPr>
        <p:spPr>
          <a:xfrm>
            <a:off x="5833120" y="2276872"/>
            <a:ext cx="1227267" cy="369332"/>
          </a:xfrm>
          <a:prstGeom prst="rect">
            <a:avLst/>
          </a:prstGeom>
          <a:noFill/>
        </p:spPr>
        <p:txBody>
          <a:bodyPr wrap="square" rtlCol="0">
            <a:spAutoFit/>
          </a:bodyPr>
          <a:lstStyle/>
          <a:p>
            <a:r>
              <a:rPr lang="en-US" sz="1800" dirty="0"/>
              <a:t>Process 1</a:t>
            </a:r>
          </a:p>
        </p:txBody>
      </p:sp>
      <p:sp>
        <p:nvSpPr>
          <p:cNvPr id="9" name="TextBox 8">
            <a:extLst>
              <a:ext uri="{FF2B5EF4-FFF2-40B4-BE49-F238E27FC236}">
                <a16:creationId xmlns:a16="http://schemas.microsoft.com/office/drawing/2014/main" id="{EC9A53ED-7E5A-6147-BED0-A59D10275E10}"/>
              </a:ext>
            </a:extLst>
          </p:cNvPr>
          <p:cNvSpPr txBox="1"/>
          <p:nvPr/>
        </p:nvSpPr>
        <p:spPr>
          <a:xfrm>
            <a:off x="971600" y="2684860"/>
            <a:ext cx="3068167" cy="1477328"/>
          </a:xfrm>
          <a:prstGeom prst="rect">
            <a:avLst/>
          </a:prstGeom>
          <a:solidFill>
            <a:schemeClr val="accent1">
              <a:lumMod val="20000"/>
              <a:lumOff val="80000"/>
            </a:schemeClr>
          </a:solidFill>
        </p:spPr>
        <p:txBody>
          <a:bodyPr wrap="square" rtlCol="0">
            <a:spAutoFit/>
          </a:bodyPr>
          <a:lstStyle/>
          <a:p>
            <a:endParaRPr lang="en-US" sz="1800" dirty="0"/>
          </a:p>
          <a:p>
            <a:endParaRPr lang="en-US" sz="1800" dirty="0"/>
          </a:p>
          <a:p>
            <a:r>
              <a:rPr lang="en-US" sz="1800" dirty="0" err="1"/>
              <a:t>asend</a:t>
            </a:r>
            <a:r>
              <a:rPr lang="en-US" sz="1800" dirty="0"/>
              <a:t>(</a:t>
            </a:r>
            <a:r>
              <a:rPr lang="en-US" sz="1800" dirty="0" err="1"/>
              <a:t>x,count,datatype,dest</a:t>
            </a:r>
            <a:r>
              <a:rPr lang="en-US" sz="1800" dirty="0"/>
              <a:t>)</a:t>
            </a:r>
          </a:p>
          <a:p>
            <a:endParaRPr lang="en-US" sz="1800" dirty="0"/>
          </a:p>
          <a:p>
            <a:endParaRPr lang="en-US" sz="1800" dirty="0"/>
          </a:p>
        </p:txBody>
      </p:sp>
      <p:sp>
        <p:nvSpPr>
          <p:cNvPr id="10" name="TextBox 9">
            <a:extLst>
              <a:ext uri="{FF2B5EF4-FFF2-40B4-BE49-F238E27FC236}">
                <a16:creationId xmlns:a16="http://schemas.microsoft.com/office/drawing/2014/main" id="{58449E37-5942-3A4F-9988-B6B28A032EB2}"/>
              </a:ext>
            </a:extLst>
          </p:cNvPr>
          <p:cNvSpPr txBox="1"/>
          <p:nvPr/>
        </p:nvSpPr>
        <p:spPr>
          <a:xfrm>
            <a:off x="4789004" y="4509120"/>
            <a:ext cx="3528392" cy="1477328"/>
          </a:xfrm>
          <a:prstGeom prst="rect">
            <a:avLst/>
          </a:prstGeom>
          <a:solidFill>
            <a:schemeClr val="accent1">
              <a:lumMod val="20000"/>
              <a:lumOff val="80000"/>
            </a:schemeClr>
          </a:solidFill>
        </p:spPr>
        <p:txBody>
          <a:bodyPr wrap="square" rtlCol="0">
            <a:spAutoFit/>
          </a:bodyPr>
          <a:lstStyle/>
          <a:p>
            <a:endParaRPr lang="en-US" sz="1800" dirty="0"/>
          </a:p>
          <a:p>
            <a:endParaRPr lang="en-US" sz="1800" dirty="0"/>
          </a:p>
          <a:p>
            <a:r>
              <a:rPr lang="en-US" sz="1800" dirty="0" err="1"/>
              <a:t>brecv</a:t>
            </a:r>
            <a:r>
              <a:rPr lang="en-US" sz="1800" dirty="0"/>
              <a:t>(</a:t>
            </a:r>
            <a:r>
              <a:rPr lang="en-US" sz="1800" dirty="0" err="1"/>
              <a:t>x,maxcount,datatype,source</a:t>
            </a:r>
            <a:r>
              <a:rPr lang="en-US" sz="1800" dirty="0"/>
              <a:t>)</a:t>
            </a:r>
          </a:p>
          <a:p>
            <a:endParaRPr lang="en-US" sz="1800" dirty="0"/>
          </a:p>
          <a:p>
            <a:endParaRPr lang="en-US" sz="1800" dirty="0"/>
          </a:p>
        </p:txBody>
      </p:sp>
      <p:sp>
        <p:nvSpPr>
          <p:cNvPr id="16" name="TextBox 15">
            <a:extLst>
              <a:ext uri="{FF2B5EF4-FFF2-40B4-BE49-F238E27FC236}">
                <a16:creationId xmlns:a16="http://schemas.microsoft.com/office/drawing/2014/main" id="{B4407842-B511-A14B-926F-D569AD0EFC4A}"/>
              </a:ext>
            </a:extLst>
          </p:cNvPr>
          <p:cNvSpPr txBox="1"/>
          <p:nvPr/>
        </p:nvSpPr>
        <p:spPr>
          <a:xfrm>
            <a:off x="63674" y="2684860"/>
            <a:ext cx="907926" cy="400110"/>
          </a:xfrm>
          <a:prstGeom prst="rect">
            <a:avLst/>
          </a:prstGeom>
          <a:noFill/>
        </p:spPr>
        <p:txBody>
          <a:bodyPr wrap="square" rtlCol="0">
            <a:spAutoFit/>
          </a:bodyPr>
          <a:lstStyle/>
          <a:p>
            <a:r>
              <a:rPr lang="en-US" sz="2000" dirty="0"/>
              <a:t>Time</a:t>
            </a:r>
          </a:p>
        </p:txBody>
      </p:sp>
      <p:cxnSp>
        <p:nvCxnSpPr>
          <p:cNvPr id="18" name="Straight Arrow Connector 17">
            <a:extLst>
              <a:ext uri="{FF2B5EF4-FFF2-40B4-BE49-F238E27FC236}">
                <a16:creationId xmlns:a16="http://schemas.microsoft.com/office/drawing/2014/main" id="{018E6ABA-64F4-E748-AB86-03DF187DDF5E}"/>
              </a:ext>
            </a:extLst>
          </p:cNvPr>
          <p:cNvCxnSpPr>
            <a:stCxn id="16" idx="2"/>
          </p:cNvCxnSpPr>
          <p:nvPr/>
        </p:nvCxnSpPr>
        <p:spPr bwMode="auto">
          <a:xfrm>
            <a:off x="517637" y="3084970"/>
            <a:ext cx="21915" cy="854640"/>
          </a:xfrm>
          <a:prstGeom prst="straightConnector1">
            <a:avLst/>
          </a:prstGeom>
          <a:solidFill>
            <a:schemeClr val="accent1"/>
          </a:solidFill>
          <a:ln w="22225" cap="flat" cmpd="sng" algn="ctr">
            <a:solidFill>
              <a:schemeClr val="tx1"/>
            </a:solidFill>
            <a:prstDash val="solid"/>
            <a:round/>
            <a:headEnd type="none" w="med" len="med"/>
            <a:tailEnd type="triangle" w="lg" len="lg"/>
          </a:ln>
          <a:effectLst/>
        </p:spPr>
      </p:cxnSp>
      <p:sp>
        <p:nvSpPr>
          <p:cNvPr id="19" name="TextBox 18">
            <a:extLst>
              <a:ext uri="{FF2B5EF4-FFF2-40B4-BE49-F238E27FC236}">
                <a16:creationId xmlns:a16="http://schemas.microsoft.com/office/drawing/2014/main" id="{C95EB50A-DE99-7741-A66C-97CF9875EAFC}"/>
              </a:ext>
            </a:extLst>
          </p:cNvPr>
          <p:cNvSpPr txBox="1"/>
          <p:nvPr/>
        </p:nvSpPr>
        <p:spPr>
          <a:xfrm>
            <a:off x="971600" y="4509120"/>
            <a:ext cx="3168353" cy="1631216"/>
          </a:xfrm>
          <a:prstGeom prst="rect">
            <a:avLst/>
          </a:prstGeom>
          <a:solidFill>
            <a:srgbClr val="F3FFB0"/>
          </a:solidFill>
        </p:spPr>
        <p:txBody>
          <a:bodyPr wrap="square" rtlCol="0">
            <a:spAutoFit/>
          </a:bodyPr>
          <a:lstStyle/>
          <a:p>
            <a:r>
              <a:rPr lang="en-US" sz="2000" dirty="0"/>
              <a:t>The send and receive operations do not have to overlap in time. The send may return before the receive has started.</a:t>
            </a:r>
          </a:p>
        </p:txBody>
      </p:sp>
    </p:spTree>
    <p:extLst>
      <p:ext uri="{BB962C8B-B14F-4D97-AF65-F5344CB8AC3E}">
        <p14:creationId xmlns:p14="http://schemas.microsoft.com/office/powerpoint/2010/main" val="396319944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C1962647-11F3-8D47-93D8-82F17C2F6247}" type="slidenum">
              <a:rPr lang="en-US" altLang="en-US" sz="1400"/>
              <a:pPr>
                <a:spcBef>
                  <a:spcPct val="0"/>
                </a:spcBef>
                <a:buFontTx/>
                <a:buNone/>
              </a:pPr>
              <a:t>93</a:t>
            </a:fld>
            <a:endParaRPr lang="en-US" altLang="en-US" sz="1400"/>
          </a:p>
        </p:txBody>
      </p:sp>
      <p:sp>
        <p:nvSpPr>
          <p:cNvPr id="157698" name="Rectangle 2"/>
          <p:cNvSpPr>
            <a:spLocks noGrp="1" noChangeArrowheads="1"/>
          </p:cNvSpPr>
          <p:nvPr>
            <p:ph type="title"/>
          </p:nvPr>
        </p:nvSpPr>
        <p:spPr>
          <a:xfrm>
            <a:off x="381000" y="609600"/>
            <a:ext cx="8382000" cy="1143000"/>
          </a:xfrm>
        </p:spPr>
        <p:txBody>
          <a:bodyPr/>
          <a:lstStyle/>
          <a:p>
            <a:pPr eaLnBrk="1" hangingPunct="1"/>
            <a:r>
              <a:rPr lang="en-US" altLang="en-US">
                <a:ea typeface="ＭＳ Ｐゴシック" charset="-128"/>
              </a:rPr>
              <a:t>MPI Point-to-Point Communication</a:t>
            </a:r>
          </a:p>
        </p:txBody>
      </p:sp>
      <p:sp>
        <p:nvSpPr>
          <p:cNvPr id="157699" name="Rectangle 3"/>
          <p:cNvSpPr>
            <a:spLocks noGrp="1" noChangeArrowheads="1"/>
          </p:cNvSpPr>
          <p:nvPr>
            <p:ph type="body" idx="1"/>
          </p:nvPr>
        </p:nvSpPr>
        <p:spPr>
          <a:xfrm>
            <a:off x="684213" y="1773238"/>
            <a:ext cx="7772400" cy="4464050"/>
          </a:xfrm>
        </p:spPr>
        <p:txBody>
          <a:bodyPr/>
          <a:lstStyle/>
          <a:p>
            <a:pPr eaLnBrk="1" hangingPunct="1">
              <a:lnSpc>
                <a:spcPct val="90000"/>
              </a:lnSpc>
            </a:pPr>
            <a:r>
              <a:rPr lang="en-US" altLang="en-US" sz="2800">
                <a:ea typeface="ＭＳ Ｐゴシック" charset="-128"/>
              </a:rPr>
              <a:t>MPI is a widely-used standard for message passing on distributed memory concurrent computers.</a:t>
            </a:r>
          </a:p>
          <a:p>
            <a:pPr eaLnBrk="1" hangingPunct="1">
              <a:lnSpc>
                <a:spcPct val="90000"/>
              </a:lnSpc>
            </a:pPr>
            <a:r>
              <a:rPr lang="en-US" altLang="en-US" sz="2800">
                <a:ea typeface="ＭＳ Ｐゴシック" charset="-128"/>
              </a:rPr>
              <a:t>Communication between pairs of processes is called point-to-point communication.</a:t>
            </a:r>
          </a:p>
          <a:p>
            <a:pPr eaLnBrk="1" hangingPunct="1">
              <a:lnSpc>
                <a:spcPct val="90000"/>
              </a:lnSpc>
            </a:pPr>
            <a:r>
              <a:rPr lang="en-US" altLang="en-US" sz="2800">
                <a:ea typeface="ＭＳ Ｐゴシック" charset="-128"/>
              </a:rPr>
              <a:t>Sender and receiver must specify the type of data communicated.</a:t>
            </a:r>
          </a:p>
          <a:p>
            <a:pPr eaLnBrk="1" hangingPunct="1">
              <a:lnSpc>
                <a:spcPct val="90000"/>
              </a:lnSpc>
            </a:pPr>
            <a:r>
              <a:rPr lang="en-US" altLang="en-US" sz="2800">
                <a:ea typeface="ＭＳ Ｐゴシック" charset="-128"/>
              </a:rPr>
              <a:t>Sender specifies the number of data items sent.</a:t>
            </a:r>
          </a:p>
          <a:p>
            <a:pPr eaLnBrk="1" hangingPunct="1">
              <a:lnSpc>
                <a:spcPct val="90000"/>
              </a:lnSpc>
            </a:pPr>
            <a:r>
              <a:rPr lang="en-US" altLang="en-US" sz="2800">
                <a:ea typeface="ＭＳ Ｐゴシック" charset="-128"/>
              </a:rPr>
              <a:t>Receiver specifies the maximum number that can be received.</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80B5353B-225F-E643-AEB3-D0E61B174C9C}" type="slidenum">
              <a:rPr lang="en-US" altLang="en-US" sz="1400"/>
              <a:pPr>
                <a:spcBef>
                  <a:spcPct val="0"/>
                </a:spcBef>
                <a:buFontTx/>
                <a:buNone/>
              </a:pPr>
              <a:t>94</a:t>
            </a:fld>
            <a:endParaRPr lang="en-US" altLang="en-US" sz="1400"/>
          </a:p>
        </p:txBody>
      </p:sp>
      <p:sp>
        <p:nvSpPr>
          <p:cNvPr id="159746" name="Rectangle 2"/>
          <p:cNvSpPr>
            <a:spLocks noGrp="1" noChangeArrowheads="1"/>
          </p:cNvSpPr>
          <p:nvPr>
            <p:ph type="title"/>
          </p:nvPr>
        </p:nvSpPr>
        <p:spPr>
          <a:xfrm>
            <a:off x="609600" y="304800"/>
            <a:ext cx="7772400" cy="1143000"/>
          </a:xfrm>
        </p:spPr>
        <p:txBody>
          <a:bodyPr/>
          <a:lstStyle/>
          <a:p>
            <a:pPr eaLnBrk="1" hangingPunct="1"/>
            <a:r>
              <a:rPr lang="en-US" altLang="en-US">
                <a:ea typeface="ＭＳ Ｐゴシック" charset="-128"/>
              </a:rPr>
              <a:t>MPI API for C</a:t>
            </a:r>
          </a:p>
        </p:txBody>
      </p:sp>
      <p:sp>
        <p:nvSpPr>
          <p:cNvPr id="159747" name="Rectangle 3"/>
          <p:cNvSpPr>
            <a:spLocks noGrp="1" noChangeArrowheads="1"/>
          </p:cNvSpPr>
          <p:nvPr>
            <p:ph type="body" idx="1"/>
          </p:nvPr>
        </p:nvSpPr>
        <p:spPr>
          <a:xfrm>
            <a:off x="827088" y="1628775"/>
            <a:ext cx="7772400" cy="3633788"/>
          </a:xfrm>
        </p:spPr>
        <p:txBody>
          <a:bodyPr/>
          <a:lstStyle/>
          <a:p>
            <a:pPr eaLnBrk="1" hangingPunct="1"/>
            <a:r>
              <a:rPr lang="en-US" altLang="en-US" sz="2600">
                <a:ea typeface="ＭＳ Ｐゴシック" charset="-128"/>
              </a:rPr>
              <a:t>Must include the file </a:t>
            </a:r>
            <a:r>
              <a:rPr lang="en-US" altLang="en-US" sz="2600" b="1">
                <a:solidFill>
                  <a:schemeClr val="tx2"/>
                </a:solidFill>
                <a:latin typeface="Courier New" charset="0"/>
                <a:ea typeface="ＭＳ Ｐゴシック" charset="-128"/>
              </a:rPr>
              <a:t>mpi.h</a:t>
            </a:r>
            <a:r>
              <a:rPr lang="en-US" altLang="en-US" sz="2600">
                <a:ea typeface="ＭＳ Ｐゴシック" charset="-128"/>
              </a:rPr>
              <a:t>.</a:t>
            </a:r>
          </a:p>
          <a:p>
            <a:pPr eaLnBrk="1" hangingPunct="1"/>
            <a:r>
              <a:rPr lang="en-US" altLang="en-US" sz="2600">
                <a:ea typeface="ＭＳ Ｐゴシック" charset="-128"/>
              </a:rPr>
              <a:t>This header file contains the function prototypes for the MPI library, and global constants, such as the default communicator </a:t>
            </a:r>
            <a:r>
              <a:rPr lang="en-US" altLang="en-US" sz="2600" b="1">
                <a:solidFill>
                  <a:schemeClr val="tx2"/>
                </a:solidFill>
                <a:latin typeface="Courier New" charset="0"/>
                <a:ea typeface="ＭＳ Ｐゴシック" charset="-128"/>
              </a:rPr>
              <a:t>MPI_COMM_WORLD</a:t>
            </a:r>
            <a:r>
              <a:rPr lang="en-US" altLang="en-US" sz="2600">
                <a:ea typeface="ＭＳ Ｐゴシック" charset="-128"/>
              </a:rPr>
              <a:t>.</a:t>
            </a:r>
          </a:p>
          <a:p>
            <a:pPr eaLnBrk="1" hangingPunct="1"/>
            <a:r>
              <a:rPr lang="en-US" altLang="en-US" sz="2600">
                <a:ea typeface="ＭＳ Ｐゴシック" charset="-128"/>
              </a:rPr>
              <a:t>In addition to the predefined datatypes, such as </a:t>
            </a:r>
            <a:r>
              <a:rPr lang="en-US" altLang="en-US" sz="2600" b="1">
                <a:solidFill>
                  <a:schemeClr val="tx2"/>
                </a:solidFill>
                <a:latin typeface="Courier New" charset="0"/>
                <a:ea typeface="ＭＳ Ｐゴシック" charset="-128"/>
              </a:rPr>
              <a:t>MPI_INT</a:t>
            </a:r>
            <a:r>
              <a:rPr lang="en-US" altLang="en-US" sz="2600">
                <a:ea typeface="ＭＳ Ｐゴシック" charset="-128"/>
              </a:rPr>
              <a:t> and </a:t>
            </a:r>
            <a:r>
              <a:rPr lang="en-US" altLang="en-US" sz="2600" b="1">
                <a:solidFill>
                  <a:schemeClr val="tx2"/>
                </a:solidFill>
                <a:latin typeface="Courier New" charset="0"/>
                <a:ea typeface="ＭＳ Ｐゴシック" charset="-128"/>
              </a:rPr>
              <a:t>MPI_FLOAT</a:t>
            </a:r>
            <a:r>
              <a:rPr lang="en-US" altLang="en-US" sz="2600">
                <a:ea typeface="ＭＳ Ｐゴシック" charset="-128"/>
              </a:rPr>
              <a:t>, user-defined </a:t>
            </a:r>
            <a:r>
              <a:rPr lang="en-US" altLang="en-US" sz="2600" i="1">
                <a:ea typeface="ＭＳ Ｐゴシック" charset="-128"/>
              </a:rPr>
              <a:t>derived datatypes</a:t>
            </a:r>
            <a:r>
              <a:rPr lang="en-US" altLang="en-US" sz="2600">
                <a:ea typeface="ＭＳ Ｐゴシック" charset="-128"/>
              </a:rPr>
              <a:t> can also be used.</a:t>
            </a: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DFE71325-3CD8-1448-9616-C6615D2F44E4}" type="slidenum">
              <a:rPr lang="en-US" altLang="en-US" sz="1400"/>
              <a:pPr>
                <a:spcBef>
                  <a:spcPct val="0"/>
                </a:spcBef>
                <a:buFontTx/>
                <a:buNone/>
              </a:pPr>
              <a:t>95</a:t>
            </a:fld>
            <a:endParaRPr lang="en-US" altLang="en-US" sz="1400"/>
          </a:p>
        </p:txBody>
      </p:sp>
      <p:sp>
        <p:nvSpPr>
          <p:cNvPr id="161794" name="Rectangle 2"/>
          <p:cNvSpPr>
            <a:spLocks noGrp="1" noChangeArrowheads="1"/>
          </p:cNvSpPr>
          <p:nvPr>
            <p:ph type="title"/>
          </p:nvPr>
        </p:nvSpPr>
        <p:spPr/>
        <p:txBody>
          <a:bodyPr/>
          <a:lstStyle/>
          <a:p>
            <a:pPr eaLnBrk="1" hangingPunct="1"/>
            <a:r>
              <a:rPr lang="en-US" altLang="en-US">
                <a:ea typeface="ＭＳ Ｐゴシック" charset="-128"/>
              </a:rPr>
              <a:t>Common Basic Datatypes</a:t>
            </a:r>
          </a:p>
        </p:txBody>
      </p:sp>
      <p:graphicFrame>
        <p:nvGraphicFramePr>
          <p:cNvPr id="2" name="Table 1"/>
          <p:cNvGraphicFramePr>
            <a:graphicFrameLocks noGrp="1"/>
          </p:cNvGraphicFramePr>
          <p:nvPr/>
        </p:nvGraphicFramePr>
        <p:xfrm>
          <a:off x="1619250" y="2276475"/>
          <a:ext cx="6096000" cy="2925792"/>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65720">
                <a:tc>
                  <a:txBody>
                    <a:bodyPr/>
                    <a:lstStyle/>
                    <a:p>
                      <a:r>
                        <a:rPr lang="en-US" sz="1800" dirty="0"/>
                        <a:t>MPI </a:t>
                      </a:r>
                      <a:r>
                        <a:rPr lang="en-US" sz="1800" dirty="0" err="1"/>
                        <a:t>Datatype</a:t>
                      </a:r>
                      <a:endParaRPr lang="en-US" sz="1800" dirty="0"/>
                    </a:p>
                  </a:txBody>
                  <a:tcPr marT="45702" marB="4570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a:t>C </a:t>
                      </a:r>
                      <a:r>
                        <a:rPr lang="en-US" sz="1800" dirty="0" err="1"/>
                        <a:t>Datatype</a:t>
                      </a:r>
                      <a:endParaRPr lang="en-US" sz="1800" dirty="0"/>
                    </a:p>
                  </a:txBody>
                  <a:tcPr marT="45702" marB="4570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65720">
                <a:tc>
                  <a:txBody>
                    <a:bodyPr/>
                    <a:lstStyle/>
                    <a:p>
                      <a:r>
                        <a:rPr lang="en-US" sz="1800" dirty="0"/>
                        <a:t>MPI_CHAR</a:t>
                      </a:r>
                    </a:p>
                  </a:txBody>
                  <a:tcPr marT="45702" marB="4570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a:t>signed char</a:t>
                      </a:r>
                    </a:p>
                  </a:txBody>
                  <a:tcPr marT="45702" marB="4570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65720">
                <a:tc>
                  <a:txBody>
                    <a:bodyPr/>
                    <a:lstStyle/>
                    <a:p>
                      <a:r>
                        <a:rPr lang="en-US" sz="1800" dirty="0"/>
                        <a:t>MPI_SHORT</a:t>
                      </a:r>
                    </a:p>
                  </a:txBody>
                  <a:tcPr marT="45702" marB="4570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a:t>signed short</a:t>
                      </a:r>
                    </a:p>
                  </a:txBody>
                  <a:tcPr marT="45702" marB="4570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65720">
                <a:tc>
                  <a:txBody>
                    <a:bodyPr/>
                    <a:lstStyle/>
                    <a:p>
                      <a:r>
                        <a:rPr lang="en-US" sz="1800" dirty="0"/>
                        <a:t>MPI_INT</a:t>
                      </a:r>
                    </a:p>
                  </a:txBody>
                  <a:tcPr marT="45702" marB="4570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a:t>signed </a:t>
                      </a:r>
                      <a:r>
                        <a:rPr lang="en-US" sz="1800" dirty="0" err="1"/>
                        <a:t>int</a:t>
                      </a:r>
                      <a:endParaRPr lang="en-US" sz="1800" dirty="0"/>
                    </a:p>
                  </a:txBody>
                  <a:tcPr marT="45702" marB="4570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65720">
                <a:tc>
                  <a:txBody>
                    <a:bodyPr/>
                    <a:lstStyle/>
                    <a:p>
                      <a:r>
                        <a:rPr lang="en-US" sz="1800" dirty="0"/>
                        <a:t>MPI_LONG</a:t>
                      </a:r>
                    </a:p>
                  </a:txBody>
                  <a:tcPr marT="45702" marB="4570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a:t>signed long</a:t>
                      </a:r>
                    </a:p>
                  </a:txBody>
                  <a:tcPr marT="45702" marB="4570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365720">
                <a:tc>
                  <a:txBody>
                    <a:bodyPr/>
                    <a:lstStyle/>
                    <a:p>
                      <a:r>
                        <a:rPr lang="en-US" sz="1800" dirty="0"/>
                        <a:t>MPI_FLOAT</a:t>
                      </a:r>
                    </a:p>
                  </a:txBody>
                  <a:tcPr marT="45702" marB="4570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a:t>float</a:t>
                      </a:r>
                    </a:p>
                  </a:txBody>
                  <a:tcPr marT="45702" marB="4570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365720">
                <a:tc>
                  <a:txBody>
                    <a:bodyPr/>
                    <a:lstStyle/>
                    <a:p>
                      <a:r>
                        <a:rPr lang="en-US" sz="1800" dirty="0"/>
                        <a:t>MPI_DOUBLE</a:t>
                      </a:r>
                    </a:p>
                  </a:txBody>
                  <a:tcPr marT="45702" marB="4570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a:t>double</a:t>
                      </a:r>
                    </a:p>
                  </a:txBody>
                  <a:tcPr marT="45702" marB="4570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365720">
                <a:tc>
                  <a:txBody>
                    <a:bodyPr/>
                    <a:lstStyle/>
                    <a:p>
                      <a:r>
                        <a:rPr lang="en-US" sz="1800" dirty="0"/>
                        <a:t>MPI_LONG_DOUBLE</a:t>
                      </a:r>
                    </a:p>
                  </a:txBody>
                  <a:tcPr marT="45702" marB="4570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a:t>long double</a:t>
                      </a:r>
                    </a:p>
                  </a:txBody>
                  <a:tcPr marT="45702" marB="4570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77E9F654-CA4A-B740-88DE-39C2A2CB6CBD}" type="slidenum">
              <a:rPr lang="en-US" altLang="en-US" sz="1400"/>
              <a:pPr>
                <a:spcBef>
                  <a:spcPct val="0"/>
                </a:spcBef>
                <a:buFontTx/>
                <a:buNone/>
              </a:pPr>
              <a:t>96</a:t>
            </a:fld>
            <a:endParaRPr lang="en-US" altLang="en-US" sz="1400"/>
          </a:p>
        </p:txBody>
      </p:sp>
      <p:sp>
        <p:nvSpPr>
          <p:cNvPr id="163842" name="Rectangle 2"/>
          <p:cNvSpPr>
            <a:spLocks noGrp="1" noChangeArrowheads="1"/>
          </p:cNvSpPr>
          <p:nvPr>
            <p:ph type="title"/>
          </p:nvPr>
        </p:nvSpPr>
        <p:spPr>
          <a:xfrm>
            <a:off x="685800" y="304800"/>
            <a:ext cx="7772400" cy="1143000"/>
          </a:xfrm>
        </p:spPr>
        <p:txBody>
          <a:bodyPr/>
          <a:lstStyle/>
          <a:p>
            <a:pPr eaLnBrk="1" hangingPunct="1"/>
            <a:r>
              <a:rPr lang="en-US" altLang="en-US">
                <a:ea typeface="ＭＳ Ｐゴシック" charset="-128"/>
              </a:rPr>
              <a:t>MPI_Send() and MPI_Recv()</a:t>
            </a:r>
          </a:p>
        </p:txBody>
      </p:sp>
      <p:sp>
        <p:nvSpPr>
          <p:cNvPr id="163843" name="Rectangle 3"/>
          <p:cNvSpPr>
            <a:spLocks noGrp="1" noChangeArrowheads="1"/>
          </p:cNvSpPr>
          <p:nvPr>
            <p:ph type="body" idx="1"/>
          </p:nvPr>
        </p:nvSpPr>
        <p:spPr>
          <a:xfrm>
            <a:off x="827088" y="1844675"/>
            <a:ext cx="7478712" cy="3384550"/>
          </a:xfrm>
        </p:spPr>
        <p:txBody>
          <a:bodyPr/>
          <a:lstStyle/>
          <a:p>
            <a:pPr eaLnBrk="1" hangingPunct="1">
              <a:buFontTx/>
              <a:buNone/>
            </a:pPr>
            <a:r>
              <a:rPr lang="en-US" altLang="en-US" sz="2600" b="1">
                <a:solidFill>
                  <a:srgbClr val="0033CC"/>
                </a:solidFill>
                <a:latin typeface="Courier New" charset="0"/>
                <a:ea typeface="ＭＳ Ｐゴシック" charset="-128"/>
              </a:rPr>
              <a:t>int </a:t>
            </a:r>
            <a:r>
              <a:rPr lang="en-US" altLang="en-US" sz="2600" b="1">
                <a:solidFill>
                  <a:srgbClr val="FF3300"/>
                </a:solidFill>
                <a:latin typeface="Courier New" charset="0"/>
                <a:ea typeface="ＭＳ Ｐゴシック" charset="-128"/>
              </a:rPr>
              <a:t>MPI_Send</a:t>
            </a:r>
            <a:r>
              <a:rPr lang="en-US" altLang="en-US" sz="2600" b="1">
                <a:solidFill>
                  <a:srgbClr val="0033CC"/>
                </a:solidFill>
                <a:latin typeface="Courier New" charset="0"/>
                <a:ea typeface="ＭＳ Ｐゴシック" charset="-128"/>
              </a:rPr>
              <a:t>(void *buf, int count, MPI_Datatype datatype, int dest, int tag, MPI_Comm comm);</a:t>
            </a:r>
            <a:endParaRPr lang="en-US" altLang="en-US" sz="2600" b="1">
              <a:latin typeface="Courier New" charset="0"/>
              <a:ea typeface="ＭＳ Ｐゴシック" charset="-128"/>
            </a:endParaRPr>
          </a:p>
          <a:p>
            <a:pPr eaLnBrk="1" hangingPunct="1">
              <a:buFontTx/>
              <a:buNone/>
            </a:pPr>
            <a:r>
              <a:rPr lang="en-US" altLang="en-US" sz="1200" b="1">
                <a:latin typeface="Courier New" charset="0"/>
                <a:ea typeface="ＭＳ Ｐゴシック" charset="-128"/>
              </a:rPr>
              <a:t>	</a:t>
            </a:r>
          </a:p>
          <a:p>
            <a:pPr eaLnBrk="1" hangingPunct="1">
              <a:buFontTx/>
              <a:buNone/>
            </a:pPr>
            <a:r>
              <a:rPr lang="en-US" altLang="en-US" sz="2600" b="1">
                <a:solidFill>
                  <a:srgbClr val="0033CC"/>
                </a:solidFill>
                <a:latin typeface="Courier New" charset="0"/>
                <a:ea typeface="ＭＳ Ｐゴシック" charset="-128"/>
              </a:rPr>
              <a:t>int </a:t>
            </a:r>
            <a:r>
              <a:rPr lang="en-US" altLang="en-US" sz="2600" b="1">
                <a:solidFill>
                  <a:srgbClr val="FF3300"/>
                </a:solidFill>
                <a:latin typeface="Courier New" charset="0"/>
                <a:ea typeface="ＭＳ Ｐゴシック" charset="-128"/>
              </a:rPr>
              <a:t>MPI_Recv</a:t>
            </a:r>
            <a:r>
              <a:rPr lang="en-US" altLang="en-US" sz="2600" b="1">
                <a:solidFill>
                  <a:srgbClr val="0033CC"/>
                </a:solidFill>
                <a:latin typeface="Courier New" charset="0"/>
                <a:ea typeface="ＭＳ Ｐゴシック" charset="-128"/>
              </a:rPr>
              <a:t>(void *buf, int count, MPI_Datatype datatype, int source, int tag, MPI_Comm comm, MPI_Status *status);</a:t>
            </a:r>
          </a:p>
          <a:p>
            <a:pPr eaLnBrk="1" hangingPunct="1">
              <a:buFontTx/>
              <a:buNone/>
            </a:pPr>
            <a:endParaRPr lang="en-US" altLang="en-US" sz="2600" b="1">
              <a:solidFill>
                <a:srgbClr val="0033CC"/>
              </a:solidFill>
              <a:latin typeface="Courier New" charset="0"/>
              <a:ea typeface="ＭＳ Ｐゴシック" charset="-128"/>
            </a:endParaRP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E98BB105-BB55-824F-8004-1A1128C5A01A}" type="slidenum">
              <a:rPr lang="en-US" altLang="en-US" sz="1400"/>
              <a:pPr>
                <a:spcBef>
                  <a:spcPct val="0"/>
                </a:spcBef>
                <a:buFontTx/>
                <a:buNone/>
              </a:pPr>
              <a:t>97</a:t>
            </a:fld>
            <a:endParaRPr lang="en-US" altLang="en-US" sz="1400"/>
          </a:p>
        </p:txBody>
      </p:sp>
      <p:sp>
        <p:nvSpPr>
          <p:cNvPr id="165890" name="Rectangle 2"/>
          <p:cNvSpPr>
            <a:spLocks noGrp="1" noChangeArrowheads="1"/>
          </p:cNvSpPr>
          <p:nvPr>
            <p:ph type="title"/>
          </p:nvPr>
        </p:nvSpPr>
        <p:spPr/>
        <p:txBody>
          <a:bodyPr/>
          <a:lstStyle/>
          <a:p>
            <a:pPr eaLnBrk="1" hangingPunct="1"/>
            <a:r>
              <a:rPr lang="en-US" altLang="en-US">
                <a:ea typeface="ＭＳ Ｐゴシック" charset="-128"/>
              </a:rPr>
              <a:t>Communicators</a:t>
            </a:r>
          </a:p>
        </p:txBody>
      </p:sp>
      <p:sp>
        <p:nvSpPr>
          <p:cNvPr id="165891" name="Rectangle 3"/>
          <p:cNvSpPr>
            <a:spLocks noGrp="1" noChangeArrowheads="1"/>
          </p:cNvSpPr>
          <p:nvPr>
            <p:ph type="body" idx="1"/>
          </p:nvPr>
        </p:nvSpPr>
        <p:spPr/>
        <p:txBody>
          <a:bodyPr/>
          <a:lstStyle/>
          <a:p>
            <a:pPr eaLnBrk="1" hangingPunct="1"/>
            <a:r>
              <a:rPr lang="en-US" altLang="en-US" sz="2800">
                <a:ea typeface="ＭＳ Ｐゴシック" charset="-128"/>
              </a:rPr>
              <a:t>A communicator defines which processes may be involved in the communication. In most elementary applications the MPI-supplied communicator </a:t>
            </a:r>
            <a:r>
              <a:rPr lang="en-US" altLang="en-US" sz="2800" b="1">
                <a:latin typeface="Courier New" charset="0"/>
                <a:ea typeface="ＭＳ Ｐゴシック" charset="-128"/>
              </a:rPr>
              <a:t>MPI_COMM_WORLD</a:t>
            </a:r>
            <a:r>
              <a:rPr lang="en-US" altLang="en-US" sz="2800">
                <a:ea typeface="ＭＳ Ｐゴシック" charset="-128"/>
              </a:rPr>
              <a:t> is used.</a:t>
            </a:r>
          </a:p>
          <a:p>
            <a:pPr eaLnBrk="1" hangingPunct="1"/>
            <a:r>
              <a:rPr lang="en-US" altLang="en-US" sz="2800">
                <a:ea typeface="ＭＳ Ｐゴシック" charset="-128"/>
              </a:rPr>
              <a:t>Two processes can communicate only if they use the same communicator.</a:t>
            </a:r>
          </a:p>
          <a:p>
            <a:pPr eaLnBrk="1" hangingPunct="1"/>
            <a:r>
              <a:rPr lang="en-US" altLang="en-US" sz="2800">
                <a:ea typeface="ＭＳ Ｐゴシック" charset="-128"/>
              </a:rPr>
              <a:t>User-defined datatypes can be used, but mostly the standard MPI-supplied datatypes are used, such as </a:t>
            </a:r>
            <a:r>
              <a:rPr lang="en-US" altLang="en-US" sz="2800" b="1">
                <a:latin typeface="Courier New" charset="0"/>
                <a:ea typeface="ＭＳ Ｐゴシック" charset="-128"/>
              </a:rPr>
              <a:t>MPI_INT</a:t>
            </a:r>
            <a:r>
              <a:rPr lang="en-US" altLang="en-US" sz="2800">
                <a:ea typeface="ＭＳ Ｐゴシック" charset="-128"/>
              </a:rPr>
              <a:t> and </a:t>
            </a:r>
            <a:r>
              <a:rPr lang="en-US" altLang="en-US" sz="2800" b="1">
                <a:latin typeface="Courier New" charset="0"/>
                <a:ea typeface="ＭＳ Ｐゴシック" charset="-128"/>
              </a:rPr>
              <a:t>MPI_FLOAT</a:t>
            </a:r>
            <a:r>
              <a:rPr lang="en-US" altLang="en-US" sz="2800">
                <a:ea typeface="ＭＳ Ｐゴシック" charset="-128"/>
              </a:rPr>
              <a:t>.</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1FA96C39-5C5C-3A45-B327-DDE85CCBB830}" type="slidenum">
              <a:rPr lang="en-US" altLang="en-US" sz="1400"/>
              <a:pPr>
                <a:spcBef>
                  <a:spcPct val="0"/>
                </a:spcBef>
                <a:buFontTx/>
                <a:buNone/>
              </a:pPr>
              <a:t>98</a:t>
            </a:fld>
            <a:endParaRPr lang="en-US" altLang="en-US" sz="1400"/>
          </a:p>
        </p:txBody>
      </p:sp>
      <p:sp>
        <p:nvSpPr>
          <p:cNvPr id="167938" name="Rectangle 2"/>
          <p:cNvSpPr>
            <a:spLocks noGrp="1" noChangeArrowheads="1"/>
          </p:cNvSpPr>
          <p:nvPr>
            <p:ph type="title"/>
          </p:nvPr>
        </p:nvSpPr>
        <p:spPr>
          <a:xfrm>
            <a:off x="684213" y="188913"/>
            <a:ext cx="7772400" cy="1143000"/>
          </a:xfrm>
        </p:spPr>
        <p:txBody>
          <a:bodyPr/>
          <a:lstStyle/>
          <a:p>
            <a:pPr eaLnBrk="1" hangingPunct="1"/>
            <a:r>
              <a:rPr lang="en-US" altLang="en-US">
                <a:ea typeface="ＭＳ Ｐゴシック" charset="-128"/>
              </a:rPr>
              <a:t>Process ranks</a:t>
            </a:r>
          </a:p>
        </p:txBody>
      </p:sp>
      <p:sp>
        <p:nvSpPr>
          <p:cNvPr id="36868" name="Rectangle 3"/>
          <p:cNvSpPr>
            <a:spLocks noGrp="1" noChangeArrowheads="1"/>
          </p:cNvSpPr>
          <p:nvPr>
            <p:ph type="body" idx="1"/>
          </p:nvPr>
        </p:nvSpPr>
        <p:spPr>
          <a:xfrm>
            <a:off x="533400" y="1295400"/>
            <a:ext cx="8286750" cy="5029200"/>
          </a:xfrm>
        </p:spPr>
        <p:txBody>
          <a:bodyPr/>
          <a:lstStyle/>
          <a:p>
            <a:pPr eaLnBrk="1" hangingPunct="1">
              <a:lnSpc>
                <a:spcPct val="90000"/>
              </a:lnSpc>
              <a:defRPr/>
            </a:pPr>
            <a:r>
              <a:rPr lang="en-US" sz="2800" dirty="0"/>
              <a:t>When an MPI program is started the number of processes, N, is supplied to the program from the invoking environment. The number of processes in use can be determined from within the MPI program with the </a:t>
            </a:r>
            <a:r>
              <a:rPr lang="en-US" sz="2800" b="1" dirty="0" err="1">
                <a:latin typeface="Courier New" charset="0"/>
              </a:rPr>
              <a:t>MPI_Comm_size</a:t>
            </a:r>
            <a:r>
              <a:rPr lang="en-US" sz="2800" b="1" dirty="0">
                <a:latin typeface="Courier New" charset="0"/>
              </a:rPr>
              <a:t>()</a:t>
            </a:r>
            <a:r>
              <a:rPr lang="en-US" sz="2800" dirty="0"/>
              <a:t> function.</a:t>
            </a:r>
          </a:p>
          <a:p>
            <a:pPr marL="0" indent="0" eaLnBrk="1" hangingPunct="1">
              <a:lnSpc>
                <a:spcPct val="90000"/>
              </a:lnSpc>
              <a:spcBef>
                <a:spcPts val="1176"/>
              </a:spcBef>
              <a:spcAft>
                <a:spcPts val="1200"/>
              </a:spcAft>
              <a:buFontTx/>
              <a:buNone/>
              <a:defRPr/>
            </a:pPr>
            <a:r>
              <a:rPr lang="en-US" sz="2400" dirty="0" err="1">
                <a:latin typeface="Courier New" charset="0"/>
              </a:rPr>
              <a:t>int</a:t>
            </a:r>
            <a:r>
              <a:rPr lang="en-US" sz="2400" dirty="0">
                <a:latin typeface="Courier New" charset="0"/>
              </a:rPr>
              <a:t> </a:t>
            </a:r>
            <a:r>
              <a:rPr lang="en-US" sz="2400" dirty="0" err="1">
                <a:latin typeface="Courier New" charset="0"/>
              </a:rPr>
              <a:t>MPI_Comm_size</a:t>
            </a:r>
            <a:r>
              <a:rPr lang="en-US" sz="2400" dirty="0">
                <a:latin typeface="Courier New" charset="0"/>
              </a:rPr>
              <a:t>(</a:t>
            </a:r>
            <a:r>
              <a:rPr lang="en-US" sz="2400" dirty="0" err="1">
                <a:latin typeface="Courier New" charset="0"/>
              </a:rPr>
              <a:t>MPI_Comm</a:t>
            </a:r>
            <a:r>
              <a:rPr lang="en-US" sz="2400" dirty="0">
                <a:latin typeface="Courier New" charset="0"/>
              </a:rPr>
              <a:t> </a:t>
            </a:r>
            <a:r>
              <a:rPr lang="en-US" sz="2400" dirty="0" err="1">
                <a:latin typeface="Courier New" charset="0"/>
              </a:rPr>
              <a:t>comm</a:t>
            </a:r>
            <a:r>
              <a:rPr lang="en-US" sz="2400" dirty="0">
                <a:latin typeface="Courier New" charset="0"/>
              </a:rPr>
              <a:t>, </a:t>
            </a:r>
            <a:r>
              <a:rPr lang="en-US" sz="2400" dirty="0" err="1">
                <a:latin typeface="Courier New" charset="0"/>
              </a:rPr>
              <a:t>int</a:t>
            </a:r>
            <a:r>
              <a:rPr lang="en-US" sz="2400" dirty="0">
                <a:latin typeface="Courier New" charset="0"/>
              </a:rPr>
              <a:t> *size)</a:t>
            </a:r>
          </a:p>
          <a:p>
            <a:pPr eaLnBrk="1" hangingPunct="1">
              <a:lnSpc>
                <a:spcPct val="90000"/>
              </a:lnSpc>
              <a:defRPr/>
            </a:pPr>
            <a:r>
              <a:rPr lang="en-US" sz="2800" dirty="0"/>
              <a:t>Each of the N processes is identified by a unique integer in the range 0 to N-1. This is called the process </a:t>
            </a:r>
            <a:r>
              <a:rPr lang="en-US" sz="2800" i="1" dirty="0"/>
              <a:t>rank</a:t>
            </a:r>
            <a:r>
              <a:rPr lang="en-US" sz="2800" dirty="0"/>
              <a:t>. A process can determine its rank with the </a:t>
            </a:r>
            <a:r>
              <a:rPr lang="en-US" sz="2800" b="1" dirty="0" err="1">
                <a:latin typeface="Courier New" charset="0"/>
              </a:rPr>
              <a:t>MPI_Comm_rank</a:t>
            </a:r>
            <a:r>
              <a:rPr lang="en-US" sz="2800" b="1" dirty="0">
                <a:latin typeface="Courier New" charset="0"/>
              </a:rPr>
              <a:t>()</a:t>
            </a:r>
            <a:r>
              <a:rPr lang="en-US" sz="2800" dirty="0"/>
              <a:t> method.</a:t>
            </a:r>
          </a:p>
          <a:p>
            <a:pPr marL="0" indent="0" eaLnBrk="1" hangingPunct="1">
              <a:lnSpc>
                <a:spcPct val="90000"/>
              </a:lnSpc>
              <a:spcBef>
                <a:spcPts val="1776"/>
              </a:spcBef>
              <a:buFontTx/>
              <a:buNone/>
              <a:defRPr/>
            </a:pPr>
            <a:r>
              <a:rPr lang="en-US" sz="2400" dirty="0" err="1">
                <a:latin typeface="Courier New" charset="0"/>
              </a:rPr>
              <a:t>int</a:t>
            </a:r>
            <a:r>
              <a:rPr lang="en-US" sz="2400" dirty="0">
                <a:latin typeface="Courier New" charset="0"/>
              </a:rPr>
              <a:t> </a:t>
            </a:r>
            <a:r>
              <a:rPr lang="en-US" sz="2400" dirty="0" err="1">
                <a:latin typeface="Courier New" charset="0"/>
              </a:rPr>
              <a:t>MPI_Comm_rank</a:t>
            </a:r>
            <a:r>
              <a:rPr lang="en-US" sz="2400" dirty="0">
                <a:latin typeface="Courier New" charset="0"/>
              </a:rPr>
              <a:t>(</a:t>
            </a:r>
            <a:r>
              <a:rPr lang="en-US" sz="2400" dirty="0" err="1">
                <a:latin typeface="Courier New" charset="0"/>
              </a:rPr>
              <a:t>MPI_Comm</a:t>
            </a:r>
            <a:r>
              <a:rPr lang="en-US" sz="2400" dirty="0">
                <a:latin typeface="Courier New" charset="0"/>
              </a:rPr>
              <a:t> </a:t>
            </a:r>
            <a:r>
              <a:rPr lang="en-US" sz="2400" dirty="0" err="1">
                <a:latin typeface="Courier New" charset="0"/>
              </a:rPr>
              <a:t>comm</a:t>
            </a:r>
            <a:r>
              <a:rPr lang="en-US" sz="2400" dirty="0">
                <a:latin typeface="Courier New" charset="0"/>
              </a:rPr>
              <a:t>, </a:t>
            </a:r>
            <a:r>
              <a:rPr lang="en-US" sz="2400" dirty="0" err="1">
                <a:latin typeface="Courier New" charset="0"/>
              </a:rPr>
              <a:t>int</a:t>
            </a:r>
            <a:r>
              <a:rPr lang="en-US" sz="2400" dirty="0">
                <a:latin typeface="Courier New" charset="0"/>
              </a:rPr>
              <a:t> *rank)</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CE3FECF6-3016-284A-9F08-99EAA875D82F}" type="slidenum">
              <a:rPr lang="en-US" altLang="en-US" sz="1400"/>
              <a:pPr>
                <a:spcBef>
                  <a:spcPct val="0"/>
                </a:spcBef>
                <a:buFontTx/>
                <a:buNone/>
              </a:pPr>
              <a:t>99</a:t>
            </a:fld>
            <a:endParaRPr lang="en-US" altLang="en-US" sz="1400"/>
          </a:p>
        </p:txBody>
      </p:sp>
      <p:sp>
        <p:nvSpPr>
          <p:cNvPr id="169986" name="Rectangle 2"/>
          <p:cNvSpPr>
            <a:spLocks noGrp="1" noChangeArrowheads="1"/>
          </p:cNvSpPr>
          <p:nvPr>
            <p:ph type="title"/>
          </p:nvPr>
        </p:nvSpPr>
        <p:spPr/>
        <p:txBody>
          <a:bodyPr/>
          <a:lstStyle/>
          <a:p>
            <a:pPr eaLnBrk="1" hangingPunct="1"/>
            <a:r>
              <a:rPr lang="en-US" altLang="en-US">
                <a:ea typeface="ＭＳ Ｐゴシック" charset="-128"/>
              </a:rPr>
              <a:t>Message Tags</a:t>
            </a:r>
          </a:p>
        </p:txBody>
      </p:sp>
      <p:sp>
        <p:nvSpPr>
          <p:cNvPr id="169987" name="Rectangle 3"/>
          <p:cNvSpPr>
            <a:spLocks noGrp="1" noChangeArrowheads="1"/>
          </p:cNvSpPr>
          <p:nvPr>
            <p:ph type="body" idx="1"/>
          </p:nvPr>
        </p:nvSpPr>
        <p:spPr/>
        <p:txBody>
          <a:bodyPr/>
          <a:lstStyle/>
          <a:p>
            <a:pPr eaLnBrk="1" hangingPunct="1"/>
            <a:r>
              <a:rPr lang="en-US" altLang="en-US" sz="2800">
                <a:ea typeface="ＭＳ Ｐゴシック" charset="-128"/>
              </a:rPr>
              <a:t>The message tag can be used to distinguish between different types of message. The tag specified by the receiver must match that of the sender.</a:t>
            </a:r>
          </a:p>
          <a:p>
            <a:pPr eaLnBrk="1" hangingPunct="1"/>
            <a:r>
              <a:rPr lang="en-US" altLang="en-US" sz="2800">
                <a:ea typeface="ＭＳ Ｐゴシック" charset="-128"/>
              </a:rPr>
              <a:t>In a </a:t>
            </a:r>
            <a:r>
              <a:rPr lang="en-US" altLang="en-US" sz="2800" b="1">
                <a:latin typeface="Courier New" charset="0"/>
                <a:ea typeface="ＭＳ Ｐゴシック" charset="-128"/>
              </a:rPr>
              <a:t>MPI_Recv()</a:t>
            </a:r>
            <a:r>
              <a:rPr lang="en-US" altLang="en-US" sz="2800">
                <a:ea typeface="ＭＳ Ｐゴシック" charset="-128"/>
              </a:rPr>
              <a:t> routine the message source and tag arguments can have the values </a:t>
            </a:r>
            <a:r>
              <a:rPr lang="en-US" altLang="en-US" sz="2800" b="1">
                <a:latin typeface="Courier New" charset="0"/>
                <a:ea typeface="ＭＳ Ｐゴシック" charset="-128"/>
              </a:rPr>
              <a:t>MPI_ANY_SOURCE</a:t>
            </a:r>
            <a:r>
              <a:rPr lang="en-US" altLang="en-US" sz="2800">
                <a:ea typeface="ＭＳ Ｐゴシック" charset="-128"/>
              </a:rPr>
              <a:t> and </a:t>
            </a:r>
            <a:r>
              <a:rPr lang="en-US" altLang="en-US" sz="2800" b="1">
                <a:latin typeface="Courier New" charset="0"/>
                <a:ea typeface="ＭＳ Ｐゴシック" charset="-128"/>
              </a:rPr>
              <a:t>MPI_ANY_TAG</a:t>
            </a:r>
            <a:r>
              <a:rPr lang="en-US" altLang="en-US" sz="2800">
                <a:ea typeface="ＭＳ Ｐゴシック" charset="-128"/>
              </a:rPr>
              <a:t>. These are called </a:t>
            </a:r>
            <a:r>
              <a:rPr lang="en-US" altLang="en-US" sz="2800" i="1">
                <a:ea typeface="ＭＳ Ｐゴシック" charset="-128"/>
              </a:rPr>
              <a:t>wildcards</a:t>
            </a:r>
            <a:r>
              <a:rPr lang="en-US" altLang="en-US" sz="2800">
                <a:ea typeface="ＭＳ Ｐゴシック" charset="-128"/>
              </a:rPr>
              <a:t> and indicate that the requirement for an exact match does not apply.</a:t>
            </a:r>
          </a:p>
        </p:txBody>
      </p:sp>
    </p:spTree>
  </p:cSld>
  <p:clrMapOvr>
    <a:masterClrMapping/>
  </p:clrMapOvr>
</p:sld>
</file>

<file path=ppt/theme/theme1.xml><?xml version="1.0" encoding="utf-8"?>
<a:theme xmlns:a="http://schemas.openxmlformats.org/drawingml/2006/main" name="Default Design">
  <a:themeElements>
    <a:clrScheme name="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0000"/>
      </a:hlink>
      <a:folHlink>
        <a:srgbClr val="0066FF"/>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200" b="0" i="0" u="none" strike="noStrike" cap="none" normalizeH="0" baseline="0" smtClean="0">
            <a:ln>
              <a:noFill/>
            </a:ln>
            <a:solidFill>
              <a:schemeClr val="tx1"/>
            </a:solidFill>
            <a:effectLst/>
            <a:latin typeface="Times New Roman" pitchFamily="18" charset="0"/>
            <a:sym typeface="Math1" pitchFamily="2" charset="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200" b="0" i="0" u="none" strike="noStrike" cap="none" normalizeH="0" baseline="0" smtClean="0">
            <a:ln>
              <a:noFill/>
            </a:ln>
            <a:solidFill>
              <a:schemeClr val="tx1"/>
            </a:solidFill>
            <a:effectLst/>
            <a:latin typeface="Times New Roman" pitchFamily="18" charset="0"/>
            <a:sym typeface="Math1" pitchFamily="2" charset="2"/>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0000"/>
        </a:hlink>
        <a:folHlink>
          <a:srgbClr val="0066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5335</TotalTime>
  <Words>9117</Words>
  <Application>Microsoft Macintosh PowerPoint</Application>
  <PresentationFormat>On-screen Show (4:3)</PresentationFormat>
  <Paragraphs>1420</Paragraphs>
  <Slides>126</Slides>
  <Notes>114</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126</vt:i4>
      </vt:variant>
    </vt:vector>
  </HeadingPairs>
  <TitlesOfParts>
    <vt:vector size="139" baseType="lpstr">
      <vt:lpstr>ＭＳ ゴシック</vt:lpstr>
      <vt:lpstr>ＭＳ Ｐゴシック</vt:lpstr>
      <vt:lpstr>Arial</vt:lpstr>
      <vt:lpstr>Cambria Math</vt:lpstr>
      <vt:lpstr>Century Schoolbook</vt:lpstr>
      <vt:lpstr>Courier New</vt:lpstr>
      <vt:lpstr>Helvetica</vt:lpstr>
      <vt:lpstr>Math1</vt:lpstr>
      <vt:lpstr>Mathematica1Mono</vt:lpstr>
      <vt:lpstr>Times New Roman</vt:lpstr>
      <vt:lpstr>Wingdings</vt:lpstr>
      <vt:lpstr>Default Design</vt:lpstr>
      <vt:lpstr>Equation</vt:lpstr>
      <vt:lpstr>Day 3: High Performance Computing CMT106</vt:lpstr>
      <vt:lpstr>Day 3</vt:lpstr>
      <vt:lpstr>Topics Covered on Days 1-4</vt:lpstr>
      <vt:lpstr>Topics Covered on Days 5-7</vt:lpstr>
      <vt:lpstr>Interconnection Networks</vt:lpstr>
      <vt:lpstr>Examples of Networks</vt:lpstr>
      <vt:lpstr>Network Metrics</vt:lpstr>
      <vt:lpstr>Network Metrics 2</vt:lpstr>
      <vt:lpstr>Network Metrics 3</vt:lpstr>
      <vt:lpstr>Network Metrics 4</vt:lpstr>
      <vt:lpstr>Fully Connected Network</vt:lpstr>
      <vt:lpstr>Fully Connected Network 2</vt:lpstr>
      <vt:lpstr>Mesh Networks</vt:lpstr>
      <vt:lpstr>Mesh Metrics</vt:lpstr>
      <vt:lpstr>Ring Networks</vt:lpstr>
      <vt:lpstr>Chordal Ring Networks</vt:lpstr>
      <vt:lpstr>Examples of Ring Networks</vt:lpstr>
      <vt:lpstr>Hypercube Networks</vt:lpstr>
      <vt:lpstr>Examples of Hypercubes</vt:lpstr>
      <vt:lpstr>Numbering Hypercube nodes</vt:lpstr>
      <vt:lpstr>Mapping Grids to Hypercubes</vt:lpstr>
      <vt:lpstr>Binary Gray Codes</vt:lpstr>
      <vt:lpstr>Binary Gray Codes 2</vt:lpstr>
      <vt:lpstr>Example of a Gray Code</vt:lpstr>
      <vt:lpstr>Example of a Gray Code 2</vt:lpstr>
      <vt:lpstr>Example of a Gray Code 3</vt:lpstr>
      <vt:lpstr>Multi-Dimensional Gray Codes</vt:lpstr>
      <vt:lpstr>Multi-Dimensional Gray Codes 2</vt:lpstr>
      <vt:lpstr>Mapping a 2×4 Mesh to a Hypercube</vt:lpstr>
      <vt:lpstr>Mapping a 2×4 Mesh to a Hypercube 2</vt:lpstr>
      <vt:lpstr>Butterfly Network</vt:lpstr>
      <vt:lpstr>Example of a Butterfly Network</vt:lpstr>
      <vt:lpstr>Complete Binary Tree Network</vt:lpstr>
      <vt:lpstr>Fat Tree Network</vt:lpstr>
      <vt:lpstr>Classifying Parallel Algorithms</vt:lpstr>
      <vt:lpstr>Pipelined Algorithms</vt:lpstr>
      <vt:lpstr>Pipelines Algorithms 2</vt:lpstr>
      <vt:lpstr>Example of Pipelined Algorithm</vt:lpstr>
      <vt:lpstr>Pipelined Algorithm</vt:lpstr>
      <vt:lpstr>Performance of Pipelining</vt:lpstr>
      <vt:lpstr>Pipeline Performance Example</vt:lpstr>
      <vt:lpstr>Data Parallelism</vt:lpstr>
      <vt:lpstr>Data Parallelism Example</vt:lpstr>
      <vt:lpstr>Relaxed Parallelism</vt:lpstr>
      <vt:lpstr>Relaxed Parallelism Example</vt:lpstr>
      <vt:lpstr>Synchronous Operation</vt:lpstr>
      <vt:lpstr>Asynchronous Operation</vt:lpstr>
      <vt:lpstr>Example of Asynchronous Algorithm</vt:lpstr>
      <vt:lpstr>Example</vt:lpstr>
      <vt:lpstr>Example of Asynchronous Algorithm 2</vt:lpstr>
      <vt:lpstr>Serial Mode Time Complexity</vt:lpstr>
      <vt:lpstr>Synchronous Parallel Mode</vt:lpstr>
      <vt:lpstr>Asynchronous Parallel Mode</vt:lpstr>
      <vt:lpstr>Asynchronous Parallel Mode Example</vt:lpstr>
      <vt:lpstr>Speed-up and Efficiency</vt:lpstr>
      <vt:lpstr>Example</vt:lpstr>
      <vt:lpstr>Self Speed-up and Linear Speed-up</vt:lpstr>
      <vt:lpstr>Factors That Limit Speed-up 1. Software Overhead</vt:lpstr>
      <vt:lpstr>Factors That Limit Speed-up 2. Load Imbalance</vt:lpstr>
      <vt:lpstr>Factors That Limit Speed-up 3. Communication Overhead</vt:lpstr>
      <vt:lpstr>Grain Size</vt:lpstr>
      <vt:lpstr>Definition of Load Imbalance</vt:lpstr>
      <vt:lpstr>Analysis of Summing Example</vt:lpstr>
      <vt:lpstr>Analysis of Summing Example 2</vt:lpstr>
      <vt:lpstr>Analysis of Summing Example 3</vt:lpstr>
      <vt:lpstr>Analysis of Summing Example 4</vt:lpstr>
      <vt:lpstr>Analysis of Summing Example 5</vt:lpstr>
      <vt:lpstr>Scalable Algorithms</vt:lpstr>
      <vt:lpstr>Scalability of the Summing Example</vt:lpstr>
      <vt:lpstr>Amdahl’s Law</vt:lpstr>
      <vt:lpstr>Derivation of Amdahl’s Law</vt:lpstr>
      <vt:lpstr>Examples of Amdahl’s Law</vt:lpstr>
      <vt:lpstr>Examples of Amdahl’s Law 2</vt:lpstr>
      <vt:lpstr>Implications of Amdahl’s Law</vt:lpstr>
      <vt:lpstr>Speed-Up for Large Problems</vt:lpstr>
      <vt:lpstr>Speed-Up for Large Problems 2</vt:lpstr>
      <vt:lpstr>Speed-Up and Problem Size</vt:lpstr>
      <vt:lpstr>Speed-up and Scaling</vt:lpstr>
      <vt:lpstr>Semantics of Message Sends</vt:lpstr>
      <vt:lpstr>Semantics of Blocking Send</vt:lpstr>
      <vt:lpstr>Semantics of Non-Blocking Send</vt:lpstr>
      <vt:lpstr>Blocking Send Semantics</vt:lpstr>
      <vt:lpstr>Blocking Send Semantics</vt:lpstr>
      <vt:lpstr>Semantics of Message Receives</vt:lpstr>
      <vt:lpstr>Semantics of Blocking Receive</vt:lpstr>
      <vt:lpstr>Semantics of Non-Blocking Receive</vt:lpstr>
      <vt:lpstr>Blocking Receive Semantics</vt:lpstr>
      <vt:lpstr>Blocking Receive Semantics</vt:lpstr>
      <vt:lpstr>Message Passing Protocols</vt:lpstr>
      <vt:lpstr>Message Passing Protocols 2</vt:lpstr>
      <vt:lpstr>Synchronous Send</vt:lpstr>
      <vt:lpstr>Asynchronous Send</vt:lpstr>
      <vt:lpstr>MPI Point-to-Point Communication</vt:lpstr>
      <vt:lpstr>MPI API for C</vt:lpstr>
      <vt:lpstr>Common Basic Datatypes</vt:lpstr>
      <vt:lpstr>MPI_Send() and MPI_Recv()</vt:lpstr>
      <vt:lpstr>Communicators</vt:lpstr>
      <vt:lpstr>Process ranks</vt:lpstr>
      <vt:lpstr>Message Tags</vt:lpstr>
      <vt:lpstr>Return Status Objects</vt:lpstr>
      <vt:lpstr>Summary of Point-to-Point Communication</vt:lpstr>
      <vt:lpstr>Minimal MPI Program</vt:lpstr>
      <vt:lpstr>Compiling and Running</vt:lpstr>
      <vt:lpstr>Another MPI Example</vt:lpstr>
      <vt:lpstr>Notes on Examples</vt:lpstr>
      <vt:lpstr>Collective Communication</vt:lpstr>
      <vt:lpstr>Broadcast</vt:lpstr>
      <vt:lpstr>Broadcast Algorithm 1</vt:lpstr>
      <vt:lpstr>Broadcast Algorithm 2</vt:lpstr>
      <vt:lpstr>Reduction</vt:lpstr>
      <vt:lpstr>Reduction To All Nodes</vt:lpstr>
      <vt:lpstr>Collective Routines</vt:lpstr>
      <vt:lpstr>MPI Integration Example</vt:lpstr>
      <vt:lpstr>PowerPoint Presentation</vt:lpstr>
      <vt:lpstr>Data Decomposition</vt:lpstr>
      <vt:lpstr>MPI Integration Code: Outline</vt:lpstr>
      <vt:lpstr>MPI Integration Code: Computation</vt:lpstr>
      <vt:lpstr>Application Topologies</vt:lpstr>
      <vt:lpstr>Cartesian Application Topologies</vt:lpstr>
      <vt:lpstr>Topological Inquiries</vt:lpstr>
      <vt:lpstr>Mapping Between Rank and Position</vt:lpstr>
      <vt:lpstr>Uses of Topologies</vt:lpstr>
      <vt:lpstr>Topologies and Data Shifts</vt:lpstr>
      <vt:lpstr>Topologies and Data Shifts 2</vt:lpstr>
      <vt:lpstr>Shifts</vt:lpstr>
      <vt:lpstr>Send/Receive Operations</vt:lpstr>
    </vt:vector>
  </TitlesOfParts>
  <Company>Cardiff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Processing CM0323</dc:title>
  <dc:creator>David William Walker</dc:creator>
  <cp:lastModifiedBy>David Walker</cp:lastModifiedBy>
  <cp:revision>365</cp:revision>
  <cp:lastPrinted>2017-11-03T13:46:28Z</cp:lastPrinted>
  <dcterms:created xsi:type="dcterms:W3CDTF">2002-10-01T10:10:35Z</dcterms:created>
  <dcterms:modified xsi:type="dcterms:W3CDTF">2019-11-11T09:33:41Z</dcterms:modified>
</cp:coreProperties>
</file>