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480" r:id="rId2"/>
    <p:sldId id="372" r:id="rId3"/>
    <p:sldId id="373" r:id="rId4"/>
    <p:sldId id="374" r:id="rId5"/>
    <p:sldId id="609" r:id="rId6"/>
    <p:sldId id="367" r:id="rId7"/>
    <p:sldId id="637" r:id="rId8"/>
    <p:sldId id="610" r:id="rId9"/>
    <p:sldId id="624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91" r:id="rId18"/>
    <p:sldId id="620" r:id="rId19"/>
    <p:sldId id="621" r:id="rId20"/>
    <p:sldId id="626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7" r:id="rId73"/>
    <p:sldId id="408" r:id="rId74"/>
    <p:sldId id="410" r:id="rId75"/>
    <p:sldId id="375" r:id="rId76"/>
    <p:sldId id="684" r:id="rId77"/>
    <p:sldId id="685" r:id="rId78"/>
    <p:sldId id="414" r:id="rId79"/>
    <p:sldId id="686" r:id="rId80"/>
    <p:sldId id="688" r:id="rId81"/>
    <p:sldId id="687" r:id="rId82"/>
    <p:sldId id="689" r:id="rId83"/>
    <p:sldId id="419" r:id="rId84"/>
    <p:sldId id="420" r:id="rId85"/>
    <p:sldId id="421" r:id="rId86"/>
    <p:sldId id="422" r:id="rId87"/>
    <p:sldId id="423" r:id="rId88"/>
    <p:sldId id="424" r:id="rId89"/>
    <p:sldId id="425" r:id="rId90"/>
    <p:sldId id="426" r:id="rId91"/>
    <p:sldId id="427" r:id="rId92"/>
    <p:sldId id="428" r:id="rId93"/>
    <p:sldId id="429" r:id="rId94"/>
    <p:sldId id="430" r:id="rId95"/>
    <p:sldId id="431" r:id="rId96"/>
    <p:sldId id="432" r:id="rId97"/>
    <p:sldId id="433" r:id="rId98"/>
    <p:sldId id="434" r:id="rId99"/>
    <p:sldId id="435" r:id="rId100"/>
    <p:sldId id="436" r:id="rId101"/>
    <p:sldId id="437" r:id="rId102"/>
    <p:sldId id="438" r:id="rId103"/>
    <p:sldId id="439" r:id="rId104"/>
    <p:sldId id="440" r:id="rId105"/>
    <p:sldId id="441" r:id="rId106"/>
    <p:sldId id="442" r:id="rId107"/>
    <p:sldId id="443" r:id="rId108"/>
    <p:sldId id="690" r:id="rId10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  <a:sym typeface="Math1" charset="0"/>
      </a:defRPr>
    </a:lvl1pPr>
    <a:lvl2pPr marL="457200" algn="ctr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  <a:sym typeface="Math1" charset="0"/>
      </a:defRPr>
    </a:lvl2pPr>
    <a:lvl3pPr marL="914400" algn="ctr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  <a:sym typeface="Math1" charset="0"/>
      </a:defRPr>
    </a:lvl3pPr>
    <a:lvl4pPr marL="1371600" algn="ctr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  <a:sym typeface="Math1" charset="0"/>
      </a:defRPr>
    </a:lvl4pPr>
    <a:lvl5pPr marL="1828800" algn="ctr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  <a:sym typeface="Math1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  <a:sym typeface="Math1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  <a:sym typeface="Math1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  <a:sym typeface="Math1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  <a:sym typeface="Math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C1E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853"/>
  </p:normalViewPr>
  <p:slideViewPr>
    <p:cSldViewPr>
      <p:cViewPr varScale="1">
        <p:scale>
          <a:sx n="112" d="100"/>
          <a:sy n="112" d="100"/>
        </p:scale>
        <p:origin x="1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9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BDF702-7F25-EA42-83DF-26B254C55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3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F0C7188-7A62-CD49-AF41-AA391D35B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5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818C6BD4-22D1-5941-A87E-372DD75DDDF2}" type="slidenum">
              <a:rPr lang="en-US" altLang="en-US"/>
              <a:pPr>
                <a:spcBef>
                  <a:spcPct val="20000"/>
                </a:spcBef>
              </a:pPr>
              <a:t>1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 charset="0"/>
                <a:ea typeface="ＭＳ Ｐゴシック" charset="-128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960077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78745F-8325-AF4A-8BF4-08864BAB44F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7347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FC00B5-E21C-7045-91F2-F34FF0073EB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0659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3A3C15-4A9C-9940-A2BD-7E6CD5A3184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88067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67C02-AD9B-5F4A-9287-200AF015483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1139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C3F824-18F6-0E4A-A2EE-E26CDFF34EA8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4211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C2F4B-35C3-6D44-86A6-D138B75514B5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6259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B610BC-E700-934A-A3FB-B17F05759F2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8307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C0FAA0-37A8-1F4D-BABD-684714A9629E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00355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03E9F-D41B-874C-9609-7C39571CEE3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02403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defRPr/>
            </a:pPr>
            <a:fld id="{A8EBC88E-38D9-4D41-8503-9BA40A6325D8}" type="slidenum">
              <a:rPr lang="en-US" sz="1200"/>
              <a:pPr eaLnBrk="1" hangingPunct="1">
                <a:defRPr/>
              </a:pPr>
              <a:t>74</a:t>
            </a:fld>
            <a:endParaRPr lang="en-US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/>
            <a:fld id="{12B780B0-1A8F-104A-B718-F5EC8CF70859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07A1E9-5C79-044D-832A-300AFA36CD85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134147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5BF0A8-2B2C-C04D-8F2A-5929718A077E}" type="slidenum">
              <a:rPr lang="en-US"/>
              <a:pPr>
                <a:defRPr/>
              </a:pPr>
              <a:t>100</a:t>
            </a:fld>
            <a:endParaRPr lang="en-US"/>
          </a:p>
        </p:txBody>
      </p:sp>
      <p:sp>
        <p:nvSpPr>
          <p:cNvPr id="141315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CA3C54-B822-2A49-BED1-1C2FC8E2457B}" type="slidenum">
              <a:rPr lang="en-US"/>
              <a:pPr>
                <a:defRPr/>
              </a:pPr>
              <a:t>101</a:t>
            </a:fld>
            <a:endParaRPr lang="en-US"/>
          </a:p>
        </p:txBody>
      </p:sp>
      <p:sp>
        <p:nvSpPr>
          <p:cNvPr id="143363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025D4-CCC5-B048-948D-AFDBAC89868A}" type="slidenum">
              <a:rPr lang="en-US"/>
              <a:pPr>
                <a:defRPr/>
              </a:pPr>
              <a:t>103</a:t>
            </a:fld>
            <a:endParaRPr lang="en-US"/>
          </a:p>
        </p:txBody>
      </p:sp>
      <p:sp>
        <p:nvSpPr>
          <p:cNvPr id="146435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F0EACF-CE89-8542-BFE7-326C1F9C6371}" type="slidenum">
              <a:rPr lang="en-US"/>
              <a:pPr>
                <a:defRPr/>
              </a:pPr>
              <a:t>104</a:t>
            </a:fld>
            <a:endParaRPr lang="en-US"/>
          </a:p>
        </p:txBody>
      </p:sp>
      <p:sp>
        <p:nvSpPr>
          <p:cNvPr id="148483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C7070-E75C-BA4A-BEC1-94F5B018C3AD}" type="slidenum">
              <a:rPr lang="en-US"/>
              <a:pPr>
                <a:defRPr/>
              </a:pPr>
              <a:t>105</a:t>
            </a:fld>
            <a:endParaRPr lang="en-US"/>
          </a:p>
        </p:txBody>
      </p:sp>
      <p:sp>
        <p:nvSpPr>
          <p:cNvPr id="150531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B8475D-EFBF-3343-9D2B-A6E8DBD87D40}" type="slidenum">
              <a:rPr lang="en-US"/>
              <a:pPr>
                <a:defRPr/>
              </a:pPr>
              <a:t>106</a:t>
            </a:fld>
            <a:endParaRPr lang="en-US"/>
          </a:p>
        </p:txBody>
      </p:sp>
      <p:sp>
        <p:nvSpPr>
          <p:cNvPr id="152579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CDEAB-FB1E-8947-B765-AA36F9F26C60}" type="slidenum">
              <a:rPr lang="en-US"/>
              <a:pPr>
                <a:defRPr/>
              </a:pPr>
              <a:t>107</a:t>
            </a:fld>
            <a:endParaRPr lang="en-US"/>
          </a:p>
        </p:txBody>
      </p:sp>
      <p:sp>
        <p:nvSpPr>
          <p:cNvPr id="154627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/>
            <a:fld id="{61952191-1696-9C4B-A0B5-747BDA0F42BD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21D74888-01B6-7B4A-B8E9-EB75C81EAAE4}" type="slidenum">
              <a:rPr lang="en-US" altLang="en-US"/>
              <a:pPr>
                <a:spcBef>
                  <a:spcPct val="20000"/>
                </a:spcBef>
              </a:pPr>
              <a:t>5</a:t>
            </a:fld>
            <a:endParaRPr lang="en-US" alt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44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C06C557E-F301-4443-BFFA-D5F3823AF75E}" type="slidenum">
              <a:rPr lang="en-US" altLang="en-US"/>
              <a:pPr>
                <a:spcBef>
                  <a:spcPct val="20000"/>
                </a:spcBef>
              </a:pPr>
              <a:t>11</a:t>
            </a:fld>
            <a:endParaRPr lang="en-US" alt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80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A5F7E079-B6B7-274B-B1DA-E859C0668279}" type="slidenum">
              <a:rPr lang="en-US" altLang="en-US"/>
              <a:pPr>
                <a:spcBef>
                  <a:spcPct val="20000"/>
                </a:spcBef>
              </a:pPr>
              <a:t>15</a:t>
            </a:fld>
            <a:endParaRPr lang="en-US" altLang="en-US"/>
          </a:p>
        </p:txBody>
      </p:sp>
      <p:sp>
        <p:nvSpPr>
          <p:cNvPr id="146435" name="Text Box 2"/>
          <p:cNvSpPr txBox="1">
            <a:spLocks noChangeArrowheads="1"/>
          </p:cNvSpPr>
          <p:nvPr/>
        </p:nvSpPr>
        <p:spPr bwMode="auto">
          <a:xfrm>
            <a:off x="1165225" y="685800"/>
            <a:ext cx="45275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803" tIns="44902" rIns="89803" bIns="44902" anchor="ctr"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146436" name="Text Box 3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49263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9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B1D40D89-A4E4-ED44-BB54-42096747C60E}" type="slidenum">
              <a:rPr lang="en-US" altLang="en-US"/>
              <a:pPr>
                <a:spcBef>
                  <a:spcPct val="20000"/>
                </a:spcBef>
              </a:pPr>
              <a:t>17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62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EEAA12-1B82-1443-AEA7-10C217E480F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9155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787F4F-058A-244B-9B57-B5B04EB1471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3251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Text Box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63F67-2A7D-7A4C-981B-8464B4929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286D4-831E-6644-886C-1503357A1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4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83EE1-1636-8048-A78E-2CF039051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8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F94A1-AF84-3B46-BEB3-8C08E948C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572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191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2007-2010</a:t>
            </a:r>
          </a:p>
          <a:p>
            <a:pPr>
              <a:defRPr/>
            </a:pPr>
            <a:r>
              <a:rPr lang="en-US"/>
              <a:t>ECE 408,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9E563-7205-C248-8A08-6A2A9208E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31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87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2007-2010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4682F-0FD9-A448-AF24-BBF1B3EEC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12D75-16A9-CE47-910F-D9DC22DDF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AE60C-F84F-E74B-BAC7-31B36859E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21FB5-2082-A447-9E8A-DFAD0DA0D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2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8CFBD-2A53-774C-B3A6-086C4AD44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2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4855F-04F8-E54E-AD2B-29754657A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85A80-DA6C-AA44-81C5-36A86EF31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57ED9-DF1D-F44F-894E-1A6E0967C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FDF80-B2BD-1E48-BF9E-E9CBD6AAD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cs typeface="+mn-cs"/>
              </a:defRPr>
            </a:lvl1pPr>
          </a:lstStyle>
          <a:p>
            <a:pPr>
              <a:defRPr/>
            </a:pPr>
            <a:fld id="{C5B13D82-9369-D740-A13C-13BD12686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diff.ac.uk/people/view/118172-walker-davi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performance-analysis-tools" TargetMode="External"/><Relationship Id="rId2" Type="http://schemas.openxmlformats.org/officeDocument/2006/relationships/hyperlink" Target="https://docs.nvidia.com/cuda/cuda-occupancy-calculator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cuda-c-programming-guide/index.html" TargetMode="External"/><Relationship Id="rId2" Type="http://schemas.openxmlformats.org/officeDocument/2006/relationships/hyperlink" Target="https://www.elsevier.com/books/programming-massively-parallel-processors/kirk/978-0-12-811986-0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" TargetMode="External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C1B277-180A-A545-9AE0-3512FAC3120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7772400" cy="18716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Day 5: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High Performance Computing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CMT106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958" y="39624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>
                <a:ea typeface="ＭＳ Ｐゴシック" charset="-128"/>
              </a:rPr>
              <a:t>David W. </a:t>
            </a:r>
            <a:r>
              <a:rPr lang="en-US" altLang="en-US" kern="0" dirty="0">
                <a:ea typeface="ＭＳ Ｐゴシック" charset="-128"/>
              </a:rPr>
              <a:t>Walker</a:t>
            </a:r>
          </a:p>
          <a:p>
            <a:pPr eaLnBrk="1" hangingPunct="1"/>
            <a:r>
              <a:rPr lang="en-US" altLang="en-US" sz="2400" kern="0" dirty="0">
                <a:ea typeface="ＭＳ Ｐゴシック" charset="-128"/>
              </a:rPr>
              <a:t>Professor of High Performance Computing</a:t>
            </a:r>
          </a:p>
          <a:p>
            <a:pPr eaLnBrk="1" hangingPunct="1"/>
            <a:r>
              <a:rPr lang="en-US" altLang="en-US" sz="2400" kern="0" dirty="0">
                <a:ea typeface="ＭＳ Ｐゴシック" charset="-128"/>
              </a:rPr>
              <a:t>Cardiff University</a:t>
            </a:r>
          </a:p>
          <a:p>
            <a:pPr eaLnBrk="1" hangingPunct="1"/>
            <a:r>
              <a:rPr lang="en-US" altLang="en-US" sz="2400" kern="0" dirty="0">
                <a:ea typeface="ＭＳ Ｐゴシック" charset="-128"/>
                <a:hlinkClick r:id="rId3"/>
              </a:rPr>
              <a:t>http://www.cardiff.ac.uk/people/view/118172-walker-david</a:t>
            </a:r>
            <a:r>
              <a:rPr lang="en-US" altLang="en-US" sz="2400" kern="0" dirty="0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20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7950" y="6237288"/>
            <a:ext cx="4392613" cy="50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ym typeface="Math1" charset="0"/>
              </a:rPr>
              <a:t>© David Kirk/NVIDIA and Wen-mei W. Hwu, 2007-2010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ym typeface="Math1" charset="0"/>
              </a:rPr>
              <a:t>ECE 408, University of Illinois, Urbana-Champaign</a:t>
            </a:r>
          </a:p>
        </p:txBody>
      </p:sp>
      <p:sp>
        <p:nvSpPr>
          <p:cNvPr id="13926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68007AF-28D9-6849-8AC2-8DCC7ADBBC85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grpSp>
        <p:nvGrpSpPr>
          <p:cNvPr id="139267" name="Group 2"/>
          <p:cNvGrpSpPr>
            <a:grpSpLocks/>
          </p:cNvGrpSpPr>
          <p:nvPr/>
        </p:nvGrpSpPr>
        <p:grpSpPr bwMode="auto">
          <a:xfrm>
            <a:off x="4724400" y="2133600"/>
            <a:ext cx="3352800" cy="2743200"/>
            <a:chOff x="3044" y="1052"/>
            <a:chExt cx="1987" cy="1441"/>
          </a:xfrm>
        </p:grpSpPr>
        <p:sp>
          <p:nvSpPr>
            <p:cNvPr id="139279" name="Rectangle 3"/>
            <p:cNvSpPr>
              <a:spLocks noChangeArrowheads="1"/>
            </p:cNvSpPr>
            <p:nvPr/>
          </p:nvSpPr>
          <p:spPr bwMode="auto">
            <a:xfrm>
              <a:off x="3044" y="2245"/>
              <a:ext cx="1987" cy="24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DRAM</a:t>
              </a:r>
            </a:p>
          </p:txBody>
        </p:sp>
        <p:grpSp>
          <p:nvGrpSpPr>
            <p:cNvPr id="139280" name="Group 4"/>
            <p:cNvGrpSpPr>
              <a:grpSpLocks/>
            </p:cNvGrpSpPr>
            <p:nvPr/>
          </p:nvGrpSpPr>
          <p:grpSpPr bwMode="auto">
            <a:xfrm>
              <a:off x="3046" y="1052"/>
              <a:ext cx="1984" cy="1086"/>
              <a:chOff x="1888" y="2761"/>
              <a:chExt cx="1984" cy="1086"/>
            </a:xfrm>
          </p:grpSpPr>
          <p:grpSp>
            <p:nvGrpSpPr>
              <p:cNvPr id="139281" name="Group 5"/>
              <p:cNvGrpSpPr>
                <a:grpSpLocks/>
              </p:cNvGrpSpPr>
              <p:nvPr/>
            </p:nvGrpSpPr>
            <p:grpSpPr bwMode="auto">
              <a:xfrm>
                <a:off x="1888" y="2761"/>
                <a:ext cx="1984" cy="118"/>
                <a:chOff x="-141" y="2876"/>
                <a:chExt cx="1984" cy="118"/>
              </a:xfrm>
            </p:grpSpPr>
            <p:grpSp>
              <p:nvGrpSpPr>
                <p:cNvPr id="139422" name="Group 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43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44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423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424" name="Line 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25" name="Line 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26" name="Line 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27" name="Line 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28" name="Line 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29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1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8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2" name="Group 25"/>
              <p:cNvGrpSpPr>
                <a:grpSpLocks/>
              </p:cNvGrpSpPr>
              <p:nvPr/>
            </p:nvGrpSpPr>
            <p:grpSpPr bwMode="auto">
              <a:xfrm>
                <a:off x="1888" y="2899"/>
                <a:ext cx="1984" cy="118"/>
                <a:chOff x="-141" y="2876"/>
                <a:chExt cx="1984" cy="118"/>
              </a:xfrm>
            </p:grpSpPr>
            <p:grpSp>
              <p:nvGrpSpPr>
                <p:cNvPr id="139403" name="Group 2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420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421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404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405" name="Line 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06" name="Line 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07" name="Line 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08" name="Line 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09" name="Line 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5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3" name="Group 45"/>
              <p:cNvGrpSpPr>
                <a:grpSpLocks/>
              </p:cNvGrpSpPr>
              <p:nvPr/>
            </p:nvGrpSpPr>
            <p:grpSpPr bwMode="auto">
              <a:xfrm>
                <a:off x="1888" y="3037"/>
                <a:ext cx="1984" cy="118"/>
                <a:chOff x="-141" y="2876"/>
                <a:chExt cx="1984" cy="118"/>
              </a:xfrm>
            </p:grpSpPr>
            <p:grpSp>
              <p:nvGrpSpPr>
                <p:cNvPr id="139384" name="Group 4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40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40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385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386" name="Line 5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87" name="Line 5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88" name="Line 5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89" name="Line 5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0" name="Line 5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1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2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3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8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9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00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4" name="Group 65"/>
              <p:cNvGrpSpPr>
                <a:grpSpLocks/>
              </p:cNvGrpSpPr>
              <p:nvPr/>
            </p:nvGrpSpPr>
            <p:grpSpPr bwMode="auto">
              <a:xfrm>
                <a:off x="1888" y="3175"/>
                <a:ext cx="1984" cy="118"/>
                <a:chOff x="-141" y="2876"/>
                <a:chExt cx="1984" cy="118"/>
              </a:xfrm>
            </p:grpSpPr>
            <p:grpSp>
              <p:nvGrpSpPr>
                <p:cNvPr id="139365" name="Group 6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382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383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366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367" name="Line 7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68" name="Line 7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69" name="Line 7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0" name="Line 7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1" name="Line 7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2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3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4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5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6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7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8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9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8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81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5" name="Group 85"/>
              <p:cNvGrpSpPr>
                <a:grpSpLocks/>
              </p:cNvGrpSpPr>
              <p:nvPr/>
            </p:nvGrpSpPr>
            <p:grpSpPr bwMode="auto">
              <a:xfrm>
                <a:off x="1888" y="3314"/>
                <a:ext cx="1984" cy="118"/>
                <a:chOff x="-141" y="2876"/>
                <a:chExt cx="1984" cy="118"/>
              </a:xfrm>
            </p:grpSpPr>
            <p:grpSp>
              <p:nvGrpSpPr>
                <p:cNvPr id="139346" name="Group 8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36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36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347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348" name="Line 9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49" name="Line 9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0" name="Line 9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1" name="Line 9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2" name="Line 9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4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5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6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7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8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9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60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61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62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6" name="Group 105"/>
              <p:cNvGrpSpPr>
                <a:grpSpLocks/>
              </p:cNvGrpSpPr>
              <p:nvPr/>
            </p:nvGrpSpPr>
            <p:grpSpPr bwMode="auto">
              <a:xfrm>
                <a:off x="1888" y="3452"/>
                <a:ext cx="1984" cy="118"/>
                <a:chOff x="-141" y="2876"/>
                <a:chExt cx="1984" cy="118"/>
              </a:xfrm>
            </p:grpSpPr>
            <p:grpSp>
              <p:nvGrpSpPr>
                <p:cNvPr id="139327" name="Group 10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344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345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4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328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329" name="Line 1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0" name="Line 1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1" name="Line 1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2" name="Line 1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3" name="Line 1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4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5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6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7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8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9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40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41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42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43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7" name="Group 125"/>
              <p:cNvGrpSpPr>
                <a:grpSpLocks/>
              </p:cNvGrpSpPr>
              <p:nvPr/>
            </p:nvGrpSpPr>
            <p:grpSpPr bwMode="auto">
              <a:xfrm>
                <a:off x="1888" y="3590"/>
                <a:ext cx="1984" cy="118"/>
                <a:chOff x="-141" y="2876"/>
                <a:chExt cx="1984" cy="118"/>
              </a:xfrm>
            </p:grpSpPr>
            <p:grpSp>
              <p:nvGrpSpPr>
                <p:cNvPr id="139308" name="Group 12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32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326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309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310" name="Line 1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1" name="Line 1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2" name="Line 1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3" name="Line 1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4" name="Line 1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5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6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7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8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9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20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21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22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23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24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8" name="Group 145"/>
              <p:cNvGrpSpPr>
                <a:grpSpLocks/>
              </p:cNvGrpSpPr>
              <p:nvPr/>
            </p:nvGrpSpPr>
            <p:grpSpPr bwMode="auto">
              <a:xfrm>
                <a:off x="1888" y="3729"/>
                <a:ext cx="1984" cy="118"/>
                <a:chOff x="-141" y="2876"/>
                <a:chExt cx="1984" cy="118"/>
              </a:xfrm>
            </p:grpSpPr>
            <p:grpSp>
              <p:nvGrpSpPr>
                <p:cNvPr id="139289" name="Group 14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306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307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290" name="Rectangle 149"/>
                <p:cNvSpPr>
                  <a:spLocks noChangeArrowheads="1"/>
                </p:cNvSpPr>
                <p:nvPr/>
              </p:nvSpPr>
              <p:spPr bwMode="auto">
                <a:xfrm>
                  <a:off x="0" y="2880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291" name="Line 150"/>
                <p:cNvSpPr>
                  <a:spLocks noChangeShapeType="1"/>
                </p:cNvSpPr>
                <p:nvPr/>
              </p:nvSpPr>
              <p:spPr bwMode="auto">
                <a:xfrm>
                  <a:off x="115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2" name="Line 151"/>
                <p:cNvSpPr>
                  <a:spLocks noChangeShapeType="1"/>
                </p:cNvSpPr>
                <p:nvPr/>
              </p:nvSpPr>
              <p:spPr bwMode="auto">
                <a:xfrm>
                  <a:off x="230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3" name="Line 152"/>
                <p:cNvSpPr>
                  <a:spLocks noChangeShapeType="1"/>
                </p:cNvSpPr>
                <p:nvPr/>
              </p:nvSpPr>
              <p:spPr bwMode="auto">
                <a:xfrm>
                  <a:off x="345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4" name="Line 153"/>
                <p:cNvSpPr>
                  <a:spLocks noChangeShapeType="1"/>
                </p:cNvSpPr>
                <p:nvPr/>
              </p:nvSpPr>
              <p:spPr bwMode="auto">
                <a:xfrm>
                  <a:off x="460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5" name="Line 154"/>
                <p:cNvSpPr>
                  <a:spLocks noChangeShapeType="1"/>
                </p:cNvSpPr>
                <p:nvPr/>
              </p:nvSpPr>
              <p:spPr bwMode="auto">
                <a:xfrm>
                  <a:off x="575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6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690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7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1381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8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806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9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921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00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1036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01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1151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02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266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03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1497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04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1612" y="2880"/>
                  <a:ext cx="8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05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727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9268" name="Group 165"/>
          <p:cNvGrpSpPr>
            <a:grpSpLocks/>
          </p:cNvGrpSpPr>
          <p:nvPr/>
        </p:nvGrpSpPr>
        <p:grpSpPr bwMode="auto">
          <a:xfrm>
            <a:off x="990600" y="2133600"/>
            <a:ext cx="3276600" cy="2743200"/>
            <a:chOff x="991" y="1935"/>
            <a:chExt cx="1688" cy="1226"/>
          </a:xfrm>
        </p:grpSpPr>
        <p:sp>
          <p:nvSpPr>
            <p:cNvPr id="139272" name="Rectangle 166"/>
            <p:cNvSpPr>
              <a:spLocks noChangeArrowheads="1"/>
            </p:cNvSpPr>
            <p:nvPr/>
          </p:nvSpPr>
          <p:spPr bwMode="auto">
            <a:xfrm>
              <a:off x="992" y="2425"/>
              <a:ext cx="1687" cy="43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39273" name="Rectangle 167"/>
            <p:cNvSpPr>
              <a:spLocks noChangeArrowheads="1"/>
            </p:cNvSpPr>
            <p:nvPr/>
          </p:nvSpPr>
          <p:spPr bwMode="auto">
            <a:xfrm>
              <a:off x="2285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139274" name="Rectangle 168"/>
            <p:cNvSpPr>
              <a:spLocks noChangeArrowheads="1"/>
            </p:cNvSpPr>
            <p:nvPr/>
          </p:nvSpPr>
          <p:spPr bwMode="auto">
            <a:xfrm>
              <a:off x="992" y="1935"/>
              <a:ext cx="836" cy="46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Control</a:t>
              </a:r>
            </a:p>
          </p:txBody>
        </p:sp>
        <p:sp>
          <p:nvSpPr>
            <p:cNvPr id="139275" name="Rectangle 169"/>
            <p:cNvSpPr>
              <a:spLocks noChangeArrowheads="1"/>
            </p:cNvSpPr>
            <p:nvPr/>
          </p:nvSpPr>
          <p:spPr bwMode="auto">
            <a:xfrm>
              <a:off x="2285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139276" name="Rectangle 170"/>
            <p:cNvSpPr>
              <a:spLocks noChangeArrowheads="1"/>
            </p:cNvSpPr>
            <p:nvPr/>
          </p:nvSpPr>
          <p:spPr bwMode="auto">
            <a:xfrm>
              <a:off x="1870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139277" name="Rectangle 171"/>
            <p:cNvSpPr>
              <a:spLocks noChangeArrowheads="1"/>
            </p:cNvSpPr>
            <p:nvPr/>
          </p:nvSpPr>
          <p:spPr bwMode="auto">
            <a:xfrm>
              <a:off x="1870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139278" name="Rectangle 172"/>
            <p:cNvSpPr>
              <a:spLocks noChangeArrowheads="1"/>
            </p:cNvSpPr>
            <p:nvPr/>
          </p:nvSpPr>
          <p:spPr bwMode="auto">
            <a:xfrm>
              <a:off x="991" y="2950"/>
              <a:ext cx="1687" cy="2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DRAM</a:t>
              </a:r>
            </a:p>
          </p:txBody>
        </p:sp>
      </p:grpSp>
      <p:sp>
        <p:nvSpPr>
          <p:cNvPr id="139269" name="Text Box 173"/>
          <p:cNvSpPr txBox="1">
            <a:spLocks noChangeArrowheads="1"/>
          </p:cNvSpPr>
          <p:nvPr/>
        </p:nvSpPr>
        <p:spPr bwMode="auto">
          <a:xfrm>
            <a:off x="1935862" y="4975119"/>
            <a:ext cx="1358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b="1" dirty="0">
                <a:latin typeface="Arial" charset="0"/>
              </a:rPr>
              <a:t>CPU</a:t>
            </a:r>
          </a:p>
        </p:txBody>
      </p:sp>
      <p:sp>
        <p:nvSpPr>
          <p:cNvPr id="139270" name="Text Box 174"/>
          <p:cNvSpPr txBox="1">
            <a:spLocks noChangeArrowheads="1"/>
          </p:cNvSpPr>
          <p:nvPr/>
        </p:nvSpPr>
        <p:spPr bwMode="auto">
          <a:xfrm>
            <a:off x="5754687" y="4978400"/>
            <a:ext cx="1292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b="1" dirty="0">
                <a:latin typeface="Arial" charset="0"/>
              </a:rPr>
              <a:t>GPU</a:t>
            </a:r>
          </a:p>
        </p:txBody>
      </p:sp>
      <p:sp>
        <p:nvSpPr>
          <p:cNvPr id="139271" name="Rectangle 1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  <a:ea typeface="ＭＳ Ｐゴシック" charset="-128"/>
              </a:rPr>
              <a:t>CPUs and GPUs have fundamentally different design philosophies</a:t>
            </a:r>
          </a:p>
        </p:txBody>
      </p:sp>
    </p:spTree>
    <p:extLst>
      <p:ext uri="{BB962C8B-B14F-4D97-AF65-F5344CB8AC3E}">
        <p14:creationId xmlns:p14="http://schemas.microsoft.com/office/powerpoint/2010/main" val="4142070218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950" y="6400800"/>
            <a:ext cx="8943975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2007-2010. 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CCBB692E-89FF-C94E-A019-C34F7834A48A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100</a:t>
            </a:fld>
            <a:endParaRPr lang="en-US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8307387" cy="1144588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Tiled Kernel Function</a:t>
            </a:r>
          </a:p>
        </p:txBody>
      </p:sp>
      <p:sp>
        <p:nvSpPr>
          <p:cNvPr id="140292" name="Text Box 3"/>
          <p:cNvSpPr txBox="1">
            <a:spLocks noChangeArrowheads="1"/>
          </p:cNvSpPr>
          <p:nvPr/>
        </p:nvSpPr>
        <p:spPr bwMode="auto">
          <a:xfrm>
            <a:off x="107950" y="923925"/>
            <a:ext cx="9036050" cy="55070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__global__ 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void matMulTiledKernel(float *d_M, float *d_N, float *d_P, int Width)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 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__shared__ float Mds[TILE_WIDTH][TILE_WIDTH];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__shared__ float Nds[TILE_WIDTH][TILE_WIDTH];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int bx = blockIdx.x; int by = blockIdx.y;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int tx = threadIdx.x; int ty = threadIdx.y;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int Row = by*TILE_WIDTH + ty;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int Col = bx*TILE_WIDTH + tx;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int k, m;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float Pvalue = 0.0;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for(m=0;m&lt;Width/TILE_WIDTH;++m){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Mds[ty][tx] = d_M[Row*Width+m*TILE_WIDTH+tx];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Nds[ty][tx] = d_N[(m*TILE_WIDTH+ty)*Width+Col];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__syncthreads();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for(k=0;k&lt;TILE_WIDTH;k++) Pvalue += Mds[ty][k]*Nds[k][tx];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__syncthreads();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}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d_P[Row*Width+Col] = Pvalue;</a:t>
            </a:r>
          </a:p>
          <a:p>
            <a:pPr algn="l" eaLnBrk="1" hangingPunct="1">
              <a:spcBef>
                <a:spcPts val="2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140293" name="TextBox 1"/>
          <p:cNvSpPr txBox="1">
            <a:spLocks noChangeArrowheads="1"/>
          </p:cNvSpPr>
          <p:nvPr/>
        </p:nvSpPr>
        <p:spPr bwMode="auto">
          <a:xfrm>
            <a:off x="6372225" y="1773238"/>
            <a:ext cx="2555875" cy="584200"/>
          </a:xfrm>
          <a:prstGeom prst="rect">
            <a:avLst/>
          </a:prstGeom>
          <a:solidFill>
            <a:srgbClr val="FBFF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/>
              <a:t>Assume Width is exactly divisible by TILE_WIDTH</a:t>
            </a:r>
          </a:p>
        </p:txBody>
      </p:sp>
      <p:sp>
        <p:nvSpPr>
          <p:cNvPr id="140294" name="TextBox 6"/>
          <p:cNvSpPr txBox="1">
            <a:spLocks noChangeArrowheads="1"/>
          </p:cNvSpPr>
          <p:nvPr/>
        </p:nvSpPr>
        <p:spPr bwMode="auto">
          <a:xfrm>
            <a:off x="6948488" y="4221163"/>
            <a:ext cx="2127250" cy="584200"/>
          </a:xfrm>
          <a:prstGeom prst="rect">
            <a:avLst/>
          </a:prstGeom>
          <a:solidFill>
            <a:srgbClr val="FBFF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/>
              <a:t>Copy current M and N tiles to shared memory</a:t>
            </a:r>
          </a:p>
        </p:txBody>
      </p:sp>
      <p:sp>
        <p:nvSpPr>
          <p:cNvPr id="140295" name="TextBox 1"/>
          <p:cNvSpPr txBox="1">
            <a:spLocks noChangeArrowheads="1"/>
          </p:cNvSpPr>
          <p:nvPr/>
        </p:nvSpPr>
        <p:spPr bwMode="auto">
          <a:xfrm>
            <a:off x="6372225" y="2708275"/>
            <a:ext cx="2555875" cy="831850"/>
          </a:xfrm>
          <a:prstGeom prst="rect">
            <a:avLst/>
          </a:prstGeom>
          <a:solidFill>
            <a:srgbClr val="FBFF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/>
              <a:t>bx, by, tx, ty, Row, Col, Pvalue, k, and m are all placed in registers </a:t>
            </a:r>
          </a:p>
        </p:txBody>
      </p:sp>
      <p:sp>
        <p:nvSpPr>
          <p:cNvPr id="140296" name="TextBox 1"/>
          <p:cNvSpPr txBox="1">
            <a:spLocks noChangeArrowheads="1"/>
          </p:cNvSpPr>
          <p:nvPr/>
        </p:nvSpPr>
        <p:spPr bwMode="auto">
          <a:xfrm>
            <a:off x="4451970" y="5320507"/>
            <a:ext cx="4551362" cy="831850"/>
          </a:xfrm>
          <a:prstGeom prst="rect">
            <a:avLst/>
          </a:prstGeom>
          <a:solidFill>
            <a:srgbClr val="FBFF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 dirty="0"/>
              <a:t>Need to synchronize threads in same block to make sure all threads have (1) copied their value to shared memory, and (2) finished contributing to </a:t>
            </a:r>
            <a:r>
              <a:rPr lang="en-US" sz="1600" dirty="0" err="1"/>
              <a:t>Pvalue</a:t>
            </a:r>
            <a:endParaRPr lang="en-US" sz="1600" dirty="0"/>
          </a:p>
        </p:txBody>
      </p:sp>
      <p:sp>
        <p:nvSpPr>
          <p:cNvPr id="140297" name="TextBox 6"/>
          <p:cNvSpPr txBox="1">
            <a:spLocks noChangeArrowheads="1"/>
          </p:cNvSpPr>
          <p:nvPr/>
        </p:nvSpPr>
        <p:spPr bwMode="auto">
          <a:xfrm>
            <a:off x="5651500" y="3789363"/>
            <a:ext cx="3384550" cy="338137"/>
          </a:xfrm>
          <a:prstGeom prst="rect">
            <a:avLst/>
          </a:prstGeom>
          <a:solidFill>
            <a:srgbClr val="FBFF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/>
              <a:t>There are Width/TILE_WIDTH phases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463" y="6308725"/>
            <a:ext cx="454025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</a:t>
            </a:r>
          </a:p>
          <a:p>
            <a:pPr algn="l">
              <a:defRPr/>
            </a:pPr>
            <a:r>
              <a:rPr lang="en-US" dirty="0"/>
              <a:t>ECE 498AL, University of Illinois, Urbana-Champaign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56325" y="6400800"/>
            <a:ext cx="2895600" cy="457200"/>
          </a:xfrm>
        </p:spPr>
        <p:txBody>
          <a:bodyPr/>
          <a:lstStyle/>
          <a:p>
            <a:pPr>
              <a:defRPr/>
            </a:pPr>
            <a:fld id="{05357961-E3EA-9E46-A4BD-B87B09DD5BA8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>
                <a:defRPr/>
              </a:pPr>
              <a:t>101</a:t>
            </a:fld>
            <a:endParaRPr lang="en-US" dirty="0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597900" cy="1144588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Calculation of Matrix Indices</a:t>
            </a:r>
          </a:p>
        </p:txBody>
      </p:sp>
      <p:grpSp>
        <p:nvGrpSpPr>
          <p:cNvPr id="142340" name="Group 13"/>
          <p:cNvGrpSpPr>
            <a:grpSpLocks/>
          </p:cNvGrpSpPr>
          <p:nvPr/>
        </p:nvGrpSpPr>
        <p:grpSpPr bwMode="auto">
          <a:xfrm>
            <a:off x="2843213" y="765175"/>
            <a:ext cx="6043612" cy="5327650"/>
            <a:chOff x="2051720" y="908720"/>
            <a:chExt cx="6042769" cy="5328320"/>
          </a:xfrm>
        </p:grpSpPr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2051720" y="4149215"/>
              <a:ext cx="671418" cy="341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Palatino" charset="0"/>
                </a:rPr>
                <a:t>Row</a:t>
              </a:r>
            </a:p>
          </p:txBody>
        </p:sp>
        <p:grpSp>
          <p:nvGrpSpPr>
            <p:cNvPr id="142344" name="Group 12"/>
            <p:cNvGrpSpPr>
              <a:grpSpLocks/>
            </p:cNvGrpSpPr>
            <p:nvPr/>
          </p:nvGrpSpPr>
          <p:grpSpPr bwMode="auto">
            <a:xfrm>
              <a:off x="2699792" y="908720"/>
              <a:ext cx="5394697" cy="5328320"/>
              <a:chOff x="2699792" y="908720"/>
              <a:chExt cx="5394697" cy="5328320"/>
            </a:xfrm>
          </p:grpSpPr>
          <p:sp>
            <p:nvSpPr>
              <p:cNvPr id="284678" name="Text Box 6"/>
              <p:cNvSpPr txBox="1">
                <a:spLocks noChangeArrowheads="1"/>
              </p:cNvSpPr>
              <p:nvPr/>
            </p:nvSpPr>
            <p:spPr bwMode="auto">
              <a:xfrm>
                <a:off x="5291355" y="3788807"/>
                <a:ext cx="2449171" cy="2448233"/>
              </a:xfrm>
              <a:prstGeom prst="rect">
                <a:avLst/>
              </a:prstGeom>
              <a:solidFill>
                <a:srgbClr val="99FF66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  <a:defRPr/>
                </a:pPr>
                <a:r>
                  <a:rPr lang="en-US" sz="1200" b="1" dirty="0" err="1">
                    <a:solidFill>
                      <a:srgbClr val="000000"/>
                    </a:solidFill>
                    <a:latin typeface="Arial" charset="0"/>
                  </a:rPr>
                  <a:t>d_P</a:t>
                </a:r>
                <a:endParaRPr lang="en-US" sz="12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84696" name="Rectangle 24"/>
              <p:cNvSpPr>
                <a:spLocks noChangeArrowheads="1"/>
              </p:cNvSpPr>
              <p:nvPr/>
            </p:nvSpPr>
            <p:spPr bwMode="auto">
              <a:xfrm>
                <a:off x="6011980" y="4509623"/>
                <a:ext cx="914272" cy="9145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4676" name="Text Box 4"/>
              <p:cNvSpPr txBox="1">
                <a:spLocks noChangeArrowheads="1"/>
              </p:cNvSpPr>
              <p:nvPr/>
            </p:nvSpPr>
            <p:spPr bwMode="auto">
              <a:xfrm>
                <a:off x="2843772" y="3788807"/>
                <a:ext cx="2447583" cy="2448233"/>
              </a:xfrm>
              <a:prstGeom prst="rect">
                <a:avLst/>
              </a:prstGeom>
              <a:solidFill>
                <a:srgbClr val="99FF66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  <a:defRPr/>
                </a:pPr>
                <a:r>
                  <a:rPr lang="en-US" sz="1200" b="1" dirty="0" err="1">
                    <a:latin typeface="Arial" charset="0"/>
                  </a:rPr>
                  <a:t>d_M</a:t>
                </a:r>
                <a:endParaRPr lang="en-US" sz="1200" b="1" dirty="0">
                  <a:latin typeface="Arial" charset="0"/>
                </a:endParaRPr>
              </a:p>
            </p:txBody>
          </p:sp>
          <p:sp>
            <p:nvSpPr>
              <p:cNvPr id="284677" name="Text Box 5"/>
              <p:cNvSpPr txBox="1">
                <a:spLocks noChangeArrowheads="1"/>
              </p:cNvSpPr>
              <p:nvPr/>
            </p:nvSpPr>
            <p:spPr bwMode="auto">
              <a:xfrm>
                <a:off x="5291355" y="1340574"/>
                <a:ext cx="2449171" cy="2448233"/>
              </a:xfrm>
              <a:prstGeom prst="rect">
                <a:avLst/>
              </a:prstGeom>
              <a:solidFill>
                <a:srgbClr val="99FF66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  <a:defRPr/>
                </a:pPr>
                <a:r>
                  <a:rPr lang="en-US" sz="1200" b="1" dirty="0" err="1">
                    <a:solidFill>
                      <a:srgbClr val="000000"/>
                    </a:solidFill>
                    <a:latin typeface="Arial" charset="0"/>
                  </a:rPr>
                  <a:t>d_N</a:t>
                </a:r>
                <a:endParaRPr lang="en-US" sz="12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84680" name="Line 8"/>
              <p:cNvSpPr>
                <a:spLocks noChangeShapeType="1"/>
              </p:cNvSpPr>
              <p:nvPr/>
            </p:nvSpPr>
            <p:spPr bwMode="auto">
              <a:xfrm>
                <a:off x="6516734" y="3788807"/>
                <a:ext cx="1588" cy="1417816"/>
              </a:xfrm>
              <a:prstGeom prst="line">
                <a:avLst/>
              </a:prstGeom>
              <a:noFill/>
              <a:ln w="936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4681" name="Line 9"/>
              <p:cNvSpPr>
                <a:spLocks noChangeShapeType="1"/>
              </p:cNvSpPr>
              <p:nvPr/>
            </p:nvSpPr>
            <p:spPr bwMode="auto">
              <a:xfrm>
                <a:off x="6443719" y="3788807"/>
                <a:ext cx="1588" cy="1417816"/>
              </a:xfrm>
              <a:prstGeom prst="line">
                <a:avLst/>
              </a:prstGeom>
              <a:noFill/>
              <a:ln w="936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4682" name="Line 10"/>
              <p:cNvSpPr>
                <a:spLocks noChangeShapeType="1"/>
              </p:cNvSpPr>
              <p:nvPr/>
            </p:nvSpPr>
            <p:spPr bwMode="auto">
              <a:xfrm flipH="1">
                <a:off x="5291355" y="6092560"/>
                <a:ext cx="2449171" cy="1587"/>
              </a:xfrm>
              <a:prstGeom prst="line">
                <a:avLst/>
              </a:prstGeom>
              <a:noFill/>
              <a:ln w="648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4684" name="Text Box 12"/>
              <p:cNvSpPr txBox="1">
                <a:spLocks noChangeArrowheads="1"/>
              </p:cNvSpPr>
              <p:nvPr/>
            </p:nvSpPr>
            <p:spPr bwMode="auto">
              <a:xfrm>
                <a:off x="6443719" y="5157404"/>
                <a:ext cx="55555" cy="53982"/>
              </a:xfrm>
              <a:prstGeom prst="rect">
                <a:avLst/>
              </a:prstGeom>
              <a:solidFill>
                <a:srgbClr val="FF66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4685" name="Line 13"/>
              <p:cNvSpPr>
                <a:spLocks noChangeShapeType="1"/>
              </p:cNvSpPr>
              <p:nvPr/>
            </p:nvSpPr>
            <p:spPr bwMode="auto">
              <a:xfrm>
                <a:off x="5291355" y="5219325"/>
                <a:ext cx="1225379" cy="9526"/>
              </a:xfrm>
              <a:prstGeom prst="line">
                <a:avLst/>
              </a:prstGeom>
              <a:noFill/>
              <a:ln w="936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4686" name="Line 14"/>
              <p:cNvSpPr>
                <a:spLocks noChangeShapeType="1"/>
              </p:cNvSpPr>
              <p:nvPr/>
            </p:nvSpPr>
            <p:spPr bwMode="auto">
              <a:xfrm>
                <a:off x="5291355" y="5157404"/>
                <a:ext cx="1225379" cy="0"/>
              </a:xfrm>
              <a:prstGeom prst="line">
                <a:avLst/>
              </a:prstGeom>
              <a:noFill/>
              <a:ln w="936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4687" name="Line 15"/>
              <p:cNvSpPr>
                <a:spLocks noChangeShapeType="1"/>
              </p:cNvSpPr>
              <p:nvPr/>
            </p:nvSpPr>
            <p:spPr bwMode="auto">
              <a:xfrm flipH="1" flipV="1">
                <a:off x="7956396" y="1340574"/>
                <a:ext cx="7936" cy="2448233"/>
              </a:xfrm>
              <a:prstGeom prst="line">
                <a:avLst/>
              </a:prstGeom>
              <a:noFill/>
              <a:ln w="648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4688" name="Line 16"/>
              <p:cNvSpPr>
                <a:spLocks noChangeShapeType="1"/>
              </p:cNvSpPr>
              <p:nvPr/>
            </p:nvSpPr>
            <p:spPr bwMode="auto">
              <a:xfrm flipH="1" flipV="1">
                <a:off x="7956396" y="3788807"/>
                <a:ext cx="7936" cy="2448233"/>
              </a:xfrm>
              <a:prstGeom prst="line">
                <a:avLst/>
              </a:prstGeom>
              <a:noFill/>
              <a:ln w="648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4689" name="Line 17"/>
              <p:cNvSpPr>
                <a:spLocks noChangeShapeType="1"/>
              </p:cNvSpPr>
              <p:nvPr/>
            </p:nvSpPr>
            <p:spPr bwMode="auto">
              <a:xfrm flipH="1">
                <a:off x="2843772" y="6092560"/>
                <a:ext cx="2447583" cy="1587"/>
              </a:xfrm>
              <a:prstGeom prst="line">
                <a:avLst/>
              </a:prstGeom>
              <a:noFill/>
              <a:ln w="648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4690" name="Text Box 18"/>
              <p:cNvSpPr txBox="1">
                <a:spLocks noChangeArrowheads="1"/>
              </p:cNvSpPr>
              <p:nvPr/>
            </p:nvSpPr>
            <p:spPr bwMode="auto">
              <a:xfrm rot="16200000">
                <a:off x="7807927" y="2352752"/>
                <a:ext cx="435030" cy="138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US" sz="900" b="1" dirty="0">
                    <a:solidFill>
                      <a:srgbClr val="000000"/>
                    </a:solidFill>
                  </a:rPr>
                  <a:t>WIDTH</a:t>
                </a:r>
              </a:p>
            </p:txBody>
          </p:sp>
          <p:sp>
            <p:nvSpPr>
              <p:cNvPr id="284691" name="Text Box 19"/>
              <p:cNvSpPr txBox="1">
                <a:spLocks noChangeArrowheads="1"/>
              </p:cNvSpPr>
              <p:nvPr/>
            </p:nvSpPr>
            <p:spPr bwMode="auto">
              <a:xfrm rot="16200000">
                <a:off x="7807927" y="4874019"/>
                <a:ext cx="435030" cy="138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US" sz="900" b="1" dirty="0">
                    <a:solidFill>
                      <a:srgbClr val="000000"/>
                    </a:solidFill>
                  </a:rPr>
                  <a:t>WIDTH</a:t>
                </a:r>
              </a:p>
            </p:txBody>
          </p:sp>
          <p:sp>
            <p:nvSpPr>
              <p:cNvPr id="284692" name="Text Box 20"/>
              <p:cNvSpPr txBox="1">
                <a:spLocks noChangeArrowheads="1"/>
              </p:cNvSpPr>
              <p:nvPr/>
            </p:nvSpPr>
            <p:spPr bwMode="auto">
              <a:xfrm>
                <a:off x="4427876" y="5949667"/>
                <a:ext cx="434914" cy="138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US" sz="900" b="1" dirty="0">
                    <a:solidFill>
                      <a:srgbClr val="000000"/>
                    </a:solidFill>
                  </a:rPr>
                  <a:t>WIDTH</a:t>
                </a:r>
              </a:p>
            </p:txBody>
          </p:sp>
          <p:sp>
            <p:nvSpPr>
              <p:cNvPr id="284693" name="Text Box 21"/>
              <p:cNvSpPr txBox="1">
                <a:spLocks noChangeArrowheads="1"/>
              </p:cNvSpPr>
              <p:nvPr/>
            </p:nvSpPr>
            <p:spPr bwMode="auto">
              <a:xfrm>
                <a:off x="6875459" y="5949667"/>
                <a:ext cx="434914" cy="138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US" sz="900" b="1" dirty="0">
                    <a:solidFill>
                      <a:srgbClr val="000000"/>
                    </a:solidFill>
                  </a:rPr>
                  <a:t>WIDTH</a:t>
                </a:r>
              </a:p>
            </p:txBody>
          </p:sp>
          <p:sp>
            <p:nvSpPr>
              <p:cNvPr id="284694" name="Text Box 22"/>
              <p:cNvSpPr txBox="1">
                <a:spLocks noChangeArrowheads="1"/>
              </p:cNvSpPr>
              <p:nvPr/>
            </p:nvSpPr>
            <p:spPr bwMode="auto">
              <a:xfrm>
                <a:off x="3707251" y="4581070"/>
                <a:ext cx="434914" cy="463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Palatino" charset="0"/>
                  </a:rPr>
                  <a:t>…</a:t>
                </a:r>
              </a:p>
            </p:txBody>
          </p:sp>
          <p:sp>
            <p:nvSpPr>
              <p:cNvPr id="284698" name="Text Box 26"/>
              <p:cNvSpPr txBox="1">
                <a:spLocks noChangeArrowheads="1"/>
              </p:cNvSpPr>
              <p:nvPr/>
            </p:nvSpPr>
            <p:spPr bwMode="auto">
              <a:xfrm>
                <a:off x="5291355" y="908720"/>
                <a:ext cx="598404" cy="341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Palatino" charset="0"/>
                  </a:rPr>
                  <a:t>Col</a:t>
                </a:r>
              </a:p>
            </p:txBody>
          </p:sp>
          <p:sp>
            <p:nvSpPr>
              <p:cNvPr id="284700" name="Text Box 28"/>
              <p:cNvSpPr txBox="1">
                <a:spLocks noChangeArrowheads="1"/>
              </p:cNvSpPr>
              <p:nvPr/>
            </p:nvSpPr>
            <p:spPr bwMode="auto">
              <a:xfrm>
                <a:off x="5867538" y="5517813"/>
                <a:ext cx="1060302" cy="263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Palatino" charset="0"/>
                  </a:rPr>
                  <a:t>TILE_WIDTH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 rot="16200000">
                <a:off x="6549927" y="4835136"/>
                <a:ext cx="1060583" cy="263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Palatino" charset="0"/>
                  </a:rPr>
                  <a:t>TILE_WIDTH</a:t>
                </a:r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 flipH="1">
                <a:off x="5940553" y="5517813"/>
                <a:ext cx="934907" cy="1587"/>
              </a:xfrm>
              <a:prstGeom prst="line">
                <a:avLst/>
              </a:prstGeom>
              <a:noFill/>
              <a:ln w="648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 flipH="1">
                <a:off x="6948474" y="4509623"/>
                <a:ext cx="0" cy="935156"/>
              </a:xfrm>
              <a:prstGeom prst="line">
                <a:avLst/>
              </a:prstGeom>
              <a:noFill/>
              <a:ln w="648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142368" name="Straight Arrow Connector 3"/>
              <p:cNvCxnSpPr>
                <a:cxnSpLocks noChangeShapeType="1"/>
              </p:cNvCxnSpPr>
              <p:nvPr/>
            </p:nvCxnSpPr>
            <p:spPr bwMode="auto">
              <a:xfrm>
                <a:off x="5292080" y="1268760"/>
                <a:ext cx="115212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Rectangle 24"/>
              <p:cNvSpPr>
                <a:spLocks noChangeArrowheads="1"/>
              </p:cNvSpPr>
              <p:nvPr/>
            </p:nvSpPr>
            <p:spPr bwMode="auto">
              <a:xfrm>
                <a:off x="2843772" y="4509623"/>
                <a:ext cx="914272" cy="91451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142370" name="Straight Arrow Connector 37"/>
              <p:cNvCxnSpPr>
                <a:cxnSpLocks noChangeShapeType="1"/>
              </p:cNvCxnSpPr>
              <p:nvPr/>
            </p:nvCxnSpPr>
            <p:spPr bwMode="auto">
              <a:xfrm>
                <a:off x="2699792" y="3789040"/>
                <a:ext cx="0" cy="13681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4138991" y="4509623"/>
                <a:ext cx="915860" cy="91451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4683" name="Text Box 11"/>
              <p:cNvSpPr txBox="1">
                <a:spLocks noChangeArrowheads="1"/>
              </p:cNvSpPr>
              <p:nvPr/>
            </p:nvSpPr>
            <p:spPr bwMode="auto">
              <a:xfrm>
                <a:off x="2843772" y="5157404"/>
                <a:ext cx="2447583" cy="60333"/>
              </a:xfrm>
              <a:prstGeom prst="rect">
                <a:avLst/>
              </a:prstGeom>
              <a:solidFill>
                <a:srgbClr val="FF6600"/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" name="Text Box 26"/>
              <p:cNvSpPr txBox="1">
                <a:spLocks noChangeArrowheads="1"/>
              </p:cNvSpPr>
              <p:nvPr/>
            </p:nvSpPr>
            <p:spPr bwMode="auto">
              <a:xfrm>
                <a:off x="2843772" y="4149215"/>
                <a:ext cx="1368234" cy="279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Palatino" charset="0"/>
                  </a:rPr>
                  <a:t>m*TILE_WIDTH</a:t>
                </a:r>
              </a:p>
            </p:txBody>
          </p:sp>
          <p:cxnSp>
            <p:nvCxnSpPr>
              <p:cNvPr id="142374" name="Straight Arrow Connector 43"/>
              <p:cNvCxnSpPr>
                <a:cxnSpLocks noChangeShapeType="1"/>
              </p:cNvCxnSpPr>
              <p:nvPr/>
            </p:nvCxnSpPr>
            <p:spPr bwMode="auto">
              <a:xfrm>
                <a:off x="2843808" y="4437112"/>
                <a:ext cx="1296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4697" name="Text Box 25"/>
              <p:cNvSpPr txBox="1">
                <a:spLocks noChangeArrowheads="1"/>
              </p:cNvSpPr>
              <p:nvPr/>
            </p:nvSpPr>
            <p:spPr bwMode="auto">
              <a:xfrm>
                <a:off x="4138991" y="4796997"/>
                <a:ext cx="298408" cy="34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Palatino" charset="0"/>
                  </a:rPr>
                  <a:t>k</a:t>
                </a:r>
              </a:p>
            </p:txBody>
          </p:sp>
          <p:cxnSp>
            <p:nvCxnSpPr>
              <p:cNvPr id="142376" name="Straight Arrow Connector 45"/>
              <p:cNvCxnSpPr>
                <a:cxnSpLocks noChangeShapeType="1"/>
              </p:cNvCxnSpPr>
              <p:nvPr/>
            </p:nvCxnSpPr>
            <p:spPr bwMode="auto">
              <a:xfrm>
                <a:off x="4139952" y="5104800"/>
                <a:ext cx="43204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" name="Rectangle 24"/>
              <p:cNvSpPr>
                <a:spLocks noChangeArrowheads="1"/>
              </p:cNvSpPr>
              <p:nvPr/>
            </p:nvSpPr>
            <p:spPr bwMode="auto">
              <a:xfrm>
                <a:off x="6011980" y="1340574"/>
                <a:ext cx="914272" cy="91451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6011980" y="2636137"/>
                <a:ext cx="914272" cy="91451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4679" name="Text Box 7"/>
              <p:cNvSpPr txBox="1">
                <a:spLocks noChangeArrowheads="1"/>
              </p:cNvSpPr>
              <p:nvPr/>
            </p:nvSpPr>
            <p:spPr bwMode="auto">
              <a:xfrm>
                <a:off x="6443719" y="1340574"/>
                <a:ext cx="61904" cy="2448233"/>
              </a:xfrm>
              <a:prstGeom prst="rect">
                <a:avLst/>
              </a:prstGeom>
              <a:solidFill>
                <a:srgbClr val="FF6600"/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en-US" dirty="0"/>
              </a:p>
            </p:txBody>
          </p:sp>
          <p:sp>
            <p:nvSpPr>
              <p:cNvPr id="50" name="Text Box 26"/>
              <p:cNvSpPr txBox="1">
                <a:spLocks noChangeArrowheads="1"/>
              </p:cNvSpPr>
              <p:nvPr/>
            </p:nvSpPr>
            <p:spPr bwMode="auto">
              <a:xfrm rot="5400000">
                <a:off x="5154668" y="1886781"/>
                <a:ext cx="1368597" cy="279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Palatino" charset="0"/>
                  </a:rPr>
                  <a:t>m*TILE_WIDTH</a:t>
                </a:r>
              </a:p>
            </p:txBody>
          </p:sp>
          <p:cxnSp>
            <p:nvCxnSpPr>
              <p:cNvPr id="142381" name="Straight Arrow Connector 50"/>
              <p:cNvCxnSpPr>
                <a:cxnSpLocks noChangeShapeType="1"/>
              </p:cNvCxnSpPr>
              <p:nvPr/>
            </p:nvCxnSpPr>
            <p:spPr bwMode="auto">
              <a:xfrm>
                <a:off x="5958000" y="1340768"/>
                <a:ext cx="0" cy="1296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Text Box 22"/>
              <p:cNvSpPr txBox="1">
                <a:spLocks noChangeArrowheads="1"/>
              </p:cNvSpPr>
              <p:nvPr/>
            </p:nvSpPr>
            <p:spPr bwMode="auto">
              <a:xfrm rot="5400000">
                <a:off x="6170650" y="2190056"/>
                <a:ext cx="435030" cy="463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Palatino" charset="0"/>
                  </a:rPr>
                  <a:t>…</a:t>
                </a:r>
              </a:p>
            </p:txBody>
          </p:sp>
          <p:sp>
            <p:nvSpPr>
              <p:cNvPr id="56" name="Text Box 25"/>
              <p:cNvSpPr txBox="1">
                <a:spLocks noChangeArrowheads="1"/>
              </p:cNvSpPr>
              <p:nvPr/>
            </p:nvSpPr>
            <p:spPr bwMode="auto">
              <a:xfrm>
                <a:off x="6083408" y="2636137"/>
                <a:ext cx="298408" cy="341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Palatino" charset="0"/>
                  </a:rPr>
                  <a:t>k</a:t>
                </a:r>
              </a:p>
            </p:txBody>
          </p:sp>
          <p:cxnSp>
            <p:nvCxnSpPr>
              <p:cNvPr id="142384" name="Straight Arrow Connector 56"/>
              <p:cNvCxnSpPr>
                <a:cxnSpLocks noChangeShapeType="1"/>
              </p:cNvCxnSpPr>
              <p:nvPr/>
            </p:nvCxnSpPr>
            <p:spPr bwMode="auto">
              <a:xfrm>
                <a:off x="6372200" y="2636912"/>
                <a:ext cx="0" cy="3600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9" name="Text Box 28"/>
              <p:cNvSpPr txBox="1">
                <a:spLocks noChangeArrowheads="1"/>
              </p:cNvSpPr>
              <p:nvPr/>
            </p:nvSpPr>
            <p:spPr bwMode="auto">
              <a:xfrm>
                <a:off x="2770757" y="5517813"/>
                <a:ext cx="1060302" cy="263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Palatino" charset="0"/>
                  </a:rPr>
                  <a:t>TILE_WIDTH</a:t>
                </a:r>
              </a:p>
            </p:txBody>
          </p:sp>
          <p:sp>
            <p:nvSpPr>
              <p:cNvPr id="60" name="Line 10"/>
              <p:cNvSpPr>
                <a:spLocks noChangeShapeType="1"/>
              </p:cNvSpPr>
              <p:nvPr/>
            </p:nvSpPr>
            <p:spPr bwMode="auto">
              <a:xfrm flipH="1">
                <a:off x="2843772" y="5517813"/>
                <a:ext cx="936494" cy="1587"/>
              </a:xfrm>
              <a:prstGeom prst="line">
                <a:avLst/>
              </a:prstGeom>
              <a:noFill/>
              <a:ln w="648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Text Box 28"/>
              <p:cNvSpPr txBox="1">
                <a:spLocks noChangeArrowheads="1"/>
              </p:cNvSpPr>
              <p:nvPr/>
            </p:nvSpPr>
            <p:spPr bwMode="auto">
              <a:xfrm>
                <a:off x="4138991" y="5517813"/>
                <a:ext cx="1060302" cy="263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Palatino" charset="0"/>
                  </a:rPr>
                  <a:t>TILE_WIDTH</a:t>
                </a:r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 flipH="1">
                <a:off x="4138991" y="5517813"/>
                <a:ext cx="936494" cy="1587"/>
              </a:xfrm>
              <a:prstGeom prst="line">
                <a:avLst/>
              </a:prstGeom>
              <a:noFill/>
              <a:ln w="648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Text Box 28"/>
              <p:cNvSpPr txBox="1">
                <a:spLocks noChangeArrowheads="1"/>
              </p:cNvSpPr>
              <p:nvPr/>
            </p:nvSpPr>
            <p:spPr bwMode="auto">
              <a:xfrm rot="16200000">
                <a:off x="6621355" y="2963238"/>
                <a:ext cx="1060583" cy="263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Palatino" charset="0"/>
                  </a:rPr>
                  <a:t>TILE_WIDTH</a:t>
                </a:r>
              </a:p>
            </p:txBody>
          </p:sp>
          <p:sp>
            <p:nvSpPr>
              <p:cNvPr id="64" name="Line 10"/>
              <p:cNvSpPr>
                <a:spLocks noChangeShapeType="1"/>
              </p:cNvSpPr>
              <p:nvPr/>
            </p:nvSpPr>
            <p:spPr bwMode="auto">
              <a:xfrm flipH="1">
                <a:off x="7019902" y="2636137"/>
                <a:ext cx="0" cy="936743"/>
              </a:xfrm>
              <a:prstGeom prst="line">
                <a:avLst/>
              </a:prstGeom>
              <a:noFill/>
              <a:ln w="648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Text Box 28"/>
              <p:cNvSpPr txBox="1">
                <a:spLocks noChangeArrowheads="1"/>
              </p:cNvSpPr>
              <p:nvPr/>
            </p:nvSpPr>
            <p:spPr bwMode="auto">
              <a:xfrm rot="16200000">
                <a:off x="6621355" y="1667675"/>
                <a:ext cx="1060583" cy="263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Palatino" charset="0"/>
                  </a:rPr>
                  <a:t>TILE_WIDTH</a:t>
                </a:r>
              </a:p>
            </p:txBody>
          </p:sp>
          <p:sp>
            <p:nvSpPr>
              <p:cNvPr id="66" name="Line 10"/>
              <p:cNvSpPr>
                <a:spLocks noChangeShapeType="1"/>
              </p:cNvSpPr>
              <p:nvPr/>
            </p:nvSpPr>
            <p:spPr bwMode="auto">
              <a:xfrm flipH="1">
                <a:off x="7019902" y="1340574"/>
                <a:ext cx="0" cy="936743"/>
              </a:xfrm>
              <a:prstGeom prst="line">
                <a:avLst/>
              </a:prstGeom>
              <a:noFill/>
              <a:ln w="648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Text Box 11"/>
              <p:cNvSpPr txBox="1">
                <a:spLocks noChangeArrowheads="1"/>
              </p:cNvSpPr>
              <p:nvPr/>
            </p:nvSpPr>
            <p:spPr bwMode="auto">
              <a:xfrm>
                <a:off x="6443719" y="5158992"/>
                <a:ext cx="61904" cy="60333"/>
              </a:xfrm>
              <a:prstGeom prst="rect">
                <a:avLst/>
              </a:prstGeom>
              <a:solidFill>
                <a:srgbClr val="FF6600"/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42341" name="Content Placeholder 2"/>
          <p:cNvSpPr txBox="1">
            <a:spLocks/>
          </p:cNvSpPr>
          <p:nvPr/>
        </p:nvSpPr>
        <p:spPr bwMode="auto">
          <a:xfrm>
            <a:off x="250825" y="1052513"/>
            <a:ext cx="540067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400"/>
              <a:t>Each phase corresponds to a different value of m in the outer </a:t>
            </a:r>
            <a:r>
              <a:rPr lang="en-US" sz="2400" i="1"/>
              <a:t>for</a:t>
            </a:r>
            <a:r>
              <a:rPr lang="en-US" sz="2400"/>
              <a:t> loop (m=0, 1,…,TILE_WIDTH-1)</a:t>
            </a:r>
          </a:p>
          <a:p>
            <a:pPr algn="l"/>
            <a:r>
              <a:rPr lang="en-US" sz="2400"/>
              <a:t>Tile m starts m*TILE_WIDTH columns over in the d_M array and the same number of rows down in the d_N array.</a:t>
            </a:r>
          </a:p>
        </p:txBody>
      </p:sp>
      <p:sp>
        <p:nvSpPr>
          <p:cNvPr id="142342" name="Content Placeholder 2"/>
          <p:cNvSpPr txBox="1">
            <a:spLocks/>
          </p:cNvSpPr>
          <p:nvPr/>
        </p:nvSpPr>
        <p:spPr bwMode="auto">
          <a:xfrm>
            <a:off x="250825" y="3716338"/>
            <a:ext cx="273685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400"/>
              <a:t>As k increases in the inner </a:t>
            </a:r>
            <a:r>
              <a:rPr lang="en-US" sz="2400" i="1"/>
              <a:t>for</a:t>
            </a:r>
            <a:r>
              <a:rPr lang="en-US" sz="2400"/>
              <a:t> loop we pick out elements in row ty of d_M and column tx of d_N.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Rectangle 534"/>
          <p:cNvSpPr>
            <a:spLocks noChangeArrowheads="1"/>
          </p:cNvSpPr>
          <p:nvPr/>
        </p:nvSpPr>
        <p:spPr bwMode="auto">
          <a:xfrm>
            <a:off x="5075238" y="4895850"/>
            <a:ext cx="649287" cy="647700"/>
          </a:xfrm>
          <a:prstGeom prst="rect">
            <a:avLst/>
          </a:prstGeom>
          <a:solidFill>
            <a:srgbClr val="FFD4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5D8EC-364F-5B49-BA21-D0918591A5BF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  <p:sp>
        <p:nvSpPr>
          <p:cNvPr id="144387" name="Rectangle 4"/>
          <p:cNvSpPr>
            <a:spLocks noChangeArrowheads="1"/>
          </p:cNvSpPr>
          <p:nvPr/>
        </p:nvSpPr>
        <p:spPr bwMode="auto">
          <a:xfrm>
            <a:off x="900113" y="3600450"/>
            <a:ext cx="2592387" cy="25923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144388" name="Rectangle 5"/>
          <p:cNvSpPr>
            <a:spLocks noChangeArrowheads="1"/>
          </p:cNvSpPr>
          <p:nvPr/>
        </p:nvSpPr>
        <p:spPr bwMode="auto">
          <a:xfrm>
            <a:off x="3779838" y="3600450"/>
            <a:ext cx="2592387" cy="25923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144389" name="Rectangle 6"/>
          <p:cNvSpPr>
            <a:spLocks noChangeArrowheads="1"/>
          </p:cNvSpPr>
          <p:nvPr/>
        </p:nvSpPr>
        <p:spPr bwMode="auto">
          <a:xfrm>
            <a:off x="3779838" y="720725"/>
            <a:ext cx="2592387" cy="25908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144390" name="TextBox 7"/>
          <p:cNvSpPr txBox="1">
            <a:spLocks noChangeArrowheads="1"/>
          </p:cNvSpPr>
          <p:nvPr/>
        </p:nvSpPr>
        <p:spPr bwMode="auto">
          <a:xfrm>
            <a:off x="1763713" y="6165850"/>
            <a:ext cx="86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/>
              <a:t>d_M</a:t>
            </a:r>
          </a:p>
        </p:txBody>
      </p:sp>
      <p:sp>
        <p:nvSpPr>
          <p:cNvPr id="144391" name="TextBox 8"/>
          <p:cNvSpPr txBox="1">
            <a:spLocks noChangeArrowheads="1"/>
          </p:cNvSpPr>
          <p:nvPr/>
        </p:nvSpPr>
        <p:spPr bwMode="auto">
          <a:xfrm>
            <a:off x="4643438" y="6165850"/>
            <a:ext cx="865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/>
              <a:t>d_P</a:t>
            </a:r>
          </a:p>
        </p:txBody>
      </p:sp>
      <p:sp>
        <p:nvSpPr>
          <p:cNvPr id="144392" name="TextBox 9"/>
          <p:cNvSpPr txBox="1">
            <a:spLocks noChangeArrowheads="1"/>
          </p:cNvSpPr>
          <p:nvPr/>
        </p:nvSpPr>
        <p:spPr bwMode="auto">
          <a:xfrm>
            <a:off x="4643438" y="188913"/>
            <a:ext cx="865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/>
              <a:t>d_N</a:t>
            </a:r>
          </a:p>
        </p:txBody>
      </p:sp>
      <p:grpSp>
        <p:nvGrpSpPr>
          <p:cNvPr id="460" name="Group 459"/>
          <p:cNvGrpSpPr>
            <a:grpSpLocks/>
          </p:cNvGrpSpPr>
          <p:nvPr/>
        </p:nvGrpSpPr>
        <p:grpSpPr bwMode="auto">
          <a:xfrm>
            <a:off x="900113" y="720725"/>
            <a:ext cx="5472112" cy="5472113"/>
            <a:chOff x="899592" y="720000"/>
            <a:chExt cx="5472696" cy="5472072"/>
          </a:xfrm>
        </p:grpSpPr>
        <p:grpSp>
          <p:nvGrpSpPr>
            <p:cNvPr id="144516" name="Group 160"/>
            <p:cNvGrpSpPr>
              <a:grpSpLocks/>
            </p:cNvGrpSpPr>
            <p:nvPr/>
          </p:nvGrpSpPr>
          <p:grpSpPr bwMode="auto">
            <a:xfrm>
              <a:off x="3780000" y="3600000"/>
              <a:ext cx="2592288" cy="2592072"/>
              <a:chOff x="539552" y="720000"/>
              <a:chExt cx="2592288" cy="2592072"/>
            </a:xfrm>
          </p:grpSpPr>
          <p:grpSp>
            <p:nvGrpSpPr>
              <p:cNvPr id="144815" name="Group 48"/>
              <p:cNvGrpSpPr>
                <a:grpSpLocks/>
              </p:cNvGrpSpPr>
              <p:nvPr/>
            </p:nvGrpSpPr>
            <p:grpSpPr bwMode="auto">
              <a:xfrm>
                <a:off x="539552" y="720000"/>
                <a:ext cx="2592288" cy="648072"/>
                <a:chOff x="539552" y="720000"/>
                <a:chExt cx="2592288" cy="648072"/>
              </a:xfrm>
            </p:grpSpPr>
            <p:grpSp>
              <p:nvGrpSpPr>
                <p:cNvPr id="144927" name="Group 20"/>
                <p:cNvGrpSpPr>
                  <a:grpSpLocks/>
                </p:cNvGrpSpPr>
                <p:nvPr/>
              </p:nvGrpSpPr>
              <p:grpSpPr bwMode="auto">
                <a:xfrm>
                  <a:off x="539552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95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959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960" name="Straight Connector 12"/>
                    <p:cNvCxnSpPr>
                      <a:cxnSpLocks noChangeShapeType="1"/>
                      <a:stCxn id="144959" idx="0"/>
                      <a:endCxn id="144959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61" name="Straight Connector 1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62" name="Straight Connector 1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956" name="Straight Connector 17"/>
                  <p:cNvCxnSpPr>
                    <a:cxnSpLocks noChangeShapeType="1"/>
                    <a:stCxn id="144959" idx="1"/>
                    <a:endCxn id="144959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57" name="Straight Connector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58" name="Straight Connector 1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928" name="Group 21"/>
                <p:cNvGrpSpPr>
                  <a:grpSpLocks/>
                </p:cNvGrpSpPr>
                <p:nvPr/>
              </p:nvGrpSpPr>
              <p:grpSpPr bwMode="auto">
                <a:xfrm>
                  <a:off x="1187624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947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951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952" name="Straight Connector 27"/>
                    <p:cNvCxnSpPr>
                      <a:cxnSpLocks noChangeShapeType="1"/>
                      <a:stCxn id="144951" idx="0"/>
                      <a:endCxn id="144951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53" name="Straight Connector 2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54" name="Straight Connector 2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948" name="Straight Connector 23"/>
                  <p:cNvCxnSpPr>
                    <a:cxnSpLocks noChangeShapeType="1"/>
                    <a:stCxn id="144951" idx="1"/>
                    <a:endCxn id="144951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49" name="Straight Connector 2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50" name="Straight Connector 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929" name="Group 30"/>
                <p:cNvGrpSpPr>
                  <a:grpSpLocks/>
                </p:cNvGrpSpPr>
                <p:nvPr/>
              </p:nvGrpSpPr>
              <p:grpSpPr bwMode="auto">
                <a:xfrm>
                  <a:off x="1835696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939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94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944" name="Straight Connector 36"/>
                    <p:cNvCxnSpPr>
                      <a:cxnSpLocks noChangeShapeType="1"/>
                      <a:stCxn id="144943" idx="0"/>
                      <a:endCxn id="144943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45" name="Straight Connector 3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46" name="Straight Connector 3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940" name="Straight Connector 32"/>
                  <p:cNvCxnSpPr>
                    <a:cxnSpLocks noChangeShapeType="1"/>
                    <a:stCxn id="144943" idx="1"/>
                    <a:endCxn id="144943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41" name="Straight Connector 3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42" name="Straight Connector 3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930" name="Group 39"/>
                <p:cNvGrpSpPr>
                  <a:grpSpLocks/>
                </p:cNvGrpSpPr>
                <p:nvPr/>
              </p:nvGrpSpPr>
              <p:grpSpPr bwMode="auto">
                <a:xfrm>
                  <a:off x="2483768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931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935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936" name="Straight Connector 45"/>
                    <p:cNvCxnSpPr>
                      <a:cxnSpLocks noChangeShapeType="1"/>
                      <a:stCxn id="144935" idx="0"/>
                      <a:endCxn id="144935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37" name="Straight Connector 4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38" name="Straight Connector 4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932" name="Straight Connector 41"/>
                  <p:cNvCxnSpPr>
                    <a:cxnSpLocks noChangeShapeType="1"/>
                    <a:stCxn id="144935" idx="1"/>
                    <a:endCxn id="144935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33" name="Straight Connector 4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34" name="Straight Connector 4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44816" name="Group 49"/>
              <p:cNvGrpSpPr>
                <a:grpSpLocks/>
              </p:cNvGrpSpPr>
              <p:nvPr/>
            </p:nvGrpSpPr>
            <p:grpSpPr bwMode="auto">
              <a:xfrm>
                <a:off x="539552" y="1368000"/>
                <a:ext cx="2592288" cy="648072"/>
                <a:chOff x="539552" y="720000"/>
                <a:chExt cx="2592288" cy="648072"/>
              </a:xfrm>
            </p:grpSpPr>
            <p:grpSp>
              <p:nvGrpSpPr>
                <p:cNvPr id="144891" name="Group 50"/>
                <p:cNvGrpSpPr>
                  <a:grpSpLocks/>
                </p:cNvGrpSpPr>
                <p:nvPr/>
              </p:nvGrpSpPr>
              <p:grpSpPr bwMode="auto">
                <a:xfrm>
                  <a:off x="539552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919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923" name="Rectangl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924" name="Straight Connector 83"/>
                    <p:cNvCxnSpPr>
                      <a:cxnSpLocks noChangeShapeType="1"/>
                      <a:stCxn id="144923" idx="0"/>
                      <a:endCxn id="144923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25" name="Straight Connector 8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26" name="Straight Connector 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920" name="Straight Connector 79"/>
                  <p:cNvCxnSpPr>
                    <a:cxnSpLocks noChangeShapeType="1"/>
                    <a:stCxn id="144923" idx="1"/>
                    <a:endCxn id="144923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21" name="Straight Connector 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22" name="Straight Connector 8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892" name="Group 51"/>
                <p:cNvGrpSpPr>
                  <a:grpSpLocks/>
                </p:cNvGrpSpPr>
                <p:nvPr/>
              </p:nvGrpSpPr>
              <p:grpSpPr bwMode="auto">
                <a:xfrm>
                  <a:off x="1187624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911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915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916" name="Straight Connector 75"/>
                    <p:cNvCxnSpPr>
                      <a:cxnSpLocks noChangeShapeType="1"/>
                      <a:stCxn id="144915" idx="0"/>
                      <a:endCxn id="144915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17" name="Straight Connector 7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18" name="Straight Connector 7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912" name="Straight Connector 71"/>
                  <p:cNvCxnSpPr>
                    <a:cxnSpLocks noChangeShapeType="1"/>
                    <a:stCxn id="144915" idx="1"/>
                    <a:endCxn id="144915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13" name="Straight Connector 7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14" name="Straight Connector 7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893" name="Group 52"/>
                <p:cNvGrpSpPr>
                  <a:grpSpLocks/>
                </p:cNvGrpSpPr>
                <p:nvPr/>
              </p:nvGrpSpPr>
              <p:grpSpPr bwMode="auto">
                <a:xfrm>
                  <a:off x="1835696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903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907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908" name="Straight Connector 67"/>
                    <p:cNvCxnSpPr>
                      <a:cxnSpLocks noChangeShapeType="1"/>
                      <a:stCxn id="144907" idx="0"/>
                      <a:endCxn id="144907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09" name="Straight Connector 6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10" name="Straight Connector 6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904" name="Straight Connector 63"/>
                  <p:cNvCxnSpPr>
                    <a:cxnSpLocks noChangeShapeType="1"/>
                    <a:stCxn id="144907" idx="1"/>
                    <a:endCxn id="144907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05" name="Straight Connector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906" name="Straight Connector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894" name="Group 53"/>
                <p:cNvGrpSpPr>
                  <a:grpSpLocks/>
                </p:cNvGrpSpPr>
                <p:nvPr/>
              </p:nvGrpSpPr>
              <p:grpSpPr bwMode="auto">
                <a:xfrm>
                  <a:off x="2483768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895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899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900" name="Straight Connector 59"/>
                    <p:cNvCxnSpPr>
                      <a:cxnSpLocks noChangeShapeType="1"/>
                      <a:stCxn id="144899" idx="0"/>
                      <a:endCxn id="144899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01" name="Straight Connector 6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902" name="Straight Connector 6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896" name="Straight Connector 55"/>
                  <p:cNvCxnSpPr>
                    <a:cxnSpLocks noChangeShapeType="1"/>
                    <a:stCxn id="144899" idx="1"/>
                    <a:endCxn id="144899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97" name="Straight Connector 5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98" name="Straight Connector 5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44817" name="Group 86"/>
              <p:cNvGrpSpPr>
                <a:grpSpLocks/>
              </p:cNvGrpSpPr>
              <p:nvPr/>
            </p:nvGrpSpPr>
            <p:grpSpPr bwMode="auto">
              <a:xfrm>
                <a:off x="539552" y="2016000"/>
                <a:ext cx="2592288" cy="648072"/>
                <a:chOff x="539552" y="720000"/>
                <a:chExt cx="2592288" cy="648072"/>
              </a:xfrm>
            </p:grpSpPr>
            <p:grpSp>
              <p:nvGrpSpPr>
                <p:cNvPr id="144855" name="Group 87"/>
                <p:cNvGrpSpPr>
                  <a:grpSpLocks/>
                </p:cNvGrpSpPr>
                <p:nvPr/>
              </p:nvGrpSpPr>
              <p:grpSpPr bwMode="auto">
                <a:xfrm>
                  <a:off x="539552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883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887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888" name="Straight Connector 120"/>
                    <p:cNvCxnSpPr>
                      <a:cxnSpLocks noChangeShapeType="1"/>
                      <a:stCxn id="144887" idx="0"/>
                      <a:endCxn id="144887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89" name="Straight Connector 12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90" name="Straight Connector 12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884" name="Straight Connector 116"/>
                  <p:cNvCxnSpPr>
                    <a:cxnSpLocks noChangeShapeType="1"/>
                    <a:stCxn id="144887" idx="1"/>
                    <a:endCxn id="144887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85" name="Straight Connector 11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86" name="Straight Connector 1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856" name="Group 88"/>
                <p:cNvGrpSpPr>
                  <a:grpSpLocks/>
                </p:cNvGrpSpPr>
                <p:nvPr/>
              </p:nvGrpSpPr>
              <p:grpSpPr bwMode="auto">
                <a:xfrm>
                  <a:off x="1187624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875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879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880" name="Straight Connector 112"/>
                    <p:cNvCxnSpPr>
                      <a:cxnSpLocks noChangeShapeType="1"/>
                      <a:stCxn id="144879" idx="0"/>
                      <a:endCxn id="144879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81" name="Straight Connector 11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82" name="Straight Connector 11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876" name="Straight Connector 108"/>
                  <p:cNvCxnSpPr>
                    <a:cxnSpLocks noChangeShapeType="1"/>
                    <a:stCxn id="144879" idx="1"/>
                    <a:endCxn id="144879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77" name="Straight Connector 10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78" name="Straight Connector 1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857" name="Group 89"/>
                <p:cNvGrpSpPr>
                  <a:grpSpLocks/>
                </p:cNvGrpSpPr>
                <p:nvPr/>
              </p:nvGrpSpPr>
              <p:grpSpPr bwMode="auto">
                <a:xfrm>
                  <a:off x="1835696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86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871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872" name="Straight Connector 104"/>
                    <p:cNvCxnSpPr>
                      <a:cxnSpLocks noChangeShapeType="1"/>
                      <a:stCxn id="144871" idx="0"/>
                      <a:endCxn id="144871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73" name="Straight Connector 1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74" name="Straight Connector 10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868" name="Straight Connector 100"/>
                  <p:cNvCxnSpPr>
                    <a:cxnSpLocks noChangeShapeType="1"/>
                    <a:stCxn id="144871" idx="1"/>
                    <a:endCxn id="144871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69" name="Straight Connector 10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70" name="Straight Connector 10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858" name="Group 90"/>
                <p:cNvGrpSpPr>
                  <a:grpSpLocks/>
                </p:cNvGrpSpPr>
                <p:nvPr/>
              </p:nvGrpSpPr>
              <p:grpSpPr bwMode="auto">
                <a:xfrm>
                  <a:off x="2483768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859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863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864" name="Straight Connector 96"/>
                    <p:cNvCxnSpPr>
                      <a:cxnSpLocks noChangeShapeType="1"/>
                      <a:stCxn id="144863" idx="0"/>
                      <a:endCxn id="144863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65" name="Straight Connector 9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66" name="Straight Connector 9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860" name="Straight Connector 92"/>
                  <p:cNvCxnSpPr>
                    <a:cxnSpLocks noChangeShapeType="1"/>
                    <a:stCxn id="144863" idx="1"/>
                    <a:endCxn id="144863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61" name="Straight Connector 9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62" name="Straight Connector 9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44818" name="Group 123"/>
              <p:cNvGrpSpPr>
                <a:grpSpLocks/>
              </p:cNvGrpSpPr>
              <p:nvPr/>
            </p:nvGrpSpPr>
            <p:grpSpPr bwMode="auto">
              <a:xfrm>
                <a:off x="539552" y="2664000"/>
                <a:ext cx="2592288" cy="648072"/>
                <a:chOff x="539552" y="720000"/>
                <a:chExt cx="2592288" cy="648072"/>
              </a:xfrm>
            </p:grpSpPr>
            <p:grpSp>
              <p:nvGrpSpPr>
                <p:cNvPr id="144819" name="Group 124"/>
                <p:cNvGrpSpPr>
                  <a:grpSpLocks/>
                </p:cNvGrpSpPr>
                <p:nvPr/>
              </p:nvGrpSpPr>
              <p:grpSpPr bwMode="auto">
                <a:xfrm>
                  <a:off x="539552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847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851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852" name="Straight Connector 157"/>
                    <p:cNvCxnSpPr>
                      <a:cxnSpLocks noChangeShapeType="1"/>
                      <a:stCxn id="144851" idx="0"/>
                      <a:endCxn id="144851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53" name="Straight Connector 15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54" name="Straight Connector 15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848" name="Straight Connector 153"/>
                  <p:cNvCxnSpPr>
                    <a:cxnSpLocks noChangeShapeType="1"/>
                    <a:stCxn id="144851" idx="1"/>
                    <a:endCxn id="144851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49" name="Straight Connector 15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50" name="Straight Connector 15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820" name="Group 125"/>
                <p:cNvGrpSpPr>
                  <a:grpSpLocks/>
                </p:cNvGrpSpPr>
                <p:nvPr/>
              </p:nvGrpSpPr>
              <p:grpSpPr bwMode="auto">
                <a:xfrm>
                  <a:off x="1187624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839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843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844" name="Straight Connector 149"/>
                    <p:cNvCxnSpPr>
                      <a:cxnSpLocks noChangeShapeType="1"/>
                      <a:stCxn id="144843" idx="0"/>
                      <a:endCxn id="144843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45" name="Straight Connector 15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46" name="Straight Connector 15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840" name="Straight Connector 145"/>
                  <p:cNvCxnSpPr>
                    <a:cxnSpLocks noChangeShapeType="1"/>
                    <a:stCxn id="144843" idx="1"/>
                    <a:endCxn id="144843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41" name="Straight Connector 1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42" name="Straight Connector 1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821" name="Group 126"/>
                <p:cNvGrpSpPr>
                  <a:grpSpLocks/>
                </p:cNvGrpSpPr>
                <p:nvPr/>
              </p:nvGrpSpPr>
              <p:grpSpPr bwMode="auto">
                <a:xfrm>
                  <a:off x="1835696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831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835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836" name="Straight Connector 141"/>
                    <p:cNvCxnSpPr>
                      <a:cxnSpLocks noChangeShapeType="1"/>
                      <a:stCxn id="144835" idx="0"/>
                      <a:endCxn id="144835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37" name="Straight Connector 14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38" name="Straight Connector 14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832" name="Straight Connector 137"/>
                  <p:cNvCxnSpPr>
                    <a:cxnSpLocks noChangeShapeType="1"/>
                    <a:stCxn id="144835" idx="1"/>
                    <a:endCxn id="144835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33" name="Straight Connector 13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34" name="Straight Connector 13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822" name="Group 127"/>
                <p:cNvGrpSpPr>
                  <a:grpSpLocks/>
                </p:cNvGrpSpPr>
                <p:nvPr/>
              </p:nvGrpSpPr>
              <p:grpSpPr bwMode="auto">
                <a:xfrm>
                  <a:off x="2483768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823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827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828" name="Straight Connector 133"/>
                    <p:cNvCxnSpPr>
                      <a:cxnSpLocks noChangeShapeType="1"/>
                      <a:stCxn id="144827" idx="0"/>
                      <a:endCxn id="144827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29" name="Straight Connector 13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30" name="Straight Connector 13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824" name="Straight Connector 129"/>
                  <p:cNvCxnSpPr>
                    <a:cxnSpLocks noChangeShapeType="1"/>
                    <a:stCxn id="144827" idx="1"/>
                    <a:endCxn id="144827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25" name="Straight Connector 1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26" name="Straight Connector 1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  <p:grpSp>
          <p:nvGrpSpPr>
            <p:cNvPr id="144517" name="Group 161"/>
            <p:cNvGrpSpPr>
              <a:grpSpLocks/>
            </p:cNvGrpSpPr>
            <p:nvPr/>
          </p:nvGrpSpPr>
          <p:grpSpPr bwMode="auto">
            <a:xfrm>
              <a:off x="899592" y="3600000"/>
              <a:ext cx="2592288" cy="2592072"/>
              <a:chOff x="539552" y="720000"/>
              <a:chExt cx="2592288" cy="2592072"/>
            </a:xfrm>
          </p:grpSpPr>
          <p:grpSp>
            <p:nvGrpSpPr>
              <p:cNvPr id="144667" name="Group 162"/>
              <p:cNvGrpSpPr>
                <a:grpSpLocks/>
              </p:cNvGrpSpPr>
              <p:nvPr/>
            </p:nvGrpSpPr>
            <p:grpSpPr bwMode="auto">
              <a:xfrm>
                <a:off x="539552" y="720000"/>
                <a:ext cx="2592288" cy="648072"/>
                <a:chOff x="539552" y="720000"/>
                <a:chExt cx="2592288" cy="648072"/>
              </a:xfrm>
            </p:grpSpPr>
            <p:grpSp>
              <p:nvGrpSpPr>
                <p:cNvPr id="144779" name="Group 274"/>
                <p:cNvGrpSpPr>
                  <a:grpSpLocks/>
                </p:cNvGrpSpPr>
                <p:nvPr/>
              </p:nvGrpSpPr>
              <p:grpSpPr bwMode="auto">
                <a:xfrm>
                  <a:off x="539552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807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811" name="Rectangle 3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812" name="Straight Connector 307"/>
                    <p:cNvCxnSpPr>
                      <a:cxnSpLocks noChangeShapeType="1"/>
                      <a:stCxn id="144811" idx="0"/>
                      <a:endCxn id="144811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13" name="Straight Connector 30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14" name="Straight Connector 30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808" name="Straight Connector 303"/>
                  <p:cNvCxnSpPr>
                    <a:cxnSpLocks noChangeShapeType="1"/>
                    <a:stCxn id="144811" idx="1"/>
                    <a:endCxn id="144811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09" name="Straight Connector 30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10" name="Straight Connector 30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780" name="Group 275"/>
                <p:cNvGrpSpPr>
                  <a:grpSpLocks/>
                </p:cNvGrpSpPr>
                <p:nvPr/>
              </p:nvGrpSpPr>
              <p:grpSpPr bwMode="auto">
                <a:xfrm>
                  <a:off x="1187624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799" name="Group 294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803" name="Rectangle 2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804" name="Straight Connector 299"/>
                    <p:cNvCxnSpPr>
                      <a:cxnSpLocks noChangeShapeType="1"/>
                      <a:stCxn id="144803" idx="0"/>
                      <a:endCxn id="144803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05" name="Straight Connector 30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806" name="Straight Connector 30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800" name="Straight Connector 295"/>
                  <p:cNvCxnSpPr>
                    <a:cxnSpLocks noChangeShapeType="1"/>
                    <a:stCxn id="144803" idx="1"/>
                    <a:endCxn id="144803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01" name="Straight Connector 29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802" name="Straight Connector 29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781" name="Group 276"/>
                <p:cNvGrpSpPr>
                  <a:grpSpLocks/>
                </p:cNvGrpSpPr>
                <p:nvPr/>
              </p:nvGrpSpPr>
              <p:grpSpPr bwMode="auto">
                <a:xfrm>
                  <a:off x="1835696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791" name="Group 286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795" name="Rectangle 2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796" name="Straight Connector 291"/>
                    <p:cNvCxnSpPr>
                      <a:cxnSpLocks noChangeShapeType="1"/>
                      <a:stCxn id="144795" idx="0"/>
                      <a:endCxn id="144795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97" name="Straight Connector 29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98" name="Straight Connector 29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792" name="Straight Connector 287"/>
                  <p:cNvCxnSpPr>
                    <a:cxnSpLocks noChangeShapeType="1"/>
                    <a:stCxn id="144795" idx="1"/>
                    <a:endCxn id="144795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93" name="Straight Connector 28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94" name="Straight Connector 28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782" name="Group 277"/>
                <p:cNvGrpSpPr>
                  <a:grpSpLocks/>
                </p:cNvGrpSpPr>
                <p:nvPr/>
              </p:nvGrpSpPr>
              <p:grpSpPr bwMode="auto">
                <a:xfrm>
                  <a:off x="2483768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783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787" name="Rectangle 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788" name="Straight Connector 283"/>
                    <p:cNvCxnSpPr>
                      <a:cxnSpLocks noChangeShapeType="1"/>
                      <a:stCxn id="144787" idx="0"/>
                      <a:endCxn id="144787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89" name="Straight Connector 28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90" name="Straight Connector 2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784" name="Straight Connector 279"/>
                  <p:cNvCxnSpPr>
                    <a:cxnSpLocks noChangeShapeType="1"/>
                    <a:stCxn id="144787" idx="1"/>
                    <a:endCxn id="144787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85" name="Straight Connector 2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86" name="Straight Connector 28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44668" name="Group 163"/>
              <p:cNvGrpSpPr>
                <a:grpSpLocks/>
              </p:cNvGrpSpPr>
              <p:nvPr/>
            </p:nvGrpSpPr>
            <p:grpSpPr bwMode="auto">
              <a:xfrm>
                <a:off x="539552" y="1368000"/>
                <a:ext cx="2592288" cy="648072"/>
                <a:chOff x="539552" y="720000"/>
                <a:chExt cx="2592288" cy="648072"/>
              </a:xfrm>
            </p:grpSpPr>
            <p:grpSp>
              <p:nvGrpSpPr>
                <p:cNvPr id="144743" name="Group 238"/>
                <p:cNvGrpSpPr>
                  <a:grpSpLocks/>
                </p:cNvGrpSpPr>
                <p:nvPr/>
              </p:nvGrpSpPr>
              <p:grpSpPr bwMode="auto">
                <a:xfrm>
                  <a:off x="539552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77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775" name="Rectangle 2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776" name="Straight Connector 271"/>
                    <p:cNvCxnSpPr>
                      <a:cxnSpLocks noChangeShapeType="1"/>
                      <a:stCxn id="144775" idx="0"/>
                      <a:endCxn id="144775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77" name="Straight Connector 27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78" name="Straight Connector 27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772" name="Straight Connector 267"/>
                  <p:cNvCxnSpPr>
                    <a:cxnSpLocks noChangeShapeType="1"/>
                    <a:stCxn id="144775" idx="1"/>
                    <a:endCxn id="144775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73" name="Straight Connector 26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74" name="Straight Connector 2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744" name="Group 239"/>
                <p:cNvGrpSpPr>
                  <a:grpSpLocks/>
                </p:cNvGrpSpPr>
                <p:nvPr/>
              </p:nvGrpSpPr>
              <p:grpSpPr bwMode="auto">
                <a:xfrm>
                  <a:off x="1187624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763" name="Group 258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767" name="Rectangle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768" name="Straight Connector 263"/>
                    <p:cNvCxnSpPr>
                      <a:cxnSpLocks noChangeShapeType="1"/>
                      <a:stCxn id="144767" idx="0"/>
                      <a:endCxn id="144767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69" name="Straight Connector 26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70" name="Straight Connector 26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764" name="Straight Connector 259"/>
                  <p:cNvCxnSpPr>
                    <a:cxnSpLocks noChangeShapeType="1"/>
                    <a:stCxn id="144767" idx="1"/>
                    <a:endCxn id="144767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65" name="Straight Connector 26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66" name="Straight Connector 2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745" name="Group 240"/>
                <p:cNvGrpSpPr>
                  <a:grpSpLocks/>
                </p:cNvGrpSpPr>
                <p:nvPr/>
              </p:nvGrpSpPr>
              <p:grpSpPr bwMode="auto">
                <a:xfrm>
                  <a:off x="1835696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755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759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760" name="Straight Connector 255"/>
                    <p:cNvCxnSpPr>
                      <a:cxnSpLocks noChangeShapeType="1"/>
                      <a:stCxn id="144759" idx="0"/>
                      <a:endCxn id="144759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61" name="Straight Connector 25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62" name="Straight Connector 25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756" name="Straight Connector 251"/>
                  <p:cNvCxnSpPr>
                    <a:cxnSpLocks noChangeShapeType="1"/>
                    <a:stCxn id="144759" idx="1"/>
                    <a:endCxn id="144759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57" name="Straight Connector 25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58" name="Straight Connector 25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746" name="Group 241"/>
                <p:cNvGrpSpPr>
                  <a:grpSpLocks/>
                </p:cNvGrpSpPr>
                <p:nvPr/>
              </p:nvGrpSpPr>
              <p:grpSpPr bwMode="auto">
                <a:xfrm>
                  <a:off x="2483768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747" name="Group 242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751" name="Rectangle 2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752" name="Straight Connector 247"/>
                    <p:cNvCxnSpPr>
                      <a:cxnSpLocks noChangeShapeType="1"/>
                      <a:stCxn id="144751" idx="0"/>
                      <a:endCxn id="144751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53" name="Straight Connector 24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54" name="Straight Connector 24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748" name="Straight Connector 243"/>
                  <p:cNvCxnSpPr>
                    <a:cxnSpLocks noChangeShapeType="1"/>
                    <a:stCxn id="144751" idx="1"/>
                    <a:endCxn id="144751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49" name="Straight Connector 24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50" name="Straight Connector 2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44669" name="Group 164"/>
              <p:cNvGrpSpPr>
                <a:grpSpLocks/>
              </p:cNvGrpSpPr>
              <p:nvPr/>
            </p:nvGrpSpPr>
            <p:grpSpPr bwMode="auto">
              <a:xfrm>
                <a:off x="539552" y="2016000"/>
                <a:ext cx="2592288" cy="648072"/>
                <a:chOff x="539552" y="720000"/>
                <a:chExt cx="2592288" cy="648072"/>
              </a:xfrm>
            </p:grpSpPr>
            <p:grpSp>
              <p:nvGrpSpPr>
                <p:cNvPr id="144707" name="Group 202"/>
                <p:cNvGrpSpPr>
                  <a:grpSpLocks/>
                </p:cNvGrpSpPr>
                <p:nvPr/>
              </p:nvGrpSpPr>
              <p:grpSpPr bwMode="auto">
                <a:xfrm>
                  <a:off x="539552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735" name="Group 230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739" name="Rectangle 2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740" name="Straight Connector 235"/>
                    <p:cNvCxnSpPr>
                      <a:cxnSpLocks noChangeShapeType="1"/>
                      <a:stCxn id="144739" idx="0"/>
                      <a:endCxn id="144739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41" name="Straight Connector 23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42" name="Straight Connector 23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736" name="Straight Connector 231"/>
                  <p:cNvCxnSpPr>
                    <a:cxnSpLocks noChangeShapeType="1"/>
                    <a:stCxn id="144739" idx="1"/>
                    <a:endCxn id="144739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37" name="Straight Connector 2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38" name="Straight Connector 23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708" name="Group 203"/>
                <p:cNvGrpSpPr>
                  <a:grpSpLocks/>
                </p:cNvGrpSpPr>
                <p:nvPr/>
              </p:nvGrpSpPr>
              <p:grpSpPr bwMode="auto">
                <a:xfrm>
                  <a:off x="1187624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727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731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732" name="Straight Connector 227"/>
                    <p:cNvCxnSpPr>
                      <a:cxnSpLocks noChangeShapeType="1"/>
                      <a:stCxn id="144731" idx="0"/>
                      <a:endCxn id="144731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33" name="Straight Connector 22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34" name="Straight Connector 22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728" name="Straight Connector 223"/>
                  <p:cNvCxnSpPr>
                    <a:cxnSpLocks noChangeShapeType="1"/>
                    <a:stCxn id="144731" idx="1"/>
                    <a:endCxn id="144731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29" name="Straight Connector 22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30" name="Straight Connector 2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709" name="Group 204"/>
                <p:cNvGrpSpPr>
                  <a:grpSpLocks/>
                </p:cNvGrpSpPr>
                <p:nvPr/>
              </p:nvGrpSpPr>
              <p:grpSpPr bwMode="auto">
                <a:xfrm>
                  <a:off x="1835696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719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723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724" name="Straight Connector 219"/>
                    <p:cNvCxnSpPr>
                      <a:cxnSpLocks noChangeShapeType="1"/>
                      <a:stCxn id="144723" idx="0"/>
                      <a:endCxn id="144723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25" name="Straight Connector 22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26" name="Straight Connector 22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720" name="Straight Connector 215"/>
                  <p:cNvCxnSpPr>
                    <a:cxnSpLocks noChangeShapeType="1"/>
                    <a:stCxn id="144723" idx="1"/>
                    <a:endCxn id="144723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21" name="Straight Connector 21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22" name="Straight Connector 21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710" name="Group 205"/>
                <p:cNvGrpSpPr>
                  <a:grpSpLocks/>
                </p:cNvGrpSpPr>
                <p:nvPr/>
              </p:nvGrpSpPr>
              <p:grpSpPr bwMode="auto">
                <a:xfrm>
                  <a:off x="2483768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711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715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716" name="Straight Connector 211"/>
                    <p:cNvCxnSpPr>
                      <a:cxnSpLocks noChangeShapeType="1"/>
                      <a:stCxn id="144715" idx="0"/>
                      <a:endCxn id="144715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17" name="Straight Connector 2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18" name="Straight Connector 21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712" name="Straight Connector 207"/>
                  <p:cNvCxnSpPr>
                    <a:cxnSpLocks noChangeShapeType="1"/>
                    <a:stCxn id="144715" idx="1"/>
                    <a:endCxn id="144715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13" name="Straight Connector 20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14" name="Straight Connector 20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44670" name="Group 165"/>
              <p:cNvGrpSpPr>
                <a:grpSpLocks/>
              </p:cNvGrpSpPr>
              <p:nvPr/>
            </p:nvGrpSpPr>
            <p:grpSpPr bwMode="auto">
              <a:xfrm>
                <a:off x="539552" y="2664000"/>
                <a:ext cx="2592288" cy="648072"/>
                <a:chOff x="539552" y="720000"/>
                <a:chExt cx="2592288" cy="648072"/>
              </a:xfrm>
            </p:grpSpPr>
            <p:grpSp>
              <p:nvGrpSpPr>
                <p:cNvPr id="144671" name="Group 166"/>
                <p:cNvGrpSpPr>
                  <a:grpSpLocks/>
                </p:cNvGrpSpPr>
                <p:nvPr/>
              </p:nvGrpSpPr>
              <p:grpSpPr bwMode="auto">
                <a:xfrm>
                  <a:off x="539552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699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703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704" name="Straight Connector 199"/>
                    <p:cNvCxnSpPr>
                      <a:cxnSpLocks noChangeShapeType="1"/>
                      <a:stCxn id="144703" idx="0"/>
                      <a:endCxn id="144703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05" name="Straight Connector 20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706" name="Straight Connector 20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700" name="Straight Connector 195"/>
                  <p:cNvCxnSpPr>
                    <a:cxnSpLocks noChangeShapeType="1"/>
                    <a:stCxn id="144703" idx="1"/>
                    <a:endCxn id="144703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01" name="Straight Connector 19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702" name="Straight Connector 19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672" name="Group 167"/>
                <p:cNvGrpSpPr>
                  <a:grpSpLocks/>
                </p:cNvGrpSpPr>
                <p:nvPr/>
              </p:nvGrpSpPr>
              <p:grpSpPr bwMode="auto">
                <a:xfrm>
                  <a:off x="1187624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69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695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696" name="Straight Connector 191"/>
                    <p:cNvCxnSpPr>
                      <a:cxnSpLocks noChangeShapeType="1"/>
                      <a:stCxn id="144695" idx="0"/>
                      <a:endCxn id="144695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97" name="Straight Connector 19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98" name="Straight Connector 19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692" name="Straight Connector 187"/>
                  <p:cNvCxnSpPr>
                    <a:cxnSpLocks noChangeShapeType="1"/>
                    <a:stCxn id="144695" idx="1"/>
                    <a:endCxn id="144695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93" name="Straight Connector 18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94" name="Straight Connector 18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673" name="Group 168"/>
                <p:cNvGrpSpPr>
                  <a:grpSpLocks/>
                </p:cNvGrpSpPr>
                <p:nvPr/>
              </p:nvGrpSpPr>
              <p:grpSpPr bwMode="auto">
                <a:xfrm>
                  <a:off x="1835696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683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687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688" name="Straight Connector 183"/>
                    <p:cNvCxnSpPr>
                      <a:cxnSpLocks noChangeShapeType="1"/>
                      <a:stCxn id="144687" idx="0"/>
                      <a:endCxn id="144687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89" name="Straight Connector 18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90" name="Straight Connector 1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684" name="Straight Connector 179"/>
                  <p:cNvCxnSpPr>
                    <a:cxnSpLocks noChangeShapeType="1"/>
                    <a:stCxn id="144687" idx="1"/>
                    <a:endCxn id="144687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85" name="Straight Connector 1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86" name="Straight Connector 18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674" name="Group 169"/>
                <p:cNvGrpSpPr>
                  <a:grpSpLocks/>
                </p:cNvGrpSpPr>
                <p:nvPr/>
              </p:nvGrpSpPr>
              <p:grpSpPr bwMode="auto">
                <a:xfrm>
                  <a:off x="2483768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675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679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680" name="Straight Connector 175"/>
                    <p:cNvCxnSpPr>
                      <a:cxnSpLocks noChangeShapeType="1"/>
                      <a:stCxn id="144679" idx="0"/>
                      <a:endCxn id="144679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81" name="Straight Connector 17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82" name="Straight Connector 17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676" name="Straight Connector 171"/>
                  <p:cNvCxnSpPr>
                    <a:cxnSpLocks noChangeShapeType="1"/>
                    <a:stCxn id="144679" idx="1"/>
                    <a:endCxn id="144679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77" name="Straight Connector 17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78" name="Straight Connector 17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  <p:grpSp>
          <p:nvGrpSpPr>
            <p:cNvPr id="144518" name="Group 310"/>
            <p:cNvGrpSpPr>
              <a:grpSpLocks/>
            </p:cNvGrpSpPr>
            <p:nvPr/>
          </p:nvGrpSpPr>
          <p:grpSpPr bwMode="auto">
            <a:xfrm>
              <a:off x="3779912" y="720000"/>
              <a:ext cx="2592288" cy="2592072"/>
              <a:chOff x="539552" y="720000"/>
              <a:chExt cx="2592288" cy="2592072"/>
            </a:xfrm>
          </p:grpSpPr>
          <p:grpSp>
            <p:nvGrpSpPr>
              <p:cNvPr id="144519" name="Group 311"/>
              <p:cNvGrpSpPr>
                <a:grpSpLocks/>
              </p:cNvGrpSpPr>
              <p:nvPr/>
            </p:nvGrpSpPr>
            <p:grpSpPr bwMode="auto">
              <a:xfrm>
                <a:off x="539552" y="720000"/>
                <a:ext cx="2592288" cy="648072"/>
                <a:chOff x="539552" y="720000"/>
                <a:chExt cx="2592288" cy="648072"/>
              </a:xfrm>
            </p:grpSpPr>
            <p:grpSp>
              <p:nvGrpSpPr>
                <p:cNvPr id="144631" name="Group 423"/>
                <p:cNvGrpSpPr>
                  <a:grpSpLocks/>
                </p:cNvGrpSpPr>
                <p:nvPr/>
              </p:nvGrpSpPr>
              <p:grpSpPr bwMode="auto">
                <a:xfrm>
                  <a:off x="539552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659" name="Group 451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663" name="Rectangle 4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664" name="Straight Connector 456"/>
                    <p:cNvCxnSpPr>
                      <a:cxnSpLocks noChangeShapeType="1"/>
                      <a:stCxn id="144663" idx="0"/>
                      <a:endCxn id="144663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65" name="Straight Connector 45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66" name="Straight Connector 45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660" name="Straight Connector 452"/>
                  <p:cNvCxnSpPr>
                    <a:cxnSpLocks noChangeShapeType="1"/>
                    <a:stCxn id="144663" idx="1"/>
                    <a:endCxn id="144663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61" name="Straight Connector 45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62" name="Straight Connector 45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632" name="Group 424"/>
                <p:cNvGrpSpPr>
                  <a:grpSpLocks/>
                </p:cNvGrpSpPr>
                <p:nvPr/>
              </p:nvGrpSpPr>
              <p:grpSpPr bwMode="auto">
                <a:xfrm>
                  <a:off x="1187624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651" name="Group 443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655" name="Rectangle 4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656" name="Straight Connector 448"/>
                    <p:cNvCxnSpPr>
                      <a:cxnSpLocks noChangeShapeType="1"/>
                      <a:stCxn id="144655" idx="0"/>
                      <a:endCxn id="144655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57" name="Straight Connector 44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58" name="Straight Connector 45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652" name="Straight Connector 444"/>
                  <p:cNvCxnSpPr>
                    <a:cxnSpLocks noChangeShapeType="1"/>
                    <a:stCxn id="144655" idx="1"/>
                    <a:endCxn id="144655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53" name="Straight Connector 4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54" name="Straight Connector 4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633" name="Group 425"/>
                <p:cNvGrpSpPr>
                  <a:grpSpLocks/>
                </p:cNvGrpSpPr>
                <p:nvPr/>
              </p:nvGrpSpPr>
              <p:grpSpPr bwMode="auto">
                <a:xfrm>
                  <a:off x="1835696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643" name="Group 435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647" name="Rectangle 4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648" name="Straight Connector 440"/>
                    <p:cNvCxnSpPr>
                      <a:cxnSpLocks noChangeShapeType="1"/>
                      <a:stCxn id="144647" idx="0"/>
                      <a:endCxn id="144647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49" name="Straight Connector 44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50" name="Straight Connector 44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644" name="Straight Connector 436"/>
                  <p:cNvCxnSpPr>
                    <a:cxnSpLocks noChangeShapeType="1"/>
                    <a:stCxn id="144647" idx="1"/>
                    <a:endCxn id="144647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45" name="Straight Connector 43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46" name="Straight Connector 43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634" name="Group 426"/>
                <p:cNvGrpSpPr>
                  <a:grpSpLocks/>
                </p:cNvGrpSpPr>
                <p:nvPr/>
              </p:nvGrpSpPr>
              <p:grpSpPr bwMode="auto">
                <a:xfrm>
                  <a:off x="2483768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635" name="Group 427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639" name="Rectangle 4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640" name="Straight Connector 432"/>
                    <p:cNvCxnSpPr>
                      <a:cxnSpLocks noChangeShapeType="1"/>
                      <a:stCxn id="144639" idx="0"/>
                      <a:endCxn id="144639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41" name="Straight Connector 43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42" name="Straight Connector 43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636" name="Straight Connector 428"/>
                  <p:cNvCxnSpPr>
                    <a:cxnSpLocks noChangeShapeType="1"/>
                    <a:stCxn id="144639" idx="1"/>
                    <a:endCxn id="144639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37" name="Straight Connector 4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38" name="Straight Connector 4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44520" name="Group 312"/>
              <p:cNvGrpSpPr>
                <a:grpSpLocks/>
              </p:cNvGrpSpPr>
              <p:nvPr/>
            </p:nvGrpSpPr>
            <p:grpSpPr bwMode="auto">
              <a:xfrm>
                <a:off x="539552" y="1368000"/>
                <a:ext cx="2592288" cy="648072"/>
                <a:chOff x="539552" y="720000"/>
                <a:chExt cx="2592288" cy="648072"/>
              </a:xfrm>
            </p:grpSpPr>
            <p:grpSp>
              <p:nvGrpSpPr>
                <p:cNvPr id="144595" name="Group 387"/>
                <p:cNvGrpSpPr>
                  <a:grpSpLocks/>
                </p:cNvGrpSpPr>
                <p:nvPr/>
              </p:nvGrpSpPr>
              <p:grpSpPr bwMode="auto">
                <a:xfrm>
                  <a:off x="539552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623" name="Group 415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627" name="Rectangle 4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628" name="Straight Connector 420"/>
                    <p:cNvCxnSpPr>
                      <a:cxnSpLocks noChangeShapeType="1"/>
                      <a:stCxn id="144627" idx="0"/>
                      <a:endCxn id="144627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29" name="Straight Connector 42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30" name="Straight Connector 42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624" name="Straight Connector 416"/>
                  <p:cNvCxnSpPr>
                    <a:cxnSpLocks noChangeShapeType="1"/>
                    <a:stCxn id="144627" idx="1"/>
                    <a:endCxn id="144627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25" name="Straight Connector 41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26" name="Straight Connector 4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596" name="Group 388"/>
                <p:cNvGrpSpPr>
                  <a:grpSpLocks/>
                </p:cNvGrpSpPr>
                <p:nvPr/>
              </p:nvGrpSpPr>
              <p:grpSpPr bwMode="auto">
                <a:xfrm>
                  <a:off x="1187624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615" name="Group 407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619" name="Rectangle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620" name="Straight Connector 412"/>
                    <p:cNvCxnSpPr>
                      <a:cxnSpLocks noChangeShapeType="1"/>
                      <a:stCxn id="144619" idx="0"/>
                      <a:endCxn id="144619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21" name="Straight Connector 41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22" name="Straight Connector 41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616" name="Straight Connector 408"/>
                  <p:cNvCxnSpPr>
                    <a:cxnSpLocks noChangeShapeType="1"/>
                    <a:stCxn id="144619" idx="1"/>
                    <a:endCxn id="144619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17" name="Straight Connector 40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18" name="Straight Connector 4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597" name="Group 389"/>
                <p:cNvGrpSpPr>
                  <a:grpSpLocks/>
                </p:cNvGrpSpPr>
                <p:nvPr/>
              </p:nvGrpSpPr>
              <p:grpSpPr bwMode="auto">
                <a:xfrm>
                  <a:off x="1835696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607" name="Group 399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611" name="Rectangle 4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612" name="Straight Connector 404"/>
                    <p:cNvCxnSpPr>
                      <a:cxnSpLocks noChangeShapeType="1"/>
                      <a:stCxn id="144611" idx="0"/>
                      <a:endCxn id="144611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13" name="Straight Connector 4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14" name="Straight Connector 40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608" name="Straight Connector 400"/>
                  <p:cNvCxnSpPr>
                    <a:cxnSpLocks noChangeShapeType="1"/>
                    <a:stCxn id="144611" idx="1"/>
                    <a:endCxn id="144611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09" name="Straight Connector 40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10" name="Straight Connector 40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598" name="Group 390"/>
                <p:cNvGrpSpPr>
                  <a:grpSpLocks/>
                </p:cNvGrpSpPr>
                <p:nvPr/>
              </p:nvGrpSpPr>
              <p:grpSpPr bwMode="auto">
                <a:xfrm>
                  <a:off x="2483768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599" name="Group 391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603" name="Rectangle 3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604" name="Straight Connector 396"/>
                    <p:cNvCxnSpPr>
                      <a:cxnSpLocks noChangeShapeType="1"/>
                      <a:stCxn id="144603" idx="0"/>
                      <a:endCxn id="144603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05" name="Straight Connector 39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606" name="Straight Connector 39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600" name="Straight Connector 392"/>
                  <p:cNvCxnSpPr>
                    <a:cxnSpLocks noChangeShapeType="1"/>
                    <a:stCxn id="144603" idx="1"/>
                    <a:endCxn id="144603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01" name="Straight Connector 39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602" name="Straight Connector 39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44521" name="Group 313"/>
              <p:cNvGrpSpPr>
                <a:grpSpLocks/>
              </p:cNvGrpSpPr>
              <p:nvPr/>
            </p:nvGrpSpPr>
            <p:grpSpPr bwMode="auto">
              <a:xfrm>
                <a:off x="539552" y="2016000"/>
                <a:ext cx="2592288" cy="648072"/>
                <a:chOff x="539552" y="720000"/>
                <a:chExt cx="2592288" cy="648072"/>
              </a:xfrm>
            </p:grpSpPr>
            <p:grpSp>
              <p:nvGrpSpPr>
                <p:cNvPr id="144559" name="Group 351"/>
                <p:cNvGrpSpPr>
                  <a:grpSpLocks/>
                </p:cNvGrpSpPr>
                <p:nvPr/>
              </p:nvGrpSpPr>
              <p:grpSpPr bwMode="auto">
                <a:xfrm>
                  <a:off x="539552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587" name="Group 379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591" name="Rectangle 3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592" name="Straight Connector 384"/>
                    <p:cNvCxnSpPr>
                      <a:cxnSpLocks noChangeShapeType="1"/>
                      <a:stCxn id="144591" idx="0"/>
                      <a:endCxn id="144591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93" name="Straight Connector 3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94" name="Straight Connector 38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588" name="Straight Connector 380"/>
                  <p:cNvCxnSpPr>
                    <a:cxnSpLocks noChangeShapeType="1"/>
                    <a:stCxn id="144591" idx="1"/>
                    <a:endCxn id="144591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89" name="Straight Connector 38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90" name="Straight Connector 38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560" name="Group 352"/>
                <p:cNvGrpSpPr>
                  <a:grpSpLocks/>
                </p:cNvGrpSpPr>
                <p:nvPr/>
              </p:nvGrpSpPr>
              <p:grpSpPr bwMode="auto">
                <a:xfrm>
                  <a:off x="1187624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579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583" name="Rectangle 3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584" name="Straight Connector 376"/>
                    <p:cNvCxnSpPr>
                      <a:cxnSpLocks noChangeShapeType="1"/>
                      <a:stCxn id="144583" idx="0"/>
                      <a:endCxn id="144583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85" name="Straight Connector 37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86" name="Straight Connector 37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580" name="Straight Connector 372"/>
                  <p:cNvCxnSpPr>
                    <a:cxnSpLocks noChangeShapeType="1"/>
                    <a:stCxn id="144583" idx="1"/>
                    <a:endCxn id="144583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81" name="Straight Connector 37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82" name="Straight Connector 37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561" name="Group 353"/>
                <p:cNvGrpSpPr>
                  <a:grpSpLocks/>
                </p:cNvGrpSpPr>
                <p:nvPr/>
              </p:nvGrpSpPr>
              <p:grpSpPr bwMode="auto">
                <a:xfrm>
                  <a:off x="1835696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571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575" name="Rectangle 3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576" name="Straight Connector 368"/>
                    <p:cNvCxnSpPr>
                      <a:cxnSpLocks noChangeShapeType="1"/>
                      <a:stCxn id="144575" idx="0"/>
                      <a:endCxn id="144575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77" name="Straight Connector 36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78" name="Straight Connector 37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572" name="Straight Connector 364"/>
                  <p:cNvCxnSpPr>
                    <a:cxnSpLocks noChangeShapeType="1"/>
                    <a:stCxn id="144575" idx="1"/>
                    <a:endCxn id="144575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73" name="Straight Connector 3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74" name="Straight Connector 3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562" name="Group 354"/>
                <p:cNvGrpSpPr>
                  <a:grpSpLocks/>
                </p:cNvGrpSpPr>
                <p:nvPr/>
              </p:nvGrpSpPr>
              <p:grpSpPr bwMode="auto">
                <a:xfrm>
                  <a:off x="2483768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563" name="Group 355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567" name="Rectangle 3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568" name="Straight Connector 360"/>
                    <p:cNvCxnSpPr>
                      <a:cxnSpLocks noChangeShapeType="1"/>
                      <a:stCxn id="144567" idx="0"/>
                      <a:endCxn id="144567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69" name="Straight Connector 36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70" name="Straight Connector 36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564" name="Straight Connector 356"/>
                  <p:cNvCxnSpPr>
                    <a:cxnSpLocks noChangeShapeType="1"/>
                    <a:stCxn id="144567" idx="1"/>
                    <a:endCxn id="144567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65" name="Straight Connector 35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66" name="Straight Connector 35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44522" name="Group 314"/>
              <p:cNvGrpSpPr>
                <a:grpSpLocks/>
              </p:cNvGrpSpPr>
              <p:nvPr/>
            </p:nvGrpSpPr>
            <p:grpSpPr bwMode="auto">
              <a:xfrm>
                <a:off x="539552" y="2664000"/>
                <a:ext cx="2592288" cy="648072"/>
                <a:chOff x="539552" y="720000"/>
                <a:chExt cx="2592288" cy="648072"/>
              </a:xfrm>
            </p:grpSpPr>
            <p:grpSp>
              <p:nvGrpSpPr>
                <p:cNvPr id="144523" name="Group 315"/>
                <p:cNvGrpSpPr>
                  <a:grpSpLocks/>
                </p:cNvGrpSpPr>
                <p:nvPr/>
              </p:nvGrpSpPr>
              <p:grpSpPr bwMode="auto">
                <a:xfrm>
                  <a:off x="539552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551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555" name="Rectangle 3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556" name="Straight Connector 348"/>
                    <p:cNvCxnSpPr>
                      <a:cxnSpLocks noChangeShapeType="1"/>
                      <a:stCxn id="144555" idx="0"/>
                      <a:endCxn id="144555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57" name="Straight Connector 34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58" name="Straight Connector 35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552" name="Straight Connector 344"/>
                  <p:cNvCxnSpPr>
                    <a:cxnSpLocks noChangeShapeType="1"/>
                    <a:stCxn id="144555" idx="1"/>
                    <a:endCxn id="144555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53" name="Straight Connector 3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54" name="Straight Connector 3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524" name="Group 316"/>
                <p:cNvGrpSpPr>
                  <a:grpSpLocks/>
                </p:cNvGrpSpPr>
                <p:nvPr/>
              </p:nvGrpSpPr>
              <p:grpSpPr bwMode="auto">
                <a:xfrm>
                  <a:off x="1187624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54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547" name="Rectangle 3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548" name="Straight Connector 340"/>
                    <p:cNvCxnSpPr>
                      <a:cxnSpLocks noChangeShapeType="1"/>
                      <a:stCxn id="144547" idx="0"/>
                      <a:endCxn id="144547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49" name="Straight Connector 34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50" name="Straight Connector 34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544" name="Straight Connector 336"/>
                  <p:cNvCxnSpPr>
                    <a:cxnSpLocks noChangeShapeType="1"/>
                    <a:stCxn id="144547" idx="1"/>
                    <a:endCxn id="144547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45" name="Straight Connector 33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46" name="Straight Connector 33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525" name="Group 317"/>
                <p:cNvGrpSpPr>
                  <a:grpSpLocks/>
                </p:cNvGrpSpPr>
                <p:nvPr/>
              </p:nvGrpSpPr>
              <p:grpSpPr bwMode="auto">
                <a:xfrm>
                  <a:off x="1835696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53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539" name="Rectangle 3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540" name="Straight Connector 332"/>
                    <p:cNvCxnSpPr>
                      <a:cxnSpLocks noChangeShapeType="1"/>
                      <a:stCxn id="144539" idx="0"/>
                      <a:endCxn id="144539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41" name="Straight Connector 33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42" name="Straight Connector 33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536" name="Straight Connector 328"/>
                  <p:cNvCxnSpPr>
                    <a:cxnSpLocks noChangeShapeType="1"/>
                    <a:stCxn id="144539" idx="1"/>
                    <a:endCxn id="144539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37" name="Straight Connector 3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38" name="Straight Connector 3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4526" name="Group 318"/>
                <p:cNvGrpSpPr>
                  <a:grpSpLocks/>
                </p:cNvGrpSpPr>
                <p:nvPr/>
              </p:nvGrpSpPr>
              <p:grpSpPr bwMode="auto">
                <a:xfrm>
                  <a:off x="2483768" y="720000"/>
                  <a:ext cx="648072" cy="648072"/>
                  <a:chOff x="539552" y="720000"/>
                  <a:chExt cx="648072" cy="648072"/>
                </a:xfrm>
              </p:grpSpPr>
              <p:grpSp>
                <p:nvGrpSpPr>
                  <p:cNvPr id="144527" name="Group 319"/>
                  <p:cNvGrpSpPr>
                    <a:grpSpLocks/>
                  </p:cNvGrpSpPr>
                  <p:nvPr/>
                </p:nvGrpSpPr>
                <p:grpSpPr bwMode="auto">
                  <a:xfrm>
                    <a:off x="539552" y="720000"/>
                    <a:ext cx="648072" cy="648072"/>
                    <a:chOff x="539552" y="764704"/>
                    <a:chExt cx="648072" cy="648072"/>
                  </a:xfrm>
                </p:grpSpPr>
                <p:sp>
                  <p:nvSpPr>
                    <p:cNvPr id="144531" name="Rectangle 3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552" y="764704"/>
                      <a:ext cx="648072" cy="6480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cxnSp>
                  <p:nvCxnSpPr>
                    <p:cNvPr id="144532" name="Straight Connector 324"/>
                    <p:cNvCxnSpPr>
                      <a:cxnSpLocks noChangeShapeType="1"/>
                      <a:stCxn id="144531" idx="0"/>
                      <a:endCxn id="144531" idx="2"/>
                    </p:cNvCxnSpPr>
                    <p:nvPr/>
                  </p:nvCxnSpPr>
                  <p:spPr bwMode="auto">
                    <a:xfrm>
                      <a:off x="863588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33" name="Straight Connector 32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026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4534" name="Straight Connector 32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2000" y="764704"/>
                      <a:ext cx="0" cy="6480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44528" name="Straight Connector 320"/>
                  <p:cNvCxnSpPr>
                    <a:cxnSpLocks noChangeShapeType="1"/>
                    <a:stCxn id="144531" idx="1"/>
                    <a:endCxn id="144531" idx="3"/>
                  </p:cNvCxnSpPr>
                  <p:nvPr/>
                </p:nvCxnSpPr>
                <p:spPr bwMode="auto">
                  <a:xfrm>
                    <a:off x="539552" y="1044036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29" name="Straight Connector 32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1206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530" name="Straight Connector 3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9552" y="882000"/>
                    <a:ext cx="6480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</p:grpSp>
      <p:grpSp>
        <p:nvGrpSpPr>
          <p:cNvPr id="524" name="Group 523"/>
          <p:cNvGrpSpPr>
            <a:grpSpLocks/>
          </p:cNvGrpSpPr>
          <p:nvPr/>
        </p:nvGrpSpPr>
        <p:grpSpPr bwMode="auto">
          <a:xfrm>
            <a:off x="900113" y="720725"/>
            <a:ext cx="5472112" cy="5472113"/>
            <a:chOff x="899592" y="720000"/>
            <a:chExt cx="5472608" cy="5472288"/>
          </a:xfrm>
        </p:grpSpPr>
        <p:grpSp>
          <p:nvGrpSpPr>
            <p:cNvPr id="144453" name="Group 480"/>
            <p:cNvGrpSpPr>
              <a:grpSpLocks/>
            </p:cNvGrpSpPr>
            <p:nvPr/>
          </p:nvGrpSpPr>
          <p:grpSpPr bwMode="auto">
            <a:xfrm>
              <a:off x="899592" y="3600000"/>
              <a:ext cx="2592288" cy="2592288"/>
              <a:chOff x="251520" y="260648"/>
              <a:chExt cx="2592288" cy="2592288"/>
            </a:xfrm>
          </p:grpSpPr>
          <p:grpSp>
            <p:nvGrpSpPr>
              <p:cNvPr id="144496" name="Group 464"/>
              <p:cNvGrpSpPr>
                <a:grpSpLocks/>
              </p:cNvGrpSpPr>
              <p:nvPr/>
            </p:nvGrpSpPr>
            <p:grpSpPr bwMode="auto">
              <a:xfrm>
                <a:off x="251520" y="908720"/>
                <a:ext cx="2592288" cy="648072"/>
                <a:chOff x="6084168" y="1196752"/>
                <a:chExt cx="2592288" cy="648072"/>
              </a:xfrm>
            </p:grpSpPr>
            <p:sp>
              <p:nvSpPr>
                <p:cNvPr id="1445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6732240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513" name="Rectangle 461"/>
                <p:cNvSpPr>
                  <a:spLocks noChangeArrowheads="1"/>
                </p:cNvSpPr>
                <p:nvPr/>
              </p:nvSpPr>
              <p:spPr bwMode="auto">
                <a:xfrm>
                  <a:off x="7380312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514" name="Rectangle 462"/>
                <p:cNvSpPr>
                  <a:spLocks noChangeArrowheads="1"/>
                </p:cNvSpPr>
                <p:nvPr/>
              </p:nvSpPr>
              <p:spPr bwMode="auto">
                <a:xfrm>
                  <a:off x="8028384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515" name="Rectangle 463"/>
                <p:cNvSpPr>
                  <a:spLocks noChangeArrowheads="1"/>
                </p:cNvSpPr>
                <p:nvPr/>
              </p:nvSpPr>
              <p:spPr bwMode="auto">
                <a:xfrm>
                  <a:off x="6084168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</p:grpSp>
          <p:grpSp>
            <p:nvGrpSpPr>
              <p:cNvPr id="144497" name="Group 465"/>
              <p:cNvGrpSpPr>
                <a:grpSpLocks/>
              </p:cNvGrpSpPr>
              <p:nvPr/>
            </p:nvGrpSpPr>
            <p:grpSpPr bwMode="auto">
              <a:xfrm>
                <a:off x="251520" y="1556792"/>
                <a:ext cx="2592288" cy="648072"/>
                <a:chOff x="6084168" y="1196752"/>
                <a:chExt cx="2592288" cy="648072"/>
              </a:xfrm>
            </p:grpSpPr>
            <p:sp>
              <p:nvSpPr>
                <p:cNvPr id="144508" name="Rectangle 466"/>
                <p:cNvSpPr>
                  <a:spLocks noChangeArrowheads="1"/>
                </p:cNvSpPr>
                <p:nvPr/>
              </p:nvSpPr>
              <p:spPr bwMode="auto">
                <a:xfrm>
                  <a:off x="6732240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509" name="Rectangle 467"/>
                <p:cNvSpPr>
                  <a:spLocks noChangeArrowheads="1"/>
                </p:cNvSpPr>
                <p:nvPr/>
              </p:nvSpPr>
              <p:spPr bwMode="auto">
                <a:xfrm>
                  <a:off x="7380312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510" name="Rectangle 468"/>
                <p:cNvSpPr>
                  <a:spLocks noChangeArrowheads="1"/>
                </p:cNvSpPr>
                <p:nvPr/>
              </p:nvSpPr>
              <p:spPr bwMode="auto">
                <a:xfrm>
                  <a:off x="8028384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511" name="Rectangle 469"/>
                <p:cNvSpPr>
                  <a:spLocks noChangeArrowheads="1"/>
                </p:cNvSpPr>
                <p:nvPr/>
              </p:nvSpPr>
              <p:spPr bwMode="auto">
                <a:xfrm>
                  <a:off x="6084168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</p:grpSp>
          <p:grpSp>
            <p:nvGrpSpPr>
              <p:cNvPr id="144498" name="Group 470"/>
              <p:cNvGrpSpPr>
                <a:grpSpLocks/>
              </p:cNvGrpSpPr>
              <p:nvPr/>
            </p:nvGrpSpPr>
            <p:grpSpPr bwMode="auto">
              <a:xfrm>
                <a:off x="251520" y="2204864"/>
                <a:ext cx="2592288" cy="648072"/>
                <a:chOff x="6084168" y="1196752"/>
                <a:chExt cx="2592288" cy="648072"/>
              </a:xfrm>
            </p:grpSpPr>
            <p:sp>
              <p:nvSpPr>
                <p:cNvPr id="144504" name="Rectangle 471"/>
                <p:cNvSpPr>
                  <a:spLocks noChangeArrowheads="1"/>
                </p:cNvSpPr>
                <p:nvPr/>
              </p:nvSpPr>
              <p:spPr bwMode="auto">
                <a:xfrm>
                  <a:off x="6732240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505" name="Rectangle 472"/>
                <p:cNvSpPr>
                  <a:spLocks noChangeArrowheads="1"/>
                </p:cNvSpPr>
                <p:nvPr/>
              </p:nvSpPr>
              <p:spPr bwMode="auto">
                <a:xfrm>
                  <a:off x="7380312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506" name="Rectangle 473"/>
                <p:cNvSpPr>
                  <a:spLocks noChangeArrowheads="1"/>
                </p:cNvSpPr>
                <p:nvPr/>
              </p:nvSpPr>
              <p:spPr bwMode="auto">
                <a:xfrm>
                  <a:off x="8028384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507" name="Rectangle 474"/>
                <p:cNvSpPr>
                  <a:spLocks noChangeArrowheads="1"/>
                </p:cNvSpPr>
                <p:nvPr/>
              </p:nvSpPr>
              <p:spPr bwMode="auto">
                <a:xfrm>
                  <a:off x="6084168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</p:grpSp>
          <p:grpSp>
            <p:nvGrpSpPr>
              <p:cNvPr id="144499" name="Group 475"/>
              <p:cNvGrpSpPr>
                <a:grpSpLocks/>
              </p:cNvGrpSpPr>
              <p:nvPr/>
            </p:nvGrpSpPr>
            <p:grpSpPr bwMode="auto">
              <a:xfrm>
                <a:off x="251520" y="260648"/>
                <a:ext cx="2592288" cy="648072"/>
                <a:chOff x="6084168" y="1196752"/>
                <a:chExt cx="2592288" cy="648072"/>
              </a:xfrm>
            </p:grpSpPr>
            <p:sp>
              <p:nvSpPr>
                <p:cNvPr id="144500" name="Rectangle 476"/>
                <p:cNvSpPr>
                  <a:spLocks noChangeArrowheads="1"/>
                </p:cNvSpPr>
                <p:nvPr/>
              </p:nvSpPr>
              <p:spPr bwMode="auto">
                <a:xfrm>
                  <a:off x="6732240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501" name="Rectangle 477"/>
                <p:cNvSpPr>
                  <a:spLocks noChangeArrowheads="1"/>
                </p:cNvSpPr>
                <p:nvPr/>
              </p:nvSpPr>
              <p:spPr bwMode="auto">
                <a:xfrm>
                  <a:off x="7380312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502" name="Rectangle 478"/>
                <p:cNvSpPr>
                  <a:spLocks noChangeArrowheads="1"/>
                </p:cNvSpPr>
                <p:nvPr/>
              </p:nvSpPr>
              <p:spPr bwMode="auto">
                <a:xfrm>
                  <a:off x="8028384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503" name="Rectangle 479"/>
                <p:cNvSpPr>
                  <a:spLocks noChangeArrowheads="1"/>
                </p:cNvSpPr>
                <p:nvPr/>
              </p:nvSpPr>
              <p:spPr bwMode="auto">
                <a:xfrm>
                  <a:off x="6084168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</p:grpSp>
        </p:grpSp>
        <p:grpSp>
          <p:nvGrpSpPr>
            <p:cNvPr id="144454" name="Group 481"/>
            <p:cNvGrpSpPr>
              <a:grpSpLocks/>
            </p:cNvGrpSpPr>
            <p:nvPr/>
          </p:nvGrpSpPr>
          <p:grpSpPr bwMode="auto">
            <a:xfrm>
              <a:off x="3779912" y="720000"/>
              <a:ext cx="2592288" cy="2592288"/>
              <a:chOff x="251520" y="260648"/>
              <a:chExt cx="2592288" cy="2592288"/>
            </a:xfrm>
          </p:grpSpPr>
          <p:grpSp>
            <p:nvGrpSpPr>
              <p:cNvPr id="144476" name="Group 482"/>
              <p:cNvGrpSpPr>
                <a:grpSpLocks/>
              </p:cNvGrpSpPr>
              <p:nvPr/>
            </p:nvGrpSpPr>
            <p:grpSpPr bwMode="auto">
              <a:xfrm>
                <a:off x="251520" y="908720"/>
                <a:ext cx="2592288" cy="648072"/>
                <a:chOff x="6084168" y="1196752"/>
                <a:chExt cx="2592288" cy="648072"/>
              </a:xfrm>
            </p:grpSpPr>
            <p:sp>
              <p:nvSpPr>
                <p:cNvPr id="144492" name="Rectangle 498"/>
                <p:cNvSpPr>
                  <a:spLocks noChangeArrowheads="1"/>
                </p:cNvSpPr>
                <p:nvPr/>
              </p:nvSpPr>
              <p:spPr bwMode="auto">
                <a:xfrm>
                  <a:off x="6732240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93" name="Rectangle 499"/>
                <p:cNvSpPr>
                  <a:spLocks noChangeArrowheads="1"/>
                </p:cNvSpPr>
                <p:nvPr/>
              </p:nvSpPr>
              <p:spPr bwMode="auto">
                <a:xfrm>
                  <a:off x="7380312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94" name="Rectangle 500"/>
                <p:cNvSpPr>
                  <a:spLocks noChangeArrowheads="1"/>
                </p:cNvSpPr>
                <p:nvPr/>
              </p:nvSpPr>
              <p:spPr bwMode="auto">
                <a:xfrm>
                  <a:off x="8028384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95" name="Rectangle 501"/>
                <p:cNvSpPr>
                  <a:spLocks noChangeArrowheads="1"/>
                </p:cNvSpPr>
                <p:nvPr/>
              </p:nvSpPr>
              <p:spPr bwMode="auto">
                <a:xfrm>
                  <a:off x="6084168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</p:grpSp>
          <p:grpSp>
            <p:nvGrpSpPr>
              <p:cNvPr id="144477" name="Group 483"/>
              <p:cNvGrpSpPr>
                <a:grpSpLocks/>
              </p:cNvGrpSpPr>
              <p:nvPr/>
            </p:nvGrpSpPr>
            <p:grpSpPr bwMode="auto">
              <a:xfrm>
                <a:off x="251520" y="1556792"/>
                <a:ext cx="2592288" cy="648072"/>
                <a:chOff x="6084168" y="1196752"/>
                <a:chExt cx="2592288" cy="648072"/>
              </a:xfrm>
            </p:grpSpPr>
            <p:sp>
              <p:nvSpPr>
                <p:cNvPr id="144488" name="Rectangle 494"/>
                <p:cNvSpPr>
                  <a:spLocks noChangeArrowheads="1"/>
                </p:cNvSpPr>
                <p:nvPr/>
              </p:nvSpPr>
              <p:spPr bwMode="auto">
                <a:xfrm>
                  <a:off x="6732240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89" name="Rectangle 495"/>
                <p:cNvSpPr>
                  <a:spLocks noChangeArrowheads="1"/>
                </p:cNvSpPr>
                <p:nvPr/>
              </p:nvSpPr>
              <p:spPr bwMode="auto">
                <a:xfrm>
                  <a:off x="7380312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90" name="Rectangle 496"/>
                <p:cNvSpPr>
                  <a:spLocks noChangeArrowheads="1"/>
                </p:cNvSpPr>
                <p:nvPr/>
              </p:nvSpPr>
              <p:spPr bwMode="auto">
                <a:xfrm>
                  <a:off x="8028384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91" name="Rectangle 497"/>
                <p:cNvSpPr>
                  <a:spLocks noChangeArrowheads="1"/>
                </p:cNvSpPr>
                <p:nvPr/>
              </p:nvSpPr>
              <p:spPr bwMode="auto">
                <a:xfrm>
                  <a:off x="6084168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</p:grpSp>
          <p:grpSp>
            <p:nvGrpSpPr>
              <p:cNvPr id="144478" name="Group 484"/>
              <p:cNvGrpSpPr>
                <a:grpSpLocks/>
              </p:cNvGrpSpPr>
              <p:nvPr/>
            </p:nvGrpSpPr>
            <p:grpSpPr bwMode="auto">
              <a:xfrm>
                <a:off x="251520" y="2204864"/>
                <a:ext cx="2592288" cy="648072"/>
                <a:chOff x="6084168" y="1196752"/>
                <a:chExt cx="2592288" cy="648072"/>
              </a:xfrm>
            </p:grpSpPr>
            <p:sp>
              <p:nvSpPr>
                <p:cNvPr id="144484" name="Rectangle 490"/>
                <p:cNvSpPr>
                  <a:spLocks noChangeArrowheads="1"/>
                </p:cNvSpPr>
                <p:nvPr/>
              </p:nvSpPr>
              <p:spPr bwMode="auto">
                <a:xfrm>
                  <a:off x="6732240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85" name="Rectangle 491"/>
                <p:cNvSpPr>
                  <a:spLocks noChangeArrowheads="1"/>
                </p:cNvSpPr>
                <p:nvPr/>
              </p:nvSpPr>
              <p:spPr bwMode="auto">
                <a:xfrm>
                  <a:off x="7380312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86" name="Rectangle 492"/>
                <p:cNvSpPr>
                  <a:spLocks noChangeArrowheads="1"/>
                </p:cNvSpPr>
                <p:nvPr/>
              </p:nvSpPr>
              <p:spPr bwMode="auto">
                <a:xfrm>
                  <a:off x="8028384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87" name="Rectangle 493"/>
                <p:cNvSpPr>
                  <a:spLocks noChangeArrowheads="1"/>
                </p:cNvSpPr>
                <p:nvPr/>
              </p:nvSpPr>
              <p:spPr bwMode="auto">
                <a:xfrm>
                  <a:off x="6084168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</p:grpSp>
          <p:grpSp>
            <p:nvGrpSpPr>
              <p:cNvPr id="144479" name="Group 485"/>
              <p:cNvGrpSpPr>
                <a:grpSpLocks/>
              </p:cNvGrpSpPr>
              <p:nvPr/>
            </p:nvGrpSpPr>
            <p:grpSpPr bwMode="auto">
              <a:xfrm>
                <a:off x="251520" y="260648"/>
                <a:ext cx="2592288" cy="648072"/>
                <a:chOff x="6084168" y="1196752"/>
                <a:chExt cx="2592288" cy="648072"/>
              </a:xfrm>
            </p:grpSpPr>
            <p:sp>
              <p:nvSpPr>
                <p:cNvPr id="144480" name="Rectangle 486"/>
                <p:cNvSpPr>
                  <a:spLocks noChangeArrowheads="1"/>
                </p:cNvSpPr>
                <p:nvPr/>
              </p:nvSpPr>
              <p:spPr bwMode="auto">
                <a:xfrm>
                  <a:off x="6732240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81" name="Rectangle 487"/>
                <p:cNvSpPr>
                  <a:spLocks noChangeArrowheads="1"/>
                </p:cNvSpPr>
                <p:nvPr/>
              </p:nvSpPr>
              <p:spPr bwMode="auto">
                <a:xfrm>
                  <a:off x="7380312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82" name="Rectangle 488"/>
                <p:cNvSpPr>
                  <a:spLocks noChangeArrowheads="1"/>
                </p:cNvSpPr>
                <p:nvPr/>
              </p:nvSpPr>
              <p:spPr bwMode="auto">
                <a:xfrm>
                  <a:off x="8028384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83" name="Rectangle 489"/>
                <p:cNvSpPr>
                  <a:spLocks noChangeArrowheads="1"/>
                </p:cNvSpPr>
                <p:nvPr/>
              </p:nvSpPr>
              <p:spPr bwMode="auto">
                <a:xfrm>
                  <a:off x="6084168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</p:grpSp>
        </p:grpSp>
        <p:grpSp>
          <p:nvGrpSpPr>
            <p:cNvPr id="144455" name="Group 502"/>
            <p:cNvGrpSpPr>
              <a:grpSpLocks/>
            </p:cNvGrpSpPr>
            <p:nvPr/>
          </p:nvGrpSpPr>
          <p:grpSpPr bwMode="auto">
            <a:xfrm>
              <a:off x="3779912" y="3600000"/>
              <a:ext cx="2592288" cy="2592288"/>
              <a:chOff x="251520" y="260648"/>
              <a:chExt cx="2592288" cy="2592288"/>
            </a:xfrm>
          </p:grpSpPr>
          <p:grpSp>
            <p:nvGrpSpPr>
              <p:cNvPr id="144456" name="Group 503"/>
              <p:cNvGrpSpPr>
                <a:grpSpLocks/>
              </p:cNvGrpSpPr>
              <p:nvPr/>
            </p:nvGrpSpPr>
            <p:grpSpPr bwMode="auto">
              <a:xfrm>
                <a:off x="251520" y="908720"/>
                <a:ext cx="2592288" cy="648072"/>
                <a:chOff x="6084168" y="1196752"/>
                <a:chExt cx="2592288" cy="648072"/>
              </a:xfrm>
            </p:grpSpPr>
            <p:sp>
              <p:nvSpPr>
                <p:cNvPr id="144472" name="Rectangle 519"/>
                <p:cNvSpPr>
                  <a:spLocks noChangeArrowheads="1"/>
                </p:cNvSpPr>
                <p:nvPr/>
              </p:nvSpPr>
              <p:spPr bwMode="auto">
                <a:xfrm>
                  <a:off x="6732240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73" name="Rectangle 520"/>
                <p:cNvSpPr>
                  <a:spLocks noChangeArrowheads="1"/>
                </p:cNvSpPr>
                <p:nvPr/>
              </p:nvSpPr>
              <p:spPr bwMode="auto">
                <a:xfrm>
                  <a:off x="7380312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74" name="Rectangle 521"/>
                <p:cNvSpPr>
                  <a:spLocks noChangeArrowheads="1"/>
                </p:cNvSpPr>
                <p:nvPr/>
              </p:nvSpPr>
              <p:spPr bwMode="auto">
                <a:xfrm>
                  <a:off x="8028384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75" name="Rectangle 522"/>
                <p:cNvSpPr>
                  <a:spLocks noChangeArrowheads="1"/>
                </p:cNvSpPr>
                <p:nvPr/>
              </p:nvSpPr>
              <p:spPr bwMode="auto">
                <a:xfrm>
                  <a:off x="6084168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</p:grpSp>
          <p:grpSp>
            <p:nvGrpSpPr>
              <p:cNvPr id="144457" name="Group 504"/>
              <p:cNvGrpSpPr>
                <a:grpSpLocks/>
              </p:cNvGrpSpPr>
              <p:nvPr/>
            </p:nvGrpSpPr>
            <p:grpSpPr bwMode="auto">
              <a:xfrm>
                <a:off x="251520" y="1556792"/>
                <a:ext cx="2592288" cy="648072"/>
                <a:chOff x="6084168" y="1196752"/>
                <a:chExt cx="2592288" cy="648072"/>
              </a:xfrm>
            </p:grpSpPr>
            <p:sp>
              <p:nvSpPr>
                <p:cNvPr id="144468" name="Rectangle 515"/>
                <p:cNvSpPr>
                  <a:spLocks noChangeArrowheads="1"/>
                </p:cNvSpPr>
                <p:nvPr/>
              </p:nvSpPr>
              <p:spPr bwMode="auto">
                <a:xfrm>
                  <a:off x="6732240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69" name="Rectangle 516"/>
                <p:cNvSpPr>
                  <a:spLocks noChangeArrowheads="1"/>
                </p:cNvSpPr>
                <p:nvPr/>
              </p:nvSpPr>
              <p:spPr bwMode="auto">
                <a:xfrm>
                  <a:off x="7380312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70" name="Rectangle 517"/>
                <p:cNvSpPr>
                  <a:spLocks noChangeArrowheads="1"/>
                </p:cNvSpPr>
                <p:nvPr/>
              </p:nvSpPr>
              <p:spPr bwMode="auto">
                <a:xfrm>
                  <a:off x="8028384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71" name="Rectangle 518"/>
                <p:cNvSpPr>
                  <a:spLocks noChangeArrowheads="1"/>
                </p:cNvSpPr>
                <p:nvPr/>
              </p:nvSpPr>
              <p:spPr bwMode="auto">
                <a:xfrm>
                  <a:off x="6084168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</p:grpSp>
          <p:grpSp>
            <p:nvGrpSpPr>
              <p:cNvPr id="144458" name="Group 505"/>
              <p:cNvGrpSpPr>
                <a:grpSpLocks/>
              </p:cNvGrpSpPr>
              <p:nvPr/>
            </p:nvGrpSpPr>
            <p:grpSpPr bwMode="auto">
              <a:xfrm>
                <a:off x="251520" y="2204864"/>
                <a:ext cx="2592288" cy="648072"/>
                <a:chOff x="6084168" y="1196752"/>
                <a:chExt cx="2592288" cy="648072"/>
              </a:xfrm>
            </p:grpSpPr>
            <p:sp>
              <p:nvSpPr>
                <p:cNvPr id="144464" name="Rectangle 511"/>
                <p:cNvSpPr>
                  <a:spLocks noChangeArrowheads="1"/>
                </p:cNvSpPr>
                <p:nvPr/>
              </p:nvSpPr>
              <p:spPr bwMode="auto">
                <a:xfrm>
                  <a:off x="6732240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65" name="Rectangle 512"/>
                <p:cNvSpPr>
                  <a:spLocks noChangeArrowheads="1"/>
                </p:cNvSpPr>
                <p:nvPr/>
              </p:nvSpPr>
              <p:spPr bwMode="auto">
                <a:xfrm>
                  <a:off x="7380312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66" name="Rectangle 513"/>
                <p:cNvSpPr>
                  <a:spLocks noChangeArrowheads="1"/>
                </p:cNvSpPr>
                <p:nvPr/>
              </p:nvSpPr>
              <p:spPr bwMode="auto">
                <a:xfrm>
                  <a:off x="8028384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67" name="Rectangle 514"/>
                <p:cNvSpPr>
                  <a:spLocks noChangeArrowheads="1"/>
                </p:cNvSpPr>
                <p:nvPr/>
              </p:nvSpPr>
              <p:spPr bwMode="auto">
                <a:xfrm>
                  <a:off x="6084168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</p:grpSp>
          <p:grpSp>
            <p:nvGrpSpPr>
              <p:cNvPr id="144459" name="Group 506"/>
              <p:cNvGrpSpPr>
                <a:grpSpLocks/>
              </p:cNvGrpSpPr>
              <p:nvPr/>
            </p:nvGrpSpPr>
            <p:grpSpPr bwMode="auto">
              <a:xfrm>
                <a:off x="251520" y="260648"/>
                <a:ext cx="2592288" cy="648072"/>
                <a:chOff x="6084168" y="1196752"/>
                <a:chExt cx="2592288" cy="648072"/>
              </a:xfrm>
            </p:grpSpPr>
            <p:sp>
              <p:nvSpPr>
                <p:cNvPr id="144460" name="Rectangle 507"/>
                <p:cNvSpPr>
                  <a:spLocks noChangeArrowheads="1"/>
                </p:cNvSpPr>
                <p:nvPr/>
              </p:nvSpPr>
              <p:spPr bwMode="auto">
                <a:xfrm>
                  <a:off x="6732240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61" name="Rectangle 508"/>
                <p:cNvSpPr>
                  <a:spLocks noChangeArrowheads="1"/>
                </p:cNvSpPr>
                <p:nvPr/>
              </p:nvSpPr>
              <p:spPr bwMode="auto">
                <a:xfrm>
                  <a:off x="7380312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62" name="Rectangle 509"/>
                <p:cNvSpPr>
                  <a:spLocks noChangeArrowheads="1"/>
                </p:cNvSpPr>
                <p:nvPr/>
              </p:nvSpPr>
              <p:spPr bwMode="auto">
                <a:xfrm>
                  <a:off x="8028384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  <p:sp>
              <p:nvSpPr>
                <p:cNvPr id="144463" name="Rectangle 510"/>
                <p:cNvSpPr>
                  <a:spLocks noChangeArrowheads="1"/>
                </p:cNvSpPr>
                <p:nvPr/>
              </p:nvSpPr>
              <p:spPr bwMode="auto">
                <a:xfrm>
                  <a:off x="6084168" y="1196752"/>
                  <a:ext cx="648072" cy="64807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342900" indent="-342900"/>
                  <a:endParaRPr lang="en-US"/>
                </a:p>
              </p:txBody>
            </p:sp>
          </p:grpSp>
        </p:grpSp>
      </p:grpSp>
      <p:sp>
        <p:nvSpPr>
          <p:cNvPr id="525" name="Rectangle 524"/>
          <p:cNvSpPr>
            <a:spLocks noChangeArrowheads="1"/>
          </p:cNvSpPr>
          <p:nvPr/>
        </p:nvSpPr>
        <p:spPr bwMode="auto">
          <a:xfrm>
            <a:off x="5238750" y="5219700"/>
            <a:ext cx="161925" cy="161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526" name="Rectangle 525"/>
          <p:cNvSpPr>
            <a:spLocks noChangeArrowheads="1"/>
          </p:cNvSpPr>
          <p:nvPr/>
        </p:nvSpPr>
        <p:spPr bwMode="auto">
          <a:xfrm>
            <a:off x="900113" y="5219700"/>
            <a:ext cx="2592387" cy="161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527" name="Rectangle 526"/>
          <p:cNvSpPr>
            <a:spLocks noChangeArrowheads="1"/>
          </p:cNvSpPr>
          <p:nvPr/>
        </p:nvSpPr>
        <p:spPr bwMode="auto">
          <a:xfrm>
            <a:off x="5238750" y="720725"/>
            <a:ext cx="161925" cy="2590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528" name="TextBox 527"/>
          <p:cNvSpPr txBox="1">
            <a:spLocks noChangeArrowheads="1"/>
          </p:cNvSpPr>
          <p:nvPr/>
        </p:nvSpPr>
        <p:spPr bwMode="auto">
          <a:xfrm>
            <a:off x="3492500" y="26035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/>
              <a:t>Col</a:t>
            </a:r>
          </a:p>
        </p:txBody>
      </p:sp>
      <p:sp>
        <p:nvSpPr>
          <p:cNvPr id="529" name="TextBox 528"/>
          <p:cNvSpPr txBox="1">
            <a:spLocks noChangeArrowheads="1"/>
          </p:cNvSpPr>
          <p:nvPr/>
        </p:nvSpPr>
        <p:spPr bwMode="auto">
          <a:xfrm rot="5400000">
            <a:off x="220663" y="3605213"/>
            <a:ext cx="86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/>
              <a:t>Row</a:t>
            </a:r>
          </a:p>
        </p:txBody>
      </p:sp>
      <p:cxnSp>
        <p:nvCxnSpPr>
          <p:cNvPr id="531" name="Straight Arrow Connector 530"/>
          <p:cNvCxnSpPr>
            <a:cxnSpLocks noChangeShapeType="1"/>
          </p:cNvCxnSpPr>
          <p:nvPr/>
        </p:nvCxnSpPr>
        <p:spPr bwMode="auto">
          <a:xfrm>
            <a:off x="3779838" y="620713"/>
            <a:ext cx="1439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" name="Straight Arrow Connector 531"/>
          <p:cNvCxnSpPr>
            <a:cxnSpLocks noChangeShapeType="1"/>
          </p:cNvCxnSpPr>
          <p:nvPr/>
        </p:nvCxnSpPr>
        <p:spPr bwMode="auto">
          <a:xfrm>
            <a:off x="755650" y="3573463"/>
            <a:ext cx="0" cy="1655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51" name="Group 550"/>
          <p:cNvGrpSpPr>
            <a:grpSpLocks/>
          </p:cNvGrpSpPr>
          <p:nvPr/>
        </p:nvGrpSpPr>
        <p:grpSpPr bwMode="auto">
          <a:xfrm>
            <a:off x="900113" y="4895850"/>
            <a:ext cx="647700" cy="647700"/>
            <a:chOff x="899592" y="4896000"/>
            <a:chExt cx="648480" cy="648072"/>
          </a:xfrm>
        </p:grpSpPr>
        <p:sp>
          <p:nvSpPr>
            <p:cNvPr id="144451" name="Rectangle 540"/>
            <p:cNvSpPr>
              <a:spLocks noChangeArrowheads="1"/>
            </p:cNvSpPr>
            <p:nvPr/>
          </p:nvSpPr>
          <p:spPr bwMode="auto">
            <a:xfrm>
              <a:off x="899592" y="4896000"/>
              <a:ext cx="648072" cy="648072"/>
            </a:xfrm>
            <a:prstGeom prst="rect">
              <a:avLst/>
            </a:prstGeom>
            <a:solidFill>
              <a:srgbClr val="FFD4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144452" name="Rectangle 541"/>
            <p:cNvSpPr>
              <a:spLocks noChangeArrowheads="1"/>
            </p:cNvSpPr>
            <p:nvPr/>
          </p:nvSpPr>
          <p:spPr bwMode="auto">
            <a:xfrm>
              <a:off x="900000" y="5220000"/>
              <a:ext cx="648072" cy="162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</p:grpSp>
      <p:grpSp>
        <p:nvGrpSpPr>
          <p:cNvPr id="545" name="Group 544"/>
          <p:cNvGrpSpPr>
            <a:grpSpLocks/>
          </p:cNvGrpSpPr>
          <p:nvPr/>
        </p:nvGrpSpPr>
        <p:grpSpPr bwMode="auto">
          <a:xfrm>
            <a:off x="5076825" y="720725"/>
            <a:ext cx="647700" cy="647700"/>
            <a:chOff x="5076056" y="720000"/>
            <a:chExt cx="648072" cy="648072"/>
          </a:xfrm>
        </p:grpSpPr>
        <p:sp>
          <p:nvSpPr>
            <p:cNvPr id="144449" name="Rectangle 539"/>
            <p:cNvSpPr>
              <a:spLocks noChangeArrowheads="1"/>
            </p:cNvSpPr>
            <p:nvPr/>
          </p:nvSpPr>
          <p:spPr bwMode="auto">
            <a:xfrm>
              <a:off x="5076056" y="720000"/>
              <a:ext cx="648072" cy="648072"/>
            </a:xfrm>
            <a:prstGeom prst="rect">
              <a:avLst/>
            </a:prstGeom>
            <a:solidFill>
              <a:srgbClr val="FFD4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144450" name="Rectangle 542"/>
            <p:cNvSpPr>
              <a:spLocks noChangeArrowheads="1"/>
            </p:cNvSpPr>
            <p:nvPr/>
          </p:nvSpPr>
          <p:spPr bwMode="auto">
            <a:xfrm>
              <a:off x="5238000" y="720000"/>
              <a:ext cx="162000" cy="648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</p:grpSp>
      <p:grpSp>
        <p:nvGrpSpPr>
          <p:cNvPr id="567" name="Group 566"/>
          <p:cNvGrpSpPr>
            <a:grpSpLocks/>
          </p:cNvGrpSpPr>
          <p:nvPr/>
        </p:nvGrpSpPr>
        <p:grpSpPr bwMode="auto">
          <a:xfrm>
            <a:off x="900113" y="720725"/>
            <a:ext cx="4824412" cy="4822825"/>
            <a:chOff x="900000" y="720000"/>
            <a:chExt cx="4824128" cy="4824072"/>
          </a:xfrm>
        </p:grpSpPr>
        <p:sp>
          <p:nvSpPr>
            <p:cNvPr id="144439" name="Rectangle 555"/>
            <p:cNvSpPr>
              <a:spLocks noChangeArrowheads="1"/>
            </p:cNvSpPr>
            <p:nvPr/>
          </p:nvSpPr>
          <p:spPr bwMode="auto">
            <a:xfrm>
              <a:off x="5076000" y="720000"/>
              <a:ext cx="648072" cy="648072"/>
            </a:xfrm>
            <a:prstGeom prst="rect">
              <a:avLst/>
            </a:prstGeom>
            <a:solidFill>
              <a:srgbClr val="E0FF8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144440" name="Rectangle 556"/>
            <p:cNvSpPr>
              <a:spLocks noChangeArrowheads="1"/>
            </p:cNvSpPr>
            <p:nvPr/>
          </p:nvSpPr>
          <p:spPr bwMode="auto">
            <a:xfrm>
              <a:off x="900000" y="4896000"/>
              <a:ext cx="648072" cy="648072"/>
            </a:xfrm>
            <a:prstGeom prst="rect">
              <a:avLst/>
            </a:prstGeom>
            <a:solidFill>
              <a:srgbClr val="E0FF8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grpSp>
          <p:nvGrpSpPr>
            <p:cNvPr id="144441" name="Group 557"/>
            <p:cNvGrpSpPr>
              <a:grpSpLocks/>
            </p:cNvGrpSpPr>
            <p:nvPr/>
          </p:nvGrpSpPr>
          <p:grpSpPr bwMode="auto">
            <a:xfrm>
              <a:off x="1547664" y="4896000"/>
              <a:ext cx="648480" cy="648072"/>
              <a:chOff x="899592" y="4896000"/>
              <a:chExt cx="648480" cy="648072"/>
            </a:xfrm>
          </p:grpSpPr>
          <p:sp>
            <p:nvSpPr>
              <p:cNvPr id="144447" name="Rectangle 558"/>
              <p:cNvSpPr>
                <a:spLocks noChangeArrowheads="1"/>
              </p:cNvSpPr>
              <p:nvPr/>
            </p:nvSpPr>
            <p:spPr bwMode="auto">
              <a:xfrm>
                <a:off x="899592" y="4896000"/>
                <a:ext cx="648072" cy="648072"/>
              </a:xfrm>
              <a:prstGeom prst="rect">
                <a:avLst/>
              </a:prstGeom>
              <a:solidFill>
                <a:srgbClr val="FFD4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44448" name="Rectangle 559"/>
              <p:cNvSpPr>
                <a:spLocks noChangeArrowheads="1"/>
              </p:cNvSpPr>
              <p:nvPr/>
            </p:nvSpPr>
            <p:spPr bwMode="auto">
              <a:xfrm>
                <a:off x="900000" y="5220000"/>
                <a:ext cx="648072" cy="162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44442" name="Group 560"/>
            <p:cNvGrpSpPr>
              <a:grpSpLocks/>
            </p:cNvGrpSpPr>
            <p:nvPr/>
          </p:nvGrpSpPr>
          <p:grpSpPr bwMode="auto">
            <a:xfrm>
              <a:off x="5076056" y="1368000"/>
              <a:ext cx="648072" cy="648072"/>
              <a:chOff x="5076056" y="720000"/>
              <a:chExt cx="648072" cy="648072"/>
            </a:xfrm>
          </p:grpSpPr>
          <p:sp>
            <p:nvSpPr>
              <p:cNvPr id="144445" name="Rectangle 561"/>
              <p:cNvSpPr>
                <a:spLocks noChangeArrowheads="1"/>
              </p:cNvSpPr>
              <p:nvPr/>
            </p:nvSpPr>
            <p:spPr bwMode="auto">
              <a:xfrm>
                <a:off x="5076056" y="720000"/>
                <a:ext cx="648072" cy="648072"/>
              </a:xfrm>
              <a:prstGeom prst="rect">
                <a:avLst/>
              </a:prstGeom>
              <a:solidFill>
                <a:srgbClr val="FFD4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44446" name="Rectangle 562"/>
              <p:cNvSpPr>
                <a:spLocks noChangeArrowheads="1"/>
              </p:cNvSpPr>
              <p:nvPr/>
            </p:nvSpPr>
            <p:spPr bwMode="auto">
              <a:xfrm>
                <a:off x="5238000" y="720000"/>
                <a:ext cx="162000" cy="648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sp>
          <p:nvSpPr>
            <p:cNvPr id="144443" name="Rectangle 564"/>
            <p:cNvSpPr>
              <a:spLocks noChangeArrowheads="1"/>
            </p:cNvSpPr>
            <p:nvPr/>
          </p:nvSpPr>
          <p:spPr bwMode="auto">
            <a:xfrm>
              <a:off x="5238000" y="720000"/>
              <a:ext cx="162000" cy="6480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144444" name="Rectangle 565"/>
            <p:cNvSpPr>
              <a:spLocks noChangeArrowheads="1"/>
            </p:cNvSpPr>
            <p:nvPr/>
          </p:nvSpPr>
          <p:spPr bwMode="auto">
            <a:xfrm>
              <a:off x="900000" y="5220000"/>
              <a:ext cx="648000" cy="1620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</p:grpSp>
      <p:grpSp>
        <p:nvGrpSpPr>
          <p:cNvPr id="587" name="Group 586"/>
          <p:cNvGrpSpPr>
            <a:grpSpLocks/>
          </p:cNvGrpSpPr>
          <p:nvPr/>
        </p:nvGrpSpPr>
        <p:grpSpPr bwMode="auto">
          <a:xfrm>
            <a:off x="1547813" y="1368425"/>
            <a:ext cx="4176712" cy="4175125"/>
            <a:chOff x="1547664" y="1368000"/>
            <a:chExt cx="4176464" cy="4176072"/>
          </a:xfrm>
        </p:grpSpPr>
        <p:grpSp>
          <p:nvGrpSpPr>
            <p:cNvPr id="144427" name="Group 570"/>
            <p:cNvGrpSpPr>
              <a:grpSpLocks/>
            </p:cNvGrpSpPr>
            <p:nvPr/>
          </p:nvGrpSpPr>
          <p:grpSpPr bwMode="auto">
            <a:xfrm>
              <a:off x="5076056" y="1368000"/>
              <a:ext cx="648072" cy="648072"/>
              <a:chOff x="5076056" y="1368000"/>
              <a:chExt cx="648072" cy="648072"/>
            </a:xfrm>
          </p:grpSpPr>
          <p:sp>
            <p:nvSpPr>
              <p:cNvPr id="144437" name="Rectangle 568"/>
              <p:cNvSpPr>
                <a:spLocks noChangeArrowheads="1"/>
              </p:cNvSpPr>
              <p:nvPr/>
            </p:nvSpPr>
            <p:spPr bwMode="auto">
              <a:xfrm>
                <a:off x="5076056" y="1368000"/>
                <a:ext cx="648072" cy="648072"/>
              </a:xfrm>
              <a:prstGeom prst="rect">
                <a:avLst/>
              </a:prstGeom>
              <a:solidFill>
                <a:srgbClr val="E0FF8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44438" name="Rectangle 569"/>
              <p:cNvSpPr>
                <a:spLocks noChangeArrowheads="1"/>
              </p:cNvSpPr>
              <p:nvPr/>
            </p:nvSpPr>
            <p:spPr bwMode="auto">
              <a:xfrm>
                <a:off x="5238000" y="1368000"/>
                <a:ext cx="162000" cy="64800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44428" name="Group 576"/>
            <p:cNvGrpSpPr>
              <a:grpSpLocks/>
            </p:cNvGrpSpPr>
            <p:nvPr/>
          </p:nvGrpSpPr>
          <p:grpSpPr bwMode="auto">
            <a:xfrm>
              <a:off x="1547664" y="4896000"/>
              <a:ext cx="648336" cy="648072"/>
              <a:chOff x="1547664" y="4896000"/>
              <a:chExt cx="648336" cy="648072"/>
            </a:xfrm>
          </p:grpSpPr>
          <p:sp>
            <p:nvSpPr>
              <p:cNvPr id="144435" name="Rectangle 567"/>
              <p:cNvSpPr>
                <a:spLocks noChangeArrowheads="1"/>
              </p:cNvSpPr>
              <p:nvPr/>
            </p:nvSpPr>
            <p:spPr bwMode="auto">
              <a:xfrm>
                <a:off x="1547664" y="4896000"/>
                <a:ext cx="648072" cy="648072"/>
              </a:xfrm>
              <a:prstGeom prst="rect">
                <a:avLst/>
              </a:prstGeom>
              <a:solidFill>
                <a:srgbClr val="E0FF8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44436" name="Rectangle 574"/>
              <p:cNvSpPr>
                <a:spLocks noChangeArrowheads="1"/>
              </p:cNvSpPr>
              <p:nvPr/>
            </p:nvSpPr>
            <p:spPr bwMode="auto">
              <a:xfrm>
                <a:off x="1548000" y="5220000"/>
                <a:ext cx="648000" cy="16200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44429" name="Group 580"/>
            <p:cNvGrpSpPr>
              <a:grpSpLocks/>
            </p:cNvGrpSpPr>
            <p:nvPr/>
          </p:nvGrpSpPr>
          <p:grpSpPr bwMode="auto">
            <a:xfrm>
              <a:off x="2195736" y="4896000"/>
              <a:ext cx="648480" cy="648072"/>
              <a:chOff x="899592" y="4896000"/>
              <a:chExt cx="648480" cy="648072"/>
            </a:xfrm>
          </p:grpSpPr>
          <p:sp>
            <p:nvSpPr>
              <p:cNvPr id="144433" name="Rectangle 581"/>
              <p:cNvSpPr>
                <a:spLocks noChangeArrowheads="1"/>
              </p:cNvSpPr>
              <p:nvPr/>
            </p:nvSpPr>
            <p:spPr bwMode="auto">
              <a:xfrm>
                <a:off x="899592" y="4896000"/>
                <a:ext cx="648072" cy="648072"/>
              </a:xfrm>
              <a:prstGeom prst="rect">
                <a:avLst/>
              </a:prstGeom>
              <a:solidFill>
                <a:srgbClr val="FFD4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44434" name="Rectangle 582"/>
              <p:cNvSpPr>
                <a:spLocks noChangeArrowheads="1"/>
              </p:cNvSpPr>
              <p:nvPr/>
            </p:nvSpPr>
            <p:spPr bwMode="auto">
              <a:xfrm>
                <a:off x="900000" y="5220000"/>
                <a:ext cx="648072" cy="162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44430" name="Group 583"/>
            <p:cNvGrpSpPr>
              <a:grpSpLocks/>
            </p:cNvGrpSpPr>
            <p:nvPr/>
          </p:nvGrpSpPr>
          <p:grpSpPr bwMode="auto">
            <a:xfrm>
              <a:off x="5076056" y="2016000"/>
              <a:ext cx="648072" cy="648072"/>
              <a:chOff x="5076056" y="720000"/>
              <a:chExt cx="648072" cy="648072"/>
            </a:xfrm>
          </p:grpSpPr>
          <p:sp>
            <p:nvSpPr>
              <p:cNvPr id="144431" name="Rectangle 584"/>
              <p:cNvSpPr>
                <a:spLocks noChangeArrowheads="1"/>
              </p:cNvSpPr>
              <p:nvPr/>
            </p:nvSpPr>
            <p:spPr bwMode="auto">
              <a:xfrm>
                <a:off x="5076056" y="720000"/>
                <a:ext cx="648072" cy="648072"/>
              </a:xfrm>
              <a:prstGeom prst="rect">
                <a:avLst/>
              </a:prstGeom>
              <a:solidFill>
                <a:srgbClr val="FFD4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44432" name="Rectangle 585"/>
              <p:cNvSpPr>
                <a:spLocks noChangeArrowheads="1"/>
              </p:cNvSpPr>
              <p:nvPr/>
            </p:nvSpPr>
            <p:spPr bwMode="auto">
              <a:xfrm>
                <a:off x="5238000" y="720000"/>
                <a:ext cx="162000" cy="648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</p:grpSp>
      <p:grpSp>
        <p:nvGrpSpPr>
          <p:cNvPr id="600" name="Group 599"/>
          <p:cNvGrpSpPr>
            <a:grpSpLocks/>
          </p:cNvGrpSpPr>
          <p:nvPr/>
        </p:nvGrpSpPr>
        <p:grpSpPr bwMode="auto">
          <a:xfrm>
            <a:off x="2195513" y="2016125"/>
            <a:ext cx="3529012" cy="3527425"/>
            <a:chOff x="2195736" y="2016000"/>
            <a:chExt cx="3528392" cy="3528072"/>
          </a:xfrm>
        </p:grpSpPr>
        <p:grpSp>
          <p:nvGrpSpPr>
            <p:cNvPr id="144415" name="Group 587"/>
            <p:cNvGrpSpPr>
              <a:grpSpLocks/>
            </p:cNvGrpSpPr>
            <p:nvPr/>
          </p:nvGrpSpPr>
          <p:grpSpPr bwMode="auto">
            <a:xfrm>
              <a:off x="5076056" y="2016000"/>
              <a:ext cx="648072" cy="648072"/>
              <a:chOff x="5076056" y="1368000"/>
              <a:chExt cx="648072" cy="648072"/>
            </a:xfrm>
          </p:grpSpPr>
          <p:sp>
            <p:nvSpPr>
              <p:cNvPr id="144425" name="Rectangle 588"/>
              <p:cNvSpPr>
                <a:spLocks noChangeArrowheads="1"/>
              </p:cNvSpPr>
              <p:nvPr/>
            </p:nvSpPr>
            <p:spPr bwMode="auto">
              <a:xfrm>
                <a:off x="5076056" y="1368000"/>
                <a:ext cx="648072" cy="648072"/>
              </a:xfrm>
              <a:prstGeom prst="rect">
                <a:avLst/>
              </a:prstGeom>
              <a:solidFill>
                <a:srgbClr val="E0FF8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44426" name="Rectangle 589"/>
              <p:cNvSpPr>
                <a:spLocks noChangeArrowheads="1"/>
              </p:cNvSpPr>
              <p:nvPr/>
            </p:nvSpPr>
            <p:spPr bwMode="auto">
              <a:xfrm>
                <a:off x="5238000" y="1368000"/>
                <a:ext cx="162000" cy="64800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44416" name="Group 590"/>
            <p:cNvGrpSpPr>
              <a:grpSpLocks/>
            </p:cNvGrpSpPr>
            <p:nvPr/>
          </p:nvGrpSpPr>
          <p:grpSpPr bwMode="auto">
            <a:xfrm>
              <a:off x="2195736" y="4896000"/>
              <a:ext cx="648336" cy="648072"/>
              <a:chOff x="1547664" y="4896000"/>
              <a:chExt cx="648336" cy="648072"/>
            </a:xfrm>
          </p:grpSpPr>
          <p:sp>
            <p:nvSpPr>
              <p:cNvPr id="144423" name="Rectangle 591"/>
              <p:cNvSpPr>
                <a:spLocks noChangeArrowheads="1"/>
              </p:cNvSpPr>
              <p:nvPr/>
            </p:nvSpPr>
            <p:spPr bwMode="auto">
              <a:xfrm>
                <a:off x="1547664" y="4896000"/>
                <a:ext cx="648072" cy="648072"/>
              </a:xfrm>
              <a:prstGeom prst="rect">
                <a:avLst/>
              </a:prstGeom>
              <a:solidFill>
                <a:srgbClr val="E0FF8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44424" name="Rectangle 592"/>
              <p:cNvSpPr>
                <a:spLocks noChangeArrowheads="1"/>
              </p:cNvSpPr>
              <p:nvPr/>
            </p:nvSpPr>
            <p:spPr bwMode="auto">
              <a:xfrm>
                <a:off x="1548000" y="5220000"/>
                <a:ext cx="648000" cy="16200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44417" name="Group 593"/>
            <p:cNvGrpSpPr>
              <a:grpSpLocks/>
            </p:cNvGrpSpPr>
            <p:nvPr/>
          </p:nvGrpSpPr>
          <p:grpSpPr bwMode="auto">
            <a:xfrm>
              <a:off x="2843808" y="4896000"/>
              <a:ext cx="648480" cy="648072"/>
              <a:chOff x="899592" y="4896000"/>
              <a:chExt cx="648480" cy="648072"/>
            </a:xfrm>
          </p:grpSpPr>
          <p:sp>
            <p:nvSpPr>
              <p:cNvPr id="144421" name="Rectangle 594"/>
              <p:cNvSpPr>
                <a:spLocks noChangeArrowheads="1"/>
              </p:cNvSpPr>
              <p:nvPr/>
            </p:nvSpPr>
            <p:spPr bwMode="auto">
              <a:xfrm>
                <a:off x="899592" y="4896000"/>
                <a:ext cx="648072" cy="648072"/>
              </a:xfrm>
              <a:prstGeom prst="rect">
                <a:avLst/>
              </a:prstGeom>
              <a:solidFill>
                <a:srgbClr val="FFD4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44422" name="Rectangle 595"/>
              <p:cNvSpPr>
                <a:spLocks noChangeArrowheads="1"/>
              </p:cNvSpPr>
              <p:nvPr/>
            </p:nvSpPr>
            <p:spPr bwMode="auto">
              <a:xfrm>
                <a:off x="900000" y="5220000"/>
                <a:ext cx="648072" cy="162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44418" name="Group 596"/>
            <p:cNvGrpSpPr>
              <a:grpSpLocks/>
            </p:cNvGrpSpPr>
            <p:nvPr/>
          </p:nvGrpSpPr>
          <p:grpSpPr bwMode="auto">
            <a:xfrm>
              <a:off x="5076056" y="2664000"/>
              <a:ext cx="648072" cy="648072"/>
              <a:chOff x="5076056" y="720000"/>
              <a:chExt cx="648072" cy="648072"/>
            </a:xfrm>
          </p:grpSpPr>
          <p:sp>
            <p:nvSpPr>
              <p:cNvPr id="144419" name="Rectangle 597"/>
              <p:cNvSpPr>
                <a:spLocks noChangeArrowheads="1"/>
              </p:cNvSpPr>
              <p:nvPr/>
            </p:nvSpPr>
            <p:spPr bwMode="auto">
              <a:xfrm>
                <a:off x="5076056" y="720000"/>
                <a:ext cx="648072" cy="648072"/>
              </a:xfrm>
              <a:prstGeom prst="rect">
                <a:avLst/>
              </a:prstGeom>
              <a:solidFill>
                <a:srgbClr val="FFD4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44420" name="Rectangle 598"/>
              <p:cNvSpPr>
                <a:spLocks noChangeArrowheads="1"/>
              </p:cNvSpPr>
              <p:nvPr/>
            </p:nvSpPr>
            <p:spPr bwMode="auto">
              <a:xfrm>
                <a:off x="5238000" y="720000"/>
                <a:ext cx="162000" cy="648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</p:grpSp>
      <p:sp>
        <p:nvSpPr>
          <p:cNvPr id="601" name="TextBox 600"/>
          <p:cNvSpPr txBox="1">
            <a:spLocks noChangeArrowheads="1"/>
          </p:cNvSpPr>
          <p:nvPr/>
        </p:nvSpPr>
        <p:spPr bwMode="auto">
          <a:xfrm>
            <a:off x="468313" y="260350"/>
            <a:ext cx="158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2400"/>
              <a:t>Width = 16</a:t>
            </a:r>
          </a:p>
        </p:txBody>
      </p:sp>
      <p:grpSp>
        <p:nvGrpSpPr>
          <p:cNvPr id="604" name="Group 603"/>
          <p:cNvGrpSpPr>
            <a:grpSpLocks/>
          </p:cNvGrpSpPr>
          <p:nvPr/>
        </p:nvGrpSpPr>
        <p:grpSpPr bwMode="auto">
          <a:xfrm>
            <a:off x="468313" y="692150"/>
            <a:ext cx="2590800" cy="833438"/>
            <a:chOff x="467544" y="692696"/>
            <a:chExt cx="2592288" cy="832158"/>
          </a:xfrm>
        </p:grpSpPr>
        <p:sp>
          <p:nvSpPr>
            <p:cNvPr id="144413" name="TextBox 601"/>
            <p:cNvSpPr txBox="1">
              <a:spLocks noChangeArrowheads="1"/>
            </p:cNvSpPr>
            <p:nvPr/>
          </p:nvSpPr>
          <p:spPr bwMode="auto">
            <a:xfrm>
              <a:off x="467544" y="692696"/>
              <a:ext cx="25922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2000"/>
                <a:t>BLOCK_WIDTH = 4</a:t>
              </a:r>
            </a:p>
          </p:txBody>
        </p:sp>
        <p:sp>
          <p:nvSpPr>
            <p:cNvPr id="144414" name="TextBox 602"/>
            <p:cNvSpPr txBox="1">
              <a:spLocks noChangeArrowheads="1"/>
            </p:cNvSpPr>
            <p:nvPr/>
          </p:nvSpPr>
          <p:spPr bwMode="auto">
            <a:xfrm>
              <a:off x="467544" y="1124744"/>
              <a:ext cx="25922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2000"/>
                <a:t>TILE_WIDTH = 4</a:t>
              </a:r>
            </a:p>
          </p:txBody>
        </p:sp>
      </p:grpSp>
      <p:sp>
        <p:nvSpPr>
          <p:cNvPr id="605" name="TextBox 604"/>
          <p:cNvSpPr txBox="1">
            <a:spLocks noChangeArrowheads="1"/>
          </p:cNvSpPr>
          <p:nvPr/>
        </p:nvSpPr>
        <p:spPr bwMode="auto">
          <a:xfrm>
            <a:off x="468313" y="1836738"/>
            <a:ext cx="1582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m = 0</a:t>
            </a:r>
          </a:p>
        </p:txBody>
      </p:sp>
      <p:sp>
        <p:nvSpPr>
          <p:cNvPr id="606" name="TextBox 605"/>
          <p:cNvSpPr txBox="1">
            <a:spLocks noChangeArrowheads="1"/>
          </p:cNvSpPr>
          <p:nvPr/>
        </p:nvSpPr>
        <p:spPr bwMode="auto">
          <a:xfrm>
            <a:off x="468313" y="1836738"/>
            <a:ext cx="158432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m = 1</a:t>
            </a:r>
          </a:p>
        </p:txBody>
      </p:sp>
      <p:sp>
        <p:nvSpPr>
          <p:cNvPr id="608" name="TextBox 607"/>
          <p:cNvSpPr txBox="1">
            <a:spLocks noChangeArrowheads="1"/>
          </p:cNvSpPr>
          <p:nvPr/>
        </p:nvSpPr>
        <p:spPr bwMode="auto">
          <a:xfrm>
            <a:off x="468313" y="1836738"/>
            <a:ext cx="158432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m = 2</a:t>
            </a:r>
          </a:p>
        </p:txBody>
      </p:sp>
      <p:sp>
        <p:nvSpPr>
          <p:cNvPr id="609" name="TextBox 608"/>
          <p:cNvSpPr txBox="1">
            <a:spLocks noChangeArrowheads="1"/>
          </p:cNvSpPr>
          <p:nvPr/>
        </p:nvSpPr>
        <p:spPr bwMode="auto">
          <a:xfrm>
            <a:off x="468313" y="1836738"/>
            <a:ext cx="158432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m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" grpId="0" animBg="1"/>
      <p:bldP spid="525" grpId="0" animBg="1"/>
      <p:bldP spid="526" grpId="0" animBg="1"/>
      <p:bldP spid="527" grpId="0" animBg="1"/>
      <p:bldP spid="528" grpId="0"/>
      <p:bldP spid="529" grpId="0"/>
      <p:bldP spid="601" grpId="0"/>
      <p:bldP spid="605" grpId="0"/>
      <p:bldP spid="606" grpId="0" animBg="1"/>
      <p:bldP spid="608" grpId="0" animBg="1"/>
      <p:bldP spid="60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19475" y="6408738"/>
            <a:ext cx="2895600" cy="457200"/>
          </a:xfrm>
        </p:spPr>
        <p:txBody>
          <a:bodyPr/>
          <a:lstStyle/>
          <a:p>
            <a:pPr algn="ctr">
              <a:defRPr/>
            </a:pPr>
            <a:fld id="{72EEA41C-8B2D-7948-8D19-E0516DB3C740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103</a:t>
            </a:fld>
            <a:endParaRPr lang="en-US" dirty="0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97900" cy="1144587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Performance Gained from Tiling</a:t>
            </a:r>
          </a:p>
        </p:txBody>
      </p:sp>
      <p:sp>
        <p:nvSpPr>
          <p:cNvPr id="145411" name="Content Placeholder 2"/>
          <p:cNvSpPr txBox="1">
            <a:spLocks/>
          </p:cNvSpPr>
          <p:nvPr/>
        </p:nvSpPr>
        <p:spPr bwMode="auto">
          <a:xfrm>
            <a:off x="539750" y="1700213"/>
            <a:ext cx="78486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400"/>
              <a:t>For matrix multiplication the number of global memory accesses is reduced by a factor of TILE_WIDTH.</a:t>
            </a:r>
          </a:p>
          <a:p>
            <a:pPr algn="l"/>
            <a:r>
              <a:rPr lang="en-US" sz="2400"/>
              <a:t>For TILE_WIDTH = 16 the CGMA ratio is 16.0.</a:t>
            </a:r>
          </a:p>
          <a:p>
            <a:pPr algn="l"/>
            <a:r>
              <a:rPr lang="en-US" sz="2400"/>
              <a:t>Suppose the global memory bandwidth is 200 GB/s.</a:t>
            </a:r>
            <a:endParaRPr lang="en-US" sz="1600" b="1">
              <a:latin typeface="Courier New" charset="0"/>
              <a:cs typeface="Courier New" charset="0"/>
            </a:endParaRPr>
          </a:p>
          <a:p>
            <a:pPr algn="l"/>
            <a:r>
              <a:rPr lang="en-US" sz="2400"/>
              <a:t>If a floating point value is 4 bytes we can load no more than (200/4)x10</a:t>
            </a:r>
            <a:r>
              <a:rPr lang="en-US" sz="2400" baseline="30000"/>
              <a:t>9</a:t>
            </a:r>
            <a:r>
              <a:rPr lang="en-US" sz="2400"/>
              <a:t>=50x10</a:t>
            </a:r>
            <a:r>
              <a:rPr lang="en-US" sz="2400" baseline="30000"/>
              <a:t>9</a:t>
            </a:r>
            <a:r>
              <a:rPr lang="en-US" sz="2400"/>
              <a:t> floats per second.</a:t>
            </a:r>
          </a:p>
          <a:p>
            <a:pPr algn="l"/>
            <a:r>
              <a:rPr lang="en-US" sz="2400"/>
              <a:t>Thus, maximum performance is 50x10</a:t>
            </a:r>
            <a:r>
              <a:rPr lang="en-US" sz="2400" baseline="30000"/>
              <a:t>9</a:t>
            </a:r>
            <a:r>
              <a:rPr lang="en-US" sz="2400"/>
              <a:t>xCGMA.</a:t>
            </a:r>
          </a:p>
          <a:p>
            <a:pPr algn="l"/>
            <a:r>
              <a:rPr lang="en-US" sz="2400"/>
              <a:t>For tiled matrix multiply this is 800 Gflop/s, compared with 50 Gflop/s for the untiled version.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19475" y="6408738"/>
            <a:ext cx="2895600" cy="457200"/>
          </a:xfrm>
        </p:spPr>
        <p:txBody>
          <a:bodyPr/>
          <a:lstStyle/>
          <a:p>
            <a:pPr algn="ctr">
              <a:defRPr/>
            </a:pPr>
            <a:fld id="{1077B7EC-E54B-1B41-9FA7-EC26EAB101FE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104</a:t>
            </a:fld>
            <a:endParaRPr lang="en-US" dirty="0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97900" cy="1144587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How Memory Can Limit Performance</a:t>
            </a:r>
          </a:p>
        </p:txBody>
      </p:sp>
      <p:sp>
        <p:nvSpPr>
          <p:cNvPr id="147459" name="Content Placeholder 2"/>
          <p:cNvSpPr txBox="1">
            <a:spLocks/>
          </p:cNvSpPr>
          <p:nvPr/>
        </p:nvSpPr>
        <p:spPr bwMode="auto">
          <a:xfrm>
            <a:off x="539750" y="1700213"/>
            <a:ext cx="78486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400"/>
              <a:t>Using registers and shared memory can reduced the number of accesses to global memory, but you must be careful not to exceed their capacity.</a:t>
            </a:r>
          </a:p>
          <a:p>
            <a:pPr algn="l"/>
            <a:r>
              <a:rPr lang="en-US" sz="2400"/>
              <a:t>In general the more resources (registers, shared memory) each thread requires, the fewer threads can reside simultaneously in a streaming multiprocessor (SM).</a:t>
            </a:r>
            <a:endParaRPr lang="en-US" sz="1600" b="1">
              <a:latin typeface="Courier New" charset="0"/>
              <a:cs typeface="Courier New" charset="0"/>
            </a:endParaRPr>
          </a:p>
          <a:p>
            <a:pPr algn="l"/>
            <a:r>
              <a:rPr lang="en-US" sz="2400"/>
              <a:t>Having fewer threads can reduce the number of warps that are available for scheduling, which can reduce the SM’s ability to find useful work in the presence of long-latency operations.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19475" y="6408738"/>
            <a:ext cx="2895600" cy="457200"/>
          </a:xfrm>
        </p:spPr>
        <p:txBody>
          <a:bodyPr/>
          <a:lstStyle/>
          <a:p>
            <a:pPr algn="ctr">
              <a:defRPr/>
            </a:pPr>
            <a:fld id="{D0297929-4F9B-D54B-9FFE-2C1AB31762F1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105</a:t>
            </a:fld>
            <a:endParaRPr lang="en-US" dirty="0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97900" cy="1144587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Register Usage Example</a:t>
            </a:r>
          </a:p>
        </p:txBody>
      </p:sp>
      <p:sp>
        <p:nvSpPr>
          <p:cNvPr id="149507" name="Content Placeholder 2"/>
          <p:cNvSpPr txBox="1">
            <a:spLocks/>
          </p:cNvSpPr>
          <p:nvPr/>
        </p:nvSpPr>
        <p:spPr bwMode="auto">
          <a:xfrm>
            <a:off x="539750" y="1700213"/>
            <a:ext cx="78486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400"/>
              <a:t>Suppose a SM has 16384 registers and can accommodate 1536 threads.</a:t>
            </a:r>
          </a:p>
          <a:p>
            <a:pPr algn="l"/>
            <a:r>
              <a:rPr lang="en-US" sz="2400"/>
              <a:t>With 1536 threads each thread can use only 10 registers.</a:t>
            </a:r>
            <a:endParaRPr lang="en-US" sz="1600" b="1">
              <a:latin typeface="Courier New" charset="0"/>
              <a:cs typeface="Courier New" charset="0"/>
            </a:endParaRPr>
          </a:p>
          <a:p>
            <a:pPr algn="l"/>
            <a:r>
              <a:rPr lang="en-US" sz="2400"/>
              <a:t>If each thread uses 11 registers the number of threads able to be executed concurrently is reduced. This is done on a block basis, so if each block has 512 threads the number of threads that can simultaneously reside on an SM will be 1536-512=1024.</a:t>
            </a:r>
          </a:p>
          <a:p>
            <a:pPr algn="l"/>
            <a:r>
              <a:rPr lang="en-US" sz="2400"/>
              <a:t>Can get number of registers on each SM by calling </a:t>
            </a:r>
            <a:r>
              <a:rPr lang="en-US" sz="2000" b="1">
                <a:latin typeface="Courier New" charset="0"/>
                <a:cs typeface="Courier New" charset="0"/>
              </a:rPr>
              <a:t>cudaGetDeviceProperties() </a:t>
            </a:r>
            <a:r>
              <a:rPr lang="en-US" sz="2400"/>
              <a:t>and examining the </a:t>
            </a:r>
            <a:r>
              <a:rPr lang="en-US" sz="2400" b="1">
                <a:latin typeface="Courier New" charset="0"/>
                <a:cs typeface="Courier New" charset="0"/>
              </a:rPr>
              <a:t>regsPerBlock</a:t>
            </a:r>
            <a:r>
              <a:rPr lang="en-US" sz="2400"/>
              <a:t> field of the device properties 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19475" y="6408738"/>
            <a:ext cx="2895600" cy="457200"/>
          </a:xfrm>
        </p:spPr>
        <p:txBody>
          <a:bodyPr/>
          <a:lstStyle/>
          <a:p>
            <a:pPr algn="ctr">
              <a:defRPr/>
            </a:pPr>
            <a:fld id="{0E06FDDB-D798-7346-A97D-A162154E2B43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106</a:t>
            </a:fld>
            <a:endParaRPr lang="en-US" dirty="0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97900" cy="1144587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Shared Memory Usage Example</a:t>
            </a:r>
          </a:p>
        </p:txBody>
      </p:sp>
      <p:sp>
        <p:nvSpPr>
          <p:cNvPr id="151555" name="Content Placeholder 2"/>
          <p:cNvSpPr txBox="1">
            <a:spLocks/>
          </p:cNvSpPr>
          <p:nvPr/>
        </p:nvSpPr>
        <p:spPr bwMode="auto">
          <a:xfrm>
            <a:off x="539750" y="1700213"/>
            <a:ext cx="78486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400" dirty="0"/>
              <a:t>Suppose a SM has 16384 bytes of shared memory, and can accommodate up to 8 blocks.</a:t>
            </a:r>
          </a:p>
          <a:p>
            <a:pPr algn="l"/>
            <a:r>
              <a:rPr lang="en-US" sz="2400" dirty="0"/>
              <a:t>This gives 2Kb of shared memory for each block if 8 blocks reside in a SM.</a:t>
            </a:r>
          </a:p>
          <a:p>
            <a:pPr algn="l"/>
            <a:r>
              <a:rPr lang="en-US" sz="2400" dirty="0"/>
              <a:t>However, if each block uses 5Kb of shared memory then only 3 blocks can be assigned to each SM.</a:t>
            </a:r>
          </a:p>
          <a:p>
            <a:pPr algn="l"/>
            <a:r>
              <a:rPr lang="en-US" sz="2400" dirty="0"/>
              <a:t>Can get </a:t>
            </a:r>
            <a:r>
              <a:rPr lang="en-US" sz="2400"/>
              <a:t>shared  memory on </a:t>
            </a:r>
            <a:r>
              <a:rPr lang="en-US" sz="2400" dirty="0"/>
              <a:t>each SM by calling </a:t>
            </a:r>
            <a:r>
              <a:rPr lang="en-US" sz="2000" b="1" dirty="0" err="1">
                <a:latin typeface="Courier New" charset="0"/>
                <a:cs typeface="Courier New" charset="0"/>
              </a:rPr>
              <a:t>cudaGetDeviceProperties</a:t>
            </a:r>
            <a:r>
              <a:rPr lang="en-US" sz="2000" b="1" dirty="0">
                <a:latin typeface="Courier New" charset="0"/>
                <a:cs typeface="Courier New" charset="0"/>
              </a:rPr>
              <a:t>()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dirty="0"/>
              <a:t>and examining the </a:t>
            </a:r>
            <a:r>
              <a:rPr lang="en-US" sz="2000" b="1" dirty="0" err="1">
                <a:latin typeface="Courier New" charset="0"/>
                <a:cs typeface="Courier New" charset="0"/>
              </a:rPr>
              <a:t>sharedMemPerBlock</a:t>
            </a:r>
            <a:r>
              <a:rPr lang="en-US" sz="2400" dirty="0"/>
              <a:t> field of the device properties variable.</a:t>
            </a:r>
          </a:p>
          <a:p>
            <a:pPr algn="l"/>
            <a:endParaRPr lang="en-US" sz="1600" b="1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19475" y="6408738"/>
            <a:ext cx="2895600" cy="457200"/>
          </a:xfrm>
        </p:spPr>
        <p:txBody>
          <a:bodyPr/>
          <a:lstStyle/>
          <a:p>
            <a:pPr algn="ctr">
              <a:defRPr/>
            </a:pPr>
            <a:fld id="{694D7EC3-D764-D142-A5B4-1A444EC30BF4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107</a:t>
            </a:fld>
            <a:endParaRPr lang="en-US" dirty="0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97900" cy="1144587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Shared Memory In Tiled Matrix Multiply</a:t>
            </a:r>
          </a:p>
        </p:txBody>
      </p:sp>
      <p:sp>
        <p:nvSpPr>
          <p:cNvPr id="153603" name="Content Placeholder 2"/>
          <p:cNvSpPr txBox="1">
            <a:spLocks/>
          </p:cNvSpPr>
          <p:nvPr/>
        </p:nvSpPr>
        <p:spPr bwMode="auto">
          <a:xfrm>
            <a:off x="539750" y="1700213"/>
            <a:ext cx="78486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400"/>
              <a:t>For 16x16 blocks and 4-byte floats, Mds and Nds each require 16*16*4 = 1Kb of shared memory, which gives a total of 2Kb.</a:t>
            </a:r>
          </a:p>
          <a:p>
            <a:pPr algn="l"/>
            <a:r>
              <a:rPr lang="en-US" sz="2400"/>
              <a:t>This gives 2Kb of shared memory for each block if 8 blocks reside in a SM.</a:t>
            </a:r>
          </a:p>
          <a:p>
            <a:pPr algn="l"/>
            <a:r>
              <a:rPr lang="en-US" sz="2400"/>
              <a:t>So if the shared memory on an SM is 16Kb then 8 blocks can reside in a SM simultaneously.</a:t>
            </a:r>
          </a:p>
          <a:p>
            <a:pPr algn="l"/>
            <a:r>
              <a:rPr lang="en-US" sz="2400"/>
              <a:t>However, if the maximum number of threads on an SM is 1536 then only 1536/(16*16)=6 blocks are allowed on each SM.</a:t>
            </a:r>
          </a:p>
          <a:p>
            <a:pPr algn="l"/>
            <a:r>
              <a:rPr lang="en-US" sz="2400"/>
              <a:t>Thus 4Kb of the shared memory will not be used.</a:t>
            </a:r>
          </a:p>
          <a:p>
            <a:pPr algn="l"/>
            <a:endParaRPr lang="en-US" sz="1600" b="1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Occupancy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90656" cy="3031976"/>
          </a:xfrm>
        </p:spPr>
        <p:txBody>
          <a:bodyPr/>
          <a:lstStyle/>
          <a:p>
            <a:r>
              <a:rPr lang="en-US" dirty="0"/>
              <a:t>You can download this from:</a:t>
            </a:r>
          </a:p>
          <a:p>
            <a:pPr marL="0" indent="0" fontAlgn="ctr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https://docs.nvidia.com/cuda/cuda-occupancy-calculator/index.html</a:t>
            </a:r>
            <a:r>
              <a:rPr lang="en-US" sz="2400" dirty="0"/>
              <a:t> </a:t>
            </a:r>
          </a:p>
          <a:p>
            <a:r>
              <a:rPr lang="en-US" dirty="0"/>
              <a:t>There are a number of other performance analysis tools: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https://developer.nvidia.com/performance-analysis-tools</a:t>
            </a:r>
            <a:r>
              <a:rPr lang="en-US" sz="24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547C5-45D8-F242-BFF8-FB4EDAB2FABD}" type="slidenum">
              <a:rPr lang="en-US" altLang="en-US" smtClean="0"/>
              <a:pPr>
                <a:defRPr/>
              </a:pPr>
              <a:t>108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5027424"/>
            <a:ext cx="7990656" cy="70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These can </a:t>
            </a:r>
            <a:r>
              <a:rPr lang="en-US" kern="0"/>
              <a:t>help optimize CUDA code.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0046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700" y="6400800"/>
            <a:ext cx="43195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ym typeface="Math1" charset="0"/>
              </a:rPr>
              <a:t>© David Kirk/NVIDIA and Wen-mei W. Hwu, 2007-2010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ym typeface="Math1" charset="0"/>
              </a:rPr>
              <a:t>ECE 408, University of Illinois, Urbana-Champaign</a:t>
            </a:r>
          </a:p>
        </p:txBody>
      </p:sp>
      <p:sp>
        <p:nvSpPr>
          <p:cNvPr id="140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2AF72D5-D506-AD4D-AEE5-05A1489F0C59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grpSp>
        <p:nvGrpSpPr>
          <p:cNvPr id="140291" name="Group 3"/>
          <p:cNvGrpSpPr>
            <a:grpSpLocks/>
          </p:cNvGrpSpPr>
          <p:nvPr/>
        </p:nvGrpSpPr>
        <p:grpSpPr bwMode="auto">
          <a:xfrm>
            <a:off x="304800" y="1447800"/>
            <a:ext cx="8604250" cy="4497388"/>
            <a:chOff x="202" y="1141"/>
            <a:chExt cx="6503" cy="2550"/>
          </a:xfrm>
        </p:grpSpPr>
        <p:cxnSp>
          <p:nvCxnSpPr>
            <p:cNvPr id="140300" name="AutoShape 4"/>
            <p:cNvCxnSpPr>
              <a:cxnSpLocks noChangeShapeType="1"/>
            </p:cNvCxnSpPr>
            <p:nvPr/>
          </p:nvCxnSpPr>
          <p:spPr bwMode="auto">
            <a:xfrm>
              <a:off x="711" y="3400"/>
              <a:ext cx="0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301" name="Rectangle 5"/>
            <p:cNvSpPr>
              <a:spLocks noChangeArrowheads="1"/>
            </p:cNvSpPr>
            <p:nvPr/>
          </p:nvSpPr>
          <p:spPr bwMode="auto">
            <a:xfrm>
              <a:off x="430" y="3244"/>
              <a:ext cx="657" cy="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140302" name="Rectangle 6"/>
            <p:cNvSpPr>
              <a:spLocks noChangeArrowheads="1"/>
            </p:cNvSpPr>
            <p:nvPr/>
          </p:nvSpPr>
          <p:spPr bwMode="auto">
            <a:xfrm>
              <a:off x="209" y="3524"/>
              <a:ext cx="6496" cy="1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Global Memory</a:t>
              </a:r>
            </a:p>
          </p:txBody>
        </p:sp>
        <p:sp>
          <p:nvSpPr>
            <p:cNvPr id="140303" name="Rectangle 8"/>
            <p:cNvSpPr>
              <a:spLocks noChangeArrowheads="1"/>
            </p:cNvSpPr>
            <p:nvPr/>
          </p:nvSpPr>
          <p:spPr bwMode="auto">
            <a:xfrm>
              <a:off x="202" y="2817"/>
              <a:ext cx="364" cy="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04" name="Rectangle 9"/>
            <p:cNvSpPr>
              <a:spLocks noChangeArrowheads="1"/>
            </p:cNvSpPr>
            <p:nvPr/>
          </p:nvSpPr>
          <p:spPr bwMode="auto">
            <a:xfrm>
              <a:off x="564" y="2817"/>
              <a:ext cx="364" cy="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05" name="Rectangle 10"/>
            <p:cNvSpPr>
              <a:spLocks noChangeArrowheads="1"/>
            </p:cNvSpPr>
            <p:nvPr/>
          </p:nvSpPr>
          <p:spPr bwMode="auto">
            <a:xfrm>
              <a:off x="202" y="1963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06" name="Group 11"/>
            <p:cNvGrpSpPr>
              <a:grpSpLocks/>
            </p:cNvGrpSpPr>
            <p:nvPr/>
          </p:nvGrpSpPr>
          <p:grpSpPr bwMode="auto">
            <a:xfrm>
              <a:off x="231" y="1985"/>
              <a:ext cx="319" cy="456"/>
              <a:chOff x="533" y="394"/>
              <a:chExt cx="266" cy="507"/>
            </a:xfrm>
          </p:grpSpPr>
          <p:sp>
            <p:nvSpPr>
              <p:cNvPr id="140654" name="Rectangle 1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55" name="Rectangle 1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56" name="Rectangle 1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7" name="Rectangle 1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8" name="Rectangle 1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9" name="Rectangle 1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60" name="Rectangle 1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61" name="Rectangle 1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62" name="Rectangle 2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07" name="Group 21"/>
            <p:cNvGrpSpPr>
              <a:grpSpLocks/>
            </p:cNvGrpSpPr>
            <p:nvPr/>
          </p:nvGrpSpPr>
          <p:grpSpPr bwMode="auto">
            <a:xfrm>
              <a:off x="580" y="1985"/>
              <a:ext cx="319" cy="456"/>
              <a:chOff x="533" y="394"/>
              <a:chExt cx="266" cy="507"/>
            </a:xfrm>
          </p:grpSpPr>
          <p:sp>
            <p:nvSpPr>
              <p:cNvPr id="140645" name="Rectangle 2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46" name="Rectangle 2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47" name="Rectangle 2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8" name="Rectangle 2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9" name="Rectangle 2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0" name="Rectangle 2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1" name="Rectangle 2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2" name="Rectangle 2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3" name="Rectangle 3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08" name="Rectangle 31"/>
            <p:cNvSpPr>
              <a:spLocks noChangeArrowheads="1"/>
            </p:cNvSpPr>
            <p:nvPr/>
          </p:nvSpPr>
          <p:spPr bwMode="auto">
            <a:xfrm rot="5400000">
              <a:off x="457" y="2234"/>
              <a:ext cx="221" cy="66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cxnSp>
          <p:nvCxnSpPr>
            <p:cNvPr id="140309" name="AutoShape 32"/>
            <p:cNvCxnSpPr>
              <a:cxnSpLocks noChangeShapeType="1"/>
              <a:stCxn id="140316" idx="2"/>
              <a:endCxn id="140315" idx="0"/>
            </p:cNvCxnSpPr>
            <p:nvPr/>
          </p:nvCxnSpPr>
          <p:spPr bwMode="auto">
            <a:xfrm>
              <a:off x="2087" y="1254"/>
              <a:ext cx="0" cy="12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0" name="AutoShape 33"/>
            <p:cNvCxnSpPr>
              <a:cxnSpLocks noChangeShapeType="1"/>
              <a:stCxn id="140315" idx="2"/>
              <a:endCxn id="140314" idx="0"/>
            </p:cNvCxnSpPr>
            <p:nvPr/>
          </p:nvCxnSpPr>
          <p:spPr bwMode="auto">
            <a:xfrm>
              <a:off x="2087" y="1488"/>
              <a:ext cx="4" cy="104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1" name="AutoShape 34"/>
            <p:cNvCxnSpPr>
              <a:cxnSpLocks noChangeShapeType="1"/>
              <a:stCxn id="140305" idx="0"/>
            </p:cNvCxnSpPr>
            <p:nvPr/>
          </p:nvCxnSpPr>
          <p:spPr bwMode="auto">
            <a:xfrm rot="5400000" flipV="1">
              <a:off x="3309" y="-783"/>
              <a:ext cx="1" cy="5488"/>
            </a:xfrm>
            <a:prstGeom prst="bentConnector3">
              <a:avLst>
                <a:gd name="adj1" fmla="val -10500000"/>
              </a:avLst>
            </a:prstGeom>
            <a:noFill/>
            <a:ln w="19050">
              <a:solidFill>
                <a:srgbClr val="98BC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2" name="AutoShape 35"/>
            <p:cNvCxnSpPr>
              <a:cxnSpLocks noChangeShapeType="1"/>
              <a:stCxn id="140314" idx="2"/>
            </p:cNvCxnSpPr>
            <p:nvPr/>
          </p:nvCxnSpPr>
          <p:spPr bwMode="auto">
            <a:xfrm>
              <a:off x="2091" y="1742"/>
              <a:ext cx="0" cy="113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3" name="AutoShape 36"/>
            <p:cNvCxnSpPr>
              <a:cxnSpLocks noChangeShapeType="1"/>
              <a:stCxn id="140304" idx="2"/>
              <a:endCxn id="140314" idx="3"/>
            </p:cNvCxnSpPr>
            <p:nvPr/>
          </p:nvCxnSpPr>
          <p:spPr bwMode="auto">
            <a:xfrm rot="5400000" flipH="1" flipV="1">
              <a:off x="1147" y="1264"/>
              <a:ext cx="1185" cy="1988"/>
            </a:xfrm>
            <a:prstGeom prst="bentConnector4">
              <a:avLst>
                <a:gd name="adj1" fmla="val -9560"/>
                <a:gd name="adj2" fmla="val 292106"/>
              </a:avLst>
            </a:prstGeom>
            <a:noFill/>
            <a:ln w="19050">
              <a:solidFill>
                <a:srgbClr val="98B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314" name="Rectangle 37"/>
            <p:cNvSpPr>
              <a:spLocks noChangeArrowheads="1"/>
            </p:cNvSpPr>
            <p:nvPr/>
          </p:nvSpPr>
          <p:spPr bwMode="auto">
            <a:xfrm>
              <a:off x="1447" y="1594"/>
              <a:ext cx="1285" cy="149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Thread Execution Manager</a:t>
              </a:r>
            </a:p>
          </p:txBody>
        </p:sp>
        <p:sp>
          <p:nvSpPr>
            <p:cNvPr id="140315" name="Rectangle 38"/>
            <p:cNvSpPr>
              <a:spLocks noChangeArrowheads="1"/>
            </p:cNvSpPr>
            <p:nvPr/>
          </p:nvSpPr>
          <p:spPr bwMode="auto">
            <a:xfrm>
              <a:off x="1513" y="1374"/>
              <a:ext cx="1147" cy="1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rgbClr val="080808"/>
                  </a:solidFill>
                  <a:latin typeface="Arial" charset="0"/>
                </a:rPr>
                <a:t>Input Assembler</a:t>
              </a:r>
            </a:p>
          </p:txBody>
        </p:sp>
        <p:sp>
          <p:nvSpPr>
            <p:cNvPr id="140316" name="Rectangle 39"/>
            <p:cNvSpPr>
              <a:spLocks noChangeArrowheads="1"/>
            </p:cNvSpPr>
            <p:nvPr/>
          </p:nvSpPr>
          <p:spPr bwMode="auto">
            <a:xfrm>
              <a:off x="1513" y="1141"/>
              <a:ext cx="1147" cy="1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rgbClr val="080808"/>
                  </a:solidFill>
                  <a:latin typeface="Arial" charset="0"/>
                </a:rPr>
                <a:t>Host</a:t>
              </a:r>
            </a:p>
          </p:txBody>
        </p:sp>
        <p:cxnSp>
          <p:nvCxnSpPr>
            <p:cNvPr id="140317" name="AutoShape 40"/>
            <p:cNvCxnSpPr>
              <a:cxnSpLocks noChangeShapeType="1"/>
            </p:cNvCxnSpPr>
            <p:nvPr/>
          </p:nvCxnSpPr>
          <p:spPr bwMode="auto">
            <a:xfrm>
              <a:off x="566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8" name="AutoShape 41"/>
            <p:cNvCxnSpPr>
              <a:cxnSpLocks noChangeShapeType="1"/>
            </p:cNvCxnSpPr>
            <p:nvPr/>
          </p:nvCxnSpPr>
          <p:spPr bwMode="auto">
            <a:xfrm>
              <a:off x="747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9" name="AutoShape 42"/>
            <p:cNvCxnSpPr>
              <a:cxnSpLocks noChangeShapeType="1"/>
            </p:cNvCxnSpPr>
            <p:nvPr/>
          </p:nvCxnSpPr>
          <p:spPr bwMode="auto">
            <a:xfrm>
              <a:off x="1345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0" name="AutoShape 43"/>
            <p:cNvCxnSpPr>
              <a:cxnSpLocks noChangeShapeType="1"/>
            </p:cNvCxnSpPr>
            <p:nvPr/>
          </p:nvCxnSpPr>
          <p:spPr bwMode="auto">
            <a:xfrm>
              <a:off x="152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1" name="AutoShape 44"/>
            <p:cNvCxnSpPr>
              <a:cxnSpLocks noChangeShapeType="1"/>
            </p:cNvCxnSpPr>
            <p:nvPr/>
          </p:nvCxnSpPr>
          <p:spPr bwMode="auto">
            <a:xfrm>
              <a:off x="2135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2" name="AutoShape 45"/>
            <p:cNvCxnSpPr>
              <a:cxnSpLocks noChangeShapeType="1"/>
            </p:cNvCxnSpPr>
            <p:nvPr/>
          </p:nvCxnSpPr>
          <p:spPr bwMode="auto">
            <a:xfrm>
              <a:off x="2316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3" name="AutoShape 46"/>
            <p:cNvCxnSpPr>
              <a:cxnSpLocks noChangeShapeType="1"/>
            </p:cNvCxnSpPr>
            <p:nvPr/>
          </p:nvCxnSpPr>
          <p:spPr bwMode="auto">
            <a:xfrm>
              <a:off x="2918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4" name="AutoShape 47"/>
            <p:cNvCxnSpPr>
              <a:cxnSpLocks noChangeShapeType="1"/>
            </p:cNvCxnSpPr>
            <p:nvPr/>
          </p:nvCxnSpPr>
          <p:spPr bwMode="auto">
            <a:xfrm>
              <a:off x="3100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5" name="AutoShape 48"/>
            <p:cNvCxnSpPr>
              <a:cxnSpLocks noChangeShapeType="1"/>
            </p:cNvCxnSpPr>
            <p:nvPr/>
          </p:nvCxnSpPr>
          <p:spPr bwMode="auto">
            <a:xfrm>
              <a:off x="3698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6" name="AutoShape 49"/>
            <p:cNvCxnSpPr>
              <a:cxnSpLocks noChangeShapeType="1"/>
            </p:cNvCxnSpPr>
            <p:nvPr/>
          </p:nvCxnSpPr>
          <p:spPr bwMode="auto">
            <a:xfrm>
              <a:off x="3879" y="2856"/>
              <a:ext cx="0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7" name="AutoShape 50"/>
            <p:cNvCxnSpPr>
              <a:cxnSpLocks noChangeShapeType="1"/>
            </p:cNvCxnSpPr>
            <p:nvPr/>
          </p:nvCxnSpPr>
          <p:spPr bwMode="auto">
            <a:xfrm>
              <a:off x="4487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8" name="AutoShape 51"/>
            <p:cNvCxnSpPr>
              <a:cxnSpLocks noChangeShapeType="1"/>
            </p:cNvCxnSpPr>
            <p:nvPr/>
          </p:nvCxnSpPr>
          <p:spPr bwMode="auto">
            <a:xfrm>
              <a:off x="466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9" name="AutoShape 52"/>
            <p:cNvCxnSpPr>
              <a:cxnSpLocks noChangeShapeType="1"/>
            </p:cNvCxnSpPr>
            <p:nvPr/>
          </p:nvCxnSpPr>
          <p:spPr bwMode="auto">
            <a:xfrm>
              <a:off x="5266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0" name="AutoShape 53"/>
            <p:cNvCxnSpPr>
              <a:cxnSpLocks noChangeShapeType="1"/>
            </p:cNvCxnSpPr>
            <p:nvPr/>
          </p:nvCxnSpPr>
          <p:spPr bwMode="auto">
            <a:xfrm>
              <a:off x="544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1" name="AutoShape 54"/>
            <p:cNvCxnSpPr>
              <a:cxnSpLocks noChangeShapeType="1"/>
            </p:cNvCxnSpPr>
            <p:nvPr/>
          </p:nvCxnSpPr>
          <p:spPr bwMode="auto">
            <a:xfrm>
              <a:off x="6054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2" name="AutoShape 55"/>
            <p:cNvCxnSpPr>
              <a:cxnSpLocks noChangeShapeType="1"/>
            </p:cNvCxnSpPr>
            <p:nvPr/>
          </p:nvCxnSpPr>
          <p:spPr bwMode="auto">
            <a:xfrm>
              <a:off x="6235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3" name="AutoShape 56"/>
            <p:cNvCxnSpPr>
              <a:cxnSpLocks noChangeShapeType="1"/>
            </p:cNvCxnSpPr>
            <p:nvPr/>
          </p:nvCxnSpPr>
          <p:spPr bwMode="auto">
            <a:xfrm flipH="1">
              <a:off x="3702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4" name="AutoShape 57"/>
            <p:cNvCxnSpPr>
              <a:cxnSpLocks noChangeShapeType="1"/>
            </p:cNvCxnSpPr>
            <p:nvPr/>
          </p:nvCxnSpPr>
          <p:spPr bwMode="auto">
            <a:xfrm flipH="1">
              <a:off x="2918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5" name="AutoShape 58"/>
            <p:cNvCxnSpPr>
              <a:cxnSpLocks noChangeShapeType="1"/>
            </p:cNvCxnSpPr>
            <p:nvPr/>
          </p:nvCxnSpPr>
          <p:spPr bwMode="auto">
            <a:xfrm flipH="1">
              <a:off x="4485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6" name="AutoShape 59"/>
            <p:cNvCxnSpPr>
              <a:cxnSpLocks noChangeShapeType="1"/>
            </p:cNvCxnSpPr>
            <p:nvPr/>
          </p:nvCxnSpPr>
          <p:spPr bwMode="auto">
            <a:xfrm flipH="1">
              <a:off x="2134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7" name="AutoShape 60"/>
            <p:cNvCxnSpPr>
              <a:cxnSpLocks noChangeShapeType="1"/>
            </p:cNvCxnSpPr>
            <p:nvPr/>
          </p:nvCxnSpPr>
          <p:spPr bwMode="auto">
            <a:xfrm flipH="1">
              <a:off x="1348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8" name="AutoShape 61"/>
            <p:cNvCxnSpPr>
              <a:cxnSpLocks noChangeShapeType="1"/>
            </p:cNvCxnSpPr>
            <p:nvPr/>
          </p:nvCxnSpPr>
          <p:spPr bwMode="auto">
            <a:xfrm flipH="1">
              <a:off x="5266" y="1874"/>
              <a:ext cx="0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339" name="Rectangle 62"/>
            <p:cNvSpPr>
              <a:spLocks noChangeArrowheads="1"/>
            </p:cNvSpPr>
            <p:nvPr/>
          </p:nvSpPr>
          <p:spPr bwMode="auto">
            <a:xfrm>
              <a:off x="977" y="1963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40" name="Group 63"/>
            <p:cNvGrpSpPr>
              <a:grpSpLocks/>
            </p:cNvGrpSpPr>
            <p:nvPr/>
          </p:nvGrpSpPr>
          <p:grpSpPr bwMode="auto">
            <a:xfrm>
              <a:off x="1006" y="1985"/>
              <a:ext cx="319" cy="456"/>
              <a:chOff x="533" y="394"/>
              <a:chExt cx="266" cy="507"/>
            </a:xfrm>
          </p:grpSpPr>
          <p:sp>
            <p:nvSpPr>
              <p:cNvPr id="140636" name="Rectangle 64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37" name="Rectangle 65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38" name="Rectangle 66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9" name="Rectangle 67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0" name="Rectangle 68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1" name="Rectangle 69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2" name="Rectangle 70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3" name="Rectangle 71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4" name="Rectangle 72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41" name="Group 73"/>
            <p:cNvGrpSpPr>
              <a:grpSpLocks/>
            </p:cNvGrpSpPr>
            <p:nvPr/>
          </p:nvGrpSpPr>
          <p:grpSpPr bwMode="auto">
            <a:xfrm>
              <a:off x="1355" y="1985"/>
              <a:ext cx="319" cy="456"/>
              <a:chOff x="533" y="394"/>
              <a:chExt cx="266" cy="507"/>
            </a:xfrm>
          </p:grpSpPr>
          <p:sp>
            <p:nvSpPr>
              <p:cNvPr id="140627" name="Rectangle 74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28" name="Rectangle 75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29" name="Rectangle 76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0" name="Rectangle 77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1" name="Rectangle 78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2" name="Rectangle 79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3" name="Rectangle 80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4" name="Rectangle 81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5" name="Rectangle 82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42" name="Rectangle 83"/>
            <p:cNvSpPr>
              <a:spLocks noChangeArrowheads="1"/>
            </p:cNvSpPr>
            <p:nvPr/>
          </p:nvSpPr>
          <p:spPr bwMode="auto">
            <a:xfrm>
              <a:off x="1768" y="2824"/>
              <a:ext cx="365" cy="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43" name="Rectangle 84"/>
            <p:cNvSpPr>
              <a:spLocks noChangeArrowheads="1"/>
            </p:cNvSpPr>
            <p:nvPr/>
          </p:nvSpPr>
          <p:spPr bwMode="auto">
            <a:xfrm>
              <a:off x="2130" y="2824"/>
              <a:ext cx="364" cy="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44" name="Rectangle 85"/>
            <p:cNvSpPr>
              <a:spLocks noChangeArrowheads="1"/>
            </p:cNvSpPr>
            <p:nvPr/>
          </p:nvSpPr>
          <p:spPr bwMode="auto">
            <a:xfrm>
              <a:off x="1768" y="1964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45" name="Group 86"/>
            <p:cNvGrpSpPr>
              <a:grpSpLocks/>
            </p:cNvGrpSpPr>
            <p:nvPr/>
          </p:nvGrpSpPr>
          <p:grpSpPr bwMode="auto">
            <a:xfrm>
              <a:off x="1797" y="1986"/>
              <a:ext cx="319" cy="456"/>
              <a:chOff x="533" y="394"/>
              <a:chExt cx="266" cy="507"/>
            </a:xfrm>
          </p:grpSpPr>
          <p:sp>
            <p:nvSpPr>
              <p:cNvPr id="140618" name="Rectangle 87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19" name="Rectangle 88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20" name="Rectangle 89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21" name="Rectangle 90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22" name="Rectangle 91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23" name="Rectangle 92"/>
              <p:cNvSpPr>
                <a:spLocks noChangeArrowheads="1"/>
              </p:cNvSpPr>
              <p:nvPr/>
            </p:nvSpPr>
            <p:spPr bwMode="auto">
              <a:xfrm>
                <a:off x="558" y="647"/>
                <a:ext cx="96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24" name="Rectangle 93"/>
              <p:cNvSpPr>
                <a:spLocks noChangeArrowheads="1"/>
              </p:cNvSpPr>
              <p:nvPr/>
            </p:nvSpPr>
            <p:spPr bwMode="auto">
              <a:xfrm>
                <a:off x="678" y="647"/>
                <a:ext cx="97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25" name="Rectangle 94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26" name="Rectangle 95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46" name="Group 96"/>
            <p:cNvGrpSpPr>
              <a:grpSpLocks/>
            </p:cNvGrpSpPr>
            <p:nvPr/>
          </p:nvGrpSpPr>
          <p:grpSpPr bwMode="auto">
            <a:xfrm>
              <a:off x="2146" y="1986"/>
              <a:ext cx="319" cy="456"/>
              <a:chOff x="533" y="394"/>
              <a:chExt cx="266" cy="507"/>
            </a:xfrm>
          </p:grpSpPr>
          <p:sp>
            <p:nvSpPr>
              <p:cNvPr id="140609" name="Rectangle 97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10" name="Rectangle 98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11" name="Rectangle 99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12" name="Rectangle 100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13" name="Rectangle 101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14" name="Rectangle 102"/>
              <p:cNvSpPr>
                <a:spLocks noChangeArrowheads="1"/>
              </p:cNvSpPr>
              <p:nvPr/>
            </p:nvSpPr>
            <p:spPr bwMode="auto">
              <a:xfrm>
                <a:off x="558" y="647"/>
                <a:ext cx="96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15" name="Rectangle 103"/>
              <p:cNvSpPr>
                <a:spLocks noChangeArrowheads="1"/>
              </p:cNvSpPr>
              <p:nvPr/>
            </p:nvSpPr>
            <p:spPr bwMode="auto">
              <a:xfrm>
                <a:off x="678" y="647"/>
                <a:ext cx="97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16" name="Rectangle 104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17" name="Rectangle 105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47" name="Rectangle 106"/>
            <p:cNvSpPr>
              <a:spLocks noChangeArrowheads="1"/>
            </p:cNvSpPr>
            <p:nvPr/>
          </p:nvSpPr>
          <p:spPr bwMode="auto">
            <a:xfrm>
              <a:off x="2543" y="1964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48" name="Group 107"/>
            <p:cNvGrpSpPr>
              <a:grpSpLocks/>
            </p:cNvGrpSpPr>
            <p:nvPr/>
          </p:nvGrpSpPr>
          <p:grpSpPr bwMode="auto">
            <a:xfrm>
              <a:off x="2572" y="1986"/>
              <a:ext cx="319" cy="456"/>
              <a:chOff x="533" y="394"/>
              <a:chExt cx="266" cy="507"/>
            </a:xfrm>
          </p:grpSpPr>
          <p:sp>
            <p:nvSpPr>
              <p:cNvPr id="140600" name="Rectangle 108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01" name="Rectangle 109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02" name="Rectangle 110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03" name="Rectangle 111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04" name="Rectangle 112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05" name="Rectangle 113"/>
              <p:cNvSpPr>
                <a:spLocks noChangeArrowheads="1"/>
              </p:cNvSpPr>
              <p:nvPr/>
            </p:nvSpPr>
            <p:spPr bwMode="auto">
              <a:xfrm>
                <a:off x="558" y="647"/>
                <a:ext cx="96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06" name="Rectangle 114"/>
              <p:cNvSpPr>
                <a:spLocks noChangeArrowheads="1"/>
              </p:cNvSpPr>
              <p:nvPr/>
            </p:nvSpPr>
            <p:spPr bwMode="auto">
              <a:xfrm>
                <a:off x="678" y="647"/>
                <a:ext cx="97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07" name="Rectangle 115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08" name="Rectangle 116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49" name="Group 117"/>
            <p:cNvGrpSpPr>
              <a:grpSpLocks/>
            </p:cNvGrpSpPr>
            <p:nvPr/>
          </p:nvGrpSpPr>
          <p:grpSpPr bwMode="auto">
            <a:xfrm>
              <a:off x="2921" y="1986"/>
              <a:ext cx="319" cy="456"/>
              <a:chOff x="533" y="394"/>
              <a:chExt cx="266" cy="507"/>
            </a:xfrm>
          </p:grpSpPr>
          <p:sp>
            <p:nvSpPr>
              <p:cNvPr id="140591" name="Rectangle 118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92" name="Rectangle 119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93" name="Rectangle 120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4" name="Rectangle 121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5" name="Rectangle 122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6" name="Rectangle 123"/>
              <p:cNvSpPr>
                <a:spLocks noChangeArrowheads="1"/>
              </p:cNvSpPr>
              <p:nvPr/>
            </p:nvSpPr>
            <p:spPr bwMode="auto">
              <a:xfrm>
                <a:off x="558" y="647"/>
                <a:ext cx="96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7" name="Rectangle 124"/>
              <p:cNvSpPr>
                <a:spLocks noChangeArrowheads="1"/>
              </p:cNvSpPr>
              <p:nvPr/>
            </p:nvSpPr>
            <p:spPr bwMode="auto">
              <a:xfrm>
                <a:off x="678" y="647"/>
                <a:ext cx="97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8" name="Rectangle 125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9" name="Rectangle 126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50" name="Rectangle 127"/>
            <p:cNvSpPr>
              <a:spLocks noChangeArrowheads="1"/>
            </p:cNvSpPr>
            <p:nvPr/>
          </p:nvSpPr>
          <p:spPr bwMode="auto">
            <a:xfrm>
              <a:off x="3343" y="2822"/>
              <a:ext cx="364" cy="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51" name="Rectangle 128"/>
            <p:cNvSpPr>
              <a:spLocks noChangeArrowheads="1"/>
            </p:cNvSpPr>
            <p:nvPr/>
          </p:nvSpPr>
          <p:spPr bwMode="auto">
            <a:xfrm>
              <a:off x="3705" y="2822"/>
              <a:ext cx="364" cy="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52" name="Rectangle 129"/>
            <p:cNvSpPr>
              <a:spLocks noChangeArrowheads="1"/>
            </p:cNvSpPr>
            <p:nvPr/>
          </p:nvSpPr>
          <p:spPr bwMode="auto">
            <a:xfrm>
              <a:off x="3343" y="1962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53" name="Group 130"/>
            <p:cNvGrpSpPr>
              <a:grpSpLocks/>
            </p:cNvGrpSpPr>
            <p:nvPr/>
          </p:nvGrpSpPr>
          <p:grpSpPr bwMode="auto">
            <a:xfrm>
              <a:off x="3372" y="1984"/>
              <a:ext cx="319" cy="456"/>
              <a:chOff x="533" y="394"/>
              <a:chExt cx="266" cy="507"/>
            </a:xfrm>
          </p:grpSpPr>
          <p:sp>
            <p:nvSpPr>
              <p:cNvPr id="140582" name="Rectangle 131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83" name="Rectangle 132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84" name="Rectangle 133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5" name="Rectangle 134"/>
              <p:cNvSpPr>
                <a:spLocks noChangeArrowheads="1"/>
              </p:cNvSpPr>
              <p:nvPr/>
            </p:nvSpPr>
            <p:spPr bwMode="auto">
              <a:xfrm>
                <a:off x="558" y="556"/>
                <a:ext cx="96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6" name="Rectangle 135"/>
              <p:cNvSpPr>
                <a:spLocks noChangeArrowheads="1"/>
              </p:cNvSpPr>
              <p:nvPr/>
            </p:nvSpPr>
            <p:spPr bwMode="auto">
              <a:xfrm>
                <a:off x="678" y="556"/>
                <a:ext cx="97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7" name="Rectangle 136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8" name="Rectangle 137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9" name="Rectangle 138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0" name="Rectangle 139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54" name="Group 140"/>
            <p:cNvGrpSpPr>
              <a:grpSpLocks/>
            </p:cNvGrpSpPr>
            <p:nvPr/>
          </p:nvGrpSpPr>
          <p:grpSpPr bwMode="auto">
            <a:xfrm>
              <a:off x="3721" y="1984"/>
              <a:ext cx="319" cy="456"/>
              <a:chOff x="533" y="394"/>
              <a:chExt cx="266" cy="507"/>
            </a:xfrm>
          </p:grpSpPr>
          <p:sp>
            <p:nvSpPr>
              <p:cNvPr id="140573" name="Rectangle 141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74" name="Rectangle 142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75" name="Rectangle 143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6" name="Rectangle 144"/>
              <p:cNvSpPr>
                <a:spLocks noChangeArrowheads="1"/>
              </p:cNvSpPr>
              <p:nvPr/>
            </p:nvSpPr>
            <p:spPr bwMode="auto">
              <a:xfrm>
                <a:off x="558" y="556"/>
                <a:ext cx="96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7" name="Rectangle 145"/>
              <p:cNvSpPr>
                <a:spLocks noChangeArrowheads="1"/>
              </p:cNvSpPr>
              <p:nvPr/>
            </p:nvSpPr>
            <p:spPr bwMode="auto">
              <a:xfrm>
                <a:off x="678" y="556"/>
                <a:ext cx="97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8" name="Rectangle 146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9" name="Rectangle 147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0" name="Rectangle 148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1" name="Rectangle 149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55" name="Rectangle 150"/>
            <p:cNvSpPr>
              <a:spLocks noChangeArrowheads="1"/>
            </p:cNvSpPr>
            <p:nvPr/>
          </p:nvSpPr>
          <p:spPr bwMode="auto">
            <a:xfrm>
              <a:off x="4118" y="1962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56" name="Group 151"/>
            <p:cNvGrpSpPr>
              <a:grpSpLocks/>
            </p:cNvGrpSpPr>
            <p:nvPr/>
          </p:nvGrpSpPr>
          <p:grpSpPr bwMode="auto">
            <a:xfrm>
              <a:off x="4147" y="1984"/>
              <a:ext cx="319" cy="456"/>
              <a:chOff x="533" y="394"/>
              <a:chExt cx="266" cy="507"/>
            </a:xfrm>
          </p:grpSpPr>
          <p:sp>
            <p:nvSpPr>
              <p:cNvPr id="140564" name="Rectangle 15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65" name="Rectangle 15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66" name="Rectangle 15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7" name="Rectangle 155"/>
              <p:cNvSpPr>
                <a:spLocks noChangeArrowheads="1"/>
              </p:cNvSpPr>
              <p:nvPr/>
            </p:nvSpPr>
            <p:spPr bwMode="auto">
              <a:xfrm>
                <a:off x="558" y="556"/>
                <a:ext cx="96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8" name="Rectangle 156"/>
              <p:cNvSpPr>
                <a:spLocks noChangeArrowheads="1"/>
              </p:cNvSpPr>
              <p:nvPr/>
            </p:nvSpPr>
            <p:spPr bwMode="auto">
              <a:xfrm>
                <a:off x="678" y="556"/>
                <a:ext cx="97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9" name="Rectangle 15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0" name="Rectangle 15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1" name="Rectangle 15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2" name="Rectangle 16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57" name="Group 161"/>
            <p:cNvGrpSpPr>
              <a:grpSpLocks/>
            </p:cNvGrpSpPr>
            <p:nvPr/>
          </p:nvGrpSpPr>
          <p:grpSpPr bwMode="auto">
            <a:xfrm>
              <a:off x="4496" y="1984"/>
              <a:ext cx="319" cy="456"/>
              <a:chOff x="533" y="394"/>
              <a:chExt cx="266" cy="507"/>
            </a:xfrm>
          </p:grpSpPr>
          <p:sp>
            <p:nvSpPr>
              <p:cNvPr id="140555" name="Rectangle 16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56" name="Rectangle 16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57" name="Rectangle 16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8" name="Rectangle 165"/>
              <p:cNvSpPr>
                <a:spLocks noChangeArrowheads="1"/>
              </p:cNvSpPr>
              <p:nvPr/>
            </p:nvSpPr>
            <p:spPr bwMode="auto">
              <a:xfrm>
                <a:off x="558" y="556"/>
                <a:ext cx="96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9" name="Rectangle 166"/>
              <p:cNvSpPr>
                <a:spLocks noChangeArrowheads="1"/>
              </p:cNvSpPr>
              <p:nvPr/>
            </p:nvSpPr>
            <p:spPr bwMode="auto">
              <a:xfrm>
                <a:off x="678" y="556"/>
                <a:ext cx="97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0" name="Rectangle 16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1" name="Rectangle 16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2" name="Rectangle 16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3" name="Rectangle 17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58" name="Rectangle 171"/>
            <p:cNvSpPr>
              <a:spLocks noChangeArrowheads="1"/>
            </p:cNvSpPr>
            <p:nvPr/>
          </p:nvSpPr>
          <p:spPr bwMode="auto">
            <a:xfrm>
              <a:off x="4909" y="2823"/>
              <a:ext cx="364" cy="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59" name="Rectangle 172"/>
            <p:cNvSpPr>
              <a:spLocks noChangeArrowheads="1"/>
            </p:cNvSpPr>
            <p:nvPr/>
          </p:nvSpPr>
          <p:spPr bwMode="auto">
            <a:xfrm>
              <a:off x="5271" y="2823"/>
              <a:ext cx="364" cy="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60" name="Rectangle 173"/>
            <p:cNvSpPr>
              <a:spLocks noChangeArrowheads="1"/>
            </p:cNvSpPr>
            <p:nvPr/>
          </p:nvSpPr>
          <p:spPr bwMode="auto">
            <a:xfrm>
              <a:off x="4909" y="1963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61" name="Group 174"/>
            <p:cNvGrpSpPr>
              <a:grpSpLocks/>
            </p:cNvGrpSpPr>
            <p:nvPr/>
          </p:nvGrpSpPr>
          <p:grpSpPr bwMode="auto">
            <a:xfrm>
              <a:off x="4938" y="1985"/>
              <a:ext cx="319" cy="456"/>
              <a:chOff x="533" y="394"/>
              <a:chExt cx="266" cy="507"/>
            </a:xfrm>
          </p:grpSpPr>
          <p:sp>
            <p:nvSpPr>
              <p:cNvPr id="140546" name="Rectangle 175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47" name="Rectangle 176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48" name="Rectangle 177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9" name="Rectangle 178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0" name="Rectangle 179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1" name="Rectangle 180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2" name="Rectangle 181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3" name="Rectangle 182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4" name="Rectangle 183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62" name="Group 184"/>
            <p:cNvGrpSpPr>
              <a:grpSpLocks/>
            </p:cNvGrpSpPr>
            <p:nvPr/>
          </p:nvGrpSpPr>
          <p:grpSpPr bwMode="auto">
            <a:xfrm>
              <a:off x="5287" y="1985"/>
              <a:ext cx="319" cy="456"/>
              <a:chOff x="533" y="394"/>
              <a:chExt cx="266" cy="507"/>
            </a:xfrm>
          </p:grpSpPr>
          <p:sp>
            <p:nvSpPr>
              <p:cNvPr id="140537" name="Rectangle 185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38" name="Rectangle 186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39" name="Rectangle 187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0" name="Rectangle 188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1" name="Rectangle 189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2" name="Rectangle 190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3" name="Rectangle 191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4" name="Rectangle 192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5" name="Rectangle 193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63" name="Rectangle 194"/>
            <p:cNvSpPr>
              <a:spLocks noChangeArrowheads="1"/>
            </p:cNvSpPr>
            <p:nvPr/>
          </p:nvSpPr>
          <p:spPr bwMode="auto">
            <a:xfrm>
              <a:off x="5684" y="1963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64" name="Group 195"/>
            <p:cNvGrpSpPr>
              <a:grpSpLocks/>
            </p:cNvGrpSpPr>
            <p:nvPr/>
          </p:nvGrpSpPr>
          <p:grpSpPr bwMode="auto">
            <a:xfrm>
              <a:off x="5713" y="1985"/>
              <a:ext cx="319" cy="456"/>
              <a:chOff x="533" y="394"/>
              <a:chExt cx="266" cy="507"/>
            </a:xfrm>
          </p:grpSpPr>
          <p:sp>
            <p:nvSpPr>
              <p:cNvPr id="140528" name="Rectangle 196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29" name="Rectangle 197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30" name="Rectangle 198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31" name="Rectangle 199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32" name="Rectangle 200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33" name="Rectangle 201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34" name="Rectangle 202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35" name="Rectangle 203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36" name="Rectangle 204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65" name="Group 205"/>
            <p:cNvGrpSpPr>
              <a:grpSpLocks/>
            </p:cNvGrpSpPr>
            <p:nvPr/>
          </p:nvGrpSpPr>
          <p:grpSpPr bwMode="auto">
            <a:xfrm>
              <a:off x="6062" y="1985"/>
              <a:ext cx="319" cy="456"/>
              <a:chOff x="533" y="394"/>
              <a:chExt cx="266" cy="507"/>
            </a:xfrm>
          </p:grpSpPr>
          <p:sp>
            <p:nvSpPr>
              <p:cNvPr id="140519" name="Rectangle 206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20" name="Rectangle 207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21" name="Rectangle 208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22" name="Rectangle 209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23" name="Rectangle 210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24" name="Rectangle 211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25" name="Rectangle 212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26" name="Rectangle 213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27" name="Rectangle 214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66" name="Rectangle 215"/>
            <p:cNvSpPr>
              <a:spLocks noChangeArrowheads="1"/>
            </p:cNvSpPr>
            <p:nvPr/>
          </p:nvSpPr>
          <p:spPr bwMode="auto">
            <a:xfrm rot="5400000">
              <a:off x="1235" y="2237"/>
              <a:ext cx="217" cy="66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67" name="Rectangle 216"/>
            <p:cNvSpPr>
              <a:spLocks noChangeArrowheads="1"/>
            </p:cNvSpPr>
            <p:nvPr/>
          </p:nvSpPr>
          <p:spPr bwMode="auto">
            <a:xfrm rot="5400000">
              <a:off x="2022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68" name="Rectangle 217"/>
            <p:cNvSpPr>
              <a:spLocks noChangeArrowheads="1"/>
            </p:cNvSpPr>
            <p:nvPr/>
          </p:nvSpPr>
          <p:spPr bwMode="auto">
            <a:xfrm rot="5400000">
              <a:off x="2797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69" name="Rectangle 218"/>
            <p:cNvSpPr>
              <a:spLocks noChangeArrowheads="1"/>
            </p:cNvSpPr>
            <p:nvPr/>
          </p:nvSpPr>
          <p:spPr bwMode="auto">
            <a:xfrm rot="5400000">
              <a:off x="3599" y="2237"/>
              <a:ext cx="217" cy="66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70" name="Rectangle 219"/>
            <p:cNvSpPr>
              <a:spLocks noChangeArrowheads="1"/>
            </p:cNvSpPr>
            <p:nvPr/>
          </p:nvSpPr>
          <p:spPr bwMode="auto">
            <a:xfrm rot="5400000">
              <a:off x="4374" y="2237"/>
              <a:ext cx="217" cy="66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71" name="Rectangle 220"/>
            <p:cNvSpPr>
              <a:spLocks noChangeArrowheads="1"/>
            </p:cNvSpPr>
            <p:nvPr/>
          </p:nvSpPr>
          <p:spPr bwMode="auto">
            <a:xfrm rot="5400000">
              <a:off x="5163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72" name="Rectangle 221"/>
            <p:cNvSpPr>
              <a:spLocks noChangeArrowheads="1"/>
            </p:cNvSpPr>
            <p:nvPr/>
          </p:nvSpPr>
          <p:spPr bwMode="auto">
            <a:xfrm rot="5400000">
              <a:off x="5938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cxnSp>
          <p:nvCxnSpPr>
            <p:cNvPr id="140373" name="AutoShape 222"/>
            <p:cNvCxnSpPr>
              <a:cxnSpLocks noChangeShapeType="1"/>
            </p:cNvCxnSpPr>
            <p:nvPr/>
          </p:nvCxnSpPr>
          <p:spPr bwMode="auto">
            <a:xfrm>
              <a:off x="1819" y="3043"/>
              <a:ext cx="0" cy="2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74" name="AutoShape 223"/>
            <p:cNvCxnSpPr>
              <a:cxnSpLocks noChangeShapeType="1"/>
            </p:cNvCxnSpPr>
            <p:nvPr/>
          </p:nvCxnSpPr>
          <p:spPr bwMode="auto">
            <a:xfrm>
              <a:off x="1821" y="3400"/>
              <a:ext cx="0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75" name="AutoShape 225"/>
            <p:cNvCxnSpPr>
              <a:cxnSpLocks noChangeShapeType="1"/>
            </p:cNvCxnSpPr>
            <p:nvPr/>
          </p:nvCxnSpPr>
          <p:spPr bwMode="auto">
            <a:xfrm>
              <a:off x="2929" y="3400"/>
              <a:ext cx="0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76" name="AutoShape 227"/>
            <p:cNvCxnSpPr>
              <a:cxnSpLocks noChangeShapeType="1"/>
            </p:cNvCxnSpPr>
            <p:nvPr/>
          </p:nvCxnSpPr>
          <p:spPr bwMode="auto">
            <a:xfrm>
              <a:off x="4037" y="3400"/>
              <a:ext cx="0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77" name="AutoShape 229"/>
            <p:cNvCxnSpPr>
              <a:cxnSpLocks noChangeShapeType="1"/>
            </p:cNvCxnSpPr>
            <p:nvPr/>
          </p:nvCxnSpPr>
          <p:spPr bwMode="auto">
            <a:xfrm>
              <a:off x="5146" y="3400"/>
              <a:ext cx="0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78" name="AutoShape 230"/>
            <p:cNvCxnSpPr>
              <a:cxnSpLocks noChangeShapeType="1"/>
            </p:cNvCxnSpPr>
            <p:nvPr/>
          </p:nvCxnSpPr>
          <p:spPr bwMode="auto">
            <a:xfrm>
              <a:off x="6256" y="3400"/>
              <a:ext cx="0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0379" name="Group 231"/>
            <p:cNvGrpSpPr>
              <a:grpSpLocks/>
            </p:cNvGrpSpPr>
            <p:nvPr/>
          </p:nvGrpSpPr>
          <p:grpSpPr bwMode="auto">
            <a:xfrm>
              <a:off x="235" y="2696"/>
              <a:ext cx="666" cy="136"/>
              <a:chOff x="4428" y="1050"/>
              <a:chExt cx="679" cy="136"/>
            </a:xfrm>
          </p:grpSpPr>
          <p:sp>
            <p:nvSpPr>
              <p:cNvPr id="140506" name="Rectangle 232"/>
              <p:cNvSpPr>
                <a:spLocks noChangeArrowheads="1"/>
              </p:cNvSpPr>
              <p:nvPr/>
            </p:nvSpPr>
            <p:spPr bwMode="auto">
              <a:xfrm rot="5400000">
                <a:off x="4700" y="907"/>
                <a:ext cx="136" cy="422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2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507" name="Group 233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514" name="Rectangle 234"/>
                <p:cNvSpPr>
                  <a:spLocks noChangeArrowheads="1"/>
                </p:cNvSpPr>
                <p:nvPr/>
              </p:nvSpPr>
              <p:spPr bwMode="auto">
                <a:xfrm>
                  <a:off x="4772" y="466"/>
                  <a:ext cx="124" cy="173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7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515" name="Line 235"/>
                <p:cNvSpPr>
                  <a:spLocks noChangeShapeType="1"/>
                </p:cNvSpPr>
                <p:nvPr/>
              </p:nvSpPr>
              <p:spPr bwMode="auto">
                <a:xfrm>
                  <a:off x="4772" y="557"/>
                  <a:ext cx="124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516" name="Group 23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517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568"/>
                    <a:ext cx="106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140518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2461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508" name="Group 239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509" name="Rectangle 240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7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510" name="Line 241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511" name="Group 242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512" name="Rectangle 243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8"/>
                    <a:ext cx="106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140513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70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0" name="Group 245"/>
            <p:cNvGrpSpPr>
              <a:grpSpLocks/>
            </p:cNvGrpSpPr>
            <p:nvPr/>
          </p:nvGrpSpPr>
          <p:grpSpPr bwMode="auto">
            <a:xfrm>
              <a:off x="1011" y="2696"/>
              <a:ext cx="666" cy="136"/>
              <a:chOff x="4428" y="1050"/>
              <a:chExt cx="679" cy="136"/>
            </a:xfrm>
          </p:grpSpPr>
          <p:sp>
            <p:nvSpPr>
              <p:cNvPr id="140493" name="Rectangle 246"/>
              <p:cNvSpPr>
                <a:spLocks noChangeArrowheads="1"/>
              </p:cNvSpPr>
              <p:nvPr/>
            </p:nvSpPr>
            <p:spPr bwMode="auto">
              <a:xfrm rot="5400000">
                <a:off x="4699" y="907"/>
                <a:ext cx="136" cy="422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94" name="Group 247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501" name="Rectangle 248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502" name="Line 249"/>
                <p:cNvSpPr>
                  <a:spLocks noChangeShapeType="1"/>
                </p:cNvSpPr>
                <p:nvPr/>
              </p:nvSpPr>
              <p:spPr bwMode="auto">
                <a:xfrm>
                  <a:off x="4770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503" name="Group 25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504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2453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505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453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95" name="Group 253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96" name="Rectangle 254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97" name="Line 255"/>
                <p:cNvSpPr>
                  <a:spLocks noChangeShapeType="1"/>
                </p:cNvSpPr>
                <p:nvPr/>
              </p:nvSpPr>
              <p:spPr bwMode="auto">
                <a:xfrm>
                  <a:off x="4770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98" name="Group 25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99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2426" y="568"/>
                    <a:ext cx="123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500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2426" y="670"/>
                    <a:ext cx="123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1" name="Group 259"/>
            <p:cNvGrpSpPr>
              <a:grpSpLocks/>
            </p:cNvGrpSpPr>
            <p:nvPr/>
          </p:nvGrpSpPr>
          <p:grpSpPr bwMode="auto">
            <a:xfrm>
              <a:off x="1800" y="2696"/>
              <a:ext cx="666" cy="136"/>
              <a:chOff x="4428" y="1050"/>
              <a:chExt cx="679" cy="136"/>
            </a:xfrm>
          </p:grpSpPr>
          <p:sp>
            <p:nvSpPr>
              <p:cNvPr id="140480" name="Rectangle 260"/>
              <p:cNvSpPr>
                <a:spLocks noChangeArrowheads="1"/>
              </p:cNvSpPr>
              <p:nvPr/>
            </p:nvSpPr>
            <p:spPr bwMode="auto">
              <a:xfrm rot="5400000">
                <a:off x="4700" y="907"/>
                <a:ext cx="136" cy="422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81" name="Group 261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88" name="Rectangle 262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89" name="Line 263"/>
                <p:cNvSpPr>
                  <a:spLocks noChangeShapeType="1"/>
                </p:cNvSpPr>
                <p:nvPr/>
              </p:nvSpPr>
              <p:spPr bwMode="auto">
                <a:xfrm>
                  <a:off x="4771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90" name="Group 264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91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92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82" name="Group 267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83" name="Rectangle 268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84" name="Line 269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85" name="Group 27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86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2453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87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453" y="670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2" name="Group 273"/>
            <p:cNvGrpSpPr>
              <a:grpSpLocks/>
            </p:cNvGrpSpPr>
            <p:nvPr/>
          </p:nvGrpSpPr>
          <p:grpSpPr bwMode="auto">
            <a:xfrm>
              <a:off x="2571" y="2696"/>
              <a:ext cx="666" cy="136"/>
              <a:chOff x="4428" y="1050"/>
              <a:chExt cx="679" cy="136"/>
            </a:xfrm>
          </p:grpSpPr>
          <p:sp>
            <p:nvSpPr>
              <p:cNvPr id="140467" name="Rectangle 274"/>
              <p:cNvSpPr>
                <a:spLocks noChangeArrowheads="1"/>
              </p:cNvSpPr>
              <p:nvPr/>
            </p:nvSpPr>
            <p:spPr bwMode="auto">
              <a:xfrm rot="5400000">
                <a:off x="4700" y="909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68" name="Group 275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75" name="Rectangle 276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76" name="Line 277"/>
                <p:cNvSpPr>
                  <a:spLocks noChangeShapeType="1"/>
                </p:cNvSpPr>
                <p:nvPr/>
              </p:nvSpPr>
              <p:spPr bwMode="auto">
                <a:xfrm>
                  <a:off x="4770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77" name="Group 278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78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244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79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447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69" name="Group 281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70" name="Rectangle 282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71" name="Line 283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72" name="Group 284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73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74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70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3" name="Group 287"/>
            <p:cNvGrpSpPr>
              <a:grpSpLocks/>
            </p:cNvGrpSpPr>
            <p:nvPr/>
          </p:nvGrpSpPr>
          <p:grpSpPr bwMode="auto">
            <a:xfrm>
              <a:off x="3371" y="2696"/>
              <a:ext cx="666" cy="136"/>
              <a:chOff x="4428" y="1050"/>
              <a:chExt cx="679" cy="136"/>
            </a:xfrm>
          </p:grpSpPr>
          <p:sp>
            <p:nvSpPr>
              <p:cNvPr id="140454" name="Rectangle 288"/>
              <p:cNvSpPr>
                <a:spLocks noChangeArrowheads="1"/>
              </p:cNvSpPr>
              <p:nvPr/>
            </p:nvSpPr>
            <p:spPr bwMode="auto">
              <a:xfrm rot="5400000">
                <a:off x="4699" y="907"/>
                <a:ext cx="136" cy="422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55" name="Group 289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62" name="Rectangle 290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63" name="Line 291"/>
                <p:cNvSpPr>
                  <a:spLocks noChangeShapeType="1"/>
                </p:cNvSpPr>
                <p:nvPr/>
              </p:nvSpPr>
              <p:spPr bwMode="auto">
                <a:xfrm>
                  <a:off x="4770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64" name="Group 292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65" name="Rectangle 293"/>
                  <p:cNvSpPr>
                    <a:spLocks noChangeArrowheads="1"/>
                  </p:cNvSpPr>
                  <p:nvPr/>
                </p:nvSpPr>
                <p:spPr bwMode="auto">
                  <a:xfrm>
                    <a:off x="2453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66" name="Line 294"/>
                  <p:cNvSpPr>
                    <a:spLocks noChangeShapeType="1"/>
                  </p:cNvSpPr>
                  <p:nvPr/>
                </p:nvSpPr>
                <p:spPr bwMode="auto">
                  <a:xfrm>
                    <a:off x="2453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56" name="Group 295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57" name="Rectangle 296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58" name="Line 297"/>
                <p:cNvSpPr>
                  <a:spLocks noChangeShapeType="1"/>
                </p:cNvSpPr>
                <p:nvPr/>
              </p:nvSpPr>
              <p:spPr bwMode="auto">
                <a:xfrm>
                  <a:off x="4770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59" name="Group 298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60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2426" y="568"/>
                    <a:ext cx="123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61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426" y="670"/>
                    <a:ext cx="123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4" name="Group 301"/>
            <p:cNvGrpSpPr>
              <a:grpSpLocks/>
            </p:cNvGrpSpPr>
            <p:nvPr/>
          </p:nvGrpSpPr>
          <p:grpSpPr bwMode="auto">
            <a:xfrm>
              <a:off x="4148" y="2696"/>
              <a:ext cx="666" cy="136"/>
              <a:chOff x="4428" y="1050"/>
              <a:chExt cx="679" cy="136"/>
            </a:xfrm>
          </p:grpSpPr>
          <p:sp>
            <p:nvSpPr>
              <p:cNvPr id="140441" name="Rectangle 302"/>
              <p:cNvSpPr>
                <a:spLocks noChangeArrowheads="1"/>
              </p:cNvSpPr>
              <p:nvPr/>
            </p:nvSpPr>
            <p:spPr bwMode="auto">
              <a:xfrm rot="5400000">
                <a:off x="4700" y="907"/>
                <a:ext cx="136" cy="422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42" name="Group 303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49" name="Rectangle 304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50" name="Line 305"/>
                <p:cNvSpPr>
                  <a:spLocks noChangeShapeType="1"/>
                </p:cNvSpPr>
                <p:nvPr/>
              </p:nvSpPr>
              <p:spPr bwMode="auto">
                <a:xfrm>
                  <a:off x="4771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51" name="Group 30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52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53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43" name="Group 309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44" name="Rectangle 310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45" name="Line 311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46" name="Group 312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47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48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2455" y="670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5" name="Group 315"/>
            <p:cNvGrpSpPr>
              <a:grpSpLocks/>
            </p:cNvGrpSpPr>
            <p:nvPr/>
          </p:nvGrpSpPr>
          <p:grpSpPr bwMode="auto">
            <a:xfrm>
              <a:off x="4937" y="2696"/>
              <a:ext cx="666" cy="136"/>
              <a:chOff x="4428" y="1050"/>
              <a:chExt cx="679" cy="136"/>
            </a:xfrm>
          </p:grpSpPr>
          <p:sp>
            <p:nvSpPr>
              <p:cNvPr id="140428" name="Rectangle 316"/>
              <p:cNvSpPr>
                <a:spLocks noChangeArrowheads="1"/>
              </p:cNvSpPr>
              <p:nvPr/>
            </p:nvSpPr>
            <p:spPr bwMode="auto">
              <a:xfrm rot="5400000">
                <a:off x="4700" y="909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29" name="Group 317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36" name="Rectangle 318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37" name="Line 319"/>
                <p:cNvSpPr>
                  <a:spLocks noChangeShapeType="1"/>
                </p:cNvSpPr>
                <p:nvPr/>
              </p:nvSpPr>
              <p:spPr bwMode="auto">
                <a:xfrm>
                  <a:off x="4770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38" name="Group 32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39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244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40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447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30" name="Group 323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31" name="Rectangle 324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32" name="Line 325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33" name="Group 32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34" name="Rectangle 32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35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70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6" name="Group 329"/>
            <p:cNvGrpSpPr>
              <a:grpSpLocks/>
            </p:cNvGrpSpPr>
            <p:nvPr/>
          </p:nvGrpSpPr>
          <p:grpSpPr bwMode="auto">
            <a:xfrm>
              <a:off x="5720" y="2696"/>
              <a:ext cx="666" cy="136"/>
              <a:chOff x="4428" y="1050"/>
              <a:chExt cx="679" cy="136"/>
            </a:xfrm>
          </p:grpSpPr>
          <p:sp>
            <p:nvSpPr>
              <p:cNvPr id="140415" name="Rectangle 330"/>
              <p:cNvSpPr>
                <a:spLocks noChangeArrowheads="1"/>
              </p:cNvSpPr>
              <p:nvPr/>
            </p:nvSpPr>
            <p:spPr bwMode="auto">
              <a:xfrm rot="5400000">
                <a:off x="4699" y="907"/>
                <a:ext cx="136" cy="422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16" name="Group 331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23" name="Rectangle 332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24" name="Line 333"/>
                <p:cNvSpPr>
                  <a:spLocks noChangeShapeType="1"/>
                </p:cNvSpPr>
                <p:nvPr/>
              </p:nvSpPr>
              <p:spPr bwMode="auto">
                <a:xfrm>
                  <a:off x="4771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25" name="Group 334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26" name="Rectangle 33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27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17" name="Group 337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18" name="Rectangle 338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19" name="Line 339"/>
                <p:cNvSpPr>
                  <a:spLocks noChangeShapeType="1"/>
                </p:cNvSpPr>
                <p:nvPr/>
              </p:nvSpPr>
              <p:spPr bwMode="auto">
                <a:xfrm>
                  <a:off x="4770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20" name="Group 34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21" name="Rectangle 341"/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22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2449" y="670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cxnSp>
          <p:nvCxnSpPr>
            <p:cNvPr id="140387" name="AutoShape 343"/>
            <p:cNvCxnSpPr>
              <a:cxnSpLocks noChangeShapeType="1"/>
              <a:stCxn id="140305" idx="2"/>
            </p:cNvCxnSpPr>
            <p:nvPr/>
          </p:nvCxnSpPr>
          <p:spPr bwMode="auto">
            <a:xfrm rot="16200000" flipH="1">
              <a:off x="3215" y="206"/>
              <a:ext cx="392" cy="5692"/>
            </a:xfrm>
            <a:prstGeom prst="bentConnector3">
              <a:avLst>
                <a:gd name="adj1" fmla="val 49745"/>
              </a:avLst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0388" name="Group 344"/>
            <p:cNvGrpSpPr>
              <a:grpSpLocks/>
            </p:cNvGrpSpPr>
            <p:nvPr/>
          </p:nvGrpSpPr>
          <p:grpSpPr bwMode="auto">
            <a:xfrm>
              <a:off x="235" y="2695"/>
              <a:ext cx="666" cy="136"/>
              <a:chOff x="4428" y="1050"/>
              <a:chExt cx="679" cy="136"/>
            </a:xfrm>
          </p:grpSpPr>
          <p:sp>
            <p:nvSpPr>
              <p:cNvPr id="140402" name="Rectangle 345"/>
              <p:cNvSpPr>
                <a:spLocks noChangeArrowheads="1"/>
              </p:cNvSpPr>
              <p:nvPr/>
            </p:nvSpPr>
            <p:spPr bwMode="auto">
              <a:xfrm rot="5400000">
                <a:off x="4703" y="908"/>
                <a:ext cx="140" cy="421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03" name="Group 346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10" name="Rectangle 347"/>
                <p:cNvSpPr>
                  <a:spLocks noChangeArrowheads="1"/>
                </p:cNvSpPr>
                <p:nvPr/>
              </p:nvSpPr>
              <p:spPr bwMode="auto">
                <a:xfrm>
                  <a:off x="4772" y="462"/>
                  <a:ext cx="124" cy="181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11" name="Line 348"/>
                <p:cNvSpPr>
                  <a:spLocks noChangeShapeType="1"/>
                </p:cNvSpPr>
                <p:nvPr/>
              </p:nvSpPr>
              <p:spPr bwMode="auto">
                <a:xfrm>
                  <a:off x="4772" y="553"/>
                  <a:ext cx="124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12" name="Group 349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13" name="Rectangle 350"/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564"/>
                    <a:ext cx="106" cy="208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14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2461" y="668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04" name="Group 352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05" name="Rectangle 353"/>
                <p:cNvSpPr>
                  <a:spLocks noChangeArrowheads="1"/>
                </p:cNvSpPr>
                <p:nvPr/>
              </p:nvSpPr>
              <p:spPr bwMode="auto">
                <a:xfrm>
                  <a:off x="4771" y="462"/>
                  <a:ext cx="116" cy="181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06" name="Line 354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07" name="Group 355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08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4"/>
                    <a:ext cx="106" cy="208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09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40389" name="Rectangle 358"/>
            <p:cNvSpPr>
              <a:spLocks noChangeArrowheads="1"/>
            </p:cNvSpPr>
            <p:nvPr/>
          </p:nvSpPr>
          <p:spPr bwMode="auto">
            <a:xfrm>
              <a:off x="3493" y="2450"/>
              <a:ext cx="43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0" name="Rectangle 359"/>
            <p:cNvSpPr>
              <a:spLocks noChangeArrowheads="1"/>
            </p:cNvSpPr>
            <p:nvPr/>
          </p:nvSpPr>
          <p:spPr bwMode="auto">
            <a:xfrm>
              <a:off x="344" y="2450"/>
              <a:ext cx="43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1" name="Rectangle 360"/>
            <p:cNvSpPr>
              <a:spLocks noChangeArrowheads="1"/>
            </p:cNvSpPr>
            <p:nvPr/>
          </p:nvSpPr>
          <p:spPr bwMode="auto">
            <a:xfrm>
              <a:off x="1117" y="2450"/>
              <a:ext cx="43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2" name="Rectangle 361"/>
            <p:cNvSpPr>
              <a:spLocks noChangeArrowheads="1"/>
            </p:cNvSpPr>
            <p:nvPr/>
          </p:nvSpPr>
          <p:spPr bwMode="auto">
            <a:xfrm>
              <a:off x="1919" y="2450"/>
              <a:ext cx="43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3" name="Rectangle 362"/>
            <p:cNvSpPr>
              <a:spLocks noChangeArrowheads="1"/>
            </p:cNvSpPr>
            <p:nvPr/>
          </p:nvSpPr>
          <p:spPr bwMode="auto">
            <a:xfrm>
              <a:off x="2694" y="2450"/>
              <a:ext cx="43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4" name="Rectangle 363"/>
            <p:cNvSpPr>
              <a:spLocks noChangeArrowheads="1"/>
            </p:cNvSpPr>
            <p:nvPr/>
          </p:nvSpPr>
          <p:spPr bwMode="auto">
            <a:xfrm>
              <a:off x="4280" y="2450"/>
              <a:ext cx="43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5" name="Rectangle 364"/>
            <p:cNvSpPr>
              <a:spLocks noChangeArrowheads="1"/>
            </p:cNvSpPr>
            <p:nvPr/>
          </p:nvSpPr>
          <p:spPr bwMode="auto">
            <a:xfrm>
              <a:off x="5054" y="2450"/>
              <a:ext cx="43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6" name="Rectangle 365"/>
            <p:cNvSpPr>
              <a:spLocks noChangeArrowheads="1"/>
            </p:cNvSpPr>
            <p:nvPr/>
          </p:nvSpPr>
          <p:spPr bwMode="auto">
            <a:xfrm>
              <a:off x="5856" y="2450"/>
              <a:ext cx="43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7" name="Rectangle 366"/>
            <p:cNvSpPr>
              <a:spLocks noChangeArrowheads="1"/>
            </p:cNvSpPr>
            <p:nvPr/>
          </p:nvSpPr>
          <p:spPr bwMode="auto">
            <a:xfrm>
              <a:off x="1539" y="3244"/>
              <a:ext cx="636" cy="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140398" name="Rectangle 367"/>
            <p:cNvSpPr>
              <a:spLocks noChangeArrowheads="1"/>
            </p:cNvSpPr>
            <p:nvPr/>
          </p:nvSpPr>
          <p:spPr bwMode="auto">
            <a:xfrm>
              <a:off x="2648" y="3244"/>
              <a:ext cx="616" cy="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140399" name="Rectangle 368"/>
            <p:cNvSpPr>
              <a:spLocks noChangeArrowheads="1"/>
            </p:cNvSpPr>
            <p:nvPr/>
          </p:nvSpPr>
          <p:spPr bwMode="auto">
            <a:xfrm>
              <a:off x="3756" y="3244"/>
              <a:ext cx="653" cy="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140400" name="Rectangle 369"/>
            <p:cNvSpPr>
              <a:spLocks noChangeArrowheads="1"/>
            </p:cNvSpPr>
            <p:nvPr/>
          </p:nvSpPr>
          <p:spPr bwMode="auto">
            <a:xfrm>
              <a:off x="4864" y="3244"/>
              <a:ext cx="631" cy="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140401" name="Rectangle 370"/>
            <p:cNvSpPr>
              <a:spLocks noChangeArrowheads="1"/>
            </p:cNvSpPr>
            <p:nvPr/>
          </p:nvSpPr>
          <p:spPr bwMode="auto">
            <a:xfrm>
              <a:off x="5974" y="3244"/>
              <a:ext cx="661" cy="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</p:grpSp>
      <p:sp>
        <p:nvSpPr>
          <p:cNvPr id="140292" name="Rectangle 37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04200" cy="1143000"/>
          </a:xfrm>
        </p:spPr>
        <p:txBody>
          <a:bodyPr/>
          <a:lstStyle/>
          <a:p>
            <a:r>
              <a:rPr lang="en-US" altLang="en-US" sz="4000">
                <a:ea typeface="ＭＳ Ｐゴシック" charset="-128"/>
              </a:rPr>
              <a:t>Architecture of a CUDA-capable GPU</a:t>
            </a:r>
          </a:p>
        </p:txBody>
      </p:sp>
      <p:cxnSp>
        <p:nvCxnSpPr>
          <p:cNvPr id="140293" name="AutoShape 222"/>
          <p:cNvCxnSpPr>
            <a:cxnSpLocks noChangeShapeType="1"/>
          </p:cNvCxnSpPr>
          <p:nvPr/>
        </p:nvCxnSpPr>
        <p:spPr bwMode="auto">
          <a:xfrm>
            <a:off x="971550" y="4797425"/>
            <a:ext cx="0" cy="357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294" name="AutoShape 222"/>
          <p:cNvCxnSpPr>
            <a:cxnSpLocks noChangeShapeType="1"/>
          </p:cNvCxnSpPr>
          <p:nvPr/>
        </p:nvCxnSpPr>
        <p:spPr bwMode="auto">
          <a:xfrm>
            <a:off x="3924300" y="4797425"/>
            <a:ext cx="0" cy="357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295" name="AutoShape 222"/>
          <p:cNvCxnSpPr>
            <a:cxnSpLocks noChangeShapeType="1"/>
          </p:cNvCxnSpPr>
          <p:nvPr/>
        </p:nvCxnSpPr>
        <p:spPr bwMode="auto">
          <a:xfrm>
            <a:off x="5364163" y="4797425"/>
            <a:ext cx="0" cy="357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296" name="AutoShape 222"/>
          <p:cNvCxnSpPr>
            <a:cxnSpLocks noChangeShapeType="1"/>
          </p:cNvCxnSpPr>
          <p:nvPr/>
        </p:nvCxnSpPr>
        <p:spPr bwMode="auto">
          <a:xfrm>
            <a:off x="6875463" y="4797425"/>
            <a:ext cx="0" cy="357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297" name="AutoShape 222"/>
          <p:cNvCxnSpPr>
            <a:cxnSpLocks noChangeShapeType="1"/>
            <a:endCxn id="140519" idx="0"/>
          </p:cNvCxnSpPr>
          <p:nvPr/>
        </p:nvCxnSpPr>
        <p:spPr bwMode="auto">
          <a:xfrm>
            <a:off x="8243888" y="2133600"/>
            <a:ext cx="25400" cy="803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298" name="AutoShape 222"/>
          <p:cNvCxnSpPr>
            <a:cxnSpLocks noChangeShapeType="1"/>
          </p:cNvCxnSpPr>
          <p:nvPr/>
        </p:nvCxnSpPr>
        <p:spPr bwMode="auto">
          <a:xfrm flipH="1">
            <a:off x="7837488" y="2133600"/>
            <a:ext cx="406400" cy="803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299" name="TextBox 1"/>
          <p:cNvSpPr txBox="1">
            <a:spLocks noChangeArrowheads="1"/>
          </p:cNvSpPr>
          <p:nvPr/>
        </p:nvSpPr>
        <p:spPr bwMode="auto">
          <a:xfrm>
            <a:off x="5867400" y="1557338"/>
            <a:ext cx="3097213" cy="584200"/>
          </a:xfrm>
          <a:prstGeom prst="rect">
            <a:avLst/>
          </a:prstGeom>
          <a:solidFill>
            <a:srgbClr val="FFF2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600"/>
              <a:t>Streaming multiprocessor containing 8 streaming processors</a:t>
            </a:r>
          </a:p>
        </p:txBody>
      </p:sp>
    </p:spTree>
    <p:extLst>
      <p:ext uri="{BB962C8B-B14F-4D97-AF65-F5344CB8AC3E}">
        <p14:creationId xmlns:p14="http://schemas.microsoft.com/office/powerpoint/2010/main" val="20128365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Structure of a CUDA Program</a:t>
            </a:r>
          </a:p>
        </p:txBody>
      </p:sp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135937" cy="44640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CUDA programs involve coordination between a </a:t>
            </a:r>
            <a:r>
              <a:rPr lang="en-US" altLang="en-US" i="1">
                <a:ea typeface="ＭＳ Ｐゴシック" charset="-128"/>
              </a:rPr>
              <a:t>host</a:t>
            </a:r>
            <a:r>
              <a:rPr lang="en-US" altLang="en-US">
                <a:ea typeface="ＭＳ Ｐゴシック" charset="-128"/>
              </a:rPr>
              <a:t> (CPU) and one or more </a:t>
            </a:r>
            <a:r>
              <a:rPr lang="en-US" altLang="en-US" i="1">
                <a:ea typeface="ＭＳ Ｐゴシック" charset="-128"/>
              </a:rPr>
              <a:t>devices</a:t>
            </a:r>
            <a:r>
              <a:rPr lang="en-US" altLang="en-US">
                <a:ea typeface="ＭＳ Ｐゴシック" charset="-128"/>
              </a:rPr>
              <a:t> (GPUs).</a:t>
            </a:r>
          </a:p>
          <a:p>
            <a:r>
              <a:rPr lang="en-US" altLang="en-US">
                <a:ea typeface="ＭＳ Ｐゴシック" charset="-128"/>
              </a:rPr>
              <a:t>A CUDA source file may consist of both host and device code.</a:t>
            </a:r>
          </a:p>
          <a:p>
            <a:r>
              <a:rPr lang="en-US" altLang="en-US">
                <a:ea typeface="ＭＳ Ｐゴシック" charset="-128"/>
              </a:rPr>
              <a:t>Can add device functions and data declarations to any traditional C code.</a:t>
            </a: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DF4748-5F50-FD4B-9DCB-BD50873F243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8943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/>
          <p:cNvSpPr>
            <a:spLocks noGrp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Structure of a CUDA Program</a:t>
            </a:r>
          </a:p>
        </p:txBody>
      </p:sp>
      <p:sp>
        <p:nvSpPr>
          <p:cNvPr id="143362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351837" cy="5472112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CUDA source files have .cu suffix.</a:t>
            </a:r>
          </a:p>
          <a:p>
            <a:r>
              <a:rPr lang="en-US" altLang="en-US">
                <a:ea typeface="ＭＳ Ｐゴシック" charset="-128"/>
              </a:rPr>
              <a:t>Device code is marked with CUDA keywords for labelling data-parallel functions called </a:t>
            </a:r>
            <a:r>
              <a:rPr lang="en-US" altLang="en-US" i="1">
                <a:ea typeface="ＭＳ Ｐゴシック" charset="-128"/>
              </a:rPr>
              <a:t>kernels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Source file is compiled with </a:t>
            </a:r>
            <a:r>
              <a:rPr lang="en-US" altLang="en-US" i="1">
                <a:ea typeface="ＭＳ Ｐゴシック" charset="-128"/>
              </a:rPr>
              <a:t>nvcc</a:t>
            </a:r>
            <a:r>
              <a:rPr lang="en-US" altLang="en-US">
                <a:ea typeface="ＭＳ Ｐゴシック" charset="-128"/>
              </a:rPr>
              <a:t> compiler which gives standard host executable and device code in PTX format.</a:t>
            </a:r>
          </a:p>
          <a:p>
            <a:r>
              <a:rPr lang="en-US" altLang="en-US">
                <a:ea typeface="ＭＳ Ｐゴシック" charset="-128"/>
              </a:rPr>
              <a:t>PTX is a low-level parallel thread execution virtual machine and instruction set architecture.</a:t>
            </a:r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E34D6-C443-1D43-BF6E-3428847E823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8806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8665CA-9452-D643-A246-693DAB17656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grpSp>
        <p:nvGrpSpPr>
          <p:cNvPr id="144386" name="Group 16"/>
          <p:cNvGrpSpPr>
            <a:grpSpLocks/>
          </p:cNvGrpSpPr>
          <p:nvPr/>
        </p:nvGrpSpPr>
        <p:grpSpPr bwMode="auto">
          <a:xfrm>
            <a:off x="539750" y="476250"/>
            <a:ext cx="8353425" cy="5202238"/>
            <a:chOff x="611560" y="188640"/>
            <a:chExt cx="8352928" cy="5202579"/>
          </a:xfrm>
        </p:grpSpPr>
        <p:sp>
          <p:nvSpPr>
            <p:cNvPr id="144387" name="TextBox 4"/>
            <p:cNvSpPr txBox="1">
              <a:spLocks noChangeArrowheads="1"/>
            </p:cNvSpPr>
            <p:nvPr/>
          </p:nvSpPr>
          <p:spPr bwMode="auto">
            <a:xfrm>
              <a:off x="1835696" y="1412776"/>
              <a:ext cx="4896544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/>
                <a:t>NVCC Compiler</a:t>
              </a:r>
            </a:p>
          </p:txBody>
        </p:sp>
        <p:sp>
          <p:nvSpPr>
            <p:cNvPr id="144388" name="Down Arrow 5"/>
            <p:cNvSpPr>
              <a:spLocks noChangeArrowheads="1"/>
            </p:cNvSpPr>
            <p:nvPr/>
          </p:nvSpPr>
          <p:spPr bwMode="auto">
            <a:xfrm>
              <a:off x="2627784" y="1988840"/>
              <a:ext cx="504056" cy="6480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4389" name="Down Arrow 6"/>
            <p:cNvSpPr>
              <a:spLocks noChangeArrowheads="1"/>
            </p:cNvSpPr>
            <p:nvPr/>
          </p:nvSpPr>
          <p:spPr bwMode="auto">
            <a:xfrm>
              <a:off x="5436096" y="1988840"/>
              <a:ext cx="504056" cy="6480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4390" name="TextBox 7"/>
            <p:cNvSpPr txBox="1">
              <a:spLocks noChangeArrowheads="1"/>
            </p:cNvSpPr>
            <p:nvPr/>
          </p:nvSpPr>
          <p:spPr bwMode="auto">
            <a:xfrm>
              <a:off x="611560" y="2708920"/>
              <a:ext cx="3456384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/>
                <a:t>Host C preprocessor, compiler/linker</a:t>
              </a:r>
            </a:p>
          </p:txBody>
        </p:sp>
        <p:sp>
          <p:nvSpPr>
            <p:cNvPr id="144391" name="TextBox 8"/>
            <p:cNvSpPr txBox="1">
              <a:spLocks noChangeArrowheads="1"/>
            </p:cNvSpPr>
            <p:nvPr/>
          </p:nvSpPr>
          <p:spPr bwMode="auto">
            <a:xfrm>
              <a:off x="4644008" y="2708920"/>
              <a:ext cx="3456384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/>
                <a:t>Device just-in-time compiler</a:t>
              </a:r>
            </a:p>
          </p:txBody>
        </p:sp>
        <p:sp>
          <p:nvSpPr>
            <p:cNvPr id="144392" name="TextBox 9"/>
            <p:cNvSpPr txBox="1">
              <a:spLocks noChangeArrowheads="1"/>
            </p:cNvSpPr>
            <p:nvPr/>
          </p:nvSpPr>
          <p:spPr bwMode="auto">
            <a:xfrm>
              <a:off x="971600" y="1988840"/>
              <a:ext cx="17281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/>
                <a:t>Host code</a:t>
              </a:r>
            </a:p>
          </p:txBody>
        </p:sp>
        <p:sp>
          <p:nvSpPr>
            <p:cNvPr id="144393" name="TextBox 10"/>
            <p:cNvSpPr txBox="1">
              <a:spLocks noChangeArrowheads="1"/>
            </p:cNvSpPr>
            <p:nvPr/>
          </p:nvSpPr>
          <p:spPr bwMode="auto">
            <a:xfrm>
              <a:off x="5940152" y="1988840"/>
              <a:ext cx="30243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/>
                <a:t>Device code (PTX)</a:t>
              </a:r>
            </a:p>
          </p:txBody>
        </p:sp>
        <p:sp>
          <p:nvSpPr>
            <p:cNvPr id="144394" name="Down Arrow 11"/>
            <p:cNvSpPr>
              <a:spLocks noChangeArrowheads="1"/>
            </p:cNvSpPr>
            <p:nvPr/>
          </p:nvSpPr>
          <p:spPr bwMode="auto">
            <a:xfrm>
              <a:off x="2627784" y="3717032"/>
              <a:ext cx="504056" cy="6480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4395" name="Down Arrow 12"/>
            <p:cNvSpPr>
              <a:spLocks noChangeArrowheads="1"/>
            </p:cNvSpPr>
            <p:nvPr/>
          </p:nvSpPr>
          <p:spPr bwMode="auto">
            <a:xfrm>
              <a:off x="5436096" y="3717032"/>
              <a:ext cx="504056" cy="6480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5450" y="4437068"/>
              <a:ext cx="4897146" cy="954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sz="2800" dirty="0">
                  <a:ea typeface="ＭＳ Ｐゴシック" charset="0"/>
                  <a:cs typeface="ＭＳ Ｐゴシック" charset="0"/>
                </a:rPr>
                <a:t>Heterogeneous computing platform with CPUs, GPUs</a:t>
              </a:r>
            </a:p>
          </p:txBody>
        </p:sp>
        <p:sp>
          <p:nvSpPr>
            <p:cNvPr id="144397" name="TextBox 14"/>
            <p:cNvSpPr txBox="1">
              <a:spLocks noChangeArrowheads="1"/>
            </p:cNvSpPr>
            <p:nvPr/>
          </p:nvSpPr>
          <p:spPr bwMode="auto">
            <a:xfrm>
              <a:off x="971600" y="188640"/>
              <a:ext cx="69127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/>
                <a:t>Integrated C programs with CUDA extensions</a:t>
              </a:r>
            </a:p>
          </p:txBody>
        </p:sp>
        <p:sp>
          <p:nvSpPr>
            <p:cNvPr id="144398" name="Down Arrow 15"/>
            <p:cNvSpPr>
              <a:spLocks noChangeArrowheads="1"/>
            </p:cNvSpPr>
            <p:nvPr/>
          </p:nvSpPr>
          <p:spPr bwMode="auto">
            <a:xfrm>
              <a:off x="3923928" y="692696"/>
              <a:ext cx="504056" cy="6480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30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9388" y="6237288"/>
            <a:ext cx="4876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© David Kirk/NVIDIA and Wen-mei W. Hwu, 2007-2010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ECE 498AL, University of Illinois, Urbana-Champaign</a:t>
            </a:r>
          </a:p>
        </p:txBody>
      </p:sp>
      <p:sp>
        <p:nvSpPr>
          <p:cNvPr id="1454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4B2275-3799-2748-A1EC-01AB380348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86800" cy="7032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ea typeface="ＭＳ Ｐゴシック" charset="-128"/>
              </a:rPr>
              <a:t>Execution of a CUDA Program</a:t>
            </a:r>
          </a:p>
        </p:txBody>
      </p:sp>
      <p:grpSp>
        <p:nvGrpSpPr>
          <p:cNvPr id="145412" name="Group 1"/>
          <p:cNvGrpSpPr>
            <a:grpSpLocks/>
          </p:cNvGrpSpPr>
          <p:nvPr/>
        </p:nvGrpSpPr>
        <p:grpSpPr bwMode="auto">
          <a:xfrm>
            <a:off x="611188" y="981075"/>
            <a:ext cx="7851775" cy="3648075"/>
            <a:chOff x="546100" y="2749550"/>
            <a:chExt cx="7851775" cy="3648075"/>
          </a:xfrm>
        </p:grpSpPr>
        <p:sp>
          <p:nvSpPr>
            <p:cNvPr id="145414" name="Text Box 4"/>
            <p:cNvSpPr txBox="1">
              <a:spLocks noChangeArrowheads="1"/>
            </p:cNvSpPr>
            <p:nvPr/>
          </p:nvSpPr>
          <p:spPr bwMode="auto">
            <a:xfrm>
              <a:off x="1346200" y="2990850"/>
              <a:ext cx="2262187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449263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ts val="225"/>
                </a:spcBef>
                <a:buClr>
                  <a:srgbClr val="3333CC"/>
                </a:buClr>
                <a:buFontTx/>
                <a:buNone/>
              </a:pPr>
              <a:r>
                <a:rPr lang="en-US" altLang="en-US" sz="1800" b="1">
                  <a:solidFill>
                    <a:srgbClr val="3333CC"/>
                  </a:solidFill>
                  <a:latin typeface="Arial" charset="0"/>
                </a:rPr>
                <a:t>Serial Code (host)‏</a:t>
              </a:r>
            </a:p>
          </p:txBody>
        </p:sp>
        <p:grpSp>
          <p:nvGrpSpPr>
            <p:cNvPr id="145415" name="Group 5"/>
            <p:cNvGrpSpPr>
              <a:grpSpLocks/>
            </p:cNvGrpSpPr>
            <p:nvPr/>
          </p:nvGrpSpPr>
          <p:grpSpPr bwMode="auto">
            <a:xfrm>
              <a:off x="4471988" y="3644900"/>
              <a:ext cx="3925887" cy="833438"/>
              <a:chOff x="2817" y="2296"/>
              <a:chExt cx="2473" cy="525"/>
            </a:xfrm>
          </p:grpSpPr>
          <p:sp>
            <p:nvSpPr>
              <p:cNvPr id="145480" name="Rectangle 6"/>
              <p:cNvSpPr>
                <a:spLocks noChangeArrowheads="1"/>
              </p:cNvSpPr>
              <p:nvPr/>
            </p:nvSpPr>
            <p:spPr bwMode="auto">
              <a:xfrm>
                <a:off x="2817" y="2296"/>
                <a:ext cx="2474" cy="526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5481" name="Text Box 7"/>
              <p:cNvSpPr txBox="1">
                <a:spLocks noChangeArrowheads="1"/>
              </p:cNvSpPr>
              <p:nvPr/>
            </p:nvSpPr>
            <p:spPr bwMode="auto">
              <a:xfrm>
                <a:off x="4431" y="2498"/>
                <a:ext cx="31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 defTabSz="449263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>
                    <a:srgbClr val="000000"/>
                  </a:buClr>
                  <a:buFontTx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Arial" charset="0"/>
                  </a:rPr>
                  <a:t>. . .</a:t>
                </a:r>
              </a:p>
            </p:txBody>
          </p:sp>
          <p:grpSp>
            <p:nvGrpSpPr>
              <p:cNvPr id="145482" name="Group 8"/>
              <p:cNvGrpSpPr>
                <a:grpSpLocks/>
              </p:cNvGrpSpPr>
              <p:nvPr/>
            </p:nvGrpSpPr>
            <p:grpSpPr bwMode="auto">
              <a:xfrm>
                <a:off x="2872" y="2339"/>
                <a:ext cx="489" cy="440"/>
                <a:chOff x="2872" y="2339"/>
                <a:chExt cx="489" cy="440"/>
              </a:xfrm>
            </p:grpSpPr>
            <p:sp>
              <p:nvSpPr>
                <p:cNvPr id="14552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872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526" name="Group 10"/>
                <p:cNvGrpSpPr>
                  <a:grpSpLocks/>
                </p:cNvGrpSpPr>
                <p:nvPr/>
              </p:nvGrpSpPr>
              <p:grpSpPr bwMode="auto">
                <a:xfrm>
                  <a:off x="2920" y="2393"/>
                  <a:ext cx="392" cy="332"/>
                  <a:chOff x="2920" y="2393"/>
                  <a:chExt cx="392" cy="332"/>
                </a:xfrm>
              </p:grpSpPr>
              <p:sp>
                <p:nvSpPr>
                  <p:cNvPr id="145527" name="Freeform 11"/>
                  <p:cNvSpPr>
                    <a:spLocks/>
                  </p:cNvSpPr>
                  <p:nvPr/>
                </p:nvSpPr>
                <p:spPr bwMode="auto">
                  <a:xfrm>
                    <a:off x="2920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8" name="Freeform 12"/>
                  <p:cNvSpPr>
                    <a:spLocks/>
                  </p:cNvSpPr>
                  <p:nvPr/>
                </p:nvSpPr>
                <p:spPr bwMode="auto">
                  <a:xfrm>
                    <a:off x="2955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9" name="Freeform 13"/>
                  <p:cNvSpPr>
                    <a:spLocks/>
                  </p:cNvSpPr>
                  <p:nvPr/>
                </p:nvSpPr>
                <p:spPr bwMode="auto">
                  <a:xfrm>
                    <a:off x="2986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0" name="Freeform 14"/>
                  <p:cNvSpPr>
                    <a:spLocks/>
                  </p:cNvSpPr>
                  <p:nvPr/>
                </p:nvSpPr>
                <p:spPr bwMode="auto">
                  <a:xfrm>
                    <a:off x="3019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1" name="Freeform 15"/>
                  <p:cNvSpPr>
                    <a:spLocks/>
                  </p:cNvSpPr>
                  <p:nvPr/>
                </p:nvSpPr>
                <p:spPr bwMode="auto">
                  <a:xfrm>
                    <a:off x="3050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2" name="Freeform 16"/>
                  <p:cNvSpPr>
                    <a:spLocks/>
                  </p:cNvSpPr>
                  <p:nvPr/>
                </p:nvSpPr>
                <p:spPr bwMode="auto">
                  <a:xfrm>
                    <a:off x="3083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3" name="Freeform 17"/>
                  <p:cNvSpPr>
                    <a:spLocks/>
                  </p:cNvSpPr>
                  <p:nvPr/>
                </p:nvSpPr>
                <p:spPr bwMode="auto">
                  <a:xfrm>
                    <a:off x="3114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4" name="Freeform 18"/>
                  <p:cNvSpPr>
                    <a:spLocks/>
                  </p:cNvSpPr>
                  <p:nvPr/>
                </p:nvSpPr>
                <p:spPr bwMode="auto">
                  <a:xfrm>
                    <a:off x="3146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5" name="Freeform 19"/>
                  <p:cNvSpPr>
                    <a:spLocks/>
                  </p:cNvSpPr>
                  <p:nvPr/>
                </p:nvSpPr>
                <p:spPr bwMode="auto">
                  <a:xfrm>
                    <a:off x="3178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6" name="Freeform 20"/>
                  <p:cNvSpPr>
                    <a:spLocks/>
                  </p:cNvSpPr>
                  <p:nvPr/>
                </p:nvSpPr>
                <p:spPr bwMode="auto">
                  <a:xfrm>
                    <a:off x="3210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7" name="Freeform 21"/>
                  <p:cNvSpPr>
                    <a:spLocks/>
                  </p:cNvSpPr>
                  <p:nvPr/>
                </p:nvSpPr>
                <p:spPr bwMode="auto">
                  <a:xfrm>
                    <a:off x="3242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483" name="Group 22"/>
              <p:cNvGrpSpPr>
                <a:grpSpLocks/>
              </p:cNvGrpSpPr>
              <p:nvPr/>
            </p:nvGrpSpPr>
            <p:grpSpPr bwMode="auto">
              <a:xfrm>
                <a:off x="3406" y="2339"/>
                <a:ext cx="489" cy="440"/>
                <a:chOff x="3406" y="2339"/>
                <a:chExt cx="489" cy="440"/>
              </a:xfrm>
            </p:grpSpPr>
            <p:sp>
              <p:nvSpPr>
                <p:cNvPr id="14551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40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513" name="Group 24"/>
                <p:cNvGrpSpPr>
                  <a:grpSpLocks/>
                </p:cNvGrpSpPr>
                <p:nvPr/>
              </p:nvGrpSpPr>
              <p:grpSpPr bwMode="auto">
                <a:xfrm>
                  <a:off x="3454" y="2393"/>
                  <a:ext cx="392" cy="332"/>
                  <a:chOff x="3454" y="2393"/>
                  <a:chExt cx="392" cy="332"/>
                </a:xfrm>
              </p:grpSpPr>
              <p:sp>
                <p:nvSpPr>
                  <p:cNvPr id="145514" name="Freeform 25"/>
                  <p:cNvSpPr>
                    <a:spLocks/>
                  </p:cNvSpPr>
                  <p:nvPr/>
                </p:nvSpPr>
                <p:spPr bwMode="auto">
                  <a:xfrm>
                    <a:off x="3454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5" name="Freeform 26"/>
                  <p:cNvSpPr>
                    <a:spLocks/>
                  </p:cNvSpPr>
                  <p:nvPr/>
                </p:nvSpPr>
                <p:spPr bwMode="auto">
                  <a:xfrm>
                    <a:off x="3489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6" name="Freeform 27"/>
                  <p:cNvSpPr>
                    <a:spLocks/>
                  </p:cNvSpPr>
                  <p:nvPr/>
                </p:nvSpPr>
                <p:spPr bwMode="auto">
                  <a:xfrm>
                    <a:off x="3520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7" name="Freeform 28"/>
                  <p:cNvSpPr>
                    <a:spLocks/>
                  </p:cNvSpPr>
                  <p:nvPr/>
                </p:nvSpPr>
                <p:spPr bwMode="auto">
                  <a:xfrm>
                    <a:off x="3553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8" name="Freeform 29"/>
                  <p:cNvSpPr>
                    <a:spLocks/>
                  </p:cNvSpPr>
                  <p:nvPr/>
                </p:nvSpPr>
                <p:spPr bwMode="auto">
                  <a:xfrm>
                    <a:off x="3584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9" name="Freeform 30"/>
                  <p:cNvSpPr>
                    <a:spLocks/>
                  </p:cNvSpPr>
                  <p:nvPr/>
                </p:nvSpPr>
                <p:spPr bwMode="auto">
                  <a:xfrm>
                    <a:off x="3617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0" name="Freeform 31"/>
                  <p:cNvSpPr>
                    <a:spLocks/>
                  </p:cNvSpPr>
                  <p:nvPr/>
                </p:nvSpPr>
                <p:spPr bwMode="auto">
                  <a:xfrm>
                    <a:off x="3648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1" name="Freeform 32"/>
                  <p:cNvSpPr>
                    <a:spLocks/>
                  </p:cNvSpPr>
                  <p:nvPr/>
                </p:nvSpPr>
                <p:spPr bwMode="auto">
                  <a:xfrm>
                    <a:off x="3680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2" name="Freeform 33"/>
                  <p:cNvSpPr>
                    <a:spLocks/>
                  </p:cNvSpPr>
                  <p:nvPr/>
                </p:nvSpPr>
                <p:spPr bwMode="auto">
                  <a:xfrm>
                    <a:off x="3712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3" name="Freeform 34"/>
                  <p:cNvSpPr>
                    <a:spLocks/>
                  </p:cNvSpPr>
                  <p:nvPr/>
                </p:nvSpPr>
                <p:spPr bwMode="auto">
                  <a:xfrm>
                    <a:off x="3744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4" name="Freeform 35"/>
                  <p:cNvSpPr>
                    <a:spLocks/>
                  </p:cNvSpPr>
                  <p:nvPr/>
                </p:nvSpPr>
                <p:spPr bwMode="auto">
                  <a:xfrm>
                    <a:off x="3776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484" name="Group 36"/>
              <p:cNvGrpSpPr>
                <a:grpSpLocks/>
              </p:cNvGrpSpPr>
              <p:nvPr/>
            </p:nvGrpSpPr>
            <p:grpSpPr bwMode="auto">
              <a:xfrm>
                <a:off x="4746" y="2339"/>
                <a:ext cx="489" cy="440"/>
                <a:chOff x="4746" y="2339"/>
                <a:chExt cx="489" cy="440"/>
              </a:xfrm>
            </p:grpSpPr>
            <p:sp>
              <p:nvSpPr>
                <p:cNvPr id="14549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74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500" name="Group 38"/>
                <p:cNvGrpSpPr>
                  <a:grpSpLocks/>
                </p:cNvGrpSpPr>
                <p:nvPr/>
              </p:nvGrpSpPr>
              <p:grpSpPr bwMode="auto">
                <a:xfrm>
                  <a:off x="4794" y="2393"/>
                  <a:ext cx="392" cy="332"/>
                  <a:chOff x="4794" y="2393"/>
                  <a:chExt cx="392" cy="332"/>
                </a:xfrm>
              </p:grpSpPr>
              <p:sp>
                <p:nvSpPr>
                  <p:cNvPr id="145501" name="Freeform 39"/>
                  <p:cNvSpPr>
                    <a:spLocks/>
                  </p:cNvSpPr>
                  <p:nvPr/>
                </p:nvSpPr>
                <p:spPr bwMode="auto">
                  <a:xfrm>
                    <a:off x="4794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2" name="Freeform 40"/>
                  <p:cNvSpPr>
                    <a:spLocks/>
                  </p:cNvSpPr>
                  <p:nvPr/>
                </p:nvSpPr>
                <p:spPr bwMode="auto">
                  <a:xfrm>
                    <a:off x="4829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3" name="Freeform 41"/>
                  <p:cNvSpPr>
                    <a:spLocks/>
                  </p:cNvSpPr>
                  <p:nvPr/>
                </p:nvSpPr>
                <p:spPr bwMode="auto">
                  <a:xfrm>
                    <a:off x="4860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4" name="Freeform 42"/>
                  <p:cNvSpPr>
                    <a:spLocks/>
                  </p:cNvSpPr>
                  <p:nvPr/>
                </p:nvSpPr>
                <p:spPr bwMode="auto">
                  <a:xfrm>
                    <a:off x="4893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5" name="Freeform 43"/>
                  <p:cNvSpPr>
                    <a:spLocks/>
                  </p:cNvSpPr>
                  <p:nvPr/>
                </p:nvSpPr>
                <p:spPr bwMode="auto">
                  <a:xfrm>
                    <a:off x="4924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6" name="Freeform 44"/>
                  <p:cNvSpPr>
                    <a:spLocks/>
                  </p:cNvSpPr>
                  <p:nvPr/>
                </p:nvSpPr>
                <p:spPr bwMode="auto">
                  <a:xfrm>
                    <a:off x="4957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7" name="Freeform 45"/>
                  <p:cNvSpPr>
                    <a:spLocks/>
                  </p:cNvSpPr>
                  <p:nvPr/>
                </p:nvSpPr>
                <p:spPr bwMode="auto">
                  <a:xfrm>
                    <a:off x="4988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8" name="Freeform 46"/>
                  <p:cNvSpPr>
                    <a:spLocks/>
                  </p:cNvSpPr>
                  <p:nvPr/>
                </p:nvSpPr>
                <p:spPr bwMode="auto">
                  <a:xfrm>
                    <a:off x="5020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9" name="Freeform 47"/>
                  <p:cNvSpPr>
                    <a:spLocks/>
                  </p:cNvSpPr>
                  <p:nvPr/>
                </p:nvSpPr>
                <p:spPr bwMode="auto">
                  <a:xfrm>
                    <a:off x="5052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0" name="Freeform 48"/>
                  <p:cNvSpPr>
                    <a:spLocks/>
                  </p:cNvSpPr>
                  <p:nvPr/>
                </p:nvSpPr>
                <p:spPr bwMode="auto">
                  <a:xfrm>
                    <a:off x="5084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1" name="Freeform 49"/>
                  <p:cNvSpPr>
                    <a:spLocks/>
                  </p:cNvSpPr>
                  <p:nvPr/>
                </p:nvSpPr>
                <p:spPr bwMode="auto">
                  <a:xfrm>
                    <a:off x="5116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485" name="Group 50"/>
              <p:cNvGrpSpPr>
                <a:grpSpLocks/>
              </p:cNvGrpSpPr>
              <p:nvPr/>
            </p:nvGrpSpPr>
            <p:grpSpPr bwMode="auto">
              <a:xfrm>
                <a:off x="3942" y="2339"/>
                <a:ext cx="488" cy="440"/>
                <a:chOff x="3942" y="2339"/>
                <a:chExt cx="488" cy="440"/>
              </a:xfrm>
            </p:grpSpPr>
            <p:sp>
              <p:nvSpPr>
                <p:cNvPr id="14548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42" y="233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487" name="Group 52"/>
                <p:cNvGrpSpPr>
                  <a:grpSpLocks/>
                </p:cNvGrpSpPr>
                <p:nvPr/>
              </p:nvGrpSpPr>
              <p:grpSpPr bwMode="auto">
                <a:xfrm>
                  <a:off x="3990" y="2393"/>
                  <a:ext cx="391" cy="332"/>
                  <a:chOff x="3990" y="2393"/>
                  <a:chExt cx="391" cy="332"/>
                </a:xfrm>
              </p:grpSpPr>
              <p:sp>
                <p:nvSpPr>
                  <p:cNvPr id="145488" name="Freeform 53"/>
                  <p:cNvSpPr>
                    <a:spLocks/>
                  </p:cNvSpPr>
                  <p:nvPr/>
                </p:nvSpPr>
                <p:spPr bwMode="auto">
                  <a:xfrm>
                    <a:off x="3990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89" name="Freeform 54"/>
                  <p:cNvSpPr>
                    <a:spLocks/>
                  </p:cNvSpPr>
                  <p:nvPr/>
                </p:nvSpPr>
                <p:spPr bwMode="auto">
                  <a:xfrm>
                    <a:off x="4025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0" name="Freeform 55"/>
                  <p:cNvSpPr>
                    <a:spLocks/>
                  </p:cNvSpPr>
                  <p:nvPr/>
                </p:nvSpPr>
                <p:spPr bwMode="auto">
                  <a:xfrm>
                    <a:off x="4056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1" name="Freeform 56"/>
                  <p:cNvSpPr>
                    <a:spLocks/>
                  </p:cNvSpPr>
                  <p:nvPr/>
                </p:nvSpPr>
                <p:spPr bwMode="auto">
                  <a:xfrm>
                    <a:off x="4088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2" name="Freeform 57"/>
                  <p:cNvSpPr>
                    <a:spLocks/>
                  </p:cNvSpPr>
                  <p:nvPr/>
                </p:nvSpPr>
                <p:spPr bwMode="auto">
                  <a:xfrm>
                    <a:off x="4120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3" name="Freeform 58"/>
                  <p:cNvSpPr>
                    <a:spLocks/>
                  </p:cNvSpPr>
                  <p:nvPr/>
                </p:nvSpPr>
                <p:spPr bwMode="auto">
                  <a:xfrm>
                    <a:off x="4152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4" name="Freeform 59"/>
                  <p:cNvSpPr>
                    <a:spLocks/>
                  </p:cNvSpPr>
                  <p:nvPr/>
                </p:nvSpPr>
                <p:spPr bwMode="auto">
                  <a:xfrm>
                    <a:off x="4184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5" name="Freeform 60"/>
                  <p:cNvSpPr>
                    <a:spLocks/>
                  </p:cNvSpPr>
                  <p:nvPr/>
                </p:nvSpPr>
                <p:spPr bwMode="auto">
                  <a:xfrm>
                    <a:off x="4216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6" name="Freeform 61"/>
                  <p:cNvSpPr>
                    <a:spLocks/>
                  </p:cNvSpPr>
                  <p:nvPr/>
                </p:nvSpPr>
                <p:spPr bwMode="auto">
                  <a:xfrm>
                    <a:off x="4248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7" name="Freeform 62"/>
                  <p:cNvSpPr>
                    <a:spLocks/>
                  </p:cNvSpPr>
                  <p:nvPr/>
                </p:nvSpPr>
                <p:spPr bwMode="auto">
                  <a:xfrm>
                    <a:off x="4280" y="2393"/>
                    <a:ext cx="70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7 w 208"/>
                      <a:gd name="T7" fmla="*/ 25 h 1536"/>
                      <a:gd name="T8" fmla="*/ 1 w 208"/>
                      <a:gd name="T9" fmla="*/ 34 h 1536"/>
                      <a:gd name="T10" fmla="*/ 17 w 208"/>
                      <a:gd name="T11" fmla="*/ 38 h 1536"/>
                      <a:gd name="T12" fmla="*/ 6 w 208"/>
                      <a:gd name="T13" fmla="*/ 45 h 1536"/>
                      <a:gd name="T14" fmla="*/ 17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8" name="Freeform 63"/>
                  <p:cNvSpPr>
                    <a:spLocks/>
                  </p:cNvSpPr>
                  <p:nvPr/>
                </p:nvSpPr>
                <p:spPr bwMode="auto">
                  <a:xfrm>
                    <a:off x="4311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5416" name="Group 64"/>
            <p:cNvGrpSpPr>
              <a:grpSpLocks/>
            </p:cNvGrpSpPr>
            <p:nvPr/>
          </p:nvGrpSpPr>
          <p:grpSpPr bwMode="auto">
            <a:xfrm>
              <a:off x="4471988" y="5565775"/>
              <a:ext cx="3925887" cy="831850"/>
              <a:chOff x="2817" y="3506"/>
              <a:chExt cx="2473" cy="524"/>
            </a:xfrm>
          </p:grpSpPr>
          <p:sp>
            <p:nvSpPr>
              <p:cNvPr id="145422" name="Rectangle 65"/>
              <p:cNvSpPr>
                <a:spLocks noChangeArrowheads="1"/>
              </p:cNvSpPr>
              <p:nvPr/>
            </p:nvSpPr>
            <p:spPr bwMode="auto">
              <a:xfrm>
                <a:off x="2817" y="3506"/>
                <a:ext cx="2474" cy="525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5423" name="Text Box 66"/>
              <p:cNvSpPr txBox="1">
                <a:spLocks noChangeArrowheads="1"/>
              </p:cNvSpPr>
              <p:nvPr/>
            </p:nvSpPr>
            <p:spPr bwMode="auto">
              <a:xfrm>
                <a:off x="4431" y="3708"/>
                <a:ext cx="3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 defTabSz="449263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>
                    <a:srgbClr val="000000"/>
                  </a:buClr>
                  <a:buFontTx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Arial" charset="0"/>
                  </a:rPr>
                  <a:t>. . .</a:t>
                </a:r>
              </a:p>
            </p:txBody>
          </p:sp>
          <p:grpSp>
            <p:nvGrpSpPr>
              <p:cNvPr id="145424" name="Group 67"/>
              <p:cNvGrpSpPr>
                <a:grpSpLocks/>
              </p:cNvGrpSpPr>
              <p:nvPr/>
            </p:nvGrpSpPr>
            <p:grpSpPr bwMode="auto">
              <a:xfrm>
                <a:off x="2872" y="3549"/>
                <a:ext cx="489" cy="440"/>
                <a:chOff x="2872" y="3549"/>
                <a:chExt cx="489" cy="440"/>
              </a:xfrm>
            </p:grpSpPr>
            <p:sp>
              <p:nvSpPr>
                <p:cNvPr id="14546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872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468" name="Group 69"/>
                <p:cNvGrpSpPr>
                  <a:grpSpLocks/>
                </p:cNvGrpSpPr>
                <p:nvPr/>
              </p:nvGrpSpPr>
              <p:grpSpPr bwMode="auto">
                <a:xfrm>
                  <a:off x="2920" y="3602"/>
                  <a:ext cx="392" cy="332"/>
                  <a:chOff x="2920" y="3602"/>
                  <a:chExt cx="392" cy="332"/>
                </a:xfrm>
              </p:grpSpPr>
              <p:sp>
                <p:nvSpPr>
                  <p:cNvPr id="145469" name="Freeform 70"/>
                  <p:cNvSpPr>
                    <a:spLocks/>
                  </p:cNvSpPr>
                  <p:nvPr/>
                </p:nvSpPr>
                <p:spPr bwMode="auto">
                  <a:xfrm>
                    <a:off x="2920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0" name="Freeform 71"/>
                  <p:cNvSpPr>
                    <a:spLocks/>
                  </p:cNvSpPr>
                  <p:nvPr/>
                </p:nvSpPr>
                <p:spPr bwMode="auto">
                  <a:xfrm>
                    <a:off x="2955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1" name="Freeform 72"/>
                  <p:cNvSpPr>
                    <a:spLocks/>
                  </p:cNvSpPr>
                  <p:nvPr/>
                </p:nvSpPr>
                <p:spPr bwMode="auto">
                  <a:xfrm>
                    <a:off x="2986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2" name="Freeform 73"/>
                  <p:cNvSpPr>
                    <a:spLocks/>
                  </p:cNvSpPr>
                  <p:nvPr/>
                </p:nvSpPr>
                <p:spPr bwMode="auto">
                  <a:xfrm>
                    <a:off x="3019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3" name="Freeform 74"/>
                  <p:cNvSpPr>
                    <a:spLocks/>
                  </p:cNvSpPr>
                  <p:nvPr/>
                </p:nvSpPr>
                <p:spPr bwMode="auto">
                  <a:xfrm>
                    <a:off x="3050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4" name="Freeform 75"/>
                  <p:cNvSpPr>
                    <a:spLocks/>
                  </p:cNvSpPr>
                  <p:nvPr/>
                </p:nvSpPr>
                <p:spPr bwMode="auto">
                  <a:xfrm>
                    <a:off x="3083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5" name="Freeform 76"/>
                  <p:cNvSpPr>
                    <a:spLocks/>
                  </p:cNvSpPr>
                  <p:nvPr/>
                </p:nvSpPr>
                <p:spPr bwMode="auto">
                  <a:xfrm>
                    <a:off x="3114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6" name="Freeform 77"/>
                  <p:cNvSpPr>
                    <a:spLocks/>
                  </p:cNvSpPr>
                  <p:nvPr/>
                </p:nvSpPr>
                <p:spPr bwMode="auto">
                  <a:xfrm>
                    <a:off x="3146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7" name="Freeform 78"/>
                  <p:cNvSpPr>
                    <a:spLocks/>
                  </p:cNvSpPr>
                  <p:nvPr/>
                </p:nvSpPr>
                <p:spPr bwMode="auto">
                  <a:xfrm>
                    <a:off x="3178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8" name="Freeform 79"/>
                  <p:cNvSpPr>
                    <a:spLocks/>
                  </p:cNvSpPr>
                  <p:nvPr/>
                </p:nvSpPr>
                <p:spPr bwMode="auto">
                  <a:xfrm>
                    <a:off x="3210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9" name="Freeform 80"/>
                  <p:cNvSpPr>
                    <a:spLocks/>
                  </p:cNvSpPr>
                  <p:nvPr/>
                </p:nvSpPr>
                <p:spPr bwMode="auto">
                  <a:xfrm>
                    <a:off x="3242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425" name="Group 81"/>
              <p:cNvGrpSpPr>
                <a:grpSpLocks/>
              </p:cNvGrpSpPr>
              <p:nvPr/>
            </p:nvGrpSpPr>
            <p:grpSpPr bwMode="auto">
              <a:xfrm>
                <a:off x="3406" y="3549"/>
                <a:ext cx="489" cy="440"/>
                <a:chOff x="3406" y="3549"/>
                <a:chExt cx="489" cy="440"/>
              </a:xfrm>
            </p:grpSpPr>
            <p:sp>
              <p:nvSpPr>
                <p:cNvPr id="14545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40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455" name="Group 83"/>
                <p:cNvGrpSpPr>
                  <a:grpSpLocks/>
                </p:cNvGrpSpPr>
                <p:nvPr/>
              </p:nvGrpSpPr>
              <p:grpSpPr bwMode="auto">
                <a:xfrm>
                  <a:off x="3454" y="3602"/>
                  <a:ext cx="392" cy="332"/>
                  <a:chOff x="3454" y="3602"/>
                  <a:chExt cx="392" cy="332"/>
                </a:xfrm>
              </p:grpSpPr>
              <p:sp>
                <p:nvSpPr>
                  <p:cNvPr id="145456" name="Freeform 84"/>
                  <p:cNvSpPr>
                    <a:spLocks/>
                  </p:cNvSpPr>
                  <p:nvPr/>
                </p:nvSpPr>
                <p:spPr bwMode="auto">
                  <a:xfrm>
                    <a:off x="3454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7" name="Freeform 85"/>
                  <p:cNvSpPr>
                    <a:spLocks/>
                  </p:cNvSpPr>
                  <p:nvPr/>
                </p:nvSpPr>
                <p:spPr bwMode="auto">
                  <a:xfrm>
                    <a:off x="3489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8" name="Freeform 86"/>
                  <p:cNvSpPr>
                    <a:spLocks/>
                  </p:cNvSpPr>
                  <p:nvPr/>
                </p:nvSpPr>
                <p:spPr bwMode="auto">
                  <a:xfrm>
                    <a:off x="3520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9" name="Freeform 87"/>
                  <p:cNvSpPr>
                    <a:spLocks/>
                  </p:cNvSpPr>
                  <p:nvPr/>
                </p:nvSpPr>
                <p:spPr bwMode="auto">
                  <a:xfrm>
                    <a:off x="3553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0" name="Freeform 88"/>
                  <p:cNvSpPr>
                    <a:spLocks/>
                  </p:cNvSpPr>
                  <p:nvPr/>
                </p:nvSpPr>
                <p:spPr bwMode="auto">
                  <a:xfrm>
                    <a:off x="3584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1" name="Freeform 89"/>
                  <p:cNvSpPr>
                    <a:spLocks/>
                  </p:cNvSpPr>
                  <p:nvPr/>
                </p:nvSpPr>
                <p:spPr bwMode="auto">
                  <a:xfrm>
                    <a:off x="3617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2" name="Freeform 90"/>
                  <p:cNvSpPr>
                    <a:spLocks/>
                  </p:cNvSpPr>
                  <p:nvPr/>
                </p:nvSpPr>
                <p:spPr bwMode="auto">
                  <a:xfrm>
                    <a:off x="3648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3" name="Freeform 91"/>
                  <p:cNvSpPr>
                    <a:spLocks/>
                  </p:cNvSpPr>
                  <p:nvPr/>
                </p:nvSpPr>
                <p:spPr bwMode="auto">
                  <a:xfrm>
                    <a:off x="3680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4" name="Freeform 92"/>
                  <p:cNvSpPr>
                    <a:spLocks/>
                  </p:cNvSpPr>
                  <p:nvPr/>
                </p:nvSpPr>
                <p:spPr bwMode="auto">
                  <a:xfrm>
                    <a:off x="3712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5" name="Freeform 93"/>
                  <p:cNvSpPr>
                    <a:spLocks/>
                  </p:cNvSpPr>
                  <p:nvPr/>
                </p:nvSpPr>
                <p:spPr bwMode="auto">
                  <a:xfrm>
                    <a:off x="3744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6" name="Freeform 94"/>
                  <p:cNvSpPr>
                    <a:spLocks/>
                  </p:cNvSpPr>
                  <p:nvPr/>
                </p:nvSpPr>
                <p:spPr bwMode="auto">
                  <a:xfrm>
                    <a:off x="3776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426" name="Group 95"/>
              <p:cNvGrpSpPr>
                <a:grpSpLocks/>
              </p:cNvGrpSpPr>
              <p:nvPr/>
            </p:nvGrpSpPr>
            <p:grpSpPr bwMode="auto">
              <a:xfrm>
                <a:off x="4746" y="3549"/>
                <a:ext cx="489" cy="440"/>
                <a:chOff x="4746" y="3549"/>
                <a:chExt cx="489" cy="440"/>
              </a:xfrm>
            </p:grpSpPr>
            <p:sp>
              <p:nvSpPr>
                <p:cNvPr id="145441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474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442" name="Group 97"/>
                <p:cNvGrpSpPr>
                  <a:grpSpLocks/>
                </p:cNvGrpSpPr>
                <p:nvPr/>
              </p:nvGrpSpPr>
              <p:grpSpPr bwMode="auto">
                <a:xfrm>
                  <a:off x="4794" y="3602"/>
                  <a:ext cx="392" cy="332"/>
                  <a:chOff x="4794" y="3602"/>
                  <a:chExt cx="392" cy="332"/>
                </a:xfrm>
              </p:grpSpPr>
              <p:sp>
                <p:nvSpPr>
                  <p:cNvPr id="145443" name="Freeform 98"/>
                  <p:cNvSpPr>
                    <a:spLocks/>
                  </p:cNvSpPr>
                  <p:nvPr/>
                </p:nvSpPr>
                <p:spPr bwMode="auto">
                  <a:xfrm>
                    <a:off x="4794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4" name="Freeform 99"/>
                  <p:cNvSpPr>
                    <a:spLocks/>
                  </p:cNvSpPr>
                  <p:nvPr/>
                </p:nvSpPr>
                <p:spPr bwMode="auto">
                  <a:xfrm>
                    <a:off x="4829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5" name="Freeform 100"/>
                  <p:cNvSpPr>
                    <a:spLocks/>
                  </p:cNvSpPr>
                  <p:nvPr/>
                </p:nvSpPr>
                <p:spPr bwMode="auto">
                  <a:xfrm>
                    <a:off x="4860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6" name="Freeform 101"/>
                  <p:cNvSpPr>
                    <a:spLocks/>
                  </p:cNvSpPr>
                  <p:nvPr/>
                </p:nvSpPr>
                <p:spPr bwMode="auto">
                  <a:xfrm>
                    <a:off x="4893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7" name="Freeform 102"/>
                  <p:cNvSpPr>
                    <a:spLocks/>
                  </p:cNvSpPr>
                  <p:nvPr/>
                </p:nvSpPr>
                <p:spPr bwMode="auto">
                  <a:xfrm>
                    <a:off x="4924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8" name="Freeform 103"/>
                  <p:cNvSpPr>
                    <a:spLocks/>
                  </p:cNvSpPr>
                  <p:nvPr/>
                </p:nvSpPr>
                <p:spPr bwMode="auto">
                  <a:xfrm>
                    <a:off x="4957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9" name="Freeform 104"/>
                  <p:cNvSpPr>
                    <a:spLocks/>
                  </p:cNvSpPr>
                  <p:nvPr/>
                </p:nvSpPr>
                <p:spPr bwMode="auto">
                  <a:xfrm>
                    <a:off x="4988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0" name="Freeform 105"/>
                  <p:cNvSpPr>
                    <a:spLocks/>
                  </p:cNvSpPr>
                  <p:nvPr/>
                </p:nvSpPr>
                <p:spPr bwMode="auto">
                  <a:xfrm>
                    <a:off x="5020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1" name="Freeform 106"/>
                  <p:cNvSpPr>
                    <a:spLocks/>
                  </p:cNvSpPr>
                  <p:nvPr/>
                </p:nvSpPr>
                <p:spPr bwMode="auto">
                  <a:xfrm>
                    <a:off x="5052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2" name="Freeform 107"/>
                  <p:cNvSpPr>
                    <a:spLocks/>
                  </p:cNvSpPr>
                  <p:nvPr/>
                </p:nvSpPr>
                <p:spPr bwMode="auto">
                  <a:xfrm>
                    <a:off x="5084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3" name="Freeform 108"/>
                  <p:cNvSpPr>
                    <a:spLocks/>
                  </p:cNvSpPr>
                  <p:nvPr/>
                </p:nvSpPr>
                <p:spPr bwMode="auto">
                  <a:xfrm>
                    <a:off x="5116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427" name="Group 109"/>
              <p:cNvGrpSpPr>
                <a:grpSpLocks/>
              </p:cNvGrpSpPr>
              <p:nvPr/>
            </p:nvGrpSpPr>
            <p:grpSpPr bwMode="auto">
              <a:xfrm>
                <a:off x="3942" y="3549"/>
                <a:ext cx="488" cy="440"/>
                <a:chOff x="3942" y="3549"/>
                <a:chExt cx="488" cy="440"/>
              </a:xfrm>
            </p:grpSpPr>
            <p:sp>
              <p:nvSpPr>
                <p:cNvPr id="145428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3942" y="354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429" name="Group 111"/>
                <p:cNvGrpSpPr>
                  <a:grpSpLocks/>
                </p:cNvGrpSpPr>
                <p:nvPr/>
              </p:nvGrpSpPr>
              <p:grpSpPr bwMode="auto">
                <a:xfrm>
                  <a:off x="3990" y="3602"/>
                  <a:ext cx="391" cy="332"/>
                  <a:chOff x="3990" y="3602"/>
                  <a:chExt cx="391" cy="332"/>
                </a:xfrm>
              </p:grpSpPr>
              <p:sp>
                <p:nvSpPr>
                  <p:cNvPr id="145430" name="Freeform 112"/>
                  <p:cNvSpPr>
                    <a:spLocks/>
                  </p:cNvSpPr>
                  <p:nvPr/>
                </p:nvSpPr>
                <p:spPr bwMode="auto">
                  <a:xfrm>
                    <a:off x="3990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1" name="Freeform 113"/>
                  <p:cNvSpPr>
                    <a:spLocks/>
                  </p:cNvSpPr>
                  <p:nvPr/>
                </p:nvSpPr>
                <p:spPr bwMode="auto">
                  <a:xfrm>
                    <a:off x="4025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2" name="Freeform 114"/>
                  <p:cNvSpPr>
                    <a:spLocks/>
                  </p:cNvSpPr>
                  <p:nvPr/>
                </p:nvSpPr>
                <p:spPr bwMode="auto">
                  <a:xfrm>
                    <a:off x="4056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3" name="Freeform 115"/>
                  <p:cNvSpPr>
                    <a:spLocks/>
                  </p:cNvSpPr>
                  <p:nvPr/>
                </p:nvSpPr>
                <p:spPr bwMode="auto">
                  <a:xfrm>
                    <a:off x="4088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4" name="Freeform 116"/>
                  <p:cNvSpPr>
                    <a:spLocks/>
                  </p:cNvSpPr>
                  <p:nvPr/>
                </p:nvSpPr>
                <p:spPr bwMode="auto">
                  <a:xfrm>
                    <a:off x="4120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5" name="Freeform 117"/>
                  <p:cNvSpPr>
                    <a:spLocks/>
                  </p:cNvSpPr>
                  <p:nvPr/>
                </p:nvSpPr>
                <p:spPr bwMode="auto">
                  <a:xfrm>
                    <a:off x="4152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6" name="Freeform 118"/>
                  <p:cNvSpPr>
                    <a:spLocks/>
                  </p:cNvSpPr>
                  <p:nvPr/>
                </p:nvSpPr>
                <p:spPr bwMode="auto">
                  <a:xfrm>
                    <a:off x="4184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7" name="Freeform 119"/>
                  <p:cNvSpPr>
                    <a:spLocks/>
                  </p:cNvSpPr>
                  <p:nvPr/>
                </p:nvSpPr>
                <p:spPr bwMode="auto">
                  <a:xfrm>
                    <a:off x="4216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8" name="Freeform 120"/>
                  <p:cNvSpPr>
                    <a:spLocks/>
                  </p:cNvSpPr>
                  <p:nvPr/>
                </p:nvSpPr>
                <p:spPr bwMode="auto">
                  <a:xfrm>
                    <a:off x="4248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9" name="Freeform 121"/>
                  <p:cNvSpPr>
                    <a:spLocks/>
                  </p:cNvSpPr>
                  <p:nvPr/>
                </p:nvSpPr>
                <p:spPr bwMode="auto">
                  <a:xfrm>
                    <a:off x="4280" y="3602"/>
                    <a:ext cx="70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7 w 208"/>
                      <a:gd name="T7" fmla="*/ 25 h 1536"/>
                      <a:gd name="T8" fmla="*/ 1 w 208"/>
                      <a:gd name="T9" fmla="*/ 34 h 1536"/>
                      <a:gd name="T10" fmla="*/ 17 w 208"/>
                      <a:gd name="T11" fmla="*/ 38 h 1536"/>
                      <a:gd name="T12" fmla="*/ 6 w 208"/>
                      <a:gd name="T13" fmla="*/ 45 h 1536"/>
                      <a:gd name="T14" fmla="*/ 17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0" name="Freeform 122"/>
                  <p:cNvSpPr>
                    <a:spLocks/>
                  </p:cNvSpPr>
                  <p:nvPr/>
                </p:nvSpPr>
                <p:spPr bwMode="auto">
                  <a:xfrm>
                    <a:off x="4311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45417" name="Text Box 123"/>
            <p:cNvSpPr txBox="1">
              <a:spLocks noChangeArrowheads="1"/>
            </p:cNvSpPr>
            <p:nvPr/>
          </p:nvSpPr>
          <p:spPr bwMode="auto">
            <a:xfrm>
              <a:off x="546100" y="3714750"/>
              <a:ext cx="3860800" cy="7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449263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>
                  <a:srgbClr val="00CC00"/>
                </a:buClr>
                <a:buFontTx/>
                <a:buNone/>
              </a:pPr>
              <a:r>
                <a:rPr lang="en-US" altLang="en-US" sz="1800" b="1">
                  <a:solidFill>
                    <a:srgbClr val="00CC00"/>
                  </a:solidFill>
                  <a:latin typeface="Arial" charset="0"/>
                </a:rPr>
                <a:t>Parallel Kernel (device)‏</a:t>
              </a:r>
            </a:p>
            <a:p>
              <a:pPr algn="ctr" eaLnBrk="1" hangingPunct="1">
                <a:spcBef>
                  <a:spcPts val="450"/>
                </a:spcBef>
                <a:buClr>
                  <a:srgbClr val="00CC00"/>
                </a:buClr>
                <a:buFontTx/>
                <a:buNone/>
              </a:pPr>
              <a:r>
                <a:rPr lang="en-US" altLang="en-US" sz="1800" b="1">
                  <a:solidFill>
                    <a:srgbClr val="00CC00"/>
                  </a:solidFill>
                  <a:latin typeface="Arial" charset="0"/>
                </a:rPr>
                <a:t>KernelA&lt;&lt;&lt; nBlk, nTid &gt;&gt;&gt;(args);</a:t>
              </a:r>
            </a:p>
          </p:txBody>
        </p:sp>
        <p:sp>
          <p:nvSpPr>
            <p:cNvPr id="145418" name="Freeform 124"/>
            <p:cNvSpPr>
              <a:spLocks/>
            </p:cNvSpPr>
            <p:nvPr/>
          </p:nvSpPr>
          <p:spPr bwMode="auto">
            <a:xfrm>
              <a:off x="6399212" y="2749550"/>
              <a:ext cx="73025" cy="808038"/>
            </a:xfrm>
            <a:custGeom>
              <a:avLst/>
              <a:gdLst>
                <a:gd name="T0" fmla="*/ 6902618 w 208"/>
                <a:gd name="T1" fmla="*/ 0 h 1536"/>
                <a:gd name="T2" fmla="*/ 24651555 w 208"/>
                <a:gd name="T3" fmla="*/ 53135337 h 1536"/>
                <a:gd name="T4" fmla="*/ 986189 w 208"/>
                <a:gd name="T5" fmla="*/ 92986446 h 1536"/>
                <a:gd name="T6" fmla="*/ 18735125 w 208"/>
                <a:gd name="T7" fmla="*/ 146121783 h 1536"/>
                <a:gd name="T8" fmla="*/ 986189 w 208"/>
                <a:gd name="T9" fmla="*/ 199257121 h 1536"/>
                <a:gd name="T10" fmla="*/ 18735125 w 208"/>
                <a:gd name="T11" fmla="*/ 225824526 h 1536"/>
                <a:gd name="T12" fmla="*/ 6902618 w 208"/>
                <a:gd name="T13" fmla="*/ 265676161 h 1536"/>
                <a:gd name="T14" fmla="*/ 18735125 w 208"/>
                <a:gd name="T15" fmla="*/ 305527269 h 1536"/>
                <a:gd name="T16" fmla="*/ 986189 w 208"/>
                <a:gd name="T17" fmla="*/ 345378904 h 1536"/>
                <a:gd name="T18" fmla="*/ 12819047 w 208"/>
                <a:gd name="T19" fmla="*/ 371946309 h 1536"/>
                <a:gd name="T20" fmla="*/ 6902618 w 208"/>
                <a:gd name="T21" fmla="*/ 425081647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Text Box 125"/>
            <p:cNvSpPr txBox="1">
              <a:spLocks noChangeArrowheads="1"/>
            </p:cNvSpPr>
            <p:nvPr/>
          </p:nvSpPr>
          <p:spPr bwMode="auto">
            <a:xfrm>
              <a:off x="1330325" y="4897438"/>
              <a:ext cx="2293937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449263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ts val="225"/>
                </a:spcBef>
                <a:buClr>
                  <a:srgbClr val="3333CC"/>
                </a:buClr>
                <a:buFontTx/>
                <a:buNone/>
              </a:pPr>
              <a:r>
                <a:rPr lang="en-US" altLang="en-US" sz="1800" b="1">
                  <a:solidFill>
                    <a:srgbClr val="3333CC"/>
                  </a:solidFill>
                  <a:latin typeface="Arial" charset="0"/>
                </a:rPr>
                <a:t>Serial Code (host)‏</a:t>
              </a:r>
            </a:p>
          </p:txBody>
        </p:sp>
        <p:sp>
          <p:nvSpPr>
            <p:cNvPr id="145420" name="Freeform 126"/>
            <p:cNvSpPr>
              <a:spLocks/>
            </p:cNvSpPr>
            <p:nvPr/>
          </p:nvSpPr>
          <p:spPr bwMode="auto">
            <a:xfrm>
              <a:off x="6399212" y="4656138"/>
              <a:ext cx="73025" cy="808037"/>
            </a:xfrm>
            <a:custGeom>
              <a:avLst/>
              <a:gdLst>
                <a:gd name="T0" fmla="*/ 6902618 w 208"/>
                <a:gd name="T1" fmla="*/ 0 h 1536"/>
                <a:gd name="T2" fmla="*/ 24651555 w 208"/>
                <a:gd name="T3" fmla="*/ 53135272 h 1536"/>
                <a:gd name="T4" fmla="*/ 986189 w 208"/>
                <a:gd name="T5" fmla="*/ 92986331 h 1536"/>
                <a:gd name="T6" fmla="*/ 18735125 w 208"/>
                <a:gd name="T7" fmla="*/ 146121602 h 1536"/>
                <a:gd name="T8" fmla="*/ 986189 w 208"/>
                <a:gd name="T9" fmla="*/ 199256348 h 1536"/>
                <a:gd name="T10" fmla="*/ 18735125 w 208"/>
                <a:gd name="T11" fmla="*/ 225824247 h 1536"/>
                <a:gd name="T12" fmla="*/ 6902618 w 208"/>
                <a:gd name="T13" fmla="*/ 265675306 h 1536"/>
                <a:gd name="T14" fmla="*/ 18735125 w 208"/>
                <a:gd name="T15" fmla="*/ 305526891 h 1536"/>
                <a:gd name="T16" fmla="*/ 986189 w 208"/>
                <a:gd name="T17" fmla="*/ 345377950 h 1536"/>
                <a:gd name="T18" fmla="*/ 12819047 w 208"/>
                <a:gd name="T19" fmla="*/ 371945323 h 1536"/>
                <a:gd name="T20" fmla="*/ 6902618 w 208"/>
                <a:gd name="T21" fmla="*/ 425080595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Text Box 127"/>
            <p:cNvSpPr txBox="1">
              <a:spLocks noChangeArrowheads="1"/>
            </p:cNvSpPr>
            <p:nvPr/>
          </p:nvSpPr>
          <p:spPr bwMode="auto">
            <a:xfrm>
              <a:off x="546100" y="5634038"/>
              <a:ext cx="3860800" cy="7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449263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>
                  <a:srgbClr val="00CC00"/>
                </a:buClr>
                <a:buFontTx/>
                <a:buNone/>
              </a:pPr>
              <a:r>
                <a:rPr lang="en-US" altLang="en-US" sz="1800" b="1">
                  <a:solidFill>
                    <a:srgbClr val="00CC00"/>
                  </a:solidFill>
                  <a:latin typeface="Arial" charset="0"/>
                </a:rPr>
                <a:t>Parallel Kernel (device)‏</a:t>
              </a:r>
            </a:p>
            <a:p>
              <a:pPr algn="ctr" eaLnBrk="1" hangingPunct="1">
                <a:spcBef>
                  <a:spcPts val="450"/>
                </a:spcBef>
                <a:buClr>
                  <a:srgbClr val="00CC00"/>
                </a:buClr>
                <a:buFontTx/>
                <a:buNone/>
              </a:pPr>
              <a:r>
                <a:rPr lang="en-US" altLang="en-US" sz="1800" b="1">
                  <a:solidFill>
                    <a:srgbClr val="00CC00"/>
                  </a:solidFill>
                  <a:latin typeface="Arial" charset="0"/>
                </a:rPr>
                <a:t>KernelB&lt;&lt;&lt; nBlk, nTid &gt;&gt;&gt;(args);</a:t>
              </a:r>
            </a:p>
          </p:txBody>
        </p:sp>
      </p:grpSp>
      <p:sp>
        <p:nvSpPr>
          <p:cNvPr id="145413" name="Content Placeholder 2"/>
          <p:cNvSpPr>
            <a:spLocks noGrp="1"/>
          </p:cNvSpPr>
          <p:nvPr>
            <p:ph idx="1"/>
          </p:nvPr>
        </p:nvSpPr>
        <p:spPr>
          <a:xfrm>
            <a:off x="395288" y="4724400"/>
            <a:ext cx="8353425" cy="1441450"/>
          </a:xfrm>
        </p:spPr>
        <p:txBody>
          <a:bodyPr/>
          <a:lstStyle/>
          <a:p>
            <a:r>
              <a:rPr lang="en-US" altLang="en-US" sz="2800">
                <a:ea typeface="ＭＳ Ｐゴシック" charset="-128"/>
              </a:rPr>
              <a:t>Host launches KernelA and then KernelB on the GPU.</a:t>
            </a:r>
          </a:p>
          <a:p>
            <a:r>
              <a:rPr lang="en-US" altLang="en-US" sz="2800">
                <a:ea typeface="ＭＳ Ｐゴシック" charset="-128"/>
              </a:rPr>
              <a:t>All the threads generated by a kernel launch are collectively called a </a:t>
            </a:r>
            <a:r>
              <a:rPr lang="en-US" altLang="en-US" sz="2800" i="1">
                <a:ea typeface="ＭＳ Ｐゴシック" charset="-128"/>
              </a:rPr>
              <a:t>grid</a:t>
            </a:r>
            <a:r>
              <a:rPr lang="en-US" altLang="en-US" sz="2800">
                <a:ea typeface="ＭＳ Ｐゴシック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035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Thread Generation</a:t>
            </a:r>
          </a:p>
        </p:txBody>
      </p:sp>
      <p:sp>
        <p:nvSpPr>
          <p:cNvPr id="147458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46418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Launching a kernel typically launches a large number of threads to exploit data parallelism.</a:t>
            </a:r>
          </a:p>
          <a:p>
            <a:r>
              <a:rPr lang="en-US" altLang="en-US">
                <a:ea typeface="ＭＳ Ｐゴシック" charset="-128"/>
              </a:rPr>
              <a:t>Can assume that these threads take very few clock cycles to generate and schedule due to efficient hardware support.</a:t>
            </a:r>
          </a:p>
          <a:p>
            <a:r>
              <a:rPr lang="en-US" altLang="en-US">
                <a:ea typeface="ＭＳ Ｐゴシック" charset="-128"/>
              </a:rPr>
              <a:t>This contrasts with traditional CPU threads that typically take thousands of clock cycles to generate and schedule.</a:t>
            </a:r>
          </a:p>
        </p:txBody>
      </p:sp>
      <p:sp>
        <p:nvSpPr>
          <p:cNvPr id="147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FB7F39-E635-F442-8526-DADF2FBF46A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8193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ACF33DE-B5CC-D647-AFF5-C29877FCD96C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Lab Equipment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78812" cy="3529012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We shall use the Linux lab machines in C/2.08.</a:t>
            </a:r>
          </a:p>
          <a:p>
            <a:r>
              <a:rPr lang="en-US" altLang="en-US" dirty="0">
                <a:ea typeface="ＭＳ Ｐゴシック" charset="-128"/>
              </a:rPr>
              <a:t>Most of these have one NVidia GeForce RTX 2700 GPU with 2 GB of memory.</a:t>
            </a:r>
          </a:p>
          <a:p>
            <a:r>
              <a:rPr lang="en-US" altLang="en-US" dirty="0">
                <a:ea typeface="ＭＳ Ｐゴシック" charset="-128"/>
              </a:rPr>
              <a:t>Using CUDA 10.0</a:t>
            </a:r>
          </a:p>
          <a:p>
            <a:r>
              <a:rPr lang="en-US" altLang="en-US" dirty="0">
                <a:ea typeface="ＭＳ Ｐゴシック" charset="-128"/>
              </a:rPr>
              <a:t>Compile with </a:t>
            </a:r>
            <a:r>
              <a:rPr lang="en-US" altLang="en-US" dirty="0" err="1">
                <a:ea typeface="ＭＳ Ｐゴシック" charset="-128"/>
              </a:rPr>
              <a:t>nvcc</a:t>
            </a:r>
            <a:r>
              <a:rPr lang="en-US" altLang="en-US" dirty="0">
                <a:ea typeface="ＭＳ Ｐゴシック" charset="-128"/>
              </a:rPr>
              <a:t>:</a:t>
            </a:r>
          </a:p>
          <a:p>
            <a:pPr>
              <a:buFontTx/>
              <a:buNone/>
            </a:pPr>
            <a:r>
              <a:rPr lang="en-US" altLang="en-US" dirty="0">
                <a:ea typeface="ＭＳ Ｐゴシック" charset="-128"/>
              </a:rPr>
              <a:t>	</a:t>
            </a:r>
            <a:r>
              <a:rPr lang="en-US" altLang="en-US" dirty="0" err="1">
                <a:ea typeface="ＭＳ Ｐゴシック" charset="-128"/>
              </a:rPr>
              <a:t>nvcc</a:t>
            </a:r>
            <a:r>
              <a:rPr lang="en-US" altLang="en-US" dirty="0">
                <a:ea typeface="ＭＳ Ｐゴシック" charset="-128"/>
              </a:rPr>
              <a:t> –o code </a:t>
            </a:r>
            <a:r>
              <a:rPr lang="en-US" altLang="en-US" dirty="0" err="1">
                <a:ea typeface="ＭＳ Ｐゴシック" charset="-128"/>
              </a:rPr>
              <a:t>code.cu</a:t>
            </a:r>
            <a:endParaRPr lang="en-US" altLang="en-US" dirty="0">
              <a:ea typeface="ＭＳ Ｐゴシック" charset="-128"/>
            </a:endParaRPr>
          </a:p>
          <a:p>
            <a:pPr marL="457200" lvl="1" indent="0"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en-US" i="1" dirty="0">
              <a:solidFill>
                <a:srgbClr val="FF33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089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Device Properties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350250" cy="41148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CUDA library provides routines for finding out the number of GPUs in a system, and their properties.</a:t>
            </a:r>
          </a:p>
          <a:p>
            <a:r>
              <a:rPr lang="en-US" altLang="en-US" sz="2800">
                <a:latin typeface="Arial Narrow" charset="0"/>
                <a:ea typeface="ＭＳ Ｐゴシック" charset="-128"/>
              </a:rPr>
              <a:t>cudaGetDeviceCount(int *dev_count);</a:t>
            </a:r>
          </a:p>
          <a:p>
            <a:r>
              <a:rPr lang="en-US" altLang="en-US" sz="2800">
                <a:latin typeface="Arial Narrow" charset="0"/>
                <a:ea typeface="ＭＳ Ｐゴシック" charset="-128"/>
              </a:rPr>
              <a:t>cudaGetDeviceProperties(cudaDeviceProp *dev_prop, int n)</a:t>
            </a:r>
          </a:p>
          <a:p>
            <a:r>
              <a:rPr lang="en-US" altLang="en-US">
                <a:ea typeface="ＭＳ Ｐゴシック" charset="-128"/>
              </a:rPr>
              <a:t>cudaGetDeviceProperties populates a C struct with properties of the GPU.</a:t>
            </a:r>
          </a:p>
          <a:p>
            <a:r>
              <a:rPr lang="en-US" altLang="en-US">
                <a:ea typeface="ＭＳ Ｐゴシック" charset="-128"/>
              </a:rPr>
              <a:t>cudaSetDevice(n) selects GPU n for use.</a:t>
            </a:r>
          </a:p>
        </p:txBody>
      </p:sp>
      <p:sp>
        <p:nvSpPr>
          <p:cNvPr id="150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25648-1A0E-2D45-A84F-5F661DF5C5F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4350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12E60D-ECCA-784F-8BB2-892DAD212A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51554" name="Text Box 3"/>
          <p:cNvSpPr txBox="1">
            <a:spLocks noChangeArrowheads="1"/>
          </p:cNvSpPr>
          <p:nvPr/>
        </p:nvSpPr>
        <p:spPr bwMode="auto">
          <a:xfrm>
            <a:off x="-17463" y="20638"/>
            <a:ext cx="9197976" cy="63706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#include &lt;cuda.h&gt;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int main (int argc, char **argv){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int ndev, maxtpb;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cudaGetDeviceCount(&amp;ndev);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printf("Number of GPUs = %4d\n",ndev);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for(int i=0;i&lt;ndev;i++){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cudaDeviceProp deviceProps;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cudaGetDeviceProperties(&amp;deviceProps, i);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maxtpb = deviceProps.maxThreadsPerBlock;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printf("GPU device %4d:\n\tName: %s:\n", i,deviceProps.name);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printf("\tCompute capabilities: SM %d.%d\n",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deviceProps.major, deviceProps.minor);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printf("\tMaximum number of threads per block: %4d\n”,maxtpb);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printf("\tMaximum number of threads per SM: %4d\n",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deviceProps.maxThreadsPerMultiProcessor);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printf("\tNumber of streaming multiprocessors: %4d\n",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deviceProps.multiProcessorCount);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printf("\tClock rate: %d KHz\n",deviceProps.clockRate);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printf("\tGlobal memory: %lu bytes\n",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deviceProps.totalGlobalMem);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cudaSetDevice(0);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}</a:t>
            </a:r>
            <a:endParaRPr lang="en-US" altLang="en-US" sz="1800">
              <a:latin typeface="Courier New" charset="0"/>
            </a:endParaRPr>
          </a:p>
        </p:txBody>
      </p:sp>
      <p:sp>
        <p:nvSpPr>
          <p:cNvPr id="151555" name="Title 1"/>
          <p:cNvSpPr>
            <a:spLocks noGrp="1"/>
          </p:cNvSpPr>
          <p:nvPr>
            <p:ph type="title"/>
          </p:nvPr>
        </p:nvSpPr>
        <p:spPr>
          <a:xfrm>
            <a:off x="5651500" y="333375"/>
            <a:ext cx="3236913" cy="8636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query.cu</a:t>
            </a:r>
          </a:p>
        </p:txBody>
      </p:sp>
      <p:sp>
        <p:nvSpPr>
          <p:cNvPr id="151556" name="Rectangle 5"/>
          <p:cNvSpPr>
            <a:spLocks noChangeArrowheads="1"/>
          </p:cNvSpPr>
          <p:nvPr/>
        </p:nvSpPr>
        <p:spPr bwMode="auto">
          <a:xfrm>
            <a:off x="468313" y="1125538"/>
            <a:ext cx="3671887" cy="2873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1557" name="Rectangle 6"/>
          <p:cNvSpPr>
            <a:spLocks noChangeArrowheads="1"/>
          </p:cNvSpPr>
          <p:nvPr/>
        </p:nvSpPr>
        <p:spPr bwMode="auto">
          <a:xfrm>
            <a:off x="827088" y="1916113"/>
            <a:ext cx="5689600" cy="5048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1558" name="Rectangle 7"/>
          <p:cNvSpPr>
            <a:spLocks noChangeArrowheads="1"/>
          </p:cNvSpPr>
          <p:nvPr/>
        </p:nvSpPr>
        <p:spPr bwMode="auto">
          <a:xfrm>
            <a:off x="-17463" y="20638"/>
            <a:ext cx="2573338" cy="3127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1559" name="Rectangle 8"/>
          <p:cNvSpPr>
            <a:spLocks noChangeArrowheads="1"/>
          </p:cNvSpPr>
          <p:nvPr/>
        </p:nvSpPr>
        <p:spPr bwMode="auto">
          <a:xfrm>
            <a:off x="468313" y="5732463"/>
            <a:ext cx="2590800" cy="2889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72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84213" y="23813"/>
            <a:ext cx="7772400" cy="12446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Day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80400" cy="5183187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9:30 – 10:30am: </a:t>
            </a:r>
            <a:r>
              <a:rPr lang="en-US" sz="2400" dirty="0">
                <a:solidFill>
                  <a:srgbClr val="FF0000"/>
                </a:solidFill>
              </a:rPr>
              <a:t>Lecture</a:t>
            </a:r>
            <a:r>
              <a:rPr lang="en-US" sz="2400" dirty="0"/>
              <a:t> on programming GPUs with CUDA; vector addition and other example codes</a:t>
            </a:r>
            <a:r>
              <a:rPr lang="en-US" sz="2400" dirty="0">
                <a:latin typeface="Times New Roman" charset="0"/>
              </a:rPr>
              <a:t>.</a:t>
            </a:r>
          </a:p>
          <a:p>
            <a:pPr>
              <a:defRPr/>
            </a:pPr>
            <a:r>
              <a:rPr lang="en-US" sz="2400" dirty="0">
                <a:latin typeface="Times New Roman" charset="0"/>
              </a:rPr>
              <a:t>10:30 – 10:50am: </a:t>
            </a:r>
            <a:r>
              <a:rPr lang="en-US" sz="2400" dirty="0">
                <a:solidFill>
                  <a:srgbClr val="FF0000"/>
                </a:solidFill>
              </a:rPr>
              <a:t>Break</a:t>
            </a:r>
            <a:r>
              <a:rPr lang="en-US" sz="2400" dirty="0">
                <a:latin typeface="Times New Roman" charset="0"/>
              </a:rPr>
              <a:t>.</a:t>
            </a:r>
          </a:p>
          <a:p>
            <a:pPr>
              <a:defRPr/>
            </a:pPr>
            <a:r>
              <a:rPr lang="en-US" sz="2400" dirty="0">
                <a:latin typeface="Times New Roman" charset="0"/>
              </a:rPr>
              <a:t>10:50am – 12:00pm: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Lecture </a:t>
            </a:r>
            <a:r>
              <a:rPr lang="en-US" sz="2400" dirty="0"/>
              <a:t>on programming GPUs with CUDA; Laplace equation solver</a:t>
            </a:r>
            <a:r>
              <a:rPr lang="en-US" sz="2400" dirty="0">
                <a:latin typeface="Times New Roman" charset="0"/>
              </a:rPr>
              <a:t>. </a:t>
            </a:r>
          </a:p>
          <a:p>
            <a:pPr>
              <a:defRPr/>
            </a:pPr>
            <a:r>
              <a:rPr lang="en-US" sz="2400" dirty="0">
                <a:latin typeface="Times New Roman" charset="0"/>
              </a:rPr>
              <a:t>12:00 – 1:30pm: Lunch break.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</a:rPr>
              <a:t>1:30 – 3:00pm: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Lab session</a:t>
            </a:r>
            <a:r>
              <a:rPr lang="en-US" sz="2400" dirty="0">
                <a:latin typeface="Times New Roman" charset="0"/>
              </a:rPr>
              <a:t>, try out the CUDA example code yourself (includes 15min break) on the Linux lab machines.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</a:rPr>
              <a:t>3:00 – 3:15pm: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Review</a:t>
            </a:r>
            <a:r>
              <a:rPr lang="en-US" sz="2400" dirty="0">
                <a:latin typeface="Times New Roman" charset="0"/>
              </a:rPr>
              <a:t> of the lab session and overview of the third piece of coursework 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</a:rPr>
              <a:t>3:15pm – 4:30pm: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 Lecture</a:t>
            </a:r>
            <a:r>
              <a:rPr lang="en-US" sz="2400" dirty="0">
                <a:latin typeface="Times New Roman" charset="0"/>
              </a:rPr>
              <a:t> on tiled matrix multiplication in CUDA; optimizing CUDA codes.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latin typeface="Times New Roman" charset="0"/>
            </a:endParaRP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5D2A4-D385-AA44-9A7B-ABF001E117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Output on labx03</a:t>
            </a:r>
          </a:p>
        </p:txBody>
      </p:sp>
      <p:sp>
        <p:nvSpPr>
          <p:cNvPr id="152578" name="Content Placeholder 2"/>
          <p:cNvSpPr>
            <a:spLocks noGrp="1"/>
          </p:cNvSpPr>
          <p:nvPr>
            <p:ph idx="1"/>
          </p:nvPr>
        </p:nvSpPr>
        <p:spPr>
          <a:xfrm>
            <a:off x="468312" y="1943100"/>
            <a:ext cx="7989887" cy="4114800"/>
          </a:xfrm>
          <a:solidFill>
            <a:srgbClr val="FFFF00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Number of GPUs =  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GPU device    0: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Name: GeForce GTX 2700: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Compute capabilities: SM 7.5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Maximum number of threads per block:  1024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Maximum number of threads per SM:  1024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Number of streaming multiprocessors:    36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Clock rate: 1620000 </a:t>
            </a:r>
            <a:r>
              <a:rPr lang="en-US" altLang="en-US" sz="2800" dirty="0" err="1">
                <a:ea typeface="ＭＳ Ｐゴシック" charset="-128"/>
              </a:rPr>
              <a:t>KHz</a:t>
            </a:r>
            <a:endParaRPr lang="en-US" altLang="en-US" sz="2800" dirty="0">
              <a:ea typeface="ＭＳ Ｐゴシック" charset="-12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ea typeface="ＭＳ Ｐゴシック" charset="-128"/>
              </a:rPr>
              <a:t>	Global memory: </a:t>
            </a:r>
            <a:r>
              <a:rPr lang="en-GB" dirty="0"/>
              <a:t>8335327232</a:t>
            </a:r>
            <a:r>
              <a:rPr lang="en-US" altLang="en-US" sz="2800" dirty="0">
                <a:ea typeface="ＭＳ Ｐゴシック" charset="-128"/>
              </a:rPr>
              <a:t> bytes</a:t>
            </a:r>
          </a:p>
        </p:txBody>
      </p:sp>
      <p:sp>
        <p:nvSpPr>
          <p:cNvPr id="152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C55878-6BD3-B54C-A263-D8259CF2483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6875463" y="5013325"/>
            <a:ext cx="2089150" cy="1323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000" dirty="0"/>
              <a:t>Can also get GPU information using </a:t>
            </a:r>
            <a:r>
              <a:rPr lang="en-US" sz="2000" dirty="0" err="1"/>
              <a:t>nvidia-smi</a:t>
            </a:r>
            <a:r>
              <a:rPr lang="en-US" sz="2000" dirty="0"/>
              <a:t> at command line</a:t>
            </a:r>
          </a:p>
        </p:txBody>
      </p:sp>
    </p:spTree>
    <p:extLst>
      <p:ext uri="{BB962C8B-B14F-4D97-AF65-F5344CB8AC3E}">
        <p14:creationId xmlns:p14="http://schemas.microsoft.com/office/powerpoint/2010/main" val="116259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CUDA Example: Vector Add</a:t>
            </a:r>
          </a:p>
        </p:txBody>
      </p:sp>
      <p:sp>
        <p:nvSpPr>
          <p:cNvPr id="45058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524000"/>
            <a:ext cx="7848600" cy="4065588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Suppose we want to add two vectors of length n.</a:t>
            </a:r>
          </a:p>
          <a:p>
            <a:r>
              <a:rPr lang="en-US">
                <a:latin typeface="Times New Roman" charset="0"/>
              </a:rPr>
              <a:t>Do the actual addition in function vecAdd().</a:t>
            </a:r>
          </a:p>
          <a:p>
            <a:r>
              <a:rPr lang="en-US">
                <a:latin typeface="Times New Roman" charset="0"/>
              </a:rPr>
              <a:t>Initialize vectors to be added in main program, and check resut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CE22DA-E59B-A54B-8B50-59DE2E2BA53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F51B44-4400-8D4D-B118-8BBF546BEFA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684213" y="981075"/>
            <a:ext cx="7596187" cy="53244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#include &lt;stdio.h&gt;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#define VLEN 1000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void vecAdd(float *h_A, float *h_B, float *h_C, int n)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    int i;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    for(i=0;i&lt;n;i++) h_C[i]=h_A[i]+h_B[i];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}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sz="1700" b="1">
              <a:latin typeface="Courier New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int main()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    int n = VLEN,i,ok;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    float h_A[VLEN], h_B[VLEN], h_C[VLEN];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    for(i=0;i&lt;n;i++){h_A[i]=(float)i;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                     h_B[i]=(float)(i+1);}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    vecAdd(h_A,h_B,h_C,n);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    ok = 1;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    for(i=0;i&lt;n;i++){ ok &amp;= (h_C[i]==(float)(2*i+1));}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    if(ok) printf("Everything worked!\n");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    else printf("Something went wrong!\n");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sz="1700" b="1">
                <a:latin typeface="Courier New" charset="0"/>
              </a:rPr>
              <a:t>}</a:t>
            </a:r>
            <a:endParaRPr lang="en-US" sz="1800">
              <a:latin typeface="Courier New" charset="0"/>
            </a:endParaRPr>
          </a:p>
        </p:txBody>
      </p:sp>
      <p:sp>
        <p:nvSpPr>
          <p:cNvPr id="46083" name="TextBox 7"/>
          <p:cNvSpPr txBox="1">
            <a:spLocks noChangeArrowheads="1"/>
          </p:cNvSpPr>
          <p:nvPr/>
        </p:nvSpPr>
        <p:spPr bwMode="auto">
          <a:xfrm>
            <a:off x="2124075" y="188913"/>
            <a:ext cx="4464050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3600"/>
              <a:t>Host Sequential Code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Outline of CUDA Code</a:t>
            </a:r>
          </a:p>
        </p:txBody>
      </p:sp>
      <p:sp>
        <p:nvSpPr>
          <p:cNvPr id="47106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8305800" cy="1328737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Performing the vector addition on the GPU requires coordination between the host and the GPU.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013" y="2997200"/>
            <a:ext cx="7704137" cy="302418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The host allocates memory for the 3 vectors on the GPU.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The input vectors are copied from the host to the GPU.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The host launches the kernel code, and the GPU performs the vector addition.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The output vector is copied back from the GPU to the host.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The host frees the memory for the 3 vectors on the GPU.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9F11FC-0F67-5846-9B18-2E4152F9C07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D16F7C-99B3-BC4D-B32B-C30C62DEDD7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Times New Roman" charset="0"/>
              </a:rPr>
              <a:t>CUDA Device Memory Allocation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353425" cy="5259388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cudaMalloc()</a:t>
            </a:r>
          </a:p>
          <a:p>
            <a:pPr marL="741363" lvl="1" indent="-284163" defTabSz="4492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Allocates object in the device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Global Memory</a:t>
            </a:r>
          </a:p>
          <a:p>
            <a:pPr marL="741363" lvl="1" indent="-284163" defTabSz="4492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Requires two parameters:</a:t>
            </a:r>
          </a:p>
          <a:p>
            <a:pPr lvl="2" defTabSz="44926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/>
              <a:t>Address of a pointe</a:t>
            </a:r>
            <a:r>
              <a:rPr lang="en-US" dirty="0"/>
              <a:t>r to the allocated object</a:t>
            </a:r>
          </a:p>
          <a:p>
            <a:pPr lvl="2" defTabSz="44926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/>
              <a:t>Size of</a:t>
            </a:r>
            <a:r>
              <a:rPr lang="en-US" dirty="0"/>
              <a:t> the allocated object</a:t>
            </a:r>
          </a:p>
          <a:p>
            <a:pPr marL="341313" indent="-341313" defTabSz="44926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err="1"/>
              <a:t>cudaFree</a:t>
            </a:r>
            <a:r>
              <a:rPr lang="en-US" dirty="0"/>
              <a:t>()</a:t>
            </a:r>
          </a:p>
          <a:p>
            <a:pPr marL="741363" lvl="1" indent="-284163" defTabSz="4492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Frees object from device Global Memory</a:t>
            </a:r>
          </a:p>
          <a:p>
            <a:pPr marL="741363" lvl="1" indent="-284163" defTabSz="4492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Requires one parameter:</a:t>
            </a:r>
          </a:p>
          <a:p>
            <a:pPr lvl="2" defTabSz="44926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/>
              <a:t>Pointer</a:t>
            </a:r>
            <a:r>
              <a:rPr lang="en-US" dirty="0"/>
              <a:t> to freed object</a:t>
            </a:r>
          </a:p>
          <a:p>
            <a:pPr defTabSz="44926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These are CUDA library calls made on the host to control memory allocation on the GPU.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4427538" y="1125538"/>
            <a:ext cx="1728787" cy="400050"/>
          </a:xfrm>
          <a:prstGeom prst="rect">
            <a:avLst/>
          </a:prstGeom>
          <a:solidFill>
            <a:srgbClr val="FFF2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2000"/>
              <a:t>Used in Step 1</a:t>
            </a:r>
          </a:p>
        </p:txBody>
      </p:sp>
      <p:cxnSp>
        <p:nvCxnSpPr>
          <p:cNvPr id="48133" name="Straight Arrow Connector 3"/>
          <p:cNvCxnSpPr>
            <a:cxnSpLocks noChangeShapeType="1"/>
          </p:cNvCxnSpPr>
          <p:nvPr/>
        </p:nvCxnSpPr>
        <p:spPr bwMode="auto">
          <a:xfrm flipH="1">
            <a:off x="3059113" y="1341438"/>
            <a:ext cx="1368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34" name="TextBox 37"/>
          <p:cNvSpPr txBox="1">
            <a:spLocks noChangeArrowheads="1"/>
          </p:cNvSpPr>
          <p:nvPr/>
        </p:nvSpPr>
        <p:spPr bwMode="auto">
          <a:xfrm>
            <a:off x="4427538" y="3644900"/>
            <a:ext cx="1728787" cy="400050"/>
          </a:xfrm>
          <a:prstGeom prst="rect">
            <a:avLst/>
          </a:prstGeom>
          <a:solidFill>
            <a:srgbClr val="FFF2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2000"/>
              <a:t>Used in Step 5</a:t>
            </a:r>
          </a:p>
        </p:txBody>
      </p:sp>
      <p:cxnSp>
        <p:nvCxnSpPr>
          <p:cNvPr id="48135" name="Straight Arrow Connector 38"/>
          <p:cNvCxnSpPr>
            <a:cxnSpLocks noChangeShapeType="1"/>
          </p:cNvCxnSpPr>
          <p:nvPr/>
        </p:nvCxnSpPr>
        <p:spPr bwMode="auto">
          <a:xfrm flipH="1">
            <a:off x="2627313" y="3860800"/>
            <a:ext cx="1800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FB72D9-CBD1-8F4E-A52A-75ACCE9310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0178" name="TextBox 7"/>
          <p:cNvSpPr txBox="1">
            <a:spLocks noChangeArrowheads="1"/>
          </p:cNvSpPr>
          <p:nvPr/>
        </p:nvSpPr>
        <p:spPr bwMode="auto">
          <a:xfrm>
            <a:off x="755650" y="188913"/>
            <a:ext cx="7561263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3600"/>
              <a:t>Host Code: Allocating Device Memory</a:t>
            </a:r>
          </a:p>
        </p:txBody>
      </p:sp>
      <p:grpSp>
        <p:nvGrpSpPr>
          <p:cNvPr id="50179" name="Group 30"/>
          <p:cNvGrpSpPr>
            <a:grpSpLocks/>
          </p:cNvGrpSpPr>
          <p:nvPr/>
        </p:nvGrpSpPr>
        <p:grpSpPr bwMode="auto">
          <a:xfrm>
            <a:off x="684213" y="1196975"/>
            <a:ext cx="8172450" cy="5062538"/>
            <a:chOff x="683568" y="836712"/>
            <a:chExt cx="8173416" cy="5062924"/>
          </a:xfrm>
        </p:grpSpPr>
        <p:sp>
          <p:nvSpPr>
            <p:cNvPr id="50180" name="Text Box 3"/>
            <p:cNvSpPr txBox="1">
              <a:spLocks noChangeArrowheads="1"/>
            </p:cNvSpPr>
            <p:nvPr/>
          </p:nvSpPr>
          <p:spPr bwMode="auto">
            <a:xfrm>
              <a:off x="683568" y="836712"/>
              <a:ext cx="7596187" cy="506292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#include &lt;cuda.h&gt;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#include &lt;stdio.h&gt;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#define VLEN 1000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sz="1700" b="1">
                <a:latin typeface="Courier New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// Later we place the kernel code here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sz="1700" b="1">
                <a:latin typeface="Courier New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void vecAdd(float *h_A, float *h_B, float *h_C, int n)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{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    float *d_A, *d_B, *d_C;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    int size=sizeof(float)*n;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    cudaMalloc((void **)&amp;d_A,size);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    // Do steps 2, 3, and 4. 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    cudaFree(d_A);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}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sz="1700" b="1">
                <a:latin typeface="Courier New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int main()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{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    // Same as for the sequential host code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}</a:t>
              </a:r>
              <a:endParaRPr lang="en-US" sz="1800">
                <a:latin typeface="Courier New" charset="0"/>
              </a:endParaRPr>
            </a:p>
          </p:txBody>
        </p:sp>
        <p:sp>
          <p:nvSpPr>
            <p:cNvPr id="50181" name="TextBox 5"/>
            <p:cNvSpPr txBox="1">
              <a:spLocks noChangeArrowheads="1"/>
            </p:cNvSpPr>
            <p:nvPr/>
          </p:nvSpPr>
          <p:spPr bwMode="auto">
            <a:xfrm>
              <a:off x="5868144" y="3933056"/>
              <a:ext cx="2952328" cy="369332"/>
            </a:xfrm>
            <a:prstGeom prst="rect">
              <a:avLst/>
            </a:prstGeom>
            <a:solidFill>
              <a:srgbClr val="FFF25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800"/>
                <a:t>And similar for d_B, d_C</a:t>
              </a:r>
            </a:p>
          </p:txBody>
        </p:sp>
        <p:cxnSp>
          <p:nvCxnSpPr>
            <p:cNvPr id="50182" name="Straight Arrow Connector 6"/>
            <p:cNvCxnSpPr>
              <a:cxnSpLocks noChangeShapeType="1"/>
            </p:cNvCxnSpPr>
            <p:nvPr/>
          </p:nvCxnSpPr>
          <p:spPr bwMode="auto">
            <a:xfrm flipH="1">
              <a:off x="3131840" y="4149080"/>
              <a:ext cx="2736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3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4283968" y="3140968"/>
              <a:ext cx="19442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84" name="TextBox 13"/>
            <p:cNvSpPr txBox="1">
              <a:spLocks noChangeArrowheads="1"/>
            </p:cNvSpPr>
            <p:nvPr/>
          </p:nvSpPr>
          <p:spPr bwMode="auto">
            <a:xfrm>
              <a:off x="6084168" y="2780928"/>
              <a:ext cx="2772816" cy="923330"/>
            </a:xfrm>
            <a:prstGeom prst="rect">
              <a:avLst/>
            </a:prstGeom>
            <a:solidFill>
              <a:srgbClr val="FFF25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800"/>
                <a:t>Used to store addresses of vectors in GPU global memory</a:t>
              </a:r>
            </a:p>
          </p:txBody>
        </p:sp>
        <p:cxnSp>
          <p:nvCxnSpPr>
            <p:cNvPr id="50185" name="Elbow Connector 8"/>
            <p:cNvCxnSpPr>
              <a:cxnSpLocks noChangeShapeType="1"/>
            </p:cNvCxnSpPr>
            <p:nvPr/>
          </p:nvCxnSpPr>
          <p:spPr bwMode="auto">
            <a:xfrm rot="10800000">
              <a:off x="5364088" y="3717032"/>
              <a:ext cx="504056" cy="2880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Comment on Pointers</a:t>
            </a:r>
          </a:p>
        </p:txBody>
      </p:sp>
      <p:sp>
        <p:nvSpPr>
          <p:cNvPr id="51202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18450" cy="464185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cudaMalloc((void **)&amp;d_A, int size)</a:t>
            </a:r>
          </a:p>
          <a:p>
            <a:r>
              <a:rPr lang="en-US">
                <a:latin typeface="Times New Roman" charset="0"/>
              </a:rPr>
              <a:t>d_A is a location in host memory, and can store a pointer to a float.</a:t>
            </a:r>
          </a:p>
          <a:p>
            <a:r>
              <a:rPr lang="en-US">
                <a:latin typeface="Times New Roman" charset="0"/>
              </a:rPr>
              <a:t>After the call to cudaMalloc(), d_A contains the address in device global memory where the vector is stored.</a:t>
            </a:r>
          </a:p>
          <a:p>
            <a:r>
              <a:rPr lang="en-US">
                <a:latin typeface="Times New Roman" charset="0"/>
              </a:rPr>
              <a:t>First argument to cudaMalloc() must be “&amp;d_A” because a value will be placed there on return.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382A9D-9E68-ED4C-905E-65DDF51FDFE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65875"/>
            <a:ext cx="4537075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</a:t>
            </a:r>
          </a:p>
          <a:p>
            <a:pPr algn="l">
              <a:defRPr/>
            </a:pPr>
            <a:r>
              <a:rPr lang="en-US" dirty="0"/>
              <a:t>ECE 498AL, University of Illinois, Urbana-Champaign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B0454E21-2F3E-CF4F-914E-2E8B2D9639E0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27</a:t>
            </a:fld>
            <a:endParaRPr lang="en-US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Times New Roman" charset="0"/>
              </a:rPr>
              <a:t>CUDA Host-Device Data Transfer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10550" cy="4865687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  <a:cs typeface="Times New Roman" charset="0"/>
              </a:rPr>
              <a:t>cudaMemcpy()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  <a:cs typeface="Times New Roman" charset="0"/>
              </a:rPr>
              <a:t>Asynchronous memory data transfer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  <a:cs typeface="Times New Roman" charset="0"/>
              </a:rPr>
              <a:t>Requires four parameters</a:t>
            </a:r>
          </a:p>
          <a:p>
            <a:pPr lvl="2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  <a:cs typeface="Times New Roman" charset="0"/>
              </a:rPr>
              <a:t>Pointer to destination </a:t>
            </a:r>
          </a:p>
          <a:p>
            <a:pPr lvl="2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  <a:cs typeface="Times New Roman" charset="0"/>
              </a:rPr>
              <a:t>Pointer to source</a:t>
            </a:r>
          </a:p>
          <a:p>
            <a:pPr lvl="2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  <a:cs typeface="Times New Roman" charset="0"/>
              </a:rPr>
              <a:t>Number of bytes copied</a:t>
            </a:r>
          </a:p>
          <a:p>
            <a:pPr lvl="2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  <a:cs typeface="Times New Roman" charset="0"/>
              </a:rPr>
              <a:t>Type of transfer </a:t>
            </a:r>
          </a:p>
          <a:p>
            <a:pPr lvl="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  <a:cs typeface="Times New Roman" charset="0"/>
              </a:rPr>
              <a:t>Host to Host</a:t>
            </a:r>
          </a:p>
          <a:p>
            <a:pPr lvl="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  <a:cs typeface="Times New Roman" charset="0"/>
              </a:rPr>
              <a:t>Host to Device</a:t>
            </a:r>
          </a:p>
          <a:p>
            <a:pPr lvl="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  <a:cs typeface="Times New Roman" charset="0"/>
              </a:rPr>
              <a:t>Device to Host</a:t>
            </a:r>
          </a:p>
          <a:p>
            <a:pPr lvl="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  <a:cs typeface="Times New Roman" charset="0"/>
              </a:rPr>
              <a:t>Device to Device</a:t>
            </a:r>
          </a:p>
        </p:txBody>
      </p:sp>
      <p:sp>
        <p:nvSpPr>
          <p:cNvPr id="52229" name="TextBox 34"/>
          <p:cNvSpPr txBox="1">
            <a:spLocks noChangeArrowheads="1"/>
          </p:cNvSpPr>
          <p:nvPr/>
        </p:nvSpPr>
        <p:spPr bwMode="auto">
          <a:xfrm>
            <a:off x="4716463" y="1196975"/>
            <a:ext cx="2519362" cy="400050"/>
          </a:xfrm>
          <a:prstGeom prst="rect">
            <a:avLst/>
          </a:prstGeom>
          <a:solidFill>
            <a:srgbClr val="FFF2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2000"/>
              <a:t>Used in Steps 2 and 4</a:t>
            </a:r>
          </a:p>
        </p:txBody>
      </p:sp>
      <p:cxnSp>
        <p:nvCxnSpPr>
          <p:cNvPr id="52230" name="Straight Arrow Connector 35"/>
          <p:cNvCxnSpPr>
            <a:cxnSpLocks noChangeShapeType="1"/>
          </p:cNvCxnSpPr>
          <p:nvPr/>
        </p:nvCxnSpPr>
        <p:spPr bwMode="auto">
          <a:xfrm flipH="1">
            <a:off x="3348038" y="1412875"/>
            <a:ext cx="1368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8497887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Steps 2 and 4: Transfer between Host and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66EDA-AD7F-4B4B-9007-D4C3E108D72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11188" y="2133600"/>
            <a:ext cx="7596187" cy="22796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>
              <a:buFontTx/>
              <a:buNone/>
            </a:pPr>
            <a:r>
              <a:rPr lang="en-US" sz="1700" b="1">
                <a:latin typeface="Courier New" charset="0"/>
              </a:rPr>
              <a:t>// This code slots in after the cudaMalloc() calls</a:t>
            </a:r>
          </a:p>
          <a:p>
            <a:pPr algn="l">
              <a:spcBef>
                <a:spcPts val="1200"/>
              </a:spcBef>
              <a:buFontTx/>
              <a:buNone/>
            </a:pPr>
            <a:r>
              <a:rPr lang="en-US" sz="1700" b="1">
                <a:latin typeface="Courier New" charset="0"/>
              </a:rPr>
              <a:t>cudaMemcpy(d_A, h_A, size, cudaMemcpyHostToDevice);</a:t>
            </a:r>
          </a:p>
          <a:p>
            <a:pPr algn="l">
              <a:spcAft>
                <a:spcPts val="1200"/>
              </a:spcAft>
              <a:buFontTx/>
              <a:buNone/>
            </a:pPr>
            <a:r>
              <a:rPr lang="en-US" sz="1700" b="1">
                <a:latin typeface="Courier New" charset="0"/>
              </a:rPr>
              <a:t>cudaMemcpy(d_B, h_B, size, cudaMemcpyHostToDevice);</a:t>
            </a:r>
          </a:p>
          <a:p>
            <a:pPr algn="l">
              <a:buFontTx/>
              <a:buNone/>
            </a:pPr>
            <a:r>
              <a:rPr lang="en-US" sz="1700" b="1">
                <a:latin typeface="Courier New" charset="0"/>
              </a:rPr>
              <a:t>// Launch kernel code to create threads and perform</a:t>
            </a:r>
          </a:p>
          <a:p>
            <a:pPr algn="l">
              <a:buFontTx/>
              <a:buNone/>
            </a:pPr>
            <a:r>
              <a:rPr lang="en-US" sz="1700" b="1">
                <a:latin typeface="Courier New" charset="0"/>
              </a:rPr>
              <a:t>// vector addition on GPU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sz="1700" b="1">
                <a:latin typeface="Courier New" charset="0"/>
              </a:rPr>
              <a:t>cudaMemcpy(h_C, d_C, size, cudaMemcpyDeviceToHost);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Kernel Functions and Threads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When a host launches a kernel, the CUDA runtime generates a </a:t>
            </a:r>
            <a:r>
              <a:rPr lang="en-US" i="1">
                <a:latin typeface="Times New Roman" charset="0"/>
              </a:rPr>
              <a:t>grid</a:t>
            </a:r>
            <a:r>
              <a:rPr lang="en-US">
                <a:latin typeface="Times New Roman" charset="0"/>
              </a:rPr>
              <a:t> of threads.</a:t>
            </a:r>
          </a:p>
          <a:p>
            <a:r>
              <a:rPr lang="en-US">
                <a:latin typeface="Times New Roman" charset="0"/>
              </a:rPr>
              <a:t>A grid is organized as a two-level hierarchy.</a:t>
            </a:r>
          </a:p>
          <a:p>
            <a:r>
              <a:rPr lang="en-US">
                <a:latin typeface="Times New Roman" charset="0"/>
              </a:rPr>
              <a:t>Each grid is organized into an array of </a:t>
            </a:r>
            <a:r>
              <a:rPr lang="en-US" i="1">
                <a:latin typeface="Times New Roman" charset="0"/>
              </a:rPr>
              <a:t>thread blocks</a:t>
            </a:r>
            <a:r>
              <a:rPr lang="en-US">
                <a:latin typeface="Times New Roman" charset="0"/>
              </a:rPr>
              <a:t>.</a:t>
            </a:r>
          </a:p>
          <a:p>
            <a:r>
              <a:rPr lang="en-US">
                <a:latin typeface="Times New Roman" charset="0"/>
              </a:rPr>
              <a:t>Each block can have up to some maximum number of threads (usually 512 or 1024).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0258D-9D08-CA40-9D03-EF052C632A7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/>
            <a:fld id="{547AD036-DA50-5442-AECD-123CC38BA1F1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175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Topics Covered on Days 1-4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399088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i="1">
                <a:latin typeface="Times New Roman" charset="0"/>
              </a:rPr>
              <a:t>Day 1: </a:t>
            </a:r>
            <a:r>
              <a:rPr lang="en-US" sz="2800">
                <a:latin typeface="Times New Roman" charset="0"/>
              </a:rPr>
              <a:t>Introduction to parallelism; motivation; types of parallelism; Top500 list; classification of machines; SPMD programs; memory models; shared and distributed memory; OpenMP; example of summing numbers.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>
                <a:latin typeface="Times New Roman" charset="0"/>
              </a:rPr>
              <a:t>Day 2</a:t>
            </a:r>
            <a:r>
              <a:rPr lang="en-US" sz="2800">
                <a:latin typeface="Times New Roman" charset="0"/>
              </a:rPr>
              <a:t>: Interconnection networks; network metrics; classification of parallel algorithms; speedup and efficiency.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>
                <a:solidFill>
                  <a:srgbClr val="000000"/>
                </a:solidFill>
                <a:latin typeface="Times New Roman" charset="0"/>
              </a:rPr>
              <a:t>Day 3</a:t>
            </a:r>
            <a:r>
              <a:rPr lang="en-US" sz="2800">
                <a:solidFill>
                  <a:srgbClr val="000000"/>
                </a:solidFill>
                <a:latin typeface="Times New Roman" charset="0"/>
              </a:rPr>
              <a:t>: Scalable algorithms; Amdahl's law; sending and receiving messages; programming with MPI; collective communication; integration example.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>
                <a:latin typeface="Times New Roman" charset="0"/>
              </a:rPr>
              <a:t>Day 4: </a:t>
            </a:r>
            <a:r>
              <a:rPr lang="en-US" sz="2800">
                <a:latin typeface="Times New Roman" charset="0"/>
              </a:rPr>
              <a:t>Regular computations and simple examples – the wave equation and Laplace’s equation</a:t>
            </a:r>
            <a:r>
              <a:rPr lang="en-US" sz="2800" i="1">
                <a:latin typeface="Times New Roman" charset="0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" y="6173788"/>
            <a:ext cx="4356100" cy="684212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</a:t>
            </a:r>
          </a:p>
          <a:p>
            <a:pPr algn="l">
              <a:defRPr/>
            </a:pPr>
            <a:r>
              <a:rPr lang="en-US" dirty="0"/>
              <a:t>ECE 498AL, University of Illinois, Urbana-Champaign</a:t>
            </a:r>
          </a:p>
        </p:txBody>
      </p:sp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3055E3C2-12BC-534C-84C2-D3BE43559F13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30</a:t>
            </a:fld>
            <a:endParaRPr lang="en-US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129064" name="Rectangle 40"/>
          <p:cNvSpPr>
            <a:spLocks noChangeArrowheads="1"/>
          </p:cNvSpPr>
          <p:nvPr/>
        </p:nvSpPr>
        <p:spPr bwMode="auto">
          <a:xfrm>
            <a:off x="7724775" y="274638"/>
            <a:ext cx="1419225" cy="579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324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212725"/>
            <a:ext cx="8610600" cy="703263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Times New Roman" charset="0"/>
              </a:rPr>
              <a:t>Thread Blocks</a:t>
            </a:r>
          </a:p>
        </p:txBody>
      </p:sp>
      <p:sp>
        <p:nvSpPr>
          <p:cNvPr id="12906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10600" cy="2667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0" indent="0" defTabSz="449263">
              <a:buFontTx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/>
            </a:pPr>
            <a:r>
              <a:rPr lang="en-US" dirty="0"/>
              <a:t>Divide monolithic thread array into multiple blocks</a:t>
            </a:r>
          </a:p>
          <a:p>
            <a:pPr marL="628650" indent="-457200" defTabSz="449263">
              <a:buFont typeface="Arial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/>
            </a:pPr>
            <a:r>
              <a:rPr lang="en-US" sz="2400" dirty="0"/>
              <a:t>Threads within a block cooperate via </a:t>
            </a:r>
            <a:r>
              <a:rPr lang="en-US" sz="2400" b="1" dirty="0">
                <a:solidFill>
                  <a:srgbClr val="3333CC"/>
                </a:solidFill>
              </a:rPr>
              <a:t>shared memory, atomic operations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3333CC"/>
                </a:solidFill>
              </a:rPr>
              <a:t>barrier synchronization </a:t>
            </a:r>
            <a:r>
              <a:rPr lang="en-US" sz="2400" dirty="0"/>
              <a:t>(more later)</a:t>
            </a:r>
          </a:p>
          <a:p>
            <a:pPr marL="628650" indent="-457200" defTabSz="449263">
              <a:buFont typeface="Arial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/>
            </a:pPr>
            <a:r>
              <a:rPr lang="en-US" sz="2400" dirty="0"/>
              <a:t>Threads in different blocks cannot cooperate</a:t>
            </a:r>
          </a:p>
          <a:p>
            <a:pPr marL="628650" indent="-457200" defTabSz="449263">
              <a:buFont typeface="Arial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/>
            </a:pPr>
            <a:r>
              <a:rPr lang="en-US" sz="2400" dirty="0"/>
              <a:t>All threads in a grid execute the same kernel code.</a:t>
            </a:r>
          </a:p>
        </p:txBody>
      </p:sp>
      <p:grpSp>
        <p:nvGrpSpPr>
          <p:cNvPr id="56326" name="Group 2"/>
          <p:cNvGrpSpPr>
            <a:grpSpLocks/>
          </p:cNvGrpSpPr>
          <p:nvPr/>
        </p:nvGrpSpPr>
        <p:grpSpPr bwMode="auto">
          <a:xfrm>
            <a:off x="323850" y="3429000"/>
            <a:ext cx="3025775" cy="2346325"/>
            <a:chOff x="611560" y="3429000"/>
            <a:chExt cx="3025775" cy="2346325"/>
          </a:xfrm>
        </p:grpSpPr>
        <p:grpSp>
          <p:nvGrpSpPr>
            <p:cNvPr id="56392" name="Group 2"/>
            <p:cNvGrpSpPr>
              <a:grpSpLocks/>
            </p:cNvGrpSpPr>
            <p:nvPr/>
          </p:nvGrpSpPr>
          <p:grpSpPr bwMode="auto">
            <a:xfrm>
              <a:off x="611560" y="3736975"/>
              <a:ext cx="3025775" cy="2038350"/>
              <a:chOff x="405" y="2555"/>
              <a:chExt cx="1906" cy="1284"/>
            </a:xfrm>
          </p:grpSpPr>
          <p:grpSp>
            <p:nvGrpSpPr>
              <p:cNvPr id="56414" name="Group 3"/>
              <p:cNvGrpSpPr>
                <a:grpSpLocks/>
              </p:cNvGrpSpPr>
              <p:nvPr/>
            </p:nvGrpSpPr>
            <p:grpSpPr bwMode="auto">
              <a:xfrm>
                <a:off x="1147" y="2718"/>
                <a:ext cx="868" cy="1121"/>
                <a:chOff x="1147" y="2718"/>
                <a:chExt cx="868" cy="1121"/>
              </a:xfrm>
            </p:grpSpPr>
            <p:sp>
              <p:nvSpPr>
                <p:cNvPr id="4" name="Freeform 4"/>
                <p:cNvSpPr>
                  <a:spLocks/>
                </p:cNvSpPr>
                <p:nvPr/>
              </p:nvSpPr>
              <p:spPr bwMode="auto">
                <a:xfrm>
                  <a:off x="1147" y="2719"/>
                  <a:ext cx="113" cy="111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57 h 1893"/>
                    <a:gd name="T4" fmla="*/ 22 w 152"/>
                    <a:gd name="T5" fmla="*/ 713 h 1893"/>
                    <a:gd name="T6" fmla="*/ 120 w 152"/>
                    <a:gd name="T7" fmla="*/ 1125 h 1893"/>
                    <a:gd name="T8" fmla="*/ 11 w 152"/>
                    <a:gd name="T9" fmla="*/ 1448 h 1893"/>
                    <a:gd name="T10" fmla="*/ 126 w 152"/>
                    <a:gd name="T11" fmla="*/ 1717 h 1893"/>
                    <a:gd name="T12" fmla="*/ 71 w 152"/>
                    <a:gd name="T13" fmla="*/ 1893 h 1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029" name="Freeform 5"/>
                <p:cNvSpPr>
                  <a:spLocks/>
                </p:cNvSpPr>
                <p:nvPr/>
              </p:nvSpPr>
              <p:spPr bwMode="auto">
                <a:xfrm>
                  <a:off x="1269" y="2718"/>
                  <a:ext cx="113" cy="111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57 h 1893"/>
                    <a:gd name="T4" fmla="*/ 22 w 152"/>
                    <a:gd name="T5" fmla="*/ 713 h 1893"/>
                    <a:gd name="T6" fmla="*/ 120 w 152"/>
                    <a:gd name="T7" fmla="*/ 1125 h 1893"/>
                    <a:gd name="T8" fmla="*/ 11 w 152"/>
                    <a:gd name="T9" fmla="*/ 1448 h 1893"/>
                    <a:gd name="T10" fmla="*/ 126 w 152"/>
                    <a:gd name="T11" fmla="*/ 1717 h 1893"/>
                    <a:gd name="T12" fmla="*/ 71 w 152"/>
                    <a:gd name="T13" fmla="*/ 1893 h 1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" name="Freeform 6"/>
                <p:cNvSpPr>
                  <a:spLocks/>
                </p:cNvSpPr>
                <p:nvPr/>
              </p:nvSpPr>
              <p:spPr bwMode="auto">
                <a:xfrm>
                  <a:off x="1371" y="2719"/>
                  <a:ext cx="113" cy="111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57 h 1893"/>
                    <a:gd name="T4" fmla="*/ 22 w 152"/>
                    <a:gd name="T5" fmla="*/ 713 h 1893"/>
                    <a:gd name="T6" fmla="*/ 120 w 152"/>
                    <a:gd name="T7" fmla="*/ 1125 h 1893"/>
                    <a:gd name="T8" fmla="*/ 11 w 152"/>
                    <a:gd name="T9" fmla="*/ 1448 h 1893"/>
                    <a:gd name="T10" fmla="*/ 126 w 152"/>
                    <a:gd name="T11" fmla="*/ 1717 h 1893"/>
                    <a:gd name="T12" fmla="*/ 71 w 152"/>
                    <a:gd name="T13" fmla="*/ 1893 h 1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" name="Freeform 7"/>
                <p:cNvSpPr>
                  <a:spLocks/>
                </p:cNvSpPr>
                <p:nvPr/>
              </p:nvSpPr>
              <p:spPr bwMode="auto">
                <a:xfrm>
                  <a:off x="1485" y="2722"/>
                  <a:ext cx="113" cy="111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57 h 1893"/>
                    <a:gd name="T4" fmla="*/ 22 w 152"/>
                    <a:gd name="T5" fmla="*/ 713 h 1893"/>
                    <a:gd name="T6" fmla="*/ 120 w 152"/>
                    <a:gd name="T7" fmla="*/ 1125 h 1893"/>
                    <a:gd name="T8" fmla="*/ 11 w 152"/>
                    <a:gd name="T9" fmla="*/ 1448 h 1893"/>
                    <a:gd name="T10" fmla="*/ 126 w 152"/>
                    <a:gd name="T11" fmla="*/ 1717 h 1893"/>
                    <a:gd name="T12" fmla="*/ 71 w 152"/>
                    <a:gd name="T13" fmla="*/ 1893 h 1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032" name="Freeform 8"/>
                <p:cNvSpPr>
                  <a:spLocks/>
                </p:cNvSpPr>
                <p:nvPr/>
              </p:nvSpPr>
              <p:spPr bwMode="auto">
                <a:xfrm>
                  <a:off x="1902" y="2718"/>
                  <a:ext cx="113" cy="111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57 h 1893"/>
                    <a:gd name="T4" fmla="*/ 22 w 152"/>
                    <a:gd name="T5" fmla="*/ 713 h 1893"/>
                    <a:gd name="T6" fmla="*/ 120 w 152"/>
                    <a:gd name="T7" fmla="*/ 1125 h 1893"/>
                    <a:gd name="T8" fmla="*/ 11 w 152"/>
                    <a:gd name="T9" fmla="*/ 1448 h 1893"/>
                    <a:gd name="T10" fmla="*/ 126 w 152"/>
                    <a:gd name="T11" fmla="*/ 1717 h 1893"/>
                    <a:gd name="T12" fmla="*/ 71 w 152"/>
                    <a:gd name="T13" fmla="*/ 1893 h 1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" name="Freeform 9"/>
                <p:cNvSpPr>
                  <a:spLocks/>
                </p:cNvSpPr>
                <p:nvPr/>
              </p:nvSpPr>
              <p:spPr bwMode="auto">
                <a:xfrm>
                  <a:off x="1574" y="2726"/>
                  <a:ext cx="113" cy="111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57 h 1893"/>
                    <a:gd name="T4" fmla="*/ 22 w 152"/>
                    <a:gd name="T5" fmla="*/ 713 h 1893"/>
                    <a:gd name="T6" fmla="*/ 120 w 152"/>
                    <a:gd name="T7" fmla="*/ 1125 h 1893"/>
                    <a:gd name="T8" fmla="*/ 11 w 152"/>
                    <a:gd name="T9" fmla="*/ 1448 h 1893"/>
                    <a:gd name="T10" fmla="*/ 126 w 152"/>
                    <a:gd name="T11" fmla="*/ 1717 h 1893"/>
                    <a:gd name="T12" fmla="*/ 71 w 152"/>
                    <a:gd name="T13" fmla="*/ 1893 h 1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" name="Freeform 10"/>
                <p:cNvSpPr>
                  <a:spLocks/>
                </p:cNvSpPr>
                <p:nvPr/>
              </p:nvSpPr>
              <p:spPr bwMode="auto">
                <a:xfrm>
                  <a:off x="1685" y="2727"/>
                  <a:ext cx="113" cy="111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57 h 1893"/>
                    <a:gd name="T4" fmla="*/ 22 w 152"/>
                    <a:gd name="T5" fmla="*/ 713 h 1893"/>
                    <a:gd name="T6" fmla="*/ 120 w 152"/>
                    <a:gd name="T7" fmla="*/ 1125 h 1893"/>
                    <a:gd name="T8" fmla="*/ 11 w 152"/>
                    <a:gd name="T9" fmla="*/ 1448 h 1893"/>
                    <a:gd name="T10" fmla="*/ 126 w 152"/>
                    <a:gd name="T11" fmla="*/ 1717 h 1893"/>
                    <a:gd name="T12" fmla="*/ 71 w 152"/>
                    <a:gd name="T13" fmla="*/ 1893 h 1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035" name="Freeform 11"/>
                <p:cNvSpPr>
                  <a:spLocks/>
                </p:cNvSpPr>
                <p:nvPr/>
              </p:nvSpPr>
              <p:spPr bwMode="auto">
                <a:xfrm>
                  <a:off x="1799" y="2718"/>
                  <a:ext cx="113" cy="1113"/>
                </a:xfrm>
                <a:custGeom>
                  <a:avLst/>
                  <a:gdLst>
                    <a:gd name="T0" fmla="*/ 0 w 152"/>
                    <a:gd name="T1" fmla="*/ 0 h 1893"/>
                    <a:gd name="T2" fmla="*/ 148 w 152"/>
                    <a:gd name="T3" fmla="*/ 357 h 1893"/>
                    <a:gd name="T4" fmla="*/ 22 w 152"/>
                    <a:gd name="T5" fmla="*/ 713 h 1893"/>
                    <a:gd name="T6" fmla="*/ 120 w 152"/>
                    <a:gd name="T7" fmla="*/ 1125 h 1893"/>
                    <a:gd name="T8" fmla="*/ 11 w 152"/>
                    <a:gd name="T9" fmla="*/ 1448 h 1893"/>
                    <a:gd name="T10" fmla="*/ 126 w 152"/>
                    <a:gd name="T11" fmla="*/ 1717 h 1893"/>
                    <a:gd name="T12" fmla="*/ 71 w 152"/>
                    <a:gd name="T13" fmla="*/ 1893 h 1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2" h="1893">
                      <a:moveTo>
                        <a:pt x="0" y="0"/>
                      </a:moveTo>
                      <a:cubicBezTo>
                        <a:pt x="72" y="119"/>
                        <a:pt x="144" y="238"/>
                        <a:pt x="148" y="357"/>
                      </a:cubicBezTo>
                      <a:cubicBezTo>
                        <a:pt x="152" y="476"/>
                        <a:pt x="27" y="585"/>
                        <a:pt x="22" y="713"/>
                      </a:cubicBezTo>
                      <a:cubicBezTo>
                        <a:pt x="17" y="841"/>
                        <a:pt x="122" y="1003"/>
                        <a:pt x="120" y="1125"/>
                      </a:cubicBezTo>
                      <a:cubicBezTo>
                        <a:pt x="118" y="1247"/>
                        <a:pt x="10" y="1349"/>
                        <a:pt x="11" y="1448"/>
                      </a:cubicBezTo>
                      <a:cubicBezTo>
                        <a:pt x="12" y="1547"/>
                        <a:pt x="116" y="1643"/>
                        <a:pt x="126" y="1717"/>
                      </a:cubicBezTo>
                      <a:cubicBezTo>
                        <a:pt x="136" y="1791"/>
                        <a:pt x="81" y="1864"/>
                        <a:pt x="71" y="1893"/>
                      </a:cubicBez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29036" name="Text Box 12"/>
              <p:cNvSpPr txBox="1">
                <a:spLocks noChangeArrowheads="1"/>
              </p:cNvSpPr>
              <p:nvPr/>
            </p:nvSpPr>
            <p:spPr bwMode="auto">
              <a:xfrm>
                <a:off x="723" y="2951"/>
                <a:ext cx="1588" cy="432"/>
              </a:xfrm>
              <a:prstGeom prst="rect">
                <a:avLst/>
              </a:prstGeom>
              <a:solidFill>
                <a:srgbClr val="000000"/>
              </a:solidFill>
              <a:ln w="255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Courier New" charset="0"/>
                  <a:buNone/>
                  <a:defRPr/>
                </a:pPr>
                <a:r>
                  <a:rPr lang="en-US" sz="1200" b="1" dirty="0">
                    <a:solidFill>
                      <a:srgbClr val="FFFFFF"/>
                    </a:solidFill>
                    <a:latin typeface="Courier New" charset="0"/>
                  </a:rPr>
                  <a:t>i = </a:t>
                </a:r>
                <a:r>
                  <a:rPr lang="en-US" sz="1200" b="1" dirty="0" err="1">
                    <a:solidFill>
                      <a:srgbClr val="FFFFFF"/>
                    </a:solidFill>
                    <a:latin typeface="Courier New" charset="0"/>
                  </a:rPr>
                  <a:t>blockIdx.x</a:t>
                </a:r>
                <a:r>
                  <a:rPr lang="en-US" sz="1200" b="1" dirty="0">
                    <a:solidFill>
                      <a:srgbClr val="FFFFFF"/>
                    </a:solidFill>
                    <a:latin typeface="Courier New" charset="0"/>
                  </a:rPr>
                  <a:t>*blockDim.x + </a:t>
                </a:r>
                <a:r>
                  <a:rPr lang="en-US" sz="1200" b="1" dirty="0" err="1">
                    <a:solidFill>
                      <a:srgbClr val="FFFFFF"/>
                    </a:solidFill>
                    <a:latin typeface="Courier New" charset="0"/>
                  </a:rPr>
                  <a:t>threadIdx.x</a:t>
                </a:r>
                <a:endParaRPr lang="en-US" sz="1200" b="1" dirty="0">
                  <a:solidFill>
                    <a:srgbClr val="FFFFFF"/>
                  </a:solidFill>
                  <a:latin typeface="Courier New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Courier New" charset="0"/>
                  <a:buNone/>
                  <a:defRPr/>
                </a:pPr>
                <a:r>
                  <a:rPr lang="en-US" sz="1200" b="1" dirty="0">
                    <a:solidFill>
                      <a:srgbClr val="FFFFFF"/>
                    </a:solidFill>
                    <a:latin typeface="Courier New" charset="0"/>
                  </a:rPr>
                  <a:t>C[i] = A[i] + B[i];</a:t>
                </a:r>
              </a:p>
            </p:txBody>
          </p:sp>
          <p:sp>
            <p:nvSpPr>
              <p:cNvPr id="129037" name="Rectangle 13"/>
              <p:cNvSpPr>
                <a:spLocks noChangeArrowheads="1"/>
              </p:cNvSpPr>
              <p:nvPr/>
            </p:nvSpPr>
            <p:spPr bwMode="auto">
              <a:xfrm>
                <a:off x="405" y="2555"/>
                <a:ext cx="57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defTabSz="449263">
                  <a:buClr>
                    <a:srgbClr val="000000"/>
                  </a:buClr>
                  <a:buSzPct val="100000"/>
                  <a:buFont typeface="Courier New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200" b="1">
                    <a:solidFill>
                      <a:srgbClr val="000000"/>
                    </a:solidFill>
                    <a:latin typeface="Courier New" charset="0"/>
                  </a:rPr>
                  <a:t>threadID</a:t>
                </a:r>
              </a:p>
            </p:txBody>
          </p: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1646610" y="3429000"/>
              <a:ext cx="1355725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Thread Block 0</a:t>
              </a:r>
            </a:p>
          </p:txBody>
        </p:sp>
        <p:grpSp>
          <p:nvGrpSpPr>
            <p:cNvPr id="56394" name="Group 43"/>
            <p:cNvGrpSpPr>
              <a:grpSpLocks/>
            </p:cNvGrpSpPr>
            <p:nvPr/>
          </p:nvGrpSpPr>
          <p:grpSpPr bwMode="auto">
            <a:xfrm>
              <a:off x="1608510" y="3719512"/>
              <a:ext cx="1558925" cy="211138"/>
              <a:chOff x="1033" y="2544"/>
              <a:chExt cx="982" cy="133"/>
            </a:xfrm>
          </p:grpSpPr>
          <p:sp>
            <p:nvSpPr>
              <p:cNvPr id="11" name="Rectangle 44"/>
              <p:cNvSpPr>
                <a:spLocks noChangeArrowheads="1"/>
              </p:cNvSpPr>
              <p:nvPr/>
            </p:nvSpPr>
            <p:spPr bwMode="auto">
              <a:xfrm>
                <a:off x="1893" y="2544"/>
                <a:ext cx="123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29069" name="Rectangle 45"/>
              <p:cNvSpPr>
                <a:spLocks noChangeArrowheads="1"/>
              </p:cNvSpPr>
              <p:nvPr/>
            </p:nvSpPr>
            <p:spPr bwMode="auto">
              <a:xfrm>
                <a:off x="1771" y="2544"/>
                <a:ext cx="122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129070" name="Rectangle 46"/>
              <p:cNvSpPr>
                <a:spLocks noChangeArrowheads="1"/>
              </p:cNvSpPr>
              <p:nvPr/>
            </p:nvSpPr>
            <p:spPr bwMode="auto">
              <a:xfrm>
                <a:off x="1648" y="2544"/>
                <a:ext cx="123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129071" name="Rectangle 47"/>
              <p:cNvSpPr>
                <a:spLocks noChangeArrowheads="1"/>
              </p:cNvSpPr>
              <p:nvPr/>
            </p:nvSpPr>
            <p:spPr bwMode="auto">
              <a:xfrm>
                <a:off x="1525" y="2544"/>
                <a:ext cx="123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129072" name="Rectangle 48"/>
              <p:cNvSpPr>
                <a:spLocks noChangeArrowheads="1"/>
              </p:cNvSpPr>
              <p:nvPr/>
            </p:nvSpPr>
            <p:spPr bwMode="auto">
              <a:xfrm>
                <a:off x="1401" y="2544"/>
                <a:ext cx="124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129073" name="Rectangle 49"/>
              <p:cNvSpPr>
                <a:spLocks noChangeArrowheads="1"/>
              </p:cNvSpPr>
              <p:nvPr/>
            </p:nvSpPr>
            <p:spPr bwMode="auto">
              <a:xfrm>
                <a:off x="1279" y="2544"/>
                <a:ext cx="122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29074" name="Rectangle 50"/>
              <p:cNvSpPr>
                <a:spLocks noChangeArrowheads="1"/>
              </p:cNvSpPr>
              <p:nvPr/>
            </p:nvSpPr>
            <p:spPr bwMode="auto">
              <a:xfrm>
                <a:off x="1156" y="2544"/>
                <a:ext cx="123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29075" name="Rectangle 51"/>
              <p:cNvSpPr>
                <a:spLocks noChangeArrowheads="1"/>
              </p:cNvSpPr>
              <p:nvPr/>
            </p:nvSpPr>
            <p:spPr bwMode="auto">
              <a:xfrm>
                <a:off x="1033" y="2544"/>
                <a:ext cx="123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29076" name="Line 52"/>
              <p:cNvSpPr>
                <a:spLocks noChangeShapeType="1"/>
              </p:cNvSpPr>
              <p:nvPr/>
            </p:nvSpPr>
            <p:spPr bwMode="auto">
              <a:xfrm>
                <a:off x="1033" y="2544"/>
                <a:ext cx="983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77" name="Line 53"/>
              <p:cNvSpPr>
                <a:spLocks noChangeShapeType="1"/>
              </p:cNvSpPr>
              <p:nvPr/>
            </p:nvSpPr>
            <p:spPr bwMode="auto">
              <a:xfrm>
                <a:off x="1033" y="2678"/>
                <a:ext cx="983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78" name="Line 54"/>
              <p:cNvSpPr>
                <a:spLocks noChangeShapeType="1"/>
              </p:cNvSpPr>
              <p:nvPr/>
            </p:nvSpPr>
            <p:spPr bwMode="auto">
              <a:xfrm>
                <a:off x="1033" y="2544"/>
                <a:ext cx="1" cy="134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79" name="Line 55"/>
              <p:cNvSpPr>
                <a:spLocks noChangeShapeType="1"/>
              </p:cNvSpPr>
              <p:nvPr/>
            </p:nvSpPr>
            <p:spPr bwMode="auto">
              <a:xfrm>
                <a:off x="1156" y="2544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80" name="Line 56"/>
              <p:cNvSpPr>
                <a:spLocks noChangeShapeType="1"/>
              </p:cNvSpPr>
              <p:nvPr/>
            </p:nvSpPr>
            <p:spPr bwMode="auto">
              <a:xfrm>
                <a:off x="1279" y="2544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81" name="Line 57"/>
              <p:cNvSpPr>
                <a:spLocks noChangeShapeType="1"/>
              </p:cNvSpPr>
              <p:nvPr/>
            </p:nvSpPr>
            <p:spPr bwMode="auto">
              <a:xfrm>
                <a:off x="1401" y="2544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82" name="Line 58"/>
              <p:cNvSpPr>
                <a:spLocks noChangeShapeType="1"/>
              </p:cNvSpPr>
              <p:nvPr/>
            </p:nvSpPr>
            <p:spPr bwMode="auto">
              <a:xfrm>
                <a:off x="1525" y="2544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83" name="Line 59"/>
              <p:cNvSpPr>
                <a:spLocks noChangeShapeType="1"/>
              </p:cNvSpPr>
              <p:nvPr/>
            </p:nvSpPr>
            <p:spPr bwMode="auto">
              <a:xfrm>
                <a:off x="1648" y="2544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84" name="Line 60"/>
              <p:cNvSpPr>
                <a:spLocks noChangeShapeType="1"/>
              </p:cNvSpPr>
              <p:nvPr/>
            </p:nvSpPr>
            <p:spPr bwMode="auto">
              <a:xfrm>
                <a:off x="1771" y="2544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85" name="Line 61"/>
              <p:cNvSpPr>
                <a:spLocks noChangeShapeType="1"/>
              </p:cNvSpPr>
              <p:nvPr/>
            </p:nvSpPr>
            <p:spPr bwMode="auto">
              <a:xfrm>
                <a:off x="1893" y="2544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86" name="Line 62"/>
              <p:cNvSpPr>
                <a:spLocks noChangeShapeType="1"/>
              </p:cNvSpPr>
              <p:nvPr/>
            </p:nvSpPr>
            <p:spPr bwMode="auto">
              <a:xfrm>
                <a:off x="2016" y="2544"/>
                <a:ext cx="1" cy="134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6327" name="Group 4"/>
          <p:cNvGrpSpPr>
            <a:grpSpLocks/>
          </p:cNvGrpSpPr>
          <p:nvPr/>
        </p:nvGrpSpPr>
        <p:grpSpPr bwMode="auto">
          <a:xfrm>
            <a:off x="6659563" y="3429000"/>
            <a:ext cx="1673225" cy="2333625"/>
            <a:chOff x="6444035" y="3429000"/>
            <a:chExt cx="1673223" cy="2333625"/>
          </a:xfrm>
        </p:grpSpPr>
        <p:sp>
          <p:nvSpPr>
            <p:cNvPr id="129063" name="Text Box 39"/>
            <p:cNvSpPr txBox="1">
              <a:spLocks noChangeArrowheads="1"/>
            </p:cNvSpPr>
            <p:nvPr/>
          </p:nvSpPr>
          <p:spPr bwMode="auto">
            <a:xfrm>
              <a:off x="6444035" y="3429000"/>
              <a:ext cx="1638298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Thread Block N - 1</a:t>
              </a:r>
            </a:p>
          </p:txBody>
        </p:sp>
        <p:grpSp>
          <p:nvGrpSpPr>
            <p:cNvPr id="56363" name="Group 29"/>
            <p:cNvGrpSpPr>
              <a:grpSpLocks/>
            </p:cNvGrpSpPr>
            <p:nvPr/>
          </p:nvGrpSpPr>
          <p:grpSpPr bwMode="auto">
            <a:xfrm>
              <a:off x="6739308" y="3983037"/>
              <a:ext cx="1377950" cy="1779588"/>
              <a:chOff x="4265" y="2710"/>
              <a:chExt cx="868" cy="1121"/>
            </a:xfrm>
          </p:grpSpPr>
          <p:sp>
            <p:nvSpPr>
              <p:cNvPr id="129054" name="Freeform 30"/>
              <p:cNvSpPr>
                <a:spLocks/>
              </p:cNvSpPr>
              <p:nvPr/>
            </p:nvSpPr>
            <p:spPr bwMode="auto">
              <a:xfrm>
                <a:off x="4265" y="2711"/>
                <a:ext cx="113" cy="1114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357 h 1893"/>
                  <a:gd name="T4" fmla="*/ 22 w 152"/>
                  <a:gd name="T5" fmla="*/ 713 h 1893"/>
                  <a:gd name="T6" fmla="*/ 120 w 152"/>
                  <a:gd name="T7" fmla="*/ 1125 h 1893"/>
                  <a:gd name="T8" fmla="*/ 11 w 152"/>
                  <a:gd name="T9" fmla="*/ 1448 h 1893"/>
                  <a:gd name="T10" fmla="*/ 126 w 152"/>
                  <a:gd name="T11" fmla="*/ 1717 h 1893"/>
                  <a:gd name="T12" fmla="*/ 71 w 152"/>
                  <a:gd name="T13" fmla="*/ 1893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55" name="Freeform 31"/>
              <p:cNvSpPr>
                <a:spLocks/>
              </p:cNvSpPr>
              <p:nvPr/>
            </p:nvSpPr>
            <p:spPr bwMode="auto">
              <a:xfrm>
                <a:off x="4387" y="2710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357 h 1893"/>
                  <a:gd name="T4" fmla="*/ 22 w 152"/>
                  <a:gd name="T5" fmla="*/ 713 h 1893"/>
                  <a:gd name="T6" fmla="*/ 120 w 152"/>
                  <a:gd name="T7" fmla="*/ 1125 h 1893"/>
                  <a:gd name="T8" fmla="*/ 11 w 152"/>
                  <a:gd name="T9" fmla="*/ 1448 h 1893"/>
                  <a:gd name="T10" fmla="*/ 126 w 152"/>
                  <a:gd name="T11" fmla="*/ 1717 h 1893"/>
                  <a:gd name="T12" fmla="*/ 71 w 152"/>
                  <a:gd name="T13" fmla="*/ 1893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56" name="Freeform 32"/>
              <p:cNvSpPr>
                <a:spLocks/>
              </p:cNvSpPr>
              <p:nvPr/>
            </p:nvSpPr>
            <p:spPr bwMode="auto">
              <a:xfrm>
                <a:off x="4489" y="2711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357 h 1893"/>
                  <a:gd name="T4" fmla="*/ 22 w 152"/>
                  <a:gd name="T5" fmla="*/ 713 h 1893"/>
                  <a:gd name="T6" fmla="*/ 120 w 152"/>
                  <a:gd name="T7" fmla="*/ 1125 h 1893"/>
                  <a:gd name="T8" fmla="*/ 11 w 152"/>
                  <a:gd name="T9" fmla="*/ 1448 h 1893"/>
                  <a:gd name="T10" fmla="*/ 126 w 152"/>
                  <a:gd name="T11" fmla="*/ 1717 h 1893"/>
                  <a:gd name="T12" fmla="*/ 71 w 152"/>
                  <a:gd name="T13" fmla="*/ 1893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57" name="Freeform 33"/>
              <p:cNvSpPr>
                <a:spLocks/>
              </p:cNvSpPr>
              <p:nvPr/>
            </p:nvSpPr>
            <p:spPr bwMode="auto">
              <a:xfrm>
                <a:off x="4603" y="2714"/>
                <a:ext cx="113" cy="1114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357 h 1893"/>
                  <a:gd name="T4" fmla="*/ 22 w 152"/>
                  <a:gd name="T5" fmla="*/ 713 h 1893"/>
                  <a:gd name="T6" fmla="*/ 120 w 152"/>
                  <a:gd name="T7" fmla="*/ 1125 h 1893"/>
                  <a:gd name="T8" fmla="*/ 11 w 152"/>
                  <a:gd name="T9" fmla="*/ 1448 h 1893"/>
                  <a:gd name="T10" fmla="*/ 126 w 152"/>
                  <a:gd name="T11" fmla="*/ 1717 h 1893"/>
                  <a:gd name="T12" fmla="*/ 71 w 152"/>
                  <a:gd name="T13" fmla="*/ 1893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58" name="Freeform 34"/>
              <p:cNvSpPr>
                <a:spLocks/>
              </p:cNvSpPr>
              <p:nvPr/>
            </p:nvSpPr>
            <p:spPr bwMode="auto">
              <a:xfrm>
                <a:off x="5021" y="2710"/>
                <a:ext cx="113" cy="1114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357 h 1893"/>
                  <a:gd name="T4" fmla="*/ 22 w 152"/>
                  <a:gd name="T5" fmla="*/ 713 h 1893"/>
                  <a:gd name="T6" fmla="*/ 120 w 152"/>
                  <a:gd name="T7" fmla="*/ 1125 h 1893"/>
                  <a:gd name="T8" fmla="*/ 11 w 152"/>
                  <a:gd name="T9" fmla="*/ 1448 h 1893"/>
                  <a:gd name="T10" fmla="*/ 126 w 152"/>
                  <a:gd name="T11" fmla="*/ 1717 h 1893"/>
                  <a:gd name="T12" fmla="*/ 71 w 152"/>
                  <a:gd name="T13" fmla="*/ 1893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59" name="Freeform 35"/>
              <p:cNvSpPr>
                <a:spLocks/>
              </p:cNvSpPr>
              <p:nvPr/>
            </p:nvSpPr>
            <p:spPr bwMode="auto">
              <a:xfrm>
                <a:off x="4693" y="2718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357 h 1893"/>
                  <a:gd name="T4" fmla="*/ 22 w 152"/>
                  <a:gd name="T5" fmla="*/ 713 h 1893"/>
                  <a:gd name="T6" fmla="*/ 120 w 152"/>
                  <a:gd name="T7" fmla="*/ 1125 h 1893"/>
                  <a:gd name="T8" fmla="*/ 11 w 152"/>
                  <a:gd name="T9" fmla="*/ 1448 h 1893"/>
                  <a:gd name="T10" fmla="*/ 126 w 152"/>
                  <a:gd name="T11" fmla="*/ 1717 h 1893"/>
                  <a:gd name="T12" fmla="*/ 71 w 152"/>
                  <a:gd name="T13" fmla="*/ 1893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60" name="Freeform 36"/>
              <p:cNvSpPr>
                <a:spLocks/>
              </p:cNvSpPr>
              <p:nvPr/>
            </p:nvSpPr>
            <p:spPr bwMode="auto">
              <a:xfrm>
                <a:off x="4803" y="2719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357 h 1893"/>
                  <a:gd name="T4" fmla="*/ 22 w 152"/>
                  <a:gd name="T5" fmla="*/ 713 h 1893"/>
                  <a:gd name="T6" fmla="*/ 120 w 152"/>
                  <a:gd name="T7" fmla="*/ 1125 h 1893"/>
                  <a:gd name="T8" fmla="*/ 11 w 152"/>
                  <a:gd name="T9" fmla="*/ 1448 h 1893"/>
                  <a:gd name="T10" fmla="*/ 126 w 152"/>
                  <a:gd name="T11" fmla="*/ 1717 h 1893"/>
                  <a:gd name="T12" fmla="*/ 71 w 152"/>
                  <a:gd name="T13" fmla="*/ 1893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061" name="Freeform 37"/>
              <p:cNvSpPr>
                <a:spLocks/>
              </p:cNvSpPr>
              <p:nvPr/>
            </p:nvSpPr>
            <p:spPr bwMode="auto">
              <a:xfrm>
                <a:off x="4917" y="2710"/>
                <a:ext cx="113" cy="1114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357 h 1893"/>
                  <a:gd name="T4" fmla="*/ 22 w 152"/>
                  <a:gd name="T5" fmla="*/ 713 h 1893"/>
                  <a:gd name="T6" fmla="*/ 120 w 152"/>
                  <a:gd name="T7" fmla="*/ 1125 h 1893"/>
                  <a:gd name="T8" fmla="*/ 11 w 152"/>
                  <a:gd name="T9" fmla="*/ 1448 h 1893"/>
                  <a:gd name="T10" fmla="*/ 126 w 152"/>
                  <a:gd name="T11" fmla="*/ 1717 h 1893"/>
                  <a:gd name="T12" fmla="*/ 71 w 152"/>
                  <a:gd name="T13" fmla="*/ 1893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6364" name="Group 83"/>
            <p:cNvGrpSpPr>
              <a:grpSpLocks/>
            </p:cNvGrpSpPr>
            <p:nvPr/>
          </p:nvGrpSpPr>
          <p:grpSpPr bwMode="auto">
            <a:xfrm>
              <a:off x="6502772" y="3721100"/>
              <a:ext cx="1558925" cy="211137"/>
              <a:chOff x="4116" y="2545"/>
              <a:chExt cx="982" cy="133"/>
            </a:xfrm>
          </p:grpSpPr>
          <p:sp>
            <p:nvSpPr>
              <p:cNvPr id="129108" name="Rectangle 84"/>
              <p:cNvSpPr>
                <a:spLocks noChangeArrowheads="1"/>
              </p:cNvSpPr>
              <p:nvPr/>
            </p:nvSpPr>
            <p:spPr bwMode="auto">
              <a:xfrm>
                <a:off x="4976" y="2545"/>
                <a:ext cx="123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29109" name="Rectangle 85"/>
              <p:cNvSpPr>
                <a:spLocks noChangeArrowheads="1"/>
              </p:cNvSpPr>
              <p:nvPr/>
            </p:nvSpPr>
            <p:spPr bwMode="auto">
              <a:xfrm>
                <a:off x="4854" y="2545"/>
                <a:ext cx="122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129110" name="Rectangle 86"/>
              <p:cNvSpPr>
                <a:spLocks noChangeArrowheads="1"/>
              </p:cNvSpPr>
              <p:nvPr/>
            </p:nvSpPr>
            <p:spPr bwMode="auto">
              <a:xfrm>
                <a:off x="4731" y="2545"/>
                <a:ext cx="123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129111" name="Rectangle 87"/>
              <p:cNvSpPr>
                <a:spLocks noChangeArrowheads="1"/>
              </p:cNvSpPr>
              <p:nvPr/>
            </p:nvSpPr>
            <p:spPr bwMode="auto">
              <a:xfrm>
                <a:off x="4608" y="2545"/>
                <a:ext cx="123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129112" name="Rectangle 88"/>
              <p:cNvSpPr>
                <a:spLocks noChangeArrowheads="1"/>
              </p:cNvSpPr>
              <p:nvPr/>
            </p:nvSpPr>
            <p:spPr bwMode="auto">
              <a:xfrm>
                <a:off x="4484" y="2545"/>
                <a:ext cx="124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129113" name="Rectangle 89"/>
              <p:cNvSpPr>
                <a:spLocks noChangeArrowheads="1"/>
              </p:cNvSpPr>
              <p:nvPr/>
            </p:nvSpPr>
            <p:spPr bwMode="auto">
              <a:xfrm>
                <a:off x="4362" y="2545"/>
                <a:ext cx="122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29114" name="Rectangle 90"/>
              <p:cNvSpPr>
                <a:spLocks noChangeArrowheads="1"/>
              </p:cNvSpPr>
              <p:nvPr/>
            </p:nvSpPr>
            <p:spPr bwMode="auto">
              <a:xfrm>
                <a:off x="4239" y="2545"/>
                <a:ext cx="123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29115" name="Rectangle 91"/>
              <p:cNvSpPr>
                <a:spLocks noChangeArrowheads="1"/>
              </p:cNvSpPr>
              <p:nvPr/>
            </p:nvSpPr>
            <p:spPr bwMode="auto">
              <a:xfrm>
                <a:off x="4116" y="2545"/>
                <a:ext cx="123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defTabSz="449263">
                  <a:spcBef>
                    <a:spcPts val="2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29116" name="Line 92"/>
              <p:cNvSpPr>
                <a:spLocks noChangeShapeType="1"/>
              </p:cNvSpPr>
              <p:nvPr/>
            </p:nvSpPr>
            <p:spPr bwMode="auto">
              <a:xfrm>
                <a:off x="4116" y="2545"/>
                <a:ext cx="983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117" name="Line 93"/>
              <p:cNvSpPr>
                <a:spLocks noChangeShapeType="1"/>
              </p:cNvSpPr>
              <p:nvPr/>
            </p:nvSpPr>
            <p:spPr bwMode="auto">
              <a:xfrm>
                <a:off x="4116" y="2679"/>
                <a:ext cx="983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118" name="Line 94"/>
              <p:cNvSpPr>
                <a:spLocks noChangeShapeType="1"/>
              </p:cNvSpPr>
              <p:nvPr/>
            </p:nvSpPr>
            <p:spPr bwMode="auto">
              <a:xfrm>
                <a:off x="4116" y="2545"/>
                <a:ext cx="1" cy="134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119" name="Line 95"/>
              <p:cNvSpPr>
                <a:spLocks noChangeShapeType="1"/>
              </p:cNvSpPr>
              <p:nvPr/>
            </p:nvSpPr>
            <p:spPr bwMode="auto">
              <a:xfrm>
                <a:off x="4239" y="2545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120" name="Line 96"/>
              <p:cNvSpPr>
                <a:spLocks noChangeShapeType="1"/>
              </p:cNvSpPr>
              <p:nvPr/>
            </p:nvSpPr>
            <p:spPr bwMode="auto">
              <a:xfrm>
                <a:off x="4362" y="2545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121" name="Line 97"/>
              <p:cNvSpPr>
                <a:spLocks noChangeShapeType="1"/>
              </p:cNvSpPr>
              <p:nvPr/>
            </p:nvSpPr>
            <p:spPr bwMode="auto">
              <a:xfrm>
                <a:off x="4484" y="2545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122" name="Line 98"/>
              <p:cNvSpPr>
                <a:spLocks noChangeShapeType="1"/>
              </p:cNvSpPr>
              <p:nvPr/>
            </p:nvSpPr>
            <p:spPr bwMode="auto">
              <a:xfrm>
                <a:off x="4608" y="2545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123" name="Line 99"/>
              <p:cNvSpPr>
                <a:spLocks noChangeShapeType="1"/>
              </p:cNvSpPr>
              <p:nvPr/>
            </p:nvSpPr>
            <p:spPr bwMode="auto">
              <a:xfrm>
                <a:off x="4731" y="2545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124" name="Line 100"/>
              <p:cNvSpPr>
                <a:spLocks noChangeShapeType="1"/>
              </p:cNvSpPr>
              <p:nvPr/>
            </p:nvSpPr>
            <p:spPr bwMode="auto">
              <a:xfrm>
                <a:off x="4854" y="2545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125" name="Line 101"/>
              <p:cNvSpPr>
                <a:spLocks noChangeShapeType="1"/>
              </p:cNvSpPr>
              <p:nvPr/>
            </p:nvSpPr>
            <p:spPr bwMode="auto">
              <a:xfrm>
                <a:off x="4976" y="2545"/>
                <a:ext cx="1" cy="13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126" name="Line 102"/>
              <p:cNvSpPr>
                <a:spLocks noChangeShapeType="1"/>
              </p:cNvSpPr>
              <p:nvPr/>
            </p:nvSpPr>
            <p:spPr bwMode="auto">
              <a:xfrm>
                <a:off x="5099" y="2545"/>
                <a:ext cx="1" cy="134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3792538" y="3429000"/>
            <a:ext cx="1373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Thread Block 1</a:t>
            </a:r>
          </a:p>
        </p:txBody>
      </p:sp>
      <p:grpSp>
        <p:nvGrpSpPr>
          <p:cNvPr id="56329" name="Group 17"/>
          <p:cNvGrpSpPr>
            <a:grpSpLocks/>
          </p:cNvGrpSpPr>
          <p:nvPr/>
        </p:nvGrpSpPr>
        <p:grpSpPr bwMode="auto">
          <a:xfrm>
            <a:off x="3944938" y="3981450"/>
            <a:ext cx="1377950" cy="1779588"/>
            <a:chOff x="2542" y="2709"/>
            <a:chExt cx="868" cy="1121"/>
          </a:xfrm>
        </p:grpSpPr>
        <p:sp>
          <p:nvSpPr>
            <p:cNvPr id="129042" name="Freeform 18"/>
            <p:cNvSpPr>
              <a:spLocks/>
            </p:cNvSpPr>
            <p:nvPr/>
          </p:nvSpPr>
          <p:spPr bwMode="auto">
            <a:xfrm>
              <a:off x="2542" y="2710"/>
              <a:ext cx="113" cy="1114"/>
            </a:xfrm>
            <a:custGeom>
              <a:avLst/>
              <a:gdLst>
                <a:gd name="T0" fmla="*/ 0 w 152"/>
                <a:gd name="T1" fmla="*/ 0 h 1893"/>
                <a:gd name="T2" fmla="*/ 148 w 152"/>
                <a:gd name="T3" fmla="*/ 357 h 1893"/>
                <a:gd name="T4" fmla="*/ 22 w 152"/>
                <a:gd name="T5" fmla="*/ 713 h 1893"/>
                <a:gd name="T6" fmla="*/ 120 w 152"/>
                <a:gd name="T7" fmla="*/ 1125 h 1893"/>
                <a:gd name="T8" fmla="*/ 11 w 152"/>
                <a:gd name="T9" fmla="*/ 1448 h 1893"/>
                <a:gd name="T10" fmla="*/ 126 w 152"/>
                <a:gd name="T11" fmla="*/ 1717 h 1893"/>
                <a:gd name="T12" fmla="*/ 71 w 152"/>
                <a:gd name="T13" fmla="*/ 1893 h 1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043" name="Freeform 19"/>
            <p:cNvSpPr>
              <a:spLocks/>
            </p:cNvSpPr>
            <p:nvPr/>
          </p:nvSpPr>
          <p:spPr bwMode="auto">
            <a:xfrm>
              <a:off x="2664" y="2709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148 w 152"/>
                <a:gd name="T3" fmla="*/ 357 h 1893"/>
                <a:gd name="T4" fmla="*/ 22 w 152"/>
                <a:gd name="T5" fmla="*/ 713 h 1893"/>
                <a:gd name="T6" fmla="*/ 120 w 152"/>
                <a:gd name="T7" fmla="*/ 1125 h 1893"/>
                <a:gd name="T8" fmla="*/ 11 w 152"/>
                <a:gd name="T9" fmla="*/ 1448 h 1893"/>
                <a:gd name="T10" fmla="*/ 126 w 152"/>
                <a:gd name="T11" fmla="*/ 1717 h 1893"/>
                <a:gd name="T12" fmla="*/ 71 w 152"/>
                <a:gd name="T13" fmla="*/ 1893 h 1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044" name="Freeform 20"/>
            <p:cNvSpPr>
              <a:spLocks/>
            </p:cNvSpPr>
            <p:nvPr/>
          </p:nvSpPr>
          <p:spPr bwMode="auto">
            <a:xfrm>
              <a:off x="2766" y="2710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148 w 152"/>
                <a:gd name="T3" fmla="*/ 357 h 1893"/>
                <a:gd name="T4" fmla="*/ 22 w 152"/>
                <a:gd name="T5" fmla="*/ 713 h 1893"/>
                <a:gd name="T6" fmla="*/ 120 w 152"/>
                <a:gd name="T7" fmla="*/ 1125 h 1893"/>
                <a:gd name="T8" fmla="*/ 11 w 152"/>
                <a:gd name="T9" fmla="*/ 1448 h 1893"/>
                <a:gd name="T10" fmla="*/ 126 w 152"/>
                <a:gd name="T11" fmla="*/ 1717 h 1893"/>
                <a:gd name="T12" fmla="*/ 71 w 152"/>
                <a:gd name="T13" fmla="*/ 1893 h 1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045" name="Freeform 21"/>
            <p:cNvSpPr>
              <a:spLocks/>
            </p:cNvSpPr>
            <p:nvPr/>
          </p:nvSpPr>
          <p:spPr bwMode="auto">
            <a:xfrm>
              <a:off x="2880" y="2713"/>
              <a:ext cx="113" cy="1114"/>
            </a:xfrm>
            <a:custGeom>
              <a:avLst/>
              <a:gdLst>
                <a:gd name="T0" fmla="*/ 0 w 152"/>
                <a:gd name="T1" fmla="*/ 0 h 1893"/>
                <a:gd name="T2" fmla="*/ 148 w 152"/>
                <a:gd name="T3" fmla="*/ 357 h 1893"/>
                <a:gd name="T4" fmla="*/ 22 w 152"/>
                <a:gd name="T5" fmla="*/ 713 h 1893"/>
                <a:gd name="T6" fmla="*/ 120 w 152"/>
                <a:gd name="T7" fmla="*/ 1125 h 1893"/>
                <a:gd name="T8" fmla="*/ 11 w 152"/>
                <a:gd name="T9" fmla="*/ 1448 h 1893"/>
                <a:gd name="T10" fmla="*/ 126 w 152"/>
                <a:gd name="T11" fmla="*/ 1717 h 1893"/>
                <a:gd name="T12" fmla="*/ 71 w 152"/>
                <a:gd name="T13" fmla="*/ 1893 h 1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046" name="Freeform 22"/>
            <p:cNvSpPr>
              <a:spLocks/>
            </p:cNvSpPr>
            <p:nvPr/>
          </p:nvSpPr>
          <p:spPr bwMode="auto">
            <a:xfrm>
              <a:off x="3298" y="2709"/>
              <a:ext cx="113" cy="1114"/>
            </a:xfrm>
            <a:custGeom>
              <a:avLst/>
              <a:gdLst>
                <a:gd name="T0" fmla="*/ 0 w 152"/>
                <a:gd name="T1" fmla="*/ 0 h 1893"/>
                <a:gd name="T2" fmla="*/ 148 w 152"/>
                <a:gd name="T3" fmla="*/ 357 h 1893"/>
                <a:gd name="T4" fmla="*/ 22 w 152"/>
                <a:gd name="T5" fmla="*/ 713 h 1893"/>
                <a:gd name="T6" fmla="*/ 120 w 152"/>
                <a:gd name="T7" fmla="*/ 1125 h 1893"/>
                <a:gd name="T8" fmla="*/ 11 w 152"/>
                <a:gd name="T9" fmla="*/ 1448 h 1893"/>
                <a:gd name="T10" fmla="*/ 126 w 152"/>
                <a:gd name="T11" fmla="*/ 1717 h 1893"/>
                <a:gd name="T12" fmla="*/ 71 w 152"/>
                <a:gd name="T13" fmla="*/ 1893 h 1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047" name="Freeform 23"/>
            <p:cNvSpPr>
              <a:spLocks/>
            </p:cNvSpPr>
            <p:nvPr/>
          </p:nvSpPr>
          <p:spPr bwMode="auto">
            <a:xfrm>
              <a:off x="2970" y="2717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148 w 152"/>
                <a:gd name="T3" fmla="*/ 357 h 1893"/>
                <a:gd name="T4" fmla="*/ 22 w 152"/>
                <a:gd name="T5" fmla="*/ 713 h 1893"/>
                <a:gd name="T6" fmla="*/ 120 w 152"/>
                <a:gd name="T7" fmla="*/ 1125 h 1893"/>
                <a:gd name="T8" fmla="*/ 11 w 152"/>
                <a:gd name="T9" fmla="*/ 1448 h 1893"/>
                <a:gd name="T10" fmla="*/ 126 w 152"/>
                <a:gd name="T11" fmla="*/ 1717 h 1893"/>
                <a:gd name="T12" fmla="*/ 71 w 152"/>
                <a:gd name="T13" fmla="*/ 1893 h 1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048" name="Freeform 24"/>
            <p:cNvSpPr>
              <a:spLocks/>
            </p:cNvSpPr>
            <p:nvPr/>
          </p:nvSpPr>
          <p:spPr bwMode="auto">
            <a:xfrm>
              <a:off x="3080" y="2718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148 w 152"/>
                <a:gd name="T3" fmla="*/ 357 h 1893"/>
                <a:gd name="T4" fmla="*/ 22 w 152"/>
                <a:gd name="T5" fmla="*/ 713 h 1893"/>
                <a:gd name="T6" fmla="*/ 120 w 152"/>
                <a:gd name="T7" fmla="*/ 1125 h 1893"/>
                <a:gd name="T8" fmla="*/ 11 w 152"/>
                <a:gd name="T9" fmla="*/ 1448 h 1893"/>
                <a:gd name="T10" fmla="*/ 126 w 152"/>
                <a:gd name="T11" fmla="*/ 1717 h 1893"/>
                <a:gd name="T12" fmla="*/ 71 w 152"/>
                <a:gd name="T13" fmla="*/ 1893 h 1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049" name="Freeform 25"/>
            <p:cNvSpPr>
              <a:spLocks/>
            </p:cNvSpPr>
            <p:nvPr/>
          </p:nvSpPr>
          <p:spPr bwMode="auto">
            <a:xfrm>
              <a:off x="3194" y="2709"/>
              <a:ext cx="113" cy="1114"/>
            </a:xfrm>
            <a:custGeom>
              <a:avLst/>
              <a:gdLst>
                <a:gd name="T0" fmla="*/ 0 w 152"/>
                <a:gd name="T1" fmla="*/ 0 h 1893"/>
                <a:gd name="T2" fmla="*/ 148 w 152"/>
                <a:gd name="T3" fmla="*/ 357 h 1893"/>
                <a:gd name="T4" fmla="*/ 22 w 152"/>
                <a:gd name="T5" fmla="*/ 713 h 1893"/>
                <a:gd name="T6" fmla="*/ 120 w 152"/>
                <a:gd name="T7" fmla="*/ 1125 h 1893"/>
                <a:gd name="T8" fmla="*/ 11 w 152"/>
                <a:gd name="T9" fmla="*/ 1448 h 1893"/>
                <a:gd name="T10" fmla="*/ 126 w 152"/>
                <a:gd name="T11" fmla="*/ 1717 h 1893"/>
                <a:gd name="T12" fmla="*/ 71 w 152"/>
                <a:gd name="T13" fmla="*/ 1893 h 1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6330" name="Group 63"/>
          <p:cNvGrpSpPr>
            <a:grpSpLocks/>
          </p:cNvGrpSpPr>
          <p:nvPr/>
        </p:nvGrpSpPr>
        <p:grpSpPr bwMode="auto">
          <a:xfrm>
            <a:off x="3708400" y="3719513"/>
            <a:ext cx="1558925" cy="211137"/>
            <a:chOff x="2393" y="2544"/>
            <a:chExt cx="982" cy="133"/>
          </a:xfrm>
        </p:grpSpPr>
        <p:sp>
          <p:nvSpPr>
            <p:cNvPr id="129088" name="Rectangle 64"/>
            <p:cNvSpPr>
              <a:spLocks noChangeArrowheads="1"/>
            </p:cNvSpPr>
            <p:nvPr/>
          </p:nvSpPr>
          <p:spPr bwMode="auto">
            <a:xfrm>
              <a:off x="3253" y="2544"/>
              <a:ext cx="123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9089" name="Rectangle 65"/>
            <p:cNvSpPr>
              <a:spLocks noChangeArrowheads="1"/>
            </p:cNvSpPr>
            <p:nvPr/>
          </p:nvSpPr>
          <p:spPr bwMode="auto">
            <a:xfrm>
              <a:off x="3131" y="2544"/>
              <a:ext cx="12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129090" name="Rectangle 66"/>
            <p:cNvSpPr>
              <a:spLocks noChangeArrowheads="1"/>
            </p:cNvSpPr>
            <p:nvPr/>
          </p:nvSpPr>
          <p:spPr bwMode="auto">
            <a:xfrm>
              <a:off x="3008" y="2544"/>
              <a:ext cx="123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29091" name="Rectangle 67"/>
            <p:cNvSpPr>
              <a:spLocks noChangeArrowheads="1"/>
            </p:cNvSpPr>
            <p:nvPr/>
          </p:nvSpPr>
          <p:spPr bwMode="auto">
            <a:xfrm>
              <a:off x="2885" y="2544"/>
              <a:ext cx="123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9092" name="Rectangle 68"/>
            <p:cNvSpPr>
              <a:spLocks noChangeArrowheads="1"/>
            </p:cNvSpPr>
            <p:nvPr/>
          </p:nvSpPr>
          <p:spPr bwMode="auto">
            <a:xfrm>
              <a:off x="2761" y="2544"/>
              <a:ext cx="12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29093" name="Rectangle 69"/>
            <p:cNvSpPr>
              <a:spLocks noChangeArrowheads="1"/>
            </p:cNvSpPr>
            <p:nvPr/>
          </p:nvSpPr>
          <p:spPr bwMode="auto">
            <a:xfrm>
              <a:off x="2639" y="2544"/>
              <a:ext cx="12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29094" name="Rectangle 70"/>
            <p:cNvSpPr>
              <a:spLocks noChangeArrowheads="1"/>
            </p:cNvSpPr>
            <p:nvPr/>
          </p:nvSpPr>
          <p:spPr bwMode="auto">
            <a:xfrm>
              <a:off x="2516" y="2544"/>
              <a:ext cx="123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29095" name="Rectangle 71"/>
            <p:cNvSpPr>
              <a:spLocks noChangeArrowheads="1"/>
            </p:cNvSpPr>
            <p:nvPr/>
          </p:nvSpPr>
          <p:spPr bwMode="auto">
            <a:xfrm>
              <a:off x="2393" y="2544"/>
              <a:ext cx="123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29096" name="Line 72"/>
            <p:cNvSpPr>
              <a:spLocks noChangeShapeType="1"/>
            </p:cNvSpPr>
            <p:nvPr/>
          </p:nvSpPr>
          <p:spPr bwMode="auto">
            <a:xfrm>
              <a:off x="2393" y="2544"/>
              <a:ext cx="9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097" name="Line 73"/>
            <p:cNvSpPr>
              <a:spLocks noChangeShapeType="1"/>
            </p:cNvSpPr>
            <p:nvPr/>
          </p:nvSpPr>
          <p:spPr bwMode="auto">
            <a:xfrm>
              <a:off x="2393" y="2678"/>
              <a:ext cx="9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098" name="Line 74"/>
            <p:cNvSpPr>
              <a:spLocks noChangeShapeType="1"/>
            </p:cNvSpPr>
            <p:nvPr/>
          </p:nvSpPr>
          <p:spPr bwMode="auto">
            <a:xfrm>
              <a:off x="2393" y="2544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099" name="Line 75"/>
            <p:cNvSpPr>
              <a:spLocks noChangeShapeType="1"/>
            </p:cNvSpPr>
            <p:nvPr/>
          </p:nvSpPr>
          <p:spPr bwMode="auto">
            <a:xfrm>
              <a:off x="2516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100" name="Line 76"/>
            <p:cNvSpPr>
              <a:spLocks noChangeShapeType="1"/>
            </p:cNvSpPr>
            <p:nvPr/>
          </p:nvSpPr>
          <p:spPr bwMode="auto">
            <a:xfrm>
              <a:off x="2639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101" name="Line 77"/>
            <p:cNvSpPr>
              <a:spLocks noChangeShapeType="1"/>
            </p:cNvSpPr>
            <p:nvPr/>
          </p:nvSpPr>
          <p:spPr bwMode="auto">
            <a:xfrm>
              <a:off x="2761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102" name="Line 78"/>
            <p:cNvSpPr>
              <a:spLocks noChangeShapeType="1"/>
            </p:cNvSpPr>
            <p:nvPr/>
          </p:nvSpPr>
          <p:spPr bwMode="auto">
            <a:xfrm>
              <a:off x="2885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103" name="Line 79"/>
            <p:cNvSpPr>
              <a:spLocks noChangeShapeType="1"/>
            </p:cNvSpPr>
            <p:nvPr/>
          </p:nvSpPr>
          <p:spPr bwMode="auto">
            <a:xfrm>
              <a:off x="3008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104" name="Line 80"/>
            <p:cNvSpPr>
              <a:spLocks noChangeShapeType="1"/>
            </p:cNvSpPr>
            <p:nvPr/>
          </p:nvSpPr>
          <p:spPr bwMode="auto">
            <a:xfrm>
              <a:off x="3131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105" name="Line 81"/>
            <p:cNvSpPr>
              <a:spLocks noChangeShapeType="1"/>
            </p:cNvSpPr>
            <p:nvPr/>
          </p:nvSpPr>
          <p:spPr bwMode="auto">
            <a:xfrm>
              <a:off x="3253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106" name="Line 82"/>
            <p:cNvSpPr>
              <a:spLocks noChangeShapeType="1"/>
            </p:cNvSpPr>
            <p:nvPr/>
          </p:nvSpPr>
          <p:spPr bwMode="auto">
            <a:xfrm>
              <a:off x="3376" y="2544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6" name="Text Box 12"/>
          <p:cNvSpPr txBox="1">
            <a:spLocks noChangeArrowheads="1"/>
          </p:cNvSpPr>
          <p:nvPr/>
        </p:nvSpPr>
        <p:spPr bwMode="auto">
          <a:xfrm>
            <a:off x="3563938" y="4365625"/>
            <a:ext cx="2520950" cy="68580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Courier New" charset="0"/>
              <a:buNone/>
              <a:defRPr/>
            </a:pPr>
            <a:r>
              <a:rPr lang="en-US" sz="1200" b="1" dirty="0">
                <a:solidFill>
                  <a:srgbClr val="FFFFFF"/>
                </a:solidFill>
                <a:latin typeface="Courier New" charset="0"/>
              </a:rPr>
              <a:t>i = </a:t>
            </a:r>
            <a:r>
              <a:rPr lang="en-US" sz="1200" b="1" dirty="0" err="1">
                <a:solidFill>
                  <a:srgbClr val="FFFFFF"/>
                </a:solidFill>
                <a:latin typeface="Courier New" charset="0"/>
              </a:rPr>
              <a:t>blockIdx.x</a:t>
            </a:r>
            <a:r>
              <a:rPr lang="en-US" sz="1200" b="1" dirty="0">
                <a:solidFill>
                  <a:srgbClr val="FFFFFF"/>
                </a:solidFill>
                <a:latin typeface="Courier New" charset="0"/>
              </a:rPr>
              <a:t>*blockDim.x + </a:t>
            </a:r>
            <a:r>
              <a:rPr lang="en-US" sz="1200" b="1" dirty="0" err="1">
                <a:solidFill>
                  <a:srgbClr val="FFFFFF"/>
                </a:solidFill>
                <a:latin typeface="Courier New" charset="0"/>
              </a:rPr>
              <a:t>threadIdx.x</a:t>
            </a:r>
            <a:endParaRPr lang="en-US" sz="1200" b="1" dirty="0">
              <a:solidFill>
                <a:srgbClr val="FFFFFF"/>
              </a:solidFill>
              <a:latin typeface="Courier New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Courier New" charset="0"/>
              <a:buNone/>
              <a:defRPr/>
            </a:pPr>
            <a:r>
              <a:rPr lang="en-US" sz="1200" b="1" dirty="0">
                <a:solidFill>
                  <a:srgbClr val="FFFFFF"/>
                </a:solidFill>
                <a:latin typeface="Courier New" charset="0"/>
              </a:rPr>
              <a:t>C[i] = A[i] + B[i];</a:t>
            </a:r>
          </a:p>
        </p:txBody>
      </p:sp>
      <p:sp>
        <p:nvSpPr>
          <p:cNvPr id="110" name="Text Box 15"/>
          <p:cNvSpPr txBox="1">
            <a:spLocks noChangeArrowheads="1"/>
          </p:cNvSpPr>
          <p:nvPr/>
        </p:nvSpPr>
        <p:spPr bwMode="auto">
          <a:xfrm>
            <a:off x="6011863" y="4365625"/>
            <a:ext cx="5730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6516688" y="4365625"/>
            <a:ext cx="2520950" cy="68580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Courier New" charset="0"/>
              <a:buNone/>
              <a:defRPr/>
            </a:pPr>
            <a:r>
              <a:rPr lang="en-US" sz="1200" b="1" dirty="0">
                <a:solidFill>
                  <a:srgbClr val="FFFFFF"/>
                </a:solidFill>
                <a:latin typeface="Courier New" charset="0"/>
              </a:rPr>
              <a:t>i = </a:t>
            </a:r>
            <a:r>
              <a:rPr lang="en-US" sz="1200" b="1" dirty="0" err="1">
                <a:solidFill>
                  <a:srgbClr val="FFFFFF"/>
                </a:solidFill>
                <a:latin typeface="Courier New" charset="0"/>
              </a:rPr>
              <a:t>blockIdx.x</a:t>
            </a:r>
            <a:r>
              <a:rPr lang="en-US" sz="1200" b="1" dirty="0">
                <a:solidFill>
                  <a:srgbClr val="FFFFFF"/>
                </a:solidFill>
                <a:latin typeface="Courier New" charset="0"/>
              </a:rPr>
              <a:t>*blockDim.x + </a:t>
            </a:r>
            <a:r>
              <a:rPr lang="en-US" sz="1200" b="1" dirty="0" err="1">
                <a:solidFill>
                  <a:srgbClr val="FFFFFF"/>
                </a:solidFill>
                <a:latin typeface="Courier New" charset="0"/>
              </a:rPr>
              <a:t>threadIdx.x</a:t>
            </a:r>
            <a:endParaRPr lang="en-US" sz="1200" b="1" dirty="0">
              <a:solidFill>
                <a:srgbClr val="FFFFFF"/>
              </a:solidFill>
              <a:latin typeface="Courier New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Courier New" charset="0"/>
              <a:buNone/>
              <a:defRPr/>
            </a:pPr>
            <a:r>
              <a:rPr lang="en-US" sz="1200" b="1" dirty="0">
                <a:solidFill>
                  <a:srgbClr val="FFFFFF"/>
                </a:solidFill>
                <a:latin typeface="Courier New" charset="0"/>
              </a:rPr>
              <a:t>C[i] = A[i] + B[i];</a:t>
            </a:r>
          </a:p>
        </p:txBody>
      </p:sp>
      <p:sp>
        <p:nvSpPr>
          <p:cNvPr id="56334" name="TextBox 5"/>
          <p:cNvSpPr txBox="1">
            <a:spLocks noChangeArrowheads="1"/>
          </p:cNvSpPr>
          <p:nvPr/>
        </p:nvSpPr>
        <p:spPr bwMode="auto">
          <a:xfrm>
            <a:off x="4932363" y="5949950"/>
            <a:ext cx="3743325" cy="706438"/>
          </a:xfrm>
          <a:prstGeom prst="rect">
            <a:avLst/>
          </a:prstGeom>
          <a:solidFill>
            <a:srgbClr val="FFF2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/>
              <a:t>Here we show 8 threads per block – typically this would be larger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Thread Blocks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684213" y="1341438"/>
            <a:ext cx="7772400" cy="41148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Number of threads in each block is specified by the host code when the kernel is launched. In the kernel code this is available in the </a:t>
            </a:r>
            <a:r>
              <a:rPr lang="en-US" i="1">
                <a:latin typeface="Times New Roman" charset="0"/>
              </a:rPr>
              <a:t>blockDim</a:t>
            </a:r>
            <a:r>
              <a:rPr lang="en-US">
                <a:latin typeface="Times New Roman" charset="0"/>
              </a:rPr>
              <a:t> variable.</a:t>
            </a:r>
          </a:p>
          <a:p>
            <a:r>
              <a:rPr lang="en-US">
                <a:latin typeface="Times New Roman" charset="0"/>
              </a:rPr>
              <a:t>Dimensions of thread blocks should be multiples of 32 for hardware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485EE-805E-7443-B396-A026839485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Thread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41438"/>
            <a:ext cx="7772400" cy="4608512"/>
          </a:xfrm>
        </p:spPr>
        <p:txBody>
          <a:bodyPr/>
          <a:lstStyle/>
          <a:p>
            <a:pPr>
              <a:defRPr/>
            </a:pPr>
            <a:r>
              <a:rPr lang="en-US" dirty="0"/>
              <a:t>Each thread in a block has a unique </a:t>
            </a:r>
            <a:r>
              <a:rPr lang="en-US" i="1" dirty="0" err="1"/>
              <a:t>threadIdx</a:t>
            </a:r>
            <a:r>
              <a:rPr lang="en-US" dirty="0"/>
              <a:t> value: 0, 1, 2, …, etc.</a:t>
            </a:r>
          </a:p>
          <a:p>
            <a:pPr>
              <a:defRPr/>
            </a:pPr>
            <a:r>
              <a:rPr lang="en-US" dirty="0"/>
              <a:t>The variable </a:t>
            </a:r>
            <a:r>
              <a:rPr lang="en-US" i="1" dirty="0" err="1"/>
              <a:t>blockIdx</a:t>
            </a:r>
            <a:r>
              <a:rPr lang="en-US" dirty="0"/>
              <a:t> is used to store the block that a thread is in: 0, 1, 2,…, </a:t>
            </a:r>
            <a:r>
              <a:rPr lang="en-US" dirty="0" err="1"/>
              <a:t>etc</a:t>
            </a:r>
            <a:endParaRPr lang="en-US" dirty="0"/>
          </a:p>
          <a:p>
            <a:pPr>
              <a:defRPr/>
            </a:pPr>
            <a:r>
              <a:rPr lang="en-US" dirty="0"/>
              <a:t>Each thread will evaluate C[i] = A[i] + B[i] for one value of i, so each thread needs to figure out its value of i: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sz="2000" b="1" dirty="0">
                <a:latin typeface="Courier New"/>
                <a:cs typeface="Courier New"/>
              </a:rPr>
              <a:t>i = </a:t>
            </a:r>
            <a:r>
              <a:rPr lang="en-US" sz="2000" b="1" dirty="0" err="1">
                <a:latin typeface="Courier New"/>
                <a:cs typeface="Courier New"/>
              </a:rPr>
              <a:t>blockIdx.x</a:t>
            </a:r>
            <a:r>
              <a:rPr lang="en-US" sz="2000" b="1" dirty="0">
                <a:latin typeface="Courier New"/>
                <a:cs typeface="Courier New"/>
              </a:rPr>
              <a:t>*blockDim.x + </a:t>
            </a:r>
            <a:r>
              <a:rPr lang="en-US" sz="2000" b="1" dirty="0" err="1">
                <a:latin typeface="Courier New"/>
                <a:cs typeface="Courier New"/>
              </a:rPr>
              <a:t>threadIdx.x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89421-6517-CA4E-80F7-97E0E8AD617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Thread ID Example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684213" y="1341438"/>
            <a:ext cx="7772400" cy="4608512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Suppose there are 8 threads per block, i.e., blockDim.x = 8</a:t>
            </a:r>
          </a:p>
          <a:p>
            <a:r>
              <a:rPr lang="en-US">
                <a:latin typeface="Times New Roman" charset="0"/>
              </a:rPr>
              <a:t>Suppose vectors are of length 1000</a:t>
            </a:r>
          </a:p>
          <a:p>
            <a:r>
              <a:rPr lang="en-US">
                <a:latin typeface="Times New Roman" charset="0"/>
              </a:rPr>
              <a:t>We need ceil(1000/8.0) = 125 thread blocks 	</a:t>
            </a:r>
            <a:r>
              <a:rPr lang="en-US" sz="2000" b="1">
                <a:latin typeface="Courier New" charset="0"/>
                <a:cs typeface="Courier New" charset="0"/>
              </a:rPr>
              <a:t>i = blockIdx.x*blockDim.x + threadIdx.x</a:t>
            </a:r>
          </a:p>
          <a:p>
            <a:r>
              <a:rPr lang="en-US">
                <a:latin typeface="Times New Roman" charset="0"/>
              </a:rPr>
              <a:t>For block 0, i runs from 0 to 7.</a:t>
            </a:r>
          </a:p>
          <a:p>
            <a:r>
              <a:rPr lang="en-US">
                <a:latin typeface="Times New Roman" charset="0"/>
              </a:rPr>
              <a:t>For block 1, i runs from 8 to 15.</a:t>
            </a:r>
          </a:p>
          <a:p>
            <a:r>
              <a:rPr lang="en-US">
                <a:latin typeface="Times New Roman" charset="0"/>
              </a:rPr>
              <a:t>For block 124, i runs from 992 to 999.</a:t>
            </a:r>
          </a:p>
          <a:p>
            <a:endParaRPr lang="en-US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FE248-EE4D-5F49-B83E-8B0D36A8845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Thread ID Example 2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684213" y="1341438"/>
            <a:ext cx="7772400" cy="4608512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Suppose now vectors are of length 950</a:t>
            </a:r>
          </a:p>
          <a:p>
            <a:r>
              <a:rPr lang="en-US">
                <a:latin typeface="Times New Roman" charset="0"/>
              </a:rPr>
              <a:t>We need ceil(950/8.0) = 119 thread blocks 	</a:t>
            </a:r>
            <a:r>
              <a:rPr lang="en-US" sz="2000" b="1">
                <a:latin typeface="Courier New" charset="0"/>
                <a:cs typeface="Courier New" charset="0"/>
              </a:rPr>
              <a:t>i = blockIdx.x*blockDim.x + threadIdx.x</a:t>
            </a:r>
          </a:p>
          <a:p>
            <a:r>
              <a:rPr lang="en-US">
                <a:latin typeface="Times New Roman" charset="0"/>
              </a:rPr>
              <a:t>For block 0, i runs from 0 to 7.</a:t>
            </a:r>
          </a:p>
          <a:p>
            <a:r>
              <a:rPr lang="en-US">
                <a:latin typeface="Times New Roman" charset="0"/>
              </a:rPr>
              <a:t>For block 1, i runs from 8 to 15.</a:t>
            </a:r>
          </a:p>
          <a:p>
            <a:r>
              <a:rPr lang="en-US">
                <a:latin typeface="Times New Roman" charset="0"/>
              </a:rPr>
              <a:t>For block 118, i runs from 944 to 951.</a:t>
            </a:r>
          </a:p>
          <a:p>
            <a:r>
              <a:rPr lang="en-US">
                <a:latin typeface="Times New Roman" charset="0"/>
              </a:rPr>
              <a:t>Last two threads in block 118 are inactive because they have i values &gt; 949.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271AD-6BFD-4540-8C92-B7AFBE571ED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395288" y="12700"/>
            <a:ext cx="8497887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Kernel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148AE-521D-194A-BF6C-4502729A67A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62467" name="Group 39"/>
          <p:cNvGrpSpPr>
            <a:grpSpLocks/>
          </p:cNvGrpSpPr>
          <p:nvPr/>
        </p:nvGrpSpPr>
        <p:grpSpPr bwMode="auto">
          <a:xfrm>
            <a:off x="611188" y="1196975"/>
            <a:ext cx="7705725" cy="5172075"/>
            <a:chOff x="611560" y="1556792"/>
            <a:chExt cx="7704856" cy="5171802"/>
          </a:xfrm>
        </p:grpSpPr>
        <p:sp>
          <p:nvSpPr>
            <p:cNvPr id="62468" name="Text Box 3"/>
            <p:cNvSpPr txBox="1">
              <a:spLocks noChangeArrowheads="1"/>
            </p:cNvSpPr>
            <p:nvPr/>
          </p:nvSpPr>
          <p:spPr bwMode="auto">
            <a:xfrm>
              <a:off x="611560" y="2132856"/>
              <a:ext cx="7596187" cy="236064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>
                <a:buFontTx/>
                <a:buNone/>
              </a:pPr>
              <a:r>
                <a:rPr lang="en-US" sz="1700" b="1">
                  <a:latin typeface="Courier New" charset="0"/>
                </a:rPr>
                <a:t>__global__</a:t>
              </a:r>
            </a:p>
            <a:p>
              <a:pPr algn="l">
                <a:spcBef>
                  <a:spcPts val="120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void vecAddKernel(float *A, float *B, float *C, int n)</a:t>
              </a:r>
            </a:p>
            <a:p>
              <a:pPr algn="l">
                <a:spcBef>
                  <a:spcPts val="120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{</a:t>
              </a:r>
            </a:p>
            <a:p>
              <a:pPr algn="l">
                <a:spcBef>
                  <a:spcPts val="1200"/>
                </a:spcBef>
                <a:buFontTx/>
                <a:buNone/>
              </a:pPr>
              <a:r>
                <a:rPr lang="en-US" sz="1700" b="1">
                  <a:latin typeface="Courier New" charset="0"/>
                </a:rPr>
                <a:t>    int </a:t>
              </a:r>
              <a:r>
                <a:rPr lang="en-US" sz="1800" b="1">
                  <a:latin typeface="Courier New" charset="0"/>
                  <a:cs typeface="Courier New" charset="0"/>
                </a:rPr>
                <a:t>i = blockIdx.x*blockDim.x + threadIdx.x;</a:t>
              </a:r>
            </a:p>
            <a:p>
              <a:pPr algn="l">
                <a:spcBef>
                  <a:spcPts val="1200"/>
                </a:spcBef>
                <a:buFontTx/>
                <a:buNone/>
              </a:pPr>
              <a:r>
                <a:rPr lang="en-US" sz="1800" b="1">
                  <a:latin typeface="Courier New" charset="0"/>
                  <a:cs typeface="Courier New" charset="0"/>
                </a:rPr>
                <a:t>    if (i&lt;n) C[i] = A[i] + B[i];</a:t>
              </a:r>
            </a:p>
            <a:p>
              <a:pPr algn="l">
                <a:spcAft>
                  <a:spcPts val="1200"/>
                </a:spcAft>
                <a:buFontTx/>
                <a:buNone/>
              </a:pPr>
              <a:r>
                <a:rPr lang="en-US" sz="1700" b="1">
                  <a:latin typeface="Courier New" charset="0"/>
                </a:rPr>
                <a:t>}</a:t>
              </a:r>
            </a:p>
          </p:txBody>
        </p:sp>
        <p:sp>
          <p:nvSpPr>
            <p:cNvPr id="62469" name="TextBox 5"/>
            <p:cNvSpPr txBox="1">
              <a:spLocks noChangeArrowheads="1"/>
            </p:cNvSpPr>
            <p:nvPr/>
          </p:nvSpPr>
          <p:spPr bwMode="auto">
            <a:xfrm>
              <a:off x="827584" y="4653136"/>
              <a:ext cx="4032448" cy="923330"/>
            </a:xfrm>
            <a:prstGeom prst="rect">
              <a:avLst/>
            </a:prstGeom>
            <a:solidFill>
              <a:srgbClr val="FFF25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800"/>
                <a:t>This makes sure that the value of i for each thread corresponds to a valid entry in the vectors A, B, and C.</a:t>
              </a:r>
            </a:p>
          </p:txBody>
        </p:sp>
        <p:cxnSp>
          <p:nvCxnSpPr>
            <p:cNvPr id="62470" name="Straight Arrow Connector 6"/>
            <p:cNvCxnSpPr>
              <a:cxnSpLocks noChangeShapeType="1"/>
            </p:cNvCxnSpPr>
            <p:nvPr/>
          </p:nvCxnSpPr>
          <p:spPr bwMode="auto">
            <a:xfrm flipV="1">
              <a:off x="1907704" y="4149080"/>
              <a:ext cx="0" cy="5040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71" name="TextBox 13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5760640" cy="923330"/>
            </a:xfrm>
            <a:prstGeom prst="rect">
              <a:avLst/>
            </a:prstGeom>
            <a:solidFill>
              <a:srgbClr val="FFF25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800"/>
                <a:t>CUDA keyword indicating that the function is a kernel and that it can be called from the host to generate a grid of threads on a device. Note double underscores.</a:t>
              </a:r>
            </a:p>
          </p:txBody>
        </p:sp>
        <p:cxnSp>
          <p:nvCxnSpPr>
            <p:cNvPr id="62472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2051720" y="2276872"/>
              <a:ext cx="5040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73" name="TextBox 17"/>
            <p:cNvSpPr txBox="1">
              <a:spLocks noChangeArrowheads="1"/>
            </p:cNvSpPr>
            <p:nvPr/>
          </p:nvSpPr>
          <p:spPr bwMode="auto">
            <a:xfrm>
              <a:off x="6372200" y="4653136"/>
              <a:ext cx="1872208" cy="646331"/>
            </a:xfrm>
            <a:prstGeom prst="rect">
              <a:avLst/>
            </a:prstGeom>
            <a:solidFill>
              <a:srgbClr val="FFF25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800"/>
                <a:t>Each thread has a private copy of i.</a:t>
              </a:r>
            </a:p>
          </p:txBody>
        </p:sp>
        <p:cxnSp>
          <p:nvCxnSpPr>
            <p:cNvPr id="62474" name="Elbow Connector 19"/>
            <p:cNvCxnSpPr>
              <a:cxnSpLocks noChangeShapeType="1"/>
            </p:cNvCxnSpPr>
            <p:nvPr/>
          </p:nvCxnSpPr>
          <p:spPr bwMode="auto">
            <a:xfrm rot="16200000" flipV="1">
              <a:off x="6876256" y="4005064"/>
              <a:ext cx="1008112" cy="288032"/>
            </a:xfrm>
            <a:prstGeom prst="bentConnector3">
              <a:avLst>
                <a:gd name="adj1" fmla="val 100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75" name="TextBox 38"/>
            <p:cNvSpPr txBox="1">
              <a:spLocks noChangeArrowheads="1"/>
            </p:cNvSpPr>
            <p:nvPr/>
          </p:nvSpPr>
          <p:spPr bwMode="auto">
            <a:xfrm>
              <a:off x="683568" y="5805264"/>
              <a:ext cx="7200800" cy="923330"/>
            </a:xfrm>
            <a:prstGeom prst="rect">
              <a:avLst/>
            </a:prstGeom>
            <a:solidFill>
              <a:srgbClr val="9FB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800"/>
                <a:t>Note that there is no loop in the kernel code – this has been replaced by the grid of threads. Each thread in the grid corresponds to one iteration of the original loop.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539750" y="26035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CUDA Keywords for Functions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11188" y="1700213"/>
          <a:ext cx="7772400" cy="190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0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Executed on the: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Only callable from the: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2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__device__ float </a:t>
                      </a:r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Courier New"/>
                        </a:rPr>
                        <a:t>DeviceFunc</a:t>
                      </a:r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()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Device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Device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__global__ void </a:t>
                      </a:r>
                      <a:r>
                        <a:rPr lang="en-US" sz="1400" b="1" i="0" dirty="0" err="1">
                          <a:latin typeface="Courier New"/>
                          <a:cs typeface="Courier New"/>
                        </a:rPr>
                        <a:t>KernelFunc</a:t>
                      </a:r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Device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Host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__host__ float </a:t>
                      </a:r>
                      <a:r>
                        <a:rPr lang="en-US" sz="1400" b="1" i="0" dirty="0" err="1">
                          <a:latin typeface="Courier New"/>
                          <a:cs typeface="Courier New"/>
                        </a:rPr>
                        <a:t>HostFunc</a:t>
                      </a:r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Host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Host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BEA7A-ADBB-A44D-9E23-BE9BDA7605C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3513" name="Content Placeholder 2"/>
          <p:cNvSpPr txBox="1">
            <a:spLocks/>
          </p:cNvSpPr>
          <p:nvPr/>
        </p:nvSpPr>
        <p:spPr bwMode="auto">
          <a:xfrm>
            <a:off x="611188" y="3789363"/>
            <a:ext cx="7921625" cy="2735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800"/>
              <a:t>By default all functions in a CUDA program are host functions.</a:t>
            </a:r>
          </a:p>
          <a:p>
            <a:pPr algn="l"/>
            <a:r>
              <a:rPr lang="en-US" sz="2800"/>
              <a:t>Can use both __host__ and __device__ in a function declaration. Compiler will produce one version of code for host and another for the device.</a:t>
            </a: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Launching the Kernel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When the host launches the kernel it must specify the configuration parameters:</a:t>
            </a:r>
          </a:p>
          <a:p>
            <a:pPr lvl="1"/>
            <a:r>
              <a:rPr lang="en-US">
                <a:latin typeface="Times New Roman" charset="0"/>
              </a:rPr>
              <a:t>the number of thread blocks in the grid.</a:t>
            </a:r>
          </a:p>
          <a:p>
            <a:pPr lvl="1"/>
            <a:r>
              <a:rPr lang="en-US">
                <a:latin typeface="Times New Roman" charset="0"/>
              </a:rPr>
              <a:t>the number of threads in a block.</a:t>
            </a:r>
          </a:p>
          <a:p>
            <a:r>
              <a:rPr lang="en-US">
                <a:latin typeface="Times New Roman" charset="0"/>
              </a:rPr>
              <a:t>These parameters are placed before the traditional C function arguments between &lt;&lt;&lt; and &gt;&gt;&gt;.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A05213-32BF-5445-8331-F9A6249AFFD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8497887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Step 3: Launching the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CB779-082E-284D-86AD-96F3BF0F54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11188" y="1700213"/>
            <a:ext cx="7596187" cy="19669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>
              <a:buFontTx/>
              <a:buNone/>
            </a:pPr>
            <a:r>
              <a:rPr lang="en-US" sz="1700" b="1">
                <a:latin typeface="Courier New" charset="0"/>
              </a:rPr>
              <a:t>// This code slots in after the cudaMalloc() calls</a:t>
            </a:r>
          </a:p>
          <a:p>
            <a:pPr algn="l">
              <a:spcBef>
                <a:spcPts val="1200"/>
              </a:spcBef>
              <a:buFontTx/>
              <a:buNone/>
            </a:pPr>
            <a:r>
              <a:rPr lang="en-US" sz="1700" b="1">
                <a:latin typeface="Courier New" charset="0"/>
              </a:rPr>
              <a:t>cudaMemcpy(d_A, h_A, size, cudaMemcpyHostToDevice);</a:t>
            </a:r>
          </a:p>
          <a:p>
            <a:pPr algn="l">
              <a:spcAft>
                <a:spcPts val="1200"/>
              </a:spcAft>
              <a:buFontTx/>
              <a:buNone/>
            </a:pPr>
            <a:r>
              <a:rPr lang="en-US" sz="1700" b="1">
                <a:latin typeface="Courier New" charset="0"/>
              </a:rPr>
              <a:t>cudaMemcpy(d_B, h_B, size, cudaMemcpyHostToDevice);</a:t>
            </a:r>
          </a:p>
          <a:p>
            <a:pPr algn="l">
              <a:buFontTx/>
              <a:buNone/>
            </a:pPr>
            <a:r>
              <a:rPr lang="en-US" sz="1700" b="1">
                <a:latin typeface="Courier New" charset="0"/>
              </a:rPr>
              <a:t>vecAddKernel&lt;&lt;&lt;ceil(n/256.0), 256&gt;&gt;&gt;(d_A, d_B, d_C, n);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sz="1700" b="1">
                <a:latin typeface="Courier New" charset="0"/>
              </a:rPr>
              <a:t>cudaMemcpy(h_C, d_C, size, cudaMemcpyDeviceToHost);</a:t>
            </a:r>
          </a:p>
        </p:txBody>
      </p:sp>
      <p:sp>
        <p:nvSpPr>
          <p:cNvPr id="65540" name="Content Placeholder 2"/>
          <p:cNvSpPr txBox="1">
            <a:spLocks/>
          </p:cNvSpPr>
          <p:nvPr/>
        </p:nvSpPr>
        <p:spPr bwMode="auto">
          <a:xfrm>
            <a:off x="611188" y="3789363"/>
            <a:ext cx="7921625" cy="2735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800"/>
              <a:t>We have specified 256 threads per block.</a:t>
            </a:r>
          </a:p>
          <a:p>
            <a:pPr algn="l"/>
            <a:r>
              <a:rPr lang="en-US" sz="2800"/>
              <a:t>So we must have </a:t>
            </a:r>
            <a:r>
              <a:rPr lang="en-US" sz="2400" b="1">
                <a:latin typeface="Courier New" charset="0"/>
                <a:cs typeface="Courier New" charset="0"/>
              </a:rPr>
              <a:t>ceil(n/256.0)</a:t>
            </a:r>
            <a:r>
              <a:rPr lang="en-US" sz="2400" b="1">
                <a:cs typeface="Courier New" charset="0"/>
              </a:rPr>
              <a:t> </a:t>
            </a:r>
            <a:r>
              <a:rPr lang="en-US" sz="2800"/>
              <a:t>thread blocks.</a:t>
            </a:r>
          </a:p>
          <a:p>
            <a:pPr algn="l"/>
            <a:r>
              <a:rPr lang="en-US" sz="2800"/>
              <a:t>If the length of each vector is 1000, there will be 4 thread blocks of 256 threads each = 1024 threads.</a:t>
            </a:r>
          </a:p>
          <a:p>
            <a:pPr algn="l"/>
            <a:r>
              <a:rPr lang="en-US" sz="2800"/>
              <a:t>The last 24 threads in block 3 will be inactive.</a:t>
            </a:r>
          </a:p>
          <a:p>
            <a:pPr algn="l"/>
            <a:endParaRPr lang="en-US"/>
          </a:p>
        </p:txBody>
      </p:sp>
      <p:sp>
        <p:nvSpPr>
          <p:cNvPr id="65541" name="Rectangle 2"/>
          <p:cNvSpPr>
            <a:spLocks noChangeArrowheads="1"/>
          </p:cNvSpPr>
          <p:nvPr/>
        </p:nvSpPr>
        <p:spPr bwMode="auto">
          <a:xfrm>
            <a:off x="611188" y="2852738"/>
            <a:ext cx="7273925" cy="431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The Complete vecAdd()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D4E60-03BA-1045-9A4A-CBDCDCB1D26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11188" y="1268413"/>
            <a:ext cx="8065268" cy="4749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void </a:t>
            </a:r>
            <a:r>
              <a:rPr lang="en-US" sz="1700" b="1" dirty="0" err="1">
                <a:latin typeface="Courier New" charset="0"/>
              </a:rPr>
              <a:t>vecAdd</a:t>
            </a:r>
            <a:r>
              <a:rPr lang="en-US" sz="1700" b="1" dirty="0">
                <a:latin typeface="Courier New" charset="0"/>
              </a:rPr>
              <a:t>(float *</a:t>
            </a:r>
            <a:r>
              <a:rPr lang="en-US" sz="1700" b="1" dirty="0" err="1">
                <a:latin typeface="Courier New" charset="0"/>
              </a:rPr>
              <a:t>h_A</a:t>
            </a:r>
            <a:r>
              <a:rPr lang="en-US" sz="1700" b="1" dirty="0">
                <a:latin typeface="Courier New" charset="0"/>
              </a:rPr>
              <a:t>, float *</a:t>
            </a:r>
            <a:r>
              <a:rPr lang="en-US" sz="1700" b="1" dirty="0" err="1">
                <a:latin typeface="Courier New" charset="0"/>
              </a:rPr>
              <a:t>h_B</a:t>
            </a:r>
            <a:r>
              <a:rPr lang="en-US" sz="1700" b="1" dirty="0">
                <a:latin typeface="Courier New" charset="0"/>
              </a:rPr>
              <a:t>, float *</a:t>
            </a:r>
            <a:r>
              <a:rPr lang="en-US" sz="1700" b="1" dirty="0" err="1">
                <a:latin typeface="Courier New" charset="0"/>
              </a:rPr>
              <a:t>h_C</a:t>
            </a:r>
            <a:r>
              <a:rPr lang="en-US" sz="1700" b="1" dirty="0">
                <a:latin typeface="Courier New" charset="0"/>
              </a:rPr>
              <a:t>, </a:t>
            </a:r>
            <a:r>
              <a:rPr lang="en-US" sz="1700" b="1" dirty="0" err="1">
                <a:latin typeface="Courier New" charset="0"/>
              </a:rPr>
              <a:t>int</a:t>
            </a:r>
            <a:r>
              <a:rPr lang="en-US" sz="1700" b="1" dirty="0">
                <a:latin typeface="Courier New" charset="0"/>
              </a:rPr>
              <a:t> n)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{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    float *</a:t>
            </a:r>
            <a:r>
              <a:rPr lang="en-US" sz="1700" b="1" dirty="0" err="1">
                <a:latin typeface="Courier New" charset="0"/>
              </a:rPr>
              <a:t>d_A</a:t>
            </a:r>
            <a:r>
              <a:rPr lang="en-US" sz="1700" b="1" dirty="0">
                <a:latin typeface="Courier New" charset="0"/>
              </a:rPr>
              <a:t>, *</a:t>
            </a:r>
            <a:r>
              <a:rPr lang="en-US" sz="1700" b="1" dirty="0" err="1">
                <a:latin typeface="Courier New" charset="0"/>
              </a:rPr>
              <a:t>d_B</a:t>
            </a:r>
            <a:r>
              <a:rPr lang="en-US" sz="1700" b="1" dirty="0">
                <a:latin typeface="Courier New" charset="0"/>
              </a:rPr>
              <a:t>, *</a:t>
            </a:r>
            <a:r>
              <a:rPr lang="en-US" sz="1700" b="1" dirty="0" err="1">
                <a:latin typeface="Courier New" charset="0"/>
              </a:rPr>
              <a:t>d_C</a:t>
            </a:r>
            <a:r>
              <a:rPr lang="en-US" sz="1700" b="1" dirty="0">
                <a:latin typeface="Courier New" charset="0"/>
              </a:rPr>
              <a:t>;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    </a:t>
            </a:r>
            <a:r>
              <a:rPr lang="en-US" sz="1700" b="1" dirty="0" err="1">
                <a:latin typeface="Courier New" charset="0"/>
              </a:rPr>
              <a:t>int</a:t>
            </a:r>
            <a:r>
              <a:rPr lang="en-US" sz="1700" b="1" dirty="0">
                <a:latin typeface="Courier New" charset="0"/>
              </a:rPr>
              <a:t> size=</a:t>
            </a:r>
            <a:r>
              <a:rPr lang="en-US" sz="1700" b="1" dirty="0" err="1">
                <a:latin typeface="Courier New" charset="0"/>
              </a:rPr>
              <a:t>sizeof</a:t>
            </a:r>
            <a:r>
              <a:rPr lang="en-US" sz="1700" b="1" dirty="0">
                <a:latin typeface="Courier New" charset="0"/>
              </a:rPr>
              <a:t>(float)*n;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    </a:t>
            </a:r>
            <a:r>
              <a:rPr lang="en-US" sz="1700" b="1" dirty="0" err="1">
                <a:latin typeface="Courier New" charset="0"/>
              </a:rPr>
              <a:t>cudaMalloc</a:t>
            </a:r>
            <a:r>
              <a:rPr lang="en-US" sz="1700" b="1" dirty="0">
                <a:latin typeface="Courier New" charset="0"/>
              </a:rPr>
              <a:t>((void **)&amp;</a:t>
            </a:r>
            <a:r>
              <a:rPr lang="en-US" sz="1700" b="1" dirty="0" err="1">
                <a:latin typeface="Courier New" charset="0"/>
              </a:rPr>
              <a:t>d_A,size</a:t>
            </a:r>
            <a:r>
              <a:rPr lang="en-US" sz="1700" b="1" dirty="0">
                <a:latin typeface="Courier New" charset="0"/>
              </a:rPr>
              <a:t>);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    </a:t>
            </a:r>
            <a:r>
              <a:rPr lang="en-US" sz="1700" b="1" dirty="0" err="1">
                <a:latin typeface="Courier New" charset="0"/>
              </a:rPr>
              <a:t>cudaMalloc</a:t>
            </a:r>
            <a:r>
              <a:rPr lang="en-US" sz="1700" b="1" dirty="0">
                <a:latin typeface="Courier New" charset="0"/>
              </a:rPr>
              <a:t>((void **)&amp;</a:t>
            </a:r>
            <a:r>
              <a:rPr lang="en-US" sz="1700" b="1" dirty="0" err="1">
                <a:latin typeface="Courier New" charset="0"/>
              </a:rPr>
              <a:t>d_B,size</a:t>
            </a:r>
            <a:r>
              <a:rPr lang="en-US" sz="1700" b="1" dirty="0">
                <a:latin typeface="Courier New" charset="0"/>
              </a:rPr>
              <a:t>);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    </a:t>
            </a:r>
            <a:r>
              <a:rPr lang="en-US" sz="1700" b="1" dirty="0" err="1">
                <a:latin typeface="Courier New" charset="0"/>
              </a:rPr>
              <a:t>cudaMalloc</a:t>
            </a:r>
            <a:r>
              <a:rPr lang="en-US" sz="1700" b="1" dirty="0">
                <a:latin typeface="Courier New" charset="0"/>
              </a:rPr>
              <a:t>((void **)&amp;</a:t>
            </a:r>
            <a:r>
              <a:rPr lang="en-US" sz="1700" b="1" dirty="0" err="1">
                <a:latin typeface="Courier New" charset="0"/>
              </a:rPr>
              <a:t>d_C,size</a:t>
            </a:r>
            <a:r>
              <a:rPr lang="en-US" sz="1700" b="1" dirty="0">
                <a:latin typeface="Courier New" charset="0"/>
              </a:rPr>
              <a:t>);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    </a:t>
            </a:r>
            <a:r>
              <a:rPr lang="en-US" sz="1700" b="1" dirty="0" err="1">
                <a:latin typeface="Courier New" charset="0"/>
              </a:rPr>
              <a:t>cudaMemcpy</a:t>
            </a:r>
            <a:r>
              <a:rPr lang="en-US" sz="1700" b="1" dirty="0">
                <a:latin typeface="Courier New" charset="0"/>
              </a:rPr>
              <a:t>(</a:t>
            </a:r>
            <a:r>
              <a:rPr lang="en-US" sz="1700" b="1" dirty="0" err="1">
                <a:latin typeface="Courier New" charset="0"/>
              </a:rPr>
              <a:t>d_A</a:t>
            </a:r>
            <a:r>
              <a:rPr lang="en-US" sz="1700" b="1" dirty="0">
                <a:latin typeface="Courier New" charset="0"/>
              </a:rPr>
              <a:t>, </a:t>
            </a:r>
            <a:r>
              <a:rPr lang="en-US" sz="1700" b="1" dirty="0" err="1">
                <a:latin typeface="Courier New" charset="0"/>
              </a:rPr>
              <a:t>h_A</a:t>
            </a:r>
            <a:r>
              <a:rPr lang="en-US" sz="1700" b="1" dirty="0">
                <a:latin typeface="Courier New" charset="0"/>
              </a:rPr>
              <a:t>, size, </a:t>
            </a:r>
            <a:r>
              <a:rPr lang="en-US" sz="1700" b="1" dirty="0" err="1">
                <a:latin typeface="Courier New" charset="0"/>
              </a:rPr>
              <a:t>cudaMemcpyHostToDevice</a:t>
            </a:r>
            <a:r>
              <a:rPr lang="en-US" sz="1700" b="1" dirty="0">
                <a:latin typeface="Courier New" charset="0"/>
              </a:rPr>
              <a:t>);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    </a:t>
            </a:r>
            <a:r>
              <a:rPr lang="en-US" sz="1700" b="1" dirty="0" err="1">
                <a:latin typeface="Courier New" charset="0"/>
              </a:rPr>
              <a:t>cudaMemcpy</a:t>
            </a:r>
            <a:r>
              <a:rPr lang="en-US" sz="1700" b="1" dirty="0">
                <a:latin typeface="Courier New" charset="0"/>
              </a:rPr>
              <a:t>(</a:t>
            </a:r>
            <a:r>
              <a:rPr lang="en-US" sz="1700" b="1" dirty="0" err="1">
                <a:latin typeface="Courier New" charset="0"/>
              </a:rPr>
              <a:t>d_B</a:t>
            </a:r>
            <a:r>
              <a:rPr lang="en-US" sz="1700" b="1" dirty="0">
                <a:latin typeface="Courier New" charset="0"/>
              </a:rPr>
              <a:t>, </a:t>
            </a:r>
            <a:r>
              <a:rPr lang="en-US" sz="1700" b="1" dirty="0" err="1">
                <a:latin typeface="Courier New" charset="0"/>
              </a:rPr>
              <a:t>h_B</a:t>
            </a:r>
            <a:r>
              <a:rPr lang="en-US" sz="1700" b="1" dirty="0">
                <a:latin typeface="Courier New" charset="0"/>
              </a:rPr>
              <a:t>, size, </a:t>
            </a:r>
            <a:r>
              <a:rPr lang="en-US" sz="1700" b="1" dirty="0" err="1">
                <a:latin typeface="Courier New" charset="0"/>
              </a:rPr>
              <a:t>cudaMemcpyHostToDevice</a:t>
            </a:r>
            <a:r>
              <a:rPr lang="en-US" sz="1700" b="1" dirty="0">
                <a:latin typeface="Courier New" charset="0"/>
              </a:rPr>
              <a:t>);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    </a:t>
            </a:r>
            <a:r>
              <a:rPr lang="en-US" sz="1700" b="1" dirty="0" err="1">
                <a:latin typeface="Courier New" charset="0"/>
              </a:rPr>
              <a:t>vecAddKernel</a:t>
            </a:r>
            <a:r>
              <a:rPr lang="en-US" sz="1700" b="1" dirty="0">
                <a:latin typeface="Courier New" charset="0"/>
              </a:rPr>
              <a:t>&lt;&lt;&lt;ceil(n/256.0), 256&gt;&gt;&gt;(</a:t>
            </a:r>
            <a:r>
              <a:rPr lang="en-US" sz="1700" b="1" dirty="0" err="1">
                <a:latin typeface="Courier New" charset="0"/>
              </a:rPr>
              <a:t>d_A</a:t>
            </a:r>
            <a:r>
              <a:rPr lang="en-US" sz="1700" b="1" dirty="0">
                <a:latin typeface="Courier New" charset="0"/>
              </a:rPr>
              <a:t>, </a:t>
            </a:r>
            <a:r>
              <a:rPr lang="en-US" sz="1700" b="1" dirty="0" err="1">
                <a:latin typeface="Courier New" charset="0"/>
              </a:rPr>
              <a:t>d_B</a:t>
            </a:r>
            <a:r>
              <a:rPr lang="en-US" sz="1700" b="1" dirty="0">
                <a:latin typeface="Courier New" charset="0"/>
              </a:rPr>
              <a:t>, </a:t>
            </a:r>
            <a:r>
              <a:rPr lang="en-US" sz="1700" b="1" dirty="0" err="1">
                <a:latin typeface="Courier New" charset="0"/>
              </a:rPr>
              <a:t>d_C</a:t>
            </a:r>
            <a:r>
              <a:rPr lang="en-US" sz="1700" b="1" dirty="0">
                <a:latin typeface="Courier New" charset="0"/>
              </a:rPr>
              <a:t>, n);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    </a:t>
            </a:r>
            <a:r>
              <a:rPr lang="en-US" sz="1700" b="1" dirty="0" err="1">
                <a:latin typeface="Courier New" charset="0"/>
              </a:rPr>
              <a:t>cudaMemcpy</a:t>
            </a:r>
            <a:r>
              <a:rPr lang="en-US" sz="1700" b="1" dirty="0">
                <a:latin typeface="Courier New" charset="0"/>
              </a:rPr>
              <a:t>(</a:t>
            </a:r>
            <a:r>
              <a:rPr lang="en-US" sz="1700" b="1" dirty="0" err="1">
                <a:latin typeface="Courier New" charset="0"/>
              </a:rPr>
              <a:t>h_C</a:t>
            </a:r>
            <a:r>
              <a:rPr lang="en-US" sz="1700" b="1" dirty="0">
                <a:latin typeface="Courier New" charset="0"/>
              </a:rPr>
              <a:t>, </a:t>
            </a:r>
            <a:r>
              <a:rPr lang="en-US" sz="1700" b="1" dirty="0" err="1">
                <a:latin typeface="Courier New" charset="0"/>
              </a:rPr>
              <a:t>d_C</a:t>
            </a:r>
            <a:r>
              <a:rPr lang="en-US" sz="1700" b="1" dirty="0">
                <a:latin typeface="Courier New" charset="0"/>
              </a:rPr>
              <a:t>, size, </a:t>
            </a:r>
            <a:r>
              <a:rPr lang="en-US" sz="1700" b="1" dirty="0" err="1">
                <a:latin typeface="Courier New" charset="0"/>
              </a:rPr>
              <a:t>cudaMemcpyDeviceToHost</a:t>
            </a:r>
            <a:r>
              <a:rPr lang="en-US" sz="1700" b="1" dirty="0">
                <a:latin typeface="Courier New" charset="0"/>
              </a:rPr>
              <a:t>);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    </a:t>
            </a:r>
            <a:r>
              <a:rPr lang="en-US" sz="1700" b="1" dirty="0" err="1">
                <a:latin typeface="Courier New" charset="0"/>
              </a:rPr>
              <a:t>cudaFree</a:t>
            </a:r>
            <a:r>
              <a:rPr lang="en-US" sz="1700" b="1" dirty="0">
                <a:latin typeface="Courier New" charset="0"/>
              </a:rPr>
              <a:t>(</a:t>
            </a:r>
            <a:r>
              <a:rPr lang="en-US" sz="1700" b="1" dirty="0" err="1">
                <a:latin typeface="Courier New" charset="0"/>
              </a:rPr>
              <a:t>d_A</a:t>
            </a:r>
            <a:r>
              <a:rPr lang="en-US" sz="1700" b="1" dirty="0">
                <a:latin typeface="Courier New" charset="0"/>
              </a:rPr>
              <a:t>);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    </a:t>
            </a:r>
            <a:r>
              <a:rPr lang="en-US" sz="1700" b="1" dirty="0" err="1">
                <a:latin typeface="Courier New" charset="0"/>
              </a:rPr>
              <a:t>cudaFree</a:t>
            </a:r>
            <a:r>
              <a:rPr lang="en-US" sz="1700" b="1" dirty="0">
                <a:latin typeface="Courier New" charset="0"/>
              </a:rPr>
              <a:t>(</a:t>
            </a:r>
            <a:r>
              <a:rPr lang="en-US" sz="1700" b="1" dirty="0" err="1">
                <a:latin typeface="Courier New" charset="0"/>
              </a:rPr>
              <a:t>d_B</a:t>
            </a:r>
            <a:r>
              <a:rPr lang="en-US" sz="1700" b="1" dirty="0">
                <a:latin typeface="Courier New" charset="0"/>
              </a:rPr>
              <a:t>);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    </a:t>
            </a:r>
            <a:r>
              <a:rPr lang="en-US" sz="1700" b="1" dirty="0" err="1">
                <a:latin typeface="Courier New" charset="0"/>
              </a:rPr>
              <a:t>cudaFree</a:t>
            </a:r>
            <a:r>
              <a:rPr lang="en-US" sz="1700" b="1" dirty="0">
                <a:latin typeface="Courier New" charset="0"/>
              </a:rPr>
              <a:t>(</a:t>
            </a:r>
            <a:r>
              <a:rPr lang="en-US" sz="1700" b="1" dirty="0" err="1">
                <a:latin typeface="Courier New" charset="0"/>
              </a:rPr>
              <a:t>d_C</a:t>
            </a:r>
            <a:r>
              <a:rPr lang="en-US" sz="1700" b="1" dirty="0">
                <a:latin typeface="Courier New" charset="0"/>
              </a:rPr>
              <a:t>);</a:t>
            </a:r>
          </a:p>
          <a:p>
            <a:pPr algn="l">
              <a:buFontTx/>
              <a:buNone/>
            </a:pPr>
            <a:r>
              <a:rPr lang="en-US" sz="1700" b="1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/>
            <a:fld id="{C093F8D2-AA79-514E-9952-4423EEB09B3A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Topics Covered on Days 5-7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569325" cy="346075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i="1">
                <a:solidFill>
                  <a:srgbClr val="FF0000"/>
                </a:solidFill>
                <a:latin typeface="Times New Roman" charset="0"/>
              </a:rPr>
              <a:t>Day 5: Programming GPUs with CUDA; CUDA device memory architecture; simple programming examples.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>
                <a:latin typeface="Times New Roman" charset="0"/>
              </a:rPr>
              <a:t>Day 6</a:t>
            </a:r>
            <a:r>
              <a:rPr lang="en-US" sz="2800">
                <a:latin typeface="Times New Roman" charset="0"/>
              </a:rPr>
              <a:t>: Dynamic communication and the molecular dynamics example; irregular computations; the WaTor simulation 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>
                <a:latin typeface="Times New Roman" charset="0"/>
              </a:rPr>
              <a:t>Day 7</a:t>
            </a:r>
            <a:r>
              <a:rPr lang="en-US" sz="2800">
                <a:latin typeface="Times New Roman" charset="0"/>
              </a:rPr>
              <a:t>: Load balancing strategies; message passing libraries; block-cyclic data distribution.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684213" y="3175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CUDA Summary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7772400" cy="5111750"/>
          </a:xfrm>
        </p:spPr>
        <p:txBody>
          <a:bodyPr/>
          <a:lstStyle/>
          <a:p>
            <a:r>
              <a:rPr lang="en-US" sz="2800">
                <a:latin typeface="Times New Roman" charset="0"/>
              </a:rPr>
              <a:t>Can use __global__, __device__, and __host__ in a function declaration to instruct compiler to generate a kernel function, a device function, or a host function.</a:t>
            </a:r>
          </a:p>
          <a:p>
            <a:r>
              <a:rPr lang="en-US" sz="2800">
                <a:latin typeface="Times New Roman" charset="0"/>
              </a:rPr>
              <a:t>In kernel launch place execution configuration parameters between &lt;&lt;&lt; and &gt;&gt;&gt;. Parameters are the number of blocks and the number of threads per block.</a:t>
            </a:r>
          </a:p>
          <a:p>
            <a:r>
              <a:rPr lang="en-US" sz="2800">
                <a:latin typeface="Times New Roman" charset="0"/>
              </a:rPr>
              <a:t>Pre-defined variables, threadIdx, blockDim and blockIdx, allow threads to identify the area of data each thread should work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92D68-6EA9-9C4E-9B45-36D88B4F39E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Compiling with NVCC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16832"/>
            <a:ext cx="8062913" cy="4536504"/>
          </a:xfrm>
        </p:spPr>
        <p:txBody>
          <a:bodyPr/>
          <a:lstStyle/>
          <a:p>
            <a:pPr>
              <a:defRPr/>
            </a:pPr>
            <a:r>
              <a:rPr lang="en-US" dirty="0"/>
              <a:t>Code for host and GPU is all in one file.</a:t>
            </a:r>
          </a:p>
          <a:p>
            <a:pPr>
              <a:defRPr/>
            </a:pPr>
            <a:r>
              <a:rPr lang="en-US" dirty="0"/>
              <a:t>Code must have .cu suffix, e.g., </a:t>
            </a:r>
            <a:r>
              <a:rPr lang="en-US" dirty="0" err="1"/>
              <a:t>mycode.cu</a:t>
            </a:r>
            <a:endParaRPr lang="en-US" dirty="0"/>
          </a:p>
          <a:p>
            <a:pPr>
              <a:defRPr/>
            </a:pPr>
            <a:r>
              <a:rPr lang="en-US" dirty="0"/>
              <a:t>Compile using nvcc: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nvcc -o </a:t>
            </a:r>
            <a:r>
              <a:rPr lang="en-US" dirty="0" err="1"/>
              <a:t>mycode</a:t>
            </a:r>
            <a:r>
              <a:rPr lang="en-US" dirty="0"/>
              <a:t> </a:t>
            </a:r>
            <a:r>
              <a:rPr lang="en-US" dirty="0" err="1"/>
              <a:t>mycode.cu</a:t>
            </a:r>
            <a:endParaRPr lang="en-US" dirty="0"/>
          </a:p>
          <a:p>
            <a:pPr>
              <a:defRPr/>
            </a:pPr>
            <a:r>
              <a:rPr lang="en-US" dirty="0"/>
              <a:t>Can check GPU properties with:	</a:t>
            </a:r>
            <a:r>
              <a:rPr lang="en-US" dirty="0" err="1"/>
              <a:t>deviceQuery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3C0F8-284B-6143-8A97-A203EDCF6C9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229350"/>
            <a:ext cx="4321175" cy="6477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</a:t>
            </a:r>
          </a:p>
          <a:p>
            <a:pPr algn="l">
              <a:defRPr/>
            </a:pPr>
            <a:r>
              <a:rPr lang="en-US" dirty="0"/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66EE2C8B-E736-A040-B910-3798A02A2629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42</a:t>
            </a:fld>
            <a:endParaRPr lang="en-US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066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Times New Roman" charset="0"/>
              </a:rPr>
              <a:t>CUDA Devices and Threads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005388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457200" indent="-457200" defTabSz="449263">
              <a:spcBef>
                <a:spcPts val="6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400">
                <a:latin typeface="Times New Roman" charset="0"/>
              </a:rPr>
              <a:t>A compute</a:t>
            </a:r>
            <a:r>
              <a:rPr lang="en-US" sz="2400">
                <a:solidFill>
                  <a:srgbClr val="3333CC"/>
                </a:solidFill>
                <a:latin typeface="Times New Roman" charset="0"/>
              </a:rPr>
              <a:t> device</a:t>
            </a:r>
          </a:p>
          <a:p>
            <a:pPr marL="973138" lvl="1" indent="-401638" defTabSz="449263"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>
                <a:latin typeface="Times New Roman" charset="0"/>
              </a:rPr>
              <a:t>Is a coprocessor to the CPU or </a:t>
            </a:r>
            <a:r>
              <a:rPr lang="en-US" sz="2000">
                <a:solidFill>
                  <a:srgbClr val="3333CC"/>
                </a:solidFill>
                <a:latin typeface="Times New Roman" charset="0"/>
              </a:rPr>
              <a:t>host</a:t>
            </a:r>
          </a:p>
          <a:p>
            <a:pPr marL="973138" lvl="1" indent="-401638" defTabSz="449263"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>
                <a:latin typeface="Times New Roman" charset="0"/>
              </a:rPr>
              <a:t>Has its own DRAM (</a:t>
            </a:r>
            <a:r>
              <a:rPr lang="en-US" sz="2000">
                <a:solidFill>
                  <a:srgbClr val="3333CC"/>
                </a:solidFill>
                <a:latin typeface="Times New Roman" charset="0"/>
              </a:rPr>
              <a:t>device memory</a:t>
            </a:r>
            <a:r>
              <a:rPr lang="en-US" sz="2000">
                <a:latin typeface="Times New Roman" charset="0"/>
              </a:rPr>
              <a:t>)‏</a:t>
            </a:r>
          </a:p>
          <a:p>
            <a:pPr marL="973138" lvl="1" indent="-401638" defTabSz="449263"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>
                <a:latin typeface="Times New Roman" charset="0"/>
              </a:rPr>
              <a:t>Runs many </a:t>
            </a:r>
            <a:r>
              <a:rPr lang="en-US" sz="2000">
                <a:solidFill>
                  <a:srgbClr val="3333CC"/>
                </a:solidFill>
                <a:latin typeface="Times New Roman" charset="0"/>
              </a:rPr>
              <a:t>threads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rgbClr val="3333CC"/>
                </a:solidFill>
                <a:latin typeface="Times New Roman" charset="0"/>
              </a:rPr>
              <a:t>in parallel</a:t>
            </a:r>
          </a:p>
          <a:p>
            <a:pPr marL="973138" lvl="1" indent="-401638" defTabSz="449263"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>
                <a:latin typeface="Times New Roman" charset="0"/>
              </a:rPr>
              <a:t>Is typically a </a:t>
            </a:r>
            <a:r>
              <a:rPr lang="en-US" sz="2000">
                <a:solidFill>
                  <a:srgbClr val="3333CC"/>
                </a:solidFill>
                <a:latin typeface="Times New Roman" charset="0"/>
              </a:rPr>
              <a:t>GPU</a:t>
            </a:r>
            <a:r>
              <a:rPr lang="en-US" sz="2000">
                <a:latin typeface="Times New Roman" charset="0"/>
              </a:rPr>
              <a:t> but can also be another type of  parallel processing device </a:t>
            </a:r>
          </a:p>
          <a:p>
            <a:pPr marL="457200" indent="-457200" defTabSz="449263">
              <a:spcBef>
                <a:spcPts val="6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400">
                <a:latin typeface="Times New Roman" charset="0"/>
              </a:rPr>
              <a:t>Data-parallel portions of an application are expressed as device </a:t>
            </a:r>
            <a:r>
              <a:rPr lang="en-US" sz="2400">
                <a:solidFill>
                  <a:srgbClr val="3333CC"/>
                </a:solidFill>
                <a:latin typeface="Times New Roman" charset="0"/>
              </a:rPr>
              <a:t>kernels</a:t>
            </a:r>
            <a:r>
              <a:rPr lang="en-US" sz="2400">
                <a:latin typeface="Times New Roman" charset="0"/>
              </a:rPr>
              <a:t> which run on many threads</a:t>
            </a:r>
          </a:p>
          <a:p>
            <a:pPr marL="457200" indent="-457200" defTabSz="449263">
              <a:spcBef>
                <a:spcPts val="6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400">
                <a:latin typeface="Times New Roman" charset="0"/>
              </a:rPr>
              <a:t>Differences between GPU and CPU threads </a:t>
            </a:r>
          </a:p>
          <a:p>
            <a:pPr marL="973138" lvl="1" indent="-401638" defTabSz="449263"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>
                <a:latin typeface="Times New Roman" charset="0"/>
              </a:rPr>
              <a:t>GPU threads are extremely lightweight</a:t>
            </a:r>
          </a:p>
          <a:p>
            <a:pPr marL="1430338" lvl="2" indent="-341313" defTabSz="449263">
              <a:spcBef>
                <a:spcPts val="45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1800">
                <a:latin typeface="Times New Roman" charset="0"/>
              </a:rPr>
              <a:t>Very little creation overhead</a:t>
            </a:r>
          </a:p>
          <a:p>
            <a:pPr marL="973138" lvl="1" indent="-401638" defTabSz="449263"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>
                <a:latin typeface="Times New Roman" charset="0"/>
              </a:rPr>
              <a:t>GPU needs 1000s of threads for full efficiency</a:t>
            </a:r>
          </a:p>
          <a:p>
            <a:pPr marL="1430338" lvl="2" indent="-341313" defTabSz="449263">
              <a:spcBef>
                <a:spcPts val="45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1800">
                <a:latin typeface="Times New Roman" charset="0"/>
              </a:rPr>
              <a:t>Multi-core CPU needs only a few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7847012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Data-Parallel Execution in CUDA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7772400" cy="41148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In CUDA fine-grained, data-parallel threads are used to exploit parallelism.</a:t>
            </a:r>
          </a:p>
          <a:p>
            <a:r>
              <a:rPr lang="en-US">
                <a:latin typeface="Times New Roman" charset="0"/>
              </a:rPr>
              <a:t>When a CUDA kernel is launched a grid of threads is created that all execute the kernel function.</a:t>
            </a:r>
          </a:p>
          <a:p>
            <a:r>
              <a:rPr lang="en-US">
                <a:latin typeface="Times New Roman" charset="0"/>
              </a:rPr>
              <a:t>The kernel function specifies the C statements that each thread executes at runtime.</a:t>
            </a:r>
          </a:p>
          <a:p>
            <a:endParaRPr lang="en-US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558167-77B4-084A-AE7A-F470E60540F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Thread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84313"/>
            <a:ext cx="7772400" cy="5040312"/>
          </a:xfrm>
        </p:spPr>
        <p:txBody>
          <a:bodyPr/>
          <a:lstStyle/>
          <a:p>
            <a:pPr>
              <a:defRPr/>
            </a:pPr>
            <a:r>
              <a:rPr lang="en-US" dirty="0"/>
              <a:t>Each thread uses a unique coordinate, or thread index, to identify which portion of the data its works on.</a:t>
            </a:r>
          </a:p>
          <a:p>
            <a:pPr>
              <a:defRPr/>
            </a:pPr>
            <a:r>
              <a:rPr lang="en-US" dirty="0"/>
              <a:t>In the </a:t>
            </a:r>
            <a:r>
              <a:rPr lang="en-US" dirty="0" err="1"/>
              <a:t>vecAdd</a:t>
            </a:r>
            <a:r>
              <a:rPr lang="en-US" dirty="0"/>
              <a:t>() example the threads in a block, and the blocks in a grid, were organized one-dimensionally: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charset="0"/>
                <a:cs typeface="Courier New" charset="0"/>
              </a:rPr>
              <a:t>	i = </a:t>
            </a:r>
            <a:r>
              <a:rPr lang="en-US" sz="2000" b="1" dirty="0" err="1">
                <a:latin typeface="Courier New" charset="0"/>
                <a:cs typeface="Courier New" charset="0"/>
              </a:rPr>
              <a:t>blockIdx.x</a:t>
            </a:r>
            <a:r>
              <a:rPr lang="en-US" sz="2000" b="1" dirty="0">
                <a:latin typeface="Courier New" charset="0"/>
                <a:cs typeface="Courier New" charset="0"/>
              </a:rPr>
              <a:t>*</a:t>
            </a:r>
            <a:r>
              <a:rPr lang="en-US" sz="2000" b="1" dirty="0" err="1">
                <a:latin typeface="Courier New" charset="0"/>
                <a:cs typeface="Courier New" charset="0"/>
              </a:rPr>
              <a:t>blockDim.x</a:t>
            </a:r>
            <a:r>
              <a:rPr lang="en-US" sz="2000" b="1" dirty="0">
                <a:latin typeface="Courier New" charset="0"/>
                <a:cs typeface="Courier New" charset="0"/>
              </a:rPr>
              <a:t> + </a:t>
            </a:r>
            <a:r>
              <a:rPr lang="en-US" sz="2000" b="1" dirty="0" err="1">
                <a:latin typeface="Courier New" charset="0"/>
                <a:cs typeface="Courier New" charset="0"/>
              </a:rPr>
              <a:t>threadIdx.x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>
              <a:defRPr/>
            </a:pPr>
            <a:r>
              <a:rPr lang="en-US" dirty="0"/>
              <a:t>In general, threads and blocks can be organized multi-dimensionally to handle multi-dimensional arrays.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5F945-561B-6143-9A0F-3B24CC68C39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Multi-dimensional Blocks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611188" y="1700213"/>
            <a:ext cx="8134350" cy="41148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A grid consists of one or more blocks, and a block consists of one or more threads.</a:t>
            </a:r>
          </a:p>
          <a:p>
            <a:r>
              <a:rPr lang="en-US">
                <a:latin typeface="Times New Roman" charset="0"/>
              </a:rPr>
              <a:t>All the threads in a block share the same block index, </a:t>
            </a:r>
            <a:r>
              <a:rPr lang="en-US" sz="2800" b="1">
                <a:latin typeface="Courier New" charset="0"/>
                <a:cs typeface="Courier New" charset="0"/>
              </a:rPr>
              <a:t>blockIdx</a:t>
            </a:r>
            <a:r>
              <a:rPr lang="en-US">
                <a:latin typeface="Times New Roman" charset="0"/>
              </a:rPr>
              <a:t>.</a:t>
            </a:r>
          </a:p>
          <a:p>
            <a:r>
              <a:rPr lang="en-US">
                <a:latin typeface="Times New Roman" charset="0"/>
              </a:rPr>
              <a:t>In general, a grid is a 3D array of blocks, and each block is a 3D array of threads.</a:t>
            </a:r>
          </a:p>
          <a:p>
            <a:r>
              <a:rPr lang="en-US">
                <a:latin typeface="Times New Roman" charset="0"/>
              </a:rPr>
              <a:t>The programmer can choose to use fewer dimensions by setting unused dimensions to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E6107-2494-154B-8941-DEC94FCE222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Kernel Configuration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68413"/>
            <a:ext cx="8569325" cy="5184775"/>
          </a:xfrm>
        </p:spPr>
        <p:txBody>
          <a:bodyPr/>
          <a:lstStyle/>
          <a:p>
            <a:pPr>
              <a:defRPr/>
            </a:pPr>
            <a:r>
              <a:rPr lang="en-US" dirty="0"/>
              <a:t>When launching a kernel the grid organization can be specified between &lt;&lt;&lt; and &gt;&gt;&gt;, as follows: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sz="2000" b="1" dirty="0" err="1">
                <a:latin typeface="Courier New"/>
                <a:cs typeface="Courier New"/>
              </a:rPr>
              <a:t>someKernel</a:t>
            </a:r>
            <a:r>
              <a:rPr lang="en-US" sz="2000" b="1" dirty="0">
                <a:latin typeface="Courier New"/>
                <a:cs typeface="Courier New"/>
              </a:rPr>
              <a:t>&lt;&lt;&lt;dimGrid,dimBlock&gt;&gt;&gt;(…)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cs typeface="Courier New"/>
              </a:rPr>
              <a:t>The first parameter specifies the grid dimensions.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cs typeface="Courier New"/>
              </a:rPr>
              <a:t>The second parameters specifies the block dimensions.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cs typeface="Courier New"/>
              </a:rPr>
              <a:t>In general, </a:t>
            </a:r>
            <a:r>
              <a:rPr lang="en-US" sz="2800" b="1" dirty="0" err="1">
                <a:latin typeface="Courier New"/>
                <a:cs typeface="Courier New"/>
              </a:rPr>
              <a:t>dimGrid</a:t>
            </a:r>
            <a:r>
              <a:rPr lang="en-US" dirty="0">
                <a:cs typeface="Courier New"/>
              </a:rPr>
              <a:t> and </a:t>
            </a:r>
            <a:r>
              <a:rPr lang="en-US" sz="2800" b="1" dirty="0" err="1">
                <a:latin typeface="Courier New"/>
                <a:cs typeface="Courier New"/>
              </a:rPr>
              <a:t>dimBlock</a:t>
            </a:r>
            <a:r>
              <a:rPr lang="en-US" dirty="0">
                <a:cs typeface="Courier New"/>
              </a:rPr>
              <a:t> are C structures of type </a:t>
            </a:r>
            <a:r>
              <a:rPr lang="en-US" sz="2800" b="1" dirty="0">
                <a:latin typeface="Courier New"/>
                <a:cs typeface="Courier New"/>
              </a:rPr>
              <a:t>dim3</a:t>
            </a:r>
            <a:r>
              <a:rPr lang="en-US" dirty="0">
                <a:cs typeface="Courier New"/>
              </a:rPr>
              <a:t>, with unsigned integer fields x, y and 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E4040-2FB1-554F-B106-C2D718277CF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Setting dimGrid and dimBlock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341438"/>
            <a:ext cx="7772400" cy="4751387"/>
          </a:xfrm>
        </p:spPr>
        <p:txBody>
          <a:bodyPr/>
          <a:lstStyle/>
          <a:p>
            <a:pPr>
              <a:defRPr/>
            </a:pPr>
            <a:r>
              <a:rPr lang="en-US" dirty="0"/>
              <a:t>In the </a:t>
            </a:r>
            <a:r>
              <a:rPr lang="en-US" dirty="0" err="1"/>
              <a:t>vecAdd</a:t>
            </a:r>
            <a:r>
              <a:rPr lang="en-US" dirty="0"/>
              <a:t> example we could have launched the kernel as follows: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sz="2000" b="1" dirty="0">
                <a:latin typeface="Courier New"/>
                <a:cs typeface="Courier New"/>
              </a:rPr>
              <a:t>dim3 </a:t>
            </a:r>
            <a:r>
              <a:rPr lang="en-US" sz="2000" b="1" dirty="0" err="1">
                <a:latin typeface="Courier New"/>
                <a:cs typeface="Courier New"/>
              </a:rPr>
              <a:t>dimGrid</a:t>
            </a:r>
            <a:r>
              <a:rPr lang="en-US" sz="2000" b="1" dirty="0">
                <a:latin typeface="Courier New"/>
                <a:cs typeface="Courier New"/>
              </a:rPr>
              <a:t>(128,1,1);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	dim3 </a:t>
            </a:r>
            <a:r>
              <a:rPr lang="en-US" sz="2000" b="1" dirty="0" err="1">
                <a:latin typeface="Courier New"/>
                <a:cs typeface="Courier New"/>
              </a:rPr>
              <a:t>dimBlock</a:t>
            </a:r>
            <a:r>
              <a:rPr lang="en-US" sz="2000" b="1" dirty="0">
                <a:latin typeface="Courier New"/>
                <a:cs typeface="Courier New"/>
              </a:rPr>
              <a:t>(32,1,1);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	vecAddKernel&lt;&lt;&lt;dimGrid,dimBlock&gt;&gt;&gt;(…);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cs typeface="Courier New"/>
              </a:rPr>
              <a:t>This creates a 1D grid of 128 1D blocks, each containing 32 threads.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cs typeface="Courier New"/>
              </a:rPr>
              <a:t>For 1D case we can use integers instead of </a:t>
            </a:r>
            <a:r>
              <a:rPr lang="en-US" sz="2800" b="1" dirty="0">
                <a:latin typeface="Courier New"/>
                <a:cs typeface="Courier New"/>
              </a:rPr>
              <a:t>dim3</a:t>
            </a:r>
            <a:r>
              <a:rPr lang="en-US" dirty="0">
                <a:cs typeface="Courier New"/>
              </a:rPr>
              <a:t> </a:t>
            </a:r>
            <a:r>
              <a:rPr lang="en-US" dirty="0" err="1">
                <a:cs typeface="Courier New"/>
              </a:rPr>
              <a:t>structs</a:t>
            </a:r>
            <a:r>
              <a:rPr lang="en-US" dirty="0">
                <a:cs typeface="Courier New"/>
              </a:rPr>
              <a:t>: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	vecAddKernel&lt;&lt;&lt;128,32&gt;&gt;&gt;(…);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DEC8E-ED1C-6940-994E-8307F0E1114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5780" name="TextBox 4"/>
          <p:cNvSpPr txBox="1">
            <a:spLocks noChangeArrowheads="1"/>
          </p:cNvSpPr>
          <p:nvPr/>
        </p:nvSpPr>
        <p:spPr bwMode="auto">
          <a:xfrm>
            <a:off x="6156325" y="2492375"/>
            <a:ext cx="2592388" cy="708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2000"/>
              <a:t>Note that we set the unused dimensions to 1</a:t>
            </a:r>
          </a:p>
        </p:txBody>
      </p:sp>
      <p:cxnSp>
        <p:nvCxnSpPr>
          <p:cNvPr id="75781" name="Straight Arrow Connector 6"/>
          <p:cNvCxnSpPr>
            <a:cxnSpLocks noChangeShapeType="1"/>
          </p:cNvCxnSpPr>
          <p:nvPr/>
        </p:nvCxnSpPr>
        <p:spPr bwMode="auto">
          <a:xfrm flipH="1">
            <a:off x="5219700" y="2708275"/>
            <a:ext cx="936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782" name="Straight Arrow Connector 7"/>
          <p:cNvCxnSpPr>
            <a:cxnSpLocks noChangeShapeType="1"/>
          </p:cNvCxnSpPr>
          <p:nvPr/>
        </p:nvCxnSpPr>
        <p:spPr bwMode="auto">
          <a:xfrm flipH="1">
            <a:off x="5219700" y="3068638"/>
            <a:ext cx="936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gridDim and blockDim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1519237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Within the kernel function gridDim and blockDim give the 3D layout of the blocks and threads,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BE70D7-AA6C-BF4A-BD87-0E905785035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6804" name="TextBox 35"/>
          <p:cNvSpPr txBox="1">
            <a:spLocks noChangeArrowheads="1"/>
          </p:cNvSpPr>
          <p:nvPr/>
        </p:nvSpPr>
        <p:spPr bwMode="auto">
          <a:xfrm>
            <a:off x="611188" y="5300663"/>
            <a:ext cx="252095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800"/>
              <a:t>A grid of blocks with:</a:t>
            </a:r>
          </a:p>
          <a:p>
            <a:pPr lvl="1" algn="l" eaLnBrk="1" hangingPunct="1">
              <a:buFontTx/>
              <a:buNone/>
            </a:pPr>
            <a:r>
              <a:rPr lang="en-US" sz="1800"/>
              <a:t>gridDim.x = 4</a:t>
            </a:r>
          </a:p>
          <a:p>
            <a:pPr lvl="1" algn="l" eaLnBrk="1" hangingPunct="1">
              <a:buFontTx/>
              <a:buNone/>
            </a:pPr>
            <a:r>
              <a:rPr lang="en-US" sz="1800"/>
              <a:t>gridDim.y = 3</a:t>
            </a:r>
          </a:p>
          <a:p>
            <a:pPr lvl="1" algn="l" eaLnBrk="1" hangingPunct="1">
              <a:buFontTx/>
              <a:buNone/>
            </a:pPr>
            <a:r>
              <a:rPr lang="en-US" sz="1800"/>
              <a:t>gridDim.z = 2</a:t>
            </a:r>
          </a:p>
        </p:txBody>
      </p:sp>
      <p:sp>
        <p:nvSpPr>
          <p:cNvPr id="76805" name="TextBox 36"/>
          <p:cNvSpPr txBox="1">
            <a:spLocks noChangeArrowheads="1"/>
          </p:cNvSpPr>
          <p:nvPr/>
        </p:nvSpPr>
        <p:spPr bwMode="auto">
          <a:xfrm>
            <a:off x="107950" y="3284538"/>
            <a:ext cx="1439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/>
              <a:t>This is block (0,0,0)</a:t>
            </a:r>
          </a:p>
        </p:txBody>
      </p:sp>
      <p:sp>
        <p:nvSpPr>
          <p:cNvPr id="76806" name="TextBox 41"/>
          <p:cNvSpPr txBox="1">
            <a:spLocks noChangeArrowheads="1"/>
          </p:cNvSpPr>
          <p:nvPr/>
        </p:nvSpPr>
        <p:spPr bwMode="auto">
          <a:xfrm>
            <a:off x="2771775" y="5157788"/>
            <a:ext cx="1871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/>
              <a:t>This is block (0,2,3)</a:t>
            </a:r>
          </a:p>
        </p:txBody>
      </p:sp>
      <p:cxnSp>
        <p:nvCxnSpPr>
          <p:cNvPr id="76807" name="Straight Connector 42"/>
          <p:cNvCxnSpPr>
            <a:cxnSpLocks noChangeShapeType="1"/>
          </p:cNvCxnSpPr>
          <p:nvPr/>
        </p:nvCxnSpPr>
        <p:spPr bwMode="auto">
          <a:xfrm>
            <a:off x="2555875" y="537368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08" name="Straight Arrow Connector 45"/>
          <p:cNvCxnSpPr>
            <a:cxnSpLocks noChangeShapeType="1"/>
            <a:endCxn id="76854" idx="2"/>
          </p:cNvCxnSpPr>
          <p:nvPr/>
        </p:nvCxnSpPr>
        <p:spPr bwMode="auto">
          <a:xfrm flipV="1">
            <a:off x="2555875" y="5157788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09" name="TextBox 48"/>
          <p:cNvSpPr txBox="1">
            <a:spLocks noChangeArrowheads="1"/>
          </p:cNvSpPr>
          <p:nvPr/>
        </p:nvSpPr>
        <p:spPr bwMode="auto">
          <a:xfrm>
            <a:off x="3635375" y="3141663"/>
            <a:ext cx="1441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/>
              <a:t>This is block (1,0,3)</a:t>
            </a:r>
          </a:p>
        </p:txBody>
      </p:sp>
      <p:sp>
        <p:nvSpPr>
          <p:cNvPr id="76810" name="TextBox 53"/>
          <p:cNvSpPr txBox="1">
            <a:spLocks noChangeArrowheads="1"/>
          </p:cNvSpPr>
          <p:nvPr/>
        </p:nvSpPr>
        <p:spPr bwMode="auto">
          <a:xfrm>
            <a:off x="3635375" y="4005263"/>
            <a:ext cx="1441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/>
              <a:t>This is block (1,2,3)</a:t>
            </a:r>
          </a:p>
        </p:txBody>
      </p:sp>
      <p:grpSp>
        <p:nvGrpSpPr>
          <p:cNvPr id="76811" name="Group 56"/>
          <p:cNvGrpSpPr>
            <a:grpSpLocks/>
          </p:cNvGrpSpPr>
          <p:nvPr/>
        </p:nvGrpSpPr>
        <p:grpSpPr bwMode="auto">
          <a:xfrm>
            <a:off x="395288" y="3284538"/>
            <a:ext cx="3240087" cy="1873250"/>
            <a:chOff x="395536" y="3284984"/>
            <a:chExt cx="3240360" cy="1872208"/>
          </a:xfrm>
        </p:grpSpPr>
        <p:sp>
          <p:nvSpPr>
            <p:cNvPr id="76851" name="Rectangle 4"/>
            <p:cNvSpPr>
              <a:spLocks noChangeArrowheads="1"/>
            </p:cNvSpPr>
            <p:nvPr/>
          </p:nvSpPr>
          <p:spPr bwMode="auto">
            <a:xfrm>
              <a:off x="1043608" y="4725144"/>
              <a:ext cx="432048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52" name="Rectangle 5"/>
            <p:cNvSpPr>
              <a:spLocks noChangeArrowheads="1"/>
            </p:cNvSpPr>
            <p:nvPr/>
          </p:nvSpPr>
          <p:spPr bwMode="auto">
            <a:xfrm>
              <a:off x="1475656" y="4725144"/>
              <a:ext cx="432048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53" name="Rectangle 6"/>
            <p:cNvSpPr>
              <a:spLocks noChangeArrowheads="1"/>
            </p:cNvSpPr>
            <p:nvPr/>
          </p:nvSpPr>
          <p:spPr bwMode="auto">
            <a:xfrm>
              <a:off x="1907704" y="4725144"/>
              <a:ext cx="432048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54" name="Rectangle 7"/>
            <p:cNvSpPr>
              <a:spLocks noChangeArrowheads="1"/>
            </p:cNvSpPr>
            <p:nvPr/>
          </p:nvSpPr>
          <p:spPr bwMode="auto">
            <a:xfrm>
              <a:off x="2339752" y="4725144"/>
              <a:ext cx="432048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55" name="Rectangle 8"/>
            <p:cNvSpPr>
              <a:spLocks noChangeArrowheads="1"/>
            </p:cNvSpPr>
            <p:nvPr/>
          </p:nvSpPr>
          <p:spPr bwMode="auto">
            <a:xfrm>
              <a:off x="1043608" y="4293096"/>
              <a:ext cx="432048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56" name="Rectangle 9"/>
            <p:cNvSpPr>
              <a:spLocks noChangeArrowheads="1"/>
            </p:cNvSpPr>
            <p:nvPr/>
          </p:nvSpPr>
          <p:spPr bwMode="auto">
            <a:xfrm>
              <a:off x="1475656" y="4293096"/>
              <a:ext cx="432048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57" name="Rectangle 10"/>
            <p:cNvSpPr>
              <a:spLocks noChangeArrowheads="1"/>
            </p:cNvSpPr>
            <p:nvPr/>
          </p:nvSpPr>
          <p:spPr bwMode="auto">
            <a:xfrm>
              <a:off x="1907704" y="4293096"/>
              <a:ext cx="432048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58" name="Rectangle 11"/>
            <p:cNvSpPr>
              <a:spLocks noChangeArrowheads="1"/>
            </p:cNvSpPr>
            <p:nvPr/>
          </p:nvSpPr>
          <p:spPr bwMode="auto">
            <a:xfrm>
              <a:off x="2339752" y="4293096"/>
              <a:ext cx="432048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59" name="Rectangle 12"/>
            <p:cNvSpPr>
              <a:spLocks noChangeArrowheads="1"/>
            </p:cNvSpPr>
            <p:nvPr/>
          </p:nvSpPr>
          <p:spPr bwMode="auto">
            <a:xfrm>
              <a:off x="1043608" y="3861048"/>
              <a:ext cx="432048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buFontTx/>
                <a:buNone/>
              </a:pPr>
              <a:endParaRPr lang="en-US" sz="900"/>
            </a:p>
          </p:txBody>
        </p:sp>
        <p:sp>
          <p:nvSpPr>
            <p:cNvPr id="76860" name="Rectangle 13"/>
            <p:cNvSpPr>
              <a:spLocks noChangeArrowheads="1"/>
            </p:cNvSpPr>
            <p:nvPr/>
          </p:nvSpPr>
          <p:spPr bwMode="auto">
            <a:xfrm>
              <a:off x="1475656" y="3861048"/>
              <a:ext cx="432048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61" name="Rectangle 14"/>
            <p:cNvSpPr>
              <a:spLocks noChangeArrowheads="1"/>
            </p:cNvSpPr>
            <p:nvPr/>
          </p:nvSpPr>
          <p:spPr bwMode="auto">
            <a:xfrm>
              <a:off x="1907704" y="3861048"/>
              <a:ext cx="432048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62" name="Rectangle 15"/>
            <p:cNvSpPr>
              <a:spLocks noChangeArrowheads="1"/>
            </p:cNvSpPr>
            <p:nvPr/>
          </p:nvSpPr>
          <p:spPr bwMode="auto">
            <a:xfrm>
              <a:off x="2339752" y="3861048"/>
              <a:ext cx="432048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63" name="Parallelogram 20"/>
            <p:cNvSpPr>
              <a:spLocks noChangeArrowheads="1"/>
            </p:cNvSpPr>
            <p:nvPr/>
          </p:nvSpPr>
          <p:spPr bwMode="auto">
            <a:xfrm>
              <a:off x="1043608" y="3573016"/>
              <a:ext cx="720080" cy="288032"/>
            </a:xfrm>
            <a:prstGeom prst="parallelogram">
              <a:avLst>
                <a:gd name="adj" fmla="val 971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64" name="Parallelogram 21"/>
            <p:cNvSpPr>
              <a:spLocks noChangeArrowheads="1"/>
            </p:cNvSpPr>
            <p:nvPr/>
          </p:nvSpPr>
          <p:spPr bwMode="auto">
            <a:xfrm>
              <a:off x="1475656" y="3573016"/>
              <a:ext cx="720080" cy="288032"/>
            </a:xfrm>
            <a:prstGeom prst="parallelogram">
              <a:avLst>
                <a:gd name="adj" fmla="val 971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65" name="Parallelogram 22"/>
            <p:cNvSpPr>
              <a:spLocks noChangeArrowheads="1"/>
            </p:cNvSpPr>
            <p:nvPr/>
          </p:nvSpPr>
          <p:spPr bwMode="auto">
            <a:xfrm>
              <a:off x="1907704" y="3573016"/>
              <a:ext cx="720080" cy="288032"/>
            </a:xfrm>
            <a:prstGeom prst="parallelogram">
              <a:avLst>
                <a:gd name="adj" fmla="val 971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66" name="Parallelogram 23"/>
            <p:cNvSpPr>
              <a:spLocks noChangeArrowheads="1"/>
            </p:cNvSpPr>
            <p:nvPr/>
          </p:nvSpPr>
          <p:spPr bwMode="auto">
            <a:xfrm>
              <a:off x="2339752" y="3573016"/>
              <a:ext cx="720080" cy="288032"/>
            </a:xfrm>
            <a:prstGeom prst="parallelogram">
              <a:avLst>
                <a:gd name="adj" fmla="val 971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67" name="Parallelogram 24"/>
            <p:cNvSpPr>
              <a:spLocks noChangeArrowheads="1"/>
            </p:cNvSpPr>
            <p:nvPr/>
          </p:nvSpPr>
          <p:spPr bwMode="auto">
            <a:xfrm>
              <a:off x="1331640" y="3284984"/>
              <a:ext cx="720080" cy="288032"/>
            </a:xfrm>
            <a:prstGeom prst="parallelogram">
              <a:avLst>
                <a:gd name="adj" fmla="val 971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68" name="Parallelogram 25"/>
            <p:cNvSpPr>
              <a:spLocks noChangeArrowheads="1"/>
            </p:cNvSpPr>
            <p:nvPr/>
          </p:nvSpPr>
          <p:spPr bwMode="auto">
            <a:xfrm>
              <a:off x="1763688" y="3284984"/>
              <a:ext cx="720080" cy="288032"/>
            </a:xfrm>
            <a:prstGeom prst="parallelogram">
              <a:avLst>
                <a:gd name="adj" fmla="val 971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69" name="Parallelogram 26"/>
            <p:cNvSpPr>
              <a:spLocks noChangeArrowheads="1"/>
            </p:cNvSpPr>
            <p:nvPr/>
          </p:nvSpPr>
          <p:spPr bwMode="auto">
            <a:xfrm>
              <a:off x="2195736" y="3284984"/>
              <a:ext cx="720080" cy="288032"/>
            </a:xfrm>
            <a:prstGeom prst="parallelogram">
              <a:avLst>
                <a:gd name="adj" fmla="val 971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70" name="Parallelogram 27"/>
            <p:cNvSpPr>
              <a:spLocks noChangeArrowheads="1"/>
            </p:cNvSpPr>
            <p:nvPr/>
          </p:nvSpPr>
          <p:spPr bwMode="auto">
            <a:xfrm>
              <a:off x="2627784" y="3284984"/>
              <a:ext cx="720080" cy="288032"/>
            </a:xfrm>
            <a:prstGeom prst="parallelogram">
              <a:avLst>
                <a:gd name="adj" fmla="val 971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71" name="Parallelogram 28"/>
            <p:cNvSpPr>
              <a:spLocks noChangeArrowheads="1"/>
            </p:cNvSpPr>
            <p:nvPr/>
          </p:nvSpPr>
          <p:spPr bwMode="auto">
            <a:xfrm rot="8245383">
              <a:off x="2566170" y="3765371"/>
              <a:ext cx="699290" cy="335367"/>
            </a:xfrm>
            <a:prstGeom prst="parallelogram">
              <a:avLst>
                <a:gd name="adj" fmla="val 904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72" name="Parallelogram 29"/>
            <p:cNvSpPr>
              <a:spLocks noChangeArrowheads="1"/>
            </p:cNvSpPr>
            <p:nvPr/>
          </p:nvSpPr>
          <p:spPr bwMode="auto">
            <a:xfrm rot="8245383">
              <a:off x="2577050" y="4197420"/>
              <a:ext cx="699290" cy="335367"/>
            </a:xfrm>
            <a:prstGeom prst="parallelogram">
              <a:avLst>
                <a:gd name="adj" fmla="val 904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73" name="Parallelogram 30"/>
            <p:cNvSpPr>
              <a:spLocks noChangeArrowheads="1"/>
            </p:cNvSpPr>
            <p:nvPr/>
          </p:nvSpPr>
          <p:spPr bwMode="auto">
            <a:xfrm rot="8245383">
              <a:off x="2865083" y="3477341"/>
              <a:ext cx="699290" cy="335367"/>
            </a:xfrm>
            <a:prstGeom prst="parallelogram">
              <a:avLst>
                <a:gd name="adj" fmla="val 904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74" name="Parallelogram 31"/>
            <p:cNvSpPr>
              <a:spLocks noChangeArrowheads="1"/>
            </p:cNvSpPr>
            <p:nvPr/>
          </p:nvSpPr>
          <p:spPr bwMode="auto">
            <a:xfrm rot="8245383">
              <a:off x="2865082" y="3909388"/>
              <a:ext cx="699290" cy="335367"/>
            </a:xfrm>
            <a:prstGeom prst="parallelogram">
              <a:avLst>
                <a:gd name="adj" fmla="val 904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75" name="Parallelogram 32"/>
            <p:cNvSpPr>
              <a:spLocks noChangeArrowheads="1"/>
            </p:cNvSpPr>
            <p:nvPr/>
          </p:nvSpPr>
          <p:spPr bwMode="auto">
            <a:xfrm rot="8245383">
              <a:off x="2577050" y="4629468"/>
              <a:ext cx="699290" cy="335367"/>
            </a:xfrm>
            <a:prstGeom prst="parallelogram">
              <a:avLst>
                <a:gd name="adj" fmla="val 904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76876" name="Parallelogram 33"/>
            <p:cNvSpPr>
              <a:spLocks noChangeArrowheads="1"/>
            </p:cNvSpPr>
            <p:nvPr/>
          </p:nvSpPr>
          <p:spPr bwMode="auto">
            <a:xfrm rot="8245383">
              <a:off x="2865083" y="4341437"/>
              <a:ext cx="699290" cy="335367"/>
            </a:xfrm>
            <a:prstGeom prst="parallelogram">
              <a:avLst>
                <a:gd name="adj" fmla="val 904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cxnSp>
          <p:nvCxnSpPr>
            <p:cNvPr id="76877" name="Straight Connector 38"/>
            <p:cNvCxnSpPr>
              <a:cxnSpLocks noChangeShapeType="1"/>
            </p:cNvCxnSpPr>
            <p:nvPr/>
          </p:nvCxnSpPr>
          <p:spPr bwMode="auto">
            <a:xfrm>
              <a:off x="395536" y="3861048"/>
              <a:ext cx="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78" name="Straight Arrow Connector 40"/>
            <p:cNvCxnSpPr>
              <a:cxnSpLocks noChangeShapeType="1"/>
              <a:endCxn id="76859" idx="1"/>
            </p:cNvCxnSpPr>
            <p:nvPr/>
          </p:nvCxnSpPr>
          <p:spPr bwMode="auto">
            <a:xfrm>
              <a:off x="395536" y="4077072"/>
              <a:ext cx="6480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79" name="Straight Arrow Connector 49"/>
            <p:cNvCxnSpPr>
              <a:cxnSpLocks noChangeShapeType="1"/>
              <a:endCxn id="76873" idx="5"/>
            </p:cNvCxnSpPr>
            <p:nvPr/>
          </p:nvCxnSpPr>
          <p:spPr bwMode="auto">
            <a:xfrm flipH="1">
              <a:off x="3360572" y="3501008"/>
              <a:ext cx="275324" cy="100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80" name="Straight Arrow Connector 54"/>
            <p:cNvCxnSpPr>
              <a:cxnSpLocks noChangeShapeType="1"/>
            </p:cNvCxnSpPr>
            <p:nvPr/>
          </p:nvCxnSpPr>
          <p:spPr bwMode="auto">
            <a:xfrm flipH="1">
              <a:off x="3360572" y="4365104"/>
              <a:ext cx="275324" cy="100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812" name="TextBox 55"/>
          <p:cNvSpPr txBox="1">
            <a:spLocks noChangeArrowheads="1"/>
          </p:cNvSpPr>
          <p:nvPr/>
        </p:nvSpPr>
        <p:spPr bwMode="auto">
          <a:xfrm>
            <a:off x="2843213" y="5538788"/>
            <a:ext cx="3168650" cy="1323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/>
              <a:t>Note that in labelling blocks and threads  the highest dimension (z) comes first, then y, and then x. This is the reverse of the ordering used in the configuration parameters.</a:t>
            </a:r>
          </a:p>
        </p:txBody>
      </p:sp>
      <p:sp>
        <p:nvSpPr>
          <p:cNvPr id="76813" name="TextBox 89"/>
          <p:cNvSpPr txBox="1">
            <a:spLocks noChangeArrowheads="1"/>
          </p:cNvSpPr>
          <p:nvPr/>
        </p:nvSpPr>
        <p:spPr bwMode="auto">
          <a:xfrm>
            <a:off x="6084888" y="5300663"/>
            <a:ext cx="2519362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800"/>
              <a:t>A block of threads with:</a:t>
            </a:r>
          </a:p>
          <a:p>
            <a:pPr lvl="1" algn="l" eaLnBrk="1" hangingPunct="1">
              <a:buFontTx/>
              <a:buNone/>
            </a:pPr>
            <a:r>
              <a:rPr lang="en-US" sz="1800"/>
              <a:t>blockDim.x = 4</a:t>
            </a:r>
          </a:p>
          <a:p>
            <a:pPr lvl="1" algn="l" eaLnBrk="1" hangingPunct="1">
              <a:buFontTx/>
              <a:buNone/>
            </a:pPr>
            <a:r>
              <a:rPr lang="en-US" sz="1800"/>
              <a:t>blockDim.y = 2</a:t>
            </a:r>
          </a:p>
          <a:p>
            <a:pPr lvl="1" algn="l" eaLnBrk="1" hangingPunct="1">
              <a:buFontTx/>
              <a:buNone/>
            </a:pPr>
            <a:r>
              <a:rPr lang="en-US" sz="1800"/>
              <a:t>blockDim.z = 2</a:t>
            </a:r>
          </a:p>
        </p:txBody>
      </p:sp>
      <p:cxnSp>
        <p:nvCxnSpPr>
          <p:cNvPr id="76814" name="Straight Connector 84"/>
          <p:cNvCxnSpPr>
            <a:cxnSpLocks noChangeShapeType="1"/>
          </p:cNvCxnSpPr>
          <p:nvPr/>
        </p:nvCxnSpPr>
        <p:spPr bwMode="auto">
          <a:xfrm>
            <a:off x="52197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Straight Arrow Connector 85"/>
          <p:cNvCxnSpPr>
            <a:cxnSpLocks noChangeShapeType="1"/>
          </p:cNvCxnSpPr>
          <p:nvPr/>
        </p:nvCxnSpPr>
        <p:spPr bwMode="auto">
          <a:xfrm>
            <a:off x="5219700" y="4221163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16" name="Rectangle 63"/>
          <p:cNvSpPr>
            <a:spLocks noChangeArrowheads="1"/>
          </p:cNvSpPr>
          <p:nvPr/>
        </p:nvSpPr>
        <p:spPr bwMode="auto">
          <a:xfrm>
            <a:off x="6084888" y="443706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17" name="Rectangle 64"/>
          <p:cNvSpPr>
            <a:spLocks noChangeArrowheads="1"/>
          </p:cNvSpPr>
          <p:nvPr/>
        </p:nvSpPr>
        <p:spPr bwMode="auto">
          <a:xfrm>
            <a:off x="6516688" y="443706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18" name="Rectangle 65"/>
          <p:cNvSpPr>
            <a:spLocks noChangeArrowheads="1"/>
          </p:cNvSpPr>
          <p:nvPr/>
        </p:nvSpPr>
        <p:spPr bwMode="auto">
          <a:xfrm>
            <a:off x="6948488" y="443706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19" name="Rectangle 67"/>
          <p:cNvSpPr>
            <a:spLocks noChangeArrowheads="1"/>
          </p:cNvSpPr>
          <p:nvPr/>
        </p:nvSpPr>
        <p:spPr bwMode="auto">
          <a:xfrm>
            <a:off x="6084888" y="400526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20" name="Rectangle 68"/>
          <p:cNvSpPr>
            <a:spLocks noChangeArrowheads="1"/>
          </p:cNvSpPr>
          <p:nvPr/>
        </p:nvSpPr>
        <p:spPr bwMode="auto">
          <a:xfrm>
            <a:off x="6516688" y="400526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21" name="Rectangle 69"/>
          <p:cNvSpPr>
            <a:spLocks noChangeArrowheads="1"/>
          </p:cNvSpPr>
          <p:nvPr/>
        </p:nvSpPr>
        <p:spPr bwMode="auto">
          <a:xfrm>
            <a:off x="6948488" y="400526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22" name="Parallelogram 71"/>
          <p:cNvSpPr>
            <a:spLocks noChangeArrowheads="1"/>
          </p:cNvSpPr>
          <p:nvPr/>
        </p:nvSpPr>
        <p:spPr bwMode="auto">
          <a:xfrm>
            <a:off x="6084888" y="3716338"/>
            <a:ext cx="719137" cy="288925"/>
          </a:xfrm>
          <a:prstGeom prst="parallelogram">
            <a:avLst>
              <a:gd name="adj" fmla="val 967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23" name="Parallelogram 72"/>
          <p:cNvSpPr>
            <a:spLocks noChangeArrowheads="1"/>
          </p:cNvSpPr>
          <p:nvPr/>
        </p:nvSpPr>
        <p:spPr bwMode="auto">
          <a:xfrm>
            <a:off x="6516688" y="3716338"/>
            <a:ext cx="719137" cy="288925"/>
          </a:xfrm>
          <a:prstGeom prst="parallelogram">
            <a:avLst>
              <a:gd name="adj" fmla="val 967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24" name="Parallelogram 73"/>
          <p:cNvSpPr>
            <a:spLocks noChangeArrowheads="1"/>
          </p:cNvSpPr>
          <p:nvPr/>
        </p:nvSpPr>
        <p:spPr bwMode="auto">
          <a:xfrm>
            <a:off x="6948488" y="3716338"/>
            <a:ext cx="719137" cy="288925"/>
          </a:xfrm>
          <a:prstGeom prst="parallelogram">
            <a:avLst>
              <a:gd name="adj" fmla="val 967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25" name="Parallelogram 75"/>
          <p:cNvSpPr>
            <a:spLocks noChangeArrowheads="1"/>
          </p:cNvSpPr>
          <p:nvPr/>
        </p:nvSpPr>
        <p:spPr bwMode="auto">
          <a:xfrm>
            <a:off x="6372225" y="3429000"/>
            <a:ext cx="720725" cy="287338"/>
          </a:xfrm>
          <a:prstGeom prst="parallelogram">
            <a:avLst>
              <a:gd name="adj" fmla="val 9747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26" name="Parallelogram 76"/>
          <p:cNvSpPr>
            <a:spLocks noChangeArrowheads="1"/>
          </p:cNvSpPr>
          <p:nvPr/>
        </p:nvSpPr>
        <p:spPr bwMode="auto">
          <a:xfrm>
            <a:off x="6804025" y="3429000"/>
            <a:ext cx="720725" cy="287338"/>
          </a:xfrm>
          <a:prstGeom prst="parallelogram">
            <a:avLst>
              <a:gd name="adj" fmla="val 9747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27" name="Parallelogram 77"/>
          <p:cNvSpPr>
            <a:spLocks noChangeArrowheads="1"/>
          </p:cNvSpPr>
          <p:nvPr/>
        </p:nvSpPr>
        <p:spPr bwMode="auto">
          <a:xfrm>
            <a:off x="7235825" y="3429000"/>
            <a:ext cx="720725" cy="287338"/>
          </a:xfrm>
          <a:prstGeom prst="parallelogram">
            <a:avLst>
              <a:gd name="adj" fmla="val 9747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28" name="Parallelogram 78"/>
          <p:cNvSpPr>
            <a:spLocks noChangeArrowheads="1"/>
          </p:cNvSpPr>
          <p:nvPr/>
        </p:nvSpPr>
        <p:spPr bwMode="auto">
          <a:xfrm rot="8245383">
            <a:off x="7173913" y="3910013"/>
            <a:ext cx="700087" cy="334962"/>
          </a:xfrm>
          <a:prstGeom prst="parallelogram">
            <a:avLst>
              <a:gd name="adj" fmla="val 9061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29" name="Parallelogram 79"/>
          <p:cNvSpPr>
            <a:spLocks noChangeArrowheads="1"/>
          </p:cNvSpPr>
          <p:nvPr/>
        </p:nvSpPr>
        <p:spPr bwMode="auto">
          <a:xfrm rot="8245383">
            <a:off x="7185025" y="4341813"/>
            <a:ext cx="700088" cy="334962"/>
          </a:xfrm>
          <a:prstGeom prst="parallelogram">
            <a:avLst>
              <a:gd name="adj" fmla="val 9061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30" name="Parallelogram 80"/>
          <p:cNvSpPr>
            <a:spLocks noChangeArrowheads="1"/>
          </p:cNvSpPr>
          <p:nvPr/>
        </p:nvSpPr>
        <p:spPr bwMode="auto">
          <a:xfrm rot="8245383">
            <a:off x="7473950" y="3621088"/>
            <a:ext cx="698500" cy="334962"/>
          </a:xfrm>
          <a:prstGeom prst="parallelogram">
            <a:avLst>
              <a:gd name="adj" fmla="val 9041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31" name="Parallelogram 81"/>
          <p:cNvSpPr>
            <a:spLocks noChangeArrowheads="1"/>
          </p:cNvSpPr>
          <p:nvPr/>
        </p:nvSpPr>
        <p:spPr bwMode="auto">
          <a:xfrm rot="8245383">
            <a:off x="7473950" y="4052888"/>
            <a:ext cx="698500" cy="336550"/>
          </a:xfrm>
          <a:prstGeom prst="parallelogram">
            <a:avLst>
              <a:gd name="adj" fmla="val 8998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cxnSp>
        <p:nvCxnSpPr>
          <p:cNvPr id="76832" name="Straight Arrow Connector 86"/>
          <p:cNvCxnSpPr>
            <a:cxnSpLocks noChangeShapeType="1"/>
            <a:endCxn id="76827" idx="1"/>
          </p:cNvCxnSpPr>
          <p:nvPr/>
        </p:nvCxnSpPr>
        <p:spPr bwMode="auto">
          <a:xfrm flipH="1">
            <a:off x="7735888" y="3141663"/>
            <a:ext cx="4762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33" name="Straight Arrow Connector 87"/>
          <p:cNvCxnSpPr>
            <a:cxnSpLocks noChangeShapeType="1"/>
          </p:cNvCxnSpPr>
          <p:nvPr/>
        </p:nvCxnSpPr>
        <p:spPr bwMode="auto">
          <a:xfrm flipH="1">
            <a:off x="7956550" y="4149725"/>
            <a:ext cx="274638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34" name="TextBox 91"/>
          <p:cNvSpPr txBox="1">
            <a:spLocks noChangeArrowheads="1"/>
          </p:cNvSpPr>
          <p:nvPr/>
        </p:nvSpPr>
        <p:spPr bwMode="auto">
          <a:xfrm>
            <a:off x="4643438" y="3500438"/>
            <a:ext cx="14414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/>
              <a:t>This is thread(0,0,0)</a:t>
            </a:r>
          </a:p>
        </p:txBody>
      </p:sp>
      <p:sp>
        <p:nvSpPr>
          <p:cNvPr id="76835" name="TextBox 93"/>
          <p:cNvSpPr txBox="1">
            <a:spLocks noChangeArrowheads="1"/>
          </p:cNvSpPr>
          <p:nvPr/>
        </p:nvSpPr>
        <p:spPr bwMode="auto">
          <a:xfrm>
            <a:off x="7235825" y="2565400"/>
            <a:ext cx="1439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/>
              <a:t>This is thread(1,0,3)</a:t>
            </a:r>
          </a:p>
        </p:txBody>
      </p:sp>
      <p:sp>
        <p:nvSpPr>
          <p:cNvPr id="76836" name="TextBox 96"/>
          <p:cNvSpPr txBox="1">
            <a:spLocks noChangeArrowheads="1"/>
          </p:cNvSpPr>
          <p:nvPr/>
        </p:nvSpPr>
        <p:spPr bwMode="auto">
          <a:xfrm>
            <a:off x="8247063" y="3716338"/>
            <a:ext cx="896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/>
              <a:t>This is thread(1,1,3)</a:t>
            </a:r>
          </a:p>
        </p:txBody>
      </p:sp>
      <p:sp>
        <p:nvSpPr>
          <p:cNvPr id="76837" name="TextBox 98"/>
          <p:cNvSpPr txBox="1">
            <a:spLocks noChangeArrowheads="1"/>
          </p:cNvSpPr>
          <p:nvPr/>
        </p:nvSpPr>
        <p:spPr bwMode="auto">
          <a:xfrm>
            <a:off x="7596188" y="4724400"/>
            <a:ext cx="1314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1600"/>
              <a:t>This is thread (0,1,3)</a:t>
            </a:r>
          </a:p>
        </p:txBody>
      </p:sp>
      <p:cxnSp>
        <p:nvCxnSpPr>
          <p:cNvPr id="76838" name="Straight Connector 102"/>
          <p:cNvCxnSpPr>
            <a:cxnSpLocks noChangeShapeType="1"/>
          </p:cNvCxnSpPr>
          <p:nvPr/>
        </p:nvCxnSpPr>
        <p:spPr bwMode="auto">
          <a:xfrm flipH="1" flipV="1">
            <a:off x="7164388" y="5084763"/>
            <a:ext cx="43180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39" name="Straight Arrow Connector 105"/>
          <p:cNvCxnSpPr>
            <a:cxnSpLocks noChangeShapeType="1"/>
            <a:endCxn id="76818" idx="2"/>
          </p:cNvCxnSpPr>
          <p:nvPr/>
        </p:nvCxnSpPr>
        <p:spPr bwMode="auto">
          <a:xfrm flipV="1">
            <a:off x="7164388" y="4868863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40" name="Rectangle 107"/>
          <p:cNvSpPr>
            <a:spLocks noChangeArrowheads="1"/>
          </p:cNvSpPr>
          <p:nvPr/>
        </p:nvSpPr>
        <p:spPr bwMode="auto">
          <a:xfrm>
            <a:off x="5651500" y="4005263"/>
            <a:ext cx="4333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41" name="Rectangle 108"/>
          <p:cNvSpPr>
            <a:spLocks noChangeArrowheads="1"/>
          </p:cNvSpPr>
          <p:nvPr/>
        </p:nvSpPr>
        <p:spPr bwMode="auto">
          <a:xfrm>
            <a:off x="5651500" y="4437063"/>
            <a:ext cx="4333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42" name="Parallelogram 109"/>
          <p:cNvSpPr>
            <a:spLocks noChangeArrowheads="1"/>
          </p:cNvSpPr>
          <p:nvPr/>
        </p:nvSpPr>
        <p:spPr bwMode="auto">
          <a:xfrm>
            <a:off x="5940425" y="3429000"/>
            <a:ext cx="719138" cy="287338"/>
          </a:xfrm>
          <a:prstGeom prst="parallelogram">
            <a:avLst>
              <a:gd name="adj" fmla="val 9726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76843" name="Parallelogram 110"/>
          <p:cNvSpPr>
            <a:spLocks noChangeArrowheads="1"/>
          </p:cNvSpPr>
          <p:nvPr/>
        </p:nvSpPr>
        <p:spPr bwMode="auto">
          <a:xfrm>
            <a:off x="5651500" y="3716338"/>
            <a:ext cx="720725" cy="288925"/>
          </a:xfrm>
          <a:prstGeom prst="parallelogram">
            <a:avLst>
              <a:gd name="adj" fmla="val 969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grpSp>
        <p:nvGrpSpPr>
          <p:cNvPr id="76844" name="Group 123"/>
          <p:cNvGrpSpPr>
            <a:grpSpLocks/>
          </p:cNvGrpSpPr>
          <p:nvPr/>
        </p:nvGrpSpPr>
        <p:grpSpPr bwMode="auto">
          <a:xfrm>
            <a:off x="4932363" y="2852738"/>
            <a:ext cx="792162" cy="695325"/>
            <a:chOff x="5364000" y="2708920"/>
            <a:chExt cx="792176" cy="694857"/>
          </a:xfrm>
        </p:grpSpPr>
        <p:cxnSp>
          <p:nvCxnSpPr>
            <p:cNvPr id="76845" name="Straight Arrow Connector 115"/>
            <p:cNvCxnSpPr>
              <a:cxnSpLocks noChangeShapeType="1"/>
            </p:cNvCxnSpPr>
            <p:nvPr/>
          </p:nvCxnSpPr>
          <p:spPr bwMode="auto">
            <a:xfrm>
              <a:off x="5580112" y="3212976"/>
              <a:ext cx="5760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46" name="Straight Arrow Connector 117"/>
            <p:cNvCxnSpPr>
              <a:cxnSpLocks noChangeShapeType="1"/>
            </p:cNvCxnSpPr>
            <p:nvPr/>
          </p:nvCxnSpPr>
          <p:spPr bwMode="auto">
            <a:xfrm flipV="1">
              <a:off x="5580112" y="2708920"/>
              <a:ext cx="0" cy="5040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47" name="Straight Arrow Connector 119"/>
            <p:cNvCxnSpPr>
              <a:cxnSpLocks noChangeShapeType="1"/>
            </p:cNvCxnSpPr>
            <p:nvPr/>
          </p:nvCxnSpPr>
          <p:spPr bwMode="auto">
            <a:xfrm rot="-2700000">
              <a:off x="5522400" y="3042000"/>
              <a:ext cx="468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48" name="TextBox 120"/>
            <p:cNvSpPr txBox="1">
              <a:spLocks noChangeArrowheads="1"/>
            </p:cNvSpPr>
            <p:nvPr/>
          </p:nvSpPr>
          <p:spPr bwMode="auto">
            <a:xfrm>
              <a:off x="5724128" y="3096000"/>
              <a:ext cx="2880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400"/>
                <a:t>x</a:t>
              </a:r>
            </a:p>
          </p:txBody>
        </p:sp>
        <p:sp>
          <p:nvSpPr>
            <p:cNvPr id="76849" name="TextBox 121"/>
            <p:cNvSpPr txBox="1">
              <a:spLocks noChangeArrowheads="1"/>
            </p:cNvSpPr>
            <p:nvPr/>
          </p:nvSpPr>
          <p:spPr bwMode="auto">
            <a:xfrm>
              <a:off x="5868000" y="2736000"/>
              <a:ext cx="2880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400"/>
                <a:t>z</a:t>
              </a:r>
            </a:p>
          </p:txBody>
        </p:sp>
        <p:sp>
          <p:nvSpPr>
            <p:cNvPr id="76850" name="TextBox 122"/>
            <p:cNvSpPr txBox="1">
              <a:spLocks noChangeArrowheads="1"/>
            </p:cNvSpPr>
            <p:nvPr/>
          </p:nvSpPr>
          <p:spPr bwMode="auto">
            <a:xfrm>
              <a:off x="5364000" y="2808000"/>
              <a:ext cx="2880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400"/>
                <a:t>y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9388" y="6021388"/>
            <a:ext cx="4468812" cy="684212"/>
          </a:xfrm>
        </p:spPr>
        <p:txBody>
          <a:bodyPr/>
          <a:lstStyle/>
          <a:p>
            <a:pPr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</a:t>
            </a:r>
          </a:p>
          <a:p>
            <a:pPr>
              <a:defRPr/>
            </a:pPr>
            <a:r>
              <a:rPr lang="en-US" dirty="0"/>
              <a:t>ECE 498AL, University of Illinois, Urbana-Champaign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BCE4F-C977-2C47-B031-89F88560877F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131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667" r="17999" b="18666"/>
          <a:stretch>
            <a:fillRect/>
          </a:stretch>
        </p:blipFill>
        <p:spPr>
          <a:xfrm>
            <a:off x="4381500" y="1371600"/>
            <a:ext cx="4762500" cy="508000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Block IDs and Thread IDs</a:t>
            </a: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495800" cy="4572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endParaRPr lang="en-US" sz="2400" dirty="0">
              <a:latin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400" dirty="0">
                <a:latin typeface="Times New Roman" charset="0"/>
              </a:rPr>
              <a:t>Each thread uses IDs to decide what data to work on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Block ID: 1D, 2D, or 3D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Thread ID: 1D, 2D, or 3D </a:t>
            </a:r>
          </a:p>
          <a:p>
            <a:pPr marL="457200" indent="-457200">
              <a:lnSpc>
                <a:spcPct val="90000"/>
              </a:lnSpc>
            </a:pPr>
            <a:endParaRPr lang="en-US" sz="2400" dirty="0">
              <a:latin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400" dirty="0">
                <a:latin typeface="Times New Roman" charset="0"/>
              </a:rPr>
              <a:t>Simplifies memory</a:t>
            </a:r>
            <a:br>
              <a:rPr lang="en-US" sz="2400" dirty="0">
                <a:latin typeface="Times New Roman" charset="0"/>
              </a:rPr>
            </a:br>
            <a:r>
              <a:rPr lang="en-US" sz="2400" dirty="0">
                <a:latin typeface="Times New Roman" charset="0"/>
              </a:rPr>
              <a:t>addressing when processing</a:t>
            </a:r>
            <a:br>
              <a:rPr lang="en-US" sz="2400" dirty="0">
                <a:latin typeface="Times New Roman" charset="0"/>
              </a:rPr>
            </a:br>
            <a:r>
              <a:rPr lang="en-US" sz="2400" dirty="0">
                <a:latin typeface="Times New Roman" charset="0"/>
              </a:rPr>
              <a:t>multidimensional data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Image processing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Solving PDEs on volumes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…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3995936" y="2636912"/>
            <a:ext cx="2590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4267200" y="3124200"/>
            <a:ext cx="1447800" cy="213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9388" y="6165850"/>
            <a:ext cx="4321175" cy="69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ym typeface="Math1" charset="0"/>
              </a:rPr>
              <a:t>© David Kirk/NVIDIA and Wen-mei W. Hwu, 2007-2010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ym typeface="Math1" charset="0"/>
              </a:rPr>
              <a:t>ECE 498AL, University of Illinois, Urbana-Champaign</a:t>
            </a:r>
          </a:p>
        </p:txBody>
      </p:sp>
      <p:sp>
        <p:nvSpPr>
          <p:cNvPr id="13517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CB6BAA6-1129-8042-AB90-CEB91806E993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CUDA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58200" cy="5040312"/>
          </a:xfrm>
        </p:spPr>
        <p:txBody>
          <a:bodyPr/>
          <a:lstStyle/>
          <a:p>
            <a:r>
              <a:rPr lang="ja-JP" altLang="en-US" sz="2400">
                <a:latin typeface="Arial" charset="0"/>
                <a:ea typeface="ＭＳ Ｐゴシック" charset="-128"/>
              </a:rPr>
              <a:t>“</a:t>
            </a:r>
            <a:r>
              <a:rPr lang="en-US" altLang="ja-JP" sz="2400">
                <a:solidFill>
                  <a:schemeClr val="tx2"/>
                </a:solidFill>
                <a:ea typeface="ＭＳ Ｐゴシック" charset="-128"/>
              </a:rPr>
              <a:t>C</a:t>
            </a:r>
            <a:r>
              <a:rPr lang="en-US" altLang="ja-JP" sz="2400">
                <a:ea typeface="ＭＳ Ｐゴシック" charset="-128"/>
              </a:rPr>
              <a:t>ompute Unified </a:t>
            </a:r>
            <a:r>
              <a:rPr lang="en-US" altLang="ja-JP" sz="2400">
                <a:solidFill>
                  <a:schemeClr val="tx2"/>
                </a:solidFill>
                <a:ea typeface="ＭＳ Ｐゴシック" charset="-128"/>
              </a:rPr>
              <a:t>Device</a:t>
            </a:r>
            <a:r>
              <a:rPr lang="en-US" altLang="ja-JP" sz="2400">
                <a:ea typeface="ＭＳ Ｐゴシック" charset="-128"/>
              </a:rPr>
              <a:t> Architecture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>
                <a:ea typeface="ＭＳ Ｐゴシック" charset="-128"/>
              </a:rPr>
              <a:t> introduced by NVidia in 2007.</a:t>
            </a:r>
          </a:p>
          <a:p>
            <a:r>
              <a:rPr lang="en-US" altLang="en-US" sz="2400">
                <a:ea typeface="ＭＳ Ｐゴシック" charset="-128"/>
              </a:rPr>
              <a:t>General purpose programming model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User kicks off batches of threads on the GPU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GPU = dedicated super-threaded, massively data parallel co-processor</a:t>
            </a:r>
          </a:p>
          <a:p>
            <a:r>
              <a:rPr lang="en-US" altLang="en-US" sz="2400">
                <a:ea typeface="ＭＳ Ｐゴシック" charset="-128"/>
              </a:rPr>
              <a:t>Targeted software stack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Compute oriented drivers, language, and tools</a:t>
            </a:r>
          </a:p>
          <a:p>
            <a:r>
              <a:rPr lang="en-US" altLang="en-US" sz="2400">
                <a:ea typeface="ＭＳ Ｐゴシック" charset="-128"/>
              </a:rPr>
              <a:t>Driver for loading computation programs into GPU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Standalone Driver - Optimized for computation 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Interface designed for compute – graphics-free API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Guaranteed maximum download &amp; readback speeds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Explicit GPU memory management</a:t>
            </a:r>
          </a:p>
          <a:p>
            <a:endParaRPr lang="en-US" altLang="en-US" sz="24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9938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Grids of Blocks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611188" y="1412875"/>
            <a:ext cx="8137525" cy="4752975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In CUDA C, the allowed values of </a:t>
            </a:r>
            <a:r>
              <a:rPr lang="en-US" sz="2800" b="1">
                <a:latin typeface="Courier New" charset="0"/>
                <a:cs typeface="Courier New" charset="0"/>
              </a:rPr>
              <a:t>gridDim.x</a:t>
            </a:r>
            <a:r>
              <a:rPr lang="en-US">
                <a:latin typeface="Times New Roman" charset="0"/>
              </a:rPr>
              <a:t>, </a:t>
            </a:r>
            <a:r>
              <a:rPr lang="en-US" sz="2800" b="1">
                <a:latin typeface="Courier New" charset="0"/>
                <a:cs typeface="Courier New" charset="0"/>
              </a:rPr>
              <a:t>gridDim.y</a:t>
            </a:r>
            <a:r>
              <a:rPr lang="en-US">
                <a:latin typeface="Times New Roman" charset="0"/>
              </a:rPr>
              <a:t> and </a:t>
            </a:r>
            <a:r>
              <a:rPr lang="en-US" sz="2800" b="1">
                <a:latin typeface="Courier New" charset="0"/>
                <a:cs typeface="Courier New" charset="0"/>
              </a:rPr>
              <a:t>gridDim.z</a:t>
            </a:r>
            <a:r>
              <a:rPr lang="en-US">
                <a:latin typeface="Times New Roman" charset="0"/>
              </a:rPr>
              <a:t> range from 1 to 65536.</a:t>
            </a:r>
          </a:p>
          <a:p>
            <a:r>
              <a:rPr lang="en-US">
                <a:latin typeface="Times New Roman" charset="0"/>
              </a:rPr>
              <a:t>The </a:t>
            </a:r>
            <a:r>
              <a:rPr lang="en-US" sz="2800" b="1">
                <a:latin typeface="Courier New" charset="0"/>
                <a:cs typeface="Courier New" charset="0"/>
              </a:rPr>
              <a:t>blockIdx.x</a:t>
            </a:r>
            <a:r>
              <a:rPr lang="en-US">
                <a:latin typeface="Times New Roman" charset="0"/>
              </a:rPr>
              <a:t> value ranges from 0 to </a:t>
            </a:r>
            <a:r>
              <a:rPr lang="en-US" sz="2800" b="1">
                <a:latin typeface="Courier New" charset="0"/>
                <a:cs typeface="Courier New" charset="0"/>
              </a:rPr>
              <a:t>gridDim.x-1</a:t>
            </a:r>
            <a:r>
              <a:rPr lang="en-US">
                <a:latin typeface="Times New Roman" charset="0"/>
              </a:rPr>
              <a:t>.</a:t>
            </a:r>
          </a:p>
          <a:p>
            <a:r>
              <a:rPr lang="en-US">
                <a:latin typeface="Times New Roman" charset="0"/>
              </a:rPr>
              <a:t>The </a:t>
            </a:r>
            <a:r>
              <a:rPr lang="en-US" sz="2800" b="1">
                <a:latin typeface="Courier New" charset="0"/>
                <a:cs typeface="Courier New" charset="0"/>
              </a:rPr>
              <a:t>blockIdx.y</a:t>
            </a:r>
            <a:r>
              <a:rPr lang="en-US">
                <a:latin typeface="Times New Roman" charset="0"/>
              </a:rPr>
              <a:t> value ranges from 0 to </a:t>
            </a:r>
            <a:r>
              <a:rPr lang="en-US" sz="2800" b="1">
                <a:latin typeface="Courier New" charset="0"/>
                <a:cs typeface="Courier New" charset="0"/>
              </a:rPr>
              <a:t>gridDim.y-1</a:t>
            </a:r>
            <a:r>
              <a:rPr lang="en-US">
                <a:latin typeface="Times New Roman" charset="0"/>
              </a:rPr>
              <a:t>.</a:t>
            </a:r>
          </a:p>
          <a:p>
            <a:r>
              <a:rPr lang="en-US">
                <a:latin typeface="Times New Roman" charset="0"/>
              </a:rPr>
              <a:t>The </a:t>
            </a:r>
            <a:r>
              <a:rPr lang="en-US" sz="2800" b="1">
                <a:latin typeface="Courier New" charset="0"/>
                <a:cs typeface="Courier New" charset="0"/>
              </a:rPr>
              <a:t>blockIdx.z</a:t>
            </a:r>
            <a:r>
              <a:rPr lang="en-US">
                <a:latin typeface="Times New Roman" charset="0"/>
              </a:rPr>
              <a:t> value ranges from 0 to </a:t>
            </a:r>
            <a:r>
              <a:rPr lang="en-US" sz="2800" b="1">
                <a:latin typeface="Courier New" charset="0"/>
                <a:cs typeface="Courier New" charset="0"/>
              </a:rPr>
              <a:t>gridDim.z-1</a:t>
            </a:r>
            <a:r>
              <a:rPr lang="en-US">
                <a:latin typeface="Times New Roman" charset="0"/>
              </a:rPr>
              <a:t>.</a:t>
            </a:r>
          </a:p>
          <a:p>
            <a:endParaRPr lang="en-US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2B910-086F-AE45-B8F4-BA794E16682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Blocks of Threads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611188" y="1412875"/>
            <a:ext cx="8137525" cy="4752975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The maximum number of threads in a block is either 512 or 1024, depending on the GPU.</a:t>
            </a:r>
          </a:p>
          <a:p>
            <a:r>
              <a:rPr lang="en-US">
                <a:latin typeface="Times New Roman" charset="0"/>
              </a:rPr>
              <a:t>The </a:t>
            </a:r>
            <a:r>
              <a:rPr lang="en-US" sz="2800" b="1">
                <a:latin typeface="Courier New" charset="0"/>
                <a:cs typeface="Courier New" charset="0"/>
              </a:rPr>
              <a:t>threadIdx.x</a:t>
            </a:r>
            <a:r>
              <a:rPr lang="en-US">
                <a:latin typeface="Times New Roman" charset="0"/>
              </a:rPr>
              <a:t> value ranges from 0 to </a:t>
            </a:r>
            <a:r>
              <a:rPr lang="en-US" sz="2800" b="1">
                <a:latin typeface="Courier New" charset="0"/>
                <a:cs typeface="Courier New" charset="0"/>
              </a:rPr>
              <a:t>blockDim.x-1</a:t>
            </a:r>
            <a:r>
              <a:rPr lang="en-US">
                <a:latin typeface="Times New Roman" charset="0"/>
              </a:rPr>
              <a:t>.</a:t>
            </a:r>
          </a:p>
          <a:p>
            <a:r>
              <a:rPr lang="en-US">
                <a:latin typeface="Times New Roman" charset="0"/>
              </a:rPr>
              <a:t>The </a:t>
            </a:r>
            <a:r>
              <a:rPr lang="en-US" sz="2800" b="1">
                <a:latin typeface="Courier New" charset="0"/>
                <a:cs typeface="Courier New" charset="0"/>
              </a:rPr>
              <a:t>threadIdx.y</a:t>
            </a:r>
            <a:r>
              <a:rPr lang="en-US">
                <a:latin typeface="Times New Roman" charset="0"/>
              </a:rPr>
              <a:t> value ranges from 0 to </a:t>
            </a:r>
            <a:r>
              <a:rPr lang="en-US" sz="2800" b="1">
                <a:latin typeface="Courier New" charset="0"/>
                <a:cs typeface="Courier New" charset="0"/>
              </a:rPr>
              <a:t>blockDim.y-1</a:t>
            </a:r>
            <a:r>
              <a:rPr lang="en-US">
                <a:latin typeface="Times New Roman" charset="0"/>
              </a:rPr>
              <a:t>.</a:t>
            </a:r>
          </a:p>
          <a:p>
            <a:r>
              <a:rPr lang="en-US">
                <a:latin typeface="Times New Roman" charset="0"/>
              </a:rPr>
              <a:t>The </a:t>
            </a:r>
            <a:r>
              <a:rPr lang="en-US" sz="2800" b="1">
                <a:latin typeface="Courier New" charset="0"/>
                <a:cs typeface="Courier New" charset="0"/>
              </a:rPr>
              <a:t>threadIdx.z</a:t>
            </a:r>
            <a:r>
              <a:rPr lang="en-US">
                <a:latin typeface="Times New Roman" charset="0"/>
              </a:rPr>
              <a:t> value ranges from 0 to </a:t>
            </a:r>
            <a:r>
              <a:rPr lang="en-US" sz="2800" b="1">
                <a:latin typeface="Courier New" charset="0"/>
                <a:cs typeface="Courier New" charset="0"/>
              </a:rPr>
              <a:t>blockDim.z-1</a:t>
            </a:r>
            <a:r>
              <a:rPr lang="en-US">
                <a:latin typeface="Times New Roman" charset="0"/>
              </a:rPr>
              <a:t>.</a:t>
            </a:r>
          </a:p>
          <a:p>
            <a:endParaRPr lang="en-US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6C14B-6841-C145-850F-EB856E98903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Examples of Thread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773238"/>
            <a:ext cx="7772400" cy="4471987"/>
          </a:xfrm>
        </p:spPr>
        <p:txBody>
          <a:bodyPr/>
          <a:lstStyle/>
          <a:p>
            <a:pPr>
              <a:defRPr/>
            </a:pPr>
            <a:r>
              <a:rPr lang="en-US" dirty="0"/>
              <a:t>Suppose we are using a GPU for which the maximum number of threads per block is 512. Consider the following </a:t>
            </a:r>
            <a:r>
              <a:rPr lang="en-US" sz="2800" b="1" dirty="0" err="1">
                <a:latin typeface="Courier New"/>
                <a:cs typeface="Courier New"/>
              </a:rPr>
              <a:t>blockDim</a:t>
            </a:r>
            <a:r>
              <a:rPr lang="en-US" dirty="0"/>
              <a:t> (</a:t>
            </a:r>
            <a:r>
              <a:rPr lang="en-US" dirty="0" err="1"/>
              <a:t>x,y,z</a:t>
            </a:r>
            <a:r>
              <a:rPr lang="en-US" dirty="0"/>
              <a:t>) values: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(512, 1, 1): Valid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(2, 16, 8): Valid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(8, 8, 8): Valid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(16, 8, 8): Not valid as 16*8*8&gt;512.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9D592A-6441-AF47-8C44-A83A6F38807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Mapping Threads to Multi-Dimensional Data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How threads are organized depends on the nature of the data.</a:t>
            </a:r>
          </a:p>
          <a:p>
            <a:r>
              <a:rPr lang="en-US">
                <a:latin typeface="Times New Roman" charset="0"/>
              </a:rPr>
              <a:t>For example, for a 2D array of pixels it is natural to use a 2D grid consisting of 2D thread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10959-E40A-2B46-A907-C42D45CF4D9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Mapping Threads Example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611188" y="1484313"/>
            <a:ext cx="7772400" cy="1231900"/>
          </a:xfrm>
        </p:spPr>
        <p:txBody>
          <a:bodyPr/>
          <a:lstStyle/>
          <a:p>
            <a:r>
              <a:rPr lang="en-US" sz="2800" dirty="0">
                <a:latin typeface="Times New Roman" charset="0"/>
              </a:rPr>
              <a:t>Suppose we have an image of 31x38 pixels (31 rows and 38 columns of pixels), and we choose 8x8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EFB15-0659-EE4C-AFD7-3C19CCA542F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grpSp>
        <p:nvGrpSpPr>
          <p:cNvPr id="82948" name="Group 146"/>
          <p:cNvGrpSpPr>
            <a:grpSpLocks/>
          </p:cNvGrpSpPr>
          <p:nvPr/>
        </p:nvGrpSpPr>
        <p:grpSpPr bwMode="auto">
          <a:xfrm>
            <a:off x="611188" y="3789363"/>
            <a:ext cx="692150" cy="690562"/>
            <a:chOff x="900000" y="3420000"/>
            <a:chExt cx="691200" cy="691200"/>
          </a:xfrm>
        </p:grpSpPr>
        <p:grpSp>
          <p:nvGrpSpPr>
            <p:cNvPr id="158139" name="Group 82"/>
            <p:cNvGrpSpPr>
              <a:grpSpLocks/>
            </p:cNvGrpSpPr>
            <p:nvPr/>
          </p:nvGrpSpPr>
          <p:grpSpPr bwMode="auto">
            <a:xfrm>
              <a:off x="900000" y="3420000"/>
              <a:ext cx="691200" cy="86400"/>
              <a:chOff x="900000" y="3420000"/>
              <a:chExt cx="691200" cy="86400"/>
            </a:xfrm>
          </p:grpSpPr>
          <p:sp>
            <p:nvSpPr>
              <p:cNvPr id="158203" name="Rectangle 5"/>
              <p:cNvSpPr>
                <a:spLocks noChangeArrowheads="1"/>
              </p:cNvSpPr>
              <p:nvPr/>
            </p:nvSpPr>
            <p:spPr bwMode="auto">
              <a:xfrm>
                <a:off x="900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204" name="Rectangle 75"/>
              <p:cNvSpPr>
                <a:spLocks noChangeArrowheads="1"/>
              </p:cNvSpPr>
              <p:nvPr/>
            </p:nvSpPr>
            <p:spPr bwMode="auto">
              <a:xfrm>
                <a:off x="986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205" name="Rectangle 76"/>
              <p:cNvSpPr>
                <a:spLocks noChangeArrowheads="1"/>
              </p:cNvSpPr>
              <p:nvPr/>
            </p:nvSpPr>
            <p:spPr bwMode="auto">
              <a:xfrm>
                <a:off x="1072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206" name="Rectangle 77"/>
              <p:cNvSpPr>
                <a:spLocks noChangeArrowheads="1"/>
              </p:cNvSpPr>
              <p:nvPr/>
            </p:nvSpPr>
            <p:spPr bwMode="auto">
              <a:xfrm>
                <a:off x="11592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207" name="Rectangle 78"/>
              <p:cNvSpPr>
                <a:spLocks noChangeArrowheads="1"/>
              </p:cNvSpPr>
              <p:nvPr/>
            </p:nvSpPr>
            <p:spPr bwMode="auto">
              <a:xfrm>
                <a:off x="12456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208" name="Rectangle 79"/>
              <p:cNvSpPr>
                <a:spLocks noChangeArrowheads="1"/>
              </p:cNvSpPr>
              <p:nvPr/>
            </p:nvSpPr>
            <p:spPr bwMode="auto">
              <a:xfrm>
                <a:off x="1332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209" name="Rectangle 80"/>
              <p:cNvSpPr>
                <a:spLocks noChangeArrowheads="1"/>
              </p:cNvSpPr>
              <p:nvPr/>
            </p:nvSpPr>
            <p:spPr bwMode="auto">
              <a:xfrm>
                <a:off x="1418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210" name="Rectangle 81"/>
              <p:cNvSpPr>
                <a:spLocks noChangeArrowheads="1"/>
              </p:cNvSpPr>
              <p:nvPr/>
            </p:nvSpPr>
            <p:spPr bwMode="auto">
              <a:xfrm>
                <a:off x="1504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58140" name="Group 83"/>
            <p:cNvGrpSpPr>
              <a:grpSpLocks/>
            </p:cNvGrpSpPr>
            <p:nvPr/>
          </p:nvGrpSpPr>
          <p:grpSpPr bwMode="auto">
            <a:xfrm>
              <a:off x="900000" y="3506400"/>
              <a:ext cx="691200" cy="86400"/>
              <a:chOff x="900000" y="3420000"/>
              <a:chExt cx="691200" cy="86400"/>
            </a:xfrm>
          </p:grpSpPr>
          <p:sp>
            <p:nvSpPr>
              <p:cNvPr id="158195" name="Rectangle 84"/>
              <p:cNvSpPr>
                <a:spLocks noChangeArrowheads="1"/>
              </p:cNvSpPr>
              <p:nvPr/>
            </p:nvSpPr>
            <p:spPr bwMode="auto">
              <a:xfrm>
                <a:off x="900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96" name="Rectangle 85"/>
              <p:cNvSpPr>
                <a:spLocks noChangeArrowheads="1"/>
              </p:cNvSpPr>
              <p:nvPr/>
            </p:nvSpPr>
            <p:spPr bwMode="auto">
              <a:xfrm>
                <a:off x="986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97" name="Rectangle 86"/>
              <p:cNvSpPr>
                <a:spLocks noChangeArrowheads="1"/>
              </p:cNvSpPr>
              <p:nvPr/>
            </p:nvSpPr>
            <p:spPr bwMode="auto">
              <a:xfrm>
                <a:off x="1072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98" name="Rectangle 87"/>
              <p:cNvSpPr>
                <a:spLocks noChangeArrowheads="1"/>
              </p:cNvSpPr>
              <p:nvPr/>
            </p:nvSpPr>
            <p:spPr bwMode="auto">
              <a:xfrm>
                <a:off x="11592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99" name="Rectangle 88"/>
              <p:cNvSpPr>
                <a:spLocks noChangeArrowheads="1"/>
              </p:cNvSpPr>
              <p:nvPr/>
            </p:nvSpPr>
            <p:spPr bwMode="auto">
              <a:xfrm>
                <a:off x="12456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200" name="Rectangle 89"/>
              <p:cNvSpPr>
                <a:spLocks noChangeArrowheads="1"/>
              </p:cNvSpPr>
              <p:nvPr/>
            </p:nvSpPr>
            <p:spPr bwMode="auto">
              <a:xfrm>
                <a:off x="1332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201" name="Rectangle 90"/>
              <p:cNvSpPr>
                <a:spLocks noChangeArrowheads="1"/>
              </p:cNvSpPr>
              <p:nvPr/>
            </p:nvSpPr>
            <p:spPr bwMode="auto">
              <a:xfrm>
                <a:off x="1418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202" name="Rectangle 91"/>
              <p:cNvSpPr>
                <a:spLocks noChangeArrowheads="1"/>
              </p:cNvSpPr>
              <p:nvPr/>
            </p:nvSpPr>
            <p:spPr bwMode="auto">
              <a:xfrm>
                <a:off x="1504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58141" name="Group 92"/>
            <p:cNvGrpSpPr>
              <a:grpSpLocks/>
            </p:cNvGrpSpPr>
            <p:nvPr/>
          </p:nvGrpSpPr>
          <p:grpSpPr bwMode="auto">
            <a:xfrm>
              <a:off x="900000" y="3592800"/>
              <a:ext cx="691200" cy="86400"/>
              <a:chOff x="900000" y="3420000"/>
              <a:chExt cx="691200" cy="86400"/>
            </a:xfrm>
          </p:grpSpPr>
          <p:sp>
            <p:nvSpPr>
              <p:cNvPr id="158187" name="Rectangle 93"/>
              <p:cNvSpPr>
                <a:spLocks noChangeArrowheads="1"/>
              </p:cNvSpPr>
              <p:nvPr/>
            </p:nvSpPr>
            <p:spPr bwMode="auto">
              <a:xfrm>
                <a:off x="900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88" name="Rectangle 94"/>
              <p:cNvSpPr>
                <a:spLocks noChangeArrowheads="1"/>
              </p:cNvSpPr>
              <p:nvPr/>
            </p:nvSpPr>
            <p:spPr bwMode="auto">
              <a:xfrm>
                <a:off x="986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89" name="Rectangle 95"/>
              <p:cNvSpPr>
                <a:spLocks noChangeArrowheads="1"/>
              </p:cNvSpPr>
              <p:nvPr/>
            </p:nvSpPr>
            <p:spPr bwMode="auto">
              <a:xfrm>
                <a:off x="1072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90" name="Rectangle 96"/>
              <p:cNvSpPr>
                <a:spLocks noChangeArrowheads="1"/>
              </p:cNvSpPr>
              <p:nvPr/>
            </p:nvSpPr>
            <p:spPr bwMode="auto">
              <a:xfrm>
                <a:off x="11592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91" name="Rectangle 97"/>
              <p:cNvSpPr>
                <a:spLocks noChangeArrowheads="1"/>
              </p:cNvSpPr>
              <p:nvPr/>
            </p:nvSpPr>
            <p:spPr bwMode="auto">
              <a:xfrm>
                <a:off x="12456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92" name="Rectangle 98"/>
              <p:cNvSpPr>
                <a:spLocks noChangeArrowheads="1"/>
              </p:cNvSpPr>
              <p:nvPr/>
            </p:nvSpPr>
            <p:spPr bwMode="auto">
              <a:xfrm>
                <a:off x="1332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93" name="Rectangle 99"/>
              <p:cNvSpPr>
                <a:spLocks noChangeArrowheads="1"/>
              </p:cNvSpPr>
              <p:nvPr/>
            </p:nvSpPr>
            <p:spPr bwMode="auto">
              <a:xfrm>
                <a:off x="1418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94" name="Rectangle 100"/>
              <p:cNvSpPr>
                <a:spLocks noChangeArrowheads="1"/>
              </p:cNvSpPr>
              <p:nvPr/>
            </p:nvSpPr>
            <p:spPr bwMode="auto">
              <a:xfrm>
                <a:off x="1504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58142" name="Group 101"/>
            <p:cNvGrpSpPr>
              <a:grpSpLocks/>
            </p:cNvGrpSpPr>
            <p:nvPr/>
          </p:nvGrpSpPr>
          <p:grpSpPr bwMode="auto">
            <a:xfrm>
              <a:off x="900000" y="3679200"/>
              <a:ext cx="691200" cy="86400"/>
              <a:chOff x="900000" y="3420000"/>
              <a:chExt cx="691200" cy="86400"/>
            </a:xfrm>
          </p:grpSpPr>
          <p:sp>
            <p:nvSpPr>
              <p:cNvPr id="158179" name="Rectangle 102"/>
              <p:cNvSpPr>
                <a:spLocks noChangeArrowheads="1"/>
              </p:cNvSpPr>
              <p:nvPr/>
            </p:nvSpPr>
            <p:spPr bwMode="auto">
              <a:xfrm>
                <a:off x="900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80" name="Rectangle 103"/>
              <p:cNvSpPr>
                <a:spLocks noChangeArrowheads="1"/>
              </p:cNvSpPr>
              <p:nvPr/>
            </p:nvSpPr>
            <p:spPr bwMode="auto">
              <a:xfrm>
                <a:off x="986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81" name="Rectangle 104"/>
              <p:cNvSpPr>
                <a:spLocks noChangeArrowheads="1"/>
              </p:cNvSpPr>
              <p:nvPr/>
            </p:nvSpPr>
            <p:spPr bwMode="auto">
              <a:xfrm>
                <a:off x="1072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82" name="Rectangle 105"/>
              <p:cNvSpPr>
                <a:spLocks noChangeArrowheads="1"/>
              </p:cNvSpPr>
              <p:nvPr/>
            </p:nvSpPr>
            <p:spPr bwMode="auto">
              <a:xfrm>
                <a:off x="11592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83" name="Rectangle 106"/>
              <p:cNvSpPr>
                <a:spLocks noChangeArrowheads="1"/>
              </p:cNvSpPr>
              <p:nvPr/>
            </p:nvSpPr>
            <p:spPr bwMode="auto">
              <a:xfrm>
                <a:off x="12456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84" name="Rectangle 107"/>
              <p:cNvSpPr>
                <a:spLocks noChangeArrowheads="1"/>
              </p:cNvSpPr>
              <p:nvPr/>
            </p:nvSpPr>
            <p:spPr bwMode="auto">
              <a:xfrm>
                <a:off x="1332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85" name="Rectangle 108"/>
              <p:cNvSpPr>
                <a:spLocks noChangeArrowheads="1"/>
              </p:cNvSpPr>
              <p:nvPr/>
            </p:nvSpPr>
            <p:spPr bwMode="auto">
              <a:xfrm>
                <a:off x="1418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86" name="Rectangle 109"/>
              <p:cNvSpPr>
                <a:spLocks noChangeArrowheads="1"/>
              </p:cNvSpPr>
              <p:nvPr/>
            </p:nvSpPr>
            <p:spPr bwMode="auto">
              <a:xfrm>
                <a:off x="1504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58143" name="Group 110"/>
            <p:cNvGrpSpPr>
              <a:grpSpLocks/>
            </p:cNvGrpSpPr>
            <p:nvPr/>
          </p:nvGrpSpPr>
          <p:grpSpPr bwMode="auto">
            <a:xfrm>
              <a:off x="900000" y="3765600"/>
              <a:ext cx="691200" cy="86400"/>
              <a:chOff x="900000" y="3420000"/>
              <a:chExt cx="691200" cy="86400"/>
            </a:xfrm>
          </p:grpSpPr>
          <p:sp>
            <p:nvSpPr>
              <p:cNvPr id="158171" name="Rectangle 111"/>
              <p:cNvSpPr>
                <a:spLocks noChangeArrowheads="1"/>
              </p:cNvSpPr>
              <p:nvPr/>
            </p:nvSpPr>
            <p:spPr bwMode="auto">
              <a:xfrm>
                <a:off x="900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72" name="Rectangle 112"/>
              <p:cNvSpPr>
                <a:spLocks noChangeArrowheads="1"/>
              </p:cNvSpPr>
              <p:nvPr/>
            </p:nvSpPr>
            <p:spPr bwMode="auto">
              <a:xfrm>
                <a:off x="986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73" name="Rectangle 113"/>
              <p:cNvSpPr>
                <a:spLocks noChangeArrowheads="1"/>
              </p:cNvSpPr>
              <p:nvPr/>
            </p:nvSpPr>
            <p:spPr bwMode="auto">
              <a:xfrm>
                <a:off x="1072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74" name="Rectangle 114"/>
              <p:cNvSpPr>
                <a:spLocks noChangeArrowheads="1"/>
              </p:cNvSpPr>
              <p:nvPr/>
            </p:nvSpPr>
            <p:spPr bwMode="auto">
              <a:xfrm>
                <a:off x="11592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75" name="Rectangle 115"/>
              <p:cNvSpPr>
                <a:spLocks noChangeArrowheads="1"/>
              </p:cNvSpPr>
              <p:nvPr/>
            </p:nvSpPr>
            <p:spPr bwMode="auto">
              <a:xfrm>
                <a:off x="12456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76" name="Rectangle 116"/>
              <p:cNvSpPr>
                <a:spLocks noChangeArrowheads="1"/>
              </p:cNvSpPr>
              <p:nvPr/>
            </p:nvSpPr>
            <p:spPr bwMode="auto">
              <a:xfrm>
                <a:off x="1332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77" name="Rectangle 117"/>
              <p:cNvSpPr>
                <a:spLocks noChangeArrowheads="1"/>
              </p:cNvSpPr>
              <p:nvPr/>
            </p:nvSpPr>
            <p:spPr bwMode="auto">
              <a:xfrm>
                <a:off x="1418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78" name="Rectangle 118"/>
              <p:cNvSpPr>
                <a:spLocks noChangeArrowheads="1"/>
              </p:cNvSpPr>
              <p:nvPr/>
            </p:nvSpPr>
            <p:spPr bwMode="auto">
              <a:xfrm>
                <a:off x="1504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58144" name="Group 119"/>
            <p:cNvGrpSpPr>
              <a:grpSpLocks/>
            </p:cNvGrpSpPr>
            <p:nvPr/>
          </p:nvGrpSpPr>
          <p:grpSpPr bwMode="auto">
            <a:xfrm>
              <a:off x="900000" y="3852000"/>
              <a:ext cx="691200" cy="86400"/>
              <a:chOff x="900000" y="3420000"/>
              <a:chExt cx="691200" cy="86400"/>
            </a:xfrm>
          </p:grpSpPr>
          <p:sp>
            <p:nvSpPr>
              <p:cNvPr id="158163" name="Rectangle 120"/>
              <p:cNvSpPr>
                <a:spLocks noChangeArrowheads="1"/>
              </p:cNvSpPr>
              <p:nvPr/>
            </p:nvSpPr>
            <p:spPr bwMode="auto">
              <a:xfrm>
                <a:off x="900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64" name="Rectangle 121"/>
              <p:cNvSpPr>
                <a:spLocks noChangeArrowheads="1"/>
              </p:cNvSpPr>
              <p:nvPr/>
            </p:nvSpPr>
            <p:spPr bwMode="auto">
              <a:xfrm>
                <a:off x="986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65" name="Rectangle 122"/>
              <p:cNvSpPr>
                <a:spLocks noChangeArrowheads="1"/>
              </p:cNvSpPr>
              <p:nvPr/>
            </p:nvSpPr>
            <p:spPr bwMode="auto">
              <a:xfrm>
                <a:off x="1072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66" name="Rectangle 123"/>
              <p:cNvSpPr>
                <a:spLocks noChangeArrowheads="1"/>
              </p:cNvSpPr>
              <p:nvPr/>
            </p:nvSpPr>
            <p:spPr bwMode="auto">
              <a:xfrm>
                <a:off x="11592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67" name="Rectangle 124"/>
              <p:cNvSpPr>
                <a:spLocks noChangeArrowheads="1"/>
              </p:cNvSpPr>
              <p:nvPr/>
            </p:nvSpPr>
            <p:spPr bwMode="auto">
              <a:xfrm>
                <a:off x="12456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68" name="Rectangle 125"/>
              <p:cNvSpPr>
                <a:spLocks noChangeArrowheads="1"/>
              </p:cNvSpPr>
              <p:nvPr/>
            </p:nvSpPr>
            <p:spPr bwMode="auto">
              <a:xfrm>
                <a:off x="1332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69" name="Rectangle 126"/>
              <p:cNvSpPr>
                <a:spLocks noChangeArrowheads="1"/>
              </p:cNvSpPr>
              <p:nvPr/>
            </p:nvSpPr>
            <p:spPr bwMode="auto">
              <a:xfrm>
                <a:off x="1418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70" name="Rectangle 127"/>
              <p:cNvSpPr>
                <a:spLocks noChangeArrowheads="1"/>
              </p:cNvSpPr>
              <p:nvPr/>
            </p:nvSpPr>
            <p:spPr bwMode="auto">
              <a:xfrm>
                <a:off x="1504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58145" name="Group 128"/>
            <p:cNvGrpSpPr>
              <a:grpSpLocks/>
            </p:cNvGrpSpPr>
            <p:nvPr/>
          </p:nvGrpSpPr>
          <p:grpSpPr bwMode="auto">
            <a:xfrm>
              <a:off x="900000" y="3938400"/>
              <a:ext cx="691200" cy="86400"/>
              <a:chOff x="900000" y="3420000"/>
              <a:chExt cx="691200" cy="86400"/>
            </a:xfrm>
          </p:grpSpPr>
          <p:sp>
            <p:nvSpPr>
              <p:cNvPr id="158155" name="Rectangle 129"/>
              <p:cNvSpPr>
                <a:spLocks noChangeArrowheads="1"/>
              </p:cNvSpPr>
              <p:nvPr/>
            </p:nvSpPr>
            <p:spPr bwMode="auto">
              <a:xfrm>
                <a:off x="900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56" name="Rectangle 130"/>
              <p:cNvSpPr>
                <a:spLocks noChangeArrowheads="1"/>
              </p:cNvSpPr>
              <p:nvPr/>
            </p:nvSpPr>
            <p:spPr bwMode="auto">
              <a:xfrm>
                <a:off x="986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57" name="Rectangle 131"/>
              <p:cNvSpPr>
                <a:spLocks noChangeArrowheads="1"/>
              </p:cNvSpPr>
              <p:nvPr/>
            </p:nvSpPr>
            <p:spPr bwMode="auto">
              <a:xfrm>
                <a:off x="1072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58" name="Rectangle 132"/>
              <p:cNvSpPr>
                <a:spLocks noChangeArrowheads="1"/>
              </p:cNvSpPr>
              <p:nvPr/>
            </p:nvSpPr>
            <p:spPr bwMode="auto">
              <a:xfrm>
                <a:off x="11592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59" name="Rectangle 133"/>
              <p:cNvSpPr>
                <a:spLocks noChangeArrowheads="1"/>
              </p:cNvSpPr>
              <p:nvPr/>
            </p:nvSpPr>
            <p:spPr bwMode="auto">
              <a:xfrm>
                <a:off x="12456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60" name="Rectangle 134"/>
              <p:cNvSpPr>
                <a:spLocks noChangeArrowheads="1"/>
              </p:cNvSpPr>
              <p:nvPr/>
            </p:nvSpPr>
            <p:spPr bwMode="auto">
              <a:xfrm>
                <a:off x="1332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61" name="Rectangle 135"/>
              <p:cNvSpPr>
                <a:spLocks noChangeArrowheads="1"/>
              </p:cNvSpPr>
              <p:nvPr/>
            </p:nvSpPr>
            <p:spPr bwMode="auto">
              <a:xfrm>
                <a:off x="1418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62" name="Rectangle 136"/>
              <p:cNvSpPr>
                <a:spLocks noChangeArrowheads="1"/>
              </p:cNvSpPr>
              <p:nvPr/>
            </p:nvSpPr>
            <p:spPr bwMode="auto">
              <a:xfrm>
                <a:off x="1504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grpSp>
          <p:nvGrpSpPr>
            <p:cNvPr id="158146" name="Group 137"/>
            <p:cNvGrpSpPr>
              <a:grpSpLocks/>
            </p:cNvGrpSpPr>
            <p:nvPr/>
          </p:nvGrpSpPr>
          <p:grpSpPr bwMode="auto">
            <a:xfrm>
              <a:off x="900000" y="4024800"/>
              <a:ext cx="691200" cy="86400"/>
              <a:chOff x="900000" y="3420000"/>
              <a:chExt cx="691200" cy="86400"/>
            </a:xfrm>
          </p:grpSpPr>
          <p:sp>
            <p:nvSpPr>
              <p:cNvPr id="158147" name="Rectangle 138"/>
              <p:cNvSpPr>
                <a:spLocks noChangeArrowheads="1"/>
              </p:cNvSpPr>
              <p:nvPr/>
            </p:nvSpPr>
            <p:spPr bwMode="auto">
              <a:xfrm>
                <a:off x="900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48" name="Rectangle 139"/>
              <p:cNvSpPr>
                <a:spLocks noChangeArrowheads="1"/>
              </p:cNvSpPr>
              <p:nvPr/>
            </p:nvSpPr>
            <p:spPr bwMode="auto">
              <a:xfrm>
                <a:off x="986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49" name="Rectangle 140"/>
              <p:cNvSpPr>
                <a:spLocks noChangeArrowheads="1"/>
              </p:cNvSpPr>
              <p:nvPr/>
            </p:nvSpPr>
            <p:spPr bwMode="auto">
              <a:xfrm>
                <a:off x="1072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50" name="Rectangle 141"/>
              <p:cNvSpPr>
                <a:spLocks noChangeArrowheads="1"/>
              </p:cNvSpPr>
              <p:nvPr/>
            </p:nvSpPr>
            <p:spPr bwMode="auto">
              <a:xfrm>
                <a:off x="11592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51" name="Rectangle 142"/>
              <p:cNvSpPr>
                <a:spLocks noChangeArrowheads="1"/>
              </p:cNvSpPr>
              <p:nvPr/>
            </p:nvSpPr>
            <p:spPr bwMode="auto">
              <a:xfrm>
                <a:off x="12456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52" name="Rectangle 143"/>
              <p:cNvSpPr>
                <a:spLocks noChangeArrowheads="1"/>
              </p:cNvSpPr>
              <p:nvPr/>
            </p:nvSpPr>
            <p:spPr bwMode="auto">
              <a:xfrm>
                <a:off x="13320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53" name="Rectangle 144"/>
              <p:cNvSpPr>
                <a:spLocks noChangeArrowheads="1"/>
              </p:cNvSpPr>
              <p:nvPr/>
            </p:nvSpPr>
            <p:spPr bwMode="auto">
              <a:xfrm>
                <a:off x="14184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sp>
            <p:nvSpPr>
              <p:cNvPr id="158154" name="Rectangle 145"/>
              <p:cNvSpPr>
                <a:spLocks noChangeArrowheads="1"/>
              </p:cNvSpPr>
              <p:nvPr/>
            </p:nvSpPr>
            <p:spPr bwMode="auto">
              <a:xfrm>
                <a:off x="1504800" y="3420000"/>
                <a:ext cx="86400" cy="86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</p:grpSp>
      <p:grpSp>
        <p:nvGrpSpPr>
          <p:cNvPr id="82949" name="Group 1617"/>
          <p:cNvGrpSpPr>
            <a:grpSpLocks/>
          </p:cNvGrpSpPr>
          <p:nvPr/>
        </p:nvGrpSpPr>
        <p:grpSpPr bwMode="auto">
          <a:xfrm>
            <a:off x="1979613" y="2997200"/>
            <a:ext cx="3455987" cy="2767013"/>
            <a:chOff x="2267744" y="3501008"/>
            <a:chExt cx="3456256" cy="2766592"/>
          </a:xfrm>
        </p:grpSpPr>
        <p:sp>
          <p:nvSpPr>
            <p:cNvPr id="1617" name="Rectangle 1616"/>
            <p:cNvSpPr/>
            <p:nvPr/>
          </p:nvSpPr>
          <p:spPr bwMode="auto">
            <a:xfrm>
              <a:off x="2267744" y="3501008"/>
              <a:ext cx="3283206" cy="26777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342900" indent="-342900">
                <a:defRPr/>
              </a:pPr>
              <a:endParaRPr lang="en-US">
                <a:latin typeface="Times New Roman" pitchFamily="18" charset="0"/>
                <a:sym typeface="Math1" pitchFamily="2" charset="2"/>
              </a:endParaRPr>
            </a:p>
          </p:txBody>
        </p:sp>
        <p:grpSp>
          <p:nvGrpSpPr>
            <p:cNvPr id="82954" name="Group 1615"/>
            <p:cNvGrpSpPr>
              <a:grpSpLocks/>
            </p:cNvGrpSpPr>
            <p:nvPr/>
          </p:nvGrpSpPr>
          <p:grpSpPr bwMode="auto">
            <a:xfrm>
              <a:off x="2267744" y="3501008"/>
              <a:ext cx="3456256" cy="2766592"/>
              <a:chOff x="2267744" y="3501008"/>
              <a:chExt cx="3456256" cy="2766592"/>
            </a:xfrm>
          </p:grpSpPr>
          <p:grpSp>
            <p:nvGrpSpPr>
              <p:cNvPr id="82955" name="Group 1600"/>
              <p:cNvGrpSpPr>
                <a:grpSpLocks/>
              </p:cNvGrpSpPr>
              <p:nvPr/>
            </p:nvGrpSpPr>
            <p:grpSpPr bwMode="auto">
              <a:xfrm>
                <a:off x="2267744" y="3501008"/>
                <a:ext cx="3456256" cy="2766592"/>
                <a:chOff x="2267744" y="3501008"/>
                <a:chExt cx="3456256" cy="2766592"/>
              </a:xfrm>
            </p:grpSpPr>
            <p:grpSp>
              <p:nvGrpSpPr>
                <p:cNvPr id="82967" name="Group 516"/>
                <p:cNvGrpSpPr>
                  <a:grpSpLocks/>
                </p:cNvGrpSpPr>
                <p:nvPr/>
              </p:nvGrpSpPr>
              <p:grpSpPr bwMode="auto">
                <a:xfrm>
                  <a:off x="2267744" y="3501008"/>
                  <a:ext cx="3456256" cy="691200"/>
                  <a:chOff x="2267744" y="3501008"/>
                  <a:chExt cx="3456256" cy="691200"/>
                </a:xfrm>
              </p:grpSpPr>
              <p:grpSp>
                <p:nvGrpSpPr>
                  <p:cNvPr id="157779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50328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131" name="Rectangle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32" name="Rectangl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33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34" name="Rectangle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35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36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37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38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80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50328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123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24" name="Rectangle 2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25" name="Rectangle 2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26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27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28" name="Rectangl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29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30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81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50328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115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16" name="Rectangle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17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18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19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20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21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22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82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50328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107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08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09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10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11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12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13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14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83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50328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099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00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01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02" name="Rectangle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03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04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05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106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84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50328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091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92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93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94" name="Rectangle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95" name="Rectangle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96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97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98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85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50328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083" name="Rectangle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84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85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86" name="Rectangle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87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88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89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90" name="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86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50328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075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76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77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78" name="Rectangle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79" name="Rectangle 1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80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81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82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87" name="Group 221"/>
                  <p:cNvGrpSpPr>
                    <a:grpSpLocks/>
                  </p:cNvGrpSpPr>
                  <p:nvPr/>
                </p:nvGrpSpPr>
                <p:grpSpPr bwMode="auto">
                  <a:xfrm>
                    <a:off x="43416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067" name="Rectangle 2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68" name="Rectangle 2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69" name="Rectangle 2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70" name="Rectangle 2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71" name="Rectangle 2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72" name="Rectangle 2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73" name="Rectangle 2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74" name="Rectangle 2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88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43416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059" name="Rectangle 2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60" name="Rectangle 2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61" name="Rectangle 2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62" name="Rectangle 2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63" name="Rectangle 2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64" name="Rectangle 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65" name="Rectangle 2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66" name="Rectangle 2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89" name="Group 223"/>
                  <p:cNvGrpSpPr>
                    <a:grpSpLocks/>
                  </p:cNvGrpSpPr>
                  <p:nvPr/>
                </p:nvGrpSpPr>
                <p:grpSpPr bwMode="auto">
                  <a:xfrm>
                    <a:off x="43416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051" name="Rectangle 2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52" name="Rectangle 2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53" name="Rectangle 2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54" name="Rectangle 2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55" name="Rectangle 2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56" name="Rectangle 2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57" name="Rectangle 2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58" name="Rectangle 2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90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43416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043" name="Rectangle 2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44" name="Rectangle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45" name="Rectangle 2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46" name="Rectangle 2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47" name="Rectangle 2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48" name="Rectangle 2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49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50" name="Rectangle 2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91" name="Group 225"/>
                  <p:cNvGrpSpPr>
                    <a:grpSpLocks/>
                  </p:cNvGrpSpPr>
                  <p:nvPr/>
                </p:nvGrpSpPr>
                <p:grpSpPr bwMode="auto">
                  <a:xfrm>
                    <a:off x="43416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035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36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37" name="Rectangle 2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38" name="Rectangle 2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39" name="Rectangle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40" name="Rectangle 2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41" name="Rectangle 2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42" name="Rectangle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92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43416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027" name="Rectangle 2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28" name="Rectangle 2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29" name="Rectangle 2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30" name="Rectangle 2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31" name="Rectangle 2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32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33" name="Rectangle 2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34" name="Rectangle 2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93" name="Group 227"/>
                  <p:cNvGrpSpPr>
                    <a:grpSpLocks/>
                  </p:cNvGrpSpPr>
                  <p:nvPr/>
                </p:nvGrpSpPr>
                <p:grpSpPr bwMode="auto">
                  <a:xfrm>
                    <a:off x="43416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019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20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21" name="Rectangle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22" name="Rectangle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23" name="Rectangle 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24" name="Rectangle 2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25" name="Rectangle 2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26" name="Rectangle 2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94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43416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011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12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13" name="Rectangle 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14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15" name="Rectangle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16" name="Rectangle 2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17" name="Rectangle 2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18" name="Rectangle 2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95" name="Group 294"/>
                  <p:cNvGrpSpPr>
                    <a:grpSpLocks/>
                  </p:cNvGrpSpPr>
                  <p:nvPr/>
                </p:nvGrpSpPr>
                <p:grpSpPr bwMode="auto">
                  <a:xfrm>
                    <a:off x="36504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8003" name="Rectangle 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04" name="Rectangle 3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05" name="Rectangle 3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06" name="Rectangle 3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07" name="Rectangle 3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08" name="Rectangle 3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09" name="Rectangle 3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10" name="Rectangle 3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96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36504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995" name="Rectangle 3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96" name="Rectangle 3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97" name="Rectangle 3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98" name="Rectangle 3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99" name="Rectangle 3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00" name="Rectangle 3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01" name="Rectangle 3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8002" name="Rectangle 3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97" name="Group 296"/>
                  <p:cNvGrpSpPr>
                    <a:grpSpLocks/>
                  </p:cNvGrpSpPr>
                  <p:nvPr/>
                </p:nvGrpSpPr>
                <p:grpSpPr bwMode="auto">
                  <a:xfrm>
                    <a:off x="36504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987" name="Rectangle 3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88" name="Rectangle 3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89" name="Rectangle 3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90" name="Rectangle 3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91" name="Rectangle 3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92" name="Rectangle 3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93" name="Rectangle 3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94" name="Rectangle 3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98" name="Group 297"/>
                  <p:cNvGrpSpPr>
                    <a:grpSpLocks/>
                  </p:cNvGrpSpPr>
                  <p:nvPr/>
                </p:nvGrpSpPr>
                <p:grpSpPr bwMode="auto">
                  <a:xfrm>
                    <a:off x="36504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979" name="Rectangle 3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80" name="Rectangle 3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81" name="Rectangle 3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82" name="Rectangle 3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83" name="Rectangle 3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84" name="Rectangle 3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85" name="Rectangle 3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86" name="Rectangle 3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799" name="Group 298"/>
                  <p:cNvGrpSpPr>
                    <a:grpSpLocks/>
                  </p:cNvGrpSpPr>
                  <p:nvPr/>
                </p:nvGrpSpPr>
                <p:grpSpPr bwMode="auto">
                  <a:xfrm>
                    <a:off x="36504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971" name="Rectangle 3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72" name="Rectangle 3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73" name="Rectangle 3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74" name="Rectangle 3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75" name="Rectangle 3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76" name="Rectangle 3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77" name="Rectangle 3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78" name="Rectangle 3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00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36504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963" name="Rectangle 3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64" name="Rectangle 3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65" name="Rectangle 3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66" name="Rectangle 3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67" name="Rectangle 3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68" name="Rectangle 3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69" name="Rectangle 3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70" name="Rectangle 3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01" name="Group 300"/>
                  <p:cNvGrpSpPr>
                    <a:grpSpLocks/>
                  </p:cNvGrpSpPr>
                  <p:nvPr/>
                </p:nvGrpSpPr>
                <p:grpSpPr bwMode="auto">
                  <a:xfrm>
                    <a:off x="36504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955" name="Rectangle 3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56" name="Rectangle 3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57" name="Rectangle 3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58" name="Rectangle 3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59" name="Rectangle 3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60" name="Rectangle 3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61" name="Rectangle 3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62" name="Rectangle 3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02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36504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947" name="Rectangle 3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48" name="Rectangle 3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49" name="Rectangle 3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50" name="Rectangle 3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51" name="Rectangle 3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52" name="Rectangle 3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53" name="Rectangle 3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54" name="Rectangle 3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03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29592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939" name="Rectangle 4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40" name="Rectangle 4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41" name="Rectangle 4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42" name="Rectangle 4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43" name="Rectangle 4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44" name="Rectangle 4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45" name="Rectangle 4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46" name="Rectangle 4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04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29592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931" name="Rectangle 4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32" name="Rectangle 4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33" name="Rectangle 4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34" name="Rectangle 4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35" name="Rectangle 4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36" name="Rectangle 4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37" name="Rectangle 4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38" name="Rectangle 4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05" name="Group 369"/>
                  <p:cNvGrpSpPr>
                    <a:grpSpLocks/>
                  </p:cNvGrpSpPr>
                  <p:nvPr/>
                </p:nvGrpSpPr>
                <p:grpSpPr bwMode="auto">
                  <a:xfrm>
                    <a:off x="29592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923" name="Rectangle 4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24" name="Rectangle 4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25" name="Rectangle 4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26" name="Rectangle 4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27" name="Rectangle 4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28" name="Rectangle 4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29" name="Rectangle 4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30" name="Rectangle 4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06" name="Group 370"/>
                  <p:cNvGrpSpPr>
                    <a:grpSpLocks/>
                  </p:cNvGrpSpPr>
                  <p:nvPr/>
                </p:nvGrpSpPr>
                <p:grpSpPr bwMode="auto">
                  <a:xfrm>
                    <a:off x="29592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915" name="Rectangle 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16" name="Rectangle 4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17" name="Rectangle 4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18" name="Rectangl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19" name="Rectangle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20" name="Rectangle 4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21" name="Rectangle 4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22" name="Rectangle 4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07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29592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907" name="Rectangle 3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08" name="Rectangle 4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09" name="Rectangle 4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10" name="Rectangle 4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11" name="Rectangle 4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12" name="Rectangle 4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13" name="Rectangle 4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14" name="Rectangle 4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08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29592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899" name="Rectangle 3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00" name="Rectangle 3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01" name="Rectangle 3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02" name="Rectangle 3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03" name="Rectangle 3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04" name="Rectangle 3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05" name="Rectangle 3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906" name="Rectangle 3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09" name="Group 373"/>
                  <p:cNvGrpSpPr>
                    <a:grpSpLocks/>
                  </p:cNvGrpSpPr>
                  <p:nvPr/>
                </p:nvGrpSpPr>
                <p:grpSpPr bwMode="auto">
                  <a:xfrm>
                    <a:off x="29592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891" name="Rectangle 3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92" name="Rectangle 3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93" name="Rectangle 3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94" name="Rectangle 3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95" name="Rectangle 3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96" name="Rectangle 3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97" name="Rectangle 3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98" name="Rectangle 3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10" name="Group 374"/>
                  <p:cNvGrpSpPr>
                    <a:grpSpLocks/>
                  </p:cNvGrpSpPr>
                  <p:nvPr/>
                </p:nvGrpSpPr>
                <p:grpSpPr bwMode="auto">
                  <a:xfrm>
                    <a:off x="29592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883" name="Rectangle 3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84" name="Rectangle 3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85" name="Rectangle 3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86" name="Rectangle 3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87" name="Rectangle 3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88" name="Rectangle 3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89" name="Rectangle 3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90" name="Rectangle 3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11" name="Group 440"/>
                  <p:cNvGrpSpPr>
                    <a:grpSpLocks/>
                  </p:cNvGrpSpPr>
                  <p:nvPr/>
                </p:nvGrpSpPr>
                <p:grpSpPr bwMode="auto">
                  <a:xfrm>
                    <a:off x="2267744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875" name="Rectangle 5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76" name="Rectangle 5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77" name="Rectangle 5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78" name="Rectangle 5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79" name="Rectangle 5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80" name="Rectangle 5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81" name="Rectangle 5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82" name="Rectangle 5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12" name="Group 441"/>
                  <p:cNvGrpSpPr>
                    <a:grpSpLocks/>
                  </p:cNvGrpSpPr>
                  <p:nvPr/>
                </p:nvGrpSpPr>
                <p:grpSpPr bwMode="auto">
                  <a:xfrm>
                    <a:off x="2267744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867" name="Rectangle 4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68" name="Rectangle 4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69" name="Rectangle 4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70" name="Rectangle 4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71" name="Rectangle 5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72" name="Rectangle 5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73" name="Rectangle 5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74" name="Rectangle 5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13" name="Group 442"/>
                  <p:cNvGrpSpPr>
                    <a:grpSpLocks/>
                  </p:cNvGrpSpPr>
                  <p:nvPr/>
                </p:nvGrpSpPr>
                <p:grpSpPr bwMode="auto">
                  <a:xfrm>
                    <a:off x="2267744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859" name="Rectangle 4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60" name="Rectangle 4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61" name="Rectangle 4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62" name="Rectangle 4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63" name="Rectangle 4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64" name="Rectangle 4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65" name="Rectangle 4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66" name="Rectangle 4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14" name="Group 443"/>
                  <p:cNvGrpSpPr>
                    <a:grpSpLocks/>
                  </p:cNvGrpSpPr>
                  <p:nvPr/>
                </p:nvGrpSpPr>
                <p:grpSpPr bwMode="auto">
                  <a:xfrm>
                    <a:off x="2267744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851" name="Rectangle 4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52" name="Rectangle 4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53" name="Rectangle 4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54" name="Rectangle 4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55" name="Rectangle 4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56" name="Rectangle 4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57" name="Rectangle 4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58" name="Rectangle 4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15" name="Group 444"/>
                  <p:cNvGrpSpPr>
                    <a:grpSpLocks/>
                  </p:cNvGrpSpPr>
                  <p:nvPr/>
                </p:nvGrpSpPr>
                <p:grpSpPr bwMode="auto">
                  <a:xfrm>
                    <a:off x="2267744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843" name="Rectangle 4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44" name="Rectangle 4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45" name="Rectangle 4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46" name="Rectangle 4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47" name="Rectangle 4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48" name="Rectangle 4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49" name="Rectangle 4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50" name="Rectangle 4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16" name="Group 445"/>
                  <p:cNvGrpSpPr>
                    <a:grpSpLocks/>
                  </p:cNvGrpSpPr>
                  <p:nvPr/>
                </p:nvGrpSpPr>
                <p:grpSpPr bwMode="auto">
                  <a:xfrm>
                    <a:off x="2267744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835" name="Rectangle 4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36" name="Rectangle 4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37" name="Rectangle 4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38" name="Rectangle 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39" name="Rectangle 4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40" name="Rectangle 4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41" name="Rectangle 4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42" name="Rectangle 4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17" name="Group 446"/>
                  <p:cNvGrpSpPr>
                    <a:grpSpLocks/>
                  </p:cNvGrpSpPr>
                  <p:nvPr/>
                </p:nvGrpSpPr>
                <p:grpSpPr bwMode="auto">
                  <a:xfrm>
                    <a:off x="2267744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827" name="Rectangle 4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28" name="Rectangle 4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29" name="Rectangle 4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30" name="Rectangle 4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31" name="Rectangle 4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32" name="Rectangle 4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33" name="Rectangle 4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34" name="Rectangle 4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157818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2267744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819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20" name="Rectangle 4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21" name="Rectangle 4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2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2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24" name="Rectangle 4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25" name="Rectangle 4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826" name="Rectangle 4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</p:grpSp>
            <p:grpSp>
              <p:nvGrpSpPr>
                <p:cNvPr id="82968" name="Group 517"/>
                <p:cNvGrpSpPr>
                  <a:grpSpLocks/>
                </p:cNvGrpSpPr>
                <p:nvPr/>
              </p:nvGrpSpPr>
              <p:grpSpPr bwMode="auto">
                <a:xfrm>
                  <a:off x="2267744" y="4194000"/>
                  <a:ext cx="3456256" cy="691200"/>
                  <a:chOff x="2267744" y="3501008"/>
                  <a:chExt cx="3456256" cy="691200"/>
                </a:xfrm>
              </p:grpSpPr>
              <p:grpSp>
                <p:nvGrpSpPr>
                  <p:cNvPr id="83691" name="Group 518"/>
                  <p:cNvGrpSpPr>
                    <a:grpSpLocks/>
                  </p:cNvGrpSpPr>
                  <p:nvPr/>
                </p:nvGrpSpPr>
                <p:grpSpPr bwMode="auto">
                  <a:xfrm>
                    <a:off x="50328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771" name="Rectangle 8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72" name="Rectangle 8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73" name="Rectangle 8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74" name="Rectangle 8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75" name="Rectangle 8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76" name="Rectangle 8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77" name="Rectangle 8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78" name="Rectangle 8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692" name="Group 519"/>
                  <p:cNvGrpSpPr>
                    <a:grpSpLocks/>
                  </p:cNvGrpSpPr>
                  <p:nvPr/>
                </p:nvGrpSpPr>
                <p:grpSpPr bwMode="auto">
                  <a:xfrm>
                    <a:off x="50328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763" name="Rectangle 8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64" name="Rectangle 8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65" name="Rectangle 8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66" name="Rectangle 8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67" name="Rectangle 8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68" name="Rectangle 8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69" name="Rectangle 8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70" name="Rectangle 8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693" name="Group 520"/>
                  <p:cNvGrpSpPr>
                    <a:grpSpLocks/>
                  </p:cNvGrpSpPr>
                  <p:nvPr/>
                </p:nvGrpSpPr>
                <p:grpSpPr bwMode="auto">
                  <a:xfrm>
                    <a:off x="50328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755" name="Rectangle 8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56" name="Rectangle 8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57" name="Rectangle 8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58" name="Rectangle 8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59" name="Rectangle 8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60" name="Rectangle 8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61" name="Rectangle 8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62" name="Rectangle 8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694" name="Group 521"/>
                  <p:cNvGrpSpPr>
                    <a:grpSpLocks/>
                  </p:cNvGrpSpPr>
                  <p:nvPr/>
                </p:nvGrpSpPr>
                <p:grpSpPr bwMode="auto">
                  <a:xfrm>
                    <a:off x="50328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747" name="Rectangle 8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48" name="Rectangle 8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49" name="Rectangle 8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50" name="Rectangle 8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51" name="Rectangle 8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52" name="Rectangle 8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53" name="Rectangle 8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54" name="Rectangle 8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695" name="Group 522"/>
                  <p:cNvGrpSpPr>
                    <a:grpSpLocks/>
                  </p:cNvGrpSpPr>
                  <p:nvPr/>
                </p:nvGrpSpPr>
                <p:grpSpPr bwMode="auto">
                  <a:xfrm>
                    <a:off x="50328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739" name="Rectangle 8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40" name="Rectangle 8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41" name="Rectangle 8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42" name="Rectangle 8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43" name="Rectangle 8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44" name="Rectangle 8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45" name="Rectangle 8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46" name="Rectangle 8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696" name="Group 523"/>
                  <p:cNvGrpSpPr>
                    <a:grpSpLocks/>
                  </p:cNvGrpSpPr>
                  <p:nvPr/>
                </p:nvGrpSpPr>
                <p:grpSpPr bwMode="auto">
                  <a:xfrm>
                    <a:off x="50328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731" name="Rectangle 8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32" name="Rectangle 8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33" name="Rectangle 8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34" name="Rectangle 8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35" name="Rectangle 8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36" name="Rectangle 8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37" name="Rectangle 8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38" name="Rectangle 8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697" name="Group 524"/>
                  <p:cNvGrpSpPr>
                    <a:grpSpLocks/>
                  </p:cNvGrpSpPr>
                  <p:nvPr/>
                </p:nvGrpSpPr>
                <p:grpSpPr bwMode="auto">
                  <a:xfrm>
                    <a:off x="50328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723" name="Rectangle 8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24" name="Rectangle 8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25" name="Rectangle 8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26" name="Rectangle 8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27" name="Rectangle 8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28" name="Rectangle 8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29" name="Rectangle 8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30" name="Rectangle 8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698" name="Group 525"/>
                  <p:cNvGrpSpPr>
                    <a:grpSpLocks/>
                  </p:cNvGrpSpPr>
                  <p:nvPr/>
                </p:nvGrpSpPr>
                <p:grpSpPr bwMode="auto">
                  <a:xfrm>
                    <a:off x="50328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715" name="Rectangle 8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16" name="Rectangle 8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17" name="Rectangle 8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18" name="Rectangle 8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19" name="Rectangle 8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20" name="Rectangle 8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21" name="Rectangle 8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22" name="Rectangle 8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699" name="Group 526"/>
                  <p:cNvGrpSpPr>
                    <a:grpSpLocks/>
                  </p:cNvGrpSpPr>
                  <p:nvPr/>
                </p:nvGrpSpPr>
                <p:grpSpPr bwMode="auto">
                  <a:xfrm>
                    <a:off x="43416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707" name="Rectangle 8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08" name="Rectangle 8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09" name="Rectangle 8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10" name="Rectangle 8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11" name="Rectangle 8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12" name="Rectangle 8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13" name="Rectangle 8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14" name="Rectangle 8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00" name="Group 527"/>
                  <p:cNvGrpSpPr>
                    <a:grpSpLocks/>
                  </p:cNvGrpSpPr>
                  <p:nvPr/>
                </p:nvGrpSpPr>
                <p:grpSpPr bwMode="auto">
                  <a:xfrm>
                    <a:off x="43416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157699" name="Rectangle 7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00" name="Rectangle 7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01" name="Rectangle 8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02" name="Rectangle 8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03" name="Rectangle 8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04" name="Rectangle 8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05" name="Rectangle 8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706" name="Rectangle 8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01" name="Group 528"/>
                  <p:cNvGrpSpPr>
                    <a:grpSpLocks/>
                  </p:cNvGrpSpPr>
                  <p:nvPr/>
                </p:nvGrpSpPr>
                <p:grpSpPr bwMode="auto">
                  <a:xfrm>
                    <a:off x="43416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963" name="Rectangle 7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64" name="Rectangle 7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65" name="Rectangle 7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66" name="Rectangle 7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67" name="Rectangle 7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696" name="Rectangle 7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697" name="Rectangle 7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157698" name="Rectangle 7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02" name="Group 529"/>
                  <p:cNvGrpSpPr>
                    <a:grpSpLocks/>
                  </p:cNvGrpSpPr>
                  <p:nvPr/>
                </p:nvGrpSpPr>
                <p:grpSpPr bwMode="auto">
                  <a:xfrm>
                    <a:off x="43416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955" name="Rectangle 7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56" name="Rectangle 7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57" name="Rectangle 7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58" name="Rectangle 7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59" name="Rectangle 7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60" name="Rectangle 7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61" name="Rectangle 7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62" name="Rectangle 7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03" name="Group 530"/>
                  <p:cNvGrpSpPr>
                    <a:grpSpLocks/>
                  </p:cNvGrpSpPr>
                  <p:nvPr/>
                </p:nvGrpSpPr>
                <p:grpSpPr bwMode="auto">
                  <a:xfrm>
                    <a:off x="43416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947" name="Rectangle 7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48" name="Rectangle 7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49" name="Rectangle 7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50" name="Rectangle 7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51" name="Rectangle 7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52" name="Rectangle 7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53" name="Rectangle 7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54" name="Rectangle 7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04" name="Group 531"/>
                  <p:cNvGrpSpPr>
                    <a:grpSpLocks/>
                  </p:cNvGrpSpPr>
                  <p:nvPr/>
                </p:nvGrpSpPr>
                <p:grpSpPr bwMode="auto">
                  <a:xfrm>
                    <a:off x="43416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939" name="Rectangle 7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40" name="Rectangle 7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41" name="Rectangle 7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42" name="Rectangle 7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43" name="Rectangle 7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44" name="Rectangle 7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45" name="Rectangle 7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46" name="Rectangle 7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05" name="Group 532"/>
                  <p:cNvGrpSpPr>
                    <a:grpSpLocks/>
                  </p:cNvGrpSpPr>
                  <p:nvPr/>
                </p:nvGrpSpPr>
                <p:grpSpPr bwMode="auto">
                  <a:xfrm>
                    <a:off x="43416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931" name="Rectangle 7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32" name="Rectangle 7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33" name="Rectangle 7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34" name="Rectangle 7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35" name="Rectangle 7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36" name="Rectangle 7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37" name="Rectangle 7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38" name="Rectangle 7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06" name="Group 533"/>
                  <p:cNvGrpSpPr>
                    <a:grpSpLocks/>
                  </p:cNvGrpSpPr>
                  <p:nvPr/>
                </p:nvGrpSpPr>
                <p:grpSpPr bwMode="auto">
                  <a:xfrm>
                    <a:off x="43416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923" name="Rectangle 7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24" name="Rectangle 7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25" name="Rectangle 7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26" name="Rectangle 7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27" name="Rectangle 7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28" name="Rectangle 7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29" name="Rectangle 7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30" name="Rectangle 7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07" name="Group 534"/>
                  <p:cNvGrpSpPr>
                    <a:grpSpLocks/>
                  </p:cNvGrpSpPr>
                  <p:nvPr/>
                </p:nvGrpSpPr>
                <p:grpSpPr bwMode="auto">
                  <a:xfrm>
                    <a:off x="36504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915" name="Rectangle 7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16" name="Rectangle 7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17" name="Rectangle 7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18" name="Rectangle 7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19" name="Rectangle 7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20" name="Rectangle 7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21" name="Rectangle 7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22" name="Rectangle 7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08" name="Group 535"/>
                  <p:cNvGrpSpPr>
                    <a:grpSpLocks/>
                  </p:cNvGrpSpPr>
                  <p:nvPr/>
                </p:nvGrpSpPr>
                <p:grpSpPr bwMode="auto">
                  <a:xfrm>
                    <a:off x="36504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907" name="Rectangle 7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08" name="Rectangle 7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09" name="Rectangle 7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10" name="Rectangle 7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11" name="Rectangle 7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12" name="Rectangle 7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13" name="Rectangle 7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14" name="Rectangle 7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09" name="Group 536"/>
                  <p:cNvGrpSpPr>
                    <a:grpSpLocks/>
                  </p:cNvGrpSpPr>
                  <p:nvPr/>
                </p:nvGrpSpPr>
                <p:grpSpPr bwMode="auto">
                  <a:xfrm>
                    <a:off x="36504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899" name="Rectangle 7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00" name="Rectangle 7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01" name="Rectangle 7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02" name="Rectangle 7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03" name="Rectangle 7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04" name="Rectangle 7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05" name="Rectangle 7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906" name="Rectangle 7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10" name="Group 537"/>
                  <p:cNvGrpSpPr>
                    <a:grpSpLocks/>
                  </p:cNvGrpSpPr>
                  <p:nvPr/>
                </p:nvGrpSpPr>
                <p:grpSpPr bwMode="auto">
                  <a:xfrm>
                    <a:off x="36504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891" name="Rectangle 7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92" name="Rectangle 7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93" name="Rectangle 7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94" name="Rectangle 7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95" name="Rectangle 7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96" name="Rectangle 7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97" name="Rectangle 7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98" name="Rectangle 7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11" name="Group 538"/>
                  <p:cNvGrpSpPr>
                    <a:grpSpLocks/>
                  </p:cNvGrpSpPr>
                  <p:nvPr/>
                </p:nvGrpSpPr>
                <p:grpSpPr bwMode="auto">
                  <a:xfrm>
                    <a:off x="36504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883" name="Rectangle 7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84" name="Rectangle 7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85" name="Rectangle 7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86" name="Rectangle 7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87" name="Rectangle 7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88" name="Rectangle 7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89" name="Rectangle 7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90" name="Rectangle 7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12" name="Group 539"/>
                  <p:cNvGrpSpPr>
                    <a:grpSpLocks/>
                  </p:cNvGrpSpPr>
                  <p:nvPr/>
                </p:nvGrpSpPr>
                <p:grpSpPr bwMode="auto">
                  <a:xfrm>
                    <a:off x="36504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875" name="Rectangle 7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76" name="Rectangle 7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77" name="Rectangle 7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78" name="Rectangle 7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79" name="Rectangle 7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80" name="Rectangle 7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81" name="Rectangle 7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82" name="Rectangle 7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13" name="Group 540"/>
                  <p:cNvGrpSpPr>
                    <a:grpSpLocks/>
                  </p:cNvGrpSpPr>
                  <p:nvPr/>
                </p:nvGrpSpPr>
                <p:grpSpPr bwMode="auto">
                  <a:xfrm>
                    <a:off x="36504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867" name="Rectangle 6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68" name="Rectangle 6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69" name="Rectangle 6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70" name="Rectangle 6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71" name="Rectangle 6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72" name="Rectangle 6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73" name="Rectangle 7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74" name="Rectangle 7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14" name="Group 541"/>
                  <p:cNvGrpSpPr>
                    <a:grpSpLocks/>
                  </p:cNvGrpSpPr>
                  <p:nvPr/>
                </p:nvGrpSpPr>
                <p:grpSpPr bwMode="auto">
                  <a:xfrm>
                    <a:off x="36504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859" name="Rectangle 6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60" name="Rectangle 6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61" name="Rectangle 6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62" name="Rectangle 6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63" name="Rectangle 6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64" name="Rectangle 6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65" name="Rectangle 6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66" name="Rectangle 6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15" name="Group 542"/>
                  <p:cNvGrpSpPr>
                    <a:grpSpLocks/>
                  </p:cNvGrpSpPr>
                  <p:nvPr/>
                </p:nvGrpSpPr>
                <p:grpSpPr bwMode="auto">
                  <a:xfrm>
                    <a:off x="29592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851" name="Rectangle 6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52" name="Rectangle 6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53" name="Rectangle 6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54" name="Rectangle 6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55" name="Rectangle 6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56" name="Rectangle 6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57" name="Rectangle 6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58" name="Rectangle 6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16" name="Group 543"/>
                  <p:cNvGrpSpPr>
                    <a:grpSpLocks/>
                  </p:cNvGrpSpPr>
                  <p:nvPr/>
                </p:nvGrpSpPr>
                <p:grpSpPr bwMode="auto">
                  <a:xfrm>
                    <a:off x="29592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843" name="Rectangle 6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44" name="Rectangle 6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45" name="Rectangle 6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46" name="Rectangle 6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47" name="Rectangle 6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48" name="Rectangle 6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49" name="Rectangle 6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50" name="Rectangle 6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17" name="Group 544"/>
                  <p:cNvGrpSpPr>
                    <a:grpSpLocks/>
                  </p:cNvGrpSpPr>
                  <p:nvPr/>
                </p:nvGrpSpPr>
                <p:grpSpPr bwMode="auto">
                  <a:xfrm>
                    <a:off x="29592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835" name="Rectangle 6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36" name="Rectangle 6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37" name="Rectangle 6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38" name="Rectangle 6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39" name="Rectangle 6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40" name="Rectangle 6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41" name="Rectangle 6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42" name="Rectangle 6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18" name="Group 545"/>
                  <p:cNvGrpSpPr>
                    <a:grpSpLocks/>
                  </p:cNvGrpSpPr>
                  <p:nvPr/>
                </p:nvGrpSpPr>
                <p:grpSpPr bwMode="auto">
                  <a:xfrm>
                    <a:off x="29592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827" name="Rectangle 6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28" name="Rectangle 6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29" name="Rectangle 6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30" name="Rectangle 6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31" name="Rectangle 6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32" name="Rectangle 6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33" name="Rectangle 6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34" name="Rectangle 6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19" name="Group 546"/>
                  <p:cNvGrpSpPr>
                    <a:grpSpLocks/>
                  </p:cNvGrpSpPr>
                  <p:nvPr/>
                </p:nvGrpSpPr>
                <p:grpSpPr bwMode="auto">
                  <a:xfrm>
                    <a:off x="29592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819" name="Rectangle 6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20" name="Rectangle 6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21" name="Rectangle 6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22" name="Rectangle 6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23" name="Rectangle 6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24" name="Rectangle 6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25" name="Rectangle 6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26" name="Rectangle 6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20" name="Group 547"/>
                  <p:cNvGrpSpPr>
                    <a:grpSpLocks/>
                  </p:cNvGrpSpPr>
                  <p:nvPr/>
                </p:nvGrpSpPr>
                <p:grpSpPr bwMode="auto">
                  <a:xfrm>
                    <a:off x="29592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811" name="Rectangle 6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12" name="Rectangle 6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13" name="Rectangle 6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14" name="Rectangle 6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15" name="Rectangle 6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16" name="Rectangle 6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17" name="Rectangle 6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18" name="Rectangle 6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21" name="Group 548"/>
                  <p:cNvGrpSpPr>
                    <a:grpSpLocks/>
                  </p:cNvGrpSpPr>
                  <p:nvPr/>
                </p:nvGrpSpPr>
                <p:grpSpPr bwMode="auto">
                  <a:xfrm>
                    <a:off x="29592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803" name="Rectangle 6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04" name="Rectangle 6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05" name="Rectangle 6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06" name="Rectangle 6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07" name="Rectangle 6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08" name="Rectangle 6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09" name="Rectangle 6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10" name="Rectangle 6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22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29592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795" name="Rectangle 6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96" name="Rectangle 6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97" name="Rectangle 6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98" name="Rectangle 6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99" name="Rectangle 6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00" name="Rectangle 6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01" name="Rectangle 6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802" name="Rectangle 6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23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2267744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787" name="Rectangle 6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88" name="Rectangle 6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89" name="Rectangle 6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90" name="Rectangle 6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91" name="Rectangle 6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92" name="Rectangle 6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93" name="Rectangle 6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94" name="Rectangle 6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24" name="Group 551"/>
                  <p:cNvGrpSpPr>
                    <a:grpSpLocks/>
                  </p:cNvGrpSpPr>
                  <p:nvPr/>
                </p:nvGrpSpPr>
                <p:grpSpPr bwMode="auto">
                  <a:xfrm>
                    <a:off x="2267744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779" name="Rectangle 6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80" name="Rectangle 6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81" name="Rectangle 6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82" name="Rectangle 6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83" name="Rectangle 6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84" name="Rectangle 6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85" name="Rectangle 6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86" name="Rectangle 6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25" name="Group 552"/>
                  <p:cNvGrpSpPr>
                    <a:grpSpLocks/>
                  </p:cNvGrpSpPr>
                  <p:nvPr/>
                </p:nvGrpSpPr>
                <p:grpSpPr bwMode="auto">
                  <a:xfrm>
                    <a:off x="2267744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771" name="Rectangle 5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72" name="Rectangle 5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73" name="Rectangle 6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74" name="Rectangle 6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75" name="Rectangle 6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76" name="Rectangle 6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77" name="Rectangle 6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78" name="Rectangle 6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26" name="Group 553"/>
                  <p:cNvGrpSpPr>
                    <a:grpSpLocks/>
                  </p:cNvGrpSpPr>
                  <p:nvPr/>
                </p:nvGrpSpPr>
                <p:grpSpPr bwMode="auto">
                  <a:xfrm>
                    <a:off x="2267744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763" name="Rectangle 5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64" name="Rectangle 5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65" name="Rectangle 5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66" name="Rectangle 5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67" name="Rectangle 5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68" name="Rectangle 5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69" name="Rectangle 5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70" name="Rectangle 5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27" name="Group 554"/>
                  <p:cNvGrpSpPr>
                    <a:grpSpLocks/>
                  </p:cNvGrpSpPr>
                  <p:nvPr/>
                </p:nvGrpSpPr>
                <p:grpSpPr bwMode="auto">
                  <a:xfrm>
                    <a:off x="2267744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755" name="Rectangle 5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56" name="Rectangle 5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57" name="Rectangle 5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58" name="Rectangle 5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59" name="Rectangle 5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60" name="Rectangle 5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61" name="Rectangle 5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62" name="Rectangle 5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28" name="Group 555"/>
                  <p:cNvGrpSpPr>
                    <a:grpSpLocks/>
                  </p:cNvGrpSpPr>
                  <p:nvPr/>
                </p:nvGrpSpPr>
                <p:grpSpPr bwMode="auto">
                  <a:xfrm>
                    <a:off x="2267744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747" name="Rectangle 5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48" name="Rectangle 5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49" name="Rectangle 5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50" name="Rectangle 5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51" name="Rectangle 5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52" name="Rectangle 5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53" name="Rectangle 5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54" name="Rectangle 5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29" name="Group 556"/>
                  <p:cNvGrpSpPr>
                    <a:grpSpLocks/>
                  </p:cNvGrpSpPr>
                  <p:nvPr/>
                </p:nvGrpSpPr>
                <p:grpSpPr bwMode="auto">
                  <a:xfrm>
                    <a:off x="2267744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739" name="Rectangle 5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40" name="Rectangle 5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41" name="Rectangle 5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42" name="Rectangle 5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43" name="Rectangle 5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44" name="Rectangle 5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45" name="Rectangle 5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46" name="Rectangle 5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730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2267744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731" name="Rectangle 5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32" name="Rectangle 5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33" name="Rectangle 5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34" name="Rectangle 5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35" name="Rectangle 5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36" name="Rectangle 5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37" name="Rectangle 5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738" name="Rectangle 5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</p:grpSp>
            <p:grpSp>
              <p:nvGrpSpPr>
                <p:cNvPr id="82969" name="Group 878"/>
                <p:cNvGrpSpPr>
                  <a:grpSpLocks/>
                </p:cNvGrpSpPr>
                <p:nvPr/>
              </p:nvGrpSpPr>
              <p:grpSpPr bwMode="auto">
                <a:xfrm>
                  <a:off x="2267744" y="4885200"/>
                  <a:ext cx="3456256" cy="691200"/>
                  <a:chOff x="2267744" y="3501008"/>
                  <a:chExt cx="3456256" cy="691200"/>
                </a:xfrm>
              </p:grpSpPr>
              <p:grpSp>
                <p:nvGrpSpPr>
                  <p:cNvPr id="83331" name="Group 879"/>
                  <p:cNvGrpSpPr>
                    <a:grpSpLocks/>
                  </p:cNvGrpSpPr>
                  <p:nvPr/>
                </p:nvGrpSpPr>
                <p:grpSpPr bwMode="auto">
                  <a:xfrm>
                    <a:off x="50328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683" name="Rectangle 1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84" name="Rectangle 1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85" name="Rectangle 1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86" name="Rectangle 12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87" name="Rectangle 12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88" name="Rectangle 12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89" name="Rectangle 1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90" name="Rectangle 1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32" name="Group 880"/>
                  <p:cNvGrpSpPr>
                    <a:grpSpLocks/>
                  </p:cNvGrpSpPr>
                  <p:nvPr/>
                </p:nvGrpSpPr>
                <p:grpSpPr bwMode="auto">
                  <a:xfrm>
                    <a:off x="50328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675" name="Rectangle 1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76" name="Rectangle 1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77" name="Rectangle 1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78" name="Rectangle 1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79" name="Rectangle 1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80" name="Rectangle 1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81" name="Rectangle 1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82" name="Rectangle 1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33" name="Group 881"/>
                  <p:cNvGrpSpPr>
                    <a:grpSpLocks/>
                  </p:cNvGrpSpPr>
                  <p:nvPr/>
                </p:nvGrpSpPr>
                <p:grpSpPr bwMode="auto">
                  <a:xfrm>
                    <a:off x="50328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667" name="Rectangle 1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68" name="Rectangle 1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69" name="Rectangle 1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70" name="Rectangle 1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71" name="Rectangle 1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72" name="Rectangle 1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73" name="Rectangle 1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74" name="Rectangle 1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34" name="Group 882"/>
                  <p:cNvGrpSpPr>
                    <a:grpSpLocks/>
                  </p:cNvGrpSpPr>
                  <p:nvPr/>
                </p:nvGrpSpPr>
                <p:grpSpPr bwMode="auto">
                  <a:xfrm>
                    <a:off x="50328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659" name="Rectangle 1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60" name="Rectangle 1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61" name="Rectangle 1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62" name="Rectangle 1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63" name="Rectangle 1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64" name="Rectangle 1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65" name="Rectangle 1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66" name="Rectangle 1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35" name="Group 883"/>
                  <p:cNvGrpSpPr>
                    <a:grpSpLocks/>
                  </p:cNvGrpSpPr>
                  <p:nvPr/>
                </p:nvGrpSpPr>
                <p:grpSpPr bwMode="auto">
                  <a:xfrm>
                    <a:off x="50328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651" name="Rectangle 1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52" name="Rectangle 1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53" name="Rectangle 1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54" name="Rectangle 1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55" name="Rectangle 1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56" name="Rectangle 1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57" name="Rectangle 12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58" name="Rectangle 12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36" name="Group 884"/>
                  <p:cNvGrpSpPr>
                    <a:grpSpLocks/>
                  </p:cNvGrpSpPr>
                  <p:nvPr/>
                </p:nvGrpSpPr>
                <p:grpSpPr bwMode="auto">
                  <a:xfrm>
                    <a:off x="50328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643" name="Rectangle 1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44" name="Rectangle 1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45" name="Rectangle 1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46" name="Rectangle 1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47" name="Rectangle 1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48" name="Rectangle 1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49" name="Rectangle 1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50" name="Rectangle 1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37" name="Group 885"/>
                  <p:cNvGrpSpPr>
                    <a:grpSpLocks/>
                  </p:cNvGrpSpPr>
                  <p:nvPr/>
                </p:nvGrpSpPr>
                <p:grpSpPr bwMode="auto">
                  <a:xfrm>
                    <a:off x="50328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635" name="Rectangle 1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36" name="Rectangle 1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37" name="Rectangle 1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38" name="Rectangle 1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39" name="Rectangle 1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40" name="Rectangle 1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41" name="Rectangle 1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42" name="Rectangle 1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38" name="Group 886"/>
                  <p:cNvGrpSpPr>
                    <a:grpSpLocks/>
                  </p:cNvGrpSpPr>
                  <p:nvPr/>
                </p:nvGrpSpPr>
                <p:grpSpPr bwMode="auto">
                  <a:xfrm>
                    <a:off x="50328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627" name="Rectangle 1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28" name="Rectangle 1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29" name="Rectangle 1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30" name="Rectangle 1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31" name="Rectangle 1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32" name="Rectangle 1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33" name="Rectangle 1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34" name="Rectangle 1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39" name="Group 887"/>
                  <p:cNvGrpSpPr>
                    <a:grpSpLocks/>
                  </p:cNvGrpSpPr>
                  <p:nvPr/>
                </p:nvGrpSpPr>
                <p:grpSpPr bwMode="auto">
                  <a:xfrm>
                    <a:off x="43416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619" name="Rectangle 1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20" name="Rectangle 1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21" name="Rectangle 1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22" name="Rectangle 1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23" name="Rectangle 1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24" name="Rectangle 1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25" name="Rectangle 1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26" name="Rectangle 1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40" name="Group 888"/>
                  <p:cNvGrpSpPr>
                    <a:grpSpLocks/>
                  </p:cNvGrpSpPr>
                  <p:nvPr/>
                </p:nvGrpSpPr>
                <p:grpSpPr bwMode="auto">
                  <a:xfrm>
                    <a:off x="43416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611" name="Rectangle 1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12" name="Rectangle 11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13" name="Rectangle 1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14" name="Rectangle 1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15" name="Rectangle 1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16" name="Rectangle 1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17" name="Rectangle 1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18" name="Rectangle 1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41" name="Group 889"/>
                  <p:cNvGrpSpPr>
                    <a:grpSpLocks/>
                  </p:cNvGrpSpPr>
                  <p:nvPr/>
                </p:nvGrpSpPr>
                <p:grpSpPr bwMode="auto">
                  <a:xfrm>
                    <a:off x="43416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603" name="Rectangle 1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04" name="Rectangle 1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05" name="Rectangle 1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06" name="Rectangle 1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07" name="Rectangle 1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08" name="Rectangle 1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09" name="Rectangle 1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10" name="Rectangle 1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42" name="Group 890"/>
                  <p:cNvGrpSpPr>
                    <a:grpSpLocks/>
                  </p:cNvGrpSpPr>
                  <p:nvPr/>
                </p:nvGrpSpPr>
                <p:grpSpPr bwMode="auto">
                  <a:xfrm>
                    <a:off x="43416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595" name="Rectangle 1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96" name="Rectangle 1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97" name="Rectangle 1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98" name="Rectangle 1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99" name="Rectangle 1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00" name="Rectangle 1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01" name="Rectangle 1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602" name="Rectangle 1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43" name="Group 891"/>
                  <p:cNvGrpSpPr>
                    <a:grpSpLocks/>
                  </p:cNvGrpSpPr>
                  <p:nvPr/>
                </p:nvGrpSpPr>
                <p:grpSpPr bwMode="auto">
                  <a:xfrm>
                    <a:off x="43416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587" name="Rectangle 1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88" name="Rectangle 1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89" name="Rectangle 1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90" name="Rectangle 1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91" name="Rectangle 1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92" name="Rectangle 1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93" name="Rectangle 1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94" name="Rectangle 1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44" name="Group 892"/>
                  <p:cNvGrpSpPr>
                    <a:grpSpLocks/>
                  </p:cNvGrpSpPr>
                  <p:nvPr/>
                </p:nvGrpSpPr>
                <p:grpSpPr bwMode="auto">
                  <a:xfrm>
                    <a:off x="43416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579" name="Rectangle 1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80" name="Rectangle 1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81" name="Rectangle 1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82" name="Rectangle 1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83" name="Rectangle 1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84" name="Rectangle 1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85" name="Rectangle 1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86" name="Rectangle 1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45" name="Group 893"/>
                  <p:cNvGrpSpPr>
                    <a:grpSpLocks/>
                  </p:cNvGrpSpPr>
                  <p:nvPr/>
                </p:nvGrpSpPr>
                <p:grpSpPr bwMode="auto">
                  <a:xfrm>
                    <a:off x="43416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571" name="Rectangle 1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72" name="Rectangle 1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73" name="Rectangle 1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74" name="Rectangle 1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75" name="Rectangle 1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76" name="Rectangle 1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77" name="Rectangle 1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78" name="Rectangle 1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46" name="Group 894"/>
                  <p:cNvGrpSpPr>
                    <a:grpSpLocks/>
                  </p:cNvGrpSpPr>
                  <p:nvPr/>
                </p:nvGrpSpPr>
                <p:grpSpPr bwMode="auto">
                  <a:xfrm>
                    <a:off x="43416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563" name="Rectangle 1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64" name="Rectangle 1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65" name="Rectangle 1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66" name="Rectangle 1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67" name="Rectangle 1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68" name="Rectangle 1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69" name="Rectangle 1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70" name="Rectangle 1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47" name="Group 895"/>
                  <p:cNvGrpSpPr>
                    <a:grpSpLocks/>
                  </p:cNvGrpSpPr>
                  <p:nvPr/>
                </p:nvGrpSpPr>
                <p:grpSpPr bwMode="auto">
                  <a:xfrm>
                    <a:off x="36504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555" name="Rectangle 1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56" name="Rectangle 1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57" name="Rectangle 1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58" name="Rectangle 1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59" name="Rectangle 1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60" name="Rectangle 1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61" name="Rectangle 1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62" name="Rectangle 1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48" name="Group 896"/>
                  <p:cNvGrpSpPr>
                    <a:grpSpLocks/>
                  </p:cNvGrpSpPr>
                  <p:nvPr/>
                </p:nvGrpSpPr>
                <p:grpSpPr bwMode="auto">
                  <a:xfrm>
                    <a:off x="36504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547" name="Rectangle 10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48" name="Rectangle 10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49" name="Rectangle 10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50" name="Rectangle 10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51" name="Rectangle 10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52" name="Rectangle 1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53" name="Rectangle 1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54" name="Rectangle 1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49" name="Group 897"/>
                  <p:cNvGrpSpPr>
                    <a:grpSpLocks/>
                  </p:cNvGrpSpPr>
                  <p:nvPr/>
                </p:nvGrpSpPr>
                <p:grpSpPr bwMode="auto">
                  <a:xfrm>
                    <a:off x="36504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539" name="Rectangle 10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40" name="Rectangle 10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41" name="Rectangle 10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42" name="Rectangle 10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43" name="Rectangle 10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44" name="Rectangle 10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45" name="Rectangle 10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46" name="Rectangle 10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50" name="Group 898"/>
                  <p:cNvGrpSpPr>
                    <a:grpSpLocks/>
                  </p:cNvGrpSpPr>
                  <p:nvPr/>
                </p:nvGrpSpPr>
                <p:grpSpPr bwMode="auto">
                  <a:xfrm>
                    <a:off x="36504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531" name="Rectangle 10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32" name="Rectangle 10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33" name="Rectangle 10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34" name="Rectangle 10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35" name="Rectangle 10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36" name="Rectangle 10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37" name="Rectangle 10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38" name="Rectangle 10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51" name="Group 899"/>
                  <p:cNvGrpSpPr>
                    <a:grpSpLocks/>
                  </p:cNvGrpSpPr>
                  <p:nvPr/>
                </p:nvGrpSpPr>
                <p:grpSpPr bwMode="auto">
                  <a:xfrm>
                    <a:off x="36504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523" name="Rectangle 10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24" name="Rectangle 10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25" name="Rectangle 10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26" name="Rectangle 10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27" name="Rectangle 10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28" name="Rectangle 10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29" name="Rectangle 10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30" name="Rectangle 10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52" name="Group 900"/>
                  <p:cNvGrpSpPr>
                    <a:grpSpLocks/>
                  </p:cNvGrpSpPr>
                  <p:nvPr/>
                </p:nvGrpSpPr>
                <p:grpSpPr bwMode="auto">
                  <a:xfrm>
                    <a:off x="36504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515" name="Rectangle 10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16" name="Rectangle 10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17" name="Rectangle 10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18" name="Rectangle 1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19" name="Rectangle 10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20" name="Rectangle 10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21" name="Rectangle 10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22" name="Rectangle 10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53" name="Group 901"/>
                  <p:cNvGrpSpPr>
                    <a:grpSpLocks/>
                  </p:cNvGrpSpPr>
                  <p:nvPr/>
                </p:nvGrpSpPr>
                <p:grpSpPr bwMode="auto">
                  <a:xfrm>
                    <a:off x="36504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507" name="Rectangle 10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08" name="Rectangle 10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09" name="Rectangle 10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10" name="Rectangle 1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11" name="Rectangle 10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12" name="Rectangle 10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13" name="Rectangle 10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14" name="Rectangle 10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54" name="Group 902"/>
                  <p:cNvGrpSpPr>
                    <a:grpSpLocks/>
                  </p:cNvGrpSpPr>
                  <p:nvPr/>
                </p:nvGrpSpPr>
                <p:grpSpPr bwMode="auto">
                  <a:xfrm>
                    <a:off x="36504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499" name="Rectangle 10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00" name="Rectangle 10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01" name="Rectangle 10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02" name="Rectangle 10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03" name="Rectangle 10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04" name="Rectangle 10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05" name="Rectangle 10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506" name="Rectangle 10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55" name="Group 903"/>
                  <p:cNvGrpSpPr>
                    <a:grpSpLocks/>
                  </p:cNvGrpSpPr>
                  <p:nvPr/>
                </p:nvGrpSpPr>
                <p:grpSpPr bwMode="auto">
                  <a:xfrm>
                    <a:off x="29592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491" name="Rectangle 10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92" name="Rectangle 10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93" name="Rectangle 10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94" name="Rectangle 10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95" name="Rectangle 10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96" name="Rectangle 10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97" name="Rectangle 10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98" name="Rectangle 10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56" name="Group 904"/>
                  <p:cNvGrpSpPr>
                    <a:grpSpLocks/>
                  </p:cNvGrpSpPr>
                  <p:nvPr/>
                </p:nvGrpSpPr>
                <p:grpSpPr bwMode="auto">
                  <a:xfrm>
                    <a:off x="29592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483" name="Rectangle 10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84" name="Rectangle 10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85" name="Rectangle 10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86" name="Rectangle 10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87" name="Rectangle 10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88" name="Rectangle 10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89" name="Rectangle 10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90" name="Rectangle 10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57" name="Group 905"/>
                  <p:cNvGrpSpPr>
                    <a:grpSpLocks/>
                  </p:cNvGrpSpPr>
                  <p:nvPr/>
                </p:nvGrpSpPr>
                <p:grpSpPr bwMode="auto">
                  <a:xfrm>
                    <a:off x="29592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475" name="Rectangle 10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76" name="Rectangle 10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77" name="Rectangle 10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78" name="Rectangle 10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79" name="Rectangle 10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80" name="Rectangle 10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81" name="Rectangle 10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82" name="Rectangle 10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58" name="Group 906"/>
                  <p:cNvGrpSpPr>
                    <a:grpSpLocks/>
                  </p:cNvGrpSpPr>
                  <p:nvPr/>
                </p:nvGrpSpPr>
                <p:grpSpPr bwMode="auto">
                  <a:xfrm>
                    <a:off x="29592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467" name="Rectangle 10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68" name="Rectangle 10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69" name="Rectangle 10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70" name="Rectangle 10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71" name="Rectangle 10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72" name="Rectangle 10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73" name="Rectangle 10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74" name="Rectangle 10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59" name="Group 907"/>
                  <p:cNvGrpSpPr>
                    <a:grpSpLocks/>
                  </p:cNvGrpSpPr>
                  <p:nvPr/>
                </p:nvGrpSpPr>
                <p:grpSpPr bwMode="auto">
                  <a:xfrm>
                    <a:off x="29592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459" name="Rectangle 10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60" name="Rectangle 10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61" name="Rectangle 10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62" name="Rectangle 10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63" name="Rectangle 10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64" name="Rectangle 10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65" name="Rectangle 10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66" name="Rectangle 10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60" name="Group 908"/>
                  <p:cNvGrpSpPr>
                    <a:grpSpLocks/>
                  </p:cNvGrpSpPr>
                  <p:nvPr/>
                </p:nvGrpSpPr>
                <p:grpSpPr bwMode="auto">
                  <a:xfrm>
                    <a:off x="29592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451" name="Rectangle 9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52" name="Rectangle 10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53" name="Rectangle 10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54" name="Rectangle 10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55" name="Rectangle 10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56" name="Rectangle 10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57" name="Rectangle 10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58" name="Rectangle 10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61" name="Group 909"/>
                  <p:cNvGrpSpPr>
                    <a:grpSpLocks/>
                  </p:cNvGrpSpPr>
                  <p:nvPr/>
                </p:nvGrpSpPr>
                <p:grpSpPr bwMode="auto">
                  <a:xfrm>
                    <a:off x="29592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443" name="Rectangle 9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44" name="Rectangle 9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45" name="Rectangle 9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46" name="Rectangle 9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47" name="Rectangle 9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48" name="Rectangle 9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49" name="Rectangle 9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50" name="Rectangle 9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62" name="Group 910"/>
                  <p:cNvGrpSpPr>
                    <a:grpSpLocks/>
                  </p:cNvGrpSpPr>
                  <p:nvPr/>
                </p:nvGrpSpPr>
                <p:grpSpPr bwMode="auto">
                  <a:xfrm>
                    <a:off x="29592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435" name="Rectangle 9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36" name="Rectangle 9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37" name="Rectangle 9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38" name="Rectangle 9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39" name="Rectangle 9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40" name="Rectangle 9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41" name="Rectangle 9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42" name="Rectangle 9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63" name="Group 911"/>
                  <p:cNvGrpSpPr>
                    <a:grpSpLocks/>
                  </p:cNvGrpSpPr>
                  <p:nvPr/>
                </p:nvGrpSpPr>
                <p:grpSpPr bwMode="auto">
                  <a:xfrm>
                    <a:off x="2267744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427" name="Rectangle 9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28" name="Rectangle 9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29" name="Rectangle 9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30" name="Rectangle 9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31" name="Rectangle 9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32" name="Rectangle 9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33" name="Rectangle 9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34" name="Rectangle 9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64" name="Group 912"/>
                  <p:cNvGrpSpPr>
                    <a:grpSpLocks/>
                  </p:cNvGrpSpPr>
                  <p:nvPr/>
                </p:nvGrpSpPr>
                <p:grpSpPr bwMode="auto">
                  <a:xfrm>
                    <a:off x="2267744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419" name="Rectangle 9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20" name="Rectangle 9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21" name="Rectangle 9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22" name="Rectangle 9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23" name="Rectangle 9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24" name="Rectangle 9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25" name="Rectangle 9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26" name="Rectangle 9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65" name="Group 913"/>
                  <p:cNvGrpSpPr>
                    <a:grpSpLocks/>
                  </p:cNvGrpSpPr>
                  <p:nvPr/>
                </p:nvGrpSpPr>
                <p:grpSpPr bwMode="auto">
                  <a:xfrm>
                    <a:off x="2267744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411" name="Rectangle 9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12" name="Rectangle 9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13" name="Rectangle 9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14" name="Rectangle 9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15" name="Rectangle 9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16" name="Rectangle 9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17" name="Rectangle 9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18" name="Rectangle 9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66" name="Group 914"/>
                  <p:cNvGrpSpPr>
                    <a:grpSpLocks/>
                  </p:cNvGrpSpPr>
                  <p:nvPr/>
                </p:nvGrpSpPr>
                <p:grpSpPr bwMode="auto">
                  <a:xfrm>
                    <a:off x="2267744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403" name="Rectangle 9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04" name="Rectangle 9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05" name="Rectangle 9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06" name="Rectangle 9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07" name="Rectangle 9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08" name="Rectangle 9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09" name="Rectangle 9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10" name="Rectangle 9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67" name="Group 915"/>
                  <p:cNvGrpSpPr>
                    <a:grpSpLocks/>
                  </p:cNvGrpSpPr>
                  <p:nvPr/>
                </p:nvGrpSpPr>
                <p:grpSpPr bwMode="auto">
                  <a:xfrm>
                    <a:off x="2267744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395" name="Rectangle 9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96" name="Rectangle 9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97" name="Rectangle 9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98" name="Rectangle 9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99" name="Rectangle 9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00" name="Rectangle 9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01" name="Rectangle 9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402" name="Rectangle 9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68" name="Group 916"/>
                  <p:cNvGrpSpPr>
                    <a:grpSpLocks/>
                  </p:cNvGrpSpPr>
                  <p:nvPr/>
                </p:nvGrpSpPr>
                <p:grpSpPr bwMode="auto">
                  <a:xfrm>
                    <a:off x="2267744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387" name="Rectangle 9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88" name="Rectangle 9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89" name="Rectangle 9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90" name="Rectangle 9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91" name="Rectangle 9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92" name="Rectangle 9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93" name="Rectangle 9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94" name="Rectangle 9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69" name="Group 917"/>
                  <p:cNvGrpSpPr>
                    <a:grpSpLocks/>
                  </p:cNvGrpSpPr>
                  <p:nvPr/>
                </p:nvGrpSpPr>
                <p:grpSpPr bwMode="auto">
                  <a:xfrm>
                    <a:off x="2267744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379" name="Rectangle 9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80" name="Rectangle 9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81" name="Rectangle 9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82" name="Rectangle 9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83" name="Rectangle 9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84" name="Rectangle 9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85" name="Rectangle 9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86" name="Rectangle 9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370" name="Group 918"/>
                  <p:cNvGrpSpPr>
                    <a:grpSpLocks/>
                  </p:cNvGrpSpPr>
                  <p:nvPr/>
                </p:nvGrpSpPr>
                <p:grpSpPr bwMode="auto">
                  <a:xfrm>
                    <a:off x="2267744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371" name="Rectangle 9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72" name="Rectangle 9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73" name="Rectangle 9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74" name="Rectangle 9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75" name="Rectangle 9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76" name="Rectangle 9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77" name="Rectangle 9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78" name="Rectangle 9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</p:grpSp>
            <p:grpSp>
              <p:nvGrpSpPr>
                <p:cNvPr id="82970" name="Group 1239"/>
                <p:cNvGrpSpPr>
                  <a:grpSpLocks/>
                </p:cNvGrpSpPr>
                <p:nvPr/>
              </p:nvGrpSpPr>
              <p:grpSpPr bwMode="auto">
                <a:xfrm>
                  <a:off x="2267744" y="5576400"/>
                  <a:ext cx="3456256" cy="691200"/>
                  <a:chOff x="2267744" y="3501008"/>
                  <a:chExt cx="3456256" cy="691200"/>
                </a:xfrm>
              </p:grpSpPr>
              <p:grpSp>
                <p:nvGrpSpPr>
                  <p:cNvPr id="82971" name="Group 1240"/>
                  <p:cNvGrpSpPr>
                    <a:grpSpLocks/>
                  </p:cNvGrpSpPr>
                  <p:nvPr/>
                </p:nvGrpSpPr>
                <p:grpSpPr bwMode="auto">
                  <a:xfrm>
                    <a:off x="50328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323" name="Rectangle 15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24" name="Rectangle 15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25" name="Rectangle 15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26" name="Rectangle 15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27" name="Rectangle 15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28" name="Rectangle 15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29" name="Rectangle 15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30" name="Rectangle 15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72" name="Group 1241"/>
                  <p:cNvGrpSpPr>
                    <a:grpSpLocks/>
                  </p:cNvGrpSpPr>
                  <p:nvPr/>
                </p:nvGrpSpPr>
                <p:grpSpPr bwMode="auto">
                  <a:xfrm>
                    <a:off x="50328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315" name="Rectangle 15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16" name="Rectangle 15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17" name="Rectangle 15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18" name="Rectangle 15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19" name="Rectangle 15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20" name="Rectangle 15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21" name="Rectangle 15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22" name="Rectangle 15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73" name="Group 1242"/>
                  <p:cNvGrpSpPr>
                    <a:grpSpLocks/>
                  </p:cNvGrpSpPr>
                  <p:nvPr/>
                </p:nvGrpSpPr>
                <p:grpSpPr bwMode="auto">
                  <a:xfrm>
                    <a:off x="50328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307" name="Rectangle 15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08" name="Rectangle 15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09" name="Rectangle 15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10" name="Rectangle 15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11" name="Rectangle 15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12" name="Rectangle 15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13" name="Rectangle 15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14" name="Rectangle 15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74" name="Group 1243"/>
                  <p:cNvGrpSpPr>
                    <a:grpSpLocks/>
                  </p:cNvGrpSpPr>
                  <p:nvPr/>
                </p:nvGrpSpPr>
                <p:grpSpPr bwMode="auto">
                  <a:xfrm>
                    <a:off x="50328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299" name="Rectangle 15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00" name="Rectangle 15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01" name="Rectangle 15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02" name="Rectangle 15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03" name="Rectangle 15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04" name="Rectangle 15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05" name="Rectangle 15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306" name="Rectangle 15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75" name="Group 1244"/>
                  <p:cNvGrpSpPr>
                    <a:grpSpLocks/>
                  </p:cNvGrpSpPr>
                  <p:nvPr/>
                </p:nvGrpSpPr>
                <p:grpSpPr bwMode="auto">
                  <a:xfrm>
                    <a:off x="50328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291" name="Rectangle 15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92" name="Rectangle 15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93" name="Rectangle 15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94" name="Rectangle 15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95" name="Rectangle 15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96" name="Rectangle 15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97" name="Rectangle 15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98" name="Rectangle 15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76" name="Group 1245"/>
                  <p:cNvGrpSpPr>
                    <a:grpSpLocks/>
                  </p:cNvGrpSpPr>
                  <p:nvPr/>
                </p:nvGrpSpPr>
                <p:grpSpPr bwMode="auto">
                  <a:xfrm>
                    <a:off x="50328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283" name="Rectangle 15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84" name="Rectangle 15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85" name="Rectangle 15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86" name="Rectangle 15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87" name="Rectangle 15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88" name="Rectangle 15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89" name="Rectangle 15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90" name="Rectangle 15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77" name="Group 1246"/>
                  <p:cNvGrpSpPr>
                    <a:grpSpLocks/>
                  </p:cNvGrpSpPr>
                  <p:nvPr/>
                </p:nvGrpSpPr>
                <p:grpSpPr bwMode="auto">
                  <a:xfrm>
                    <a:off x="50328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275" name="Rectangle 15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76" name="Rectangle 15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77" name="Rectangle 15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78" name="Rectangle 15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79" name="Rectangle 15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80" name="Rectangle 15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81" name="Rectangle 15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82" name="Rectangle 15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78" name="Group 1247"/>
                  <p:cNvGrpSpPr>
                    <a:grpSpLocks/>
                  </p:cNvGrpSpPr>
                  <p:nvPr/>
                </p:nvGrpSpPr>
                <p:grpSpPr bwMode="auto">
                  <a:xfrm>
                    <a:off x="50328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267" name="Rectangle 15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68" name="Rectangle 15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69" name="Rectangle 15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70" name="Rectangle 15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71" name="Rectangle 15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72" name="Rectangle 15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73" name="Rectangle 15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74" name="Rectangle 15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79" name="Group 1248"/>
                  <p:cNvGrpSpPr>
                    <a:grpSpLocks/>
                  </p:cNvGrpSpPr>
                  <p:nvPr/>
                </p:nvGrpSpPr>
                <p:grpSpPr bwMode="auto">
                  <a:xfrm>
                    <a:off x="43416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259" name="Rectangle 15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60" name="Rectangle 15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61" name="Rectangle 15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62" name="Rectangle 15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63" name="Rectangle 15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64" name="Rectangle 15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65" name="Rectangle 15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66" name="Rectangle 15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80" name="Group 1249"/>
                  <p:cNvGrpSpPr>
                    <a:grpSpLocks/>
                  </p:cNvGrpSpPr>
                  <p:nvPr/>
                </p:nvGrpSpPr>
                <p:grpSpPr bwMode="auto">
                  <a:xfrm>
                    <a:off x="43416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251" name="Rectangle 15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52" name="Rectangle 15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53" name="Rectangle 15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54" name="Rectangle 15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55" name="Rectangle 15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56" name="Rectangle 15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57" name="Rectangle 15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58" name="Rectangle 15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81" name="Group 1250"/>
                  <p:cNvGrpSpPr>
                    <a:grpSpLocks/>
                  </p:cNvGrpSpPr>
                  <p:nvPr/>
                </p:nvGrpSpPr>
                <p:grpSpPr bwMode="auto">
                  <a:xfrm>
                    <a:off x="43416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243" name="Rectangle 15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44" name="Rectangle 15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45" name="Rectangle 15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46" name="Rectangle 15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47" name="Rectangle 15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48" name="Rectangle 15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49" name="Rectangle 15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50" name="Rectangle 15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82" name="Group 1251"/>
                  <p:cNvGrpSpPr>
                    <a:grpSpLocks/>
                  </p:cNvGrpSpPr>
                  <p:nvPr/>
                </p:nvGrpSpPr>
                <p:grpSpPr bwMode="auto">
                  <a:xfrm>
                    <a:off x="43416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235" name="Rectangle 15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36" name="Rectangle 15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37" name="Rectangle 15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38" name="Rectangle 15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39" name="Rectangle 15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40" name="Rectangle 15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41" name="Rectangle 15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42" name="Rectangle 15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83" name="Group 1252"/>
                  <p:cNvGrpSpPr>
                    <a:grpSpLocks/>
                  </p:cNvGrpSpPr>
                  <p:nvPr/>
                </p:nvGrpSpPr>
                <p:grpSpPr bwMode="auto">
                  <a:xfrm>
                    <a:off x="43416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227" name="Rectangle 14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28" name="Rectangle 14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29" name="Rectangle 14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30" name="Rectangle 14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31" name="Rectangle 15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32" name="Rectangle 15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33" name="Rectangle 15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34" name="Rectangle 15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84" name="Group 1253"/>
                  <p:cNvGrpSpPr>
                    <a:grpSpLocks/>
                  </p:cNvGrpSpPr>
                  <p:nvPr/>
                </p:nvGrpSpPr>
                <p:grpSpPr bwMode="auto">
                  <a:xfrm>
                    <a:off x="43416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219" name="Rectangle 14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20" name="Rectangle 14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21" name="Rectangle 14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22" name="Rectangle 14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23" name="Rectangle 14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24" name="Rectangle 14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25" name="Rectangle 14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26" name="Rectangle 14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85" name="Group 1254"/>
                  <p:cNvGrpSpPr>
                    <a:grpSpLocks/>
                  </p:cNvGrpSpPr>
                  <p:nvPr/>
                </p:nvGrpSpPr>
                <p:grpSpPr bwMode="auto">
                  <a:xfrm>
                    <a:off x="43416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211" name="Rectangle 14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12" name="Rectangle 14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13" name="Rectangle 14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14" name="Rectangle 14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15" name="Rectangle 14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16" name="Rectangle 14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17" name="Rectangle 14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18" name="Rectangle 14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86" name="Group 1255"/>
                  <p:cNvGrpSpPr>
                    <a:grpSpLocks/>
                  </p:cNvGrpSpPr>
                  <p:nvPr/>
                </p:nvGrpSpPr>
                <p:grpSpPr bwMode="auto">
                  <a:xfrm>
                    <a:off x="43416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203" name="Rectangle 14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04" name="Rectangle 14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05" name="Rectangle 14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06" name="Rectangle 14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07" name="Rectangle 14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08" name="Rectangle 14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09" name="Rectangle 14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10" name="Rectangle 14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87" name="Group 1256"/>
                  <p:cNvGrpSpPr>
                    <a:grpSpLocks/>
                  </p:cNvGrpSpPr>
                  <p:nvPr/>
                </p:nvGrpSpPr>
                <p:grpSpPr bwMode="auto">
                  <a:xfrm>
                    <a:off x="36504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195" name="Rectangle 14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96" name="Rectangle 14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97" name="Rectangle 14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98" name="Rectangle 1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99" name="Rectangle 14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00" name="Rectangle 14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01" name="Rectangle 14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202" name="Rectangle 14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88" name="Group 1257"/>
                  <p:cNvGrpSpPr>
                    <a:grpSpLocks/>
                  </p:cNvGrpSpPr>
                  <p:nvPr/>
                </p:nvGrpSpPr>
                <p:grpSpPr bwMode="auto">
                  <a:xfrm>
                    <a:off x="36504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187" name="Rectangle 14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88" name="Rectangle 14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89" name="Rectangle 14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90" name="Rectangle 14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91" name="Rectangle 14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92" name="Rectangle 14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93" name="Rectangle 14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94" name="Rectangle 14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89" name="Group 1258"/>
                  <p:cNvGrpSpPr>
                    <a:grpSpLocks/>
                  </p:cNvGrpSpPr>
                  <p:nvPr/>
                </p:nvGrpSpPr>
                <p:grpSpPr bwMode="auto">
                  <a:xfrm>
                    <a:off x="36504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179" name="Rectangle 1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80" name="Rectangle 14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81" name="Rectangle 14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82" name="Rectangle 1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83" name="Rectangle 1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84" name="Rectangle 14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85" name="Rectangle 14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86" name="Rectangle 14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90" name="Group 1259"/>
                  <p:cNvGrpSpPr>
                    <a:grpSpLocks/>
                  </p:cNvGrpSpPr>
                  <p:nvPr/>
                </p:nvGrpSpPr>
                <p:grpSpPr bwMode="auto">
                  <a:xfrm>
                    <a:off x="36504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171" name="Rectangle 14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72" name="Rectangle 14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73" name="Rectangle 14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74" name="Rectangle 14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75" name="Rectangle 14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76" name="Rectangle 14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77" name="Rectangle 14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78" name="Rectangle 14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91" name="Group 1260"/>
                  <p:cNvGrpSpPr>
                    <a:grpSpLocks/>
                  </p:cNvGrpSpPr>
                  <p:nvPr/>
                </p:nvGrpSpPr>
                <p:grpSpPr bwMode="auto">
                  <a:xfrm>
                    <a:off x="36504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163" name="Rectangle 14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64" name="Rectangle 14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65" name="Rectangle 14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66" name="Rectangle 14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67" name="Rectangle 14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68" name="Rectangle 14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69" name="Rectangle 14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70" name="Rectangle 14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92" name="Group 1261"/>
                  <p:cNvGrpSpPr>
                    <a:grpSpLocks/>
                  </p:cNvGrpSpPr>
                  <p:nvPr/>
                </p:nvGrpSpPr>
                <p:grpSpPr bwMode="auto">
                  <a:xfrm>
                    <a:off x="36504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155" name="Rectangle 14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56" name="Rectangle 14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57" name="Rectangle 14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58" name="Rectangle 14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59" name="Rectangle 14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60" name="Rectangle 14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61" name="Rectangle 14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62" name="Rectangle 14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93" name="Group 1262"/>
                  <p:cNvGrpSpPr>
                    <a:grpSpLocks/>
                  </p:cNvGrpSpPr>
                  <p:nvPr/>
                </p:nvGrpSpPr>
                <p:grpSpPr bwMode="auto">
                  <a:xfrm>
                    <a:off x="36504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147" name="Rectangle 14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48" name="Rectangle 14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49" name="Rectangle 14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50" name="Rectangle 14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51" name="Rectangle 14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52" name="Rectangle 14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53" name="Rectangle 14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54" name="Rectangle 14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94" name="Group 1263"/>
                  <p:cNvGrpSpPr>
                    <a:grpSpLocks/>
                  </p:cNvGrpSpPr>
                  <p:nvPr/>
                </p:nvGrpSpPr>
                <p:grpSpPr bwMode="auto">
                  <a:xfrm>
                    <a:off x="36504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139" name="Rectangle 14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40" name="Rectangle 14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41" name="Rectangle 1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42" name="Rectangle 1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43" name="Rectangle 14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44" name="Rectangle 14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45" name="Rectangle 14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46" name="Rectangle 14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95" name="Group 1264"/>
                  <p:cNvGrpSpPr>
                    <a:grpSpLocks/>
                  </p:cNvGrpSpPr>
                  <p:nvPr/>
                </p:nvGrpSpPr>
                <p:grpSpPr bwMode="auto">
                  <a:xfrm>
                    <a:off x="2959200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131" name="Rectangle 14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32" name="Rectangle 14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33" name="Rectangle 14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34" name="Rectangle 14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35" name="Rectangle 14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36" name="Rectangle 14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37" name="Rectangle 14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38" name="Rectangle 1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96" name="Group 1265"/>
                  <p:cNvGrpSpPr>
                    <a:grpSpLocks/>
                  </p:cNvGrpSpPr>
                  <p:nvPr/>
                </p:nvGrpSpPr>
                <p:grpSpPr bwMode="auto">
                  <a:xfrm>
                    <a:off x="2959200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123" name="Rectangle 13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24" name="Rectangle 13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25" name="Rectangle 13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26" name="Rectangle 13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27" name="Rectangle 13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28" name="Rectangle 13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29" name="Rectangle 13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30" name="Rectangle 13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97" name="Group 1266"/>
                  <p:cNvGrpSpPr>
                    <a:grpSpLocks/>
                  </p:cNvGrpSpPr>
                  <p:nvPr/>
                </p:nvGrpSpPr>
                <p:grpSpPr bwMode="auto">
                  <a:xfrm>
                    <a:off x="2959200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115" name="Rectangle 13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16" name="Rectangle 13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17" name="Rectangle 13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18" name="Rectangle 13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19" name="Rectangle 13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20" name="Rectangle 13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21" name="Rectangle 13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22" name="Rectangle 13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98" name="Group 1267"/>
                  <p:cNvGrpSpPr>
                    <a:grpSpLocks/>
                  </p:cNvGrpSpPr>
                  <p:nvPr/>
                </p:nvGrpSpPr>
                <p:grpSpPr bwMode="auto">
                  <a:xfrm>
                    <a:off x="2959200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107" name="Rectangle 13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08" name="Rectangle 13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09" name="Rectangle 13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10" name="Rectangle 13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11" name="Rectangle 13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12" name="Rectangle 13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13" name="Rectangle 13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14" name="Rectangle 13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2999" name="Group 1268"/>
                  <p:cNvGrpSpPr>
                    <a:grpSpLocks/>
                  </p:cNvGrpSpPr>
                  <p:nvPr/>
                </p:nvGrpSpPr>
                <p:grpSpPr bwMode="auto">
                  <a:xfrm>
                    <a:off x="2959200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099" name="Rectangle 13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00" name="Rectangle 13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01" name="Rectangle 13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02" name="Rectangle 13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03" name="Rectangle 13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04" name="Rectangle 13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05" name="Rectangle 13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106" name="Rectangle 13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000" name="Group 1269"/>
                  <p:cNvGrpSpPr>
                    <a:grpSpLocks/>
                  </p:cNvGrpSpPr>
                  <p:nvPr/>
                </p:nvGrpSpPr>
                <p:grpSpPr bwMode="auto">
                  <a:xfrm>
                    <a:off x="2959200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091" name="Rectangle 13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92" name="Rectangle 13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93" name="Rectangle 13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94" name="Rectangle 13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95" name="Rectangle 13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96" name="Rectangle 13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97" name="Rectangle 13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98" name="Rectangle 13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001" name="Group 1270"/>
                  <p:cNvGrpSpPr>
                    <a:grpSpLocks/>
                  </p:cNvGrpSpPr>
                  <p:nvPr/>
                </p:nvGrpSpPr>
                <p:grpSpPr bwMode="auto">
                  <a:xfrm>
                    <a:off x="2959200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083" name="Rectangle 13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84" name="Rectangle 13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85" name="Rectangle 13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86" name="Rectangle 13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87" name="Rectangle 13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88" name="Rectangle 13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89" name="Rectangle 1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90" name="Rectangle 13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002" name="Group 1271"/>
                  <p:cNvGrpSpPr>
                    <a:grpSpLocks/>
                  </p:cNvGrpSpPr>
                  <p:nvPr/>
                </p:nvGrpSpPr>
                <p:grpSpPr bwMode="auto">
                  <a:xfrm>
                    <a:off x="2959200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075" name="Rectangle 13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76" name="Rectangle 13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77" name="Rectangle 13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78" name="Rectangle 13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79" name="Rectangle 13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80" name="Rectangle 13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81" name="Rectangle 13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82" name="Rectangle 13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003" name="Group 1272"/>
                  <p:cNvGrpSpPr>
                    <a:grpSpLocks/>
                  </p:cNvGrpSpPr>
                  <p:nvPr/>
                </p:nvGrpSpPr>
                <p:grpSpPr bwMode="auto">
                  <a:xfrm>
                    <a:off x="2267744" y="3501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067" name="Rectangle 13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68" name="Rectangle 13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69" name="Rectangle 13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70" name="Rectangle 13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71" name="Rectangle 13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72" name="Rectangle 13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73" name="Rectangle 13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74" name="Rectangle 13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004" name="Group 1273"/>
                  <p:cNvGrpSpPr>
                    <a:grpSpLocks/>
                  </p:cNvGrpSpPr>
                  <p:nvPr/>
                </p:nvGrpSpPr>
                <p:grpSpPr bwMode="auto">
                  <a:xfrm>
                    <a:off x="2267744" y="3587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059" name="Rectangle 13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60" name="Rectangle 13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61" name="Rectangle 13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62" name="Rectangle 13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63" name="Rectangle 13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64" name="Rectangle 13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65" name="Rectangle 13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66" name="Rectangle 13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005" name="Group 1274"/>
                  <p:cNvGrpSpPr>
                    <a:grpSpLocks/>
                  </p:cNvGrpSpPr>
                  <p:nvPr/>
                </p:nvGrpSpPr>
                <p:grpSpPr bwMode="auto">
                  <a:xfrm>
                    <a:off x="2267744" y="3673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051" name="Rectangle 13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52" name="Rectangle 13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53" name="Rectangle 13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54" name="Rectangle 13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55" name="Rectangle 13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56" name="Rectangle 13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57" name="Rectangle 13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58" name="Rectangle 13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006" name="Group 1275"/>
                  <p:cNvGrpSpPr>
                    <a:grpSpLocks/>
                  </p:cNvGrpSpPr>
                  <p:nvPr/>
                </p:nvGrpSpPr>
                <p:grpSpPr bwMode="auto">
                  <a:xfrm>
                    <a:off x="2267744" y="37602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043" name="Rectangle 13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44" name="Rectangle 13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45" name="Rectangle 13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46" name="Rectangle 13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47" name="Rectangle 13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48" name="Rectangle 13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49" name="Rectangle 13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50" name="Rectangle 13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007" name="Group 1276"/>
                  <p:cNvGrpSpPr>
                    <a:grpSpLocks/>
                  </p:cNvGrpSpPr>
                  <p:nvPr/>
                </p:nvGrpSpPr>
                <p:grpSpPr bwMode="auto">
                  <a:xfrm>
                    <a:off x="2267744" y="38466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035" name="Rectangle 13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36" name="Rectangle 13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37" name="Rectangle 13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38" name="Rectangle 13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39" name="Rectangle 13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40" name="Rectangle 13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41" name="Rectangle 13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42" name="Rectangle 13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008" name="Group 1277"/>
                  <p:cNvGrpSpPr>
                    <a:grpSpLocks/>
                  </p:cNvGrpSpPr>
                  <p:nvPr/>
                </p:nvGrpSpPr>
                <p:grpSpPr bwMode="auto">
                  <a:xfrm>
                    <a:off x="2267744" y="39330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027" name="Rectangle 12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28" name="Rectangle 12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29" name="Rectangle 12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30" name="Rectangle 12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31" name="Rectangle 13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32" name="Rectangle 13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33" name="Rectangle 13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34" name="Rectangle 13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009" name="Group 1278"/>
                  <p:cNvGrpSpPr>
                    <a:grpSpLocks/>
                  </p:cNvGrpSpPr>
                  <p:nvPr/>
                </p:nvGrpSpPr>
                <p:grpSpPr bwMode="auto">
                  <a:xfrm>
                    <a:off x="2267744" y="40194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019" name="Rectangle 12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20" name="Rectangle 12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21" name="Rectangle 12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22" name="Rectangle 12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23" name="Rectangle 12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24" name="Rectangle 12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25" name="Rectangle 12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26" name="Rectangle 12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  <p:grpSp>
                <p:nvGrpSpPr>
                  <p:cNvPr id="83010" name="Group 1279"/>
                  <p:cNvGrpSpPr>
                    <a:grpSpLocks/>
                  </p:cNvGrpSpPr>
                  <p:nvPr/>
                </p:nvGrpSpPr>
                <p:grpSpPr bwMode="auto">
                  <a:xfrm>
                    <a:off x="2267744" y="4105808"/>
                    <a:ext cx="691200" cy="86400"/>
                    <a:chOff x="900000" y="3420000"/>
                    <a:chExt cx="691200" cy="86400"/>
                  </a:xfrm>
                </p:grpSpPr>
                <p:sp>
                  <p:nvSpPr>
                    <p:cNvPr id="83011" name="Rectangle 12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12" name="Rectangle 12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13" name="Rectangle 1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2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14" name="Rectangle 12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2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15" name="Rectangle 12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56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16" name="Rectangle 12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20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17" name="Rectangle 12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84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  <p:sp>
                  <p:nvSpPr>
                    <p:cNvPr id="83018" name="Rectangle 12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800" y="3420000"/>
                      <a:ext cx="86400" cy="864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342900" indent="-342900"/>
                      <a:endParaRPr lang="en-US"/>
                    </a:p>
                  </p:txBody>
                </p:sp>
              </p:grpSp>
            </p:grpSp>
          </p:grpSp>
          <p:cxnSp>
            <p:nvCxnSpPr>
              <p:cNvPr id="82956" name="Straight Connector 1602"/>
              <p:cNvCxnSpPr>
                <a:cxnSpLocks noChangeShapeType="1"/>
              </p:cNvCxnSpPr>
              <p:nvPr/>
            </p:nvCxnSpPr>
            <p:spPr bwMode="auto">
              <a:xfrm>
                <a:off x="2268000" y="3501008"/>
                <a:ext cx="0" cy="27648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57" name="Straight Connector 1603"/>
              <p:cNvCxnSpPr>
                <a:cxnSpLocks noChangeShapeType="1"/>
              </p:cNvCxnSpPr>
              <p:nvPr/>
            </p:nvCxnSpPr>
            <p:spPr bwMode="auto">
              <a:xfrm>
                <a:off x="2959200" y="3502800"/>
                <a:ext cx="0" cy="27648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58" name="Straight Connector 1604"/>
              <p:cNvCxnSpPr>
                <a:cxnSpLocks noChangeShapeType="1"/>
              </p:cNvCxnSpPr>
              <p:nvPr/>
            </p:nvCxnSpPr>
            <p:spPr bwMode="auto">
              <a:xfrm>
                <a:off x="3650400" y="3502800"/>
                <a:ext cx="0" cy="27648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59" name="Straight Connector 1605"/>
              <p:cNvCxnSpPr>
                <a:cxnSpLocks noChangeShapeType="1"/>
              </p:cNvCxnSpPr>
              <p:nvPr/>
            </p:nvCxnSpPr>
            <p:spPr bwMode="auto">
              <a:xfrm>
                <a:off x="4341600" y="3502800"/>
                <a:ext cx="0" cy="27648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0" name="Straight Connector 1606"/>
              <p:cNvCxnSpPr>
                <a:cxnSpLocks noChangeShapeType="1"/>
              </p:cNvCxnSpPr>
              <p:nvPr/>
            </p:nvCxnSpPr>
            <p:spPr bwMode="auto">
              <a:xfrm>
                <a:off x="5032800" y="3502800"/>
                <a:ext cx="0" cy="27648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1" name="Straight Connector 1607"/>
              <p:cNvCxnSpPr>
                <a:cxnSpLocks noChangeShapeType="1"/>
              </p:cNvCxnSpPr>
              <p:nvPr/>
            </p:nvCxnSpPr>
            <p:spPr bwMode="auto">
              <a:xfrm>
                <a:off x="5724000" y="3502800"/>
                <a:ext cx="0" cy="27648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2" name="Straight Connector 1608"/>
              <p:cNvCxnSpPr>
                <a:cxnSpLocks noChangeShapeType="1"/>
              </p:cNvCxnSpPr>
              <p:nvPr/>
            </p:nvCxnSpPr>
            <p:spPr bwMode="auto">
              <a:xfrm>
                <a:off x="2268000" y="3502800"/>
                <a:ext cx="345600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3" name="Straight Connector 1611"/>
              <p:cNvCxnSpPr>
                <a:cxnSpLocks noChangeShapeType="1"/>
              </p:cNvCxnSpPr>
              <p:nvPr/>
            </p:nvCxnSpPr>
            <p:spPr bwMode="auto">
              <a:xfrm>
                <a:off x="2268000" y="4194000"/>
                <a:ext cx="345600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4" name="Straight Connector 1612"/>
              <p:cNvCxnSpPr>
                <a:cxnSpLocks noChangeShapeType="1"/>
              </p:cNvCxnSpPr>
              <p:nvPr/>
            </p:nvCxnSpPr>
            <p:spPr bwMode="auto">
              <a:xfrm>
                <a:off x="2268000" y="4885200"/>
                <a:ext cx="345600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5" name="Straight Connector 1613"/>
              <p:cNvCxnSpPr>
                <a:cxnSpLocks noChangeShapeType="1"/>
              </p:cNvCxnSpPr>
              <p:nvPr/>
            </p:nvCxnSpPr>
            <p:spPr bwMode="auto">
              <a:xfrm>
                <a:off x="2268000" y="5576400"/>
                <a:ext cx="345600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6" name="Straight Connector 1614"/>
              <p:cNvCxnSpPr>
                <a:cxnSpLocks noChangeShapeType="1"/>
              </p:cNvCxnSpPr>
              <p:nvPr/>
            </p:nvCxnSpPr>
            <p:spPr bwMode="auto">
              <a:xfrm>
                <a:off x="2268000" y="6267600"/>
                <a:ext cx="345600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2950" name="TextBox 1618"/>
          <p:cNvSpPr txBox="1">
            <a:spLocks noChangeArrowheads="1"/>
          </p:cNvSpPr>
          <p:nvPr/>
        </p:nvSpPr>
        <p:spPr bwMode="auto">
          <a:xfrm>
            <a:off x="179388" y="4508500"/>
            <a:ext cx="1439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/>
              <a:t>An 8x8 thread block</a:t>
            </a:r>
          </a:p>
        </p:txBody>
      </p:sp>
      <p:sp>
        <p:nvSpPr>
          <p:cNvPr id="82951" name="TextBox 1619"/>
          <p:cNvSpPr txBox="1">
            <a:spLocks noChangeArrowheads="1"/>
          </p:cNvSpPr>
          <p:nvPr/>
        </p:nvSpPr>
        <p:spPr bwMode="auto">
          <a:xfrm>
            <a:off x="2916238" y="5805488"/>
            <a:ext cx="1439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/>
              <a:t>A 5x4 grid of blocks</a:t>
            </a:r>
          </a:p>
        </p:txBody>
      </p:sp>
      <p:sp>
        <p:nvSpPr>
          <p:cNvPr id="82952" name="TextBox 1620"/>
          <p:cNvSpPr txBox="1">
            <a:spLocks noChangeArrowheads="1"/>
          </p:cNvSpPr>
          <p:nvPr/>
        </p:nvSpPr>
        <p:spPr bwMode="auto">
          <a:xfrm>
            <a:off x="5724525" y="2565400"/>
            <a:ext cx="3024188" cy="3581400"/>
          </a:xfrm>
          <a:prstGeom prst="rect">
            <a:avLst/>
          </a:prstGeom>
          <a:solidFill>
            <a:srgbClr val="FBFF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57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/>
            <a:r>
              <a:rPr lang="en-US" sz="1800"/>
              <a:t>We need ceil(38/8.0)=5 blocks in the x-direction, and ceil(31/8.0)=4 blocks in the y-direction.</a:t>
            </a:r>
          </a:p>
          <a:p>
            <a:pPr algn="l" eaLnBrk="1" hangingPunct="1"/>
            <a:r>
              <a:rPr lang="en-US" sz="1800"/>
              <a:t>The total number of threads is 8x5x8x4 = 1280.</a:t>
            </a:r>
          </a:p>
          <a:p>
            <a:pPr algn="l" eaLnBrk="1" hangingPunct="1"/>
            <a:r>
              <a:rPr lang="en-US" sz="1800"/>
              <a:t>But the threads in the unshaded region are inactive because they don’t correspond to pixels in the image.</a:t>
            </a:r>
          </a:p>
          <a:p>
            <a:pPr algn="l" eaLnBrk="1" hangingPunct="1"/>
            <a:r>
              <a:rPr lang="en-US" sz="1800"/>
              <a:t>102 threads are unused.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Kernel Parameters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89888" cy="4256088"/>
          </a:xfrm>
        </p:spPr>
        <p:txBody>
          <a:bodyPr/>
          <a:lstStyle/>
          <a:p>
            <a:r>
              <a:rPr lang="en-US" sz="2800" dirty="0">
                <a:latin typeface="Times New Roman" charset="0"/>
              </a:rPr>
              <a:t>Suppose in general that image is </a:t>
            </a:r>
            <a:r>
              <a:rPr lang="en-US" sz="2800" dirty="0" err="1">
                <a:latin typeface="Times New Roman" charset="0"/>
              </a:rPr>
              <a:t>mxn</a:t>
            </a:r>
            <a:r>
              <a:rPr lang="en-US" sz="2800" dirty="0">
                <a:latin typeface="Times New Roman" charset="0"/>
              </a:rPr>
              <a:t> pixels.</a:t>
            </a:r>
          </a:p>
          <a:p>
            <a:r>
              <a:rPr lang="en-US" sz="2800" dirty="0">
                <a:latin typeface="Times New Roman" charset="0"/>
              </a:rPr>
              <a:t>Suppose that we have allocated device memory for the input and output images at pointer variables </a:t>
            </a:r>
            <a:r>
              <a:rPr lang="en-US" sz="2800" dirty="0" err="1">
                <a:latin typeface="Times New Roman" charset="0"/>
              </a:rPr>
              <a:t>d_Pin</a:t>
            </a:r>
            <a:r>
              <a:rPr lang="en-US" sz="2800" dirty="0">
                <a:latin typeface="Times New Roman" charset="0"/>
              </a:rPr>
              <a:t> and </a:t>
            </a:r>
            <a:r>
              <a:rPr lang="en-US" sz="2800" dirty="0" err="1">
                <a:latin typeface="Times New Roman" charset="0"/>
              </a:rPr>
              <a:t>d_Pout</a:t>
            </a:r>
            <a:r>
              <a:rPr lang="en-US" sz="2800" dirty="0">
                <a:latin typeface="Times New Roman" charset="0"/>
              </a:rPr>
              <a:t>, respectively, and have copied the pixel data to device memory.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Times New Roman" charset="0"/>
              </a:rPr>
              <a:t>Then the host can launch the 2D kernel as follows:</a:t>
            </a:r>
          </a:p>
          <a:p>
            <a:pPr marL="400050" lvl="1" indent="0">
              <a:buFontTx/>
              <a:buNone/>
            </a:pPr>
            <a:r>
              <a:rPr lang="en-US" sz="1600" b="1" dirty="0">
                <a:latin typeface="Courier New" charset="0"/>
                <a:cs typeface="Courier New" charset="0"/>
              </a:rPr>
              <a:t>dim3 </a:t>
            </a:r>
            <a:r>
              <a:rPr lang="en-US" sz="1600" b="1" dirty="0" err="1">
                <a:latin typeface="Courier New" charset="0"/>
                <a:cs typeface="Courier New" charset="0"/>
              </a:rPr>
              <a:t>dimGrid</a:t>
            </a:r>
            <a:r>
              <a:rPr lang="en-US" sz="1600" b="1" dirty="0">
                <a:latin typeface="Courier New" charset="0"/>
                <a:cs typeface="Courier New" charset="0"/>
              </a:rPr>
              <a:t>(ceil(n/8.0), ceil(m/8.0), 1);</a:t>
            </a:r>
          </a:p>
          <a:p>
            <a:pPr marL="400050" lvl="1" indent="0">
              <a:buFontTx/>
              <a:buNone/>
            </a:pPr>
            <a:r>
              <a:rPr lang="en-US" sz="1600" b="1" dirty="0">
                <a:latin typeface="Courier New" charset="0"/>
                <a:cs typeface="Courier New" charset="0"/>
              </a:rPr>
              <a:t>dim3 </a:t>
            </a:r>
            <a:r>
              <a:rPr lang="en-US" sz="1600" b="1" dirty="0" err="1">
                <a:latin typeface="Courier New" charset="0"/>
                <a:cs typeface="Courier New" charset="0"/>
              </a:rPr>
              <a:t>dimBlock</a:t>
            </a:r>
            <a:r>
              <a:rPr lang="en-US" sz="1600" b="1" dirty="0">
                <a:latin typeface="Courier New" charset="0"/>
                <a:cs typeface="Courier New" charset="0"/>
              </a:rPr>
              <a:t>(8,8,1)</a:t>
            </a:r>
          </a:p>
          <a:p>
            <a:pPr marL="400050" lvl="1" indent="0">
              <a:buFontTx/>
              <a:buNone/>
            </a:pPr>
            <a:r>
              <a:rPr lang="en-US" sz="1600" b="1" dirty="0" err="1">
                <a:latin typeface="Courier New" charset="0"/>
                <a:cs typeface="Courier New" charset="0"/>
              </a:rPr>
              <a:t>imageKernel</a:t>
            </a:r>
            <a:r>
              <a:rPr lang="en-US" sz="1600" b="1" dirty="0">
                <a:latin typeface="Courier New" charset="0"/>
                <a:cs typeface="Courier New" charset="0"/>
              </a:rPr>
              <a:t>&lt;&lt;&lt;</a:t>
            </a:r>
            <a:r>
              <a:rPr lang="en-US" sz="1600" b="1" dirty="0" err="1">
                <a:latin typeface="Courier New" charset="0"/>
                <a:cs typeface="Courier New" charset="0"/>
              </a:rPr>
              <a:t>dimGrid</a:t>
            </a:r>
            <a:r>
              <a:rPr lang="en-US" sz="1600" b="1" dirty="0">
                <a:latin typeface="Courier New" charset="0"/>
                <a:cs typeface="Courier New" charset="0"/>
              </a:rPr>
              <a:t>, </a:t>
            </a:r>
            <a:r>
              <a:rPr lang="en-US" sz="1600" b="1" dirty="0" err="1">
                <a:latin typeface="Courier New" charset="0"/>
                <a:cs typeface="Courier New" charset="0"/>
              </a:rPr>
              <a:t>dimBlock</a:t>
            </a:r>
            <a:r>
              <a:rPr lang="en-US" sz="1600" b="1" dirty="0">
                <a:latin typeface="Courier New" charset="0"/>
                <a:cs typeface="Courier New" charset="0"/>
              </a:rPr>
              <a:t>&gt;&gt;&gt;(</a:t>
            </a:r>
            <a:r>
              <a:rPr lang="en-US" sz="1600" b="1" dirty="0" err="1">
                <a:latin typeface="Courier New" charset="0"/>
                <a:cs typeface="Courier New" charset="0"/>
              </a:rPr>
              <a:t>d_Pin</a:t>
            </a:r>
            <a:r>
              <a:rPr lang="en-US" sz="1600" b="1" dirty="0">
                <a:latin typeface="Courier New" charset="0"/>
                <a:cs typeface="Courier New" charset="0"/>
              </a:rPr>
              <a:t>, </a:t>
            </a:r>
            <a:r>
              <a:rPr lang="en-US" sz="1600" b="1" dirty="0" err="1">
                <a:latin typeface="Courier New" charset="0"/>
                <a:cs typeface="Courier New" charset="0"/>
              </a:rPr>
              <a:t>d_Pout</a:t>
            </a:r>
            <a:r>
              <a:rPr lang="en-US" sz="1600" b="1" dirty="0">
                <a:latin typeface="Courier New" charset="0"/>
                <a:cs typeface="Courier New" charset="0"/>
              </a:rPr>
              <a:t>, n, m);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0BDD5-7203-874F-B8B2-6ED208E9B1A8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Larger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5399087"/>
          </a:xfrm>
        </p:spPr>
        <p:txBody>
          <a:bodyPr/>
          <a:lstStyle/>
          <a:p>
            <a:pPr>
              <a:defRPr/>
            </a:pPr>
            <a:r>
              <a:rPr lang="en-US" dirty="0"/>
              <a:t>Suppose we have a 750x1000 pixel image and use 8x8 thread blocks.</a:t>
            </a:r>
          </a:p>
          <a:p>
            <a:pPr>
              <a:defRPr/>
            </a:pPr>
            <a:r>
              <a:rPr lang="en-US" dirty="0"/>
              <a:t>There will be ceil(1000/8.0)=125 blocks in the x direction, and ceil(750/8.0)=94 blocks in the y-direction.</a:t>
            </a:r>
          </a:p>
          <a:p>
            <a:pPr>
              <a:defRPr/>
            </a:pPr>
            <a:r>
              <a:rPr lang="en-US" dirty="0"/>
              <a:t>In the kernel function: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dirty="0"/>
              <a:t>	gridDim.x = 125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dirty="0" err="1"/>
              <a:t>gridDim.y</a:t>
            </a:r>
            <a:r>
              <a:rPr lang="en-US" dirty="0"/>
              <a:t> = 94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dirty="0"/>
              <a:t>	blockDim.x = 8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dirty="0" err="1"/>
              <a:t>blockDim.y</a:t>
            </a:r>
            <a:r>
              <a:rPr lang="en-US" dirty="0"/>
              <a:t> = 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51842-052C-E24D-8661-BBA08889180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24862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Multi-Dimensional Arrays in CUDA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755650" y="1484313"/>
            <a:ext cx="7772400" cy="4824412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Ideally we would like to access row </a:t>
            </a:r>
            <a:r>
              <a:rPr lang="en-US" i="1">
                <a:latin typeface="Times New Roman" charset="0"/>
              </a:rPr>
              <a:t>j</a:t>
            </a:r>
            <a:r>
              <a:rPr lang="en-US">
                <a:latin typeface="Times New Roman" charset="0"/>
              </a:rPr>
              <a:t> and column </a:t>
            </a:r>
            <a:r>
              <a:rPr lang="en-US" i="1">
                <a:latin typeface="Times New Roman" charset="0"/>
              </a:rPr>
              <a:t>i</a:t>
            </a:r>
            <a:r>
              <a:rPr lang="en-US">
                <a:latin typeface="Times New Roman" charset="0"/>
              </a:rPr>
              <a:t> of the array as d_Pin[j][i].</a:t>
            </a:r>
          </a:p>
          <a:p>
            <a:r>
              <a:rPr lang="en-US">
                <a:latin typeface="Times New Roman" charset="0"/>
              </a:rPr>
              <a:t>But since d_Pin is dynamically allocated as a single block of memory, we must access d_Pin as a 1D array.</a:t>
            </a:r>
          </a:p>
          <a:p>
            <a:r>
              <a:rPr lang="en-US">
                <a:latin typeface="Times New Roman" charset="0"/>
              </a:rPr>
              <a:t>If the number of columns is </a:t>
            </a:r>
            <a:r>
              <a:rPr lang="en-US" i="1">
                <a:latin typeface="Times New Roman" charset="0"/>
              </a:rPr>
              <a:t>nc</a:t>
            </a:r>
            <a:r>
              <a:rPr lang="en-US">
                <a:latin typeface="Times New Roman" charset="0"/>
              </a:rPr>
              <a:t> then we access row </a:t>
            </a:r>
            <a:r>
              <a:rPr lang="en-US" i="1">
                <a:latin typeface="Times New Roman" charset="0"/>
              </a:rPr>
              <a:t>j</a:t>
            </a:r>
            <a:r>
              <a:rPr lang="en-US">
                <a:latin typeface="Times New Roman" charset="0"/>
              </a:rPr>
              <a:t> and column </a:t>
            </a:r>
            <a:r>
              <a:rPr lang="en-US" i="1">
                <a:latin typeface="Times New Roman" charset="0"/>
              </a:rPr>
              <a:t>i</a:t>
            </a:r>
            <a:r>
              <a:rPr lang="en-US">
                <a:latin typeface="Times New Roman" charset="0"/>
              </a:rPr>
              <a:t> of the array as d_Pin[j*nc+i].</a:t>
            </a:r>
          </a:p>
          <a:p>
            <a:r>
              <a:rPr lang="en-US">
                <a:latin typeface="Times New Roman" charset="0"/>
              </a:rPr>
              <a:t>This is termed a </a:t>
            </a:r>
            <a:r>
              <a:rPr lang="en-US" i="1">
                <a:latin typeface="Times New Roman" charset="0"/>
              </a:rPr>
              <a:t>row-major layout</a:t>
            </a:r>
            <a:r>
              <a:rPr lang="en-US">
                <a:latin typeface="Times New Roman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0EF2D-8503-034A-A6E1-1C1D7EBD830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88" y="6400800"/>
            <a:ext cx="4498975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</a:t>
            </a:r>
          </a:p>
          <a:p>
            <a:pPr algn="l">
              <a:defRPr/>
            </a:pPr>
            <a:r>
              <a:rPr lang="en-US" dirty="0"/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31A17641-4776-C24F-BEFB-31EC668546AF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58</a:t>
            </a:fld>
            <a:endParaRPr lang="en-US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latin typeface="Times New Roman" charset="0"/>
              </a:rPr>
              <a:t>A Simple Running Example:</a:t>
            </a:r>
            <a:br>
              <a:rPr lang="en-US" sz="4000">
                <a:latin typeface="Times New Roman" charset="0"/>
              </a:rPr>
            </a:br>
            <a:r>
              <a:rPr lang="en-US" sz="4000">
                <a:latin typeface="Times New Roman" charset="0"/>
              </a:rPr>
              <a:t>Matrix Multiplication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7388" cy="4573588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</a:rPr>
              <a:t>A simple matrix multiplication example that illustrates the basic features of memory and thread management in CUDA programs.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</a:rPr>
              <a:t>Local, register usage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</a:rPr>
              <a:t>Thread ID usage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</a:rPr>
              <a:t>Memory data transfer API between host and device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charset="0"/>
              </a:rPr>
              <a:t>Assume square matrix for simplicity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3" y="1196975"/>
                <a:ext cx="7772400" cy="4968875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Matrix multiplication P = M*N for </a:t>
                </a:r>
                <a:r>
                  <a:rPr lang="en-US" dirty="0" err="1"/>
                  <a:t>nxn</a:t>
                </a:r>
                <a:r>
                  <a:rPr lang="en-US" dirty="0"/>
                  <a:t> matrices can be expressed is terms of elements as: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charset="0"/>
                            </a:rPr>
                            <m:t>𝑗𝑖</m:t>
                          </m:r>
                        </m:sub>
                      </m:sSub>
                      <m:r>
                        <a:rPr lang="en-GB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defRPr/>
                </a:pPr>
                <a:r>
                  <a:rPr lang="en-US" dirty="0"/>
                  <a:t>This means that element P</a:t>
                </a:r>
                <a:r>
                  <a:rPr lang="en-US" baseline="-25000" dirty="0"/>
                  <a:t>ji</a:t>
                </a:r>
                <a:r>
                  <a:rPr lang="en-US" dirty="0"/>
                  <a:t> is obtained by :</a:t>
                </a:r>
              </a:p>
              <a:p>
                <a:pPr lvl="1">
                  <a:defRPr/>
                </a:pPr>
                <a:r>
                  <a:rPr lang="en-US" dirty="0"/>
                  <a:t>taking row j of M, and column i of N</a:t>
                </a:r>
              </a:p>
              <a:p>
                <a:pPr lvl="1">
                  <a:defRPr/>
                </a:pPr>
                <a:r>
                  <a:rPr lang="en-US" dirty="0"/>
                  <a:t>multiplying corresponding elements together</a:t>
                </a:r>
              </a:p>
              <a:p>
                <a:pPr lvl="1">
                  <a:defRPr/>
                </a:pPr>
                <a:r>
                  <a:rPr lang="en-US" dirty="0"/>
                  <a:t>adding these multiples together</a:t>
                </a:r>
              </a:p>
              <a:p>
                <a:pPr marL="0" indent="0">
                  <a:buFontTx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3" y="1196975"/>
                <a:ext cx="7772400" cy="4968875"/>
              </a:xfrm>
              <a:blipFill rotWithShape="0">
                <a:blip r:embed="rId2"/>
                <a:stretch>
                  <a:fillRect l="-1725" t="-1718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BDC9F-F6BB-D041-B71B-3F3359925C49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8C32BE8-AAAF-544F-9868-325E4B84A0D2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Useful CUDA Resources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064500" cy="4535487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pt-BR" altLang="en-US" sz="2800" dirty="0" err="1">
                <a:ea typeface="ＭＳ Ｐゴシック" charset="-128"/>
              </a:rPr>
              <a:t>Textbook</a:t>
            </a:r>
            <a:r>
              <a:rPr lang="pt-BR" altLang="en-US" sz="2800" dirty="0">
                <a:ea typeface="ＭＳ Ｐゴシック" charset="-128"/>
              </a:rPr>
              <a:t>: </a:t>
            </a:r>
            <a:r>
              <a:rPr lang="en-US" altLang="ja-JP" sz="2800" dirty="0">
                <a:ea typeface="ＭＳ Ｐゴシック" charset="-128"/>
              </a:rPr>
              <a:t>“Programming Massively Parallel Processors,” David B. Kirk and Wen-</a:t>
            </a:r>
            <a:r>
              <a:rPr lang="en-US" altLang="ja-JP" sz="2800" dirty="0" err="1">
                <a:ea typeface="ＭＳ Ｐゴシック" charset="-128"/>
              </a:rPr>
              <a:t>mei</a:t>
            </a:r>
            <a:r>
              <a:rPr lang="en-US" altLang="ja-JP" sz="2800" dirty="0">
                <a:ea typeface="ＭＳ Ｐゴシック" charset="-128"/>
              </a:rPr>
              <a:t> W. </a:t>
            </a:r>
            <a:r>
              <a:rPr lang="en-US" altLang="ja-JP" sz="2800" dirty="0" err="1">
                <a:ea typeface="ＭＳ Ｐゴシック" charset="-128"/>
              </a:rPr>
              <a:t>Hwu</a:t>
            </a:r>
            <a:r>
              <a:rPr lang="en-US" altLang="ja-JP" sz="2800" dirty="0">
                <a:ea typeface="ＭＳ Ｐゴシック" charset="-128"/>
              </a:rPr>
              <a:t>, third edition, pub. Morgan Kaufmann, 2016. ISBN 978-0-12-811986-0. </a:t>
            </a:r>
            <a:r>
              <a:rPr lang="en-US" altLang="ja-JP" sz="2800" dirty="0">
                <a:ea typeface="ＭＳ Ｐゴシック" charset="-128"/>
                <a:hlinkClick r:id="rId2"/>
              </a:rPr>
              <a:t>https://www.elsevier.com/books/programming-massively-parallel-processors/kirk/978-0-12-811986-0</a:t>
            </a:r>
            <a:endParaRPr lang="pt-BR" altLang="en-US" sz="2800" i="1" dirty="0">
              <a:ea typeface="ＭＳ Ｐゴシック" charset="-128"/>
            </a:endParaRPr>
          </a:p>
          <a:p>
            <a:pPr marL="609600" indent="-609600">
              <a:buFontTx/>
              <a:buAutoNum type="arabicPeriod"/>
            </a:pPr>
            <a:r>
              <a:rPr lang="pt-BR" altLang="en-US" sz="2800" i="1" dirty="0" err="1">
                <a:ea typeface="ＭＳ Ｐゴシック" charset="-128"/>
              </a:rPr>
              <a:t>NVidia</a:t>
            </a:r>
            <a:r>
              <a:rPr lang="pt-BR" altLang="en-US" sz="2800" i="1" dirty="0">
                <a:ea typeface="ＭＳ Ｐゴシック" charset="-128"/>
              </a:rPr>
              <a:t> CUDA Programming </a:t>
            </a:r>
            <a:r>
              <a:rPr lang="pt-BR" altLang="en-US" sz="2800" i="1" dirty="0" err="1">
                <a:ea typeface="ＭＳ Ｐゴシック" charset="-128"/>
              </a:rPr>
              <a:t>Guide</a:t>
            </a:r>
            <a:r>
              <a:rPr lang="pt-BR" altLang="en-US" sz="2800" dirty="0">
                <a:ea typeface="ＭＳ Ｐゴシック" charset="-128"/>
              </a:rPr>
              <a:t>, </a:t>
            </a:r>
            <a:r>
              <a:rPr lang="pt-BR" altLang="en-US" sz="2800" dirty="0" err="1">
                <a:ea typeface="ＭＳ Ｐゴシック" charset="-128"/>
              </a:rPr>
              <a:t>available</a:t>
            </a:r>
            <a:r>
              <a:rPr lang="pt-BR" altLang="en-US" sz="2800" dirty="0">
                <a:ea typeface="ＭＳ Ｐゴシック" charset="-128"/>
              </a:rPr>
              <a:t> </a:t>
            </a:r>
            <a:r>
              <a:rPr lang="pt-BR" altLang="en-US" sz="2800" dirty="0" err="1">
                <a:ea typeface="ＭＳ Ｐゴシック" charset="-128"/>
              </a:rPr>
              <a:t>at</a:t>
            </a:r>
            <a:r>
              <a:rPr lang="pt-BR" altLang="en-US" sz="2800" dirty="0">
                <a:ea typeface="ＭＳ Ｐゴシック" charset="-128"/>
              </a:rPr>
              <a:t> </a:t>
            </a:r>
            <a:r>
              <a:rPr lang="pt-BR" altLang="en-US" sz="2800" dirty="0">
                <a:ea typeface="ＭＳ Ｐゴシック" charset="-128"/>
                <a:hlinkClick r:id="rId3"/>
              </a:rPr>
              <a:t>http://docs.nvidia.com/cuda/cuda-c-programming-guide/index.html</a:t>
            </a:r>
            <a:r>
              <a:rPr lang="pt-BR" altLang="en-US" sz="2800" dirty="0">
                <a:ea typeface="ＭＳ Ｐゴシック" charset="-128"/>
              </a:rPr>
              <a:t> - </a:t>
            </a:r>
            <a:r>
              <a:rPr lang="pt-BR" altLang="en-US" sz="2800" dirty="0" err="1">
                <a:ea typeface="ＭＳ Ｐゴシック" charset="-128"/>
              </a:rPr>
              <a:t>this</a:t>
            </a:r>
            <a:r>
              <a:rPr lang="pt-BR" altLang="en-US" sz="2800" dirty="0">
                <a:ea typeface="ＭＳ Ｐゴシック" charset="-128"/>
              </a:rPr>
              <a:t> </a:t>
            </a:r>
            <a:r>
              <a:rPr lang="pt-BR" altLang="en-US" sz="2800" dirty="0" err="1">
                <a:ea typeface="ＭＳ Ｐゴシック" charset="-128"/>
              </a:rPr>
              <a:t>is</a:t>
            </a:r>
            <a:r>
              <a:rPr lang="pt-BR" altLang="en-US" sz="2800" dirty="0">
                <a:ea typeface="ＭＳ Ｐゴシック" charset="-128"/>
              </a:rPr>
              <a:t> for v9.0.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222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949950"/>
            <a:ext cx="4067175" cy="611188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</a:t>
            </a:r>
          </a:p>
          <a:p>
            <a:pPr algn="l">
              <a:defRPr/>
            </a:pPr>
            <a:r>
              <a:rPr lang="en-US" dirty="0"/>
              <a:t>ECE 498AL, University of Illinois, Urbana-Champaign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5B5B9365-BB26-6247-A283-D11AFA64AB8D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60</a:t>
            </a:fld>
            <a:endParaRPr lang="en-US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23825"/>
            <a:ext cx="8686800" cy="1312863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Programming Model:</a:t>
            </a:r>
            <a:br>
              <a:rPr lang="en-US" sz="3600">
                <a:latin typeface="Times New Roman" charset="0"/>
              </a:rPr>
            </a:br>
            <a:r>
              <a:rPr lang="en-US" sz="3600">
                <a:latin typeface="Times New Roman" charset="0"/>
              </a:rPr>
              <a:t>Square Matrix Multiplication Example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5627687" cy="1760538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457200" indent="-457200" defTabSz="449263">
              <a:spcBef>
                <a:spcPts val="6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400">
                <a:latin typeface="Times New Roman" charset="0"/>
              </a:rPr>
              <a:t>P = M * N of size WIDTH x WIDTH</a:t>
            </a:r>
          </a:p>
          <a:p>
            <a:pPr marL="457200" indent="-457200" defTabSz="449263">
              <a:spcBef>
                <a:spcPts val="6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400">
                <a:latin typeface="Times New Roman" charset="0"/>
              </a:rPr>
              <a:t>One </a:t>
            </a:r>
            <a:r>
              <a:rPr lang="en-US" sz="2400">
                <a:solidFill>
                  <a:srgbClr val="FF6600"/>
                </a:solidFill>
                <a:latin typeface="Times New Roman" charset="0"/>
              </a:rPr>
              <a:t>thread</a:t>
            </a:r>
            <a:r>
              <a:rPr lang="en-US" sz="2400">
                <a:latin typeface="Times New Roman" charset="0"/>
              </a:rPr>
              <a:t> calculates one element of P.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3884613" y="4075113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  <a:defRPr/>
            </a:pPr>
            <a:r>
              <a:rPr lang="en-US" sz="1200" b="1" dirty="0">
                <a:latin typeface="Arial" charset="0"/>
              </a:rPr>
              <a:t>M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6397625" y="1560513"/>
            <a:ext cx="2468563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6397625" y="4075113"/>
            <a:ext cx="2468563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7769225" y="1560513"/>
            <a:ext cx="53975" cy="2468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7824788" y="4029075"/>
            <a:ext cx="1587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8297" name="Line 9"/>
          <p:cNvSpPr>
            <a:spLocks noChangeShapeType="1"/>
          </p:cNvSpPr>
          <p:nvPr/>
        </p:nvSpPr>
        <p:spPr bwMode="auto">
          <a:xfrm>
            <a:off x="7769225" y="3998913"/>
            <a:ext cx="1588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8298" name="Line 10"/>
          <p:cNvSpPr>
            <a:spLocks noChangeShapeType="1"/>
          </p:cNvSpPr>
          <p:nvPr/>
        </p:nvSpPr>
        <p:spPr bwMode="auto">
          <a:xfrm flipH="1">
            <a:off x="6396038" y="6394450"/>
            <a:ext cx="2471737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3884613" y="5446713"/>
            <a:ext cx="2468562" cy="55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7769225" y="5446713"/>
            <a:ext cx="55563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200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200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68301" name="Line 13"/>
          <p:cNvSpPr>
            <a:spLocks noChangeShapeType="1"/>
          </p:cNvSpPr>
          <p:nvPr/>
        </p:nvSpPr>
        <p:spPr bwMode="auto">
          <a:xfrm>
            <a:off x="6342063" y="5446713"/>
            <a:ext cx="1417637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8302" name="Line 14"/>
          <p:cNvSpPr>
            <a:spLocks noChangeShapeType="1"/>
          </p:cNvSpPr>
          <p:nvPr/>
        </p:nvSpPr>
        <p:spPr bwMode="auto">
          <a:xfrm>
            <a:off x="6342063" y="5500688"/>
            <a:ext cx="1417637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8303" name="Line 15"/>
          <p:cNvSpPr>
            <a:spLocks noChangeShapeType="1"/>
          </p:cNvSpPr>
          <p:nvPr/>
        </p:nvSpPr>
        <p:spPr bwMode="auto">
          <a:xfrm flipH="1" flipV="1">
            <a:off x="8713788" y="1555750"/>
            <a:ext cx="7937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8304" name="Line 16"/>
          <p:cNvSpPr>
            <a:spLocks noChangeShapeType="1"/>
          </p:cNvSpPr>
          <p:nvPr/>
        </p:nvSpPr>
        <p:spPr bwMode="auto">
          <a:xfrm flipH="1" flipV="1">
            <a:off x="8713788" y="4073525"/>
            <a:ext cx="7937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8305" name="Line 17"/>
          <p:cNvSpPr>
            <a:spLocks noChangeShapeType="1"/>
          </p:cNvSpPr>
          <p:nvPr/>
        </p:nvSpPr>
        <p:spPr bwMode="auto">
          <a:xfrm flipH="1">
            <a:off x="3883025" y="6394450"/>
            <a:ext cx="2471738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 rot="16200000">
            <a:off x="8199438" y="2822575"/>
            <a:ext cx="642937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Times New Roman" charset="0"/>
              <a:buNone/>
              <a:defRPr/>
            </a:pPr>
            <a:r>
              <a:rPr lang="en-US" sz="900" b="1" dirty="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 rot="16200000">
            <a:off x="8166894" y="5160169"/>
            <a:ext cx="72072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Times New Roman" charset="0"/>
              <a:buNone/>
              <a:defRPr/>
            </a:pPr>
            <a:r>
              <a:rPr lang="en-US" sz="900" b="1" dirty="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4891088" y="6092825"/>
            <a:ext cx="6889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Times New Roman" charset="0"/>
              <a:buNone/>
              <a:defRPr/>
            </a:pPr>
            <a:r>
              <a:rPr lang="en-US" sz="900" b="1" dirty="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68309" name="Text Box 21"/>
          <p:cNvSpPr txBox="1">
            <a:spLocks noChangeArrowheads="1"/>
          </p:cNvSpPr>
          <p:nvPr/>
        </p:nvSpPr>
        <p:spPr bwMode="auto">
          <a:xfrm>
            <a:off x="7348538" y="6092825"/>
            <a:ext cx="7524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Times New Roman" charset="0"/>
              <a:buNone/>
              <a:defRPr/>
            </a:pPr>
            <a:r>
              <a:rPr lang="en-US" sz="900" b="1" dirty="0">
                <a:solidFill>
                  <a:srgbClr val="000000"/>
                </a:solidFill>
              </a:rPr>
              <a:t>WIDTH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021388"/>
            <a:ext cx="4572000" cy="684212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</a:t>
            </a:r>
          </a:p>
          <a:p>
            <a:pPr algn="l">
              <a:defRPr/>
            </a:pPr>
            <a:r>
              <a:rPr lang="en-US" dirty="0"/>
              <a:t>ECE 498AL, University of Illinois, Urbana-Champaign</a:t>
            </a:r>
          </a:p>
        </p:txBody>
      </p:sp>
      <p:sp>
        <p:nvSpPr>
          <p:cNvPr id="7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4D9865DE-4643-F043-BFC8-0AC86E8ABC99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61</a:t>
            </a:fld>
            <a:endParaRPr lang="en-US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92163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Memory Layout of a Matrix in C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395288" y="3789363"/>
            <a:ext cx="10223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 M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419872" y="2060848"/>
            <a:ext cx="1828800" cy="1828800"/>
            <a:chOff x="3419475" y="2060575"/>
            <a:chExt cx="1828800" cy="1828800"/>
          </a:xfrm>
        </p:grpSpPr>
        <p:sp>
          <p:nvSpPr>
            <p:cNvPr id="80" name="Rectangle 2"/>
            <p:cNvSpPr>
              <a:spLocks noChangeArrowheads="1"/>
            </p:cNvSpPr>
            <p:nvPr/>
          </p:nvSpPr>
          <p:spPr bwMode="auto">
            <a:xfrm>
              <a:off x="3419475" y="34321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Rectangle 3"/>
            <p:cNvSpPr>
              <a:spLocks noChangeArrowheads="1"/>
            </p:cNvSpPr>
            <p:nvPr/>
          </p:nvSpPr>
          <p:spPr bwMode="auto">
            <a:xfrm>
              <a:off x="3876675" y="34321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Rectangle 5"/>
            <p:cNvSpPr>
              <a:spLocks noChangeArrowheads="1"/>
            </p:cNvSpPr>
            <p:nvPr/>
          </p:nvSpPr>
          <p:spPr bwMode="auto">
            <a:xfrm>
              <a:off x="3876675" y="29749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3419475" y="29749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419475" y="2060575"/>
              <a:ext cx="1828800" cy="457200"/>
              <a:chOff x="3419475" y="2060575"/>
              <a:chExt cx="1828800" cy="457200"/>
            </a:xfrm>
          </p:grpSpPr>
          <p:sp>
            <p:nvSpPr>
              <p:cNvPr id="112" name="Rectangle 4"/>
              <p:cNvSpPr>
                <a:spLocks noChangeArrowheads="1"/>
              </p:cNvSpPr>
              <p:nvPr/>
            </p:nvSpPr>
            <p:spPr bwMode="auto">
              <a:xfrm>
                <a:off x="4333875" y="2060575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/>
                  <a:t>M</a:t>
                </a:r>
                <a:r>
                  <a:rPr lang="en-US" sz="1600" baseline="-25000" dirty="0"/>
                  <a:t>0,2</a:t>
                </a:r>
              </a:p>
            </p:txBody>
          </p:sp>
          <p:sp>
            <p:nvSpPr>
              <p:cNvPr id="113" name="Rectangle 7"/>
              <p:cNvSpPr>
                <a:spLocks noChangeArrowheads="1"/>
              </p:cNvSpPr>
              <p:nvPr/>
            </p:nvSpPr>
            <p:spPr bwMode="auto">
              <a:xfrm>
                <a:off x="3876675" y="2060575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/>
                  <a:t>M</a:t>
                </a:r>
                <a:r>
                  <a:rPr lang="en-US" sz="1600" baseline="-25000" dirty="0"/>
                  <a:t>0,1</a:t>
                </a:r>
              </a:p>
            </p:txBody>
          </p:sp>
          <p:sp>
            <p:nvSpPr>
              <p:cNvPr id="114" name="Rectangle 8"/>
              <p:cNvSpPr>
                <a:spLocks noChangeArrowheads="1"/>
              </p:cNvSpPr>
              <p:nvPr/>
            </p:nvSpPr>
            <p:spPr bwMode="auto">
              <a:xfrm>
                <a:off x="3419475" y="2060575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/>
                  <a:t>M</a:t>
                </a:r>
                <a:r>
                  <a:rPr lang="en-US" sz="1600" baseline="-25000" dirty="0"/>
                  <a:t>0,0</a:t>
                </a:r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4791075" y="2060575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/>
                  <a:t>M</a:t>
                </a:r>
                <a:r>
                  <a:rPr lang="en-US" sz="1600" baseline="-25000" dirty="0"/>
                  <a:t>0,3</a:t>
                </a:r>
              </a:p>
            </p:txBody>
          </p:sp>
        </p:grpSp>
        <p:sp>
          <p:nvSpPr>
            <p:cNvPr id="85" name="Rectangle 12"/>
            <p:cNvSpPr>
              <a:spLocks noChangeArrowheads="1"/>
            </p:cNvSpPr>
            <p:nvPr/>
          </p:nvSpPr>
          <p:spPr bwMode="auto">
            <a:xfrm>
              <a:off x="4333875" y="34321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Rectangle 13"/>
            <p:cNvSpPr>
              <a:spLocks noChangeArrowheads="1"/>
            </p:cNvSpPr>
            <p:nvPr/>
          </p:nvSpPr>
          <p:spPr bwMode="auto">
            <a:xfrm>
              <a:off x="4333875" y="29749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Rectangle 15"/>
            <p:cNvSpPr>
              <a:spLocks noChangeArrowheads="1"/>
            </p:cNvSpPr>
            <p:nvPr/>
          </p:nvSpPr>
          <p:spPr bwMode="auto">
            <a:xfrm>
              <a:off x="4791075" y="34321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Rectangle 16"/>
            <p:cNvSpPr>
              <a:spLocks noChangeArrowheads="1"/>
            </p:cNvSpPr>
            <p:nvPr/>
          </p:nvSpPr>
          <p:spPr bwMode="auto">
            <a:xfrm>
              <a:off x="4791075" y="29749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3419475" y="2517775"/>
              <a:ext cx="1828800" cy="457200"/>
              <a:chOff x="3419475" y="2517775"/>
              <a:chExt cx="1828800" cy="457200"/>
            </a:xfrm>
          </p:grpSpPr>
          <p:sp>
            <p:nvSpPr>
              <p:cNvPr id="108" name="Rectangle 6"/>
              <p:cNvSpPr>
                <a:spLocks noChangeArrowheads="1"/>
              </p:cNvSpPr>
              <p:nvPr/>
            </p:nvSpPr>
            <p:spPr bwMode="auto">
              <a:xfrm>
                <a:off x="3876675" y="2517775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1,1</a:t>
                </a:r>
              </a:p>
            </p:txBody>
          </p:sp>
          <p:sp>
            <p:nvSpPr>
              <p:cNvPr id="109" name="Rectangle 9"/>
              <p:cNvSpPr>
                <a:spLocks noChangeArrowheads="1"/>
              </p:cNvSpPr>
              <p:nvPr/>
            </p:nvSpPr>
            <p:spPr bwMode="auto">
              <a:xfrm>
                <a:off x="3419475" y="2517775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1,0</a:t>
                </a:r>
              </a:p>
            </p:txBody>
          </p:sp>
          <p:sp>
            <p:nvSpPr>
              <p:cNvPr id="110" name="Rectangle 14"/>
              <p:cNvSpPr>
                <a:spLocks noChangeArrowheads="1"/>
              </p:cNvSpPr>
              <p:nvPr/>
            </p:nvSpPr>
            <p:spPr bwMode="auto">
              <a:xfrm>
                <a:off x="4333875" y="2517775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1,2</a:t>
                </a:r>
              </a:p>
            </p:txBody>
          </p:sp>
          <p:sp>
            <p:nvSpPr>
              <p:cNvPr id="111" name="Rectangle 17"/>
              <p:cNvSpPr>
                <a:spLocks noChangeArrowheads="1"/>
              </p:cNvSpPr>
              <p:nvPr/>
            </p:nvSpPr>
            <p:spPr bwMode="auto">
              <a:xfrm>
                <a:off x="4791075" y="2517775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1,3</a:t>
                </a:r>
              </a:p>
            </p:txBody>
          </p:sp>
        </p:grpSp>
        <p:sp>
          <p:nvSpPr>
            <p:cNvPr id="90" name="Rectangle 43"/>
            <p:cNvSpPr>
              <a:spLocks noChangeArrowheads="1"/>
            </p:cNvSpPr>
            <p:nvPr/>
          </p:nvSpPr>
          <p:spPr bwMode="auto">
            <a:xfrm>
              <a:off x="3419475" y="29749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Rectangle 44"/>
            <p:cNvSpPr>
              <a:spLocks noChangeArrowheads="1"/>
            </p:cNvSpPr>
            <p:nvPr/>
          </p:nvSpPr>
          <p:spPr bwMode="auto">
            <a:xfrm>
              <a:off x="3876675" y="29749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Rectangle 45"/>
            <p:cNvSpPr>
              <a:spLocks noChangeArrowheads="1"/>
            </p:cNvSpPr>
            <p:nvPr/>
          </p:nvSpPr>
          <p:spPr bwMode="auto">
            <a:xfrm>
              <a:off x="4333875" y="29749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Rectangle 46"/>
            <p:cNvSpPr>
              <a:spLocks noChangeArrowheads="1"/>
            </p:cNvSpPr>
            <p:nvPr/>
          </p:nvSpPr>
          <p:spPr bwMode="auto">
            <a:xfrm>
              <a:off x="4791075" y="29749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3419475" y="2974975"/>
              <a:ext cx="1828800" cy="457200"/>
              <a:chOff x="3419475" y="2974975"/>
              <a:chExt cx="1828800" cy="457200"/>
            </a:xfrm>
          </p:grpSpPr>
          <p:sp>
            <p:nvSpPr>
              <p:cNvPr id="104" name="Rectangle 47"/>
              <p:cNvSpPr>
                <a:spLocks noChangeArrowheads="1"/>
              </p:cNvSpPr>
              <p:nvPr/>
            </p:nvSpPr>
            <p:spPr bwMode="auto">
              <a:xfrm>
                <a:off x="3876675" y="2974975"/>
                <a:ext cx="457200" cy="45720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2,1</a:t>
                </a:r>
              </a:p>
            </p:txBody>
          </p:sp>
          <p:sp>
            <p:nvSpPr>
              <p:cNvPr id="105" name="Rectangle 48"/>
              <p:cNvSpPr>
                <a:spLocks noChangeArrowheads="1"/>
              </p:cNvSpPr>
              <p:nvPr/>
            </p:nvSpPr>
            <p:spPr bwMode="auto">
              <a:xfrm>
                <a:off x="3419475" y="2974975"/>
                <a:ext cx="457200" cy="45720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2,0</a:t>
                </a:r>
              </a:p>
            </p:txBody>
          </p:sp>
          <p:sp>
            <p:nvSpPr>
              <p:cNvPr id="106" name="Rectangle 49"/>
              <p:cNvSpPr>
                <a:spLocks noChangeArrowheads="1"/>
              </p:cNvSpPr>
              <p:nvPr/>
            </p:nvSpPr>
            <p:spPr bwMode="auto">
              <a:xfrm>
                <a:off x="4333875" y="2974975"/>
                <a:ext cx="457200" cy="45720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2,2</a:t>
                </a:r>
              </a:p>
            </p:txBody>
          </p:sp>
          <p:sp>
            <p:nvSpPr>
              <p:cNvPr id="107" name="Rectangle 50"/>
              <p:cNvSpPr>
                <a:spLocks noChangeArrowheads="1"/>
              </p:cNvSpPr>
              <p:nvPr/>
            </p:nvSpPr>
            <p:spPr bwMode="auto">
              <a:xfrm>
                <a:off x="4791075" y="2974975"/>
                <a:ext cx="457200" cy="45720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2,3</a:t>
                </a:r>
              </a:p>
            </p:txBody>
          </p:sp>
        </p:grp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3419475" y="34321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3876675" y="34321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Rectangle 53"/>
            <p:cNvSpPr>
              <a:spLocks noChangeArrowheads="1"/>
            </p:cNvSpPr>
            <p:nvPr/>
          </p:nvSpPr>
          <p:spPr bwMode="auto">
            <a:xfrm>
              <a:off x="4333875" y="34321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Rectangle 54"/>
            <p:cNvSpPr>
              <a:spLocks noChangeArrowheads="1"/>
            </p:cNvSpPr>
            <p:nvPr/>
          </p:nvSpPr>
          <p:spPr bwMode="auto">
            <a:xfrm>
              <a:off x="4791075" y="343217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419475" y="3432175"/>
              <a:ext cx="1828800" cy="457200"/>
              <a:chOff x="3419475" y="3432175"/>
              <a:chExt cx="1828800" cy="457200"/>
            </a:xfrm>
          </p:grpSpPr>
          <p:sp>
            <p:nvSpPr>
              <p:cNvPr id="100" name="Rectangle 55"/>
              <p:cNvSpPr>
                <a:spLocks noChangeArrowheads="1"/>
              </p:cNvSpPr>
              <p:nvPr/>
            </p:nvSpPr>
            <p:spPr bwMode="auto">
              <a:xfrm>
                <a:off x="3876675" y="3432175"/>
                <a:ext cx="457200" cy="457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3,1</a:t>
                </a:r>
              </a:p>
            </p:txBody>
          </p:sp>
          <p:sp>
            <p:nvSpPr>
              <p:cNvPr id="101" name="Rectangle 56"/>
              <p:cNvSpPr>
                <a:spLocks noChangeArrowheads="1"/>
              </p:cNvSpPr>
              <p:nvPr/>
            </p:nvSpPr>
            <p:spPr bwMode="auto">
              <a:xfrm>
                <a:off x="3419475" y="3432175"/>
                <a:ext cx="457200" cy="457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3,0</a:t>
                </a:r>
              </a:p>
            </p:txBody>
          </p:sp>
          <p:sp>
            <p:nvSpPr>
              <p:cNvPr id="102" name="Rectangle 57"/>
              <p:cNvSpPr>
                <a:spLocks noChangeArrowheads="1"/>
              </p:cNvSpPr>
              <p:nvPr/>
            </p:nvSpPr>
            <p:spPr bwMode="auto">
              <a:xfrm>
                <a:off x="4333875" y="3432175"/>
                <a:ext cx="457200" cy="457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3,2</a:t>
                </a:r>
              </a:p>
            </p:txBody>
          </p:sp>
          <p:sp>
            <p:nvSpPr>
              <p:cNvPr id="103" name="Rectangle 58"/>
              <p:cNvSpPr>
                <a:spLocks noChangeArrowheads="1"/>
              </p:cNvSpPr>
              <p:nvPr/>
            </p:nvSpPr>
            <p:spPr bwMode="auto">
              <a:xfrm>
                <a:off x="4791075" y="3432175"/>
                <a:ext cx="457200" cy="457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3,3</a:t>
                </a:r>
              </a:p>
            </p:txBody>
          </p:sp>
        </p:grpSp>
      </p:grpSp>
      <p:sp>
        <p:nvSpPr>
          <p:cNvPr id="116" name="Line 71"/>
          <p:cNvSpPr>
            <a:spLocks noChangeShapeType="1"/>
          </p:cNvSpPr>
          <p:nvPr/>
        </p:nvSpPr>
        <p:spPr bwMode="auto">
          <a:xfrm>
            <a:off x="971600" y="429309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971600" y="4653136"/>
            <a:ext cx="7312000" cy="457200"/>
            <a:chOff x="971600" y="4653136"/>
            <a:chExt cx="7312000" cy="457200"/>
          </a:xfrm>
        </p:grpSpPr>
        <p:grpSp>
          <p:nvGrpSpPr>
            <p:cNvPr id="118" name="Group 117"/>
            <p:cNvGrpSpPr/>
            <p:nvPr/>
          </p:nvGrpSpPr>
          <p:grpSpPr>
            <a:xfrm>
              <a:off x="971600" y="4653136"/>
              <a:ext cx="1828800" cy="457200"/>
              <a:chOff x="3419475" y="2060575"/>
              <a:chExt cx="1828800" cy="457200"/>
            </a:xfrm>
          </p:grpSpPr>
          <p:sp>
            <p:nvSpPr>
              <p:cNvPr id="134" name="Rectangle 4"/>
              <p:cNvSpPr>
                <a:spLocks noChangeArrowheads="1"/>
              </p:cNvSpPr>
              <p:nvPr/>
            </p:nvSpPr>
            <p:spPr bwMode="auto">
              <a:xfrm>
                <a:off x="4333875" y="2060575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/>
                  <a:t>M</a:t>
                </a:r>
                <a:r>
                  <a:rPr lang="en-US" sz="1600" baseline="-25000" dirty="0"/>
                  <a:t>0,2</a:t>
                </a:r>
              </a:p>
            </p:txBody>
          </p:sp>
          <p:sp>
            <p:nvSpPr>
              <p:cNvPr id="135" name="Rectangle 7"/>
              <p:cNvSpPr>
                <a:spLocks noChangeArrowheads="1"/>
              </p:cNvSpPr>
              <p:nvPr/>
            </p:nvSpPr>
            <p:spPr bwMode="auto">
              <a:xfrm>
                <a:off x="3876675" y="2060575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/>
                  <a:t>M</a:t>
                </a:r>
                <a:r>
                  <a:rPr lang="en-US" sz="1600" baseline="-25000" dirty="0"/>
                  <a:t>0,1</a:t>
                </a:r>
              </a:p>
            </p:txBody>
          </p:sp>
          <p:sp>
            <p:nvSpPr>
              <p:cNvPr id="136" name="Rectangle 8"/>
              <p:cNvSpPr>
                <a:spLocks noChangeArrowheads="1"/>
              </p:cNvSpPr>
              <p:nvPr/>
            </p:nvSpPr>
            <p:spPr bwMode="auto">
              <a:xfrm>
                <a:off x="3419475" y="2060575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/>
                  <a:t>M</a:t>
                </a:r>
                <a:r>
                  <a:rPr lang="en-US" sz="1600" baseline="-25000" dirty="0"/>
                  <a:t>0,0</a:t>
                </a:r>
              </a:p>
            </p:txBody>
          </p:sp>
          <p:sp>
            <p:nvSpPr>
              <p:cNvPr id="137" name="Rectangle 11"/>
              <p:cNvSpPr>
                <a:spLocks noChangeArrowheads="1"/>
              </p:cNvSpPr>
              <p:nvPr/>
            </p:nvSpPr>
            <p:spPr bwMode="auto">
              <a:xfrm>
                <a:off x="4791075" y="2060575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/>
                  <a:t>M</a:t>
                </a:r>
                <a:r>
                  <a:rPr lang="en-US" sz="1600" baseline="-25000" dirty="0"/>
                  <a:t>0,3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2808000" y="4653136"/>
              <a:ext cx="1828800" cy="457200"/>
              <a:chOff x="3419475" y="2517775"/>
              <a:chExt cx="1828800" cy="457200"/>
            </a:xfrm>
          </p:grpSpPr>
          <p:sp>
            <p:nvSpPr>
              <p:cNvPr id="130" name="Rectangle 6"/>
              <p:cNvSpPr>
                <a:spLocks noChangeArrowheads="1"/>
              </p:cNvSpPr>
              <p:nvPr/>
            </p:nvSpPr>
            <p:spPr bwMode="auto">
              <a:xfrm>
                <a:off x="3876675" y="2517775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1,1</a:t>
                </a:r>
              </a:p>
            </p:txBody>
          </p:sp>
          <p:sp>
            <p:nvSpPr>
              <p:cNvPr id="131" name="Rectangle 9"/>
              <p:cNvSpPr>
                <a:spLocks noChangeArrowheads="1"/>
              </p:cNvSpPr>
              <p:nvPr/>
            </p:nvSpPr>
            <p:spPr bwMode="auto">
              <a:xfrm>
                <a:off x="3419475" y="2517775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1,0</a:t>
                </a:r>
              </a:p>
            </p:txBody>
          </p:sp>
          <p:sp>
            <p:nvSpPr>
              <p:cNvPr id="132" name="Rectangle 14"/>
              <p:cNvSpPr>
                <a:spLocks noChangeArrowheads="1"/>
              </p:cNvSpPr>
              <p:nvPr/>
            </p:nvSpPr>
            <p:spPr bwMode="auto">
              <a:xfrm>
                <a:off x="4333875" y="2517775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1,2</a:t>
                </a:r>
              </a:p>
            </p:txBody>
          </p:sp>
          <p:sp>
            <p:nvSpPr>
              <p:cNvPr id="133" name="Rectangle 17"/>
              <p:cNvSpPr>
                <a:spLocks noChangeArrowheads="1"/>
              </p:cNvSpPr>
              <p:nvPr/>
            </p:nvSpPr>
            <p:spPr bwMode="auto">
              <a:xfrm>
                <a:off x="4791075" y="2517775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1,3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644008" y="4653136"/>
              <a:ext cx="1828800" cy="457200"/>
              <a:chOff x="3419475" y="2974975"/>
              <a:chExt cx="1828800" cy="457200"/>
            </a:xfrm>
          </p:grpSpPr>
          <p:sp>
            <p:nvSpPr>
              <p:cNvPr id="126" name="Rectangle 47"/>
              <p:cNvSpPr>
                <a:spLocks noChangeArrowheads="1"/>
              </p:cNvSpPr>
              <p:nvPr/>
            </p:nvSpPr>
            <p:spPr bwMode="auto">
              <a:xfrm>
                <a:off x="3876675" y="2974975"/>
                <a:ext cx="457200" cy="45720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2,1</a:t>
                </a:r>
              </a:p>
            </p:txBody>
          </p:sp>
          <p:sp>
            <p:nvSpPr>
              <p:cNvPr id="127" name="Rectangle 48"/>
              <p:cNvSpPr>
                <a:spLocks noChangeArrowheads="1"/>
              </p:cNvSpPr>
              <p:nvPr/>
            </p:nvSpPr>
            <p:spPr bwMode="auto">
              <a:xfrm>
                <a:off x="3419475" y="2974975"/>
                <a:ext cx="457200" cy="45720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2,0</a:t>
                </a:r>
              </a:p>
            </p:txBody>
          </p:sp>
          <p:sp>
            <p:nvSpPr>
              <p:cNvPr id="128" name="Rectangle 49"/>
              <p:cNvSpPr>
                <a:spLocks noChangeArrowheads="1"/>
              </p:cNvSpPr>
              <p:nvPr/>
            </p:nvSpPr>
            <p:spPr bwMode="auto">
              <a:xfrm>
                <a:off x="4333875" y="2974975"/>
                <a:ext cx="457200" cy="45720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2,2</a:t>
                </a:r>
              </a:p>
            </p:txBody>
          </p:sp>
          <p:sp>
            <p:nvSpPr>
              <p:cNvPr id="129" name="Rectangle 50"/>
              <p:cNvSpPr>
                <a:spLocks noChangeArrowheads="1"/>
              </p:cNvSpPr>
              <p:nvPr/>
            </p:nvSpPr>
            <p:spPr bwMode="auto">
              <a:xfrm>
                <a:off x="4791075" y="2974975"/>
                <a:ext cx="457200" cy="45720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2,3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454800" y="4653136"/>
              <a:ext cx="1828800" cy="457200"/>
              <a:chOff x="3419475" y="3432175"/>
              <a:chExt cx="1828800" cy="457200"/>
            </a:xfrm>
          </p:grpSpPr>
          <p:sp>
            <p:nvSpPr>
              <p:cNvPr id="122" name="Rectangle 55"/>
              <p:cNvSpPr>
                <a:spLocks noChangeArrowheads="1"/>
              </p:cNvSpPr>
              <p:nvPr/>
            </p:nvSpPr>
            <p:spPr bwMode="auto">
              <a:xfrm>
                <a:off x="3876675" y="3432175"/>
                <a:ext cx="457200" cy="457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3,1</a:t>
                </a:r>
              </a:p>
            </p:txBody>
          </p:sp>
          <p:sp>
            <p:nvSpPr>
              <p:cNvPr id="123" name="Rectangle 56"/>
              <p:cNvSpPr>
                <a:spLocks noChangeArrowheads="1"/>
              </p:cNvSpPr>
              <p:nvPr/>
            </p:nvSpPr>
            <p:spPr bwMode="auto">
              <a:xfrm>
                <a:off x="3419475" y="3432175"/>
                <a:ext cx="457200" cy="457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3,0</a:t>
                </a:r>
              </a:p>
            </p:txBody>
          </p:sp>
          <p:sp>
            <p:nvSpPr>
              <p:cNvPr id="124" name="Rectangle 57"/>
              <p:cNvSpPr>
                <a:spLocks noChangeArrowheads="1"/>
              </p:cNvSpPr>
              <p:nvPr/>
            </p:nvSpPr>
            <p:spPr bwMode="auto">
              <a:xfrm>
                <a:off x="4333875" y="3432175"/>
                <a:ext cx="457200" cy="457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3,2</a:t>
                </a:r>
              </a:p>
            </p:txBody>
          </p:sp>
          <p:sp>
            <p:nvSpPr>
              <p:cNvPr id="125" name="Rectangle 58"/>
              <p:cNvSpPr>
                <a:spLocks noChangeArrowheads="1"/>
              </p:cNvSpPr>
              <p:nvPr/>
            </p:nvSpPr>
            <p:spPr bwMode="auto">
              <a:xfrm>
                <a:off x="4791075" y="3432175"/>
                <a:ext cx="457200" cy="457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-25000" dirty="0">
                    <a:solidFill>
                      <a:schemeClr val="bg1"/>
                    </a:solidFill>
                  </a:rPr>
                  <a:t>3,3</a:t>
                </a:r>
              </a:p>
            </p:txBody>
          </p:sp>
        </p:grp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165850"/>
            <a:ext cx="4284663" cy="53975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</a:t>
            </a:r>
          </a:p>
          <a:p>
            <a:pPr algn="l">
              <a:defRPr/>
            </a:pPr>
            <a:r>
              <a:rPr lang="en-US" dirty="0"/>
              <a:t>ECE 498AL, University of Illinois, Urbana-Champaign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8E52CEF8-5B03-974D-A83C-D1C7CB428D2A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62</a:t>
            </a:fld>
            <a:endParaRPr lang="en-US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3813"/>
            <a:ext cx="8305800" cy="1190626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Matrix Multiplication: </a:t>
            </a:r>
            <a:br>
              <a:rPr lang="en-US" sz="3600">
                <a:latin typeface="Times New Roman" charset="0"/>
              </a:rPr>
            </a:br>
            <a:r>
              <a:rPr lang="en-US" sz="3600">
                <a:latin typeface="Times New Roman" charset="0"/>
              </a:rPr>
              <a:t>A Simple Host Version in C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3933825" y="4149725"/>
            <a:ext cx="2468563" cy="2479675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6446838" y="1646238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6446838" y="4160838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7818438" y="1646238"/>
            <a:ext cx="53975" cy="2468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>
            <a:off x="7874000" y="4114800"/>
            <a:ext cx="1588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>
            <a:off x="7818438" y="4084638"/>
            <a:ext cx="1587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1369" name="Line 9"/>
          <p:cNvSpPr>
            <a:spLocks noChangeShapeType="1"/>
          </p:cNvSpPr>
          <p:nvPr/>
        </p:nvSpPr>
        <p:spPr bwMode="auto">
          <a:xfrm flipH="1">
            <a:off x="6445250" y="6480175"/>
            <a:ext cx="2471738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3933825" y="5532438"/>
            <a:ext cx="2468563" cy="55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818438" y="5532438"/>
            <a:ext cx="55562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200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200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71372" name="Line 12"/>
          <p:cNvSpPr>
            <a:spLocks noChangeShapeType="1"/>
          </p:cNvSpPr>
          <p:nvPr/>
        </p:nvSpPr>
        <p:spPr bwMode="auto">
          <a:xfrm>
            <a:off x="6391275" y="5532438"/>
            <a:ext cx="1417638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1373" name="Line 13"/>
          <p:cNvSpPr>
            <a:spLocks noChangeShapeType="1"/>
          </p:cNvSpPr>
          <p:nvPr/>
        </p:nvSpPr>
        <p:spPr bwMode="auto">
          <a:xfrm>
            <a:off x="6391275" y="5586413"/>
            <a:ext cx="1417638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1374" name="Line 14"/>
          <p:cNvSpPr>
            <a:spLocks noChangeShapeType="1"/>
          </p:cNvSpPr>
          <p:nvPr/>
        </p:nvSpPr>
        <p:spPr bwMode="auto">
          <a:xfrm flipH="1" flipV="1">
            <a:off x="8763000" y="1641475"/>
            <a:ext cx="7938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1375" name="Line 15"/>
          <p:cNvSpPr>
            <a:spLocks noChangeShapeType="1"/>
          </p:cNvSpPr>
          <p:nvPr/>
        </p:nvSpPr>
        <p:spPr bwMode="auto">
          <a:xfrm flipH="1" flipV="1">
            <a:off x="8763000" y="4159250"/>
            <a:ext cx="7938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1376" name="Line 16"/>
          <p:cNvSpPr>
            <a:spLocks noChangeShapeType="1"/>
          </p:cNvSpPr>
          <p:nvPr/>
        </p:nvSpPr>
        <p:spPr bwMode="auto">
          <a:xfrm flipH="1">
            <a:off x="3932238" y="6480175"/>
            <a:ext cx="2471737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1377" name="Text Box 17"/>
          <p:cNvSpPr txBox="1">
            <a:spLocks noChangeArrowheads="1"/>
          </p:cNvSpPr>
          <p:nvPr/>
        </p:nvSpPr>
        <p:spPr bwMode="auto">
          <a:xfrm rot="16200000">
            <a:off x="8416131" y="2804320"/>
            <a:ext cx="4349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Times New Roman" charset="0"/>
              <a:buNone/>
              <a:defRPr/>
            </a:pPr>
            <a:r>
              <a:rPr lang="en-US" sz="900" b="1" dirty="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71378" name="Text Box 18"/>
          <p:cNvSpPr txBox="1">
            <a:spLocks noChangeArrowheads="1"/>
          </p:cNvSpPr>
          <p:nvPr/>
        </p:nvSpPr>
        <p:spPr bwMode="auto">
          <a:xfrm rot="16200000">
            <a:off x="8416131" y="5318920"/>
            <a:ext cx="4349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Times New Roman" charset="0"/>
              <a:buNone/>
              <a:defRPr/>
            </a:pPr>
            <a:r>
              <a:rPr lang="en-US" sz="900" b="1" dirty="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71379" name="Text Box 19"/>
          <p:cNvSpPr txBox="1">
            <a:spLocks noChangeArrowheads="1"/>
          </p:cNvSpPr>
          <p:nvPr/>
        </p:nvSpPr>
        <p:spPr bwMode="auto">
          <a:xfrm>
            <a:off x="4940300" y="6291263"/>
            <a:ext cx="4349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Times New Roman" charset="0"/>
              <a:buNone/>
              <a:defRPr/>
            </a:pPr>
            <a:r>
              <a:rPr lang="en-US" sz="900" b="1" dirty="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71381" name="Text Box 21"/>
          <p:cNvSpPr txBox="1">
            <a:spLocks noChangeArrowheads="1"/>
          </p:cNvSpPr>
          <p:nvPr/>
        </p:nvSpPr>
        <p:spPr bwMode="auto">
          <a:xfrm>
            <a:off x="0" y="1268413"/>
            <a:ext cx="6372225" cy="476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624"/>
              </a:spcBef>
              <a:buClr>
                <a:srgbClr val="000000"/>
              </a:buClr>
              <a:buSzPct val="100000"/>
              <a:buFont typeface="Palatino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Palatino" charset="0"/>
              </a:rPr>
              <a:t>// Matrix multiplication on the (CPU) host 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MatrixMulOnHost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(float* M, float* N, float* P, int Width)‏ { 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for (int j = 0; j &lt; Width; ++j)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for (int i = 0; i &lt; Width; ++i) {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    float sum = 0;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    for (int k = 0; k &lt; Width; ++k) {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        float a = M[j * Width + k];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        float b = N[k * Width + i];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        sum += a * b;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    }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    P[j * Width + i] = sum;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}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1380" name="Text Box 20"/>
          <p:cNvSpPr txBox="1">
            <a:spLocks noChangeArrowheads="1"/>
          </p:cNvSpPr>
          <p:nvPr/>
        </p:nvSpPr>
        <p:spPr bwMode="auto">
          <a:xfrm>
            <a:off x="7397750" y="6289675"/>
            <a:ext cx="4349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Times New Roman" charset="0"/>
              <a:buNone/>
              <a:defRPr/>
            </a:pPr>
            <a:r>
              <a:rPr lang="en-US" sz="900" b="1" dirty="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71382" name="Line 22"/>
          <p:cNvSpPr>
            <a:spLocks noChangeShapeType="1"/>
          </p:cNvSpPr>
          <p:nvPr/>
        </p:nvSpPr>
        <p:spPr bwMode="auto">
          <a:xfrm>
            <a:off x="4800600" y="4191000"/>
            <a:ext cx="1588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1383" name="Text Box 23"/>
          <p:cNvSpPr txBox="1">
            <a:spLocks noChangeArrowheads="1"/>
          </p:cNvSpPr>
          <p:nvPr/>
        </p:nvSpPr>
        <p:spPr bwMode="auto">
          <a:xfrm>
            <a:off x="4786313" y="4538663"/>
            <a:ext cx="2651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Palatino" charset="0"/>
              </a:rPr>
              <a:t>j</a:t>
            </a:r>
          </a:p>
        </p:txBody>
      </p:sp>
      <p:sp>
        <p:nvSpPr>
          <p:cNvPr id="271384" name="Line 24"/>
          <p:cNvSpPr>
            <a:spLocks noChangeShapeType="1"/>
          </p:cNvSpPr>
          <p:nvPr/>
        </p:nvSpPr>
        <p:spPr bwMode="auto">
          <a:xfrm>
            <a:off x="3962400" y="5715000"/>
            <a:ext cx="838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1385" name="Text Box 25"/>
          <p:cNvSpPr txBox="1">
            <a:spLocks noChangeArrowheads="1"/>
          </p:cNvSpPr>
          <p:nvPr/>
        </p:nvSpPr>
        <p:spPr bwMode="auto">
          <a:xfrm>
            <a:off x="4167188" y="5605463"/>
            <a:ext cx="352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  <a:defRPr/>
            </a:pPr>
            <a:r>
              <a:rPr lang="en-US">
                <a:solidFill>
                  <a:srgbClr val="000000"/>
                </a:solidFill>
                <a:latin typeface="Palatino" charset="0"/>
              </a:rPr>
              <a:t>k</a:t>
            </a:r>
          </a:p>
        </p:txBody>
      </p:sp>
      <p:sp>
        <p:nvSpPr>
          <p:cNvPr id="271386" name="Line 26"/>
          <p:cNvSpPr>
            <a:spLocks noChangeShapeType="1"/>
          </p:cNvSpPr>
          <p:nvPr/>
        </p:nvSpPr>
        <p:spPr bwMode="auto">
          <a:xfrm>
            <a:off x="8077200" y="16764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1387" name="Text Box 27"/>
          <p:cNvSpPr txBox="1">
            <a:spLocks noChangeArrowheads="1"/>
          </p:cNvSpPr>
          <p:nvPr/>
        </p:nvSpPr>
        <p:spPr bwMode="auto">
          <a:xfrm>
            <a:off x="8053388" y="1947863"/>
            <a:ext cx="352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  <a:defRPr/>
            </a:pPr>
            <a:r>
              <a:rPr lang="en-US">
                <a:solidFill>
                  <a:srgbClr val="000000"/>
                </a:solidFill>
                <a:latin typeface="Palatino" charset="0"/>
              </a:rPr>
              <a:t>k</a:t>
            </a:r>
          </a:p>
        </p:txBody>
      </p:sp>
      <p:sp>
        <p:nvSpPr>
          <p:cNvPr id="271388" name="Line 28"/>
          <p:cNvSpPr>
            <a:spLocks noChangeShapeType="1"/>
          </p:cNvSpPr>
          <p:nvPr/>
        </p:nvSpPr>
        <p:spPr bwMode="auto">
          <a:xfrm>
            <a:off x="6400800" y="26670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1389" name="Text Box 29"/>
          <p:cNvSpPr txBox="1">
            <a:spLocks noChangeArrowheads="1"/>
          </p:cNvSpPr>
          <p:nvPr/>
        </p:nvSpPr>
        <p:spPr bwMode="auto">
          <a:xfrm>
            <a:off x="6902450" y="2636838"/>
            <a:ext cx="2698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Palatino" charset="0"/>
              </a:rPr>
              <a:t>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225" y="6435725"/>
            <a:ext cx="8893175" cy="42227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2007-2010ECE 498AL, University of Illinois, Urbana-Champaign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32FE75BA-C2ED-E64E-B9CB-9CA0FC1D3C79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63</a:t>
            </a:fld>
            <a:endParaRPr lang="en-US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8686800" cy="53562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void matMul(float *h_M, float *h_N, float *h_P, int Width)‏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int size = Width * Width * sizeof(float); 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float *d_M, *d_N, *d_P;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// Step 1: Allocate and Load M, N to device memory 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cudaMalloc((void **)&amp;d_M, size);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cudaMemcpy(d_M, h_M, size, cudaMemcpyHostToDevice);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cudaMalloc((void **)&amp;d_N, size);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cudaMemcpy(d_N, h_N, size, cudaMemcpyHostToDevice);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// Step 2: Allocate P on the device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cudaMalloc((void **)&amp;d_P, size);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// Step 3: Launch kernel here …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// Step 4: Copy back result, and free memory on device</a:t>
            </a:r>
          </a:p>
          <a:p>
            <a:pPr algn="l">
              <a:buClr>
                <a:srgbClr val="000000"/>
              </a:buClr>
              <a:buSzPct val="100000"/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cudaMemcpy(h_P, d_P, size, cudaMemcpyDeviceToHost);</a:t>
            </a:r>
          </a:p>
          <a:p>
            <a:pPr algn="l">
              <a:buClr>
                <a:srgbClr val="000000"/>
              </a:buClr>
              <a:buSzPct val="100000"/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cudaFree(d_M); cudaFree(d_N); cudaFree(d_P);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Step 1: Allocate Device Memory and Copy Over Input Matrices</a:t>
            </a:r>
            <a:r>
              <a:rPr lang="en-US" sz="3200">
                <a:latin typeface="Times New Roman" charset="0"/>
              </a:rPr>
              <a:t>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875" y="6237288"/>
            <a:ext cx="4321175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</a:t>
            </a:r>
          </a:p>
          <a:p>
            <a:pPr algn="l">
              <a:defRPr/>
            </a:pPr>
            <a:r>
              <a:rPr lang="en-US" dirty="0"/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EDB3B94E-6252-754F-A7C6-0AECC93B1048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64</a:t>
            </a:fld>
            <a:endParaRPr lang="en-US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Kernel Function</a:t>
            </a:r>
          </a:p>
        </p:txBody>
      </p:sp>
      <p:sp>
        <p:nvSpPr>
          <p:cNvPr id="97284" name="Text Box 3"/>
          <p:cNvSpPr txBox="1">
            <a:spLocks noChangeArrowheads="1"/>
          </p:cNvSpPr>
          <p:nvPr/>
        </p:nvSpPr>
        <p:spPr bwMode="auto">
          <a:xfrm>
            <a:off x="107950" y="1555750"/>
            <a:ext cx="9036050" cy="436086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__global__ 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void matMulKernel(float *d_M, float *d_N, float *d_P, int Width)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 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int Row = blockIdx.y*blockDim.y + ThreadIdx.y;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int Col = blockIdx.x*blockDim.x + ThreadIdx.x;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int k;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if ((Row&lt;Width)&amp;&amp;(Col&lt;Width)){</a:t>
            </a:r>
          </a:p>
          <a:p>
            <a:pPr algn="l" eaLnBrk="1" hangingPunct="1">
              <a:buClr>
                <a:srgbClr val="000000"/>
              </a:buClr>
              <a:buSzPct val="100000"/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float Pvalue = 0.0;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for(k=0;k&lt;Width;k++)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Pvalue += d_M[Row*Width+k]*d_N[k*Width+Col];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d_P[Row*Width+Col] = Pvalue;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}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2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950" y="5876925"/>
            <a:ext cx="403225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</a:t>
            </a:r>
          </a:p>
          <a:p>
            <a:pPr algn="l">
              <a:defRPr/>
            </a:pPr>
            <a:r>
              <a:rPr lang="en-US" dirty="0"/>
              <a:t>ECE 498AL, University of Illinois, Urbana-Champaign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2A46D175-3470-C34F-AFD8-287F08E56150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65</a:t>
            </a:fld>
            <a:endParaRPr lang="en-US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8600"/>
            <a:ext cx="8597900" cy="1144588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Setting the Kernel Configuration Parameters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6097588" cy="4573588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imes New Roman" charset="0"/>
              </a:rPr>
              <a:t>Each 2D thread block computes a (BLOCK_WIDTH)</a:t>
            </a:r>
            <a:r>
              <a:rPr lang="en-US" sz="2400" baseline="30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 sub-matrix (tile) of the result matrix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imes New Roman" charset="0"/>
              </a:rPr>
              <a:t>Each has (BLOCK_WIDTH)</a:t>
            </a:r>
            <a:r>
              <a:rPr lang="en-US" sz="2400" baseline="30000" dirty="0">
                <a:latin typeface="Times New Roman" charset="0"/>
              </a:rPr>
              <a:t>2 </a:t>
            </a:r>
            <a:r>
              <a:rPr lang="en-US" sz="2400" dirty="0">
                <a:latin typeface="Times New Roman" charset="0"/>
              </a:rPr>
              <a:t>threads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imes New Roman" charset="0"/>
              </a:rPr>
              <a:t>Generate a 2D grid of (WIDTH/BLOCK_WIDTH)</a:t>
            </a:r>
            <a:r>
              <a:rPr lang="en-US" sz="2400" baseline="30000" dirty="0">
                <a:latin typeface="Times New Roman" charset="0"/>
              </a:rPr>
              <a:t>2 </a:t>
            </a:r>
            <a:r>
              <a:rPr lang="en-US" sz="2400" dirty="0">
                <a:latin typeface="Times New Roman" charset="0"/>
              </a:rPr>
              <a:t>blocks</a:t>
            </a:r>
          </a:p>
          <a:p>
            <a:pPr marL="341313" indent="-34131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imes New Roman" charset="0"/>
            </a:endParaRPr>
          </a:p>
          <a:p>
            <a:pPr marL="341313" indent="-34131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imes New Roman" charset="0"/>
            </a:endParaRP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4162425" y="4191000"/>
            <a:ext cx="2468563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  <a:defRPr/>
            </a:pPr>
            <a:r>
              <a:rPr lang="en-US" sz="1200" b="1" dirty="0" err="1">
                <a:latin typeface="Arial" charset="0"/>
              </a:rPr>
              <a:t>d_M</a:t>
            </a:r>
            <a:endParaRPr lang="en-US" sz="1200" b="1" dirty="0">
              <a:latin typeface="Arial" charset="0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6675438" y="1676400"/>
            <a:ext cx="2468562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  <a:defRPr/>
            </a:pP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d_N</a:t>
            </a:r>
            <a:endParaRPr lang="en-US" sz="12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6675438" y="4187825"/>
            <a:ext cx="2468562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  <a:defRPr/>
            </a:pP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d_P</a:t>
            </a:r>
            <a:endParaRPr lang="en-US" sz="12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8047038" y="1676400"/>
            <a:ext cx="53975" cy="2468563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>
            <a:off x="8102600" y="4144963"/>
            <a:ext cx="1588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4681" name="Line 9"/>
          <p:cNvSpPr>
            <a:spLocks noChangeShapeType="1"/>
          </p:cNvSpPr>
          <p:nvPr/>
        </p:nvSpPr>
        <p:spPr bwMode="auto">
          <a:xfrm>
            <a:off x="8047038" y="4114800"/>
            <a:ext cx="1587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4682" name="Line 10"/>
          <p:cNvSpPr>
            <a:spLocks noChangeShapeType="1"/>
          </p:cNvSpPr>
          <p:nvPr/>
        </p:nvSpPr>
        <p:spPr bwMode="auto">
          <a:xfrm flipH="1">
            <a:off x="6673850" y="6510338"/>
            <a:ext cx="2471738" cy="158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4162425" y="5562600"/>
            <a:ext cx="2468563" cy="55563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8047038" y="5562600"/>
            <a:ext cx="55562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200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200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4685" name="Line 13"/>
          <p:cNvSpPr>
            <a:spLocks noChangeShapeType="1"/>
          </p:cNvSpPr>
          <p:nvPr/>
        </p:nvSpPr>
        <p:spPr bwMode="auto">
          <a:xfrm>
            <a:off x="6619875" y="5562600"/>
            <a:ext cx="1417638" cy="158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4686" name="Line 14"/>
          <p:cNvSpPr>
            <a:spLocks noChangeShapeType="1"/>
          </p:cNvSpPr>
          <p:nvPr/>
        </p:nvSpPr>
        <p:spPr bwMode="auto">
          <a:xfrm>
            <a:off x="6619875" y="5616575"/>
            <a:ext cx="1417638" cy="158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4687" name="Line 15"/>
          <p:cNvSpPr>
            <a:spLocks noChangeShapeType="1"/>
          </p:cNvSpPr>
          <p:nvPr/>
        </p:nvSpPr>
        <p:spPr bwMode="auto">
          <a:xfrm flipH="1" flipV="1">
            <a:off x="8991600" y="1671638"/>
            <a:ext cx="7938" cy="247173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4688" name="Line 16"/>
          <p:cNvSpPr>
            <a:spLocks noChangeShapeType="1"/>
          </p:cNvSpPr>
          <p:nvPr/>
        </p:nvSpPr>
        <p:spPr bwMode="auto">
          <a:xfrm flipH="1" flipV="1">
            <a:off x="8991600" y="4189413"/>
            <a:ext cx="7938" cy="247173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4689" name="Line 17"/>
          <p:cNvSpPr>
            <a:spLocks noChangeShapeType="1"/>
          </p:cNvSpPr>
          <p:nvPr/>
        </p:nvSpPr>
        <p:spPr bwMode="auto">
          <a:xfrm flipH="1">
            <a:off x="4160838" y="6510338"/>
            <a:ext cx="2471737" cy="158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 rot="16200000">
            <a:off x="8644731" y="2834482"/>
            <a:ext cx="4349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Times New Roman" charset="0"/>
              <a:buNone/>
              <a:defRPr/>
            </a:pPr>
            <a:r>
              <a:rPr lang="en-US" sz="900" b="1" dirty="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84691" name="Text Box 19"/>
          <p:cNvSpPr txBox="1">
            <a:spLocks noChangeArrowheads="1"/>
          </p:cNvSpPr>
          <p:nvPr/>
        </p:nvSpPr>
        <p:spPr bwMode="auto">
          <a:xfrm rot="16200000">
            <a:off x="8644731" y="5349082"/>
            <a:ext cx="4349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Times New Roman" charset="0"/>
              <a:buNone/>
              <a:defRPr/>
            </a:pPr>
            <a:r>
              <a:rPr lang="en-US" sz="900" b="1" dirty="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84692" name="Text Box 20"/>
          <p:cNvSpPr txBox="1">
            <a:spLocks noChangeArrowheads="1"/>
          </p:cNvSpPr>
          <p:nvPr/>
        </p:nvSpPr>
        <p:spPr bwMode="auto">
          <a:xfrm>
            <a:off x="5168900" y="6321425"/>
            <a:ext cx="4349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Times New Roman" charset="0"/>
              <a:buNone/>
              <a:defRPr/>
            </a:pPr>
            <a:r>
              <a:rPr lang="en-US" sz="900" b="1" dirty="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84693" name="Text Box 21"/>
          <p:cNvSpPr txBox="1">
            <a:spLocks noChangeArrowheads="1"/>
          </p:cNvSpPr>
          <p:nvPr/>
        </p:nvSpPr>
        <p:spPr bwMode="auto">
          <a:xfrm>
            <a:off x="7626350" y="6319838"/>
            <a:ext cx="4349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Times New Roman" charset="0"/>
              <a:buNone/>
              <a:defRPr/>
            </a:pPr>
            <a:r>
              <a:rPr lang="en-US" sz="900" b="1" dirty="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84694" name="Text Box 22"/>
          <p:cNvSpPr txBox="1">
            <a:spLocks noChangeArrowheads="1"/>
          </p:cNvSpPr>
          <p:nvPr/>
        </p:nvSpPr>
        <p:spPr bwMode="auto">
          <a:xfrm>
            <a:off x="8062913" y="5105400"/>
            <a:ext cx="4841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  <a:defRPr/>
            </a:pPr>
            <a:r>
              <a:rPr lang="en-US">
                <a:solidFill>
                  <a:srgbClr val="000000"/>
                </a:solidFill>
                <a:latin typeface="Palatino" charset="0"/>
              </a:rPr>
              <a:t>ty</a:t>
            </a:r>
          </a:p>
        </p:txBody>
      </p:sp>
      <p:sp>
        <p:nvSpPr>
          <p:cNvPr id="284695" name="Text Box 23"/>
          <p:cNvSpPr txBox="1">
            <a:spLocks noChangeArrowheads="1"/>
          </p:cNvSpPr>
          <p:nvPr/>
        </p:nvSpPr>
        <p:spPr bwMode="auto">
          <a:xfrm>
            <a:off x="7594600" y="5638800"/>
            <a:ext cx="4937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  <a:defRPr/>
            </a:pPr>
            <a:r>
              <a:rPr lang="en-US">
                <a:solidFill>
                  <a:srgbClr val="000000"/>
                </a:solidFill>
                <a:latin typeface="Palatino" charset="0"/>
              </a:rPr>
              <a:t>tx</a:t>
            </a:r>
          </a:p>
        </p:txBody>
      </p:sp>
      <p:sp>
        <p:nvSpPr>
          <p:cNvPr id="284696" name="Rectangle 24"/>
          <p:cNvSpPr>
            <a:spLocks noChangeArrowheads="1"/>
          </p:cNvSpPr>
          <p:nvPr/>
        </p:nvSpPr>
        <p:spPr bwMode="auto">
          <a:xfrm>
            <a:off x="7620000" y="5105400"/>
            <a:ext cx="914400" cy="914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4697" name="Text Box 25"/>
          <p:cNvSpPr txBox="1">
            <a:spLocks noChangeArrowheads="1"/>
          </p:cNvSpPr>
          <p:nvPr/>
        </p:nvSpPr>
        <p:spPr bwMode="auto">
          <a:xfrm>
            <a:off x="7772400" y="4398963"/>
            <a:ext cx="4921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  <a:defRPr/>
            </a:pPr>
            <a:r>
              <a:rPr lang="en-US">
                <a:solidFill>
                  <a:srgbClr val="000000"/>
                </a:solidFill>
                <a:latin typeface="Palatino" charset="0"/>
              </a:rPr>
              <a:t>by</a:t>
            </a:r>
          </a:p>
        </p:txBody>
      </p:sp>
      <p:sp>
        <p:nvSpPr>
          <p:cNvPr id="284698" name="Text Box 26"/>
          <p:cNvSpPr txBox="1">
            <a:spLocks noChangeArrowheads="1"/>
          </p:cNvSpPr>
          <p:nvPr/>
        </p:nvSpPr>
        <p:spPr bwMode="auto">
          <a:xfrm>
            <a:off x="6846888" y="5618163"/>
            <a:ext cx="5000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  <a:defRPr/>
            </a:pPr>
            <a:r>
              <a:rPr lang="en-US">
                <a:solidFill>
                  <a:srgbClr val="000000"/>
                </a:solidFill>
                <a:latin typeface="Palatino" charset="0"/>
              </a:rPr>
              <a:t>bx</a:t>
            </a:r>
          </a:p>
        </p:txBody>
      </p:sp>
      <p:sp>
        <p:nvSpPr>
          <p:cNvPr id="284699" name="Text Box 27"/>
          <p:cNvSpPr txBox="1">
            <a:spLocks noChangeArrowheads="1"/>
          </p:cNvSpPr>
          <p:nvPr/>
        </p:nvSpPr>
        <p:spPr bwMode="auto">
          <a:xfrm>
            <a:off x="633413" y="4037012"/>
            <a:ext cx="3368675" cy="163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  <a:buFont typeface="Palatino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You still need to put a loop around the kernel call for cases where WIDTH/BLOCK_WIDTH is greater than max grid size (64K)!</a:t>
            </a:r>
          </a:p>
        </p:txBody>
      </p:sp>
      <p:sp>
        <p:nvSpPr>
          <p:cNvPr id="284700" name="Text Box 28"/>
          <p:cNvSpPr txBox="1">
            <a:spLocks noChangeArrowheads="1"/>
          </p:cNvSpPr>
          <p:nvPr/>
        </p:nvSpPr>
        <p:spPr bwMode="auto">
          <a:xfrm>
            <a:off x="7250113" y="4800600"/>
            <a:ext cx="1528762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Palatino" charset="0"/>
              </a:rPr>
              <a:t>BLOCK_WIDTH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" y="6237288"/>
            <a:ext cx="440055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</a:t>
            </a:r>
          </a:p>
          <a:p>
            <a:pPr algn="l">
              <a:defRPr/>
            </a:pPr>
            <a:r>
              <a:rPr lang="en-US" dirty="0"/>
              <a:t>ECE 498AL, University of Illinois, Urbana-Champaign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4800B692-44AE-D443-A0EF-AD81689153F0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66</a:t>
            </a:fld>
            <a:endParaRPr lang="en-US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395288" y="1628775"/>
            <a:ext cx="8602662" cy="20335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// Setup the execution configuration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int numBlocks = ceil(Width/(float)BLOCK_WIDTH);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dim3 dimGrid(numBlocks,numBlocks);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dim3 dimBlock(BLOCK_WIDTH, BLOCK_WIDTH);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// Launch the device computation threads!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matMulKernel&lt;&lt;&lt;dimGrid, dimBlock&gt;&gt;&gt;(d_M, d_N, d_P, </a:t>
            </a:r>
            <a:r>
              <a:rPr lang="en-US" sz="1800" b="1">
                <a:latin typeface="Courier New" charset="0"/>
                <a:cs typeface="Courier New" charset="0"/>
              </a:rPr>
              <a:t>Width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Step 3: Kernel Launch</a:t>
            </a:r>
          </a:p>
        </p:txBody>
      </p:sp>
      <p:sp>
        <p:nvSpPr>
          <p:cNvPr id="101381" name="Content Placeholder 2"/>
          <p:cNvSpPr txBox="1">
            <a:spLocks/>
          </p:cNvSpPr>
          <p:nvPr/>
        </p:nvSpPr>
        <p:spPr bwMode="auto">
          <a:xfrm>
            <a:off x="539750" y="4005263"/>
            <a:ext cx="828040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/>
              <a:t>For BLOCK_WIDTH=16 and Width=500:</a:t>
            </a:r>
          </a:p>
          <a:p>
            <a:pPr lvl="1" algn="l">
              <a:buFontTx/>
              <a:buNone/>
            </a:pPr>
            <a:r>
              <a:rPr lang="en-US" sz="2800"/>
              <a:t>numBlocks = 32</a:t>
            </a:r>
          </a:p>
          <a:p>
            <a:pPr lvl="1" algn="l">
              <a:buFontTx/>
              <a:buNone/>
            </a:pPr>
            <a:r>
              <a:rPr lang="en-US" sz="2800"/>
              <a:t>Total number of threads = 32*32*16*16 = 262144.</a:t>
            </a:r>
          </a:p>
          <a:p>
            <a:pPr lvl="1" algn="l">
              <a:buFontTx/>
              <a:buNone/>
            </a:pPr>
            <a:r>
              <a:rPr lang="en-US" sz="2800"/>
              <a:t>Number of unused threads = 12144.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684213" y="47625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Synchronizing Threads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6C0AFB-CD3A-CC41-92BF-FDE2F1ED2C75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850" y="1700213"/>
            <a:ext cx="8640763" cy="39608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>
                <a:latin typeface="Times New Roman" charset="0"/>
              </a:rPr>
              <a:t>CUDA allows threads in the same block to coordinate their activities by calling a barrier synchronization function: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 charset="0"/>
              </a:rPr>
              <a:t>		</a:t>
            </a:r>
            <a:r>
              <a:rPr lang="en-US" sz="2800" b="1" dirty="0">
                <a:latin typeface="Courier New"/>
                <a:cs typeface="Courier New"/>
              </a:rPr>
              <a:t>__</a:t>
            </a:r>
            <a:r>
              <a:rPr lang="en-US" sz="2800" b="1" dirty="0" err="1">
                <a:latin typeface="Courier New"/>
                <a:cs typeface="Courier New"/>
              </a:rPr>
              <a:t>syncthreads</a:t>
            </a:r>
            <a:r>
              <a:rPr lang="en-US" sz="2800" b="1" dirty="0">
                <a:latin typeface="Courier New"/>
                <a:cs typeface="Courier New"/>
              </a:rPr>
              <a:t>( )</a:t>
            </a:r>
          </a:p>
          <a:p>
            <a:pPr>
              <a:defRPr/>
            </a:pPr>
            <a:r>
              <a:rPr lang="en-US" dirty="0">
                <a:cs typeface="Courier New"/>
              </a:rPr>
              <a:t>When a kernel function calls </a:t>
            </a:r>
            <a:r>
              <a:rPr lang="en-US" sz="2800" b="1" dirty="0">
                <a:latin typeface="Courier New"/>
                <a:cs typeface="Courier New"/>
              </a:rPr>
              <a:t>__</a:t>
            </a:r>
            <a:r>
              <a:rPr lang="en-US" sz="2800" b="1" dirty="0" err="1">
                <a:latin typeface="Courier New"/>
                <a:cs typeface="Courier New"/>
              </a:rPr>
              <a:t>syncthreads</a:t>
            </a:r>
            <a:r>
              <a:rPr lang="en-US" sz="2800" b="1" dirty="0">
                <a:latin typeface="Courier New"/>
                <a:cs typeface="Courier New"/>
              </a:rPr>
              <a:t>() </a:t>
            </a:r>
            <a:r>
              <a:rPr lang="en-US" dirty="0">
                <a:cs typeface="Courier New"/>
              </a:rPr>
              <a:t>all the threads in a block wait at the calling location until every thread in the block reaches the location.</a:t>
            </a:r>
            <a:endParaRPr lang="en-US"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Synchronizing Threads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2F618-4AFB-E64A-AB24-63F5F19FF3E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104451" name="Content Placeholder 2"/>
          <p:cNvSpPr txBox="1">
            <a:spLocks/>
          </p:cNvSpPr>
          <p:nvPr/>
        </p:nvSpPr>
        <p:spPr bwMode="auto">
          <a:xfrm>
            <a:off x="323850" y="1341438"/>
            <a:ext cx="86407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/>
              <a:t>CUDA does not provide any way of synchronizing threads in different blocks.</a:t>
            </a:r>
          </a:p>
          <a:p>
            <a:pPr algn="l"/>
            <a:r>
              <a:rPr lang="en-US"/>
              <a:t>This allows the CUDA runtime to execute blocks in any order relative to each other since none of them will need to wait for each other.</a:t>
            </a:r>
          </a:p>
          <a:p>
            <a:pPr algn="l"/>
            <a:r>
              <a:rPr lang="en-US"/>
              <a:t>Thus, on devices with more resources, more blocks can be run simultaneously.</a:t>
            </a:r>
            <a:endParaRPr lang="en-US">
              <a:cs typeface="Courier New" charset="0"/>
            </a:endParaRPr>
          </a:p>
          <a:p>
            <a:pPr algn="l"/>
            <a:r>
              <a:rPr lang="en-US">
                <a:cs typeface="Courier New" charset="0"/>
              </a:rPr>
              <a:t>The same code can run on different CUDA devices with transparent scalability.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Assigning Resources to Blocks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D3511-65DC-0445-960C-A08280CEDAD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105475" name="Content Placeholder 2"/>
          <p:cNvSpPr txBox="1">
            <a:spLocks/>
          </p:cNvSpPr>
          <p:nvPr/>
        </p:nvSpPr>
        <p:spPr bwMode="auto">
          <a:xfrm>
            <a:off x="323850" y="1341438"/>
            <a:ext cx="86407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/>
              <a:t>Threads are assigned to resources on a block-by-block basis.</a:t>
            </a:r>
          </a:p>
          <a:p>
            <a:pPr algn="l"/>
            <a:r>
              <a:rPr lang="en-US"/>
              <a:t>In current hardware the execution resources are organized into streaming multiprocessors (SMs).</a:t>
            </a:r>
          </a:p>
          <a:p>
            <a:pPr algn="l"/>
            <a:r>
              <a:rPr lang="en-US"/>
              <a:t>Multiple blocks can be assigned to each SM, and can run simultaneously up to some limit.</a:t>
            </a:r>
          </a:p>
          <a:p>
            <a:pPr algn="l"/>
            <a:r>
              <a:rPr lang="en-US"/>
              <a:t> The CUDA runtime maintains a list of blocks that need to be run and assigns them to SMs as previous blocks are completed</a:t>
            </a:r>
            <a:r>
              <a:rPr lang="en-US">
                <a:cs typeface="Courier New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Run CUDA?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7380"/>
            <a:ext cx="7772400" cy="2959968"/>
          </a:xfrm>
        </p:spPr>
        <p:txBody>
          <a:bodyPr/>
          <a:lstStyle/>
          <a:p>
            <a:r>
              <a:rPr lang="en-US" dirty="0"/>
              <a:t>If you have a laptop with an </a:t>
            </a:r>
            <a:r>
              <a:rPr lang="en-US" dirty="0" err="1"/>
              <a:t>Nvidia</a:t>
            </a:r>
            <a:r>
              <a:rPr lang="en-US" dirty="0"/>
              <a:t> GPU, then you may be able to run CUDA on it.</a:t>
            </a:r>
          </a:p>
          <a:p>
            <a:r>
              <a:rPr lang="en-US" dirty="0"/>
              <a:t>Find out what GPU your Laptop has and then check if it supports CUDA at:</a:t>
            </a:r>
          </a:p>
          <a:p>
            <a:pPr marL="720000" indent="0">
              <a:buNone/>
            </a:pPr>
            <a:r>
              <a:rPr lang="en-US" dirty="0">
                <a:hlinkClick r:id="rId2"/>
              </a:rPr>
              <a:t>https://developer.nvidia.com/cuda-gpus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2422A-DDCD-C343-9C9B-51719D875D7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4581128"/>
            <a:ext cx="77724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If you can run CUDA then you can download it from:</a:t>
            </a:r>
          </a:p>
          <a:p>
            <a:pPr marL="720000" indent="0">
              <a:buNone/>
            </a:pPr>
            <a:r>
              <a:rPr lang="en-US" kern="0" dirty="0">
                <a:hlinkClick r:id="rId3"/>
              </a:rPr>
              <a:t>https://developer.nvidia.com/cuda-toolkit</a:t>
            </a:r>
            <a:r>
              <a:rPr 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2687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>
          <a:xfrm>
            <a:off x="684213" y="3175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Warps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C532C-4538-3342-9E72-1F01988FA76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106499" name="Content Placeholder 2"/>
          <p:cNvSpPr txBox="1">
            <a:spLocks/>
          </p:cNvSpPr>
          <p:nvPr/>
        </p:nvSpPr>
        <p:spPr bwMode="auto">
          <a:xfrm>
            <a:off x="250825" y="836613"/>
            <a:ext cx="8893175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/>
              <a:t>Once a block is assigned to a SM it is further divided into </a:t>
            </a:r>
            <a:r>
              <a:rPr lang="en-US" i="1"/>
              <a:t>warps</a:t>
            </a:r>
            <a:r>
              <a:rPr lang="en-US"/>
              <a:t>.</a:t>
            </a:r>
          </a:p>
          <a:p>
            <a:pPr algn="l"/>
            <a:r>
              <a:rPr lang="en-US"/>
              <a:t>A warp is a set of threads with consecutive threadIdx values.</a:t>
            </a:r>
          </a:p>
          <a:p>
            <a:pPr algn="l"/>
            <a:r>
              <a:rPr lang="en-US"/>
              <a:t>Usually there are 32 threads in a warp, but the number is device dependent and can be obtained from </a:t>
            </a:r>
            <a:r>
              <a:rPr lang="en-US" sz="2800" b="1">
                <a:latin typeface="Courier New" charset="0"/>
                <a:cs typeface="Courier New" charset="0"/>
              </a:rPr>
              <a:t>dev_prop.warpSize</a:t>
            </a:r>
            <a:r>
              <a:rPr lang="en-US"/>
              <a:t>.</a:t>
            </a:r>
          </a:p>
          <a:p>
            <a:pPr algn="l"/>
            <a:r>
              <a:rPr lang="en-US"/>
              <a:t>The warp is the unit of thread scheduling in SMs</a:t>
            </a:r>
            <a:r>
              <a:rPr lang="en-US">
                <a:cs typeface="Courier New" charset="0"/>
              </a:rPr>
              <a:t>.</a:t>
            </a:r>
          </a:p>
          <a:p>
            <a:pPr algn="l"/>
            <a:r>
              <a:rPr lang="en-US">
                <a:cs typeface="Courier New" charset="0"/>
              </a:rPr>
              <a:t>Warps are not part of the CUDA API, but knowing about them can help optimize performance.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Warps and Thread Divergence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42F5D-3B6C-6549-9149-546CD63EAE90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107523" name="Content Placeholder 2"/>
          <p:cNvSpPr txBox="1">
            <a:spLocks/>
          </p:cNvSpPr>
          <p:nvPr/>
        </p:nvSpPr>
        <p:spPr bwMode="auto">
          <a:xfrm>
            <a:off x="755650" y="1484313"/>
            <a:ext cx="78486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/>
              <a:t>All threads in a warp follow the SIMD execution model, so at any instant an instruction is fetched and executed by all the threads in the warp.</a:t>
            </a:r>
          </a:p>
          <a:p>
            <a:pPr algn="l"/>
            <a:r>
              <a:rPr lang="en-US"/>
              <a:t>If the threads in a warp execute different branches of an </a:t>
            </a:r>
            <a:r>
              <a:rPr lang="en-US" i="1"/>
              <a:t>if</a:t>
            </a:r>
            <a:r>
              <a:rPr lang="en-US"/>
              <a:t> statement performance will be affected – this is called </a:t>
            </a:r>
            <a:r>
              <a:rPr lang="en-US" i="1"/>
              <a:t>thread divergence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Warps and Latency Tolerance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04148-4262-114E-8BC0-2224D81A46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108547" name="Content Placeholder 2"/>
          <p:cNvSpPr txBox="1">
            <a:spLocks/>
          </p:cNvSpPr>
          <p:nvPr/>
        </p:nvSpPr>
        <p:spPr bwMode="auto">
          <a:xfrm>
            <a:off x="539750" y="1341438"/>
            <a:ext cx="794702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/>
              <a:t>When an instruction executed by the threads in a warp needs to wait for the result of a previously initiated long-latency operation (such as a global memory access), the warp is not selected for execution.</a:t>
            </a:r>
          </a:p>
          <a:p>
            <a:pPr algn="l"/>
            <a:r>
              <a:rPr lang="en-US"/>
              <a:t>Another resident warp not waiting for results is selected for execution.</a:t>
            </a:r>
          </a:p>
          <a:p>
            <a:pPr algn="l"/>
            <a:r>
              <a:rPr lang="en-US"/>
              <a:t>This mechanism of filling the latency time of operations with work from other threads is called </a:t>
            </a:r>
            <a:r>
              <a:rPr lang="en-US" i="1"/>
              <a:t>latency tolerance </a:t>
            </a:r>
            <a:r>
              <a:rPr lang="en-US"/>
              <a:t>or </a:t>
            </a:r>
            <a:r>
              <a:rPr lang="en-US" i="1"/>
              <a:t>latency hiding</a:t>
            </a:r>
            <a:r>
              <a:rPr lang="en-US"/>
              <a:t>.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684213" y="15875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Choosing the Right Block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B03B-5469-FB41-BD8A-1BD754169B08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109571" name="Content Placeholder 2"/>
          <p:cNvSpPr txBox="1">
            <a:spLocks/>
          </p:cNvSpPr>
          <p:nvPr/>
        </p:nvSpPr>
        <p:spPr bwMode="auto">
          <a:xfrm>
            <a:off x="323850" y="1341438"/>
            <a:ext cx="8424863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400"/>
              <a:t>Suppose we have a CUDA device that allows up to 8 blocks and 1024 threads per SM, and up to 512 threads per block.</a:t>
            </a:r>
          </a:p>
          <a:p>
            <a:pPr algn="l"/>
            <a:r>
              <a:rPr lang="en-US" sz="2400"/>
              <a:t>For matrix multiplication should we use 8x8, 16x16, or 32x32 blocks?</a:t>
            </a:r>
          </a:p>
          <a:p>
            <a:pPr algn="l"/>
            <a:r>
              <a:rPr lang="en-US" sz="2400"/>
              <a:t>If we use 8x8 blocks each block has 64 threads. Since there is a limitation of 8 blocks per SM we would have 64x8=512 threads in each SM. SM resources will be underutilized, and there won’t be enough warps to hide the latency of long operations. </a:t>
            </a:r>
          </a:p>
          <a:p>
            <a:pPr algn="l"/>
            <a:r>
              <a:rPr lang="en-US" sz="2400"/>
              <a:t>If we use 16x16 blocks we have 256 threads per block and so can fit 4 blocks on an SM. </a:t>
            </a:r>
            <a:r>
              <a:rPr lang="en-US" sz="2400">
                <a:solidFill>
                  <a:srgbClr val="FF0000"/>
                </a:solidFill>
              </a:rPr>
              <a:t>Good choice</a:t>
            </a:r>
            <a:r>
              <a:rPr lang="en-US" sz="2400"/>
              <a:t>.</a:t>
            </a:r>
          </a:p>
          <a:p>
            <a:pPr algn="l"/>
            <a:r>
              <a:rPr lang="en-US" sz="2400"/>
              <a:t>32x32 blocks would have 1024 threads per block which exceeds the maximum of 512 threads per block.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defRPr/>
            </a:pPr>
            <a:fld id="{8F7DA96B-BB50-1342-A176-D4BE3F2F8F26}" type="slidenum">
              <a:rPr lang="en-US" sz="1400"/>
              <a:pPr eaLnBrk="1" hangingPunct="1">
                <a:defRPr/>
              </a:pPr>
              <a:t>74</a:t>
            </a:fld>
            <a:endParaRPr lang="en-US" sz="1400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Laplace Equation Problem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5029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081338" algn="l"/>
              </a:tabLst>
            </a:pPr>
            <a:r>
              <a:rPr lang="en-US" sz="2400">
                <a:latin typeface="Times New Roman" charset="0"/>
              </a:rPr>
              <a:t>The next problem we shall look at may be used to determine the electric field around a conducting object held at a fixed electrical potential inside a box also at a fixed electrical potential.</a:t>
            </a:r>
          </a:p>
          <a:p>
            <a:pPr eaLnBrk="1" hangingPunct="1">
              <a:lnSpc>
                <a:spcPct val="90000"/>
              </a:lnSpc>
              <a:tabLst>
                <a:tab pos="3081338" algn="l"/>
              </a:tabLst>
            </a:pPr>
            <a:r>
              <a:rPr lang="en-US" sz="2400">
                <a:latin typeface="Times New Roman" charset="0"/>
              </a:rPr>
              <a:t>As with the vibrating string problem, this problem can also be expressed mathematically as a partial differential equation, known as the Laplace equation.</a:t>
            </a:r>
          </a:p>
          <a:p>
            <a:pPr eaLnBrk="1" hangingPunct="1">
              <a:lnSpc>
                <a:spcPct val="90000"/>
              </a:lnSpc>
              <a:tabLst>
                <a:tab pos="3081338" algn="l"/>
              </a:tabLst>
            </a:pPr>
            <a:r>
              <a:rPr lang="en-US" sz="2400">
                <a:latin typeface="Times New Roman" charset="0"/>
              </a:rPr>
              <a:t>We shall design a parallel MPI program to solve the partial differential equation.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483225" y="2438400"/>
            <a:ext cx="2743200" cy="27416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6626225" y="3582988"/>
            <a:ext cx="4572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6477000" y="1371600"/>
            <a:ext cx="174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sz="2400"/>
              <a:t>Potential = </a:t>
            </a:r>
            <a:r>
              <a:rPr lang="en-GB" sz="2400"/>
              <a:t>0</a:t>
            </a:r>
            <a:endParaRPr lang="en-US" sz="2400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943600" y="5638800"/>
            <a:ext cx="174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sz="2400"/>
              <a:t>Potential = </a:t>
            </a:r>
            <a:r>
              <a:rPr lang="en-GB" sz="2400"/>
              <a:t>1</a:t>
            </a:r>
            <a:endParaRPr lang="en-US" sz="2400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H="1">
            <a:off x="6781800" y="1752600"/>
            <a:ext cx="457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V="1">
            <a:off x="6477000" y="4038600"/>
            <a:ext cx="3048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Content Placeholder 2"/>
          <p:cNvSpPr>
            <a:spLocks noGrp="1"/>
          </p:cNvSpPr>
          <p:nvPr>
            <p:ph idx="1"/>
          </p:nvPr>
        </p:nvSpPr>
        <p:spPr>
          <a:xfrm>
            <a:off x="468313" y="620713"/>
            <a:ext cx="8458200" cy="5688012"/>
          </a:xfrm>
          <a:solidFill>
            <a:srgbClr val="CCFFCC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#include &lt;stdio.h&gt;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#include &lt;stdlib.h&gt;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#include &lt;math.h&gt;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#define NSTEPS 500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#define NPTSX 200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#define NPTSY 200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int main (int argc, char *argv[])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   float *h_phi;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   float *h_oldphi;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   int *h_mask;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   int nsize1=sizeof(float)*NPTSX*NPTSY;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   int nsize2=sizeof(int)*NPTSX*NPTSY;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   h_phi = (float *)malloc(nsize1);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   h_oldphi = (float *)malloc(nsize1);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   h_mask = (int *)malloc(nsize2);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   setup_grid (h_oldphi, NPTSX, NPTSY, h_mask);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   performUpdates(h_phi,h_oldphi,h_mask,NPTSX,NPTSY,NSTEPS);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   output_array (h_phi, NPTSX, NPTSY);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1146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B36D83-619B-DB4A-9DB9-12ECD9AFE71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114691" name="Title 1"/>
          <p:cNvSpPr txBox="1">
            <a:spLocks/>
          </p:cNvSpPr>
          <p:nvPr/>
        </p:nvSpPr>
        <p:spPr bwMode="auto">
          <a:xfrm>
            <a:off x="3924300" y="260350"/>
            <a:ext cx="5106988" cy="1143000"/>
          </a:xfrm>
          <a:prstGeom prst="rect">
            <a:avLst/>
          </a:prstGeom>
          <a:solidFill>
            <a:srgbClr val="FB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Sequential Code</a:t>
            </a:r>
          </a:p>
        </p:txBody>
      </p:sp>
    </p:spTree>
    <p:extLst>
      <p:ext uri="{BB962C8B-B14F-4D97-AF65-F5344CB8AC3E}">
        <p14:creationId xmlns:p14="http://schemas.microsoft.com/office/powerpoint/2010/main" val="41171298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Content Placeholder 2"/>
          <p:cNvSpPr>
            <a:spLocks noGrp="1"/>
          </p:cNvSpPr>
          <p:nvPr>
            <p:ph idx="1"/>
          </p:nvPr>
        </p:nvSpPr>
        <p:spPr>
          <a:xfrm>
            <a:off x="468313" y="908050"/>
            <a:ext cx="8458200" cy="5329238"/>
          </a:xfrm>
          <a:solidFill>
            <a:srgbClr val="CCFFCC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void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performUpdates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(float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float *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h_mask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nsteps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x,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j, k;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for(k=0;k&lt;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nsteps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;++k){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for(j=0;j&lt;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nptsy;j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++)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for(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=0;i&lt;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nptsx;i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++){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    x = j*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nptsx+i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[x] =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[x];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	  for(j=0;j&lt;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nptsy;j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++)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for(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=0;i&lt;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nptsx;i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++){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    x = j*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nptsx+i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    if(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h_mask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[x])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[x] = 0.25f*(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[x+1]+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[x-1]+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x+nptsx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]+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[x-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]);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1157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7764C8-689D-6C4A-A20F-75E4E2588D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400"/>
          </a:p>
        </p:txBody>
      </p:sp>
      <p:sp>
        <p:nvSpPr>
          <p:cNvPr id="115715" name="Title 1"/>
          <p:cNvSpPr txBox="1">
            <a:spLocks/>
          </p:cNvSpPr>
          <p:nvPr/>
        </p:nvSpPr>
        <p:spPr bwMode="auto">
          <a:xfrm>
            <a:off x="333375" y="0"/>
            <a:ext cx="87804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Sequential Code: Updates</a:t>
            </a:r>
          </a:p>
        </p:txBody>
      </p:sp>
      <p:sp>
        <p:nvSpPr>
          <p:cNvPr id="115716" name="Title 1"/>
          <p:cNvSpPr txBox="1">
            <a:spLocks/>
          </p:cNvSpPr>
          <p:nvPr/>
        </p:nvSpPr>
        <p:spPr bwMode="auto">
          <a:xfrm>
            <a:off x="6145644" y="2405583"/>
            <a:ext cx="2663825" cy="792162"/>
          </a:xfrm>
          <a:prstGeom prst="rect">
            <a:avLst/>
          </a:prstGeom>
          <a:solidFill>
            <a:srgbClr val="FB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Copy current solution to old solution</a:t>
            </a:r>
          </a:p>
        </p:txBody>
      </p:sp>
      <p:cxnSp>
        <p:nvCxnSpPr>
          <p:cNvPr id="115717" name="Elbow Connector 6"/>
          <p:cNvCxnSpPr>
            <a:cxnSpLocks noChangeShapeType="1"/>
          </p:cNvCxnSpPr>
          <p:nvPr/>
        </p:nvCxnSpPr>
        <p:spPr bwMode="auto">
          <a:xfrm rot="10800000" flipV="1">
            <a:off x="5497944" y="3986083"/>
            <a:ext cx="647700" cy="431800"/>
          </a:xfrm>
          <a:prstGeom prst="bentConnector3">
            <a:avLst>
              <a:gd name="adj1" fmla="val 9964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18" name="Title 1"/>
          <p:cNvSpPr txBox="1">
            <a:spLocks/>
          </p:cNvSpPr>
          <p:nvPr/>
        </p:nvSpPr>
        <p:spPr bwMode="auto">
          <a:xfrm>
            <a:off x="6145644" y="3417888"/>
            <a:ext cx="2663825" cy="792163"/>
          </a:xfrm>
          <a:prstGeom prst="rect">
            <a:avLst/>
          </a:prstGeom>
          <a:solidFill>
            <a:srgbClr val="FB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Update solution</a:t>
            </a:r>
          </a:p>
        </p:txBody>
      </p:sp>
      <p:cxnSp>
        <p:nvCxnSpPr>
          <p:cNvPr id="115719" name="Straight Arrow Connector 14"/>
          <p:cNvCxnSpPr>
            <a:cxnSpLocks noChangeShapeType="1"/>
          </p:cNvCxnSpPr>
          <p:nvPr/>
        </p:nvCxnSpPr>
        <p:spPr bwMode="auto">
          <a:xfrm flipH="1">
            <a:off x="5516977" y="2801664"/>
            <a:ext cx="628667" cy="252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209863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058025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Device Memory Allocation and Copying</a:t>
            </a:r>
          </a:p>
        </p:txBody>
      </p:sp>
      <p:sp>
        <p:nvSpPr>
          <p:cNvPr id="116738" name="Content Placeholder 2"/>
          <p:cNvSpPr>
            <a:spLocks noGrp="1"/>
          </p:cNvSpPr>
          <p:nvPr>
            <p:ph idx="1"/>
          </p:nvPr>
        </p:nvSpPr>
        <p:spPr>
          <a:xfrm>
            <a:off x="107950" y="1557338"/>
            <a:ext cx="8891588" cy="4679950"/>
          </a:xfrm>
          <a:solidFill>
            <a:srgbClr val="CCFFCC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void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performUpdates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(float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float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h_mask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nsteps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float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d_mask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k;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sizef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=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sizeof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(float)*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sizei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=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sizeof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cudaMalloc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((void **)&amp;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d_phi,sizef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cudaMalloc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((void **)&amp;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d_oldphi,sizef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cudaMalloc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((void **)&amp;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d_mask,sizei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cudaMemcpy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d_phi,h_phi,sizef,cudaMemcpyHostToDevice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cudaMemcpy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d_mask,h_mask,sizei,cudaMemcpyHostToDevice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// Set up thread blocks and launch kernel here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cudaMemcpy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h_phi,d_phi,sizef,cudaMemcpyDeviceToHost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cudaFree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);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cudaFree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);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cudaFree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d_mask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1600" b="1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00F74F-3E82-9A47-8C92-9D2708A52CE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770271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Setting Up the Thread Blocks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4C232-9238-E648-B30F-F5BD66D4BDB4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250825" y="1916113"/>
            <a:ext cx="4465638" cy="23637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#define TX 16</a:t>
            </a:r>
          </a:p>
          <a:p>
            <a:pPr algn="l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#define TY 32</a:t>
            </a:r>
          </a:p>
          <a:p>
            <a:pPr algn="l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……</a:t>
            </a:r>
          </a:p>
          <a:p>
            <a:pPr algn="l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int by = ceil(nptsy/(float)TY);</a:t>
            </a:r>
          </a:p>
          <a:p>
            <a:pPr algn="l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int bx = ceil(nptsx/(float)TX);</a:t>
            </a:r>
          </a:p>
          <a:p>
            <a:pPr algn="l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dim3 dimBlock(TX,TY,1);</a:t>
            </a:r>
          </a:p>
          <a:p>
            <a:pPr algn="l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dim3 dimGrid(bx,by,1);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5288" y="4508500"/>
            <a:ext cx="6624637" cy="2605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buFontTx/>
              <a:buNone/>
              <a:defRPr/>
            </a:pPr>
            <a:r>
              <a:rPr lang="en-US" sz="2400" dirty="0"/>
              <a:t>In our case (</a:t>
            </a:r>
            <a:r>
              <a:rPr lang="en-US" sz="2400" dirty="0" err="1"/>
              <a:t>nptsx</a:t>
            </a:r>
            <a:r>
              <a:rPr lang="en-US" sz="2400" dirty="0"/>
              <a:t> = </a:t>
            </a:r>
            <a:r>
              <a:rPr lang="en-US" sz="2400" dirty="0" err="1"/>
              <a:t>nptsy</a:t>
            </a:r>
            <a:r>
              <a:rPr lang="en-US" sz="2400" dirty="0"/>
              <a:t> = 200): </a:t>
            </a:r>
          </a:p>
          <a:p>
            <a:pPr marL="342900" indent="-342900" algn="l">
              <a:defRPr/>
            </a:pPr>
            <a:r>
              <a:rPr lang="en-US" sz="2400" dirty="0"/>
              <a:t>Each block has 16x32 threads</a:t>
            </a:r>
          </a:p>
          <a:p>
            <a:pPr marL="342900" indent="-342900" algn="l">
              <a:defRPr/>
            </a:pPr>
            <a:r>
              <a:rPr lang="en-US" sz="2400" dirty="0"/>
              <a:t>by = 7, </a:t>
            </a:r>
            <a:r>
              <a:rPr lang="en-US" sz="2400" dirty="0" err="1"/>
              <a:t>bx</a:t>
            </a:r>
            <a:r>
              <a:rPr lang="en-US" sz="2400" dirty="0"/>
              <a:t> = 13, so there are 13x7 blocks</a:t>
            </a:r>
          </a:p>
          <a:p>
            <a:pPr marL="342900" indent="-342900" algn="l">
              <a:defRPr/>
            </a:pPr>
            <a:r>
              <a:rPr lang="en-US" sz="2400" dirty="0"/>
              <a:t>Total threads = 16*13 x 32*7 = 208x224 = 46592</a:t>
            </a:r>
          </a:p>
          <a:p>
            <a:pPr marL="342900" indent="-342900" algn="l">
              <a:defRPr/>
            </a:pPr>
            <a:r>
              <a:rPr lang="en-US" sz="2400" dirty="0"/>
              <a:t>6592 threads are unused.</a:t>
            </a:r>
          </a:p>
          <a:p>
            <a:pPr marL="342900" indent="-342900" algn="l">
              <a:defRPr/>
            </a:pPr>
            <a:endParaRPr lang="en-US" sz="2000" dirty="0"/>
          </a:p>
        </p:txBody>
      </p:sp>
      <p:grpSp>
        <p:nvGrpSpPr>
          <p:cNvPr id="116741" name="Group 10"/>
          <p:cNvGrpSpPr>
            <a:grpSpLocks/>
          </p:cNvGrpSpPr>
          <p:nvPr/>
        </p:nvGrpSpPr>
        <p:grpSpPr bwMode="auto">
          <a:xfrm>
            <a:off x="4859338" y="1773238"/>
            <a:ext cx="3708400" cy="3895725"/>
            <a:chOff x="4860032" y="1772816"/>
            <a:chExt cx="3708363" cy="3896692"/>
          </a:xfrm>
        </p:grpSpPr>
        <p:cxnSp>
          <p:nvCxnSpPr>
            <p:cNvPr id="116742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5652120" y="1772816"/>
              <a:ext cx="0" cy="280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43" name="Straight Arrow Connector 37"/>
            <p:cNvCxnSpPr>
              <a:cxnSpLocks noChangeShapeType="1"/>
            </p:cNvCxnSpPr>
            <p:nvPr/>
          </p:nvCxnSpPr>
          <p:spPr bwMode="auto">
            <a:xfrm>
              <a:off x="5724128" y="5301208"/>
              <a:ext cx="2736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44" name="TextBox 39"/>
            <p:cNvSpPr txBox="1">
              <a:spLocks noChangeArrowheads="1"/>
            </p:cNvSpPr>
            <p:nvPr/>
          </p:nvSpPr>
          <p:spPr bwMode="auto">
            <a:xfrm>
              <a:off x="6371903" y="4797574"/>
              <a:ext cx="12969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sz="1800"/>
                <a:t>200</a:t>
              </a:r>
            </a:p>
          </p:txBody>
        </p:sp>
        <p:sp>
          <p:nvSpPr>
            <p:cNvPr id="116745" name="TextBox 40"/>
            <p:cNvSpPr txBox="1">
              <a:spLocks noChangeArrowheads="1"/>
            </p:cNvSpPr>
            <p:nvPr/>
          </p:nvSpPr>
          <p:spPr bwMode="auto">
            <a:xfrm>
              <a:off x="6372200" y="5301208"/>
              <a:ext cx="12969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sz="1800"/>
                <a:t>208</a:t>
              </a:r>
            </a:p>
          </p:txBody>
        </p:sp>
        <p:cxnSp>
          <p:nvCxnSpPr>
            <p:cNvPr id="116746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5292080" y="1772816"/>
              <a:ext cx="0" cy="3024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6747" name="Group 3"/>
            <p:cNvGrpSpPr>
              <a:grpSpLocks/>
            </p:cNvGrpSpPr>
            <p:nvPr/>
          </p:nvGrpSpPr>
          <p:grpSpPr bwMode="auto">
            <a:xfrm>
              <a:off x="5759948" y="1782052"/>
              <a:ext cx="2808447" cy="3051055"/>
              <a:chOff x="5759948" y="1782052"/>
              <a:chExt cx="2808447" cy="3051055"/>
            </a:xfrm>
          </p:grpSpPr>
          <p:sp>
            <p:nvSpPr>
              <p:cNvPr id="116751" name="Rectangle 4"/>
              <p:cNvSpPr>
                <a:spLocks noChangeArrowheads="1"/>
              </p:cNvSpPr>
              <p:nvPr/>
            </p:nvSpPr>
            <p:spPr bwMode="auto">
              <a:xfrm rot="5400000">
                <a:off x="5652000" y="1904400"/>
                <a:ext cx="3024187" cy="2808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  <p:cxnSp>
            <p:nvCxnSpPr>
              <p:cNvPr id="116752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7164251" y="836803"/>
                <a:ext cx="0" cy="2808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53" name="Straight Connector 7"/>
              <p:cNvCxnSpPr>
                <a:cxnSpLocks noChangeShapeType="1"/>
              </p:cNvCxnSpPr>
              <p:nvPr/>
            </p:nvCxnSpPr>
            <p:spPr bwMode="auto">
              <a:xfrm rot="5400000">
                <a:off x="7164251" y="2996936"/>
                <a:ext cx="0" cy="2808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54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7164251" y="1268829"/>
                <a:ext cx="0" cy="2808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55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7164251" y="1700856"/>
                <a:ext cx="0" cy="2808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56" name="Straight Connector 10"/>
              <p:cNvCxnSpPr>
                <a:cxnSpLocks noChangeShapeType="1"/>
              </p:cNvCxnSpPr>
              <p:nvPr/>
            </p:nvCxnSpPr>
            <p:spPr bwMode="auto">
              <a:xfrm rot="5400000">
                <a:off x="7164251" y="2132883"/>
                <a:ext cx="0" cy="2808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57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7164251" y="2564910"/>
                <a:ext cx="0" cy="2808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58" name="Straight Connector 14"/>
              <p:cNvCxnSpPr>
                <a:cxnSpLocks noChangeShapeType="1"/>
              </p:cNvCxnSpPr>
              <p:nvPr/>
            </p:nvCxnSpPr>
            <p:spPr bwMode="auto">
              <a:xfrm rot="5400000">
                <a:off x="6840280" y="3321014"/>
                <a:ext cx="3024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59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6624258" y="3321014"/>
                <a:ext cx="3024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60" name="Straight Connector 16"/>
              <p:cNvCxnSpPr>
                <a:cxnSpLocks noChangeShapeType="1"/>
              </p:cNvCxnSpPr>
              <p:nvPr/>
            </p:nvCxnSpPr>
            <p:spPr bwMode="auto">
              <a:xfrm rot="5400000">
                <a:off x="6408236" y="3321014"/>
                <a:ext cx="3024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61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6192213" y="3321014"/>
                <a:ext cx="3024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62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5976191" y="3321014"/>
                <a:ext cx="3024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63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5760169" y="3321014"/>
                <a:ext cx="3024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64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5544147" y="3321014"/>
                <a:ext cx="3024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65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5328125" y="3321014"/>
                <a:ext cx="3024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66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5112103" y="3321014"/>
                <a:ext cx="3024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67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4896080" y="3321014"/>
                <a:ext cx="3024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68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4680058" y="3321014"/>
                <a:ext cx="3024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69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4464036" y="3321014"/>
                <a:ext cx="3024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6770" name="Rectangle 32"/>
              <p:cNvSpPr>
                <a:spLocks noChangeArrowheads="1"/>
              </p:cNvSpPr>
              <p:nvPr/>
            </p:nvSpPr>
            <p:spPr bwMode="auto">
              <a:xfrm rot="5400000">
                <a:off x="5724000" y="1818000"/>
                <a:ext cx="2736169" cy="2664273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342900" indent="-342900"/>
                <a:endParaRPr lang="en-US"/>
              </a:p>
            </p:txBody>
          </p:sp>
        </p:grpSp>
        <p:cxnSp>
          <p:nvCxnSpPr>
            <p:cNvPr id="116748" name="Straight Arrow Connector 44"/>
            <p:cNvCxnSpPr>
              <a:cxnSpLocks noChangeShapeType="1"/>
            </p:cNvCxnSpPr>
            <p:nvPr/>
          </p:nvCxnSpPr>
          <p:spPr bwMode="auto">
            <a:xfrm rot="5400000" flipV="1">
              <a:off x="7056041" y="3825280"/>
              <a:ext cx="0" cy="266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49" name="TextBox 46"/>
            <p:cNvSpPr txBox="1">
              <a:spLocks noChangeArrowheads="1"/>
            </p:cNvSpPr>
            <p:nvPr/>
          </p:nvSpPr>
          <p:spPr bwMode="auto">
            <a:xfrm rot="-5400000">
              <a:off x="4828431" y="3028454"/>
              <a:ext cx="12969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sz="1800"/>
                <a:t>200</a:t>
              </a:r>
            </a:p>
          </p:txBody>
        </p:sp>
        <p:sp>
          <p:nvSpPr>
            <p:cNvPr id="116750" name="TextBox 47"/>
            <p:cNvSpPr txBox="1">
              <a:spLocks noChangeArrowheads="1"/>
            </p:cNvSpPr>
            <p:nvPr/>
          </p:nvSpPr>
          <p:spPr bwMode="auto">
            <a:xfrm rot="-5400000">
              <a:off x="4396482" y="3028454"/>
              <a:ext cx="12969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sz="1800"/>
                <a:t>224</a:t>
              </a: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Launching the Kernels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>
          <a:xfrm>
            <a:off x="611188" y="1484313"/>
            <a:ext cx="7772400" cy="4681537"/>
          </a:xfrm>
          <a:solidFill>
            <a:srgbClr val="CCFFCC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void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performUpdates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(float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float *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h_mask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nsteps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// Allocate arrays in device memory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// Copy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and mask arrays to device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for(k=0;k&lt;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nsteps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;++k){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doCopyKernel&lt;&lt;&lt;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dimGrid,dimBlock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&gt;&gt;&gt;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       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d_phi,d_oldphi,d_mask,nptsx,nptsy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performUpdatesKernel&lt;&lt;&lt;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dimGrid,dimBlock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&gt;&gt;&gt;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       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d_phi,d_oldphi,d_mask,nptsx,nptsy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}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// Copy back solution from device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// Free arrays in device memory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295D05-3886-0B43-AA0B-7A888D1AFDC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118788" name="Title 1"/>
          <p:cNvSpPr txBox="1">
            <a:spLocks/>
          </p:cNvSpPr>
          <p:nvPr/>
        </p:nvSpPr>
        <p:spPr bwMode="auto">
          <a:xfrm>
            <a:off x="6263481" y="5229225"/>
            <a:ext cx="1944687" cy="792162"/>
          </a:xfrm>
          <a:prstGeom prst="rect">
            <a:avLst/>
          </a:prstGeom>
          <a:solidFill>
            <a:srgbClr val="FB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Update solution</a:t>
            </a:r>
          </a:p>
        </p:txBody>
      </p:sp>
      <p:sp>
        <p:nvSpPr>
          <p:cNvPr id="118789" name="Title 1"/>
          <p:cNvSpPr txBox="1">
            <a:spLocks/>
          </p:cNvSpPr>
          <p:nvPr/>
        </p:nvSpPr>
        <p:spPr bwMode="auto">
          <a:xfrm>
            <a:off x="6900962" y="2718020"/>
            <a:ext cx="2232026" cy="944582"/>
          </a:xfrm>
          <a:prstGeom prst="rect">
            <a:avLst/>
          </a:prstGeom>
          <a:solidFill>
            <a:srgbClr val="FB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Copy current solution to old solution</a:t>
            </a:r>
          </a:p>
        </p:txBody>
      </p:sp>
      <p:cxnSp>
        <p:nvCxnSpPr>
          <p:cNvPr id="118790" name="Straight Arrow Connector 7"/>
          <p:cNvCxnSpPr>
            <a:cxnSpLocks noChangeShapeType="1"/>
          </p:cNvCxnSpPr>
          <p:nvPr/>
        </p:nvCxnSpPr>
        <p:spPr bwMode="auto">
          <a:xfrm flipH="1">
            <a:off x="6553200" y="3190311"/>
            <a:ext cx="347762" cy="3820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1" name="Straight Arrow Connector 9"/>
          <p:cNvCxnSpPr>
            <a:cxnSpLocks noChangeShapeType="1"/>
          </p:cNvCxnSpPr>
          <p:nvPr/>
        </p:nvCxnSpPr>
        <p:spPr bwMode="auto">
          <a:xfrm flipV="1">
            <a:off x="7235825" y="4797425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3444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372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E46F52-FFB2-154A-A3FF-0C6BC3F5FF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pic>
        <p:nvPicPr>
          <p:cNvPr id="1372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00"/>
            <a:ext cx="9144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5035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>
          <a:xfrm>
            <a:off x="755650" y="115888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doCopyKernel</a:t>
            </a:r>
          </a:p>
        </p:txBody>
      </p:sp>
      <p:sp>
        <p:nvSpPr>
          <p:cNvPr id="120834" name="Content Placeholder 2"/>
          <p:cNvSpPr>
            <a:spLocks noGrp="1"/>
          </p:cNvSpPr>
          <p:nvPr>
            <p:ph idx="1"/>
          </p:nvPr>
        </p:nvSpPr>
        <p:spPr>
          <a:xfrm>
            <a:off x="684213" y="1557338"/>
            <a:ext cx="7772400" cy="4175125"/>
          </a:xfrm>
          <a:solidFill>
            <a:srgbClr val="CCFFCC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__global__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void doCopyKernel(float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float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  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d_mask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Row =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blockIdx.y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blockDim.y+threadIdx.y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Col =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blockIdx.x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blockDim.x+threadIdx.x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x = Row*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nptsx+Col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buFontTx/>
              <a:buNone/>
            </a:pPr>
            <a:endParaRPr lang="en-US" altLang="en-US" sz="1800" b="1" dirty="0">
              <a:latin typeface="Courier New" charset="0"/>
              <a:ea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if(Col&lt;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&amp;&amp; Row&lt;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[x] =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[x];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}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BE182F-BE28-1845-865B-B7411E46965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513046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>
          <a:xfrm>
            <a:off x="755650" y="115888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performUpdatesKernel</a:t>
            </a:r>
          </a:p>
        </p:txBody>
      </p:sp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684213" y="1268413"/>
            <a:ext cx="7772400" cy="4897437"/>
          </a:xfrm>
          <a:solidFill>
            <a:srgbClr val="CCFFCC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__global__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void performUpdatesKernel(float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float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d_mask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Row =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blockIdx.y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blockDim.y+threadIdx.y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Col =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blockIdx.x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blockDim.x+threadIdx.x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x = Row*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nptsx+Col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xm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= x-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xp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=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x+nptsx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buFontTx/>
              <a:buNone/>
            </a:pPr>
            <a:endParaRPr lang="en-US" altLang="en-US" sz="1800" b="1" dirty="0">
              <a:latin typeface="Courier New" charset="0"/>
              <a:ea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if(Col&lt;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&amp;&amp; Row&lt;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if 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d_mask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[x])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[x] = 0.25f*(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[x+1]+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[x-1]+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xp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]+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xm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]);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E6A858-483B-944D-B43E-CC772AD3C1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400"/>
          </a:p>
        </p:txBody>
      </p:sp>
      <p:sp>
        <p:nvSpPr>
          <p:cNvPr id="119812" name="Title 1"/>
          <p:cNvSpPr txBox="1">
            <a:spLocks/>
          </p:cNvSpPr>
          <p:nvPr/>
        </p:nvSpPr>
        <p:spPr bwMode="auto">
          <a:xfrm>
            <a:off x="4572000" y="3357563"/>
            <a:ext cx="1944688" cy="935037"/>
          </a:xfrm>
          <a:prstGeom prst="rect">
            <a:avLst/>
          </a:prstGeom>
          <a:solidFill>
            <a:srgbClr val="FB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Avoid writing off of end of array</a:t>
            </a:r>
          </a:p>
        </p:txBody>
      </p:sp>
      <p:cxnSp>
        <p:nvCxnSpPr>
          <p:cNvPr id="119813" name="Straight Arrow Connector 7"/>
          <p:cNvCxnSpPr>
            <a:cxnSpLocks noChangeShapeType="1"/>
          </p:cNvCxnSpPr>
          <p:nvPr/>
        </p:nvCxnSpPr>
        <p:spPr bwMode="auto">
          <a:xfrm flipH="1">
            <a:off x="6443663" y="508476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4" name="Straight Arrow Connector 8"/>
          <p:cNvCxnSpPr>
            <a:cxnSpLocks noChangeShapeType="1"/>
          </p:cNvCxnSpPr>
          <p:nvPr/>
        </p:nvCxnSpPr>
        <p:spPr bwMode="auto">
          <a:xfrm flipH="1">
            <a:off x="4211638" y="4292600"/>
            <a:ext cx="36036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15" name="Title 1"/>
          <p:cNvSpPr txBox="1">
            <a:spLocks/>
          </p:cNvSpPr>
          <p:nvPr/>
        </p:nvSpPr>
        <p:spPr bwMode="auto">
          <a:xfrm>
            <a:off x="6875463" y="4581525"/>
            <a:ext cx="2089150" cy="935038"/>
          </a:xfrm>
          <a:prstGeom prst="rect">
            <a:avLst/>
          </a:prstGeom>
          <a:solidFill>
            <a:srgbClr val="FB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Each thread in use updates location x</a:t>
            </a:r>
          </a:p>
        </p:txBody>
      </p:sp>
    </p:spTree>
    <p:extLst>
      <p:ext uri="{BB962C8B-B14F-4D97-AF65-F5344CB8AC3E}">
        <p14:creationId xmlns:p14="http://schemas.microsoft.com/office/powerpoint/2010/main" val="20305300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>
          <a:xfrm>
            <a:off x="827088" y="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Why Not Just Use One Kernel?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1"/>
          </p:nvPr>
        </p:nvSpPr>
        <p:spPr>
          <a:xfrm>
            <a:off x="684213" y="981075"/>
            <a:ext cx="8280400" cy="4751388"/>
          </a:xfrm>
          <a:solidFill>
            <a:srgbClr val="CCFFCC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__global__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void performUpdatesKernel(float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float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d_oldphi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d_mask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,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Row =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blockIdx.y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blockDim.y+threadIdx.y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Col =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blockIdx.x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blockDim.x+threadIdx.x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x = Row*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nptsx+Col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xm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= x-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xp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= 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x+nptsx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charset="0"/>
              <a:ea typeface="ＭＳ Ｐゴシック" charset="-128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if(Col&lt;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nptsx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 &amp;&amp; Row&lt;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nptsy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d_oldphi[x] = d_phi[x];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if (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d_mask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[x]){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d_phi[x] = 0.25f*(d_oldphi[x+1]+d_oldphi[x-1]+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d_oldphi[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xp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]+d_oldphi[</a:t>
            </a:r>
            <a:r>
              <a:rPr lang="en-US" altLang="en-US" sz="1800" b="1" dirty="0" err="1">
                <a:latin typeface="Courier New" charset="0"/>
                <a:ea typeface="ＭＳ Ｐゴシック" charset="-128"/>
              </a:rPr>
              <a:t>xm</a:t>
            </a:r>
            <a:r>
              <a:rPr lang="en-US" altLang="en-US" sz="1800" b="1" dirty="0">
                <a:latin typeface="Courier New" charset="0"/>
                <a:ea typeface="ＭＳ Ｐゴシック" charset="-128"/>
              </a:rPr>
              <a:t>]);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   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        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ＭＳ Ｐゴシック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881573-BC5F-D846-B339-F68687C9CB6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400"/>
          </a:p>
        </p:txBody>
      </p:sp>
      <p:cxnSp>
        <p:nvCxnSpPr>
          <p:cNvPr id="121860" name="Straight Arrow Connector 7"/>
          <p:cNvCxnSpPr>
            <a:cxnSpLocks noChangeShapeType="1"/>
            <a:stCxn id="11" idx="0"/>
          </p:cNvCxnSpPr>
          <p:nvPr/>
        </p:nvCxnSpPr>
        <p:spPr bwMode="auto">
          <a:xfrm flipV="1">
            <a:off x="4535996" y="5157192"/>
            <a:ext cx="0" cy="6228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itle 1"/>
          <p:cNvSpPr txBox="1">
            <a:spLocks/>
          </p:cNvSpPr>
          <p:nvPr/>
        </p:nvSpPr>
        <p:spPr bwMode="auto">
          <a:xfrm>
            <a:off x="1115616" y="5780013"/>
            <a:ext cx="6840759" cy="936773"/>
          </a:xfrm>
          <a:prstGeom prst="rect">
            <a:avLst/>
          </a:prstGeom>
          <a:solidFill>
            <a:srgbClr val="FB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Some </a:t>
            </a:r>
            <a:r>
              <a:rPr lang="en-US" altLang="en-US" sz="2400">
                <a:solidFill>
                  <a:schemeClr val="tx2"/>
                </a:solidFill>
              </a:rPr>
              <a:t>threads could </a:t>
            </a:r>
            <a:r>
              <a:rPr lang="en-US" altLang="en-US" sz="2400" dirty="0">
                <a:solidFill>
                  <a:schemeClr val="tx2"/>
                </a:solidFill>
              </a:rPr>
              <a:t>update d_phi[x] before other threads have copied neighboring values to d_oldphi.</a:t>
            </a:r>
          </a:p>
        </p:txBody>
      </p:sp>
    </p:spTree>
    <p:extLst>
      <p:ext uri="{BB962C8B-B14F-4D97-AF65-F5344CB8AC3E}">
        <p14:creationId xmlns:p14="http://schemas.microsoft.com/office/powerpoint/2010/main" val="172541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Global Memory Accesses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5CA62-302C-C740-8791-8001D8CD6CEA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121859" name="Content Placeholder 2"/>
          <p:cNvSpPr txBox="1">
            <a:spLocks/>
          </p:cNvSpPr>
          <p:nvPr/>
        </p:nvSpPr>
        <p:spPr bwMode="auto">
          <a:xfrm>
            <a:off x="323850" y="1341438"/>
            <a:ext cx="8424863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/>
              <a:t>Having many threads available for execution can hide long access times to global memory.</a:t>
            </a:r>
          </a:p>
          <a:p>
            <a:pPr algn="l"/>
            <a:r>
              <a:rPr lang="en-US"/>
              <a:t>However, traffic congestion in the global memory access paths can still prevent all but a few threads from making progress.</a:t>
            </a:r>
          </a:p>
          <a:p>
            <a:pPr algn="l"/>
            <a:r>
              <a:rPr lang="en-US"/>
              <a:t>This can make some of the streaming multiprocessors idle.</a:t>
            </a:r>
          </a:p>
          <a:p>
            <a:pPr algn="l"/>
            <a:r>
              <a:rPr lang="en-US"/>
              <a:t>Aim to use other types of memory to avoid access to global memory.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Compute-To-Global-Memory-Access Ratio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FCC5A-1586-E84F-9A95-D09F5FC94E51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122883" name="Content Placeholder 2"/>
          <p:cNvSpPr txBox="1">
            <a:spLocks/>
          </p:cNvSpPr>
          <p:nvPr/>
        </p:nvSpPr>
        <p:spPr bwMode="auto">
          <a:xfrm>
            <a:off x="323850" y="1557338"/>
            <a:ext cx="8424863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/>
              <a:t>The CGMA ratio is the number of floating point operations performed for each global memory access.</a:t>
            </a:r>
          </a:p>
          <a:p>
            <a:pPr algn="l"/>
            <a:r>
              <a:rPr lang="en-US"/>
              <a:t>In the matrix multiply kernel we do: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for(k=0;k&lt;Width;k++)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Pvalue += d_M[Row*Width+k]*d_N[k*Width+Col];</a:t>
            </a:r>
            <a:endParaRPr lang="en-US"/>
          </a:p>
          <a:p>
            <a:pPr algn="l"/>
            <a:r>
              <a:rPr lang="en-US"/>
              <a:t>This fetches 2 values from global memory and performs 2 floating point operations.</a:t>
            </a:r>
          </a:p>
          <a:p>
            <a:pPr algn="l"/>
            <a:r>
              <a:rPr lang="en-US"/>
              <a:t>So CGMA ratio is 1:1 or 1.0.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>
          <a:xfrm>
            <a:off x="684213" y="3175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CGMA Ratio for Laplace Solver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BFC74E-C78C-824B-A947-614D7F46C888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23850" y="1125538"/>
            <a:ext cx="842486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>
              <a:defRPr/>
            </a:pPr>
            <a:r>
              <a:rPr lang="en-US" dirty="0"/>
              <a:t>In the Laplace solver update kernel we do</a:t>
            </a:r>
          </a:p>
          <a:p>
            <a:pPr marL="0" indent="0" algn="l">
              <a:spcBef>
                <a:spcPts val="60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Courier New" charset="0"/>
              </a:rPr>
              <a:t>    if (</a:t>
            </a:r>
            <a:r>
              <a:rPr lang="en-US" sz="2000" b="1" dirty="0" err="1">
                <a:latin typeface="Courier New" charset="0"/>
                <a:cs typeface="Courier New" charset="0"/>
              </a:rPr>
              <a:t>d_mask</a:t>
            </a:r>
            <a:r>
              <a:rPr lang="en-US" sz="2000" b="1" dirty="0">
                <a:latin typeface="Courier New" charset="0"/>
                <a:cs typeface="Courier New" charset="0"/>
              </a:rPr>
              <a:t>[x]) </a:t>
            </a:r>
            <a:r>
              <a:rPr lang="en-US" sz="2000" b="1" dirty="0" err="1">
                <a:latin typeface="Courier New" charset="0"/>
                <a:cs typeface="Courier New" charset="0"/>
              </a:rPr>
              <a:t>d_phi</a:t>
            </a:r>
            <a:r>
              <a:rPr lang="en-US" sz="2000" b="1" dirty="0">
                <a:latin typeface="Courier New" charset="0"/>
                <a:cs typeface="Courier New" charset="0"/>
              </a:rPr>
              <a:t>[x] = 0.25f*(</a:t>
            </a:r>
            <a:r>
              <a:rPr lang="en-US" sz="2000" b="1" dirty="0" err="1">
                <a:latin typeface="Courier New" charset="0"/>
                <a:cs typeface="Courier New" charset="0"/>
              </a:rPr>
              <a:t>d_oldphi</a:t>
            </a:r>
            <a:r>
              <a:rPr lang="en-US" sz="2000" b="1" dirty="0">
                <a:latin typeface="Courier New" charset="0"/>
                <a:cs typeface="Courier New" charset="0"/>
              </a:rPr>
              <a:t>[x+1]   </a:t>
            </a:r>
          </a:p>
          <a:p>
            <a:pPr marL="0" indent="0" algn="l">
              <a:spcBef>
                <a:spcPts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Courier New" charset="0"/>
              </a:rPr>
              <a:t>           +</a:t>
            </a:r>
            <a:r>
              <a:rPr lang="en-US" sz="2000" b="1" dirty="0" err="1">
                <a:latin typeface="Courier New" charset="0"/>
                <a:cs typeface="Courier New" charset="0"/>
              </a:rPr>
              <a:t>d_oldphi</a:t>
            </a:r>
            <a:r>
              <a:rPr lang="en-US" sz="2000" b="1" dirty="0">
                <a:latin typeface="Courier New" charset="0"/>
                <a:cs typeface="Courier New" charset="0"/>
              </a:rPr>
              <a:t>[x-1]+</a:t>
            </a:r>
            <a:r>
              <a:rPr lang="en-US" sz="2000" b="1" dirty="0" err="1">
                <a:latin typeface="Courier New" charset="0"/>
                <a:cs typeface="Courier New" charset="0"/>
              </a:rPr>
              <a:t>d_oldphi</a:t>
            </a:r>
            <a:r>
              <a:rPr lang="en-US" sz="2000" b="1" dirty="0">
                <a:latin typeface="Courier New" charset="0"/>
                <a:cs typeface="Courier New" charset="0"/>
              </a:rPr>
              <a:t>[</a:t>
            </a:r>
            <a:r>
              <a:rPr lang="en-US" sz="2000" b="1" dirty="0" err="1">
                <a:latin typeface="Courier New" charset="0"/>
                <a:cs typeface="Courier New" charset="0"/>
              </a:rPr>
              <a:t>xp</a:t>
            </a:r>
            <a:r>
              <a:rPr lang="en-US" sz="2000" b="1" dirty="0">
                <a:latin typeface="Courier New" charset="0"/>
                <a:cs typeface="Courier New" charset="0"/>
              </a:rPr>
              <a:t>]+</a:t>
            </a:r>
            <a:r>
              <a:rPr lang="en-US" sz="2000" b="1" dirty="0" err="1">
                <a:latin typeface="Courier New" charset="0"/>
                <a:cs typeface="Courier New" charset="0"/>
              </a:rPr>
              <a:t>d_oldphi</a:t>
            </a:r>
            <a:r>
              <a:rPr lang="en-US" sz="2000" b="1" dirty="0">
                <a:latin typeface="Courier New" charset="0"/>
                <a:cs typeface="Courier New" charset="0"/>
              </a:rPr>
              <a:t>[</a:t>
            </a:r>
            <a:r>
              <a:rPr lang="en-US" sz="2000" b="1" dirty="0" err="1">
                <a:latin typeface="Courier New" charset="0"/>
                <a:cs typeface="Courier New" charset="0"/>
              </a:rPr>
              <a:t>xm</a:t>
            </a:r>
            <a:r>
              <a:rPr lang="en-US" sz="2000" b="1" dirty="0">
                <a:latin typeface="Courier New" charset="0"/>
                <a:cs typeface="Courier New" charset="0"/>
              </a:rPr>
              <a:t>]);</a:t>
            </a:r>
          </a:p>
          <a:p>
            <a:pPr algn="l">
              <a:defRPr/>
            </a:pPr>
            <a:r>
              <a:rPr lang="en-US" dirty="0"/>
              <a:t>This fetches 5 values from global memory and writes 1 value to global memory, while performing 4 floating point operations.</a:t>
            </a:r>
          </a:p>
          <a:p>
            <a:pPr algn="l">
              <a:defRPr/>
            </a:pPr>
            <a:r>
              <a:rPr lang="en-US" dirty="0"/>
              <a:t>So CGMA ratio is 4:6 or 0.6667.</a:t>
            </a:r>
          </a:p>
          <a:p>
            <a:pPr algn="l">
              <a:defRPr/>
            </a:pPr>
            <a:r>
              <a:rPr lang="en-US" dirty="0"/>
              <a:t>We expect better performance when many operations are done for each memory access.</a:t>
            </a:r>
          </a:p>
          <a:p>
            <a:pPr algn="l">
              <a:defRPr/>
            </a:pPr>
            <a:r>
              <a:rPr lang="en-US" dirty="0"/>
              <a:t>So we want the CGMA ratio to be high.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title"/>
          </p:nvPr>
        </p:nvSpPr>
        <p:spPr>
          <a:xfrm>
            <a:off x="684213" y="3175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Memory Access Limitations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3E65A-A020-524D-B9F4-F197EF858DB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124931" name="Content Placeholder 2"/>
          <p:cNvSpPr txBox="1">
            <a:spLocks/>
          </p:cNvSpPr>
          <p:nvPr/>
        </p:nvSpPr>
        <p:spPr bwMode="auto">
          <a:xfrm>
            <a:off x="323850" y="981075"/>
            <a:ext cx="8424863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/>
              <a:t>Suppose the global memory bandwidth is 200 GB/s.</a:t>
            </a:r>
            <a:endParaRPr lang="en-US" sz="2000" b="1">
              <a:latin typeface="Courier New" charset="0"/>
              <a:cs typeface="Courier New" charset="0"/>
            </a:endParaRPr>
          </a:p>
          <a:p>
            <a:pPr algn="l"/>
            <a:r>
              <a:rPr lang="en-US"/>
              <a:t>If a floating point value is 4 bytes we can load no more than (200/4)x10</a:t>
            </a:r>
            <a:r>
              <a:rPr lang="en-US" baseline="30000"/>
              <a:t>9</a:t>
            </a:r>
            <a:r>
              <a:rPr lang="en-US"/>
              <a:t>=50x10</a:t>
            </a:r>
            <a:r>
              <a:rPr lang="en-US" baseline="30000"/>
              <a:t>9</a:t>
            </a:r>
            <a:r>
              <a:rPr lang="en-US"/>
              <a:t> floats per second.</a:t>
            </a:r>
          </a:p>
          <a:p>
            <a:pPr algn="l"/>
            <a:r>
              <a:rPr lang="en-US"/>
              <a:t>Thus, maximum performance is 50x10</a:t>
            </a:r>
            <a:r>
              <a:rPr lang="en-US" baseline="30000"/>
              <a:t>9</a:t>
            </a:r>
            <a:r>
              <a:rPr lang="en-US"/>
              <a:t>xCGMA.</a:t>
            </a:r>
          </a:p>
          <a:p>
            <a:pPr algn="l"/>
            <a:r>
              <a:rPr lang="en-US"/>
              <a:t>For matrix multiply this is 50 Gflop/s.</a:t>
            </a:r>
          </a:p>
          <a:p>
            <a:pPr algn="l"/>
            <a:r>
              <a:rPr lang="en-US"/>
              <a:t>This is much less than typical peak performance of GPU of about 1000 Gflop/s.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CUDA Device Memory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8550-F7F8-3642-84C3-20B076E73CA2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pic>
        <p:nvPicPr>
          <p:cNvPr id="125955" name="Picture 3" descr="f03-07-P381472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73238"/>
            <a:ext cx="8512175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CUDA Memory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1A33B-DC4D-F948-B8AE-5BFB9C0C2821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126979" name="Content Placeholder 2"/>
          <p:cNvSpPr txBox="1">
            <a:spLocks/>
          </p:cNvSpPr>
          <p:nvPr/>
        </p:nvSpPr>
        <p:spPr bwMode="auto">
          <a:xfrm>
            <a:off x="539750" y="1412875"/>
            <a:ext cx="8208963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/>
              <a:t>Want to use different types of memory to increases CGMA ratio.</a:t>
            </a:r>
          </a:p>
          <a:p>
            <a:pPr algn="l"/>
            <a:r>
              <a:rPr lang="en-US" i="1"/>
              <a:t>Constant memory </a:t>
            </a:r>
            <a:r>
              <a:rPr lang="en-US"/>
              <a:t>supports short-latency, high-bandwidth, read-only access.</a:t>
            </a:r>
          </a:p>
          <a:p>
            <a:pPr algn="l"/>
            <a:r>
              <a:rPr lang="en-US" i="1"/>
              <a:t>Registers</a:t>
            </a:r>
            <a:r>
              <a:rPr lang="en-US"/>
              <a:t> and </a:t>
            </a:r>
            <a:r>
              <a:rPr lang="en-US" i="1"/>
              <a:t>shared memory </a:t>
            </a:r>
            <a:r>
              <a:rPr lang="en-US"/>
              <a:t>are on-chip memories.</a:t>
            </a:r>
          </a:p>
          <a:p>
            <a:pPr algn="l"/>
            <a:r>
              <a:rPr lang="en-US"/>
              <a:t>Shared memory is allocated to thread blocks.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54D12-E835-BE4E-9A1A-666FCDA0DC7C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sp>
        <p:nvSpPr>
          <p:cNvPr id="128003" name="Content Placeholder 2"/>
          <p:cNvSpPr txBox="1">
            <a:spLocks/>
          </p:cNvSpPr>
          <p:nvPr/>
        </p:nvSpPr>
        <p:spPr bwMode="auto">
          <a:xfrm>
            <a:off x="684213" y="1484313"/>
            <a:ext cx="80645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800"/>
              <a:t>Registers are allocated to individual threads, and are used in kernel functions to hold frequently-accessed variables that are private to each thread.</a:t>
            </a:r>
          </a:p>
          <a:p>
            <a:pPr algn="l"/>
            <a:r>
              <a:rPr lang="en-US" sz="2800"/>
              <a:t>Performing an operation on register variables does not require a memory load operation.</a:t>
            </a:r>
          </a:p>
          <a:p>
            <a:pPr algn="l"/>
            <a:r>
              <a:rPr lang="en-US" sz="2800"/>
              <a:t>Number of registers available to each thread is small.</a:t>
            </a:r>
          </a:p>
          <a:p>
            <a:pPr algn="l"/>
            <a:r>
              <a:rPr lang="en-US" sz="2800"/>
              <a:t>Accessing variables in registers also uses much less energy than accessing global memory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0F6A79-C656-3F42-AF5A-E95134E5DA9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38242" name="Rectangle 7"/>
          <p:cNvSpPr>
            <a:spLocks noGrp="1" noChangeArrowheads="1"/>
          </p:cNvSpPr>
          <p:nvPr>
            <p:ph type="title"/>
          </p:nvPr>
        </p:nvSpPr>
        <p:spPr>
          <a:xfrm>
            <a:off x="684213" y="-52388"/>
            <a:ext cx="7924800" cy="1143001"/>
          </a:xfrm>
        </p:spPr>
        <p:txBody>
          <a:bodyPr/>
          <a:lstStyle/>
          <a:p>
            <a:r>
              <a:rPr lang="en-US" altLang="en-US" sz="4000">
                <a:ea typeface="ＭＳ Ｐゴシック" charset="-128"/>
              </a:rPr>
              <a:t>Why Massively Parallel Processing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5376863"/>
            <a:ext cx="8067675" cy="15811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defRPr/>
            </a:pPr>
            <a:r>
              <a:rPr lang="en-US" altLang="en-US" sz="1800" dirty="0">
                <a:ea typeface="ＭＳ Ｐゴシック" charset="-128"/>
              </a:rPr>
              <a:t>A quiet revolution and potential build-up</a:t>
            </a:r>
          </a:p>
          <a:p>
            <a:pPr marL="974725" lvl="1" indent="-403225">
              <a:lnSpc>
                <a:spcPct val="80000"/>
              </a:lnSpc>
              <a:defRPr/>
            </a:pPr>
            <a:r>
              <a:rPr lang="en-US" altLang="en-US" sz="1800" dirty="0">
                <a:ea typeface="ＭＳ Ｐゴシック" charset="-128"/>
              </a:rPr>
              <a:t>Calculation: 1 TFLOPS vs. 32 GFLOPS</a:t>
            </a:r>
            <a:endParaRPr lang="en-US" altLang="en-US" sz="1800" dirty="0">
              <a:solidFill>
                <a:schemeClr val="accent2"/>
              </a:solidFill>
              <a:ea typeface="ＭＳ Ｐゴシック" charset="-128"/>
            </a:endParaRPr>
          </a:p>
          <a:p>
            <a:pPr marL="974725" lvl="1" indent="-403225">
              <a:lnSpc>
                <a:spcPct val="80000"/>
              </a:lnSpc>
              <a:defRPr/>
            </a:pPr>
            <a:r>
              <a:rPr lang="en-US" altLang="en-US" sz="1800" dirty="0">
                <a:ea typeface="ＭＳ Ｐゴシック" charset="-128"/>
              </a:rPr>
              <a:t>Memory Bandwidth: 100 GB/s vs. 8.4 GB/s</a:t>
            </a:r>
          </a:p>
          <a:p>
            <a:pPr marL="574675" indent="-403225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en-US" sz="1800" dirty="0">
                <a:ea typeface="ＭＳ Ｐゴシック" charset="-128"/>
              </a:rPr>
              <a:t>GPU in every PC and workstation – massive volume and potential impact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138244" name="TextBox 7"/>
          <p:cNvSpPr txBox="1">
            <a:spLocks noChangeArrowheads="1"/>
          </p:cNvSpPr>
          <p:nvPr/>
        </p:nvSpPr>
        <p:spPr bwMode="auto">
          <a:xfrm>
            <a:off x="300038" y="3282950"/>
            <a:ext cx="22066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/>
          </a:p>
        </p:txBody>
      </p:sp>
      <p:pic>
        <p:nvPicPr>
          <p:cNvPr id="138245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3" y="836613"/>
            <a:ext cx="8656637" cy="4540250"/>
          </a:xfrm>
        </p:spPr>
      </p:pic>
    </p:spTree>
    <p:extLst>
      <p:ext uri="{BB962C8B-B14F-4D97-AF65-F5344CB8AC3E}">
        <p14:creationId xmlns:p14="http://schemas.microsoft.com/office/powerpoint/2010/main" val="4229733736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>
          <a:xfrm>
            <a:off x="684213" y="3175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Shared 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79B16-EEA3-0844-A816-5259201F9528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129027" name="Content Placeholder 2"/>
          <p:cNvSpPr txBox="1">
            <a:spLocks/>
          </p:cNvSpPr>
          <p:nvPr/>
        </p:nvSpPr>
        <p:spPr bwMode="auto">
          <a:xfrm>
            <a:off x="684213" y="1052513"/>
            <a:ext cx="80645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800"/>
              <a:t>Shared memory is allocated to thread blocks, and provides an efficient way for threads to cooperate.</a:t>
            </a:r>
          </a:p>
          <a:p>
            <a:pPr algn="l"/>
            <a:r>
              <a:rPr lang="en-US" sz="2800"/>
              <a:t>Shared memory is on-chip so can be accessed with much lower latency and higher bandwidth than global memory.</a:t>
            </a:r>
          </a:p>
          <a:p>
            <a:pPr algn="l"/>
            <a:r>
              <a:rPr lang="en-US" sz="2800"/>
              <a:t>When a variable in shared memory is accessed a load memory operation is performed, so shared memory has longer latency and lower bandwidth than registers.</a:t>
            </a:r>
          </a:p>
          <a:p>
            <a:pPr algn="l"/>
            <a:r>
              <a:rPr lang="en-US" sz="2800"/>
              <a:t>Accesses to registers and shared memory do not contribute to the CGMA ratio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684213" y="3175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Device Memory Declarations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B18FC-0083-074D-9ACF-796BBCBC9325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130051" name="Content Placeholder 2"/>
          <p:cNvSpPr txBox="1">
            <a:spLocks/>
          </p:cNvSpPr>
          <p:nvPr/>
        </p:nvSpPr>
        <p:spPr bwMode="auto">
          <a:xfrm>
            <a:off x="611188" y="3500438"/>
            <a:ext cx="80645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800"/>
              <a:t>If a variable’s scope is “Thread” a private version of that variable is created for every thread.</a:t>
            </a:r>
          </a:p>
          <a:p>
            <a:pPr algn="l"/>
            <a:r>
              <a:rPr lang="en-US" sz="2800"/>
              <a:t>If a variable’s lifetime is “Kernel” it must be declared in the kernel function body. If the kernel is invoked several times, the value of the variable is not maintained across these invocations.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5650" y="1196975"/>
          <a:ext cx="7416800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Variable</a:t>
                      </a:r>
                      <a:r>
                        <a:rPr lang="en-US" sz="1800" baseline="0" dirty="0"/>
                        <a:t> declaration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Memory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Scope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Lifetime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Automatic variables other than arrays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Register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Thread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Kernel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Automatic array variables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Global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Thread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Kernel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__device__ __shared__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SharedVar</a:t>
                      </a:r>
                      <a:r>
                        <a:rPr lang="en-US" sz="1800" dirty="0"/>
                        <a:t>;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Shared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Block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Kernel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__device__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int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GlobalVar</a:t>
                      </a:r>
                      <a:r>
                        <a:rPr lang="en-US" sz="1800" baseline="0" dirty="0"/>
                        <a:t>;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Global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Grid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Application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__device__ __constant__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ConstVar</a:t>
                      </a:r>
                      <a:r>
                        <a:rPr lang="en-US" sz="1800" dirty="0"/>
                        <a:t>;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Constant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Grid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Application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>
          <a:xfrm>
            <a:off x="684213" y="3175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Shared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16B95-DB91-7F40-8E59-69B3352AA5E6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131075" name="Content Placeholder 2"/>
          <p:cNvSpPr txBox="1">
            <a:spLocks/>
          </p:cNvSpPr>
          <p:nvPr/>
        </p:nvSpPr>
        <p:spPr bwMode="auto">
          <a:xfrm>
            <a:off x="539750" y="1341438"/>
            <a:ext cx="80645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800"/>
              <a:t>Declaration of a shared variable is in a kernel or device function.</a:t>
            </a:r>
          </a:p>
          <a:p>
            <a:pPr algn="l"/>
            <a:r>
              <a:rPr lang="en-US" sz="2800"/>
              <a:t>All threads in a block see the same version of a shared variable.</a:t>
            </a:r>
          </a:p>
          <a:p>
            <a:pPr algn="l"/>
            <a:r>
              <a:rPr lang="en-US" sz="2800"/>
              <a:t>A private version of the shared variable is created for, and used by, each thread block.</a:t>
            </a:r>
          </a:p>
          <a:p>
            <a:pPr algn="l"/>
            <a:r>
              <a:rPr lang="en-US" sz="2800"/>
              <a:t>When a kernel terminates the contents of its shared variables cease to exist.</a:t>
            </a:r>
          </a:p>
          <a:p>
            <a:pPr algn="l"/>
            <a:r>
              <a:rPr lang="en-US" sz="2800"/>
              <a:t>Access to shared variables is fast and highly parallel.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>
          <a:xfrm>
            <a:off x="684213" y="3175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Constant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C6843-DAB5-A247-A54E-5F042721CDDA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132099" name="Content Placeholder 2"/>
          <p:cNvSpPr txBox="1">
            <a:spLocks/>
          </p:cNvSpPr>
          <p:nvPr/>
        </p:nvSpPr>
        <p:spPr bwMode="auto">
          <a:xfrm>
            <a:off x="539750" y="1341438"/>
            <a:ext cx="80645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800"/>
              <a:t>Declaration of a constant variable must be outside any function body.</a:t>
            </a:r>
          </a:p>
          <a:p>
            <a:pPr algn="l"/>
            <a:r>
              <a:rPr lang="en-US" sz="2800"/>
              <a:t>Often used for variables that provide input values for kernel functions.</a:t>
            </a:r>
          </a:p>
          <a:p>
            <a:pPr algn="l"/>
            <a:r>
              <a:rPr lang="en-US" sz="2800"/>
              <a:t>Access can be extremely fast and parallel.</a:t>
            </a:r>
          </a:p>
          <a:p>
            <a:pPr algn="l"/>
            <a:r>
              <a:rPr lang="en-US" sz="2800"/>
              <a:t>Current total size for constant variables is 65536 bytes.</a:t>
            </a:r>
          </a:p>
          <a:p>
            <a:pPr algn="l"/>
            <a:r>
              <a:rPr lang="en-US" sz="2800"/>
              <a:t>A constant variable can be seen by all threads throughout an application.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875" y="6237288"/>
            <a:ext cx="4321175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2007-2010</a:t>
            </a:r>
          </a:p>
          <a:p>
            <a:pPr algn="l">
              <a:defRPr/>
            </a:pPr>
            <a:r>
              <a:rPr lang="en-US" dirty="0"/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3C8D5883-5994-B646-9F91-EEA224558503}" type="slidenum">
              <a:rPr lang="en-US">
                <a:latin typeface="Times New Roman" pitchFamily="18" charset="0"/>
                <a:ea typeface="+mn-ea"/>
                <a:sym typeface="Math1" pitchFamily="2" charset="2"/>
              </a:rPr>
              <a:pPr algn="ctr">
                <a:defRPr/>
              </a:pPr>
              <a:t>94</a:t>
            </a:fld>
            <a:endParaRPr lang="en-US">
              <a:latin typeface="Times New Roman" pitchFamily="18" charset="0"/>
              <a:ea typeface="+mn-ea"/>
              <a:sym typeface="Math1" pitchFamily="2" charset="2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8307387" cy="1144587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imes New Roman" charset="0"/>
              </a:rPr>
              <a:t>Kernel Function For Matrix Multiply</a:t>
            </a:r>
          </a:p>
        </p:txBody>
      </p:sp>
      <p:sp>
        <p:nvSpPr>
          <p:cNvPr id="133124" name="Text Box 3"/>
          <p:cNvSpPr txBox="1">
            <a:spLocks noChangeArrowheads="1"/>
          </p:cNvSpPr>
          <p:nvPr/>
        </p:nvSpPr>
        <p:spPr bwMode="auto">
          <a:xfrm>
            <a:off x="107950" y="1341438"/>
            <a:ext cx="9036050" cy="43608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__global__ 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void matMulKernel(float *d_M, float *d_N, float *d_P, int Width)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 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int Row = blockIdx.y*blockDim.y + ThreadIdx.y;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int Col = blockIdx.x*blockDim.x + ThreadIdx.x;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int k;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if ((Row&lt;Width)&amp;&amp;(Col&lt;Width)){</a:t>
            </a:r>
          </a:p>
          <a:p>
            <a:pPr algn="l" eaLnBrk="1" hangingPunct="1">
              <a:buClr>
                <a:srgbClr val="000000"/>
              </a:buClr>
              <a:buSzPct val="100000"/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float Pvalue = 0.0;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for(k=0;k&lt;Width;k++)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Pvalue += d_M[Row*Width+k]*d_N[k*Width+Col];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d_P[Row*Width+Col] = Pvalue;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}</a:t>
            </a:r>
          </a:p>
          <a:p>
            <a:pPr algn="l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2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133125" name="TextBox 1"/>
          <p:cNvSpPr txBox="1">
            <a:spLocks noChangeArrowheads="1"/>
          </p:cNvSpPr>
          <p:nvPr/>
        </p:nvSpPr>
        <p:spPr bwMode="auto">
          <a:xfrm>
            <a:off x="1116013" y="5300663"/>
            <a:ext cx="7704137" cy="708025"/>
          </a:xfrm>
          <a:prstGeom prst="rect">
            <a:avLst/>
          </a:prstGeom>
          <a:solidFill>
            <a:srgbClr val="FBFF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2000"/>
              <a:t>Row, Width, k, and Pvalue are all automatic variables and so each thread has a private version. They are stored in registers so access is fast.</a:t>
            </a:r>
          </a:p>
        </p:txBody>
      </p:sp>
      <p:sp>
        <p:nvSpPr>
          <p:cNvPr id="133126" name="TextBox 6"/>
          <p:cNvSpPr txBox="1">
            <a:spLocks noChangeArrowheads="1"/>
          </p:cNvSpPr>
          <p:nvPr/>
        </p:nvSpPr>
        <p:spPr bwMode="auto">
          <a:xfrm>
            <a:off x="5435600" y="3141663"/>
            <a:ext cx="3240088" cy="1014412"/>
          </a:xfrm>
          <a:prstGeom prst="rect">
            <a:avLst/>
          </a:prstGeom>
          <a:solidFill>
            <a:srgbClr val="FBFF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sz="2000"/>
              <a:t>d_P, d_M, and d_N are pointers to locations in global memory.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Tiled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165987-FABA-0E4A-924E-CAB542CEB2E2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135171" name="Content Placeholder 2"/>
          <p:cNvSpPr txBox="1">
            <a:spLocks/>
          </p:cNvSpPr>
          <p:nvPr/>
        </p:nvSpPr>
        <p:spPr bwMode="auto">
          <a:xfrm>
            <a:off x="611188" y="1916113"/>
            <a:ext cx="806450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800"/>
              <a:t>Global memory: large but slow.</a:t>
            </a:r>
          </a:p>
          <a:p>
            <a:pPr algn="l"/>
            <a:r>
              <a:rPr lang="en-US" sz="2800"/>
              <a:t>Shared memory: small but fast.</a:t>
            </a:r>
          </a:p>
          <a:p>
            <a:pPr algn="l"/>
            <a:r>
              <a:rPr lang="en-US" sz="2800"/>
              <a:t>Partition data into subsets, or </a:t>
            </a:r>
            <a:r>
              <a:rPr lang="en-US" sz="2800" i="1"/>
              <a:t>tiles</a:t>
            </a:r>
            <a:r>
              <a:rPr lang="en-US" sz="2800"/>
              <a:t>, so that each fits into shared memory.</a:t>
            </a:r>
          </a:p>
          <a:p>
            <a:pPr algn="l"/>
            <a:r>
              <a:rPr lang="en-US" sz="2800"/>
              <a:t>It is important that the kernel computation can be done independently on each tile.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34"/>
          <p:cNvSpPr>
            <a:spLocks noChangeArrowheads="1"/>
          </p:cNvSpPr>
          <p:nvPr/>
        </p:nvSpPr>
        <p:spPr bwMode="auto">
          <a:xfrm>
            <a:off x="2339975" y="2852738"/>
            <a:ext cx="86360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136194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Tiled Matrix Multiply: P = MN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1D66C-B14C-BE43-A2CF-2B90AE8D6E83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sp>
        <p:nvSpPr>
          <p:cNvPr id="136196" name="Content Placeholder 2"/>
          <p:cNvSpPr txBox="1">
            <a:spLocks/>
          </p:cNvSpPr>
          <p:nvPr/>
        </p:nvSpPr>
        <p:spPr bwMode="auto">
          <a:xfrm>
            <a:off x="539750" y="1628775"/>
            <a:ext cx="80645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800"/>
              <a:t>Use grid of 2x2 blocks, with each block consisting of 2x2 threads.</a:t>
            </a:r>
          </a:p>
        </p:txBody>
      </p:sp>
      <p:grpSp>
        <p:nvGrpSpPr>
          <p:cNvPr id="136197" name="Group 29"/>
          <p:cNvGrpSpPr>
            <a:grpSpLocks/>
          </p:cNvGrpSpPr>
          <p:nvPr/>
        </p:nvGrpSpPr>
        <p:grpSpPr bwMode="auto">
          <a:xfrm>
            <a:off x="2339975" y="2852738"/>
            <a:ext cx="1727200" cy="1728787"/>
            <a:chOff x="3347864" y="2924944"/>
            <a:chExt cx="1728192" cy="1728192"/>
          </a:xfrm>
        </p:grpSpPr>
        <p:sp>
          <p:nvSpPr>
            <p:cNvPr id="136236" name="Rectangle 26"/>
            <p:cNvSpPr>
              <a:spLocks noChangeArrowheads="1"/>
            </p:cNvSpPr>
            <p:nvPr/>
          </p:nvSpPr>
          <p:spPr bwMode="auto">
            <a:xfrm>
              <a:off x="4644008" y="4221088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3,3</a:t>
              </a:r>
            </a:p>
          </p:txBody>
        </p:sp>
        <p:sp>
          <p:nvSpPr>
            <p:cNvPr id="136237" name="Rectangle 25"/>
            <p:cNvSpPr>
              <a:spLocks noChangeArrowheads="1"/>
            </p:cNvSpPr>
            <p:nvPr/>
          </p:nvSpPr>
          <p:spPr bwMode="auto">
            <a:xfrm>
              <a:off x="4211960" y="4221088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3,2</a:t>
              </a:r>
            </a:p>
          </p:txBody>
        </p:sp>
        <p:sp>
          <p:nvSpPr>
            <p:cNvPr id="136238" name="Rectangle 27"/>
            <p:cNvSpPr>
              <a:spLocks noChangeArrowheads="1"/>
            </p:cNvSpPr>
            <p:nvPr/>
          </p:nvSpPr>
          <p:spPr bwMode="auto">
            <a:xfrm>
              <a:off x="3347864" y="4221088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3,0</a:t>
              </a:r>
            </a:p>
          </p:txBody>
        </p:sp>
        <p:sp>
          <p:nvSpPr>
            <p:cNvPr id="136239" name="Rectangle 16"/>
            <p:cNvSpPr>
              <a:spLocks noChangeArrowheads="1"/>
            </p:cNvSpPr>
            <p:nvPr/>
          </p:nvSpPr>
          <p:spPr bwMode="auto">
            <a:xfrm>
              <a:off x="3779912" y="3789040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2,1</a:t>
              </a:r>
            </a:p>
          </p:txBody>
        </p:sp>
        <p:sp>
          <p:nvSpPr>
            <p:cNvPr id="136240" name="Rectangle 8"/>
            <p:cNvSpPr>
              <a:spLocks noChangeArrowheads="1"/>
            </p:cNvSpPr>
            <p:nvPr/>
          </p:nvSpPr>
          <p:spPr bwMode="auto">
            <a:xfrm>
              <a:off x="3347864" y="2924944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0,0</a:t>
              </a:r>
            </a:p>
          </p:txBody>
        </p:sp>
        <p:sp>
          <p:nvSpPr>
            <p:cNvPr id="136241" name="Rectangle 9"/>
            <p:cNvSpPr>
              <a:spLocks noChangeArrowheads="1"/>
            </p:cNvSpPr>
            <p:nvPr/>
          </p:nvSpPr>
          <p:spPr bwMode="auto">
            <a:xfrm>
              <a:off x="3779912" y="2924944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0,1</a:t>
              </a:r>
            </a:p>
          </p:txBody>
        </p:sp>
        <p:sp>
          <p:nvSpPr>
            <p:cNvPr id="136242" name="Rectangle 10"/>
            <p:cNvSpPr>
              <a:spLocks noChangeArrowheads="1"/>
            </p:cNvSpPr>
            <p:nvPr/>
          </p:nvSpPr>
          <p:spPr bwMode="auto">
            <a:xfrm>
              <a:off x="4211960" y="2924944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0,2</a:t>
              </a:r>
            </a:p>
          </p:txBody>
        </p:sp>
        <p:sp>
          <p:nvSpPr>
            <p:cNvPr id="136243" name="Rectangle 11"/>
            <p:cNvSpPr>
              <a:spLocks noChangeArrowheads="1"/>
            </p:cNvSpPr>
            <p:nvPr/>
          </p:nvSpPr>
          <p:spPr bwMode="auto">
            <a:xfrm>
              <a:off x="4644008" y="2924944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0,3</a:t>
              </a:r>
            </a:p>
          </p:txBody>
        </p:sp>
        <p:sp>
          <p:nvSpPr>
            <p:cNvPr id="136244" name="Rectangle 12"/>
            <p:cNvSpPr>
              <a:spLocks noChangeArrowheads="1"/>
            </p:cNvSpPr>
            <p:nvPr/>
          </p:nvSpPr>
          <p:spPr bwMode="auto">
            <a:xfrm>
              <a:off x="3347864" y="3356992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1,0</a:t>
              </a:r>
            </a:p>
          </p:txBody>
        </p:sp>
        <p:sp>
          <p:nvSpPr>
            <p:cNvPr id="136245" name="Rectangle 13"/>
            <p:cNvSpPr>
              <a:spLocks noChangeArrowheads="1"/>
            </p:cNvSpPr>
            <p:nvPr/>
          </p:nvSpPr>
          <p:spPr bwMode="auto">
            <a:xfrm>
              <a:off x="3779912" y="3356992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1,1</a:t>
              </a:r>
            </a:p>
          </p:txBody>
        </p:sp>
        <p:sp>
          <p:nvSpPr>
            <p:cNvPr id="136246" name="Rectangle 14"/>
            <p:cNvSpPr>
              <a:spLocks noChangeArrowheads="1"/>
            </p:cNvSpPr>
            <p:nvPr/>
          </p:nvSpPr>
          <p:spPr bwMode="auto">
            <a:xfrm>
              <a:off x="4211960" y="3356992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1,2</a:t>
              </a:r>
            </a:p>
          </p:txBody>
        </p:sp>
        <p:sp>
          <p:nvSpPr>
            <p:cNvPr id="136247" name="Rectangle 15"/>
            <p:cNvSpPr>
              <a:spLocks noChangeArrowheads="1"/>
            </p:cNvSpPr>
            <p:nvPr/>
          </p:nvSpPr>
          <p:spPr bwMode="auto">
            <a:xfrm>
              <a:off x="4644008" y="3356992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1,3</a:t>
              </a:r>
            </a:p>
          </p:txBody>
        </p:sp>
        <p:sp>
          <p:nvSpPr>
            <p:cNvPr id="136248" name="Rectangle 17"/>
            <p:cNvSpPr>
              <a:spLocks noChangeArrowheads="1"/>
            </p:cNvSpPr>
            <p:nvPr/>
          </p:nvSpPr>
          <p:spPr bwMode="auto">
            <a:xfrm>
              <a:off x="3347864" y="3789040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2,0</a:t>
              </a:r>
            </a:p>
          </p:txBody>
        </p:sp>
        <p:sp>
          <p:nvSpPr>
            <p:cNvPr id="136249" name="Rectangle 18"/>
            <p:cNvSpPr>
              <a:spLocks noChangeArrowheads="1"/>
            </p:cNvSpPr>
            <p:nvPr/>
          </p:nvSpPr>
          <p:spPr bwMode="auto">
            <a:xfrm>
              <a:off x="4211960" y="3789040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2,2</a:t>
              </a:r>
            </a:p>
          </p:txBody>
        </p:sp>
        <p:sp>
          <p:nvSpPr>
            <p:cNvPr id="136250" name="Rectangle 19"/>
            <p:cNvSpPr>
              <a:spLocks noChangeArrowheads="1"/>
            </p:cNvSpPr>
            <p:nvPr/>
          </p:nvSpPr>
          <p:spPr bwMode="auto">
            <a:xfrm>
              <a:off x="4644008" y="3789040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2,3</a:t>
              </a:r>
            </a:p>
          </p:txBody>
        </p:sp>
        <p:sp>
          <p:nvSpPr>
            <p:cNvPr id="136251" name="Rectangle 20"/>
            <p:cNvSpPr>
              <a:spLocks noChangeArrowheads="1"/>
            </p:cNvSpPr>
            <p:nvPr/>
          </p:nvSpPr>
          <p:spPr bwMode="auto">
            <a:xfrm>
              <a:off x="3779912" y="4221088"/>
              <a:ext cx="432048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600"/>
                <a:t>P</a:t>
              </a:r>
              <a:r>
                <a:rPr lang="en-US" sz="1600" baseline="-25000"/>
                <a:t>3,1</a:t>
              </a:r>
            </a:p>
          </p:txBody>
        </p:sp>
        <p:sp>
          <p:nvSpPr>
            <p:cNvPr id="136252" name="Rectangle 7"/>
            <p:cNvSpPr>
              <a:spLocks noChangeArrowheads="1"/>
            </p:cNvSpPr>
            <p:nvPr/>
          </p:nvSpPr>
          <p:spPr bwMode="auto">
            <a:xfrm>
              <a:off x="4211960" y="2924944"/>
              <a:ext cx="864096" cy="864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136253" name="Rectangle 4"/>
            <p:cNvSpPr>
              <a:spLocks noChangeArrowheads="1"/>
            </p:cNvSpPr>
            <p:nvPr/>
          </p:nvSpPr>
          <p:spPr bwMode="auto">
            <a:xfrm>
              <a:off x="3347864" y="2924944"/>
              <a:ext cx="864096" cy="864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136254" name="Rectangle 5"/>
            <p:cNvSpPr>
              <a:spLocks noChangeArrowheads="1"/>
            </p:cNvSpPr>
            <p:nvPr/>
          </p:nvSpPr>
          <p:spPr bwMode="auto">
            <a:xfrm>
              <a:off x="3347864" y="3789040"/>
              <a:ext cx="864096" cy="864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  <p:sp>
          <p:nvSpPr>
            <p:cNvPr id="136255" name="Rectangle 6"/>
            <p:cNvSpPr>
              <a:spLocks noChangeArrowheads="1"/>
            </p:cNvSpPr>
            <p:nvPr/>
          </p:nvSpPr>
          <p:spPr bwMode="auto">
            <a:xfrm>
              <a:off x="4211960" y="3789040"/>
              <a:ext cx="864096" cy="864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endParaRPr lang="en-US"/>
            </a:p>
          </p:txBody>
        </p:sp>
      </p:grpSp>
      <p:sp>
        <p:nvSpPr>
          <p:cNvPr id="136198" name="Content Placeholder 2"/>
          <p:cNvSpPr txBox="1">
            <a:spLocks/>
          </p:cNvSpPr>
          <p:nvPr/>
        </p:nvSpPr>
        <p:spPr bwMode="auto">
          <a:xfrm>
            <a:off x="4500563" y="2565400"/>
            <a:ext cx="43195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>
              <a:buFontTx/>
              <a:buNone/>
            </a:pPr>
            <a:r>
              <a:rPr lang="en-US" sz="1600"/>
              <a:t>P</a:t>
            </a:r>
            <a:r>
              <a:rPr lang="en-US" sz="1600" baseline="-25000"/>
              <a:t>0,0</a:t>
            </a:r>
            <a:r>
              <a:rPr lang="en-US" sz="1600"/>
              <a:t> = M</a:t>
            </a:r>
            <a:r>
              <a:rPr lang="en-US" sz="1600" baseline="-25000"/>
              <a:t>0,0</a:t>
            </a:r>
            <a:r>
              <a:rPr lang="en-US" sz="1600"/>
              <a:t>*N</a:t>
            </a:r>
            <a:r>
              <a:rPr lang="en-US" sz="1600" baseline="-25000"/>
              <a:t>0,0</a:t>
            </a:r>
            <a:r>
              <a:rPr lang="en-US" sz="1600"/>
              <a:t>+M</a:t>
            </a:r>
            <a:r>
              <a:rPr lang="en-US" sz="1600" baseline="-25000"/>
              <a:t>0,1</a:t>
            </a:r>
            <a:r>
              <a:rPr lang="en-US" sz="1600"/>
              <a:t>*N</a:t>
            </a:r>
            <a:r>
              <a:rPr lang="en-US" sz="1600" baseline="-25000"/>
              <a:t>1,0</a:t>
            </a:r>
            <a:r>
              <a:rPr lang="en-US" sz="1600"/>
              <a:t>+M</a:t>
            </a:r>
            <a:r>
              <a:rPr lang="en-US" sz="1600" baseline="-25000"/>
              <a:t>0,2</a:t>
            </a:r>
            <a:r>
              <a:rPr lang="en-US" sz="1600"/>
              <a:t>*N</a:t>
            </a:r>
            <a:r>
              <a:rPr lang="en-US" sz="1600" baseline="-25000"/>
              <a:t>2,0</a:t>
            </a:r>
            <a:r>
              <a:rPr lang="en-US" sz="1600"/>
              <a:t>+M</a:t>
            </a:r>
            <a:r>
              <a:rPr lang="en-US" sz="1600" baseline="-25000"/>
              <a:t>0,3</a:t>
            </a:r>
            <a:r>
              <a:rPr lang="en-US" sz="1600"/>
              <a:t>*N</a:t>
            </a:r>
            <a:r>
              <a:rPr lang="en-US" sz="1600" baseline="-25000"/>
              <a:t>3,0</a:t>
            </a:r>
          </a:p>
          <a:p>
            <a:pPr algn="l">
              <a:buFontTx/>
              <a:buNone/>
            </a:pPr>
            <a:r>
              <a:rPr lang="en-US" sz="1600"/>
              <a:t>P</a:t>
            </a:r>
            <a:r>
              <a:rPr lang="en-US" sz="1600" baseline="-25000"/>
              <a:t>0,1</a:t>
            </a:r>
            <a:r>
              <a:rPr lang="en-US" sz="1600"/>
              <a:t> = M</a:t>
            </a:r>
            <a:r>
              <a:rPr lang="en-US" sz="1600" baseline="-25000"/>
              <a:t>0,0</a:t>
            </a:r>
            <a:r>
              <a:rPr lang="en-US" sz="1600"/>
              <a:t>*N</a:t>
            </a:r>
            <a:r>
              <a:rPr lang="en-US" sz="1600" baseline="-25000"/>
              <a:t>0,1</a:t>
            </a:r>
            <a:r>
              <a:rPr lang="en-US" sz="1600"/>
              <a:t>+M</a:t>
            </a:r>
            <a:r>
              <a:rPr lang="en-US" sz="1600" baseline="-25000"/>
              <a:t>0,1</a:t>
            </a:r>
            <a:r>
              <a:rPr lang="en-US" sz="1600"/>
              <a:t>*N</a:t>
            </a:r>
            <a:r>
              <a:rPr lang="en-US" sz="1600" baseline="-25000"/>
              <a:t>1,1</a:t>
            </a:r>
            <a:r>
              <a:rPr lang="en-US" sz="1600"/>
              <a:t>+M</a:t>
            </a:r>
            <a:r>
              <a:rPr lang="en-US" sz="1600" baseline="-25000"/>
              <a:t>0,2</a:t>
            </a:r>
            <a:r>
              <a:rPr lang="en-US" sz="1600"/>
              <a:t>*N</a:t>
            </a:r>
            <a:r>
              <a:rPr lang="en-US" sz="1600" baseline="-25000"/>
              <a:t>2,1</a:t>
            </a:r>
            <a:r>
              <a:rPr lang="en-US" sz="1600"/>
              <a:t>+M</a:t>
            </a:r>
            <a:r>
              <a:rPr lang="en-US" sz="1600" baseline="-25000"/>
              <a:t>0,3</a:t>
            </a:r>
            <a:r>
              <a:rPr lang="en-US" sz="1600"/>
              <a:t>*N</a:t>
            </a:r>
            <a:r>
              <a:rPr lang="en-US" sz="1600" baseline="-25000"/>
              <a:t>3,1</a:t>
            </a:r>
          </a:p>
          <a:p>
            <a:pPr algn="l">
              <a:buFontTx/>
              <a:buNone/>
            </a:pPr>
            <a:r>
              <a:rPr lang="en-US" sz="1600"/>
              <a:t>P</a:t>
            </a:r>
            <a:r>
              <a:rPr lang="en-US" sz="1600" baseline="-25000"/>
              <a:t>1,0</a:t>
            </a:r>
            <a:r>
              <a:rPr lang="en-US" sz="1600"/>
              <a:t> = M</a:t>
            </a:r>
            <a:r>
              <a:rPr lang="en-US" sz="1600" baseline="-25000"/>
              <a:t>1,0</a:t>
            </a:r>
            <a:r>
              <a:rPr lang="en-US" sz="1600"/>
              <a:t>*N</a:t>
            </a:r>
            <a:r>
              <a:rPr lang="en-US" sz="1600" baseline="-25000"/>
              <a:t>0,0</a:t>
            </a:r>
            <a:r>
              <a:rPr lang="en-US" sz="1600"/>
              <a:t>+M</a:t>
            </a:r>
            <a:r>
              <a:rPr lang="en-US" sz="1600" baseline="-25000"/>
              <a:t>1,1</a:t>
            </a:r>
            <a:r>
              <a:rPr lang="en-US" sz="1600"/>
              <a:t>*N</a:t>
            </a:r>
            <a:r>
              <a:rPr lang="en-US" sz="1600" baseline="-25000"/>
              <a:t>1,0</a:t>
            </a:r>
            <a:r>
              <a:rPr lang="en-US" sz="1600"/>
              <a:t>+M</a:t>
            </a:r>
            <a:r>
              <a:rPr lang="en-US" sz="1600" baseline="-25000"/>
              <a:t>1,2</a:t>
            </a:r>
            <a:r>
              <a:rPr lang="en-US" sz="1600"/>
              <a:t>*N</a:t>
            </a:r>
            <a:r>
              <a:rPr lang="en-US" sz="1600" baseline="-25000"/>
              <a:t>2,0</a:t>
            </a:r>
            <a:r>
              <a:rPr lang="en-US" sz="1600"/>
              <a:t>+M</a:t>
            </a:r>
            <a:r>
              <a:rPr lang="en-US" sz="1600" baseline="-25000"/>
              <a:t>1,3</a:t>
            </a:r>
            <a:r>
              <a:rPr lang="en-US" sz="1600"/>
              <a:t>*N</a:t>
            </a:r>
            <a:r>
              <a:rPr lang="en-US" sz="1600" baseline="-25000"/>
              <a:t>3,0</a:t>
            </a:r>
          </a:p>
          <a:p>
            <a:pPr algn="l">
              <a:buFontTx/>
              <a:buNone/>
            </a:pPr>
            <a:r>
              <a:rPr lang="en-US" sz="1600"/>
              <a:t>P</a:t>
            </a:r>
            <a:r>
              <a:rPr lang="en-US" sz="1600" baseline="-25000"/>
              <a:t>1,1</a:t>
            </a:r>
            <a:r>
              <a:rPr lang="en-US" sz="1600"/>
              <a:t> = M</a:t>
            </a:r>
            <a:r>
              <a:rPr lang="en-US" sz="1600" baseline="-25000"/>
              <a:t>1,0</a:t>
            </a:r>
            <a:r>
              <a:rPr lang="en-US" sz="1600"/>
              <a:t>*N</a:t>
            </a:r>
            <a:r>
              <a:rPr lang="en-US" sz="1600" baseline="-25000"/>
              <a:t>0,1</a:t>
            </a:r>
            <a:r>
              <a:rPr lang="en-US" sz="1600"/>
              <a:t>+M</a:t>
            </a:r>
            <a:r>
              <a:rPr lang="en-US" sz="1600" baseline="-25000"/>
              <a:t>1,1</a:t>
            </a:r>
            <a:r>
              <a:rPr lang="en-US" sz="1600"/>
              <a:t>*N</a:t>
            </a:r>
            <a:r>
              <a:rPr lang="en-US" sz="1600" baseline="-25000"/>
              <a:t>1,1</a:t>
            </a:r>
            <a:r>
              <a:rPr lang="en-US" sz="1600"/>
              <a:t>+M</a:t>
            </a:r>
            <a:r>
              <a:rPr lang="en-US" sz="1600" baseline="-25000"/>
              <a:t>1,2</a:t>
            </a:r>
            <a:r>
              <a:rPr lang="en-US" sz="1600"/>
              <a:t>*N</a:t>
            </a:r>
            <a:r>
              <a:rPr lang="en-US" sz="1600" baseline="-25000"/>
              <a:t>2,1</a:t>
            </a:r>
            <a:r>
              <a:rPr lang="en-US" sz="1600"/>
              <a:t>+M</a:t>
            </a:r>
            <a:r>
              <a:rPr lang="en-US" sz="1600" baseline="-25000"/>
              <a:t>1,3</a:t>
            </a:r>
            <a:r>
              <a:rPr lang="en-US" sz="1600"/>
              <a:t>*N</a:t>
            </a:r>
            <a:r>
              <a:rPr lang="en-US" sz="1600" baseline="-25000"/>
              <a:t>3,1</a:t>
            </a:r>
          </a:p>
          <a:p>
            <a:pPr algn="l">
              <a:buFontTx/>
              <a:buNone/>
            </a:pPr>
            <a:endParaRPr lang="en-US" sz="1600" baseline="-25000"/>
          </a:p>
          <a:p>
            <a:pPr algn="l">
              <a:buFontTx/>
              <a:buNone/>
            </a:pPr>
            <a:endParaRPr lang="en-US" sz="1600" baseline="-2500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427538" y="4005263"/>
          <a:ext cx="45640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Access order </a:t>
                      </a:r>
                    </a:p>
                  </a:txBody>
                  <a:tcPr marL="91458" marR="9145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thread</a:t>
                      </a:r>
                      <a:r>
                        <a:rPr lang="en-US" sz="1600" baseline="-25000" dirty="0"/>
                        <a:t>0,0</a:t>
                      </a:r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0,0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0,0</a:t>
                      </a:r>
                      <a:endParaRPr lang="en-US" sz="1400" dirty="0"/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0,1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1,0</a:t>
                      </a:r>
                      <a:endParaRPr lang="en-US" sz="1400" dirty="0"/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0,2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2,0</a:t>
                      </a:r>
                      <a:endParaRPr lang="en-US" sz="1400" dirty="0"/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0,3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3,0</a:t>
                      </a:r>
                      <a:endParaRPr lang="en-US" sz="1400" dirty="0"/>
                    </a:p>
                  </a:txBody>
                  <a:tcPr marL="91458" marR="914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thread</a:t>
                      </a:r>
                      <a:r>
                        <a:rPr lang="en-US" sz="1600" baseline="-25000" dirty="0"/>
                        <a:t>0,1</a:t>
                      </a:r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0,0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0,1</a:t>
                      </a:r>
                      <a:endParaRPr lang="en-US" sz="1400" dirty="0"/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0,1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1,1</a:t>
                      </a:r>
                      <a:endParaRPr lang="en-US" sz="1400" dirty="0"/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0,2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2,1</a:t>
                      </a:r>
                      <a:endParaRPr lang="en-US" sz="1400" dirty="0"/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0,3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3,1</a:t>
                      </a:r>
                      <a:endParaRPr lang="en-US" sz="1400" dirty="0"/>
                    </a:p>
                  </a:txBody>
                  <a:tcPr marL="91458" marR="9145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thread</a:t>
                      </a:r>
                      <a:r>
                        <a:rPr lang="en-US" sz="1600" baseline="-25000" dirty="0"/>
                        <a:t>1,0</a:t>
                      </a:r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1,0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0,0</a:t>
                      </a:r>
                      <a:endParaRPr lang="en-US" sz="1400" dirty="0"/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1,1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1,0</a:t>
                      </a:r>
                      <a:endParaRPr lang="en-US" sz="1400" dirty="0"/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1,2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2,0</a:t>
                      </a:r>
                      <a:endParaRPr lang="en-US" sz="1400" dirty="0"/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1,3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3,0</a:t>
                      </a:r>
                      <a:endParaRPr lang="en-US" sz="1400" dirty="0"/>
                    </a:p>
                  </a:txBody>
                  <a:tcPr marL="91458" marR="9145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thread</a:t>
                      </a:r>
                      <a:r>
                        <a:rPr lang="en-US" sz="1600" baseline="-25000" dirty="0"/>
                        <a:t>1,1</a:t>
                      </a:r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1,0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0,1</a:t>
                      </a:r>
                      <a:endParaRPr lang="en-US" sz="1400" dirty="0"/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1,1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1,1</a:t>
                      </a:r>
                      <a:endParaRPr lang="en-US" sz="1400" dirty="0"/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1,2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2,1</a:t>
                      </a:r>
                      <a:endParaRPr lang="en-US" sz="1400" dirty="0"/>
                    </a:p>
                  </a:txBody>
                  <a:tcPr marL="91458" marR="9145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aseline="-25000" dirty="0"/>
                        <a:t>1,3</a:t>
                      </a:r>
                      <a:r>
                        <a:rPr lang="en-US" sz="1400" dirty="0"/>
                        <a:t>*N</a:t>
                      </a:r>
                      <a:r>
                        <a:rPr lang="en-US" sz="1400" baseline="-25000" dirty="0"/>
                        <a:t>3,1</a:t>
                      </a:r>
                      <a:endParaRPr lang="en-US" sz="1400" dirty="0"/>
                    </a:p>
                  </a:txBody>
                  <a:tcPr marL="91458" marR="9145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6233" name="Straight Arrow Connector 33"/>
          <p:cNvCxnSpPr>
            <a:cxnSpLocks noChangeShapeType="1"/>
          </p:cNvCxnSpPr>
          <p:nvPr/>
        </p:nvCxnSpPr>
        <p:spPr bwMode="auto">
          <a:xfrm>
            <a:off x="5867400" y="4221163"/>
            <a:ext cx="2665413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6234" name="TextBox 35"/>
          <p:cNvSpPr txBox="1">
            <a:spLocks noChangeArrowheads="1"/>
          </p:cNvSpPr>
          <p:nvPr/>
        </p:nvSpPr>
        <p:spPr bwMode="auto">
          <a:xfrm>
            <a:off x="971550" y="2924175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/>
              <a:t>block (0,0)</a:t>
            </a:r>
          </a:p>
        </p:txBody>
      </p:sp>
      <p:sp>
        <p:nvSpPr>
          <p:cNvPr id="136235" name="Content Placeholder 2"/>
          <p:cNvSpPr txBox="1">
            <a:spLocks/>
          </p:cNvSpPr>
          <p:nvPr/>
        </p:nvSpPr>
        <p:spPr bwMode="auto">
          <a:xfrm>
            <a:off x="468313" y="4724400"/>
            <a:ext cx="38877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000"/>
              <a:t>Every M and N element is accessed twice in executing block (0,0).</a:t>
            </a:r>
          </a:p>
          <a:p>
            <a:pPr algn="l"/>
            <a:r>
              <a:rPr lang="en-US" sz="2000"/>
              <a:t>For NxN blocks we can reduce global accesses by a factor of N.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5903913" y="4652963"/>
            <a:ext cx="1008062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US">
              <a:latin typeface="Times New Roman" pitchFamily="18" charset="0"/>
              <a:sym typeface="Math1" pitchFamily="2" charset="2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787900" y="4652963"/>
            <a:ext cx="1008063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US">
              <a:latin typeface="Times New Roman" pitchFamily="18" charset="0"/>
              <a:sym typeface="Math1" pitchFamily="2" charset="2"/>
            </a:endParaRPr>
          </a:p>
        </p:txBody>
      </p:sp>
      <p:sp>
        <p:nvSpPr>
          <p:cNvPr id="137219" name="Title 1"/>
          <p:cNvSpPr>
            <a:spLocks noGrp="1"/>
          </p:cNvSpPr>
          <p:nvPr>
            <p:ph type="title"/>
          </p:nvPr>
        </p:nvSpPr>
        <p:spPr>
          <a:xfrm>
            <a:off x="684213" y="31750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Tiled Matrix Multiply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F248-5093-E44B-BAA7-A75C49632EDD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sp>
        <p:nvSpPr>
          <p:cNvPr id="137221" name="Content Placeholder 2"/>
          <p:cNvSpPr txBox="1">
            <a:spLocks/>
          </p:cNvSpPr>
          <p:nvPr/>
        </p:nvSpPr>
        <p:spPr bwMode="auto">
          <a:xfrm>
            <a:off x="539750" y="1052513"/>
            <a:ext cx="813593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800"/>
              <a:t>Assume grid of 2x2 blocks, with each block consisting of 2x2 threads.</a:t>
            </a:r>
          </a:p>
          <a:p>
            <a:pPr algn="l"/>
            <a:r>
              <a:rPr lang="en-US" sz="2800"/>
              <a:t>Threads collaboratively load M and N elements into shared memory before using them.</a:t>
            </a:r>
          </a:p>
          <a:p>
            <a:pPr algn="l"/>
            <a:r>
              <a:rPr lang="en-US" sz="2800"/>
              <a:t>Must remember that size of shared memory is small.</a:t>
            </a:r>
          </a:p>
          <a:p>
            <a:pPr algn="l"/>
            <a:r>
              <a:rPr lang="en-US" sz="2800"/>
              <a:t>Divide M and N matrices into smaller tiles. For example, make tiles the same size as blocks.</a:t>
            </a:r>
          </a:p>
        </p:txBody>
      </p:sp>
      <p:sp>
        <p:nvSpPr>
          <p:cNvPr id="137222" name="Content Placeholder 2"/>
          <p:cNvSpPr txBox="1">
            <a:spLocks/>
          </p:cNvSpPr>
          <p:nvPr/>
        </p:nvSpPr>
        <p:spPr bwMode="auto">
          <a:xfrm>
            <a:off x="4067175" y="4581525"/>
            <a:ext cx="432117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0,0</a:t>
            </a:r>
            <a:r>
              <a:rPr lang="en-US" sz="1600"/>
              <a:t> = MT</a:t>
            </a:r>
            <a:r>
              <a:rPr lang="en-US" sz="1600" baseline="-25000"/>
              <a:t>0,0</a:t>
            </a:r>
            <a:r>
              <a:rPr lang="en-US" sz="1600"/>
              <a:t>*NT</a:t>
            </a:r>
            <a:r>
              <a:rPr lang="en-US" sz="1600" baseline="-25000"/>
              <a:t>0,0</a:t>
            </a:r>
            <a:r>
              <a:rPr lang="en-US" sz="1600"/>
              <a:t>+MT</a:t>
            </a:r>
            <a:r>
              <a:rPr lang="en-US" sz="1600" baseline="-25000"/>
              <a:t>0,1</a:t>
            </a:r>
            <a:r>
              <a:rPr lang="en-US" sz="1600"/>
              <a:t>*NT</a:t>
            </a:r>
            <a:r>
              <a:rPr lang="en-US" sz="1600" baseline="-25000"/>
              <a:t>1,0</a:t>
            </a:r>
          </a:p>
          <a:p>
            <a:pPr algn="l"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0,1</a:t>
            </a:r>
            <a:r>
              <a:rPr lang="en-US" sz="1600"/>
              <a:t> = MT</a:t>
            </a:r>
            <a:r>
              <a:rPr lang="en-US" sz="1600" baseline="-25000"/>
              <a:t>0,0</a:t>
            </a:r>
            <a:r>
              <a:rPr lang="en-US" sz="1600"/>
              <a:t>*NT</a:t>
            </a:r>
            <a:r>
              <a:rPr lang="en-US" sz="1600" baseline="-25000"/>
              <a:t>0,1</a:t>
            </a:r>
            <a:r>
              <a:rPr lang="en-US" sz="1600"/>
              <a:t>+MT</a:t>
            </a:r>
            <a:r>
              <a:rPr lang="en-US" sz="1600" baseline="-25000"/>
              <a:t>0,1</a:t>
            </a:r>
            <a:r>
              <a:rPr lang="en-US" sz="1600"/>
              <a:t>*NT</a:t>
            </a:r>
            <a:r>
              <a:rPr lang="en-US" sz="1600" baseline="-25000"/>
              <a:t>1,1</a:t>
            </a:r>
          </a:p>
          <a:p>
            <a:pPr algn="l"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1,0</a:t>
            </a:r>
            <a:r>
              <a:rPr lang="en-US" sz="1600"/>
              <a:t> = MT</a:t>
            </a:r>
            <a:r>
              <a:rPr lang="en-US" sz="1600" baseline="-25000"/>
              <a:t>1,0</a:t>
            </a:r>
            <a:r>
              <a:rPr lang="en-US" sz="1600"/>
              <a:t>*NT</a:t>
            </a:r>
            <a:r>
              <a:rPr lang="en-US" sz="1600" baseline="-25000"/>
              <a:t>0,0</a:t>
            </a:r>
            <a:r>
              <a:rPr lang="en-US" sz="1600"/>
              <a:t>+MT</a:t>
            </a:r>
            <a:r>
              <a:rPr lang="en-US" sz="1600" baseline="-25000"/>
              <a:t>1,1</a:t>
            </a:r>
            <a:r>
              <a:rPr lang="en-US" sz="1600"/>
              <a:t>*NT</a:t>
            </a:r>
            <a:r>
              <a:rPr lang="en-US" sz="1600" baseline="-25000"/>
              <a:t>1,0</a:t>
            </a:r>
          </a:p>
          <a:p>
            <a:pPr algn="l"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1,1</a:t>
            </a:r>
            <a:r>
              <a:rPr lang="en-US" sz="1600"/>
              <a:t> = MT</a:t>
            </a:r>
            <a:r>
              <a:rPr lang="en-US" sz="1600" baseline="-25000"/>
              <a:t>1,0</a:t>
            </a:r>
            <a:r>
              <a:rPr lang="en-US" sz="1600"/>
              <a:t>*NT</a:t>
            </a:r>
            <a:r>
              <a:rPr lang="en-US" sz="1600" baseline="-25000"/>
              <a:t>0,1</a:t>
            </a:r>
            <a:r>
              <a:rPr lang="en-US" sz="1600"/>
              <a:t>+MT</a:t>
            </a:r>
            <a:r>
              <a:rPr lang="en-US" sz="1600" baseline="-25000"/>
              <a:t>1,1</a:t>
            </a:r>
            <a:r>
              <a:rPr lang="en-US" sz="1600"/>
              <a:t>*NT</a:t>
            </a:r>
            <a:r>
              <a:rPr lang="en-US" sz="1600" baseline="-25000"/>
              <a:t>1,1</a:t>
            </a:r>
          </a:p>
          <a:p>
            <a:pPr algn="l">
              <a:buFontTx/>
              <a:buNone/>
            </a:pPr>
            <a:endParaRPr lang="en-US" sz="1600" baseline="-25000"/>
          </a:p>
          <a:p>
            <a:pPr algn="l">
              <a:buFontTx/>
              <a:buNone/>
            </a:pPr>
            <a:endParaRPr lang="en-US" sz="1600" baseline="-25000"/>
          </a:p>
        </p:txBody>
      </p:sp>
      <p:sp>
        <p:nvSpPr>
          <p:cNvPr id="137223" name="Rectangle 34"/>
          <p:cNvSpPr>
            <a:spLocks noChangeArrowheads="1"/>
          </p:cNvSpPr>
          <p:nvPr/>
        </p:nvSpPr>
        <p:spPr bwMode="auto">
          <a:xfrm>
            <a:off x="1763713" y="4724400"/>
            <a:ext cx="863600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0,0</a:t>
            </a:r>
          </a:p>
        </p:txBody>
      </p:sp>
      <p:sp>
        <p:nvSpPr>
          <p:cNvPr id="137224" name="Rectangle 25"/>
          <p:cNvSpPr>
            <a:spLocks noChangeArrowheads="1"/>
          </p:cNvSpPr>
          <p:nvPr/>
        </p:nvSpPr>
        <p:spPr bwMode="auto">
          <a:xfrm>
            <a:off x="2627313" y="5589588"/>
            <a:ext cx="865187" cy="863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1,1</a:t>
            </a:r>
          </a:p>
        </p:txBody>
      </p:sp>
      <p:sp>
        <p:nvSpPr>
          <p:cNvPr id="137225" name="Rectangle 11"/>
          <p:cNvSpPr>
            <a:spLocks noChangeArrowheads="1"/>
          </p:cNvSpPr>
          <p:nvPr/>
        </p:nvSpPr>
        <p:spPr bwMode="auto">
          <a:xfrm>
            <a:off x="2627313" y="4724400"/>
            <a:ext cx="865187" cy="8651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0,1</a:t>
            </a:r>
          </a:p>
        </p:txBody>
      </p:sp>
      <p:sp>
        <p:nvSpPr>
          <p:cNvPr id="137226" name="Rectangle 7"/>
          <p:cNvSpPr>
            <a:spLocks noChangeArrowheads="1"/>
          </p:cNvSpPr>
          <p:nvPr/>
        </p:nvSpPr>
        <p:spPr bwMode="auto">
          <a:xfrm>
            <a:off x="2627313" y="4724400"/>
            <a:ext cx="865187" cy="865188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137227" name="Rectangle 4"/>
          <p:cNvSpPr>
            <a:spLocks noChangeArrowheads="1"/>
          </p:cNvSpPr>
          <p:nvPr/>
        </p:nvSpPr>
        <p:spPr bwMode="auto">
          <a:xfrm>
            <a:off x="1763713" y="4724400"/>
            <a:ext cx="863600" cy="865188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137228" name="Rectangle 5"/>
          <p:cNvSpPr>
            <a:spLocks noChangeArrowheads="1"/>
          </p:cNvSpPr>
          <p:nvPr/>
        </p:nvSpPr>
        <p:spPr bwMode="auto">
          <a:xfrm>
            <a:off x="1763713" y="5589588"/>
            <a:ext cx="863600" cy="863600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137229" name="Rectangle 6"/>
          <p:cNvSpPr>
            <a:spLocks noChangeArrowheads="1"/>
          </p:cNvSpPr>
          <p:nvPr/>
        </p:nvSpPr>
        <p:spPr bwMode="auto">
          <a:xfrm>
            <a:off x="2627313" y="5589588"/>
            <a:ext cx="865187" cy="863600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137230" name="TextBox 35"/>
          <p:cNvSpPr txBox="1">
            <a:spLocks noChangeArrowheads="1"/>
          </p:cNvSpPr>
          <p:nvPr/>
        </p:nvSpPr>
        <p:spPr bwMode="auto">
          <a:xfrm>
            <a:off x="468313" y="4941888"/>
            <a:ext cx="122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/>
              <a:t>Tile (0,0)</a:t>
            </a:r>
          </a:p>
        </p:txBody>
      </p:sp>
      <p:sp>
        <p:nvSpPr>
          <p:cNvPr id="137231" name="Rectangle 32"/>
          <p:cNvSpPr>
            <a:spLocks noChangeArrowheads="1"/>
          </p:cNvSpPr>
          <p:nvPr/>
        </p:nvSpPr>
        <p:spPr bwMode="auto">
          <a:xfrm>
            <a:off x="1763713" y="5589588"/>
            <a:ext cx="863600" cy="863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1,0</a:t>
            </a:r>
          </a:p>
        </p:txBody>
      </p:sp>
      <p:sp>
        <p:nvSpPr>
          <p:cNvPr id="137232" name="TextBox 23"/>
          <p:cNvSpPr txBox="1">
            <a:spLocks noChangeArrowheads="1"/>
          </p:cNvSpPr>
          <p:nvPr/>
        </p:nvSpPr>
        <p:spPr bwMode="auto">
          <a:xfrm>
            <a:off x="4787900" y="4365625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/>
              <a:t>Phase 1</a:t>
            </a:r>
          </a:p>
        </p:txBody>
      </p:sp>
      <p:sp>
        <p:nvSpPr>
          <p:cNvPr id="137233" name="TextBox 38"/>
          <p:cNvSpPr txBox="1">
            <a:spLocks noChangeArrowheads="1"/>
          </p:cNvSpPr>
          <p:nvPr/>
        </p:nvSpPr>
        <p:spPr bwMode="auto">
          <a:xfrm>
            <a:off x="5940425" y="4365625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/>
              <a:t>Phase 2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5903913" y="4652963"/>
            <a:ext cx="1008062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US">
              <a:latin typeface="Times New Roman" pitchFamily="18" charset="0"/>
              <a:sym typeface="Math1" pitchFamily="2" charset="2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787900" y="4652963"/>
            <a:ext cx="1008063" cy="288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US">
              <a:latin typeface="Times New Roman" pitchFamily="18" charset="0"/>
              <a:sym typeface="Math1" pitchFamily="2" charset="2"/>
            </a:endParaRPr>
          </a:p>
        </p:txBody>
      </p:sp>
      <p:sp>
        <p:nvSpPr>
          <p:cNvPr id="138243" name="Title 1"/>
          <p:cNvSpPr>
            <a:spLocks noGrp="1"/>
          </p:cNvSpPr>
          <p:nvPr>
            <p:ph type="title"/>
          </p:nvPr>
        </p:nvSpPr>
        <p:spPr>
          <a:xfrm>
            <a:off x="684213" y="31750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Tiled Matrix Multiply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25BE5-6D48-3A48-891E-693EF2788FA2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138245" name="Content Placeholder 2"/>
          <p:cNvSpPr txBox="1">
            <a:spLocks/>
          </p:cNvSpPr>
          <p:nvPr/>
        </p:nvSpPr>
        <p:spPr bwMode="auto">
          <a:xfrm>
            <a:off x="539750" y="1052513"/>
            <a:ext cx="813593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800"/>
              <a:t>Do computation in phases.</a:t>
            </a:r>
          </a:p>
          <a:p>
            <a:pPr algn="l"/>
            <a:r>
              <a:rPr lang="en-US" sz="2800"/>
              <a:t>Load tiles for Phase 1 into shared memory.</a:t>
            </a:r>
          </a:p>
          <a:p>
            <a:pPr algn="l"/>
            <a:r>
              <a:rPr lang="en-US" sz="2800"/>
              <a:t>Multiply tiles for Phase 1 together.</a:t>
            </a:r>
          </a:p>
          <a:p>
            <a:pPr algn="l"/>
            <a:r>
              <a:rPr lang="en-US" sz="2800"/>
              <a:t>Load tiles for Phase 2 into shared memory.</a:t>
            </a:r>
          </a:p>
          <a:p>
            <a:pPr algn="l"/>
            <a:r>
              <a:rPr lang="en-US" sz="2800"/>
              <a:t>Multiply tiles for Phase 2 together, and add to result from Phase 1.</a:t>
            </a:r>
          </a:p>
          <a:p>
            <a:pPr algn="l"/>
            <a:endParaRPr lang="en-US" sz="2800"/>
          </a:p>
          <a:p>
            <a:pPr algn="l"/>
            <a:endParaRPr lang="en-US" sz="2800"/>
          </a:p>
        </p:txBody>
      </p:sp>
      <p:sp>
        <p:nvSpPr>
          <p:cNvPr id="138246" name="Content Placeholder 2"/>
          <p:cNvSpPr txBox="1">
            <a:spLocks/>
          </p:cNvSpPr>
          <p:nvPr/>
        </p:nvSpPr>
        <p:spPr bwMode="auto">
          <a:xfrm>
            <a:off x="4067175" y="4581525"/>
            <a:ext cx="432117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0,0</a:t>
            </a:r>
            <a:r>
              <a:rPr lang="en-US" sz="1600"/>
              <a:t> = MT</a:t>
            </a:r>
            <a:r>
              <a:rPr lang="en-US" sz="1600" baseline="-25000"/>
              <a:t>0,0</a:t>
            </a:r>
            <a:r>
              <a:rPr lang="en-US" sz="1600"/>
              <a:t>*NT</a:t>
            </a:r>
            <a:r>
              <a:rPr lang="en-US" sz="1600" baseline="-25000"/>
              <a:t>0,0</a:t>
            </a:r>
            <a:r>
              <a:rPr lang="en-US" sz="1600"/>
              <a:t>+MT</a:t>
            </a:r>
            <a:r>
              <a:rPr lang="en-US" sz="1600" baseline="-25000"/>
              <a:t>0,1</a:t>
            </a:r>
            <a:r>
              <a:rPr lang="en-US" sz="1600"/>
              <a:t>*NT</a:t>
            </a:r>
            <a:r>
              <a:rPr lang="en-US" sz="1600" baseline="-25000"/>
              <a:t>1,0</a:t>
            </a:r>
          </a:p>
          <a:p>
            <a:pPr algn="l"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0,1</a:t>
            </a:r>
            <a:r>
              <a:rPr lang="en-US" sz="1600"/>
              <a:t> = MT</a:t>
            </a:r>
            <a:r>
              <a:rPr lang="en-US" sz="1600" baseline="-25000"/>
              <a:t>0,0</a:t>
            </a:r>
            <a:r>
              <a:rPr lang="en-US" sz="1600"/>
              <a:t>*NT</a:t>
            </a:r>
            <a:r>
              <a:rPr lang="en-US" sz="1600" baseline="-25000"/>
              <a:t>0,1</a:t>
            </a:r>
            <a:r>
              <a:rPr lang="en-US" sz="1600"/>
              <a:t>+MT</a:t>
            </a:r>
            <a:r>
              <a:rPr lang="en-US" sz="1600" baseline="-25000"/>
              <a:t>0,1</a:t>
            </a:r>
            <a:r>
              <a:rPr lang="en-US" sz="1600"/>
              <a:t>*NT</a:t>
            </a:r>
            <a:r>
              <a:rPr lang="en-US" sz="1600" baseline="-25000"/>
              <a:t>1,1</a:t>
            </a:r>
          </a:p>
          <a:p>
            <a:pPr algn="l"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1,0</a:t>
            </a:r>
            <a:r>
              <a:rPr lang="en-US" sz="1600"/>
              <a:t> = MT</a:t>
            </a:r>
            <a:r>
              <a:rPr lang="en-US" sz="1600" baseline="-25000"/>
              <a:t>1,0</a:t>
            </a:r>
            <a:r>
              <a:rPr lang="en-US" sz="1600"/>
              <a:t>*NT</a:t>
            </a:r>
            <a:r>
              <a:rPr lang="en-US" sz="1600" baseline="-25000"/>
              <a:t>0,0</a:t>
            </a:r>
            <a:r>
              <a:rPr lang="en-US" sz="1600"/>
              <a:t>+MT</a:t>
            </a:r>
            <a:r>
              <a:rPr lang="en-US" sz="1600" baseline="-25000"/>
              <a:t>1,1</a:t>
            </a:r>
            <a:r>
              <a:rPr lang="en-US" sz="1600"/>
              <a:t>*NT</a:t>
            </a:r>
            <a:r>
              <a:rPr lang="en-US" sz="1600" baseline="-25000"/>
              <a:t>1,0</a:t>
            </a:r>
          </a:p>
          <a:p>
            <a:pPr algn="l"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1,1</a:t>
            </a:r>
            <a:r>
              <a:rPr lang="en-US" sz="1600"/>
              <a:t> = MT</a:t>
            </a:r>
            <a:r>
              <a:rPr lang="en-US" sz="1600" baseline="-25000"/>
              <a:t>1,0</a:t>
            </a:r>
            <a:r>
              <a:rPr lang="en-US" sz="1600"/>
              <a:t>*NT</a:t>
            </a:r>
            <a:r>
              <a:rPr lang="en-US" sz="1600" baseline="-25000"/>
              <a:t>0,1</a:t>
            </a:r>
            <a:r>
              <a:rPr lang="en-US" sz="1600"/>
              <a:t>+MT</a:t>
            </a:r>
            <a:r>
              <a:rPr lang="en-US" sz="1600" baseline="-25000"/>
              <a:t>1,1</a:t>
            </a:r>
            <a:r>
              <a:rPr lang="en-US" sz="1600"/>
              <a:t>*NT</a:t>
            </a:r>
            <a:r>
              <a:rPr lang="en-US" sz="1600" baseline="-25000"/>
              <a:t>1,1</a:t>
            </a:r>
          </a:p>
          <a:p>
            <a:pPr algn="l">
              <a:buFontTx/>
              <a:buNone/>
            </a:pPr>
            <a:endParaRPr lang="en-US" sz="1600" baseline="-25000"/>
          </a:p>
          <a:p>
            <a:pPr algn="l">
              <a:buFontTx/>
              <a:buNone/>
            </a:pPr>
            <a:endParaRPr lang="en-US" sz="1600" baseline="-25000"/>
          </a:p>
        </p:txBody>
      </p:sp>
      <p:sp>
        <p:nvSpPr>
          <p:cNvPr id="138247" name="Rectangle 34"/>
          <p:cNvSpPr>
            <a:spLocks noChangeArrowheads="1"/>
          </p:cNvSpPr>
          <p:nvPr/>
        </p:nvSpPr>
        <p:spPr bwMode="auto">
          <a:xfrm>
            <a:off x="1763713" y="4724400"/>
            <a:ext cx="863600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0,0</a:t>
            </a:r>
          </a:p>
        </p:txBody>
      </p:sp>
      <p:sp>
        <p:nvSpPr>
          <p:cNvPr id="138248" name="Rectangle 25"/>
          <p:cNvSpPr>
            <a:spLocks noChangeArrowheads="1"/>
          </p:cNvSpPr>
          <p:nvPr/>
        </p:nvSpPr>
        <p:spPr bwMode="auto">
          <a:xfrm>
            <a:off x="2627313" y="5589588"/>
            <a:ext cx="865187" cy="863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1,1</a:t>
            </a:r>
          </a:p>
        </p:txBody>
      </p:sp>
      <p:sp>
        <p:nvSpPr>
          <p:cNvPr id="138249" name="Rectangle 11"/>
          <p:cNvSpPr>
            <a:spLocks noChangeArrowheads="1"/>
          </p:cNvSpPr>
          <p:nvPr/>
        </p:nvSpPr>
        <p:spPr bwMode="auto">
          <a:xfrm>
            <a:off x="2627313" y="4724400"/>
            <a:ext cx="865187" cy="8651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0,1</a:t>
            </a:r>
          </a:p>
        </p:txBody>
      </p:sp>
      <p:sp>
        <p:nvSpPr>
          <p:cNvPr id="138250" name="Rectangle 7"/>
          <p:cNvSpPr>
            <a:spLocks noChangeArrowheads="1"/>
          </p:cNvSpPr>
          <p:nvPr/>
        </p:nvSpPr>
        <p:spPr bwMode="auto">
          <a:xfrm>
            <a:off x="2627313" y="4724400"/>
            <a:ext cx="865187" cy="865188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138251" name="Rectangle 4"/>
          <p:cNvSpPr>
            <a:spLocks noChangeArrowheads="1"/>
          </p:cNvSpPr>
          <p:nvPr/>
        </p:nvSpPr>
        <p:spPr bwMode="auto">
          <a:xfrm>
            <a:off x="1763713" y="4724400"/>
            <a:ext cx="863600" cy="865188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138252" name="Rectangle 5"/>
          <p:cNvSpPr>
            <a:spLocks noChangeArrowheads="1"/>
          </p:cNvSpPr>
          <p:nvPr/>
        </p:nvSpPr>
        <p:spPr bwMode="auto">
          <a:xfrm>
            <a:off x="1763713" y="5589588"/>
            <a:ext cx="863600" cy="863600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138253" name="Rectangle 6"/>
          <p:cNvSpPr>
            <a:spLocks noChangeArrowheads="1"/>
          </p:cNvSpPr>
          <p:nvPr/>
        </p:nvSpPr>
        <p:spPr bwMode="auto">
          <a:xfrm>
            <a:off x="2627313" y="5589588"/>
            <a:ext cx="865187" cy="863600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en-US"/>
          </a:p>
        </p:txBody>
      </p:sp>
      <p:sp>
        <p:nvSpPr>
          <p:cNvPr id="138254" name="TextBox 35"/>
          <p:cNvSpPr txBox="1">
            <a:spLocks noChangeArrowheads="1"/>
          </p:cNvSpPr>
          <p:nvPr/>
        </p:nvSpPr>
        <p:spPr bwMode="auto">
          <a:xfrm>
            <a:off x="468313" y="4941888"/>
            <a:ext cx="122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/>
              <a:t>Tile (0,0)</a:t>
            </a:r>
          </a:p>
        </p:txBody>
      </p:sp>
      <p:sp>
        <p:nvSpPr>
          <p:cNvPr id="138255" name="Rectangle 32"/>
          <p:cNvSpPr>
            <a:spLocks noChangeArrowheads="1"/>
          </p:cNvSpPr>
          <p:nvPr/>
        </p:nvSpPr>
        <p:spPr bwMode="auto">
          <a:xfrm>
            <a:off x="1763713" y="5589588"/>
            <a:ext cx="863600" cy="863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sz="1600"/>
              <a:t>PT</a:t>
            </a:r>
            <a:r>
              <a:rPr lang="en-US" sz="1600" baseline="-25000"/>
              <a:t>1,0</a:t>
            </a:r>
          </a:p>
        </p:txBody>
      </p:sp>
      <p:sp>
        <p:nvSpPr>
          <p:cNvPr id="138256" name="TextBox 23"/>
          <p:cNvSpPr txBox="1">
            <a:spLocks noChangeArrowheads="1"/>
          </p:cNvSpPr>
          <p:nvPr/>
        </p:nvSpPr>
        <p:spPr bwMode="auto">
          <a:xfrm>
            <a:off x="4787900" y="4365625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/>
              <a:t>Phase 1</a:t>
            </a:r>
          </a:p>
        </p:txBody>
      </p:sp>
      <p:sp>
        <p:nvSpPr>
          <p:cNvPr id="138257" name="TextBox 38"/>
          <p:cNvSpPr txBox="1">
            <a:spLocks noChangeArrowheads="1"/>
          </p:cNvSpPr>
          <p:nvPr/>
        </p:nvSpPr>
        <p:spPr bwMode="auto">
          <a:xfrm>
            <a:off x="5940425" y="4365625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/>
              <a:t>Phase 2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/>
          <p:cNvSpPr>
            <a:spLocks noGrp="1"/>
          </p:cNvSpPr>
          <p:nvPr>
            <p:ph type="title"/>
          </p:nvPr>
        </p:nvSpPr>
        <p:spPr>
          <a:xfrm>
            <a:off x="684213" y="31750"/>
            <a:ext cx="7991475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Execution Phases for Block (0,0)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60CCA-3DC9-7B40-A66B-B25C86AA1B08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grpSp>
        <p:nvGrpSpPr>
          <p:cNvPr id="139267" name="Group 9"/>
          <p:cNvGrpSpPr>
            <a:grpSpLocks/>
          </p:cNvGrpSpPr>
          <p:nvPr/>
        </p:nvGrpSpPr>
        <p:grpSpPr bwMode="auto">
          <a:xfrm>
            <a:off x="1116013" y="981075"/>
            <a:ext cx="6769100" cy="4184650"/>
            <a:chOff x="1115616" y="1484784"/>
            <a:chExt cx="6768752" cy="4185756"/>
          </a:xfrm>
        </p:grpSpPr>
        <p:sp>
          <p:nvSpPr>
            <p:cNvPr id="139269" name="TextBox 1"/>
            <p:cNvSpPr txBox="1">
              <a:spLocks noChangeArrowheads="1"/>
            </p:cNvSpPr>
            <p:nvPr/>
          </p:nvSpPr>
          <p:spPr bwMode="auto">
            <a:xfrm>
              <a:off x="2411760" y="1844824"/>
              <a:ext cx="1296144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600"/>
                <a:t>M</a:t>
              </a:r>
              <a:r>
                <a:rPr lang="en-US" sz="1600" baseline="-25000"/>
                <a:t>0,0</a:t>
              </a:r>
              <a:r>
                <a:rPr lang="en-US" sz="1600"/>
                <a:t>➝Mds</a:t>
              </a:r>
              <a:r>
                <a:rPr lang="en-US" sz="1600" baseline="-25000"/>
                <a:t>0,0</a:t>
              </a:r>
              <a:r>
                <a:rPr lang="en-US" sz="1600"/>
                <a:t>N</a:t>
              </a:r>
              <a:r>
                <a:rPr lang="en-US" sz="1600" baseline="-25000"/>
                <a:t>0,0</a:t>
              </a:r>
              <a:r>
                <a:rPr lang="en-US" sz="1600"/>
                <a:t>➝Nds</a:t>
              </a:r>
              <a:r>
                <a:rPr lang="en-US" sz="1600" baseline="-25000"/>
                <a:t>0,0</a:t>
              </a:r>
            </a:p>
            <a:p>
              <a:pPr algn="l" eaLnBrk="1" hangingPunct="1">
                <a:buFontTx/>
                <a:buNone/>
              </a:pPr>
              <a:endParaRPr lang="en-US" sz="1600" baseline="-25000"/>
            </a:p>
          </p:txBody>
        </p:sp>
        <p:sp>
          <p:nvSpPr>
            <p:cNvPr id="139270" name="TextBox 30"/>
            <p:cNvSpPr txBox="1">
              <a:spLocks noChangeArrowheads="1"/>
            </p:cNvSpPr>
            <p:nvPr/>
          </p:nvSpPr>
          <p:spPr bwMode="auto">
            <a:xfrm>
              <a:off x="3707904" y="1844824"/>
              <a:ext cx="1440160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sz="1600"/>
                <a:t>Pvalue+= Mds</a:t>
              </a:r>
              <a:r>
                <a:rPr lang="en-US" sz="1600" baseline="-25000"/>
                <a:t>0,0</a:t>
              </a:r>
              <a:r>
                <a:rPr lang="en-US" sz="1600"/>
                <a:t>*Nds</a:t>
              </a:r>
              <a:r>
                <a:rPr lang="en-US" sz="1600" baseline="-25000"/>
                <a:t>0,0</a:t>
              </a:r>
              <a:r>
                <a:rPr lang="en-US" sz="1600"/>
                <a:t>+ Mds</a:t>
              </a:r>
              <a:r>
                <a:rPr lang="en-US" sz="1600" baseline="-25000"/>
                <a:t>0,1</a:t>
              </a:r>
              <a:r>
                <a:rPr lang="en-US" sz="1600"/>
                <a:t>*Nds</a:t>
              </a:r>
              <a:r>
                <a:rPr lang="en-US" sz="1600" baseline="-25000"/>
                <a:t>1,0</a:t>
              </a:r>
            </a:p>
          </p:txBody>
        </p:sp>
        <p:sp>
          <p:nvSpPr>
            <p:cNvPr id="139271" name="TextBox 31"/>
            <p:cNvSpPr txBox="1">
              <a:spLocks noChangeArrowheads="1"/>
            </p:cNvSpPr>
            <p:nvPr/>
          </p:nvSpPr>
          <p:spPr bwMode="auto">
            <a:xfrm>
              <a:off x="1115616" y="1844824"/>
              <a:ext cx="1296144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600"/>
                <a:t>thread</a:t>
              </a:r>
              <a:r>
                <a:rPr lang="en-US" sz="1600" baseline="-25000"/>
                <a:t>0,0</a:t>
              </a:r>
            </a:p>
          </p:txBody>
        </p:sp>
        <p:sp>
          <p:nvSpPr>
            <p:cNvPr id="139272" name="TextBox 32"/>
            <p:cNvSpPr txBox="1">
              <a:spLocks noChangeArrowheads="1"/>
            </p:cNvSpPr>
            <p:nvPr/>
          </p:nvSpPr>
          <p:spPr bwMode="auto">
            <a:xfrm>
              <a:off x="5148064" y="1844824"/>
              <a:ext cx="1296144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600"/>
                <a:t>M</a:t>
              </a:r>
              <a:r>
                <a:rPr lang="en-US" sz="1600" baseline="-25000"/>
                <a:t>0,2</a:t>
              </a:r>
              <a:r>
                <a:rPr lang="en-US" sz="1600"/>
                <a:t>➝Mds</a:t>
              </a:r>
              <a:r>
                <a:rPr lang="en-US" sz="1600" baseline="-25000"/>
                <a:t>0,0</a:t>
              </a:r>
              <a:r>
                <a:rPr lang="en-US" sz="1600"/>
                <a:t>N</a:t>
              </a:r>
              <a:r>
                <a:rPr lang="en-US" sz="1600" baseline="-25000"/>
                <a:t>2,0</a:t>
              </a:r>
              <a:r>
                <a:rPr lang="en-US" sz="1600"/>
                <a:t>➝Nds</a:t>
              </a:r>
              <a:r>
                <a:rPr lang="en-US" sz="1600" baseline="-25000"/>
                <a:t>0,0</a:t>
              </a:r>
            </a:p>
            <a:p>
              <a:pPr algn="l" eaLnBrk="1" hangingPunct="1">
                <a:buFontTx/>
                <a:buNone/>
              </a:pPr>
              <a:endParaRPr lang="en-US" sz="1600" baseline="-25000"/>
            </a:p>
          </p:txBody>
        </p:sp>
        <p:sp>
          <p:nvSpPr>
            <p:cNvPr id="139273" name="TextBox 33"/>
            <p:cNvSpPr txBox="1">
              <a:spLocks noChangeArrowheads="1"/>
            </p:cNvSpPr>
            <p:nvPr/>
          </p:nvSpPr>
          <p:spPr bwMode="auto">
            <a:xfrm>
              <a:off x="6444208" y="1844824"/>
              <a:ext cx="1440160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sz="1600"/>
                <a:t>Pvalue+= Mds</a:t>
              </a:r>
              <a:r>
                <a:rPr lang="en-US" sz="1600" baseline="-25000"/>
                <a:t>0,0</a:t>
              </a:r>
              <a:r>
                <a:rPr lang="en-US" sz="1600"/>
                <a:t>*Nds</a:t>
              </a:r>
              <a:r>
                <a:rPr lang="en-US" sz="1600" baseline="-25000"/>
                <a:t>0,0</a:t>
              </a:r>
              <a:r>
                <a:rPr lang="en-US" sz="1600"/>
                <a:t>+ Mds</a:t>
              </a:r>
              <a:r>
                <a:rPr lang="en-US" sz="1600" baseline="-25000"/>
                <a:t>0,1</a:t>
              </a:r>
              <a:r>
                <a:rPr lang="en-US" sz="1600"/>
                <a:t>*Nds</a:t>
              </a:r>
              <a:r>
                <a:rPr lang="en-US" sz="1600" baseline="-25000"/>
                <a:t>1,0</a:t>
              </a:r>
            </a:p>
          </p:txBody>
        </p:sp>
        <p:sp>
          <p:nvSpPr>
            <p:cNvPr id="139274" name="TextBox 34"/>
            <p:cNvSpPr txBox="1">
              <a:spLocks noChangeArrowheads="1"/>
            </p:cNvSpPr>
            <p:nvPr/>
          </p:nvSpPr>
          <p:spPr bwMode="auto">
            <a:xfrm>
              <a:off x="2411760" y="2708920"/>
              <a:ext cx="1296144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600"/>
                <a:t>M</a:t>
              </a:r>
              <a:r>
                <a:rPr lang="en-US" sz="1600" baseline="-25000"/>
                <a:t>0,1</a:t>
              </a:r>
              <a:r>
                <a:rPr lang="en-US" sz="1600"/>
                <a:t>➝Mds</a:t>
              </a:r>
              <a:r>
                <a:rPr lang="en-US" sz="1600" baseline="-25000"/>
                <a:t>0,1</a:t>
              </a:r>
              <a:r>
                <a:rPr lang="en-US" sz="1600"/>
                <a:t>N</a:t>
              </a:r>
              <a:r>
                <a:rPr lang="en-US" sz="1600" baseline="-25000"/>
                <a:t>0,1</a:t>
              </a:r>
              <a:r>
                <a:rPr lang="en-US" sz="1600"/>
                <a:t>➝Nds</a:t>
              </a:r>
              <a:r>
                <a:rPr lang="en-US" sz="1600" baseline="-25000"/>
                <a:t>0,1</a:t>
              </a:r>
            </a:p>
            <a:p>
              <a:pPr algn="l" eaLnBrk="1" hangingPunct="1">
                <a:buFontTx/>
                <a:buNone/>
              </a:pPr>
              <a:endParaRPr lang="en-US" sz="1600" baseline="-25000"/>
            </a:p>
          </p:txBody>
        </p:sp>
        <p:sp>
          <p:nvSpPr>
            <p:cNvPr id="139275" name="TextBox 35"/>
            <p:cNvSpPr txBox="1">
              <a:spLocks noChangeArrowheads="1"/>
            </p:cNvSpPr>
            <p:nvPr/>
          </p:nvSpPr>
          <p:spPr bwMode="auto">
            <a:xfrm>
              <a:off x="3707904" y="2708920"/>
              <a:ext cx="1440160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sz="1600"/>
                <a:t>Pvalue+= Mds</a:t>
              </a:r>
              <a:r>
                <a:rPr lang="en-US" sz="1600" baseline="-25000"/>
                <a:t>0,0</a:t>
              </a:r>
              <a:r>
                <a:rPr lang="en-US" sz="1600"/>
                <a:t>*Nds</a:t>
              </a:r>
              <a:r>
                <a:rPr lang="en-US" sz="1600" baseline="-25000"/>
                <a:t>0,1</a:t>
              </a:r>
              <a:r>
                <a:rPr lang="en-US" sz="1600"/>
                <a:t>+ Mds</a:t>
              </a:r>
              <a:r>
                <a:rPr lang="en-US" sz="1600" baseline="-25000"/>
                <a:t>0,1</a:t>
              </a:r>
              <a:r>
                <a:rPr lang="en-US" sz="1600"/>
                <a:t>*Nds</a:t>
              </a:r>
              <a:r>
                <a:rPr lang="en-US" sz="1600" baseline="-25000"/>
                <a:t>1,1</a:t>
              </a:r>
            </a:p>
          </p:txBody>
        </p:sp>
        <p:sp>
          <p:nvSpPr>
            <p:cNvPr id="139276" name="TextBox 36"/>
            <p:cNvSpPr txBox="1">
              <a:spLocks noChangeArrowheads="1"/>
            </p:cNvSpPr>
            <p:nvPr/>
          </p:nvSpPr>
          <p:spPr bwMode="auto">
            <a:xfrm>
              <a:off x="1115616" y="2708920"/>
              <a:ext cx="1296144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600"/>
                <a:t>thread</a:t>
              </a:r>
              <a:r>
                <a:rPr lang="en-US" sz="1600" baseline="-25000"/>
                <a:t>0,1</a:t>
              </a:r>
            </a:p>
          </p:txBody>
        </p:sp>
        <p:sp>
          <p:nvSpPr>
            <p:cNvPr id="139277" name="TextBox 38"/>
            <p:cNvSpPr txBox="1">
              <a:spLocks noChangeArrowheads="1"/>
            </p:cNvSpPr>
            <p:nvPr/>
          </p:nvSpPr>
          <p:spPr bwMode="auto">
            <a:xfrm>
              <a:off x="5148064" y="2708920"/>
              <a:ext cx="1296144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600"/>
                <a:t>M</a:t>
              </a:r>
              <a:r>
                <a:rPr lang="en-US" sz="1600" baseline="-25000"/>
                <a:t>0,3</a:t>
              </a:r>
              <a:r>
                <a:rPr lang="en-US" sz="1600"/>
                <a:t>➝Mds</a:t>
              </a:r>
              <a:r>
                <a:rPr lang="en-US" sz="1600" baseline="-25000"/>
                <a:t>0,1</a:t>
              </a:r>
              <a:r>
                <a:rPr lang="en-US" sz="1600"/>
                <a:t>N</a:t>
              </a:r>
              <a:r>
                <a:rPr lang="en-US" sz="1600" baseline="-25000"/>
                <a:t>2,1</a:t>
              </a:r>
              <a:r>
                <a:rPr lang="en-US" sz="1600"/>
                <a:t>➝Nds</a:t>
              </a:r>
              <a:r>
                <a:rPr lang="en-US" sz="1600" baseline="-25000"/>
                <a:t>0,1</a:t>
              </a:r>
            </a:p>
            <a:p>
              <a:pPr algn="l" eaLnBrk="1" hangingPunct="1">
                <a:buFontTx/>
                <a:buNone/>
              </a:pPr>
              <a:endParaRPr lang="en-US" sz="1600" baseline="-25000"/>
            </a:p>
          </p:txBody>
        </p:sp>
        <p:sp>
          <p:nvSpPr>
            <p:cNvPr id="139278" name="TextBox 39"/>
            <p:cNvSpPr txBox="1">
              <a:spLocks noChangeArrowheads="1"/>
            </p:cNvSpPr>
            <p:nvPr/>
          </p:nvSpPr>
          <p:spPr bwMode="auto">
            <a:xfrm>
              <a:off x="6444208" y="2708920"/>
              <a:ext cx="1440160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sz="1600"/>
                <a:t>Pvalue+= Mds</a:t>
              </a:r>
              <a:r>
                <a:rPr lang="en-US" sz="1600" baseline="-25000"/>
                <a:t>0,0</a:t>
              </a:r>
              <a:r>
                <a:rPr lang="en-US" sz="1600"/>
                <a:t>*Nds</a:t>
              </a:r>
              <a:r>
                <a:rPr lang="en-US" sz="1600" baseline="-25000"/>
                <a:t>0,1</a:t>
              </a:r>
              <a:r>
                <a:rPr lang="en-US" sz="1600"/>
                <a:t>+ Mds</a:t>
              </a:r>
              <a:r>
                <a:rPr lang="en-US" sz="1600" baseline="-25000"/>
                <a:t>0,1</a:t>
              </a:r>
              <a:r>
                <a:rPr lang="en-US" sz="1600"/>
                <a:t>*Nds</a:t>
              </a:r>
              <a:r>
                <a:rPr lang="en-US" sz="1600" baseline="-25000"/>
                <a:t>1,1</a:t>
              </a:r>
            </a:p>
          </p:txBody>
        </p:sp>
        <p:sp>
          <p:nvSpPr>
            <p:cNvPr id="139279" name="TextBox 40"/>
            <p:cNvSpPr txBox="1">
              <a:spLocks noChangeArrowheads="1"/>
            </p:cNvSpPr>
            <p:nvPr/>
          </p:nvSpPr>
          <p:spPr bwMode="auto">
            <a:xfrm>
              <a:off x="2411760" y="3573016"/>
              <a:ext cx="1296144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600"/>
                <a:t>M</a:t>
              </a:r>
              <a:r>
                <a:rPr lang="en-US" sz="1600" baseline="-25000"/>
                <a:t>1,0</a:t>
              </a:r>
              <a:r>
                <a:rPr lang="en-US" sz="1600"/>
                <a:t>➝Mds</a:t>
              </a:r>
              <a:r>
                <a:rPr lang="en-US" sz="1600" baseline="-25000"/>
                <a:t>1,0</a:t>
              </a:r>
              <a:r>
                <a:rPr lang="en-US" sz="1600"/>
                <a:t>N</a:t>
              </a:r>
              <a:r>
                <a:rPr lang="en-US" sz="1600" baseline="-25000"/>
                <a:t>1,0</a:t>
              </a:r>
              <a:r>
                <a:rPr lang="en-US" sz="1600"/>
                <a:t>➝Nds</a:t>
              </a:r>
              <a:r>
                <a:rPr lang="en-US" sz="1600" baseline="-25000"/>
                <a:t>1,0</a:t>
              </a:r>
            </a:p>
            <a:p>
              <a:pPr algn="l" eaLnBrk="1" hangingPunct="1">
                <a:buFontTx/>
                <a:buNone/>
              </a:pPr>
              <a:endParaRPr lang="en-US" sz="1600" baseline="-25000"/>
            </a:p>
          </p:txBody>
        </p:sp>
        <p:sp>
          <p:nvSpPr>
            <p:cNvPr id="139280" name="TextBox 41"/>
            <p:cNvSpPr txBox="1">
              <a:spLocks noChangeArrowheads="1"/>
            </p:cNvSpPr>
            <p:nvPr/>
          </p:nvSpPr>
          <p:spPr bwMode="auto">
            <a:xfrm>
              <a:off x="3707904" y="3573016"/>
              <a:ext cx="1440160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sz="1600"/>
                <a:t>Pvalue+= Mds</a:t>
              </a:r>
              <a:r>
                <a:rPr lang="en-US" sz="1600" baseline="-25000"/>
                <a:t>1,0</a:t>
              </a:r>
              <a:r>
                <a:rPr lang="en-US" sz="1600"/>
                <a:t>*Nds</a:t>
              </a:r>
              <a:r>
                <a:rPr lang="en-US" sz="1600" baseline="-25000"/>
                <a:t>0,0</a:t>
              </a:r>
              <a:r>
                <a:rPr lang="en-US" sz="1600"/>
                <a:t>+ Mds</a:t>
              </a:r>
              <a:r>
                <a:rPr lang="en-US" sz="1600" baseline="-25000"/>
                <a:t>1,1</a:t>
              </a:r>
              <a:r>
                <a:rPr lang="en-US" sz="1600"/>
                <a:t>*Nds</a:t>
              </a:r>
              <a:r>
                <a:rPr lang="en-US" sz="1600" baseline="-25000"/>
                <a:t>1,0</a:t>
              </a:r>
            </a:p>
          </p:txBody>
        </p:sp>
        <p:sp>
          <p:nvSpPr>
            <p:cNvPr id="139281" name="TextBox 42"/>
            <p:cNvSpPr txBox="1">
              <a:spLocks noChangeArrowheads="1"/>
            </p:cNvSpPr>
            <p:nvPr/>
          </p:nvSpPr>
          <p:spPr bwMode="auto">
            <a:xfrm>
              <a:off x="1115616" y="3573016"/>
              <a:ext cx="1296144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600"/>
                <a:t>thread</a:t>
              </a:r>
              <a:r>
                <a:rPr lang="en-US" sz="1600" baseline="-25000"/>
                <a:t>1,0</a:t>
              </a:r>
            </a:p>
          </p:txBody>
        </p:sp>
        <p:sp>
          <p:nvSpPr>
            <p:cNvPr id="139282" name="TextBox 43"/>
            <p:cNvSpPr txBox="1">
              <a:spLocks noChangeArrowheads="1"/>
            </p:cNvSpPr>
            <p:nvPr/>
          </p:nvSpPr>
          <p:spPr bwMode="auto">
            <a:xfrm>
              <a:off x="5148064" y="3573016"/>
              <a:ext cx="1296144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600"/>
                <a:t>M</a:t>
              </a:r>
              <a:r>
                <a:rPr lang="en-US" sz="1600" baseline="-25000"/>
                <a:t>1,2</a:t>
              </a:r>
              <a:r>
                <a:rPr lang="en-US" sz="1600"/>
                <a:t>➝Mds</a:t>
              </a:r>
              <a:r>
                <a:rPr lang="en-US" sz="1600" baseline="-25000"/>
                <a:t>1,0</a:t>
              </a:r>
              <a:r>
                <a:rPr lang="en-US" sz="1600"/>
                <a:t>N</a:t>
              </a:r>
              <a:r>
                <a:rPr lang="en-US" sz="1600" baseline="-25000"/>
                <a:t>3,0</a:t>
              </a:r>
              <a:r>
                <a:rPr lang="en-US" sz="1600"/>
                <a:t>➝Nds</a:t>
              </a:r>
              <a:r>
                <a:rPr lang="en-US" sz="1600" baseline="-25000"/>
                <a:t>1,0</a:t>
              </a:r>
            </a:p>
            <a:p>
              <a:pPr algn="l" eaLnBrk="1" hangingPunct="1">
                <a:buFontTx/>
                <a:buNone/>
              </a:pPr>
              <a:endParaRPr lang="en-US" sz="1600" baseline="-25000"/>
            </a:p>
          </p:txBody>
        </p:sp>
        <p:sp>
          <p:nvSpPr>
            <p:cNvPr id="139283" name="TextBox 44"/>
            <p:cNvSpPr txBox="1">
              <a:spLocks noChangeArrowheads="1"/>
            </p:cNvSpPr>
            <p:nvPr/>
          </p:nvSpPr>
          <p:spPr bwMode="auto">
            <a:xfrm>
              <a:off x="6444208" y="3573016"/>
              <a:ext cx="1440160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sz="1600"/>
                <a:t>Pvalue+= Mds</a:t>
              </a:r>
              <a:r>
                <a:rPr lang="en-US" sz="1600" baseline="-25000"/>
                <a:t>1,0</a:t>
              </a:r>
              <a:r>
                <a:rPr lang="en-US" sz="1600"/>
                <a:t>*Nds</a:t>
              </a:r>
              <a:r>
                <a:rPr lang="en-US" sz="1600" baseline="-25000"/>
                <a:t>0,0</a:t>
              </a:r>
              <a:r>
                <a:rPr lang="en-US" sz="1600"/>
                <a:t>+ Mds</a:t>
              </a:r>
              <a:r>
                <a:rPr lang="en-US" sz="1600" baseline="-25000"/>
                <a:t>1,1</a:t>
              </a:r>
              <a:r>
                <a:rPr lang="en-US" sz="1600"/>
                <a:t>*Nds</a:t>
              </a:r>
              <a:r>
                <a:rPr lang="en-US" sz="1600" baseline="-25000"/>
                <a:t>1,0</a:t>
              </a:r>
            </a:p>
          </p:txBody>
        </p:sp>
        <p:sp>
          <p:nvSpPr>
            <p:cNvPr id="139284" name="TextBox 45"/>
            <p:cNvSpPr txBox="1">
              <a:spLocks noChangeArrowheads="1"/>
            </p:cNvSpPr>
            <p:nvPr/>
          </p:nvSpPr>
          <p:spPr bwMode="auto">
            <a:xfrm>
              <a:off x="2411760" y="4437112"/>
              <a:ext cx="1296144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600"/>
                <a:t>M</a:t>
              </a:r>
              <a:r>
                <a:rPr lang="en-US" sz="1600" baseline="-25000"/>
                <a:t>1,1</a:t>
              </a:r>
              <a:r>
                <a:rPr lang="en-US" sz="1600"/>
                <a:t>➝Mds</a:t>
              </a:r>
              <a:r>
                <a:rPr lang="en-US" sz="1600" baseline="-25000"/>
                <a:t>1,1</a:t>
              </a:r>
              <a:r>
                <a:rPr lang="en-US" sz="1600"/>
                <a:t>N</a:t>
              </a:r>
              <a:r>
                <a:rPr lang="en-US" sz="1600" baseline="-25000"/>
                <a:t>1,1</a:t>
              </a:r>
              <a:r>
                <a:rPr lang="en-US" sz="1600"/>
                <a:t>➝Nds</a:t>
              </a:r>
              <a:r>
                <a:rPr lang="en-US" sz="1600" baseline="-25000"/>
                <a:t>1,1</a:t>
              </a:r>
            </a:p>
            <a:p>
              <a:pPr algn="l" eaLnBrk="1" hangingPunct="1">
                <a:buFontTx/>
                <a:buNone/>
              </a:pPr>
              <a:endParaRPr lang="en-US" sz="1600" baseline="-25000"/>
            </a:p>
          </p:txBody>
        </p:sp>
        <p:sp>
          <p:nvSpPr>
            <p:cNvPr id="139285" name="TextBox 46"/>
            <p:cNvSpPr txBox="1">
              <a:spLocks noChangeArrowheads="1"/>
            </p:cNvSpPr>
            <p:nvPr/>
          </p:nvSpPr>
          <p:spPr bwMode="auto">
            <a:xfrm>
              <a:off x="3707904" y="4437112"/>
              <a:ext cx="1440160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sz="1600"/>
                <a:t>Pvalue+= Mds</a:t>
              </a:r>
              <a:r>
                <a:rPr lang="en-US" sz="1600" baseline="-25000"/>
                <a:t>1,0</a:t>
              </a:r>
              <a:r>
                <a:rPr lang="en-US" sz="1600"/>
                <a:t>*Nds</a:t>
              </a:r>
              <a:r>
                <a:rPr lang="en-US" sz="1600" baseline="-25000"/>
                <a:t>0,1</a:t>
              </a:r>
              <a:r>
                <a:rPr lang="en-US" sz="1600"/>
                <a:t>+ Mds</a:t>
              </a:r>
              <a:r>
                <a:rPr lang="en-US" sz="1600" baseline="-25000"/>
                <a:t>1,1</a:t>
              </a:r>
              <a:r>
                <a:rPr lang="en-US" sz="1600"/>
                <a:t>*Nds</a:t>
              </a:r>
              <a:r>
                <a:rPr lang="en-US" sz="1600" baseline="-25000"/>
                <a:t>1,1</a:t>
              </a:r>
            </a:p>
          </p:txBody>
        </p:sp>
        <p:sp>
          <p:nvSpPr>
            <p:cNvPr id="139286" name="TextBox 47"/>
            <p:cNvSpPr txBox="1">
              <a:spLocks noChangeArrowheads="1"/>
            </p:cNvSpPr>
            <p:nvPr/>
          </p:nvSpPr>
          <p:spPr bwMode="auto">
            <a:xfrm>
              <a:off x="1115616" y="4437112"/>
              <a:ext cx="1296144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600"/>
                <a:t>thread</a:t>
              </a:r>
              <a:r>
                <a:rPr lang="en-US" sz="1600" baseline="-25000"/>
                <a:t>1,1</a:t>
              </a:r>
            </a:p>
          </p:txBody>
        </p:sp>
        <p:sp>
          <p:nvSpPr>
            <p:cNvPr id="139287" name="TextBox 48"/>
            <p:cNvSpPr txBox="1">
              <a:spLocks noChangeArrowheads="1"/>
            </p:cNvSpPr>
            <p:nvPr/>
          </p:nvSpPr>
          <p:spPr bwMode="auto">
            <a:xfrm>
              <a:off x="5148064" y="4437112"/>
              <a:ext cx="1296144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600"/>
                <a:t>M</a:t>
              </a:r>
              <a:r>
                <a:rPr lang="en-US" sz="1600" baseline="-25000"/>
                <a:t>1,3</a:t>
              </a:r>
              <a:r>
                <a:rPr lang="en-US" sz="1600"/>
                <a:t>➝Mds</a:t>
              </a:r>
              <a:r>
                <a:rPr lang="en-US" sz="1600" baseline="-25000"/>
                <a:t>1,1</a:t>
              </a:r>
              <a:r>
                <a:rPr lang="en-US" sz="1600"/>
                <a:t>N</a:t>
              </a:r>
              <a:r>
                <a:rPr lang="en-US" sz="1600" baseline="-25000"/>
                <a:t>3,1</a:t>
              </a:r>
              <a:r>
                <a:rPr lang="en-US" sz="1600"/>
                <a:t>➝Nds</a:t>
              </a:r>
              <a:r>
                <a:rPr lang="en-US" sz="1600" baseline="-25000"/>
                <a:t>1,1</a:t>
              </a:r>
            </a:p>
            <a:p>
              <a:pPr algn="l" eaLnBrk="1" hangingPunct="1">
                <a:buFontTx/>
                <a:buNone/>
              </a:pPr>
              <a:endParaRPr lang="en-US" sz="1600" baseline="-25000"/>
            </a:p>
          </p:txBody>
        </p:sp>
        <p:sp>
          <p:nvSpPr>
            <p:cNvPr id="139288" name="TextBox 49"/>
            <p:cNvSpPr txBox="1">
              <a:spLocks noChangeArrowheads="1"/>
            </p:cNvSpPr>
            <p:nvPr/>
          </p:nvSpPr>
          <p:spPr bwMode="auto">
            <a:xfrm>
              <a:off x="6444208" y="4437112"/>
              <a:ext cx="1440160" cy="86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sz="1600"/>
                <a:t>Pvalue+= Mds</a:t>
              </a:r>
              <a:r>
                <a:rPr lang="en-US" sz="1600" baseline="-25000"/>
                <a:t>1,0</a:t>
              </a:r>
              <a:r>
                <a:rPr lang="en-US" sz="1600"/>
                <a:t>*Nds</a:t>
              </a:r>
              <a:r>
                <a:rPr lang="en-US" sz="1600" baseline="-25000"/>
                <a:t>0,1</a:t>
              </a:r>
              <a:r>
                <a:rPr lang="en-US" sz="1600"/>
                <a:t>+ Mds</a:t>
              </a:r>
              <a:r>
                <a:rPr lang="en-US" sz="1600" baseline="-25000"/>
                <a:t>1,1</a:t>
              </a:r>
              <a:r>
                <a:rPr lang="en-US" sz="1600"/>
                <a:t>*Nds</a:t>
              </a:r>
              <a:r>
                <a:rPr lang="en-US" sz="1600" baseline="-25000"/>
                <a:t>1,1</a:t>
              </a:r>
            </a:p>
          </p:txBody>
        </p:sp>
        <p:sp>
          <p:nvSpPr>
            <p:cNvPr id="139289" name="TextBox 4"/>
            <p:cNvSpPr txBox="1">
              <a:spLocks noChangeArrowheads="1"/>
            </p:cNvSpPr>
            <p:nvPr/>
          </p:nvSpPr>
          <p:spPr bwMode="auto">
            <a:xfrm>
              <a:off x="2411760" y="1484784"/>
              <a:ext cx="273630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800"/>
                <a:t>Phase 1</a:t>
              </a:r>
            </a:p>
          </p:txBody>
        </p:sp>
        <p:sp>
          <p:nvSpPr>
            <p:cNvPr id="139290" name="TextBox 50"/>
            <p:cNvSpPr txBox="1">
              <a:spLocks noChangeArrowheads="1"/>
            </p:cNvSpPr>
            <p:nvPr/>
          </p:nvSpPr>
          <p:spPr bwMode="auto">
            <a:xfrm>
              <a:off x="5148064" y="1484784"/>
              <a:ext cx="273630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800"/>
                <a:t>Phase 2</a:t>
              </a:r>
            </a:p>
          </p:txBody>
        </p:sp>
        <p:sp>
          <p:nvSpPr>
            <p:cNvPr id="139291" name="TextBox 5"/>
            <p:cNvSpPr txBox="1">
              <a:spLocks noChangeArrowheads="1"/>
            </p:cNvSpPr>
            <p:nvPr/>
          </p:nvSpPr>
          <p:spPr bwMode="auto">
            <a:xfrm>
              <a:off x="2411760" y="5301208"/>
              <a:ext cx="1224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  <a:sym typeface="Math1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sym typeface="Math1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sz="1800"/>
                <a:t>Time</a:t>
              </a:r>
            </a:p>
          </p:txBody>
        </p:sp>
        <p:cxnSp>
          <p:nvCxnSpPr>
            <p:cNvPr id="139292" name="Straight Arrow Connector 7"/>
            <p:cNvCxnSpPr>
              <a:cxnSpLocks noChangeShapeType="1"/>
            </p:cNvCxnSpPr>
            <p:nvPr/>
          </p:nvCxnSpPr>
          <p:spPr bwMode="auto">
            <a:xfrm>
              <a:off x="3131840" y="5517232"/>
              <a:ext cx="2592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9268" name="Content Placeholder 2"/>
          <p:cNvSpPr txBox="1">
            <a:spLocks/>
          </p:cNvSpPr>
          <p:nvPr/>
        </p:nvSpPr>
        <p:spPr bwMode="auto">
          <a:xfrm>
            <a:off x="395288" y="5157788"/>
            <a:ext cx="83534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Math1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sym typeface="Math1" charset="0"/>
              </a:defRPr>
            </a:lvl9pPr>
          </a:lstStyle>
          <a:p>
            <a:pPr algn="l"/>
            <a:r>
              <a:rPr lang="en-US" sz="2000"/>
              <a:t>Each thread has a private copy of Pvalue.</a:t>
            </a:r>
          </a:p>
          <a:p>
            <a:pPr algn="l"/>
            <a:r>
              <a:rPr lang="en-US" sz="2000"/>
              <a:t>In phase 2 we overwrite the shared memory with new tile data.</a:t>
            </a:r>
          </a:p>
          <a:p>
            <a:pPr algn="l"/>
            <a:r>
              <a:rPr lang="en-US" sz="2000"/>
              <a:t>Each global memory value loaded into shared memory is used multiple times.</a:t>
            </a:r>
          </a:p>
          <a:p>
            <a:pPr algn="l"/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0066F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Math1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Math1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6560</TotalTime>
  <Words>9848</Words>
  <Application>Microsoft Macintosh PowerPoint</Application>
  <PresentationFormat>On-screen Show (4:3)</PresentationFormat>
  <Paragraphs>1314</Paragraphs>
  <Slides>108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7" baseType="lpstr">
      <vt:lpstr>ＭＳ Ｐゴシック</vt:lpstr>
      <vt:lpstr>Arial</vt:lpstr>
      <vt:lpstr>Arial Narrow</vt:lpstr>
      <vt:lpstr>Cambria Math</vt:lpstr>
      <vt:lpstr>Courier New</vt:lpstr>
      <vt:lpstr>Math1</vt:lpstr>
      <vt:lpstr>Palatino</vt:lpstr>
      <vt:lpstr>Times New Roman</vt:lpstr>
      <vt:lpstr>Default Design</vt:lpstr>
      <vt:lpstr>Day 5: High Performance Computing CMT106</vt:lpstr>
      <vt:lpstr>Day 5</vt:lpstr>
      <vt:lpstr>Topics Covered on Days 1-4</vt:lpstr>
      <vt:lpstr>Topics Covered on Days 5-7</vt:lpstr>
      <vt:lpstr>CUDA</vt:lpstr>
      <vt:lpstr>Useful CUDA Resources</vt:lpstr>
      <vt:lpstr>Can You Run CUDA?</vt:lpstr>
      <vt:lpstr>PowerPoint Presentation</vt:lpstr>
      <vt:lpstr>Why Massively Parallel Processing</vt:lpstr>
      <vt:lpstr>CPUs and GPUs have fundamentally different design philosophies</vt:lpstr>
      <vt:lpstr>Architecture of a CUDA-capable GPU</vt:lpstr>
      <vt:lpstr>Structure of a CUDA Program</vt:lpstr>
      <vt:lpstr>Structure of a CUDA Program</vt:lpstr>
      <vt:lpstr>PowerPoint Presentation</vt:lpstr>
      <vt:lpstr>Execution of a CUDA Program</vt:lpstr>
      <vt:lpstr>Thread Generation</vt:lpstr>
      <vt:lpstr>Lab Equipment</vt:lpstr>
      <vt:lpstr>Device Properties</vt:lpstr>
      <vt:lpstr>query.cu</vt:lpstr>
      <vt:lpstr>Output on labx03</vt:lpstr>
      <vt:lpstr>CUDA Example: Vector Add</vt:lpstr>
      <vt:lpstr>PowerPoint Presentation</vt:lpstr>
      <vt:lpstr>Outline of CUDA Code</vt:lpstr>
      <vt:lpstr>CUDA Device Memory Allocation</vt:lpstr>
      <vt:lpstr>PowerPoint Presentation</vt:lpstr>
      <vt:lpstr>Comment on Pointers</vt:lpstr>
      <vt:lpstr>CUDA Host-Device Data Transfer</vt:lpstr>
      <vt:lpstr>Steps 2 and 4: Transfer between Host and Device</vt:lpstr>
      <vt:lpstr>Kernel Functions and Threads</vt:lpstr>
      <vt:lpstr>Thread Blocks</vt:lpstr>
      <vt:lpstr>Thread Blocks</vt:lpstr>
      <vt:lpstr>Thread ID</vt:lpstr>
      <vt:lpstr>Thread ID Example</vt:lpstr>
      <vt:lpstr>Thread ID Example 2</vt:lpstr>
      <vt:lpstr>Kernel Code</vt:lpstr>
      <vt:lpstr>CUDA Keywords for Functions</vt:lpstr>
      <vt:lpstr>Launching the Kernel</vt:lpstr>
      <vt:lpstr>Step 3: Launching the Kernel</vt:lpstr>
      <vt:lpstr>The Complete vecAdd() Code</vt:lpstr>
      <vt:lpstr>CUDA Summary</vt:lpstr>
      <vt:lpstr>Compiling with NVCC</vt:lpstr>
      <vt:lpstr>CUDA Devices and Threads</vt:lpstr>
      <vt:lpstr>Data-Parallel Execution in CUDA</vt:lpstr>
      <vt:lpstr>Thread Index</vt:lpstr>
      <vt:lpstr>Multi-dimensional Blocks</vt:lpstr>
      <vt:lpstr>Kernel Configuration Parameters</vt:lpstr>
      <vt:lpstr>Setting dimGrid and dimBlock</vt:lpstr>
      <vt:lpstr>gridDim and blockDim</vt:lpstr>
      <vt:lpstr>Block IDs and Thread IDs</vt:lpstr>
      <vt:lpstr>Grids of Blocks</vt:lpstr>
      <vt:lpstr>Blocks of Threads</vt:lpstr>
      <vt:lpstr>Examples of Thread Blocks</vt:lpstr>
      <vt:lpstr>Mapping Threads to Multi-Dimensional Data</vt:lpstr>
      <vt:lpstr>Mapping Threads Example</vt:lpstr>
      <vt:lpstr>Kernel Parameters</vt:lpstr>
      <vt:lpstr>Larger Example</vt:lpstr>
      <vt:lpstr>Multi-Dimensional Arrays in CUDA</vt:lpstr>
      <vt:lpstr>A Simple Running Example: Matrix Multiplication</vt:lpstr>
      <vt:lpstr>Matrix Multiplication</vt:lpstr>
      <vt:lpstr>Programming Model: Square Matrix Multiplication Example</vt:lpstr>
      <vt:lpstr>Memory Layout of a Matrix in C</vt:lpstr>
      <vt:lpstr>Matrix Multiplication:  A Simple Host Version in C</vt:lpstr>
      <vt:lpstr>Step 1: Allocate Device Memory and Copy Over Input Matrices‏</vt:lpstr>
      <vt:lpstr>Kernel Function</vt:lpstr>
      <vt:lpstr>Setting the Kernel Configuration Parameters</vt:lpstr>
      <vt:lpstr>Step 3: Kernel Launch</vt:lpstr>
      <vt:lpstr>Synchronizing Threads</vt:lpstr>
      <vt:lpstr>Synchronizing Threads</vt:lpstr>
      <vt:lpstr>Assigning Resources to Blocks</vt:lpstr>
      <vt:lpstr>Warps</vt:lpstr>
      <vt:lpstr>Warps and Thread Divergence</vt:lpstr>
      <vt:lpstr>Warps and Latency Tolerance</vt:lpstr>
      <vt:lpstr>Choosing the Right Block Size</vt:lpstr>
      <vt:lpstr>Laplace Equation Problem</vt:lpstr>
      <vt:lpstr>PowerPoint Presentation</vt:lpstr>
      <vt:lpstr>PowerPoint Presentation</vt:lpstr>
      <vt:lpstr>Device Memory Allocation and Copying</vt:lpstr>
      <vt:lpstr>Setting Up the Thread Blocks</vt:lpstr>
      <vt:lpstr>Launching the Kernels</vt:lpstr>
      <vt:lpstr>doCopyKernel</vt:lpstr>
      <vt:lpstr>performUpdatesKernel</vt:lpstr>
      <vt:lpstr>Why Not Just Use One Kernel?</vt:lpstr>
      <vt:lpstr>Global Memory Accesses</vt:lpstr>
      <vt:lpstr>Compute-To-Global-Memory-Access Ratio</vt:lpstr>
      <vt:lpstr>CGMA Ratio for Laplace Solver</vt:lpstr>
      <vt:lpstr>Memory Access Limitations</vt:lpstr>
      <vt:lpstr>CUDA Device Memory Model</vt:lpstr>
      <vt:lpstr>CUDA Memory Types</vt:lpstr>
      <vt:lpstr>Registers</vt:lpstr>
      <vt:lpstr>Shared Memory</vt:lpstr>
      <vt:lpstr>Device Memory Declarations</vt:lpstr>
      <vt:lpstr>Shared Variables</vt:lpstr>
      <vt:lpstr>Constant Variables</vt:lpstr>
      <vt:lpstr>Kernel Function For Matrix Multiply</vt:lpstr>
      <vt:lpstr>Tiled Algorithms</vt:lpstr>
      <vt:lpstr>Tiled Matrix Multiply: P = MN</vt:lpstr>
      <vt:lpstr>Tiled Matrix Multiply Algorithm</vt:lpstr>
      <vt:lpstr>Tiled Matrix Multiply Algorithm</vt:lpstr>
      <vt:lpstr>Execution Phases for Block (0,0)</vt:lpstr>
      <vt:lpstr>Tiled Kernel Function</vt:lpstr>
      <vt:lpstr>Calculation of Matrix Indices</vt:lpstr>
      <vt:lpstr>PowerPoint Presentation</vt:lpstr>
      <vt:lpstr>Performance Gained from Tiling</vt:lpstr>
      <vt:lpstr>How Memory Can Limit Performance</vt:lpstr>
      <vt:lpstr>Register Usage Example</vt:lpstr>
      <vt:lpstr>Shared Memory Usage Example</vt:lpstr>
      <vt:lpstr>Shared Memory In Tiled Matrix Multiply</vt:lpstr>
      <vt:lpstr>CUDA Occupancy Calculator</vt:lpstr>
    </vt:vector>
  </TitlesOfParts>
  <Company>Cardiff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 CM0323</dc:title>
  <dc:creator>David William Walker</dc:creator>
  <cp:lastModifiedBy>David Walker</cp:lastModifiedBy>
  <cp:revision>422</cp:revision>
  <cp:lastPrinted>2019-11-22T10:21:35Z</cp:lastPrinted>
  <dcterms:created xsi:type="dcterms:W3CDTF">2002-10-01T10:10:35Z</dcterms:created>
  <dcterms:modified xsi:type="dcterms:W3CDTF">2019-11-22T10:28:43Z</dcterms:modified>
</cp:coreProperties>
</file>