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627" r:id="rId2"/>
    <p:sldId id="372" r:id="rId3"/>
    <p:sldId id="373" r:id="rId4"/>
    <p:sldId id="374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710" r:id="rId13"/>
    <p:sldId id="534" r:id="rId14"/>
    <p:sldId id="634" r:id="rId15"/>
    <p:sldId id="635" r:id="rId16"/>
    <p:sldId id="563" r:id="rId17"/>
    <p:sldId id="564" r:id="rId18"/>
    <p:sldId id="628" r:id="rId19"/>
    <p:sldId id="629" r:id="rId20"/>
    <p:sldId id="565" r:id="rId21"/>
    <p:sldId id="566" r:id="rId22"/>
    <p:sldId id="567" r:id="rId23"/>
    <p:sldId id="568" r:id="rId24"/>
    <p:sldId id="569" r:id="rId25"/>
    <p:sldId id="570" r:id="rId26"/>
    <p:sldId id="630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79" r:id="rId36"/>
    <p:sldId id="631" r:id="rId37"/>
    <p:sldId id="580" r:id="rId38"/>
    <p:sldId id="581" r:id="rId39"/>
    <p:sldId id="632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607" r:id="rId51"/>
    <p:sldId id="592" r:id="rId52"/>
    <p:sldId id="593" r:id="rId53"/>
    <p:sldId id="595" r:id="rId54"/>
    <p:sldId id="596" r:id="rId55"/>
    <p:sldId id="597" r:id="rId56"/>
    <p:sldId id="598" r:id="rId57"/>
    <p:sldId id="599" r:id="rId58"/>
    <p:sldId id="600" r:id="rId59"/>
    <p:sldId id="601" r:id="rId60"/>
    <p:sldId id="602" r:id="rId61"/>
    <p:sldId id="603" r:id="rId62"/>
    <p:sldId id="604" r:id="rId63"/>
    <p:sldId id="605" r:id="rId64"/>
    <p:sldId id="633" r:id="rId65"/>
    <p:sldId id="609" r:id="rId66"/>
    <p:sldId id="367" r:id="rId67"/>
    <p:sldId id="637" r:id="rId68"/>
    <p:sldId id="610" r:id="rId69"/>
    <p:sldId id="624" r:id="rId70"/>
    <p:sldId id="612" r:id="rId71"/>
    <p:sldId id="613" r:id="rId72"/>
    <p:sldId id="614" r:id="rId73"/>
    <p:sldId id="615" r:id="rId74"/>
    <p:sldId id="616" r:id="rId75"/>
    <p:sldId id="617" r:id="rId76"/>
    <p:sldId id="618" r:id="rId77"/>
    <p:sldId id="290" r:id="rId78"/>
    <p:sldId id="620" r:id="rId79"/>
    <p:sldId id="621" r:id="rId80"/>
    <p:sldId id="626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ＭＳ Ｐゴシック" charset="-128"/>
        <a:cs typeface="+mn-cs"/>
        <a:sym typeface="Math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C1E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59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FontTx/>
              <a:buChar char="•"/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FontTx/>
              <a:buChar char="•"/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fld id="{BA3F50E0-17C3-E14C-A9A5-4ECD86F9F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FontTx/>
              <a:buChar char="•"/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FontTx/>
              <a:buChar char="•"/>
              <a:defRPr sz="12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Tx/>
              <a:buChar char="•"/>
              <a:defRPr sz="1200"/>
            </a:lvl1pPr>
          </a:lstStyle>
          <a:p>
            <a:pPr>
              <a:defRPr/>
            </a:pPr>
            <a:fld id="{B9EB320C-9EA6-5D4C-9DB1-2C04B4BDA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18C6BD4-22D1-5941-A87E-372DD75DDDF2}" type="slidenum">
              <a:rPr lang="en-US" altLang="en-US"/>
              <a:pPr>
                <a:spcBef>
                  <a:spcPct val="20000"/>
                </a:spcBef>
              </a:pPr>
              <a:t>1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charset="0"/>
                <a:ea typeface="ＭＳ Ｐゴシック" charset="-128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4197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F269E8A0-85BE-CF49-A965-32F27473F866}" type="slidenum">
              <a:rPr lang="en-US" altLang="en-US"/>
              <a:pPr>
                <a:spcBef>
                  <a:spcPct val="20000"/>
                </a:spcBef>
              </a:pPr>
              <a:t>11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1390AC7-145C-924B-A67D-F170329BCFEA}" type="slidenum">
              <a:rPr lang="en-US" altLang="en-US"/>
              <a:pPr>
                <a:spcBef>
                  <a:spcPct val="20000"/>
                </a:spcBef>
              </a:pPr>
              <a:t>13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8669BA3-200C-3E44-9458-F9C214712B22}" type="slidenum">
              <a:rPr lang="en-US" altLang="en-US"/>
              <a:pPr>
                <a:spcBef>
                  <a:spcPct val="20000"/>
                </a:spcBef>
              </a:pPr>
              <a:t>14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92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8669BA3-200C-3E44-9458-F9C214712B22}" type="slidenum">
              <a:rPr lang="en-US" altLang="en-US"/>
              <a:pPr>
                <a:spcBef>
                  <a:spcPct val="20000"/>
                </a:spcBef>
              </a:pPr>
              <a:t>15</a:t>
            </a:fld>
            <a:endParaRPr lang="en-US" alt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05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FE578DFE-4CBD-C146-A44E-037AB12D4589}" type="slidenum">
              <a:rPr lang="en-US" altLang="en-US"/>
              <a:pPr>
                <a:spcBef>
                  <a:spcPct val="20000"/>
                </a:spcBef>
              </a:pPr>
              <a:t>16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0AE54928-1D07-2441-B9C1-5D8835F37F15}" type="slidenum">
              <a:rPr lang="en-US" altLang="en-US"/>
              <a:pPr>
                <a:spcBef>
                  <a:spcPct val="20000"/>
                </a:spcBef>
              </a:pPr>
              <a:t>17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8E12922-2AFA-7A46-B88A-4F1B847F919F}" type="slidenum">
              <a:rPr lang="en-US" altLang="en-US"/>
              <a:pPr>
                <a:spcBef>
                  <a:spcPct val="20000"/>
                </a:spcBef>
              </a:pPr>
              <a:t>20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53B63D16-C6D0-424B-BCF1-89FD4C01099B}" type="slidenum">
              <a:rPr lang="en-US" altLang="en-US"/>
              <a:pPr>
                <a:spcBef>
                  <a:spcPct val="20000"/>
                </a:spcBef>
              </a:pPr>
              <a:t>21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62BFBE73-2D46-994A-BA0D-AB49C09D6B01}" type="slidenum">
              <a:rPr lang="en-US" altLang="en-US"/>
              <a:pPr>
                <a:spcBef>
                  <a:spcPct val="20000"/>
                </a:spcBef>
              </a:pPr>
              <a:t>22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F0CD2CD-A5B6-6143-B70F-AD8522D31150}" type="slidenum">
              <a:rPr lang="en-US" altLang="en-US"/>
              <a:pPr>
                <a:spcBef>
                  <a:spcPct val="20000"/>
                </a:spcBef>
              </a:pPr>
              <a:t>23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0E1CB829-647B-3844-8332-DB30DC71A847}" type="slidenum">
              <a:rPr lang="en-US" altLang="en-US"/>
              <a:pPr>
                <a:spcBef>
                  <a:spcPct val="20000"/>
                </a:spcBef>
              </a:pPr>
              <a:t>3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0DD3A15-4834-9040-89FC-CB34052DA93F}" type="slidenum">
              <a:rPr lang="en-US" altLang="en-US"/>
              <a:pPr>
                <a:spcBef>
                  <a:spcPct val="20000"/>
                </a:spcBef>
              </a:pPr>
              <a:t>24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1B0EC303-71E6-B848-9D37-FE9BA9833CD9}" type="slidenum">
              <a:rPr lang="en-US" altLang="en-US"/>
              <a:pPr>
                <a:spcBef>
                  <a:spcPct val="20000"/>
                </a:spcBef>
              </a:pPr>
              <a:t>25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346B5C9-6127-A542-B528-9FBC1E2E0043}" type="slidenum">
              <a:rPr lang="en-US" altLang="en-US"/>
              <a:pPr>
                <a:spcBef>
                  <a:spcPct val="20000"/>
                </a:spcBef>
              </a:pPr>
              <a:t>26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75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8A84B92-8B37-5443-B8D5-66BA9E1CAF76}" type="slidenum">
              <a:rPr lang="en-US" altLang="en-US"/>
              <a:pPr>
                <a:spcBef>
                  <a:spcPct val="20000"/>
                </a:spcBef>
              </a:pPr>
              <a:t>27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E35F223F-6CFA-4A41-8AF9-43A59F84E316}" type="slidenum">
              <a:rPr lang="en-US" altLang="en-US"/>
              <a:pPr>
                <a:spcBef>
                  <a:spcPct val="20000"/>
                </a:spcBef>
              </a:pPr>
              <a:t>28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55D8E474-FBA5-8946-9B69-8BB63AC493EF}" type="slidenum">
              <a:rPr lang="en-US" altLang="en-US"/>
              <a:pPr>
                <a:spcBef>
                  <a:spcPct val="20000"/>
                </a:spcBef>
              </a:pPr>
              <a:t>29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9B649E7-108C-104E-97C3-0654A0AA4199}" type="slidenum">
              <a:rPr lang="en-US" altLang="en-US"/>
              <a:pPr>
                <a:spcBef>
                  <a:spcPct val="20000"/>
                </a:spcBef>
              </a:pPr>
              <a:t>30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58678466-FC76-9F4D-89E1-6BECD652C5BB}" type="slidenum">
              <a:rPr lang="en-US" altLang="en-US"/>
              <a:pPr>
                <a:spcBef>
                  <a:spcPct val="20000"/>
                </a:spcBef>
              </a:pPr>
              <a:t>31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FEA716EF-3BE0-094D-83CB-94AF1920A2DF}" type="slidenum">
              <a:rPr lang="en-US" altLang="en-US"/>
              <a:pPr>
                <a:spcBef>
                  <a:spcPct val="20000"/>
                </a:spcBef>
              </a:pPr>
              <a:t>32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202F5F0B-2301-9645-89AA-9AACBB72EA52}" type="slidenum">
              <a:rPr lang="en-US" altLang="en-US"/>
              <a:pPr>
                <a:spcBef>
                  <a:spcPct val="20000"/>
                </a:spcBef>
              </a:pPr>
              <a:t>33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A9C347A7-9A07-6F4E-A51B-603F05259AB5}" type="slidenum">
              <a:rPr lang="en-US" altLang="en-US"/>
              <a:pPr>
                <a:spcBef>
                  <a:spcPct val="20000"/>
                </a:spcBef>
              </a:pPr>
              <a:t>4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C4E6C9C3-97DB-504B-B268-AB7A3DAEA4EB}" type="slidenum">
              <a:rPr lang="en-US" altLang="en-US"/>
              <a:pPr>
                <a:spcBef>
                  <a:spcPct val="20000"/>
                </a:spcBef>
              </a:pPr>
              <a:t>34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4662DD0-ED3B-D248-AB65-9FD84EBA02F7}" type="slidenum">
              <a:rPr lang="en-US" altLang="en-US"/>
              <a:pPr>
                <a:spcBef>
                  <a:spcPct val="20000"/>
                </a:spcBef>
              </a:pPr>
              <a:t>35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AF1F6A1-85FF-764C-ACF7-6484953A0A4B}" type="slidenum">
              <a:rPr lang="en-US" altLang="en-US"/>
              <a:pPr>
                <a:spcBef>
                  <a:spcPct val="20000"/>
                </a:spcBef>
              </a:pPr>
              <a:t>37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0365952-3D3C-A240-B063-AABE39F4D3FE}" type="slidenum">
              <a:rPr lang="en-US" altLang="en-US"/>
              <a:pPr>
                <a:spcBef>
                  <a:spcPct val="20000"/>
                </a:spcBef>
              </a:pPr>
              <a:t>38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E8C4BB2-F8D7-1E40-9EF9-B8EC356712FE}" type="slidenum">
              <a:rPr lang="en-US" altLang="en-US"/>
              <a:pPr>
                <a:spcBef>
                  <a:spcPct val="20000"/>
                </a:spcBef>
              </a:pPr>
              <a:t>40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448F368C-68B1-C04D-BA79-5F40E5436603}" type="slidenum">
              <a:rPr lang="en-US" altLang="en-US"/>
              <a:pPr>
                <a:spcBef>
                  <a:spcPct val="20000"/>
                </a:spcBef>
              </a:pPr>
              <a:t>41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823551F-F88E-4043-9061-BC843325E947}" type="slidenum">
              <a:rPr lang="en-US" altLang="en-US"/>
              <a:pPr>
                <a:spcBef>
                  <a:spcPct val="20000"/>
                </a:spcBef>
              </a:pPr>
              <a:t>42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CE75B1CF-A132-1A44-81A4-8642ABD6B0DF}" type="slidenum">
              <a:rPr lang="en-US" altLang="en-US"/>
              <a:pPr>
                <a:spcBef>
                  <a:spcPct val="20000"/>
                </a:spcBef>
              </a:pPr>
              <a:t>43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45557A6-6F9D-B647-BA84-D7A8C590C092}" type="slidenum">
              <a:rPr lang="en-US" altLang="en-US"/>
              <a:pPr>
                <a:spcBef>
                  <a:spcPct val="20000"/>
                </a:spcBef>
              </a:pPr>
              <a:t>44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1A00788D-28AE-0944-A7C6-2E7DD883FFC0}" type="slidenum">
              <a:rPr lang="en-US" altLang="en-US"/>
              <a:pPr>
                <a:spcBef>
                  <a:spcPct val="20000"/>
                </a:spcBef>
              </a:pPr>
              <a:t>45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53F3B202-3578-FE46-A26F-C5E8CE0789BD}" type="slidenum">
              <a:rPr lang="en-US" altLang="en-US"/>
              <a:pPr>
                <a:spcBef>
                  <a:spcPct val="20000"/>
                </a:spcBef>
              </a:pPr>
              <a:t>5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4B53E35D-03A6-4544-9DB3-BE9FA10E141C}" type="slidenum">
              <a:rPr lang="en-US" altLang="en-US"/>
              <a:pPr>
                <a:spcBef>
                  <a:spcPct val="20000"/>
                </a:spcBef>
              </a:pPr>
              <a:t>46</a:t>
            </a:fld>
            <a:endParaRPr lang="en-US" alt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49986D48-ABFF-A440-9822-AE8769318590}" type="slidenum">
              <a:rPr lang="en-US" altLang="en-US"/>
              <a:pPr>
                <a:spcBef>
                  <a:spcPct val="20000"/>
                </a:spcBef>
              </a:pPr>
              <a:t>47</a:t>
            </a:fld>
            <a:endParaRPr lang="en-US" alt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A4F12AF-1074-5E4D-989D-C6FB902FD905}" type="slidenum">
              <a:rPr lang="en-US" altLang="en-US"/>
              <a:pPr>
                <a:spcBef>
                  <a:spcPct val="20000"/>
                </a:spcBef>
              </a:pPr>
              <a:t>48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640ECA9A-6B00-024E-B39A-DC4FF7068E03}" type="slidenum">
              <a:rPr lang="en-US" altLang="en-US"/>
              <a:pPr>
                <a:spcBef>
                  <a:spcPct val="20000"/>
                </a:spcBef>
              </a:pPr>
              <a:t>49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B2B34E36-C437-114C-9970-8E4B5E443049}" type="slidenum">
              <a:rPr lang="en-US" altLang="en-US"/>
              <a:pPr>
                <a:spcBef>
                  <a:spcPct val="20000"/>
                </a:spcBef>
              </a:pPr>
              <a:t>50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44EB9AC7-2AB2-B74A-BB0E-CA803D72EF10}" type="slidenum">
              <a:rPr lang="en-US" altLang="en-US"/>
              <a:pPr>
                <a:spcBef>
                  <a:spcPct val="20000"/>
                </a:spcBef>
              </a:pPr>
              <a:t>51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F5C34A21-4ABC-5A47-9060-539B9DE6F70C}" type="slidenum">
              <a:rPr lang="en-US" altLang="en-US"/>
              <a:pPr>
                <a:spcBef>
                  <a:spcPct val="20000"/>
                </a:spcBef>
              </a:pPr>
              <a:t>52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D976FF91-668C-4740-884C-5E9AE75E3EC7}" type="slidenum">
              <a:rPr lang="en-US" altLang="en-US"/>
              <a:pPr>
                <a:spcBef>
                  <a:spcPct val="20000"/>
                </a:spcBef>
              </a:pPr>
              <a:t>53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F3332530-B1C3-CD40-B9D9-984C9A29C467}" type="slidenum">
              <a:rPr lang="en-US" altLang="en-US"/>
              <a:pPr>
                <a:spcBef>
                  <a:spcPct val="20000"/>
                </a:spcBef>
              </a:pPr>
              <a:t>54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2BF3BDBE-BF72-1F4B-81CC-C665BE31A980}" type="slidenum">
              <a:rPr lang="en-US" altLang="en-US"/>
              <a:pPr>
                <a:spcBef>
                  <a:spcPct val="20000"/>
                </a:spcBef>
              </a:pPr>
              <a:t>55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2D51C343-F0C5-7C4C-B6B6-7FE215B18DF1}" type="slidenum">
              <a:rPr lang="en-US" altLang="en-US"/>
              <a:pPr>
                <a:spcBef>
                  <a:spcPct val="20000"/>
                </a:spcBef>
              </a:pPr>
              <a:t>6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0E225C08-3166-A14B-A1A0-21C056B34DC9}" type="slidenum">
              <a:rPr lang="en-US" altLang="en-US"/>
              <a:pPr>
                <a:spcBef>
                  <a:spcPct val="20000"/>
                </a:spcBef>
              </a:pPr>
              <a:t>56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E9F71F71-5A3E-DC40-AAE4-08C2F00ADBA3}" type="slidenum">
              <a:rPr lang="en-US" altLang="en-US"/>
              <a:pPr>
                <a:spcBef>
                  <a:spcPct val="20000"/>
                </a:spcBef>
              </a:pPr>
              <a:t>57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355F1414-96EB-894B-AE9E-FEDD2ADE36E0}" type="slidenum">
              <a:rPr lang="en-US" altLang="en-US"/>
              <a:pPr>
                <a:spcBef>
                  <a:spcPct val="20000"/>
                </a:spcBef>
              </a:pPr>
              <a:t>58</a:t>
            </a:fld>
            <a:endParaRPr lang="en-US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67DA8701-A861-7644-B310-CD62673E8B40}" type="slidenum">
              <a:rPr lang="en-US" altLang="en-US"/>
              <a:pPr>
                <a:spcBef>
                  <a:spcPct val="20000"/>
                </a:spcBef>
              </a:pPr>
              <a:t>59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E7C517B-F8B2-BF43-A5C0-E8EE8D3ACEEF}" type="slidenum">
              <a:rPr lang="en-US" altLang="en-US"/>
              <a:pPr>
                <a:spcBef>
                  <a:spcPct val="20000"/>
                </a:spcBef>
              </a:pPr>
              <a:t>60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76777B9-06C3-E24D-8DB9-148F7401BC05}" type="slidenum">
              <a:rPr lang="en-US" altLang="en-US"/>
              <a:pPr>
                <a:spcBef>
                  <a:spcPct val="20000"/>
                </a:spcBef>
              </a:pPr>
              <a:t>61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BBFA1EA0-71E9-FB48-B285-3894C6278016}" type="slidenum">
              <a:rPr lang="en-US" altLang="en-US"/>
              <a:pPr>
                <a:spcBef>
                  <a:spcPct val="20000"/>
                </a:spcBef>
              </a:pPr>
              <a:t>62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76B69F4A-AB76-DB42-B36D-7580D845C48B}" type="slidenum">
              <a:rPr lang="en-US" altLang="en-US"/>
              <a:pPr>
                <a:spcBef>
                  <a:spcPct val="20000"/>
                </a:spcBef>
              </a:pPr>
              <a:t>63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21D74888-01B6-7B4A-B8E9-EB75C81EAAE4}" type="slidenum">
              <a:rPr lang="en-US" altLang="en-US"/>
              <a:pPr>
                <a:spcBef>
                  <a:spcPct val="20000"/>
                </a:spcBef>
              </a:pPr>
              <a:t>65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C06C557E-F301-4443-BFFA-D5F3823AF75E}" type="slidenum">
              <a:rPr lang="en-US" altLang="en-US"/>
              <a:pPr>
                <a:spcBef>
                  <a:spcPct val="20000"/>
                </a:spcBef>
              </a:pPr>
              <a:t>71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D2D9AA1A-E729-2B44-967A-BAC80F5FF4DB}" type="slidenum">
              <a:rPr lang="en-US" altLang="en-US"/>
              <a:pPr>
                <a:spcBef>
                  <a:spcPct val="20000"/>
                </a:spcBef>
              </a:pPr>
              <a:t>7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A5F7E079-B6B7-274B-B1DA-E859C0668279}" type="slidenum">
              <a:rPr lang="en-US" altLang="en-US"/>
              <a:pPr>
                <a:spcBef>
                  <a:spcPct val="20000"/>
                </a:spcBef>
              </a:pPr>
              <a:t>75</a:t>
            </a:fld>
            <a:endParaRPr lang="en-US" altLang="en-US"/>
          </a:p>
        </p:txBody>
      </p:sp>
      <p:sp>
        <p:nvSpPr>
          <p:cNvPr id="146435" name="Text Box 2"/>
          <p:cNvSpPr txBox="1">
            <a:spLocks noChangeArrowheads="1"/>
          </p:cNvSpPr>
          <p:nvPr/>
        </p:nvSpPr>
        <p:spPr bwMode="auto">
          <a:xfrm>
            <a:off x="1165225" y="685800"/>
            <a:ext cx="45275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803" tIns="44902" rIns="89803" bIns="44902" anchor="ctr"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  <a:sym typeface="Math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146436" name="Text Box 3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defTabSz="449263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B1D40D89-A4E4-ED44-BB54-42096747C60E}" type="slidenum">
              <a:rPr lang="en-US" altLang="en-US"/>
              <a:pPr>
                <a:spcBef>
                  <a:spcPct val="20000"/>
                </a:spcBef>
              </a:pPr>
              <a:t>77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85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9EE050C7-A08A-494E-A33D-BF3475E282AC}" type="slidenum">
              <a:rPr lang="en-US" altLang="en-US"/>
              <a:pPr>
                <a:spcBef>
                  <a:spcPct val="20000"/>
                </a:spcBef>
              </a:pPr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0627B1CC-C4F9-D440-A59A-6535B37EED39}" type="slidenum">
              <a:rPr lang="en-US" altLang="en-US"/>
              <a:pPr>
                <a:spcBef>
                  <a:spcPct val="20000"/>
                </a:spcBef>
              </a:pPr>
              <a:t>9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fld id="{8BFA1FCE-A332-1F40-AA5F-199951C0A2DC}" type="slidenum">
              <a:rPr lang="en-US" altLang="en-US"/>
              <a:pPr>
                <a:spcBef>
                  <a:spcPct val="20000"/>
                </a:spcBef>
              </a:pPr>
              <a:t>10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FF89B-C8F0-4C4D-A972-320C5CA10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0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C242-7348-454D-A569-0F0708F4D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0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81613-6574-AF49-BF07-5839773014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38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1C51-67D4-964C-AB7A-6DDCB66B2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581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</p:spPr>
        <p:txBody>
          <a:bodyPr/>
          <a:lstStyle>
            <a:lvl1pPr>
              <a:defRPr>
                <a:latin typeface="Times New Roman" charset="0"/>
                <a:ea typeface="ＭＳ Ｐゴシック" charset="-128"/>
                <a:sym typeface="Math1" charset="0"/>
              </a:defRPr>
            </a:lvl1pPr>
          </a:lstStyle>
          <a:p>
            <a:pPr>
              <a:defRPr/>
            </a:pPr>
            <a:r>
              <a:rPr lang="en-US" altLang="en-US"/>
              <a:t>© David Kirk/NVIDIA and Wen-mei W. Hwu, 2007-2010</a:t>
            </a:r>
          </a:p>
          <a:p>
            <a:pPr>
              <a:defRPr/>
            </a:pPr>
            <a:r>
              <a:rPr lang="en-US" altLang="en-US"/>
              <a:t>ECE 408,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7E705-CCB1-1444-B239-FDFED109F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2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876800" cy="457200"/>
          </a:xfrm>
        </p:spPr>
        <p:txBody>
          <a:bodyPr/>
          <a:lstStyle>
            <a:lvl1pPr>
              <a:defRPr>
                <a:latin typeface="Times New Roman" charset="0"/>
                <a:ea typeface="ＭＳ Ｐゴシック" charset="-128"/>
                <a:sym typeface="Math1" charset="0"/>
              </a:defRPr>
            </a:lvl1pPr>
          </a:lstStyle>
          <a:p>
            <a:pPr>
              <a:defRPr/>
            </a:pPr>
            <a:r>
              <a:rPr lang="en-US" altLang="en-US"/>
              <a:t>© David Kirk/NVIDIA and Wen-mei W. Hwu, 2007-2010</a:t>
            </a:r>
          </a:p>
          <a:p>
            <a:pPr>
              <a:defRPr/>
            </a:pPr>
            <a:r>
              <a:rPr lang="en-US" altLang="en-US"/>
              <a:t>ECE 498AL,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FA7F7-A068-3A46-8C83-C940090B5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7513F-85AA-EC4B-BC2F-80406E5B34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2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ECDB-88D6-604F-9E44-B05A8CF5B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1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DB06-D38C-6241-9B7E-804F7B8D8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9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CFC3-F300-C147-ADFD-A14A0146C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9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87759-CCD1-D840-8EF0-42844524EC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B837-589D-8243-880C-AAFC6A919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B002-BB04-D249-9CE2-E4A57F82B5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48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47887-BE55-9145-9B1F-AA0AE7768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6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  <a:cs typeface="+mn-cs"/>
                <a:sym typeface="Math1" pitchFamily="2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8D8FD795-E7CF-1941-8D1F-D2C32DAD77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diff.ac.uk/people/view/118172-walker-dav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ch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c-programming-guide/index.html" TargetMode="External"/><Relationship Id="rId2" Type="http://schemas.openxmlformats.org/officeDocument/2006/relationships/hyperlink" Target="https://www.elsevier.com/books/programming-massively-parallel-processors/kirk/978-0-12-811986-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1B277-180A-A545-9AE0-3512FAC312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18716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Day 4: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High Performance Computing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CMT106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958" y="39624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ea typeface="ＭＳ Ｐゴシック" charset="-128"/>
              </a:rPr>
              <a:t>David W. Walker</a:t>
            </a:r>
          </a:p>
          <a:p>
            <a:pPr eaLnBrk="1" hangingPunct="1"/>
            <a:r>
              <a:rPr lang="en-US" altLang="en-US" sz="2400" kern="0" dirty="0">
                <a:ea typeface="ＭＳ Ｐゴシック" charset="-128"/>
              </a:rPr>
              <a:t>Professor of High Performance Computing</a:t>
            </a:r>
          </a:p>
          <a:p>
            <a:pPr eaLnBrk="1" hangingPunct="1"/>
            <a:r>
              <a:rPr lang="en-US" altLang="en-US" sz="2400" kern="0" dirty="0">
                <a:ea typeface="ＭＳ Ｐゴシック" charset="-128"/>
              </a:rPr>
              <a:t>Cardiff University</a:t>
            </a:r>
          </a:p>
          <a:p>
            <a:pPr eaLnBrk="1" hangingPunct="1"/>
            <a:r>
              <a:rPr lang="en-US" altLang="en-US" sz="2400" kern="0" dirty="0">
                <a:ea typeface="ＭＳ Ｐゴシック" charset="-128"/>
                <a:hlinkClick r:id="rId3"/>
              </a:rPr>
              <a:t>http://www.cardiff.ac.uk/people/view/118172-walker-david</a:t>
            </a:r>
            <a:r>
              <a:rPr lang="en-US" altLang="en-US" sz="2400" kern="0" dirty="0"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4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2DE5B-50F7-3B49-B8CF-FF4E48CD7B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Topologies and Data Shifts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2004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Circular shift by J. Data in process K is sent to process mod((J+K),N)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End-off shift by J. Data in process K is sent to process J+K if this is between 0 and N-1. Otherwise, no data are sent.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0" y="19812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Consider the following two types of shift for a group of N processes: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31815-7A7A-E043-9420-C89DCAE6AE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Topologies and Data Shifts 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Topological shifts are performed using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ea typeface="ＭＳ Ｐゴシック" charset="-128"/>
              </a:rPr>
              <a:t>int MPI_Sendrecv(…)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The ranks of the processes that a process must send to and receive from when performing a shift on a topological group are returned by: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ea typeface="ＭＳ Ｐゴシック" charset="-128"/>
              </a:rPr>
              <a:t>int MPI_Cart_shift(MPI_Comm comm, int direction,      int disp, int *rank_source,  int *rank_dest)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8A2A-221A-2645-AE20-D4426FF6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991"/>
            <a:ext cx="7772400" cy="1143000"/>
          </a:xfrm>
        </p:spPr>
        <p:txBody>
          <a:bodyPr/>
          <a:lstStyle/>
          <a:p>
            <a:r>
              <a:rPr lang="en-US" dirty="0"/>
              <a:t>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EE1CC-C981-D748-A7E8-FEFC687C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C2477-1E99-894E-857A-D28EE7D93B64}"/>
              </a:ext>
            </a:extLst>
          </p:cNvPr>
          <p:cNvGrpSpPr/>
          <p:nvPr/>
        </p:nvGrpSpPr>
        <p:grpSpPr>
          <a:xfrm>
            <a:off x="1897876" y="1973369"/>
            <a:ext cx="2100828" cy="2624175"/>
            <a:chOff x="1475656" y="2038139"/>
            <a:chExt cx="2100828" cy="26241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674468-4B1F-1E47-9861-BFC4A9E884A3}"/>
                </a:ext>
              </a:extLst>
            </p:cNvPr>
            <p:cNvGrpSpPr/>
            <p:nvPr/>
          </p:nvGrpSpPr>
          <p:grpSpPr>
            <a:xfrm>
              <a:off x="1475656" y="2564904"/>
              <a:ext cx="2100828" cy="2097410"/>
              <a:chOff x="1763688" y="2374776"/>
              <a:chExt cx="2100828" cy="209741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314858-BBA3-584F-A698-606F36ED8713}"/>
                  </a:ext>
                </a:extLst>
              </p:cNvPr>
              <p:cNvSpPr/>
              <p:nvPr/>
            </p:nvSpPr>
            <p:spPr bwMode="auto">
              <a:xfrm>
                <a:off x="2698726" y="2374776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sym typeface="Math1" pitchFamily="2" charset="2"/>
                  </a:rPr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A7DD9FB-429A-5B44-8D0C-B5571014D209}"/>
                  </a:ext>
                </a:extLst>
              </p:cNvPr>
              <p:cNvSpPr/>
              <p:nvPr/>
            </p:nvSpPr>
            <p:spPr bwMode="auto">
              <a:xfrm>
                <a:off x="2698726" y="4184154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4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6412A91-94E8-164B-AFDB-CB93F7033122}"/>
                  </a:ext>
                </a:extLst>
              </p:cNvPr>
              <p:cNvSpPr/>
              <p:nvPr/>
            </p:nvSpPr>
            <p:spPr bwMode="auto">
              <a:xfrm>
                <a:off x="3576484" y="3284984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2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502334-D9A0-B545-83BA-67E201787BE4}"/>
                  </a:ext>
                </a:extLst>
              </p:cNvPr>
              <p:cNvSpPr/>
              <p:nvPr/>
            </p:nvSpPr>
            <p:spPr bwMode="auto">
              <a:xfrm>
                <a:off x="1763688" y="3284984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6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FE3361F-2A28-1148-9765-804E9A53773B}"/>
                  </a:ext>
                </a:extLst>
              </p:cNvPr>
              <p:cNvSpPr/>
              <p:nvPr/>
            </p:nvSpPr>
            <p:spPr bwMode="auto">
              <a:xfrm>
                <a:off x="3261008" y="2708920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415426-09E7-9C4B-B152-231EF1243B47}"/>
                  </a:ext>
                </a:extLst>
              </p:cNvPr>
              <p:cNvSpPr/>
              <p:nvPr/>
            </p:nvSpPr>
            <p:spPr bwMode="auto">
              <a:xfrm>
                <a:off x="3261008" y="3896122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3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0C57BC-5DD9-EB41-ACEA-ED142A89E459}"/>
                  </a:ext>
                </a:extLst>
              </p:cNvPr>
              <p:cNvSpPr/>
              <p:nvPr/>
            </p:nvSpPr>
            <p:spPr bwMode="auto">
              <a:xfrm>
                <a:off x="2051720" y="3896122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5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D97C8E-5275-DF4D-8E75-DA38A53B155D}"/>
                  </a:ext>
                </a:extLst>
              </p:cNvPr>
              <p:cNvSpPr/>
              <p:nvPr/>
            </p:nvSpPr>
            <p:spPr bwMode="auto">
              <a:xfrm>
                <a:off x="2051720" y="2708920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400" dirty="0">
                    <a:latin typeface="Times New Roman" pitchFamily="18" charset="0"/>
                    <a:sym typeface="Math1" pitchFamily="2" charset="2"/>
                  </a:rPr>
                  <a:t>7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30D51EE-4349-6842-98B5-80A591ECEAC5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 bwMode="auto">
              <a:xfrm>
                <a:off x="2986758" y="2592051"/>
                <a:ext cx="316431" cy="15905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4F39C8B-9171-D24A-B0AB-03C986EE6A13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 bwMode="auto">
              <a:xfrm>
                <a:off x="3525144" y="2954771"/>
                <a:ext cx="195356" cy="3302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CFBB23B-080D-2541-BCC0-07F363CF46DF}"/>
                  </a:ext>
                </a:extLst>
              </p:cNvPr>
              <p:cNvCxnSpPr>
                <a:cxnSpLocks/>
                <a:endCxn id="10" idx="7"/>
              </p:cNvCxnSpPr>
              <p:nvPr/>
            </p:nvCxnSpPr>
            <p:spPr bwMode="auto">
              <a:xfrm flipH="1">
                <a:off x="3506859" y="3573016"/>
                <a:ext cx="199442" cy="36528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2E0B995-AE40-E947-A599-2D1BA94E7D20}"/>
                  </a:ext>
                </a:extLst>
              </p:cNvPr>
              <p:cNvCxnSpPr>
                <a:cxnSpLocks/>
                <a:stCxn id="10" idx="3"/>
                <a:endCxn id="6" idx="6"/>
              </p:cNvCxnSpPr>
              <p:nvPr/>
            </p:nvCxnSpPr>
            <p:spPr bwMode="auto">
              <a:xfrm flipH="1">
                <a:off x="2986758" y="4141973"/>
                <a:ext cx="316431" cy="18619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8DA53F5-4911-024F-8779-D39FAB01F820}"/>
                  </a:ext>
                </a:extLst>
              </p:cNvPr>
              <p:cNvCxnSpPr>
                <a:cxnSpLocks/>
                <a:endCxn id="11" idx="5"/>
              </p:cNvCxnSpPr>
              <p:nvPr/>
            </p:nvCxnSpPr>
            <p:spPr bwMode="auto">
              <a:xfrm flipH="1" flipV="1">
                <a:off x="2297571" y="4141973"/>
                <a:ext cx="401156" cy="18619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8BF5355-6F72-264C-B9AE-1031CE05E53F}"/>
                  </a:ext>
                </a:extLst>
              </p:cNvPr>
              <p:cNvCxnSpPr>
                <a:cxnSpLocks/>
                <a:endCxn id="8" idx="4"/>
              </p:cNvCxnSpPr>
              <p:nvPr/>
            </p:nvCxnSpPr>
            <p:spPr bwMode="auto">
              <a:xfrm flipH="1" flipV="1">
                <a:off x="1907704" y="3573016"/>
                <a:ext cx="194248" cy="38759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3F9EDE5-649B-6144-A7E6-C7222F3A7C39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 bwMode="auto">
              <a:xfrm flipV="1">
                <a:off x="1893504" y="2954771"/>
                <a:ext cx="200397" cy="32436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1C60916-DFC0-A540-B78F-6DD829ACB522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 bwMode="auto">
              <a:xfrm flipV="1">
                <a:off x="2267267" y="2518792"/>
                <a:ext cx="431459" cy="2197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B46DA-506F-B84B-8D6C-37A54E52CB47}"/>
                </a:ext>
              </a:extLst>
            </p:cNvPr>
            <p:cNvSpPr txBox="1"/>
            <p:nvPr/>
          </p:nvSpPr>
          <p:spPr>
            <a:xfrm>
              <a:off x="1748840" y="2038139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 = 8, J = 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83CAE2-3C23-774A-B8A9-C068B507FD2C}"/>
              </a:ext>
            </a:extLst>
          </p:cNvPr>
          <p:cNvGrpSpPr/>
          <p:nvPr/>
        </p:nvGrpSpPr>
        <p:grpSpPr>
          <a:xfrm>
            <a:off x="5580112" y="1973369"/>
            <a:ext cx="2100828" cy="2624175"/>
            <a:chOff x="4788194" y="2038139"/>
            <a:chExt cx="2100828" cy="262417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FF85E4-30D9-F048-8360-CBDE66398E7A}"/>
                </a:ext>
              </a:extLst>
            </p:cNvPr>
            <p:cNvSpPr/>
            <p:nvPr/>
          </p:nvSpPr>
          <p:spPr bwMode="auto">
            <a:xfrm>
              <a:off x="5723232" y="2564904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rPr>
                <a:t>0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9C2E519-C6CF-324A-BD83-4449E0D6DCD5}"/>
                </a:ext>
              </a:extLst>
            </p:cNvPr>
            <p:cNvSpPr/>
            <p:nvPr/>
          </p:nvSpPr>
          <p:spPr bwMode="auto">
            <a:xfrm>
              <a:off x="5723232" y="437428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9EC294-E742-BE40-A0EE-1E51632D233B}"/>
                </a:ext>
              </a:extLst>
            </p:cNvPr>
            <p:cNvSpPr/>
            <p:nvPr/>
          </p:nvSpPr>
          <p:spPr bwMode="auto">
            <a:xfrm>
              <a:off x="6600990" y="347511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150E82-4AA3-D24D-8C70-AAF2E4D4DE91}"/>
                </a:ext>
              </a:extLst>
            </p:cNvPr>
            <p:cNvSpPr/>
            <p:nvPr/>
          </p:nvSpPr>
          <p:spPr bwMode="auto">
            <a:xfrm>
              <a:off x="4788194" y="347511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6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7EB9A74-93FE-C344-BF3C-2484470F2ADA}"/>
                </a:ext>
              </a:extLst>
            </p:cNvPr>
            <p:cNvSpPr/>
            <p:nvPr/>
          </p:nvSpPr>
          <p:spPr bwMode="auto">
            <a:xfrm>
              <a:off x="6285514" y="2899048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A1EB7C-65CC-024B-9C5B-44A1CD4454E8}"/>
                </a:ext>
              </a:extLst>
            </p:cNvPr>
            <p:cNvSpPr/>
            <p:nvPr/>
          </p:nvSpPr>
          <p:spPr bwMode="auto">
            <a:xfrm>
              <a:off x="6285514" y="408625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3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7F43D61-1364-3745-9AD0-97A1E11CC4A4}"/>
                </a:ext>
              </a:extLst>
            </p:cNvPr>
            <p:cNvSpPr/>
            <p:nvPr/>
          </p:nvSpPr>
          <p:spPr bwMode="auto">
            <a:xfrm>
              <a:off x="5076226" y="408625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4CC01A-3DD8-0847-876A-EF515BEC1C70}"/>
                </a:ext>
              </a:extLst>
            </p:cNvPr>
            <p:cNvSpPr/>
            <p:nvPr/>
          </p:nvSpPr>
          <p:spPr bwMode="auto">
            <a:xfrm>
              <a:off x="5076226" y="2899048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02C891-EB2A-D645-BE3C-7A8B1A4BF772}"/>
                </a:ext>
              </a:extLst>
            </p:cNvPr>
            <p:cNvSpPr txBox="1"/>
            <p:nvPr/>
          </p:nvSpPr>
          <p:spPr>
            <a:xfrm>
              <a:off x="5061378" y="2038139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 = 8, J = 2</a:t>
              </a:r>
            </a:p>
          </p:txBody>
        </p: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EB0DC034-5E2F-4C43-9742-7B94693F3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62659" y="2662892"/>
              <a:ext cx="733742" cy="760343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85811CCC-24D4-D847-8793-910FD520F4AC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075959" y="3857685"/>
              <a:ext cx="733742" cy="760343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76B163A2-9A83-1844-A7CE-AC69A2579A27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40008" y="3840977"/>
              <a:ext cx="733742" cy="760343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78" name="Curved Connector 77">
              <a:extLst>
                <a:ext uri="{FF2B5EF4-FFF2-40B4-BE49-F238E27FC236}">
                  <a16:creationId xmlns:a16="http://schemas.microsoft.com/office/drawing/2014/main" id="{7ED6ECD3-3AB5-6D41-879D-19828507E58D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4859614" y="2671632"/>
              <a:ext cx="733742" cy="760343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ECE7CE-6607-3840-9802-88D2FC4F82D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6429530" y="3212323"/>
              <a:ext cx="684" cy="8739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68732D2-6B45-F243-9E85-B106D0C30E31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828237" y="3808107"/>
              <a:ext cx="684" cy="8739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59A7703-258C-D04C-8180-F0A3E4E3E5F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>
              <a:off x="5224307" y="3212377"/>
              <a:ext cx="684" cy="8739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C49F8A-36DD-0E44-B081-EFAC46C4417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836228" y="2617400"/>
              <a:ext cx="684" cy="8739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761069-30F4-6244-BE28-BA671D38B4C7}"/>
              </a:ext>
            </a:extLst>
          </p:cNvPr>
          <p:cNvGrpSpPr/>
          <p:nvPr/>
        </p:nvGrpSpPr>
        <p:grpSpPr>
          <a:xfrm>
            <a:off x="572988" y="5685899"/>
            <a:ext cx="3825629" cy="297081"/>
            <a:chOff x="1405179" y="4970415"/>
            <a:chExt cx="3825629" cy="29708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B4E712A-1B4B-2148-B7B0-F3541E305393}"/>
                </a:ext>
              </a:extLst>
            </p:cNvPr>
            <p:cNvSpPr/>
            <p:nvPr/>
          </p:nvSpPr>
          <p:spPr bwMode="auto">
            <a:xfrm>
              <a:off x="3452736" y="4978044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C6B49A7-B3E8-BD43-82B2-6F726E7F14BB}"/>
                </a:ext>
              </a:extLst>
            </p:cNvPr>
            <p:cNvSpPr/>
            <p:nvPr/>
          </p:nvSpPr>
          <p:spPr bwMode="auto">
            <a:xfrm>
              <a:off x="2425965" y="4970415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A89F9F-62EF-ED4E-83BC-CDEBE3A5AE21}"/>
                </a:ext>
              </a:extLst>
            </p:cNvPr>
            <p:cNvSpPr/>
            <p:nvPr/>
          </p:nvSpPr>
          <p:spPr bwMode="auto">
            <a:xfrm>
              <a:off x="4456431" y="4970415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6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DE5468-80AB-484F-BE27-EB8681FFF29A}"/>
                </a:ext>
              </a:extLst>
            </p:cNvPr>
            <p:cNvSpPr/>
            <p:nvPr/>
          </p:nvSpPr>
          <p:spPr bwMode="auto">
            <a:xfrm>
              <a:off x="1915572" y="4972439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B0BD237-5DB3-8346-B6B5-0AF3D48D8EE5}"/>
                </a:ext>
              </a:extLst>
            </p:cNvPr>
            <p:cNvSpPr/>
            <p:nvPr/>
          </p:nvSpPr>
          <p:spPr bwMode="auto">
            <a:xfrm>
              <a:off x="2936358" y="4974234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3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9BCCF2A-AB92-5946-8980-6BB61516590A}"/>
                </a:ext>
              </a:extLst>
            </p:cNvPr>
            <p:cNvSpPr/>
            <p:nvPr/>
          </p:nvSpPr>
          <p:spPr bwMode="auto">
            <a:xfrm>
              <a:off x="3970086" y="4970415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A472918-D996-EC4D-B04F-8AB9E7E2CBB5}"/>
                </a:ext>
              </a:extLst>
            </p:cNvPr>
            <p:cNvSpPr/>
            <p:nvPr/>
          </p:nvSpPr>
          <p:spPr bwMode="auto">
            <a:xfrm>
              <a:off x="4942776" y="4970415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DFCD818-0355-0A4B-9BFE-E5AEB3A1D841}"/>
                </a:ext>
              </a:extLst>
            </p:cNvPr>
            <p:cNvSpPr/>
            <p:nvPr/>
          </p:nvSpPr>
          <p:spPr bwMode="auto">
            <a:xfrm>
              <a:off x="1405179" y="4979464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rPr>
                <a:t>0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9DAEA6F-70BD-2F47-A067-AB64F159B6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0907" y="512206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7BBD1D3-8CA5-AF4A-9E6D-D371C5EBA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21300" y="512206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D40A08C-3E08-9E4D-AAE1-CBBED46B7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31693" y="512206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D8F3D78-9DE2-2945-AC5B-A2091FB9B3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8071" y="512206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7F16D9A-6967-714B-9C97-FC787171A2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5421" y="512206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9407A70-BE8D-3449-AEF5-A6AC89D96D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68911" y="512729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C141262-2FB1-234D-824C-0AC99C4FD2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4463" y="5127290"/>
              <a:ext cx="2046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8322381-B8E8-0D4C-9617-DBDE64A3BCC3}"/>
              </a:ext>
            </a:extLst>
          </p:cNvPr>
          <p:cNvGrpSpPr/>
          <p:nvPr/>
        </p:nvGrpSpPr>
        <p:grpSpPr>
          <a:xfrm>
            <a:off x="4855355" y="5606216"/>
            <a:ext cx="3998442" cy="380180"/>
            <a:chOff x="4941761" y="5762496"/>
            <a:chExt cx="3998442" cy="38018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06BE25-C106-C84B-BE56-24F323D316DB}"/>
                </a:ext>
              </a:extLst>
            </p:cNvPr>
            <p:cNvSpPr/>
            <p:nvPr/>
          </p:nvSpPr>
          <p:spPr bwMode="auto">
            <a:xfrm>
              <a:off x="7021039" y="579619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9C92797-6B51-0745-A132-B25BB1525F9C}"/>
                </a:ext>
              </a:extLst>
            </p:cNvPr>
            <p:cNvSpPr/>
            <p:nvPr/>
          </p:nvSpPr>
          <p:spPr bwMode="auto">
            <a:xfrm>
              <a:off x="5998302" y="5788732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CE8ADE-10B0-B740-9248-CDC346FACF29}"/>
                </a:ext>
              </a:extLst>
            </p:cNvPr>
            <p:cNvSpPr/>
            <p:nvPr/>
          </p:nvSpPr>
          <p:spPr bwMode="auto">
            <a:xfrm>
              <a:off x="8079419" y="5788677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6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523DE40-29E5-DA45-9A6E-DC4FC91BB296}"/>
                </a:ext>
              </a:extLst>
            </p:cNvPr>
            <p:cNvSpPr/>
            <p:nvPr/>
          </p:nvSpPr>
          <p:spPr bwMode="auto">
            <a:xfrm>
              <a:off x="5497584" y="5792269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8FB3A7-EA8E-D14D-8F67-6C2D29EC9EED}"/>
                </a:ext>
              </a:extLst>
            </p:cNvPr>
            <p:cNvSpPr/>
            <p:nvPr/>
          </p:nvSpPr>
          <p:spPr bwMode="auto">
            <a:xfrm>
              <a:off x="6517555" y="5795477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3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E384ED3-BC08-8943-B4C5-1D30A078433B}"/>
                </a:ext>
              </a:extLst>
            </p:cNvPr>
            <p:cNvSpPr/>
            <p:nvPr/>
          </p:nvSpPr>
          <p:spPr bwMode="auto">
            <a:xfrm>
              <a:off x="7536924" y="5804046"/>
              <a:ext cx="288032" cy="2757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9633CDF-95E0-4F4F-BDC5-5C8734404939}"/>
                </a:ext>
              </a:extLst>
            </p:cNvPr>
            <p:cNvSpPr/>
            <p:nvPr/>
          </p:nvSpPr>
          <p:spPr bwMode="auto">
            <a:xfrm>
              <a:off x="8652171" y="5804046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400" dirty="0">
                  <a:latin typeface="Times New Roman" pitchFamily="18" charset="0"/>
                  <a:sym typeface="Math1" pitchFamily="2" charset="2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Math1" pitchFamily="2" charset="2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8A1BDF7-E48D-C64C-A998-12B8B9E20408}"/>
                </a:ext>
              </a:extLst>
            </p:cNvPr>
            <p:cNvSpPr/>
            <p:nvPr/>
          </p:nvSpPr>
          <p:spPr bwMode="auto">
            <a:xfrm>
              <a:off x="4941761" y="580083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Math1" pitchFamily="2" charset="2"/>
                </a:rPr>
                <a:t>0</a:t>
              </a:r>
            </a:p>
          </p:txBody>
        </p:sp>
        <p:cxnSp>
          <p:nvCxnSpPr>
            <p:cNvPr id="140" name="Curved Connector 139">
              <a:extLst>
                <a:ext uri="{FF2B5EF4-FFF2-40B4-BE49-F238E27FC236}">
                  <a16:creationId xmlns:a16="http://schemas.microsoft.com/office/drawing/2014/main" id="{EA2F9688-112C-9048-AF6E-D4DBB78A48DE}"/>
                </a:ext>
              </a:extLst>
            </p:cNvPr>
            <p:cNvCxnSpPr>
              <a:stCxn id="131" idx="0"/>
              <a:endCxn id="125" idx="0"/>
            </p:cNvCxnSpPr>
            <p:nvPr/>
          </p:nvCxnSpPr>
          <p:spPr bwMode="auto">
            <a:xfrm rot="5400000" flipH="1" flipV="1">
              <a:off x="5607998" y="5266511"/>
              <a:ext cx="12098" cy="1056541"/>
            </a:xfrm>
            <a:prstGeom prst="curvedConnector3">
              <a:avLst>
                <a:gd name="adj1" fmla="val 198956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1" name="Curved Connector 140">
              <a:extLst>
                <a:ext uri="{FF2B5EF4-FFF2-40B4-BE49-F238E27FC236}">
                  <a16:creationId xmlns:a16="http://schemas.microsoft.com/office/drawing/2014/main" id="{9764EBAB-BCD9-9C47-B8D5-4299DEEC41C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137794" y="5604548"/>
              <a:ext cx="9049" cy="1020786"/>
            </a:xfrm>
            <a:prstGeom prst="curvedConnector3">
              <a:avLst>
                <a:gd name="adj1" fmla="val 26262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2" name="Curved Connector 141">
              <a:extLst>
                <a:ext uri="{FF2B5EF4-FFF2-40B4-BE49-F238E27FC236}">
                  <a16:creationId xmlns:a16="http://schemas.microsoft.com/office/drawing/2014/main" id="{9666DD54-0B4C-7D47-A8B3-43439A6C784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639089" y="5265678"/>
              <a:ext cx="9049" cy="1020786"/>
            </a:xfrm>
            <a:prstGeom prst="curvedConnector3">
              <a:avLst>
                <a:gd name="adj1" fmla="val 26262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4" name="Curved Connector 143">
              <a:extLst>
                <a:ext uri="{FF2B5EF4-FFF2-40B4-BE49-F238E27FC236}">
                  <a16:creationId xmlns:a16="http://schemas.microsoft.com/office/drawing/2014/main" id="{41DBA229-24CD-9D43-B4BF-A8BB7F073DF6}"/>
                </a:ext>
              </a:extLst>
            </p:cNvPr>
            <p:cNvCxnSpPr/>
            <p:nvPr/>
          </p:nvCxnSpPr>
          <p:spPr bwMode="auto">
            <a:xfrm rot="5400000" flipH="1" flipV="1">
              <a:off x="7727317" y="5256628"/>
              <a:ext cx="9049" cy="1020786"/>
            </a:xfrm>
            <a:prstGeom prst="curvedConnector3">
              <a:avLst>
                <a:gd name="adj1" fmla="val 26262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CA4E178C-ADC3-8045-A920-F0F6C09B4BB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215910" y="5627759"/>
              <a:ext cx="9049" cy="1020786"/>
            </a:xfrm>
            <a:prstGeom prst="curvedConnector3">
              <a:avLst>
                <a:gd name="adj1" fmla="val 26262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49" name="Curved Connector 148">
              <a:extLst>
                <a:ext uri="{FF2B5EF4-FFF2-40B4-BE49-F238E27FC236}">
                  <a16:creationId xmlns:a16="http://schemas.microsoft.com/office/drawing/2014/main" id="{F24F974B-0E2A-784C-AA1D-F6AE371C1221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81269" y="5618710"/>
              <a:ext cx="9049" cy="1020786"/>
            </a:xfrm>
            <a:prstGeom prst="curvedConnector3">
              <a:avLst>
                <a:gd name="adj1" fmla="val 26262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63C8682-21BC-994D-B9CC-443B69E6D538}"/>
              </a:ext>
            </a:extLst>
          </p:cNvPr>
          <p:cNvSpPr txBox="1"/>
          <p:nvPr/>
        </p:nvSpPr>
        <p:spPr>
          <a:xfrm>
            <a:off x="470655" y="1524227"/>
            <a:ext cx="20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Circular: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9DF005-C9CD-6947-9075-09FA5D882E5A}"/>
              </a:ext>
            </a:extLst>
          </p:cNvPr>
          <p:cNvSpPr txBox="1"/>
          <p:nvPr/>
        </p:nvSpPr>
        <p:spPr>
          <a:xfrm>
            <a:off x="470655" y="5018664"/>
            <a:ext cx="204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End-off:</a:t>
            </a:r>
          </a:p>
        </p:txBody>
      </p:sp>
    </p:spTree>
    <p:extLst>
      <p:ext uri="{BB962C8B-B14F-4D97-AF65-F5344CB8AC3E}">
        <p14:creationId xmlns:p14="http://schemas.microsoft.com/office/powerpoint/2010/main" val="99834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7A685-DB48-6B4D-B9B6-95D3355D45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Send/Receive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In many applications, processes send to one process while receiving from another.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Deadlock may arise if care is not taken.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MPI provides routines for such send/receive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For distinct send/receive buffers: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ea typeface="ＭＳ Ｐゴシック" charset="-128"/>
              </a:rPr>
              <a:t>int MPI_Sendrecv(…)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For identical send/receive buffers: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US" altLang="en-US" sz="2400">
                <a:solidFill>
                  <a:schemeClr val="accent2"/>
                </a:solidFill>
                <a:ea typeface="ＭＳ Ｐゴシック" charset="-128"/>
              </a:rPr>
              <a:t>int MPI_Sendrecv_replace(…)</a:t>
            </a:r>
            <a:endParaRPr lang="en-US" altLang="en-US" sz="24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A8070-19E0-0A4B-83D2-CD36176A4F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Vibrating String Problem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We shall now study the vibration of waves on a string, and design a parallel MPI program to solve the partial differential equation that describes the problem mathematically.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51312" y="3140968"/>
                <a:ext cx="2041376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GB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12" y="3140968"/>
                <a:ext cx="2041376" cy="768095"/>
              </a:xfrm>
              <a:prstGeom prst="rect">
                <a:avLst/>
              </a:prstGeom>
              <a:blipFill rotWithShape="0">
                <a:blip r:embed="rId3"/>
                <a:stretch>
                  <a:fillRect l="-2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051027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 this equation 𝜓 is the displacement of the string,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distance along the string, </a:t>
            </a:r>
            <a:r>
              <a:rPr lang="en-US" altLang="en-US" sz="2400" i="1" dirty="0"/>
              <a:t>t</a:t>
            </a:r>
            <a:r>
              <a:rPr lang="en-US" altLang="en-US" sz="2400" dirty="0"/>
              <a:t> is time, and </a:t>
            </a:r>
            <a:r>
              <a:rPr lang="en-US" altLang="en-US" sz="2400" i="1" dirty="0"/>
              <a:t>c</a:t>
            </a:r>
            <a:r>
              <a:rPr lang="en-US" altLang="en-US" sz="2400" dirty="0"/>
              <a:t> is the wave velocity.</a:t>
            </a:r>
          </a:p>
        </p:txBody>
      </p:sp>
    </p:spTree>
    <p:extLst>
      <p:ext uri="{BB962C8B-B14F-4D97-AF65-F5344CB8AC3E}">
        <p14:creationId xmlns:p14="http://schemas.microsoft.com/office/powerpoint/2010/main" val="3303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A8070-19E0-0A4B-83D2-CD36176A4F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Problem Statement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37367"/>
            <a:ext cx="7772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Introduce coordinate x so that one end of the string is at x=0 and the other end is at x=L.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Denote the displacement of the string at position x and time t by </a:t>
            </a:r>
            <a:r>
              <a:rPr lang="en-US" altLang="en-US" sz="2000" dirty="0" err="1">
                <a:ea typeface="ＭＳ Ｐゴシック" charset="-128"/>
                <a:sym typeface="Mathematica1Mono" charset="0"/>
              </a:rPr>
              <a:t>ψ</a:t>
            </a:r>
            <a:r>
              <a:rPr lang="en-US" altLang="en-US" sz="2000" dirty="0">
                <a:ea typeface="ＭＳ Ｐゴシック" charset="-128"/>
              </a:rPr>
              <a:t>(</a:t>
            </a:r>
            <a:r>
              <a:rPr lang="en-US" altLang="en-US" sz="2000" dirty="0" err="1">
                <a:ea typeface="ＭＳ Ｐゴシック" charset="-128"/>
              </a:rPr>
              <a:t>x,t</a:t>
            </a:r>
            <a:r>
              <a:rPr lang="en-US" altLang="en-US" sz="2000" dirty="0">
                <a:ea typeface="ＭＳ Ｐゴシック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We want to know </a:t>
            </a:r>
            <a:r>
              <a:rPr lang="en-US" altLang="en-US" sz="2000" dirty="0" err="1">
                <a:ea typeface="ＭＳ Ｐゴシック" charset="-128"/>
                <a:sym typeface="Mathematica1Mono" charset="0"/>
              </a:rPr>
              <a:t>ψ</a:t>
            </a:r>
            <a:r>
              <a:rPr lang="en-US" altLang="en-US" sz="2000" dirty="0">
                <a:ea typeface="ＭＳ Ｐゴシック" charset="-128"/>
              </a:rPr>
              <a:t>(</a:t>
            </a:r>
            <a:r>
              <a:rPr lang="en-US" altLang="en-US" sz="2000" dirty="0" err="1">
                <a:ea typeface="ＭＳ Ｐゴシック" charset="-128"/>
              </a:rPr>
              <a:t>x,t</a:t>
            </a:r>
            <a:r>
              <a:rPr lang="en-US" altLang="en-US" sz="2000" dirty="0">
                <a:ea typeface="ＭＳ Ｐゴシック" charset="-128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77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Problem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A string of length L and fixed at each end is initially given a known displacement. What is the displacement at later times?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3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7B3C4-6680-4F47-A9EA-08C64650B7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Wave Equation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Mathematically the vibrating string problem is described by the </a:t>
            </a:r>
            <a:r>
              <a:rPr lang="en-US" altLang="en-US" sz="2800" i="1">
                <a:ea typeface="ＭＳ Ｐゴシック" charset="-128"/>
              </a:rPr>
              <a:t>wave equation</a:t>
            </a:r>
            <a:r>
              <a:rPr lang="en-US" altLang="en-US" sz="2800"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We shall solve this problem numerically by approximating the solution at a number of equally-spaced values of x.</a:t>
            </a:r>
          </a:p>
        </p:txBody>
      </p:sp>
      <p:grpSp>
        <p:nvGrpSpPr>
          <p:cNvPr id="44036" name="Group 45"/>
          <p:cNvGrpSpPr>
            <a:grpSpLocks/>
          </p:cNvGrpSpPr>
          <p:nvPr/>
        </p:nvGrpSpPr>
        <p:grpSpPr bwMode="auto">
          <a:xfrm>
            <a:off x="533400" y="3886200"/>
            <a:ext cx="7743825" cy="2633663"/>
            <a:chOff x="96" y="2268"/>
            <a:chExt cx="4878" cy="1659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912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912" y="2976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912" y="29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1819" y="2268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875" y="2942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4669" y="2942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2533" y="2683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3719" y="361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2769" y="2942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3955" y="356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1111" y="2683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4191" y="341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3241" y="341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1347" y="246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1" name="Oval 19"/>
            <p:cNvSpPr>
              <a:spLocks noChangeArrowheads="1"/>
            </p:cNvSpPr>
            <p:nvPr/>
          </p:nvSpPr>
          <p:spPr bwMode="auto">
            <a:xfrm>
              <a:off x="2297" y="246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2" name="Oval 20"/>
            <p:cNvSpPr>
              <a:spLocks noChangeArrowheads="1"/>
            </p:cNvSpPr>
            <p:nvPr/>
          </p:nvSpPr>
          <p:spPr bwMode="auto">
            <a:xfrm>
              <a:off x="4428" y="3195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3" name="Oval 21"/>
            <p:cNvSpPr>
              <a:spLocks noChangeArrowheads="1"/>
            </p:cNvSpPr>
            <p:nvPr/>
          </p:nvSpPr>
          <p:spPr bwMode="auto">
            <a:xfrm>
              <a:off x="3005" y="3195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3483" y="356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5" name="Oval 23"/>
            <p:cNvSpPr>
              <a:spLocks noChangeArrowheads="1"/>
            </p:cNvSpPr>
            <p:nvPr/>
          </p:nvSpPr>
          <p:spPr bwMode="auto">
            <a:xfrm>
              <a:off x="2055" y="231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6" name="Oval 24"/>
            <p:cNvSpPr>
              <a:spLocks noChangeArrowheads="1"/>
            </p:cNvSpPr>
            <p:nvPr/>
          </p:nvSpPr>
          <p:spPr bwMode="auto">
            <a:xfrm>
              <a:off x="1583" y="2314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V="1">
              <a:off x="912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Freeform 27"/>
            <p:cNvSpPr>
              <a:spLocks/>
            </p:cNvSpPr>
            <p:nvPr/>
          </p:nvSpPr>
          <p:spPr bwMode="auto">
            <a:xfrm>
              <a:off x="1152" y="2496"/>
              <a:ext cx="240" cy="214"/>
            </a:xfrm>
            <a:custGeom>
              <a:avLst/>
              <a:gdLst>
                <a:gd name="T0" fmla="*/ 0 w 240"/>
                <a:gd name="T1" fmla="*/ 214 h 214"/>
                <a:gd name="T2" fmla="*/ 240 w 240"/>
                <a:gd name="T3" fmla="*/ 0 h 214"/>
                <a:gd name="T4" fmla="*/ 0 60000 65536"/>
                <a:gd name="T5" fmla="*/ 0 60000 65536"/>
                <a:gd name="T6" fmla="*/ 0 w 240"/>
                <a:gd name="T7" fmla="*/ 0 h 214"/>
                <a:gd name="T8" fmla="*/ 240 w 240"/>
                <a:gd name="T9" fmla="*/ 214 h 2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14">
                  <a:moveTo>
                    <a:pt x="0" y="214"/>
                  </a:move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Freeform 29"/>
            <p:cNvSpPr>
              <a:spLocks/>
            </p:cNvSpPr>
            <p:nvPr/>
          </p:nvSpPr>
          <p:spPr bwMode="auto">
            <a:xfrm>
              <a:off x="1392" y="2351"/>
              <a:ext cx="232" cy="145"/>
            </a:xfrm>
            <a:custGeom>
              <a:avLst/>
              <a:gdLst>
                <a:gd name="T0" fmla="*/ 0 w 232"/>
                <a:gd name="T1" fmla="*/ 145 h 145"/>
                <a:gd name="T2" fmla="*/ 232 w 232"/>
                <a:gd name="T3" fmla="*/ 0 h 145"/>
                <a:gd name="T4" fmla="*/ 0 60000 65536"/>
                <a:gd name="T5" fmla="*/ 0 60000 65536"/>
                <a:gd name="T6" fmla="*/ 0 w 232"/>
                <a:gd name="T7" fmla="*/ 0 h 145"/>
                <a:gd name="T8" fmla="*/ 232 w 232"/>
                <a:gd name="T9" fmla="*/ 145 h 1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" h="145">
                  <a:moveTo>
                    <a:pt x="0" y="145"/>
                  </a:moveTo>
                  <a:lnTo>
                    <a:pt x="2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30"/>
            <p:cNvSpPr>
              <a:spLocks noChangeShapeType="1"/>
            </p:cNvSpPr>
            <p:nvPr/>
          </p:nvSpPr>
          <p:spPr bwMode="auto">
            <a:xfrm flipV="1">
              <a:off x="1632" y="2304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31"/>
            <p:cNvSpPr>
              <a:spLocks noChangeShapeType="1"/>
            </p:cNvSpPr>
            <p:nvPr/>
          </p:nvSpPr>
          <p:spPr bwMode="auto">
            <a:xfrm>
              <a:off x="1872" y="2304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Freeform 32"/>
            <p:cNvSpPr>
              <a:spLocks/>
            </p:cNvSpPr>
            <p:nvPr/>
          </p:nvSpPr>
          <p:spPr bwMode="auto">
            <a:xfrm>
              <a:off x="2087" y="2351"/>
              <a:ext cx="255" cy="161"/>
            </a:xfrm>
            <a:custGeom>
              <a:avLst/>
              <a:gdLst>
                <a:gd name="T0" fmla="*/ 0 w 255"/>
                <a:gd name="T1" fmla="*/ 0 h 161"/>
                <a:gd name="T2" fmla="*/ 255 w 255"/>
                <a:gd name="T3" fmla="*/ 161 h 161"/>
                <a:gd name="T4" fmla="*/ 0 60000 65536"/>
                <a:gd name="T5" fmla="*/ 0 60000 65536"/>
                <a:gd name="T6" fmla="*/ 0 w 255"/>
                <a:gd name="T7" fmla="*/ 0 h 161"/>
                <a:gd name="T8" fmla="*/ 255 w 255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161">
                  <a:moveTo>
                    <a:pt x="0" y="0"/>
                  </a:moveTo>
                  <a:lnTo>
                    <a:pt x="255" y="16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Freeform 33"/>
            <p:cNvSpPr>
              <a:spLocks/>
            </p:cNvSpPr>
            <p:nvPr/>
          </p:nvSpPr>
          <p:spPr bwMode="auto">
            <a:xfrm>
              <a:off x="2332" y="2502"/>
              <a:ext cx="212" cy="186"/>
            </a:xfrm>
            <a:custGeom>
              <a:avLst/>
              <a:gdLst>
                <a:gd name="T0" fmla="*/ 0 w 212"/>
                <a:gd name="T1" fmla="*/ 0 h 186"/>
                <a:gd name="T2" fmla="*/ 212 w 212"/>
                <a:gd name="T3" fmla="*/ 186 h 186"/>
                <a:gd name="T4" fmla="*/ 0 60000 65536"/>
                <a:gd name="T5" fmla="*/ 0 60000 65536"/>
                <a:gd name="T6" fmla="*/ 0 w 212"/>
                <a:gd name="T7" fmla="*/ 0 h 186"/>
                <a:gd name="T8" fmla="*/ 212 w 21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186">
                  <a:moveTo>
                    <a:pt x="0" y="0"/>
                  </a:moveTo>
                  <a:lnTo>
                    <a:pt x="212" y="18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34"/>
            <p:cNvSpPr>
              <a:spLocks noChangeShapeType="1"/>
            </p:cNvSpPr>
            <p:nvPr/>
          </p:nvSpPr>
          <p:spPr bwMode="auto">
            <a:xfrm>
              <a:off x="2544" y="2688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35"/>
            <p:cNvSpPr>
              <a:spLocks noChangeShapeType="1"/>
            </p:cNvSpPr>
            <p:nvPr/>
          </p:nvSpPr>
          <p:spPr bwMode="auto">
            <a:xfrm>
              <a:off x="3024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36"/>
            <p:cNvSpPr>
              <a:spLocks noChangeShapeType="1"/>
            </p:cNvSpPr>
            <p:nvPr/>
          </p:nvSpPr>
          <p:spPr bwMode="auto">
            <a:xfrm>
              <a:off x="3264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Freeform 37"/>
            <p:cNvSpPr>
              <a:spLocks/>
            </p:cNvSpPr>
            <p:nvPr/>
          </p:nvSpPr>
          <p:spPr bwMode="auto">
            <a:xfrm>
              <a:off x="3522" y="3607"/>
              <a:ext cx="236" cy="47"/>
            </a:xfrm>
            <a:custGeom>
              <a:avLst/>
              <a:gdLst>
                <a:gd name="T0" fmla="*/ 0 w 236"/>
                <a:gd name="T1" fmla="*/ 0 h 47"/>
                <a:gd name="T2" fmla="*/ 236 w 236"/>
                <a:gd name="T3" fmla="*/ 47 h 47"/>
                <a:gd name="T4" fmla="*/ 0 60000 65536"/>
                <a:gd name="T5" fmla="*/ 0 60000 65536"/>
                <a:gd name="T6" fmla="*/ 0 w 236"/>
                <a:gd name="T7" fmla="*/ 0 h 47"/>
                <a:gd name="T8" fmla="*/ 236 w 236"/>
                <a:gd name="T9" fmla="*/ 47 h 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47">
                  <a:moveTo>
                    <a:pt x="0" y="0"/>
                  </a:moveTo>
                  <a:lnTo>
                    <a:pt x="236" y="4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Freeform 38"/>
            <p:cNvSpPr>
              <a:spLocks/>
            </p:cNvSpPr>
            <p:nvPr/>
          </p:nvSpPr>
          <p:spPr bwMode="auto">
            <a:xfrm>
              <a:off x="3758" y="3598"/>
              <a:ext cx="236" cy="56"/>
            </a:xfrm>
            <a:custGeom>
              <a:avLst/>
              <a:gdLst>
                <a:gd name="T0" fmla="*/ 0 w 236"/>
                <a:gd name="T1" fmla="*/ 56 h 56"/>
                <a:gd name="T2" fmla="*/ 236 w 236"/>
                <a:gd name="T3" fmla="*/ 0 h 56"/>
                <a:gd name="T4" fmla="*/ 0 60000 65536"/>
                <a:gd name="T5" fmla="*/ 0 60000 65536"/>
                <a:gd name="T6" fmla="*/ 0 w 236"/>
                <a:gd name="T7" fmla="*/ 0 h 56"/>
                <a:gd name="T8" fmla="*/ 236 w 236"/>
                <a:gd name="T9" fmla="*/ 56 h 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56">
                  <a:moveTo>
                    <a:pt x="0" y="56"/>
                  </a:moveTo>
                  <a:lnTo>
                    <a:pt x="2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9"/>
            <p:cNvSpPr>
              <a:spLocks noChangeShapeType="1"/>
            </p:cNvSpPr>
            <p:nvPr/>
          </p:nvSpPr>
          <p:spPr bwMode="auto">
            <a:xfrm flipV="1">
              <a:off x="3984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40"/>
            <p:cNvSpPr>
              <a:spLocks noChangeShapeType="1"/>
            </p:cNvSpPr>
            <p:nvPr/>
          </p:nvSpPr>
          <p:spPr bwMode="auto">
            <a:xfrm flipV="1">
              <a:off x="4224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41"/>
            <p:cNvSpPr>
              <a:spLocks noChangeShapeType="1"/>
            </p:cNvSpPr>
            <p:nvPr/>
          </p:nvSpPr>
          <p:spPr bwMode="auto">
            <a:xfrm flipV="1">
              <a:off x="4464" y="297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Text Box 42"/>
            <p:cNvSpPr txBox="1">
              <a:spLocks noChangeArrowheads="1"/>
            </p:cNvSpPr>
            <p:nvPr/>
          </p:nvSpPr>
          <p:spPr bwMode="auto">
            <a:xfrm>
              <a:off x="96" y="2352"/>
              <a:ext cx="8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Displacement</a:t>
              </a:r>
            </a:p>
          </p:txBody>
        </p:sp>
        <p:sp>
          <p:nvSpPr>
            <p:cNvPr id="44073" name="Text Box 43"/>
            <p:cNvSpPr txBox="1">
              <a:spLocks noChangeArrowheads="1"/>
            </p:cNvSpPr>
            <p:nvPr/>
          </p:nvSpPr>
          <p:spPr bwMode="auto">
            <a:xfrm>
              <a:off x="720" y="3696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x = 0</a:t>
              </a:r>
            </a:p>
          </p:txBody>
        </p:sp>
        <p:sp>
          <p:nvSpPr>
            <p:cNvPr id="44074" name="Text Box 44"/>
            <p:cNvSpPr txBox="1">
              <a:spLocks noChangeArrowheads="1"/>
            </p:cNvSpPr>
            <p:nvPr/>
          </p:nvSpPr>
          <p:spPr bwMode="auto">
            <a:xfrm>
              <a:off x="4545" y="3522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x = L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47D94-BF31-2C4A-AA69-2915D86156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Method of Solution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We find the solution at a series of time steps, 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, t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, t</a:t>
            </a:r>
            <a:r>
              <a:rPr lang="en-US" altLang="en-US" baseline="-25000">
                <a:ea typeface="ＭＳ Ｐゴシック" charset="-128"/>
              </a:rPr>
              <a:t>2</a:t>
            </a:r>
            <a:r>
              <a:rPr lang="en-US" altLang="en-US">
                <a:ea typeface="ＭＳ Ｐゴシック" charset="-128"/>
              </a:rPr>
              <a:t>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At each time step we find the displacement at the points x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, x</a:t>
            </a:r>
            <a:r>
              <a:rPr lang="en-US" altLang="en-US" baseline="-25000">
                <a:ea typeface="ＭＳ Ｐゴシック" charset="-128"/>
              </a:rPr>
              <a:t>1</a:t>
            </a:r>
            <a:r>
              <a:rPr lang="en-US" altLang="en-US">
                <a:ea typeface="ＭＳ Ｐゴシック" charset="-128"/>
              </a:rPr>
              <a:t>,…, x</a:t>
            </a:r>
            <a:r>
              <a:rPr lang="en-US" altLang="en-US" baseline="-25000">
                <a:ea typeface="ＭＳ Ｐゴシック" charset="-128"/>
              </a:rPr>
              <a:t>n-1</a:t>
            </a:r>
            <a:r>
              <a:rPr lang="en-US" altLang="en-US">
                <a:ea typeface="ＭＳ Ｐゴシック" charset="-128"/>
              </a:rPr>
              <a:t>, where x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=0 and x</a:t>
            </a:r>
            <a:r>
              <a:rPr lang="en-US" altLang="en-US" baseline="-25000">
                <a:ea typeface="ＭＳ Ｐゴシック" charset="-128"/>
              </a:rPr>
              <a:t>n-1</a:t>
            </a:r>
            <a:r>
              <a:rPr lang="en-US" altLang="en-US">
                <a:ea typeface="ＭＳ Ｐゴシック" charset="-128"/>
              </a:rPr>
              <a:t>=L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At t</a:t>
            </a:r>
            <a:r>
              <a:rPr lang="en-US" altLang="en-US" baseline="-25000">
                <a:ea typeface="ＭＳ Ｐゴシック" charset="-128"/>
              </a:rPr>
              <a:t>0</a:t>
            </a:r>
            <a:r>
              <a:rPr lang="en-US" altLang="en-US">
                <a:ea typeface="ＭＳ Ｐゴシック" charset="-128"/>
              </a:rPr>
              <a:t> = 0 we assume the string has a known shape, i.e., we know </a:t>
            </a:r>
            <a:r>
              <a:rPr lang="en-US" altLang="en-US">
                <a:ea typeface="ＭＳ Ｐゴシック" charset="-128"/>
                <a:sym typeface="Mathematica1Mono" charset="0"/>
              </a:rPr>
              <a:t>ψ</a:t>
            </a:r>
            <a:r>
              <a:rPr lang="en-US" altLang="en-US">
                <a:ea typeface="ＭＳ Ｐゴシック" charset="-128"/>
                <a:sym typeface="Math1" charset="0"/>
              </a:rPr>
              <a:t>(x,0).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  <a:sym typeface="Math1" charset="0"/>
              </a:rPr>
              <a:t>Given the solution at position x</a:t>
            </a:r>
            <a:r>
              <a:rPr lang="en-US" altLang="en-US" baseline="-25000">
                <a:ea typeface="ＭＳ Ｐゴシック" charset="-128"/>
                <a:sym typeface="Math1" charset="0"/>
              </a:rPr>
              <a:t>i</a:t>
            </a:r>
            <a:r>
              <a:rPr lang="en-US" altLang="en-US">
                <a:ea typeface="ＭＳ Ｐゴシック" charset="-128"/>
                <a:sym typeface="Math1" charset="0"/>
              </a:rPr>
              <a:t> at time t</a:t>
            </a:r>
            <a:r>
              <a:rPr lang="en-US" altLang="en-US" baseline="-25000">
                <a:ea typeface="ＭＳ Ｐゴシック" charset="-128"/>
                <a:sym typeface="Math1" charset="0"/>
              </a:rPr>
              <a:t>j</a:t>
            </a:r>
            <a:r>
              <a:rPr lang="en-US" altLang="en-US">
                <a:ea typeface="ＭＳ Ｐゴシック" charset="-128"/>
                <a:sym typeface="Math1" charset="0"/>
              </a:rPr>
              <a:t>, the value there at the next time step depends on the current and previous values at that point, and on current values at the neighbouring points.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1807840"/>
              </a:xfrm>
            </p:spPr>
            <p:txBody>
              <a:bodyPr/>
              <a:lstStyle/>
              <a:p>
                <a:r>
                  <a:rPr lang="en-US" dirty="0"/>
                  <a:t>Approximate partial derivative at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t</a:t>
                </a:r>
                <a:r>
                  <a:rPr lang="en-US" i="1" baseline="-25000" dirty="0"/>
                  <a:t>j</a:t>
                </a:r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𝜕𝜓</m:t>
                          </m:r>
                        </m:num>
                        <m:den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2,</m:t>
                                  </m:r>
                                  <m:r>
                                    <a:rPr lang="en-GB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n-GB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1807840"/>
              </a:xfrm>
              <a:blipFill rotWithShape="0">
                <a:blip r:embed="rId2"/>
                <a:stretch>
                  <a:fillRect l="-1804" t="-4714" r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8866" y="3563888"/>
            <a:ext cx="77724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/>
              <a:t>Then: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632" y="4215484"/>
                <a:ext cx="7082836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ker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ker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000" i="1" ker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000" kern="0" dirty="0"/>
                        <m:t> =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215484"/>
                <a:ext cx="7082836" cy="709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0248" y="4931507"/>
                <a:ext cx="7082836" cy="709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GB" sz="2000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ker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000" i="1" ker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GB" sz="2000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GB" sz="2000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r>
                                <a:rPr lang="en-GB" sz="2000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000" kern="0" dirty="0"/>
                        <m:t> =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r>
                                <a:rPr lang="en-GB" sz="2000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48" y="4931507"/>
                <a:ext cx="7082836" cy="709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46307" y="5791747"/>
            <a:ext cx="5433805" cy="905956"/>
            <a:chOff x="146307" y="5791747"/>
            <a:chExt cx="5433805" cy="905956"/>
          </a:xfrm>
        </p:grpSpPr>
        <p:sp>
          <p:nvSpPr>
            <p:cNvPr id="9" name="TextBox 8"/>
            <p:cNvSpPr txBox="1"/>
            <p:nvPr/>
          </p:nvSpPr>
          <p:spPr>
            <a:xfrm>
              <a:off x="146307" y="5791747"/>
              <a:ext cx="5433805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en-US" sz="2400" dirty="0"/>
                <a:t>𝜓</a:t>
              </a:r>
              <a:r>
                <a:rPr lang="en-US" altLang="en-US" sz="2400" baseline="-25000" dirty="0"/>
                <a:t>i</a:t>
              </a:r>
              <a:r>
                <a:rPr lang="en-US" sz="2400" baseline="-25000" dirty="0"/>
                <a:t>,j</a:t>
              </a:r>
              <a:r>
                <a:rPr lang="en-US" sz="2400" dirty="0"/>
                <a:t> is the value of </a:t>
              </a:r>
              <a:r>
                <a:rPr lang="en-US" altLang="en-US" sz="2400" dirty="0"/>
                <a:t>𝜓 </a:t>
              </a:r>
              <a:r>
                <a:rPr lang="en-US" sz="2400" dirty="0"/>
                <a:t>at </a:t>
              </a:r>
              <a:r>
                <a:rPr lang="en-US" sz="2400" i="1" dirty="0"/>
                <a:t>x</a:t>
              </a:r>
              <a:r>
                <a:rPr lang="en-US" sz="2400" i="1" baseline="-25000" dirty="0"/>
                <a:t>i</a:t>
              </a:r>
              <a:r>
                <a:rPr lang="en-US" sz="2400" dirty="0"/>
                <a:t> at time </a:t>
              </a:r>
              <a:r>
                <a:rPr lang="en-US" sz="2400" i="1" dirty="0"/>
                <a:t>t</a:t>
              </a:r>
              <a:r>
                <a:rPr lang="en-US" sz="2400" i="1" baseline="-25000" dirty="0"/>
                <a:t>j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333" y="6236038"/>
              <a:ext cx="5420779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en-US" sz="2400" dirty="0"/>
                <a:t>𝜓</a:t>
              </a:r>
              <a:r>
                <a:rPr lang="en-US" altLang="en-US" sz="2400" baseline="-25000" dirty="0"/>
                <a:t>i+1/2</a:t>
              </a:r>
              <a:r>
                <a:rPr lang="en-US" sz="2400" baseline="-25000" dirty="0"/>
                <a:t>,j</a:t>
              </a:r>
              <a:r>
                <a:rPr lang="en-US" sz="2400" dirty="0"/>
                <a:t> is the value of </a:t>
              </a:r>
              <a:r>
                <a:rPr lang="en-US" altLang="en-US" sz="2400" dirty="0"/>
                <a:t>𝜓 </a:t>
              </a:r>
              <a:r>
                <a:rPr lang="en-US" sz="2400" dirty="0"/>
                <a:t>at </a:t>
              </a:r>
              <a:r>
                <a:rPr lang="en-US" sz="2400" i="1" dirty="0"/>
                <a:t>x</a:t>
              </a:r>
              <a:r>
                <a:rPr lang="en-US" sz="2400" i="1" baseline="-25000" dirty="0"/>
                <a:t>i</a:t>
              </a:r>
              <a:r>
                <a:rPr lang="en-US" sz="2400" dirty="0"/>
                <a:t>+𝛿</a:t>
              </a:r>
              <a:r>
                <a:rPr lang="en-US" sz="2400" i="1" dirty="0"/>
                <a:t>x</a:t>
              </a:r>
              <a:r>
                <a:rPr lang="en-US" sz="2400" dirty="0"/>
                <a:t>/2 at time </a:t>
              </a:r>
              <a:r>
                <a:rPr lang="en-US" sz="2400" i="1" dirty="0"/>
                <a:t>t</a:t>
              </a:r>
              <a:r>
                <a:rPr lang="en-US" sz="2400" i="1" baseline="-25000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78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 (continued)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807840"/>
          </a:xfrm>
        </p:spPr>
        <p:txBody>
          <a:bodyPr/>
          <a:lstStyle/>
          <a:p>
            <a:r>
              <a:rPr lang="en-US" dirty="0"/>
              <a:t>Substitute into the wave equation: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405299"/>
            <a:ext cx="7772400" cy="8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/>
              <a:t>Rearranging gives: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680" y="2594491"/>
                <a:ext cx="5386411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GB" sz="2400" i="1" ker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𝛿</m:t>
                            </m:r>
                            <m:r>
                              <a:rPr lang="en-GB" sz="2400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 ker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kern="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sz="2400" b="0" i="1" kern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kern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sz="2400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2400" b="0" i="1" kern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𝑗</m:t>
                                </m:r>
                                <m:r>
                                  <a:rPr lang="en-GB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GB" sz="2400" i="1" ker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GB" sz="2400" i="1" ker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GB" sz="2400" i="1" ker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594491"/>
                <a:ext cx="5386411" cy="6658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8417" y="4017640"/>
                <a:ext cx="6858769" cy="425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 ker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GB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GB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</m:e>
                        <m:sub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 kern="0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GB" sz="2400" b="0" i="1" kern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400" i="1" kern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p>
                          <m:r>
                            <a:rPr lang="en-GB" sz="2400" b="0" i="1" kern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 kern="0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+1,</m:t>
                              </m:r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−1,</m:t>
                              </m:r>
                              <m:r>
                                <a:rPr lang="en-GB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7" y="4017640"/>
                <a:ext cx="6858769" cy="4255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74144" y="5052921"/>
                <a:ext cx="1653658" cy="802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kern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r>
                        <a:rPr lang="en-GB" sz="2400" b="0" i="1" kern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GB" sz="2400" b="0" i="1" kern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d>
                        <m:dPr>
                          <m:ctrlPr>
                            <a:rPr lang="en-US" sz="2400" i="1" ker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r>
                                <a:rPr lang="en-GB" sz="24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r>
                                <a:rPr lang="en-GB" sz="24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144" y="5052921"/>
                <a:ext cx="1653658" cy="8023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97607" y="4492107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5412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84213" y="23813"/>
            <a:ext cx="7772400" cy="1244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Day 4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84213" y="981075"/>
            <a:ext cx="8280400" cy="5545138"/>
          </a:xfrm>
        </p:spPr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9:30 – 10:30am: 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Lecture</a:t>
            </a:r>
            <a:r>
              <a:rPr lang="en-US" altLang="en-US" sz="2400" dirty="0">
                <a:ea typeface="ＭＳ Ｐゴシック" charset="-128"/>
              </a:rPr>
              <a:t> on application topologies, the vibrating string example code, and its performance analysis.</a:t>
            </a:r>
          </a:p>
          <a:p>
            <a:r>
              <a:rPr lang="en-US" altLang="en-US" sz="2400" dirty="0">
                <a:ea typeface="ＭＳ Ｐゴシック" charset="-128"/>
              </a:rPr>
              <a:t>10:30 – 10:50am: 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Break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r>
              <a:rPr lang="en-US" altLang="en-US" sz="2400" dirty="0">
                <a:ea typeface="ＭＳ Ｐゴシック" charset="-128"/>
              </a:rPr>
              <a:t>10:50am – 12:00pm: 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Lecture </a:t>
            </a:r>
            <a:r>
              <a:rPr lang="en-US" altLang="en-US" sz="2400" dirty="0">
                <a:ea typeface="ＭＳ Ｐゴシック" charset="-128"/>
              </a:rPr>
              <a:t>on the Laplace equation example code, and its performance analysis. </a:t>
            </a:r>
          </a:p>
          <a:p>
            <a:r>
              <a:rPr lang="en-US" altLang="en-US" sz="2400" dirty="0">
                <a:ea typeface="ＭＳ Ｐゴシック" charset="-128"/>
              </a:rPr>
              <a:t>12:00 – 1:30pm: Lunch break.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1:30 – 3:15pm: 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Lab session</a:t>
            </a:r>
            <a:r>
              <a:rPr lang="en-US" altLang="en-US" sz="2400" dirty="0">
                <a:ea typeface="ＭＳ Ｐゴシック" charset="-128"/>
              </a:rPr>
              <a:t>, try out the example codes yourself (includes 15min break). Use the Linux lab, or else install MPI on your own system, for example from </a:t>
            </a:r>
            <a:r>
              <a:rPr lang="en-US" altLang="en-US" sz="2400" u="sng" dirty="0">
                <a:ea typeface="ＭＳ Ｐゴシック" charset="-128"/>
                <a:hlinkClick r:id="rId2"/>
              </a:rPr>
              <a:t>http://www.mpich.org/</a:t>
            </a:r>
            <a:r>
              <a:rPr lang="en-US" altLang="en-US" sz="2400" dirty="0">
                <a:ea typeface="ＭＳ Ｐゴシック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3:15 – 3:45pm: 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Review</a:t>
            </a:r>
            <a:r>
              <a:rPr lang="en-US" altLang="en-US" sz="2400" dirty="0">
                <a:ea typeface="ＭＳ Ｐゴシック" charset="-128"/>
              </a:rPr>
              <a:t> of the lab session.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3:45pm – 4:00pm: 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Overview</a:t>
            </a:r>
            <a:r>
              <a:rPr lang="en-US" altLang="en-US" sz="2400" dirty="0">
                <a:ea typeface="ＭＳ Ｐゴシック" charset="-128"/>
              </a:rPr>
              <a:t> of the second piece of coursework.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4:00pm – 5:00pm:</a:t>
            </a:r>
            <a:r>
              <a:rPr lang="en-US" altLang="en-US" sz="2400" dirty="0">
                <a:solidFill>
                  <a:srgbClr val="FF0000"/>
                </a:solidFill>
                <a:ea typeface="ＭＳ Ｐゴシック" charset="-128"/>
              </a:rPr>
              <a:t> Lecture</a:t>
            </a:r>
            <a:r>
              <a:rPr lang="en-US" altLang="en-US" sz="2400" dirty="0">
                <a:ea typeface="ＭＳ Ｐゴシック" charset="-128"/>
              </a:rPr>
              <a:t> and wrap-up.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7437E8-352D-3140-BFC5-FEC15F7490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F89097-254B-9C4C-87BB-10E7418E861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Distribution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Give each process a block of points on the string.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Each process should have approximately the same number of points to ensure good load balance.</a:t>
            </a:r>
          </a:p>
        </p:txBody>
      </p:sp>
      <p:grpSp>
        <p:nvGrpSpPr>
          <p:cNvPr id="48132" name="Group 50"/>
          <p:cNvGrpSpPr>
            <a:grpSpLocks/>
          </p:cNvGrpSpPr>
          <p:nvPr/>
        </p:nvGrpSpPr>
        <p:grpSpPr bwMode="auto">
          <a:xfrm>
            <a:off x="457200" y="3124200"/>
            <a:ext cx="7767638" cy="3014663"/>
            <a:chOff x="336" y="2160"/>
            <a:chExt cx="4893" cy="1899"/>
          </a:xfrm>
        </p:grpSpPr>
        <p:grpSp>
          <p:nvGrpSpPr>
            <p:cNvPr id="48133" name="Group 4"/>
            <p:cNvGrpSpPr>
              <a:grpSpLocks/>
            </p:cNvGrpSpPr>
            <p:nvPr/>
          </p:nvGrpSpPr>
          <p:grpSpPr bwMode="auto">
            <a:xfrm>
              <a:off x="336" y="2400"/>
              <a:ext cx="4893" cy="1659"/>
              <a:chOff x="96" y="2268"/>
              <a:chExt cx="4893" cy="1659"/>
            </a:xfrm>
          </p:grpSpPr>
          <p:sp>
            <p:nvSpPr>
              <p:cNvPr id="48141" name="Line 5"/>
              <p:cNvSpPr>
                <a:spLocks noChangeShapeType="1"/>
              </p:cNvSpPr>
              <p:nvPr/>
            </p:nvSpPr>
            <p:spPr bwMode="auto">
              <a:xfrm>
                <a:off x="912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2" name="Line 6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3" name="Line 7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Oval 8"/>
              <p:cNvSpPr>
                <a:spLocks noChangeArrowheads="1"/>
              </p:cNvSpPr>
              <p:nvPr/>
            </p:nvSpPr>
            <p:spPr bwMode="auto">
              <a:xfrm>
                <a:off x="1819" y="2268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45" name="Oval 9"/>
              <p:cNvSpPr>
                <a:spLocks noChangeArrowheads="1"/>
              </p:cNvSpPr>
              <p:nvPr/>
            </p:nvSpPr>
            <p:spPr bwMode="auto">
              <a:xfrm>
                <a:off x="875" y="2942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46" name="Oval 10"/>
              <p:cNvSpPr>
                <a:spLocks noChangeArrowheads="1"/>
              </p:cNvSpPr>
              <p:nvPr/>
            </p:nvSpPr>
            <p:spPr bwMode="auto">
              <a:xfrm>
                <a:off x="4669" y="2942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47" name="Oval 11"/>
              <p:cNvSpPr>
                <a:spLocks noChangeArrowheads="1"/>
              </p:cNvSpPr>
              <p:nvPr/>
            </p:nvSpPr>
            <p:spPr bwMode="auto">
              <a:xfrm>
                <a:off x="2533" y="2683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48" name="Oval 12"/>
              <p:cNvSpPr>
                <a:spLocks noChangeArrowheads="1"/>
              </p:cNvSpPr>
              <p:nvPr/>
            </p:nvSpPr>
            <p:spPr bwMode="auto">
              <a:xfrm>
                <a:off x="3719" y="3616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49" name="Oval 13"/>
              <p:cNvSpPr>
                <a:spLocks noChangeArrowheads="1"/>
              </p:cNvSpPr>
              <p:nvPr/>
            </p:nvSpPr>
            <p:spPr bwMode="auto">
              <a:xfrm>
                <a:off x="2769" y="2942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0" name="Oval 14"/>
              <p:cNvSpPr>
                <a:spLocks noChangeArrowheads="1"/>
              </p:cNvSpPr>
              <p:nvPr/>
            </p:nvSpPr>
            <p:spPr bwMode="auto">
              <a:xfrm>
                <a:off x="3955" y="356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1" name="Oval 15"/>
              <p:cNvSpPr>
                <a:spLocks noChangeArrowheads="1"/>
              </p:cNvSpPr>
              <p:nvPr/>
            </p:nvSpPr>
            <p:spPr bwMode="auto">
              <a:xfrm>
                <a:off x="1111" y="2683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2" name="Oval 16"/>
              <p:cNvSpPr>
                <a:spLocks noChangeArrowheads="1"/>
              </p:cNvSpPr>
              <p:nvPr/>
            </p:nvSpPr>
            <p:spPr bwMode="auto">
              <a:xfrm>
                <a:off x="4191" y="341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3" name="Oval 17"/>
              <p:cNvSpPr>
                <a:spLocks noChangeArrowheads="1"/>
              </p:cNvSpPr>
              <p:nvPr/>
            </p:nvSpPr>
            <p:spPr bwMode="auto">
              <a:xfrm>
                <a:off x="3241" y="341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4" name="Oval 18"/>
              <p:cNvSpPr>
                <a:spLocks noChangeArrowheads="1"/>
              </p:cNvSpPr>
              <p:nvPr/>
            </p:nvSpPr>
            <p:spPr bwMode="auto">
              <a:xfrm>
                <a:off x="1347" y="246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5" name="Oval 19"/>
              <p:cNvSpPr>
                <a:spLocks noChangeArrowheads="1"/>
              </p:cNvSpPr>
              <p:nvPr/>
            </p:nvSpPr>
            <p:spPr bwMode="auto">
              <a:xfrm>
                <a:off x="2297" y="246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6" name="Oval 20"/>
              <p:cNvSpPr>
                <a:spLocks noChangeArrowheads="1"/>
              </p:cNvSpPr>
              <p:nvPr/>
            </p:nvSpPr>
            <p:spPr bwMode="auto">
              <a:xfrm>
                <a:off x="4428" y="3195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7" name="Oval 21"/>
              <p:cNvSpPr>
                <a:spLocks noChangeArrowheads="1"/>
              </p:cNvSpPr>
              <p:nvPr/>
            </p:nvSpPr>
            <p:spPr bwMode="auto">
              <a:xfrm>
                <a:off x="3005" y="3195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8" name="Oval 22"/>
              <p:cNvSpPr>
                <a:spLocks noChangeArrowheads="1"/>
              </p:cNvSpPr>
              <p:nvPr/>
            </p:nvSpPr>
            <p:spPr bwMode="auto">
              <a:xfrm>
                <a:off x="3483" y="356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59" name="Oval 23"/>
              <p:cNvSpPr>
                <a:spLocks noChangeArrowheads="1"/>
              </p:cNvSpPr>
              <p:nvPr/>
            </p:nvSpPr>
            <p:spPr bwMode="auto">
              <a:xfrm>
                <a:off x="2055" y="231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60" name="Oval 24"/>
              <p:cNvSpPr>
                <a:spLocks noChangeArrowheads="1"/>
              </p:cNvSpPr>
              <p:nvPr/>
            </p:nvSpPr>
            <p:spPr bwMode="auto">
              <a:xfrm>
                <a:off x="1583" y="2314"/>
                <a:ext cx="69" cy="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48161" name="Line 25"/>
              <p:cNvSpPr>
                <a:spLocks noChangeShapeType="1"/>
              </p:cNvSpPr>
              <p:nvPr/>
            </p:nvSpPr>
            <p:spPr bwMode="auto">
              <a:xfrm flipV="1">
                <a:off x="912" y="268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2" name="Freeform 26"/>
              <p:cNvSpPr>
                <a:spLocks/>
              </p:cNvSpPr>
              <p:nvPr/>
            </p:nvSpPr>
            <p:spPr bwMode="auto">
              <a:xfrm>
                <a:off x="1152" y="2496"/>
                <a:ext cx="240" cy="214"/>
              </a:xfrm>
              <a:custGeom>
                <a:avLst/>
                <a:gdLst>
                  <a:gd name="T0" fmla="*/ 0 w 240"/>
                  <a:gd name="T1" fmla="*/ 214 h 214"/>
                  <a:gd name="T2" fmla="*/ 240 w 240"/>
                  <a:gd name="T3" fmla="*/ 0 h 214"/>
                  <a:gd name="T4" fmla="*/ 0 60000 65536"/>
                  <a:gd name="T5" fmla="*/ 0 60000 65536"/>
                  <a:gd name="T6" fmla="*/ 0 w 240"/>
                  <a:gd name="T7" fmla="*/ 0 h 214"/>
                  <a:gd name="T8" fmla="*/ 240 w 240"/>
                  <a:gd name="T9" fmla="*/ 214 h 2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214">
                    <a:moveTo>
                      <a:pt x="0" y="214"/>
                    </a:moveTo>
                    <a:lnTo>
                      <a:pt x="24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3" name="Freeform 27"/>
              <p:cNvSpPr>
                <a:spLocks/>
              </p:cNvSpPr>
              <p:nvPr/>
            </p:nvSpPr>
            <p:spPr bwMode="auto">
              <a:xfrm>
                <a:off x="1392" y="2351"/>
                <a:ext cx="232" cy="145"/>
              </a:xfrm>
              <a:custGeom>
                <a:avLst/>
                <a:gdLst>
                  <a:gd name="T0" fmla="*/ 0 w 232"/>
                  <a:gd name="T1" fmla="*/ 145 h 145"/>
                  <a:gd name="T2" fmla="*/ 232 w 232"/>
                  <a:gd name="T3" fmla="*/ 0 h 145"/>
                  <a:gd name="T4" fmla="*/ 0 60000 65536"/>
                  <a:gd name="T5" fmla="*/ 0 60000 65536"/>
                  <a:gd name="T6" fmla="*/ 0 w 232"/>
                  <a:gd name="T7" fmla="*/ 0 h 145"/>
                  <a:gd name="T8" fmla="*/ 232 w 232"/>
                  <a:gd name="T9" fmla="*/ 145 h 1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2" h="145">
                    <a:moveTo>
                      <a:pt x="0" y="145"/>
                    </a:moveTo>
                    <a:lnTo>
                      <a:pt x="2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4" name="Line 28"/>
              <p:cNvSpPr>
                <a:spLocks noChangeShapeType="1"/>
              </p:cNvSpPr>
              <p:nvPr/>
            </p:nvSpPr>
            <p:spPr bwMode="auto">
              <a:xfrm flipV="1">
                <a:off x="1632" y="2304"/>
                <a:ext cx="24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5" name="Line 29"/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24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6" name="Freeform 30"/>
              <p:cNvSpPr>
                <a:spLocks/>
              </p:cNvSpPr>
              <p:nvPr/>
            </p:nvSpPr>
            <p:spPr bwMode="auto">
              <a:xfrm>
                <a:off x="2087" y="2351"/>
                <a:ext cx="255" cy="161"/>
              </a:xfrm>
              <a:custGeom>
                <a:avLst/>
                <a:gdLst>
                  <a:gd name="T0" fmla="*/ 0 w 255"/>
                  <a:gd name="T1" fmla="*/ 0 h 161"/>
                  <a:gd name="T2" fmla="*/ 255 w 255"/>
                  <a:gd name="T3" fmla="*/ 161 h 161"/>
                  <a:gd name="T4" fmla="*/ 0 60000 65536"/>
                  <a:gd name="T5" fmla="*/ 0 60000 65536"/>
                  <a:gd name="T6" fmla="*/ 0 w 255"/>
                  <a:gd name="T7" fmla="*/ 0 h 161"/>
                  <a:gd name="T8" fmla="*/ 255 w 255"/>
                  <a:gd name="T9" fmla="*/ 161 h 1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5" h="161">
                    <a:moveTo>
                      <a:pt x="0" y="0"/>
                    </a:moveTo>
                    <a:lnTo>
                      <a:pt x="255" y="16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7" name="Freeform 31"/>
              <p:cNvSpPr>
                <a:spLocks/>
              </p:cNvSpPr>
              <p:nvPr/>
            </p:nvSpPr>
            <p:spPr bwMode="auto">
              <a:xfrm>
                <a:off x="2332" y="2502"/>
                <a:ext cx="212" cy="186"/>
              </a:xfrm>
              <a:custGeom>
                <a:avLst/>
                <a:gdLst>
                  <a:gd name="T0" fmla="*/ 0 w 212"/>
                  <a:gd name="T1" fmla="*/ 0 h 186"/>
                  <a:gd name="T2" fmla="*/ 212 w 212"/>
                  <a:gd name="T3" fmla="*/ 186 h 186"/>
                  <a:gd name="T4" fmla="*/ 0 60000 65536"/>
                  <a:gd name="T5" fmla="*/ 0 60000 65536"/>
                  <a:gd name="T6" fmla="*/ 0 w 212"/>
                  <a:gd name="T7" fmla="*/ 0 h 186"/>
                  <a:gd name="T8" fmla="*/ 212 w 21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186">
                    <a:moveTo>
                      <a:pt x="0" y="0"/>
                    </a:moveTo>
                    <a:lnTo>
                      <a:pt x="212" y="18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8" name="Line 32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48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69" name="Line 33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0" name="Line 34"/>
              <p:cNvSpPr>
                <a:spLocks noChangeShapeType="1"/>
              </p:cNvSpPr>
              <p:nvPr/>
            </p:nvSpPr>
            <p:spPr bwMode="auto">
              <a:xfrm>
                <a:off x="3264" y="34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1" name="Freeform 35"/>
              <p:cNvSpPr>
                <a:spLocks/>
              </p:cNvSpPr>
              <p:nvPr/>
            </p:nvSpPr>
            <p:spPr bwMode="auto">
              <a:xfrm>
                <a:off x="3522" y="3607"/>
                <a:ext cx="236" cy="47"/>
              </a:xfrm>
              <a:custGeom>
                <a:avLst/>
                <a:gdLst>
                  <a:gd name="T0" fmla="*/ 0 w 236"/>
                  <a:gd name="T1" fmla="*/ 0 h 47"/>
                  <a:gd name="T2" fmla="*/ 236 w 236"/>
                  <a:gd name="T3" fmla="*/ 47 h 47"/>
                  <a:gd name="T4" fmla="*/ 0 60000 65536"/>
                  <a:gd name="T5" fmla="*/ 0 60000 65536"/>
                  <a:gd name="T6" fmla="*/ 0 w 236"/>
                  <a:gd name="T7" fmla="*/ 0 h 47"/>
                  <a:gd name="T8" fmla="*/ 236 w 236"/>
                  <a:gd name="T9" fmla="*/ 47 h 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47">
                    <a:moveTo>
                      <a:pt x="0" y="0"/>
                    </a:moveTo>
                    <a:lnTo>
                      <a:pt x="236" y="4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2" name="Freeform 36"/>
              <p:cNvSpPr>
                <a:spLocks/>
              </p:cNvSpPr>
              <p:nvPr/>
            </p:nvSpPr>
            <p:spPr bwMode="auto">
              <a:xfrm>
                <a:off x="3758" y="3598"/>
                <a:ext cx="236" cy="56"/>
              </a:xfrm>
              <a:custGeom>
                <a:avLst/>
                <a:gdLst>
                  <a:gd name="T0" fmla="*/ 0 w 236"/>
                  <a:gd name="T1" fmla="*/ 56 h 56"/>
                  <a:gd name="T2" fmla="*/ 236 w 236"/>
                  <a:gd name="T3" fmla="*/ 0 h 56"/>
                  <a:gd name="T4" fmla="*/ 0 60000 65536"/>
                  <a:gd name="T5" fmla="*/ 0 60000 65536"/>
                  <a:gd name="T6" fmla="*/ 0 w 236"/>
                  <a:gd name="T7" fmla="*/ 0 h 56"/>
                  <a:gd name="T8" fmla="*/ 236 w 236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56">
                    <a:moveTo>
                      <a:pt x="0" y="56"/>
                    </a:moveTo>
                    <a:lnTo>
                      <a:pt x="2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3" name="Line 37"/>
              <p:cNvSpPr>
                <a:spLocks noChangeShapeType="1"/>
              </p:cNvSpPr>
              <p:nvPr/>
            </p:nvSpPr>
            <p:spPr bwMode="auto">
              <a:xfrm flipV="1">
                <a:off x="3984" y="345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4" name="Line 38"/>
              <p:cNvSpPr>
                <a:spLocks noChangeShapeType="1"/>
              </p:cNvSpPr>
              <p:nvPr/>
            </p:nvSpPr>
            <p:spPr bwMode="auto">
              <a:xfrm flipV="1">
                <a:off x="4224" y="321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5" name="Line 39"/>
              <p:cNvSpPr>
                <a:spLocks noChangeShapeType="1"/>
              </p:cNvSpPr>
              <p:nvPr/>
            </p:nvSpPr>
            <p:spPr bwMode="auto">
              <a:xfrm flipV="1">
                <a:off x="4464" y="297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6" name="Text Box 40"/>
              <p:cNvSpPr txBox="1">
                <a:spLocks noChangeArrowheads="1"/>
              </p:cNvSpPr>
              <p:nvPr/>
            </p:nvSpPr>
            <p:spPr bwMode="auto">
              <a:xfrm>
                <a:off x="96" y="2352"/>
                <a:ext cx="8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Displacement</a:t>
                </a:r>
              </a:p>
            </p:txBody>
          </p:sp>
          <p:sp>
            <p:nvSpPr>
              <p:cNvPr id="48177" name="Text Box 41"/>
              <p:cNvSpPr txBox="1">
                <a:spLocks noChangeArrowheads="1"/>
              </p:cNvSpPr>
              <p:nvPr/>
            </p:nvSpPr>
            <p:spPr bwMode="auto">
              <a:xfrm>
                <a:off x="720" y="3696"/>
                <a:ext cx="41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x = 0</a:t>
                </a:r>
              </a:p>
            </p:txBody>
          </p:sp>
          <p:sp>
            <p:nvSpPr>
              <p:cNvPr id="48178" name="Text Box 42"/>
              <p:cNvSpPr txBox="1">
                <a:spLocks noChangeArrowheads="1"/>
              </p:cNvSpPr>
              <p:nvPr/>
            </p:nvSpPr>
            <p:spPr bwMode="auto">
              <a:xfrm>
                <a:off x="4560" y="3696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x = L</a:t>
                </a:r>
              </a:p>
            </p:txBody>
          </p:sp>
        </p:grpSp>
        <p:sp>
          <p:nvSpPr>
            <p:cNvPr id="48134" name="Line 43"/>
            <p:cNvSpPr>
              <a:spLocks noChangeShapeType="1"/>
            </p:cNvSpPr>
            <p:nvPr/>
          </p:nvSpPr>
          <p:spPr bwMode="auto">
            <a:xfrm>
              <a:off x="2208" y="2208"/>
              <a:ext cx="0" cy="172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44"/>
            <p:cNvSpPr>
              <a:spLocks noChangeShapeType="1"/>
            </p:cNvSpPr>
            <p:nvPr/>
          </p:nvSpPr>
          <p:spPr bwMode="auto">
            <a:xfrm>
              <a:off x="3168" y="2208"/>
              <a:ext cx="0" cy="172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Line 45"/>
            <p:cNvSpPr>
              <a:spLocks noChangeShapeType="1"/>
            </p:cNvSpPr>
            <p:nvPr/>
          </p:nvSpPr>
          <p:spPr bwMode="auto">
            <a:xfrm>
              <a:off x="4128" y="2208"/>
              <a:ext cx="0" cy="172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Text Box 46"/>
            <p:cNvSpPr txBox="1">
              <a:spLocks noChangeArrowheads="1"/>
            </p:cNvSpPr>
            <p:nvPr/>
          </p:nvSpPr>
          <p:spPr bwMode="auto">
            <a:xfrm>
              <a:off x="1536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8138" name="Text Box 47"/>
            <p:cNvSpPr txBox="1">
              <a:spLocks noChangeArrowheads="1"/>
            </p:cNvSpPr>
            <p:nvPr/>
          </p:nvSpPr>
          <p:spPr bwMode="auto">
            <a:xfrm>
              <a:off x="254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8139" name="Text Box 48"/>
            <p:cNvSpPr txBox="1">
              <a:spLocks noChangeArrowheads="1"/>
            </p:cNvSpPr>
            <p:nvPr/>
          </p:nvSpPr>
          <p:spPr bwMode="auto">
            <a:xfrm>
              <a:off x="350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8140" name="Text Box 49"/>
            <p:cNvSpPr txBox="1">
              <a:spLocks noChangeArrowheads="1"/>
            </p:cNvSpPr>
            <p:nvPr/>
          </p:nvSpPr>
          <p:spPr bwMode="auto">
            <a:xfrm>
              <a:off x="446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241A8-79EF-394D-AE11-0562BD299D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 Requirements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  <a:sym typeface="Math1" charset="0"/>
              </a:rPr>
              <a:t>Given the solution at position x</a:t>
            </a:r>
            <a:r>
              <a:rPr lang="en-US" altLang="en-US" sz="2800" baseline="-25000">
                <a:ea typeface="ＭＳ Ｐゴシック" charset="-128"/>
                <a:sym typeface="Math1" charset="0"/>
              </a:rPr>
              <a:t>i</a:t>
            </a:r>
            <a:r>
              <a:rPr lang="en-US" altLang="en-US" sz="2800">
                <a:ea typeface="ＭＳ Ｐゴシック" charset="-128"/>
                <a:sym typeface="Math1" charset="0"/>
              </a:rPr>
              <a:t> at time t</a:t>
            </a:r>
            <a:r>
              <a:rPr lang="en-US" altLang="en-US" sz="2800" baseline="-25000">
                <a:ea typeface="ＭＳ Ｐゴシック" charset="-128"/>
                <a:sym typeface="Math1" charset="0"/>
              </a:rPr>
              <a:t>j</a:t>
            </a:r>
            <a:r>
              <a:rPr lang="en-US" altLang="en-US" sz="2800">
                <a:ea typeface="ＭＳ Ｐゴシック" charset="-128"/>
                <a:sym typeface="Math1" charset="0"/>
              </a:rPr>
              <a:t>, the value there at the next time step depends on the current and previous values at that point, and on current values at the neighbouring points.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  <a:sym typeface="Math1" charset="0"/>
              </a:rPr>
              <a:t>So to update a point we need to know the displacement at neighbouring points. This entails communication.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  <a:sym typeface="Math1" charset="0"/>
              </a:rPr>
              <a:t>Each process needs to communicate the displacement values for its first and last points before updating its points</a:t>
            </a:r>
          </a:p>
        </p:txBody>
      </p:sp>
      <p:grpSp>
        <p:nvGrpSpPr>
          <p:cNvPr id="50180" name="Group 32"/>
          <p:cNvGrpSpPr>
            <a:grpSpLocks/>
          </p:cNvGrpSpPr>
          <p:nvPr/>
        </p:nvGrpSpPr>
        <p:grpSpPr bwMode="auto">
          <a:xfrm>
            <a:off x="2590800" y="5334000"/>
            <a:ext cx="3849688" cy="738188"/>
            <a:chOff x="912" y="3360"/>
            <a:chExt cx="2425" cy="465"/>
          </a:xfrm>
        </p:grpSpPr>
        <p:sp>
          <p:nvSpPr>
            <p:cNvPr id="50181" name="Rectangle 9"/>
            <p:cNvSpPr>
              <a:spLocks noChangeArrowheads="1"/>
            </p:cNvSpPr>
            <p:nvPr/>
          </p:nvSpPr>
          <p:spPr bwMode="auto">
            <a:xfrm>
              <a:off x="912" y="3633"/>
              <a:ext cx="553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2" name="Oval 4"/>
            <p:cNvSpPr>
              <a:spLocks noChangeArrowheads="1"/>
            </p:cNvSpPr>
            <p:nvPr/>
          </p:nvSpPr>
          <p:spPr bwMode="auto">
            <a:xfrm>
              <a:off x="960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3" name="Oval 5"/>
            <p:cNvSpPr>
              <a:spLocks noChangeArrowheads="1"/>
            </p:cNvSpPr>
            <p:nvPr/>
          </p:nvSpPr>
          <p:spPr bwMode="auto">
            <a:xfrm>
              <a:off x="1056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4" name="Oval 6"/>
            <p:cNvSpPr>
              <a:spLocks noChangeArrowheads="1"/>
            </p:cNvSpPr>
            <p:nvPr/>
          </p:nvSpPr>
          <p:spPr bwMode="auto">
            <a:xfrm>
              <a:off x="1152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5" name="Oval 7"/>
            <p:cNvSpPr>
              <a:spLocks noChangeArrowheads="1"/>
            </p:cNvSpPr>
            <p:nvPr/>
          </p:nvSpPr>
          <p:spPr bwMode="auto">
            <a:xfrm>
              <a:off x="1248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6" name="Oval 8"/>
            <p:cNvSpPr>
              <a:spLocks noChangeArrowheads="1"/>
            </p:cNvSpPr>
            <p:nvPr/>
          </p:nvSpPr>
          <p:spPr bwMode="auto">
            <a:xfrm>
              <a:off x="1344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1104" y="33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50188" name="Rectangle 11"/>
            <p:cNvSpPr>
              <a:spLocks noChangeArrowheads="1"/>
            </p:cNvSpPr>
            <p:nvPr/>
          </p:nvSpPr>
          <p:spPr bwMode="auto">
            <a:xfrm>
              <a:off x="1536" y="3633"/>
              <a:ext cx="553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89" name="Oval 12"/>
            <p:cNvSpPr>
              <a:spLocks noChangeArrowheads="1"/>
            </p:cNvSpPr>
            <p:nvPr/>
          </p:nvSpPr>
          <p:spPr bwMode="auto">
            <a:xfrm>
              <a:off x="1584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0" name="Oval 13"/>
            <p:cNvSpPr>
              <a:spLocks noChangeArrowheads="1"/>
            </p:cNvSpPr>
            <p:nvPr/>
          </p:nvSpPr>
          <p:spPr bwMode="auto">
            <a:xfrm>
              <a:off x="1680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1" name="Oval 14"/>
            <p:cNvSpPr>
              <a:spLocks noChangeArrowheads="1"/>
            </p:cNvSpPr>
            <p:nvPr/>
          </p:nvSpPr>
          <p:spPr bwMode="auto">
            <a:xfrm>
              <a:off x="1776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2" name="Oval 15"/>
            <p:cNvSpPr>
              <a:spLocks noChangeArrowheads="1"/>
            </p:cNvSpPr>
            <p:nvPr/>
          </p:nvSpPr>
          <p:spPr bwMode="auto">
            <a:xfrm>
              <a:off x="1872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3" name="Oval 16"/>
            <p:cNvSpPr>
              <a:spLocks noChangeArrowheads="1"/>
            </p:cNvSpPr>
            <p:nvPr/>
          </p:nvSpPr>
          <p:spPr bwMode="auto">
            <a:xfrm>
              <a:off x="1968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4" name="Text Box 17"/>
            <p:cNvSpPr txBox="1">
              <a:spLocks noChangeArrowheads="1"/>
            </p:cNvSpPr>
            <p:nvPr/>
          </p:nvSpPr>
          <p:spPr bwMode="auto">
            <a:xfrm>
              <a:off x="1728" y="33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50195" name="Rectangle 18"/>
            <p:cNvSpPr>
              <a:spLocks noChangeArrowheads="1"/>
            </p:cNvSpPr>
            <p:nvPr/>
          </p:nvSpPr>
          <p:spPr bwMode="auto">
            <a:xfrm>
              <a:off x="2160" y="3633"/>
              <a:ext cx="553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6" name="Oval 19"/>
            <p:cNvSpPr>
              <a:spLocks noChangeArrowheads="1"/>
            </p:cNvSpPr>
            <p:nvPr/>
          </p:nvSpPr>
          <p:spPr bwMode="auto">
            <a:xfrm>
              <a:off x="2208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7" name="Oval 20"/>
            <p:cNvSpPr>
              <a:spLocks noChangeArrowheads="1"/>
            </p:cNvSpPr>
            <p:nvPr/>
          </p:nvSpPr>
          <p:spPr bwMode="auto">
            <a:xfrm>
              <a:off x="2304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8" name="Oval 21"/>
            <p:cNvSpPr>
              <a:spLocks noChangeArrowheads="1"/>
            </p:cNvSpPr>
            <p:nvPr/>
          </p:nvSpPr>
          <p:spPr bwMode="auto">
            <a:xfrm>
              <a:off x="2400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199" name="Oval 22"/>
            <p:cNvSpPr>
              <a:spLocks noChangeArrowheads="1"/>
            </p:cNvSpPr>
            <p:nvPr/>
          </p:nvSpPr>
          <p:spPr bwMode="auto">
            <a:xfrm>
              <a:off x="2496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0" name="Oval 23"/>
            <p:cNvSpPr>
              <a:spLocks noChangeArrowheads="1"/>
            </p:cNvSpPr>
            <p:nvPr/>
          </p:nvSpPr>
          <p:spPr bwMode="auto">
            <a:xfrm>
              <a:off x="2592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1" name="Text Box 24"/>
            <p:cNvSpPr txBox="1">
              <a:spLocks noChangeArrowheads="1"/>
            </p:cNvSpPr>
            <p:nvPr/>
          </p:nvSpPr>
          <p:spPr bwMode="auto">
            <a:xfrm>
              <a:off x="2352" y="33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50202" name="Rectangle 25"/>
            <p:cNvSpPr>
              <a:spLocks noChangeArrowheads="1"/>
            </p:cNvSpPr>
            <p:nvPr/>
          </p:nvSpPr>
          <p:spPr bwMode="auto">
            <a:xfrm>
              <a:off x="2784" y="3633"/>
              <a:ext cx="553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3" name="Oval 26"/>
            <p:cNvSpPr>
              <a:spLocks noChangeArrowheads="1"/>
            </p:cNvSpPr>
            <p:nvPr/>
          </p:nvSpPr>
          <p:spPr bwMode="auto">
            <a:xfrm>
              <a:off x="2832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4" name="Oval 27"/>
            <p:cNvSpPr>
              <a:spLocks noChangeArrowheads="1"/>
            </p:cNvSpPr>
            <p:nvPr/>
          </p:nvSpPr>
          <p:spPr bwMode="auto">
            <a:xfrm>
              <a:off x="2928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5" name="Oval 28"/>
            <p:cNvSpPr>
              <a:spLocks noChangeArrowheads="1"/>
            </p:cNvSpPr>
            <p:nvPr/>
          </p:nvSpPr>
          <p:spPr bwMode="auto">
            <a:xfrm>
              <a:off x="3024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6" name="Oval 29"/>
            <p:cNvSpPr>
              <a:spLocks noChangeArrowheads="1"/>
            </p:cNvSpPr>
            <p:nvPr/>
          </p:nvSpPr>
          <p:spPr bwMode="auto">
            <a:xfrm>
              <a:off x="3120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7" name="Oval 30"/>
            <p:cNvSpPr>
              <a:spLocks noChangeArrowheads="1"/>
            </p:cNvSpPr>
            <p:nvPr/>
          </p:nvSpPr>
          <p:spPr bwMode="auto">
            <a:xfrm>
              <a:off x="3216" y="3696"/>
              <a:ext cx="69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50208" name="Text Box 31"/>
            <p:cNvSpPr txBox="1">
              <a:spLocks noChangeArrowheads="1"/>
            </p:cNvSpPr>
            <p:nvPr/>
          </p:nvSpPr>
          <p:spPr bwMode="auto">
            <a:xfrm>
              <a:off x="2976" y="33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B5B25-0149-7944-9FE0-D90738B1635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Outline of Parallel Code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Initialise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Find position of each process to determine which block of points it handles.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Find out the node numbers of processes to left and right.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Initialise arrays</a:t>
            </a:r>
            <a:endParaRPr lang="en-US" altLang="en-US" sz="28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Determine how many points each process handles and the index of the first point in each.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Set the psi and oldpsi arrays.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Perform Update</a:t>
            </a:r>
            <a:endParaRPr lang="en-US" altLang="en-US" sz="28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Communicate end points.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Do update locally.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Output results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2151C-E8A1-764F-A6BE-003507ADB7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Displacement Arrays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Each process needs to store the endpoint values received from the neighbouring processes. These are stored at the 0 and nlocal+1 positions in the displacement arrays.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Thus, the displacement arrays need two </a:t>
            </a:r>
            <a:r>
              <a:rPr lang="ja-JP" altLang="en-US" sz="2800">
                <a:ea typeface="ＭＳ Ｐゴシック" charset="-128"/>
              </a:rPr>
              <a:t>“</a:t>
            </a:r>
            <a:r>
              <a:rPr lang="en-US" altLang="ja-JP" sz="2800">
                <a:ea typeface="ＭＳ Ｐゴシック" charset="-128"/>
              </a:rPr>
              <a:t>extra</a:t>
            </a:r>
            <a:r>
              <a:rPr lang="ja-JP" altLang="en-US" sz="2800">
                <a:ea typeface="ＭＳ Ｐゴシック" charset="-128"/>
              </a:rPr>
              <a:t>”</a:t>
            </a:r>
            <a:r>
              <a:rPr lang="en-US" altLang="ja-JP" sz="2800">
                <a:ea typeface="ＭＳ Ｐゴシック" charset="-128"/>
              </a:rPr>
              <a:t> entries at each end.</a:t>
            </a:r>
            <a:endParaRPr lang="en-US" altLang="en-US" sz="2800">
              <a:ea typeface="ＭＳ Ｐゴシック" charset="-128"/>
            </a:endParaRPr>
          </a:p>
        </p:txBody>
      </p:sp>
      <p:grpSp>
        <p:nvGrpSpPr>
          <p:cNvPr id="54276" name="Group 12"/>
          <p:cNvGrpSpPr>
            <a:grpSpLocks/>
          </p:cNvGrpSpPr>
          <p:nvPr/>
        </p:nvGrpSpPr>
        <p:grpSpPr bwMode="auto">
          <a:xfrm>
            <a:off x="1981200" y="4953000"/>
            <a:ext cx="3810000" cy="1066800"/>
            <a:chOff x="1248" y="3120"/>
            <a:chExt cx="2400" cy="672"/>
          </a:xfrm>
        </p:grpSpPr>
        <p:sp>
          <p:nvSpPr>
            <p:cNvPr id="54277" name="Rectangle 4"/>
            <p:cNvSpPr>
              <a:spLocks noChangeArrowheads="1"/>
            </p:cNvSpPr>
            <p:nvPr/>
          </p:nvSpPr>
          <p:spPr bwMode="auto">
            <a:xfrm>
              <a:off x="1296" y="345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54278" name="Rectangle 5"/>
            <p:cNvSpPr>
              <a:spLocks noChangeArrowheads="1"/>
            </p:cNvSpPr>
            <p:nvPr/>
          </p:nvSpPr>
          <p:spPr bwMode="auto">
            <a:xfrm>
              <a:off x="1632" y="3456"/>
              <a:ext cx="336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54279" name="Rectangle 6"/>
            <p:cNvSpPr>
              <a:spLocks noChangeArrowheads="1"/>
            </p:cNvSpPr>
            <p:nvPr/>
          </p:nvSpPr>
          <p:spPr bwMode="auto">
            <a:xfrm>
              <a:off x="1968" y="3456"/>
              <a:ext cx="336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54280" name="Rectangle 7"/>
            <p:cNvSpPr>
              <a:spLocks noChangeArrowheads="1"/>
            </p:cNvSpPr>
            <p:nvPr/>
          </p:nvSpPr>
          <p:spPr bwMode="auto">
            <a:xfrm>
              <a:off x="2304" y="3456"/>
              <a:ext cx="336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54281" name="Rectangle 8"/>
            <p:cNvSpPr>
              <a:spLocks noChangeArrowheads="1"/>
            </p:cNvSpPr>
            <p:nvPr/>
          </p:nvSpPr>
          <p:spPr bwMode="auto">
            <a:xfrm>
              <a:off x="2976" y="3456"/>
              <a:ext cx="336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sp>
          <p:nvSpPr>
            <p:cNvPr id="54282" name="Rectangle 9"/>
            <p:cNvSpPr>
              <a:spLocks noChangeArrowheads="1"/>
            </p:cNvSpPr>
            <p:nvPr/>
          </p:nvSpPr>
          <p:spPr bwMode="auto">
            <a:xfrm>
              <a:off x="2640" y="3456"/>
              <a:ext cx="336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4</a:t>
              </a:r>
            </a:p>
          </p:txBody>
        </p:sp>
        <p:sp>
          <p:nvSpPr>
            <p:cNvPr id="54283" name="Rectangle 10"/>
            <p:cNvSpPr>
              <a:spLocks noChangeArrowheads="1"/>
            </p:cNvSpPr>
            <p:nvPr/>
          </p:nvSpPr>
          <p:spPr bwMode="auto">
            <a:xfrm>
              <a:off x="3312" y="345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6</a:t>
              </a:r>
            </a:p>
          </p:txBody>
        </p:sp>
        <p:sp>
          <p:nvSpPr>
            <p:cNvPr id="54284" name="Text Box 11"/>
            <p:cNvSpPr txBox="1">
              <a:spLocks noChangeArrowheads="1"/>
            </p:cNvSpPr>
            <p:nvPr/>
          </p:nvSpPr>
          <p:spPr bwMode="auto">
            <a:xfrm>
              <a:off x="1248" y="3120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nlocal = 5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DE0761-E346-5F4C-95F5-4FEF5853E4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Outline MPI Code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8915400" cy="56324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&lt;stdlib.h&gt;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&lt;math.h&gt;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&lt;mpi.h&gt;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int main (int argc, char *argv[]){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</a:rPr>
              <a:t>    </a:t>
            </a: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MPI_Init (&amp;argc, &amp;argv);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    MPI_Finalize();</a:t>
            </a:r>
            <a:endParaRPr lang="en-US" altLang="en-US" sz="18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</a:rPr>
              <a:t>}</a:t>
            </a:r>
            <a:r>
              <a:rPr lang="en-US" altLang="en-US" sz="1800">
                <a:latin typeface="Courier New" charset="0"/>
              </a:rPr>
              <a:t>   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 flipH="1">
            <a:off x="2051050" y="3716338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563938" y="3284538"/>
            <a:ext cx="4876800" cy="838200"/>
          </a:xfrm>
          <a:prstGeom prst="rect">
            <a:avLst/>
          </a:prstGeom>
          <a:solidFill>
            <a:srgbClr val="FFCC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Code for initialising data distribution goes here</a:t>
            </a:r>
          </a:p>
        </p:txBody>
      </p:sp>
      <p:grpSp>
        <p:nvGrpSpPr>
          <p:cNvPr id="56326" name="Group 1"/>
          <p:cNvGrpSpPr>
            <a:grpSpLocks/>
          </p:cNvGrpSpPr>
          <p:nvPr/>
        </p:nvGrpSpPr>
        <p:grpSpPr bwMode="auto">
          <a:xfrm>
            <a:off x="2051050" y="4292600"/>
            <a:ext cx="6400800" cy="1692275"/>
            <a:chOff x="2133600" y="3276600"/>
            <a:chExt cx="6400800" cy="1692275"/>
          </a:xfrm>
        </p:grpSpPr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 flipH="1">
              <a:off x="2133600" y="3505200"/>
              <a:ext cx="1600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Text Box 7"/>
            <p:cNvSpPr txBox="1">
              <a:spLocks noChangeArrowheads="1"/>
            </p:cNvSpPr>
            <p:nvPr/>
          </p:nvSpPr>
          <p:spPr bwMode="auto">
            <a:xfrm>
              <a:off x="3657600" y="3276600"/>
              <a:ext cx="4876800" cy="473075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Code for initialising arrays goes here</a:t>
              </a:r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600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3657600" y="3886200"/>
              <a:ext cx="4876800" cy="473075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Code for update loop goes here</a:t>
              </a:r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 flipH="1">
              <a:off x="2133600" y="4724400"/>
              <a:ext cx="1600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3657600" y="4495800"/>
              <a:ext cx="4876800" cy="473075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Code for output phase goes here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C292A-178A-3747-B9DA-2B0620D970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Initialising the Data Distribution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532813" cy="21859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int rank, nprocs, mypos, periods=0, reorder=1;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MPI_Comm new_comm;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</a:t>
            </a: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MPI_Comm_size (MPI_COMM_WORLD, &amp;nprocs);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MPI_Comm_rank (MPI_COMM_WORLD, &amp;rank);</a:t>
            </a:r>
            <a:r>
              <a:rPr lang="en-US" altLang="en-US" sz="1700" b="1">
                <a:latin typeface="Courier New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</a:t>
            </a: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MPI_Cart_create (MPI_COMM_WORLD, 1, &amp;nprocs, &amp;periods,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						 reorder,&amp;new_comm);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MPI_Cart_coords (new_comm, rank, 1, &amp;mypos);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MPI_Cart_shift  (new_comm, 0, 1, &amp;left, &amp;right);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468313" y="4221163"/>
            <a:ext cx="8302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/>
              <a:t>new_comm is a new communicator with a 1D Cartesian topology.</a:t>
            </a:r>
          </a:p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/>
              <a:t>mypos array gives the position of a process in the topology.</a:t>
            </a:r>
          </a:p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/>
              <a:t>MPI_Cart_shift( ) allows us to find the left and right neighbours of a process.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D7049-D294-514F-B43D-397A848CF7A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charset="-128"/>
              </a:rPr>
              <a:t>Initialising</a:t>
            </a:r>
            <a:r>
              <a:rPr lang="en-US" altLang="en-US" dirty="0">
                <a:ea typeface="ＭＳ Ｐゴシック" charset="-128"/>
              </a:rPr>
              <a:t> the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67" name="Text Box 3"/>
              <p:cNvSpPr txBox="1">
                <a:spLocks noChangeArrowheads="1"/>
              </p:cNvSpPr>
              <p:nvPr/>
            </p:nvSpPr>
            <p:spPr bwMode="auto">
              <a:xfrm>
                <a:off x="827088" y="1052513"/>
                <a:ext cx="8137400" cy="535140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  <a:r>
                  <a:rPr lang="en-US" altLang="en-US" sz="1700" b="1" dirty="0" err="1">
                    <a:latin typeface="Courier New" charset="0"/>
                  </a:rPr>
                  <a:t>int</a:t>
                </a:r>
                <a:r>
                  <a:rPr lang="en-US" altLang="en-US" sz="1700" b="1" dirty="0">
                    <a:latin typeface="Courier New" charset="0"/>
                  </a:rPr>
                  <a:t> nbeg, </a:t>
                </a:r>
                <a:r>
                  <a:rPr lang="en-US" altLang="en-US" sz="1700" b="1" dirty="0" err="1">
                    <a:latin typeface="Courier New" charset="0"/>
                  </a:rPr>
                  <a:t>nend</a:t>
                </a:r>
                <a:r>
                  <a:rPr lang="en-US" altLang="en-US" sz="1700" b="1" dirty="0">
                    <a:latin typeface="Courier New" charset="0"/>
                  </a:rPr>
                  <a:t>, nlocal, i, alpha, beta;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double *psi, *</a:t>
                </a:r>
                <a:r>
                  <a:rPr lang="en-US" altLang="en-US" sz="1700" b="1" dirty="0" err="1">
                    <a:latin typeface="Courier New" charset="0"/>
                  </a:rPr>
                  <a:t>new_psi</a:t>
                </a:r>
                <a:r>
                  <a:rPr lang="en-US" altLang="en-US" sz="1700" b="1" dirty="0">
                    <a:latin typeface="Courier New" charset="0"/>
                  </a:rPr>
                  <a:t>, *</a:t>
                </a:r>
                <a:r>
                  <a:rPr lang="en-US" altLang="en-US" sz="1700" b="1" dirty="0" err="1">
                    <a:latin typeface="Courier New" charset="0"/>
                  </a:rPr>
                  <a:t>old_psi</a:t>
                </a:r>
                <a:r>
                  <a:rPr lang="en-US" altLang="en-US" sz="1700" b="1" dirty="0">
                    <a:latin typeface="Courier New" charset="0"/>
                  </a:rPr>
                  <a:t>, *</a:t>
                </a:r>
                <a:r>
                  <a:rPr lang="en-US" altLang="en-US" sz="1700" b="1" dirty="0" err="1">
                    <a:latin typeface="Courier New" charset="0"/>
                  </a:rPr>
                  <a:t>buf</a:t>
                </a:r>
                <a:r>
                  <a:rPr lang="en-US" altLang="en-US" sz="1700" b="1" dirty="0">
                    <a:latin typeface="Courier New" charset="0"/>
                  </a:rPr>
                  <a:t>, x, y;</a:t>
                </a:r>
              </a:p>
              <a:p>
                <a:pPr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700" b="1" dirty="0">
                    <a:latin typeface="Courier New" charset="0"/>
                  </a:rPr>
                  <a:t>   </a:t>
                </a:r>
                <a:r>
                  <a:rPr lang="en-US" altLang="en-US" sz="1700" b="1" dirty="0">
                    <a:latin typeface="Courier New" charset="0"/>
                  </a:rPr>
                  <a:t>alpha = </a:t>
                </a:r>
                <a:r>
                  <a:rPr lang="en-US" altLang="en-US" sz="1700" b="1" dirty="0" err="1">
                    <a:latin typeface="Courier New" charset="0"/>
                  </a:rPr>
                  <a:t>npts</a:t>
                </a:r>
                <a:r>
                  <a:rPr lang="en-US" altLang="en-US" sz="1700" b="1" dirty="0">
                    <a:latin typeface="Courier New" charset="0"/>
                  </a:rPr>
                  <a:t>/</a:t>
                </a:r>
                <a:r>
                  <a:rPr lang="en-US" altLang="en-US" sz="1700" b="1" dirty="0" err="1">
                    <a:latin typeface="Courier New" charset="0"/>
                  </a:rPr>
                  <a:t>nprocs</a:t>
                </a:r>
                <a:r>
                  <a:rPr lang="en-US" altLang="en-US" sz="1700" b="1" dirty="0">
                    <a:latin typeface="Courier New" charset="0"/>
                  </a:rPr>
                  <a:t>;  //</a:t>
                </a:r>
                <a:r>
                  <a:rPr lang="en-US" altLang="en-US" sz="1700" b="1" dirty="0"/>
                  <a:t> </a:t>
                </a:r>
                <a14:m>
                  <m:oMath xmlns:m="http://schemas.openxmlformats.org/officeDocument/2006/math">
                    <m:r>
                      <a:rPr lang="en-GB" altLang="en-US" sz="1700" b="1" i="1" smtClean="0">
                        <a:latin typeface="Cambria Math" charset="0"/>
                      </a:rPr>
                      <m:t>𝒏𝒑𝒕𝒔</m:t>
                    </m:r>
                    <m:r>
                      <a:rPr lang="en-GB" altLang="en-US" sz="1700" b="1" i="1" smtClean="0">
                        <a:latin typeface="Cambria Math" charset="0"/>
                      </a:rPr>
                      <m:t>= 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𝒏𝒑𝒓𝒐𝒄𝒔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GB" altLang="en-US" sz="17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𝒏𝒑𝒓𝒐𝒄𝒔</m:t>
                    </m:r>
                  </m:oMath>
                </a14:m>
                <a:endParaRPr lang="en-US" altLang="en-US" sz="1700" b="1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beta = </a:t>
                </a:r>
                <a:r>
                  <a:rPr lang="en-US" altLang="en-US" sz="1700" b="1" dirty="0" err="1">
                    <a:latin typeface="Courier New" charset="0"/>
                  </a:rPr>
                  <a:t>npts%nprocs</a:t>
                </a:r>
                <a:r>
                  <a:rPr lang="en-US" altLang="en-US" sz="1700" b="1" dirty="0">
                    <a:latin typeface="Courier New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nlocal = (</a:t>
                </a:r>
                <a:r>
                  <a:rPr lang="en-US" altLang="en-US" sz="1700" b="1" dirty="0" err="1">
                    <a:latin typeface="Courier New" charset="0"/>
                  </a:rPr>
                  <a:t>mypos</a:t>
                </a:r>
                <a:r>
                  <a:rPr lang="en-US" altLang="en-US" sz="1700" b="1" dirty="0">
                    <a:latin typeface="Courier New" charset="0"/>
                  </a:rPr>
                  <a:t>&lt;beta) ? alpha+1 : alpha;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nbeg = (</a:t>
                </a:r>
                <a:r>
                  <a:rPr lang="en-US" altLang="en-US" sz="1700" b="1" dirty="0" err="1">
                    <a:latin typeface="Courier New" charset="0"/>
                  </a:rPr>
                  <a:t>mypos</a:t>
                </a:r>
                <a:r>
                  <a:rPr lang="en-US" altLang="en-US" sz="1700" b="1" dirty="0">
                    <a:latin typeface="Courier New" charset="0"/>
                  </a:rPr>
                  <a:t>&lt;beta) ? nlocal*</a:t>
                </a:r>
                <a:r>
                  <a:rPr lang="en-US" altLang="en-US" sz="1700" b="1" dirty="0" err="1">
                    <a:latin typeface="Courier New" charset="0"/>
                  </a:rPr>
                  <a:t>mypos</a:t>
                </a:r>
                <a:r>
                  <a:rPr lang="en-US" altLang="en-US" sz="1700" b="1" dirty="0">
                    <a:latin typeface="Courier New" charset="0"/>
                  </a:rPr>
                  <a:t> : nlocal*</a:t>
                </a:r>
                <a:r>
                  <a:rPr lang="en-US" altLang="en-US" sz="1700" b="1" dirty="0" err="1">
                    <a:latin typeface="Courier New" charset="0"/>
                  </a:rPr>
                  <a:t>mypos</a:t>
                </a:r>
                <a:r>
                  <a:rPr lang="en-US" altLang="en-US" sz="1700" b="1" dirty="0">
                    <a:latin typeface="Courier New" charset="0"/>
                  </a:rPr>
                  <a:t> + beta;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  <a:r>
                  <a:rPr lang="en-US" altLang="en-US" sz="1700" b="1" dirty="0" err="1">
                    <a:latin typeface="Courier New" charset="0"/>
                  </a:rPr>
                  <a:t>nend</a:t>
                </a:r>
                <a:r>
                  <a:rPr lang="en-US" altLang="en-US" sz="1700" b="1" dirty="0">
                    <a:latin typeface="Courier New" charset="0"/>
                  </a:rPr>
                  <a:t> = nbeg + nlocal </a:t>
                </a:r>
                <a:r>
                  <a:rPr lang="mr-IN" altLang="en-US" sz="1700" b="1" dirty="0">
                    <a:latin typeface="Courier New" charset="0"/>
                  </a:rPr>
                  <a:t>–</a:t>
                </a:r>
                <a:r>
                  <a:rPr lang="en-US" altLang="en-US" sz="1700" b="1" dirty="0">
                    <a:latin typeface="Courier New" charset="0"/>
                  </a:rPr>
                  <a:t> 1;</a:t>
                </a:r>
              </a:p>
              <a:p>
                <a:pPr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</a:p>
              <a:p>
                <a:pPr>
                  <a:buNone/>
                </a:pPr>
                <a:r>
                  <a:rPr lang="en-US" altLang="en-US" sz="1700" b="1" dirty="0">
                    <a:latin typeface="Courier New" charset="0"/>
                  </a:rPr>
                  <a:t>   psi = (double *)</a:t>
                </a:r>
                <a:r>
                  <a:rPr lang="en-US" altLang="en-US" sz="1700" b="1" dirty="0" err="1">
                    <a:latin typeface="Courier New" charset="0"/>
                  </a:rPr>
                  <a:t>malloc</a:t>
                </a:r>
                <a:r>
                  <a:rPr lang="en-US" altLang="en-US" sz="1700" b="1" dirty="0">
                    <a:latin typeface="Courier New" charset="0"/>
                  </a:rPr>
                  <a:t>(</a:t>
                </a:r>
                <a:r>
                  <a:rPr lang="en-US" altLang="en-US" sz="1700" b="1" dirty="0" err="1">
                    <a:latin typeface="Courier New" charset="0"/>
                  </a:rPr>
                  <a:t>sizeof</a:t>
                </a:r>
                <a:r>
                  <a:rPr lang="en-US" altLang="en-US" sz="1700" b="1" dirty="0">
                    <a:latin typeface="Courier New" charset="0"/>
                  </a:rPr>
                  <a:t>(double)*(nlocal+2));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  <a:r>
                  <a:rPr lang="en-US" altLang="en-US" sz="1700" b="1" dirty="0" err="1">
                    <a:latin typeface="Courier New" charset="0"/>
                  </a:rPr>
                  <a:t>new_psi</a:t>
                </a:r>
                <a:r>
                  <a:rPr lang="en-US" altLang="en-US" sz="1700" b="1" dirty="0">
                    <a:latin typeface="Courier New" charset="0"/>
                  </a:rPr>
                  <a:t> = (double *)</a:t>
                </a:r>
                <a:r>
                  <a:rPr lang="en-US" altLang="en-US" sz="1700" b="1" dirty="0" err="1">
                    <a:latin typeface="Courier New" charset="0"/>
                  </a:rPr>
                  <a:t>malloc</a:t>
                </a:r>
                <a:r>
                  <a:rPr lang="en-US" altLang="en-US" sz="1700" b="1" dirty="0">
                    <a:latin typeface="Courier New" charset="0"/>
                  </a:rPr>
                  <a:t>(</a:t>
                </a:r>
                <a:r>
                  <a:rPr lang="en-US" altLang="en-US" sz="1700" b="1" dirty="0" err="1">
                    <a:latin typeface="Courier New" charset="0"/>
                  </a:rPr>
                  <a:t>sizeof</a:t>
                </a:r>
                <a:r>
                  <a:rPr lang="en-US" altLang="en-US" sz="1700" b="1" dirty="0">
                    <a:latin typeface="Courier New" charset="0"/>
                  </a:rPr>
                  <a:t>(double)*(nlocal+2));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  <a:r>
                  <a:rPr lang="en-US" altLang="en-US" sz="1700" b="1" dirty="0" err="1">
                    <a:latin typeface="Courier New" charset="0"/>
                  </a:rPr>
                  <a:t>old_psi</a:t>
                </a:r>
                <a:r>
                  <a:rPr lang="en-US" altLang="en-US" sz="1700" b="1" dirty="0">
                    <a:latin typeface="Courier New" charset="0"/>
                  </a:rPr>
                  <a:t> = (double *)</a:t>
                </a:r>
                <a:r>
                  <a:rPr lang="en-US" altLang="en-US" sz="1700" b="1" dirty="0" err="1">
                    <a:latin typeface="Courier New" charset="0"/>
                  </a:rPr>
                  <a:t>malloc</a:t>
                </a:r>
                <a:r>
                  <a:rPr lang="en-US" altLang="en-US" sz="1700" b="1" dirty="0">
                    <a:latin typeface="Courier New" charset="0"/>
                  </a:rPr>
                  <a:t>(</a:t>
                </a:r>
                <a:r>
                  <a:rPr lang="en-US" altLang="en-US" sz="1700" b="1" dirty="0" err="1">
                    <a:latin typeface="Courier New" charset="0"/>
                  </a:rPr>
                  <a:t>sizeof</a:t>
                </a:r>
                <a:r>
                  <a:rPr lang="en-US" altLang="en-US" sz="1700" b="1" dirty="0">
                    <a:latin typeface="Courier New" charset="0"/>
                  </a:rPr>
                  <a:t>(double)*(nlocal+2));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</a:t>
                </a:r>
                <a:r>
                  <a:rPr lang="en-US" altLang="en-US" sz="1700" b="1" dirty="0" err="1">
                    <a:latin typeface="Courier New" charset="0"/>
                  </a:rPr>
                  <a:t>buf</a:t>
                </a:r>
                <a:r>
                  <a:rPr lang="en-US" altLang="en-US" sz="1700" b="1" dirty="0">
                    <a:latin typeface="Courier New" charset="0"/>
                  </a:rPr>
                  <a:t> = (double *)</a:t>
                </a:r>
                <a:r>
                  <a:rPr lang="en-US" altLang="en-US" sz="1700" b="1" dirty="0" err="1">
                    <a:latin typeface="Courier New" charset="0"/>
                  </a:rPr>
                  <a:t>malloc</a:t>
                </a:r>
                <a:r>
                  <a:rPr lang="en-US" altLang="en-US" sz="1700" b="1" dirty="0">
                    <a:latin typeface="Courier New" charset="0"/>
                  </a:rPr>
                  <a:t>(</a:t>
                </a:r>
                <a:r>
                  <a:rPr lang="en-US" altLang="en-US" sz="1700" b="1" dirty="0" err="1">
                    <a:latin typeface="Courier New" charset="0"/>
                  </a:rPr>
                  <a:t>sizeof</a:t>
                </a:r>
                <a:r>
                  <a:rPr lang="en-US" altLang="en-US" sz="1700" b="1" dirty="0">
                    <a:latin typeface="Courier New" charset="0"/>
                  </a:rPr>
                  <a:t>(double)*(nlocal+2));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for(</a:t>
                </a:r>
                <a:r>
                  <a:rPr lang="en-US" altLang="en-US" sz="1700" b="1" dirty="0" err="1">
                    <a:latin typeface="Courier New" charset="0"/>
                  </a:rPr>
                  <a:t>i</a:t>
                </a:r>
                <a:r>
                  <a:rPr lang="en-US" altLang="en-US" sz="1700" b="1" dirty="0">
                    <a:latin typeface="Courier New" charset="0"/>
                  </a:rPr>
                  <a:t>=</a:t>
                </a:r>
                <a:r>
                  <a:rPr lang="en-US" altLang="en-US" sz="1700" b="1" dirty="0" err="1">
                    <a:latin typeface="Courier New" charset="0"/>
                  </a:rPr>
                  <a:t>nbeg;i</a:t>
                </a:r>
                <a:r>
                  <a:rPr lang="en-US" altLang="en-US" sz="1700" b="1" dirty="0">
                    <a:latin typeface="Courier New" charset="0"/>
                  </a:rPr>
                  <a:t>&lt;=</a:t>
                </a:r>
                <a:r>
                  <a:rPr lang="en-US" altLang="en-US" sz="1700" b="1" dirty="0" err="1">
                    <a:latin typeface="Courier New" charset="0"/>
                  </a:rPr>
                  <a:t>nend;i</a:t>
                </a:r>
                <a:r>
                  <a:rPr lang="en-US" altLang="en-US" sz="1700" b="1" dirty="0">
                    <a:latin typeface="Courier New" charset="0"/>
                  </a:rPr>
                  <a:t>++){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    x = 2.0*PI*(double)(</a:t>
                </a:r>
                <a:r>
                  <a:rPr lang="en-US" altLang="en-US" sz="1700" b="1" dirty="0" err="1">
                    <a:latin typeface="Courier New" charset="0"/>
                  </a:rPr>
                  <a:t>i</a:t>
                </a:r>
                <a:r>
                  <a:rPr lang="en-US" altLang="en-US" sz="1700" b="1" dirty="0">
                    <a:latin typeface="Courier New" charset="0"/>
                  </a:rPr>
                  <a:t>)/(double)(npts-1);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    y = sin(x);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    psi[i+1-nbeg] = </a:t>
                </a:r>
                <a:r>
                  <a:rPr lang="en-US" altLang="en-US" sz="1700" b="1" dirty="0" err="1">
                    <a:latin typeface="Courier New" charset="0"/>
                  </a:rPr>
                  <a:t>old_psi</a:t>
                </a:r>
                <a:r>
                  <a:rPr lang="en-US" altLang="en-US" sz="1700" b="1" dirty="0">
                    <a:latin typeface="Courier New" charset="0"/>
                  </a:rPr>
                  <a:t>[i+1-nbeg] = y;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700" b="1" dirty="0">
                    <a:latin typeface="Courier New" charset="0"/>
                  </a:rPr>
                  <a:t>   }</a:t>
                </a:r>
              </a:p>
            </p:txBody>
          </p:sp>
        </mc:Choice>
        <mc:Fallback xmlns="">
          <p:sp>
            <p:nvSpPr>
              <p:cNvPr id="1648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1052513"/>
                <a:ext cx="8137400" cy="5351401"/>
              </a:xfrm>
              <a:prstGeom prst="rect">
                <a:avLst/>
              </a:prstGeom>
              <a:blipFill rotWithShape="0">
                <a:blip r:embed="rId3"/>
                <a:stretch>
                  <a:fillRect t="-34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367C2-589C-3A49-84A2-A0F4B96E8F8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charset="-128"/>
              </a:rPr>
              <a:t>Initialising</a:t>
            </a:r>
            <a:r>
              <a:rPr lang="en-US" altLang="en-US" dirty="0">
                <a:ea typeface="ＭＳ Ｐゴシック" charset="-128"/>
              </a:rPr>
              <a:t> the Arrays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39750" y="1700213"/>
            <a:ext cx="81692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npts</a:t>
            </a:r>
            <a:r>
              <a:rPr lang="en-US" altLang="en-US" sz="2400" dirty="0"/>
              <a:t> =</a:t>
            </a:r>
            <a:r>
              <a:rPr lang="el-GR" altLang="en-US" sz="2400" dirty="0"/>
              <a:t> α</a:t>
            </a:r>
            <a:r>
              <a:rPr lang="en-GB" altLang="en-US" sz="2400" dirty="0"/>
              <a:t> </a:t>
            </a:r>
            <a:r>
              <a:rPr lang="en-US" altLang="en-US" sz="2000" dirty="0"/>
              <a:t>*</a:t>
            </a:r>
            <a:r>
              <a:rPr lang="en-US" altLang="en-US" sz="2400" dirty="0"/>
              <a:t> </a:t>
            </a:r>
            <a:r>
              <a:rPr lang="en-GB" altLang="en-US" sz="2400" dirty="0"/>
              <a:t>nprocs + </a:t>
            </a:r>
            <a:r>
              <a:rPr lang="en-US" altLang="en-US" sz="2400" dirty="0"/>
              <a:t> </a:t>
            </a:r>
            <a:r>
              <a:rPr lang="el-GR" altLang="en-US" sz="2400" dirty="0"/>
              <a:t>β</a:t>
            </a:r>
            <a:r>
              <a:rPr lang="en-GB" altLang="en-US" sz="2400" dirty="0"/>
              <a:t>.</a:t>
            </a:r>
          </a:p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 dirty="0"/>
              <a:t>If the number of points is exactly divisible by </a:t>
            </a:r>
            <a:r>
              <a:rPr lang="en-US" altLang="en-US" sz="2400" dirty="0" err="1"/>
              <a:t>nprocs</a:t>
            </a:r>
            <a:r>
              <a:rPr lang="en-US" altLang="en-US" sz="2400" dirty="0"/>
              <a:t>, then each process has </a:t>
            </a:r>
            <a:r>
              <a:rPr lang="el-GR" altLang="en-US" sz="2400" dirty="0"/>
              <a:t>α </a:t>
            </a:r>
            <a:r>
              <a:rPr lang="en-US" altLang="en-US" sz="2400" dirty="0"/>
              <a:t>intervals.</a:t>
            </a:r>
          </a:p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 dirty="0"/>
              <a:t>Otherwise the first </a:t>
            </a:r>
            <a:r>
              <a:rPr lang="el-GR" altLang="en-US" sz="2400" dirty="0"/>
              <a:t>β </a:t>
            </a:r>
            <a:r>
              <a:rPr lang="en-US" altLang="en-US" sz="2400" dirty="0"/>
              <a:t>processes have </a:t>
            </a:r>
            <a:r>
              <a:rPr lang="el-GR" altLang="en-US" sz="2400" dirty="0"/>
              <a:t>α</a:t>
            </a:r>
            <a:r>
              <a:rPr lang="en-GB" altLang="en-US" sz="2400" dirty="0"/>
              <a:t>+1</a:t>
            </a:r>
            <a:r>
              <a:rPr lang="el-GR" altLang="en-US" sz="2400" dirty="0"/>
              <a:t> </a:t>
            </a:r>
            <a:r>
              <a:rPr lang="en-US" altLang="en-US" sz="2400" dirty="0"/>
              <a:t>points, and the rest of the processes have </a:t>
            </a:r>
            <a:r>
              <a:rPr lang="el-GR" altLang="en-US" sz="2400" dirty="0"/>
              <a:t>α </a:t>
            </a:r>
            <a:r>
              <a:rPr lang="en-US" altLang="en-US" sz="2400" dirty="0"/>
              <a:t>points.</a:t>
            </a:r>
          </a:p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 dirty="0" err="1"/>
              <a:t>nbeg</a:t>
            </a:r>
            <a:r>
              <a:rPr lang="en-US" altLang="en-US" sz="2400" dirty="0"/>
              <a:t> is the index of the first point in each process, i.e., it is the global index corresponding to local index 1.</a:t>
            </a:r>
          </a:p>
          <a:p>
            <a:pPr eaLnBrk="1" hangingPunct="1">
              <a:spcBef>
                <a:spcPct val="0"/>
              </a:spcBef>
              <a:buSzPct val="120000"/>
            </a:pPr>
            <a:r>
              <a:rPr lang="en-US" altLang="en-US" sz="2400" dirty="0"/>
              <a:t>We </a:t>
            </a:r>
            <a:r>
              <a:rPr lang="en-US" altLang="en-US" sz="2400" dirty="0" err="1"/>
              <a:t>initialise</a:t>
            </a:r>
            <a:r>
              <a:rPr lang="en-US" altLang="en-US" sz="2400" dirty="0"/>
              <a:t> the arrays for indices 1 up to </a:t>
            </a:r>
            <a:r>
              <a:rPr lang="en-US" altLang="en-US" sz="2400" dirty="0" err="1"/>
              <a:t>nlocal</a:t>
            </a:r>
            <a:r>
              <a:rPr lang="en-US" altLang="en-US" sz="2400" dirty="0"/>
              <a:t>. Indices 0 and nlocal+1 will be used later to store values received from </a:t>
            </a:r>
            <a:r>
              <a:rPr lang="en-US" altLang="en-US" sz="2400" dirty="0" err="1"/>
              <a:t>neighbouring</a:t>
            </a:r>
            <a:r>
              <a:rPr lang="en-US" altLang="en-US" sz="2400" dirty="0"/>
              <a:t> processes.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15657-5F3B-7E4F-95D2-DD4D589A49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Update Loop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59788" cy="55864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double tau = 0.05;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int istart, iend, tag = 111, nsteps = 500, 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MPI_Status status;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istart = (mypos==0) ? 2 :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iend   = (mypos==nprocs-1) ? nlocal-1 : nlocal;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for(j=0;j&lt;nsteps;j++){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</a:t>
            </a: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MPI_Sendrecv (&amp;psi[1],        1, MPI_DOUBLE, left,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      &amp;psi[nlocal+1], 1, MPI_DOUBLE, right,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      new_comm, &amp;status);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MPI_Sendrecv (&amp;psi[nlocal], 1, MPI_DOUBLE, right,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      &amp;psi[0],      1, MPI_DOUBLE, left, 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      new_comm, &amp;status);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for(i=istart;i&lt;=iend;i++)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new_psi[i] = 2.0*psi[i] - old_psi[i] +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          tau*tau*(psi[i-1]-2.0*psi[i]+psi[i+1]);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for(i=1;i&lt;=nlocal;i++){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old_psi[i] = psi[i];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psi[i]     = new_psi[i];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DC0A7-BF0C-7F4B-BC75-703543FA5F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Notes on Update Loop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The update phase has 3 main parts: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ＭＳ Ｐゴシック" charset="-128"/>
              </a:rPr>
              <a:t>Communicate endpoints between neighbours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ＭＳ Ｐゴシック" charset="-128"/>
              </a:rPr>
              <a:t>Update points locally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ea typeface="ＭＳ Ｐゴシック" charset="-128"/>
              </a:rPr>
              <a:t>Copy arrays ready for next update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0E340-1E6F-AA45-9884-603CACB141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1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Topics Covered on Days 1-4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39908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Day 1: </a:t>
            </a:r>
            <a:r>
              <a:rPr lang="en-US" altLang="en-US" sz="2800">
                <a:ea typeface="ＭＳ Ｐゴシック" charset="-128"/>
              </a:rPr>
              <a:t>Introduction to parallelism; motivation; types of parallelism; Top500 list; classification of machines; SPMD programs; memory models; shared and distributed memory; OpenMP; example of summing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Day 2</a:t>
            </a:r>
            <a:r>
              <a:rPr lang="en-US" altLang="en-US" sz="2800">
                <a:ea typeface="ＭＳ Ｐゴシック" charset="-128"/>
              </a:rPr>
              <a:t>: Interconnection networks; network metrics; classification of parallel algorithms; speedup and efficiency.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000000"/>
                </a:solidFill>
                <a:ea typeface="ＭＳ Ｐゴシック" charset="-128"/>
              </a:rPr>
              <a:t>Day 3</a:t>
            </a:r>
            <a:r>
              <a:rPr lang="en-US" altLang="en-US" sz="2800">
                <a:solidFill>
                  <a:srgbClr val="000000"/>
                </a:solidFill>
                <a:ea typeface="ＭＳ Ｐゴシック" charset="-128"/>
              </a:rPr>
              <a:t>: Scalable algorithms; Amdahl's law; sending and receiving messages; programming with MPI; collective communication; integration example.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  <a:ea typeface="ＭＳ Ｐゴシック" charset="-128"/>
              </a:rPr>
              <a:t>Day 4: Regular computations and simple examples – the wave equation and Laplace’s equation.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651EA-EF04-404E-A0E6-C0AEF2E81F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 Code: Left Shift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2743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All processes send psi[1] to the process to the left, and receive data from the process to the right, storing it in psi[nlocal+1].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solidFill>
                <a:schemeClr val="accent2"/>
              </a:solidFill>
              <a:latin typeface="Courier New" charset="0"/>
              <a:ea typeface="ＭＳ Ｐゴシック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 MPI_Sendrecv(&amp;psi[1],        1, MPI_DOUBLE, left,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              &amp;psi[nlocal+1], 1, MPI_DOUBLE, right,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               new_comm, &amp;status);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grpSp>
        <p:nvGrpSpPr>
          <p:cNvPr id="68612" name="Group 45"/>
          <p:cNvGrpSpPr>
            <a:grpSpLocks/>
          </p:cNvGrpSpPr>
          <p:nvPr/>
        </p:nvGrpSpPr>
        <p:grpSpPr bwMode="auto">
          <a:xfrm>
            <a:off x="762000" y="4953000"/>
            <a:ext cx="7315200" cy="609600"/>
            <a:chOff x="480" y="2832"/>
            <a:chExt cx="4608" cy="384"/>
          </a:xfrm>
        </p:grpSpPr>
        <p:grpSp>
          <p:nvGrpSpPr>
            <p:cNvPr id="68613" name="Group 11"/>
            <p:cNvGrpSpPr>
              <a:grpSpLocks/>
            </p:cNvGrpSpPr>
            <p:nvPr/>
          </p:nvGrpSpPr>
          <p:grpSpPr bwMode="auto">
            <a:xfrm>
              <a:off x="480" y="3072"/>
              <a:ext cx="1008" cy="144"/>
              <a:chOff x="480" y="3072"/>
              <a:chExt cx="1008" cy="144"/>
            </a:xfrm>
          </p:grpSpPr>
          <p:sp>
            <p:nvSpPr>
              <p:cNvPr id="68647" name="Rectangle 4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8" name="Rectangle 5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9" name="Rectangle 6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50" name="Rectangle 7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51" name="Rectangle 8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52" name="Rectangle 9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53" name="Rectangle 10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68614" name="Group 12"/>
            <p:cNvGrpSpPr>
              <a:grpSpLocks/>
            </p:cNvGrpSpPr>
            <p:nvPr/>
          </p:nvGrpSpPr>
          <p:grpSpPr bwMode="auto">
            <a:xfrm>
              <a:off x="1680" y="3072"/>
              <a:ext cx="1008" cy="144"/>
              <a:chOff x="480" y="3072"/>
              <a:chExt cx="1008" cy="144"/>
            </a:xfrm>
          </p:grpSpPr>
          <p:sp>
            <p:nvSpPr>
              <p:cNvPr id="68640" name="Rectangle 13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1" name="Rectangle 14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2" name="Rectangle 15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3" name="Rectangle 16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4" name="Rectangle 17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5" name="Rectangle 18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46" name="Rectangle 19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68615" name="Group 20"/>
            <p:cNvGrpSpPr>
              <a:grpSpLocks/>
            </p:cNvGrpSpPr>
            <p:nvPr/>
          </p:nvGrpSpPr>
          <p:grpSpPr bwMode="auto">
            <a:xfrm>
              <a:off x="2880" y="3072"/>
              <a:ext cx="1008" cy="144"/>
              <a:chOff x="480" y="3072"/>
              <a:chExt cx="1008" cy="144"/>
            </a:xfrm>
          </p:grpSpPr>
          <p:sp>
            <p:nvSpPr>
              <p:cNvPr id="68633" name="Rectangle 21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4" name="Rectangle 22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5" name="Rectangle 23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6" name="Rectangle 24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7" name="Rectangle 25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8" name="Rectangle 26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9" name="Rectangle 27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68616" name="Group 28"/>
            <p:cNvGrpSpPr>
              <a:grpSpLocks/>
            </p:cNvGrpSpPr>
            <p:nvPr/>
          </p:nvGrpSpPr>
          <p:grpSpPr bwMode="auto">
            <a:xfrm>
              <a:off x="4080" y="3072"/>
              <a:ext cx="1008" cy="144"/>
              <a:chOff x="480" y="3072"/>
              <a:chExt cx="1008" cy="144"/>
            </a:xfrm>
          </p:grpSpPr>
          <p:sp>
            <p:nvSpPr>
              <p:cNvPr id="68626" name="Rectangle 29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27" name="Rectangle 30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28" name="Rectangle 31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29" name="Rectangle 32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0" name="Rectangle 33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1" name="Rectangle 34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68632" name="Rectangle 35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sp>
          <p:nvSpPr>
            <p:cNvPr id="68617" name="Line 36"/>
            <p:cNvSpPr>
              <a:spLocks noChangeShapeType="1"/>
            </p:cNvSpPr>
            <p:nvPr/>
          </p:nvSpPr>
          <p:spPr bwMode="auto">
            <a:xfrm flipV="1">
              <a:off x="1920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8" name="Line 37"/>
            <p:cNvSpPr>
              <a:spLocks noChangeShapeType="1"/>
            </p:cNvSpPr>
            <p:nvPr/>
          </p:nvSpPr>
          <p:spPr bwMode="auto">
            <a:xfrm flipH="1">
              <a:off x="1392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9" name="Line 38"/>
            <p:cNvSpPr>
              <a:spLocks noChangeShapeType="1"/>
            </p:cNvSpPr>
            <p:nvPr/>
          </p:nvSpPr>
          <p:spPr bwMode="auto">
            <a:xfrm>
              <a:off x="1392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Line 39"/>
            <p:cNvSpPr>
              <a:spLocks noChangeShapeType="1"/>
            </p:cNvSpPr>
            <p:nvPr/>
          </p:nvSpPr>
          <p:spPr bwMode="auto">
            <a:xfrm flipV="1">
              <a:off x="3120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Line 40"/>
            <p:cNvSpPr>
              <a:spLocks noChangeShapeType="1"/>
            </p:cNvSpPr>
            <p:nvPr/>
          </p:nvSpPr>
          <p:spPr bwMode="auto">
            <a:xfrm flipH="1">
              <a:off x="2592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41"/>
            <p:cNvSpPr>
              <a:spLocks noChangeShapeType="1"/>
            </p:cNvSpPr>
            <p:nvPr/>
          </p:nvSpPr>
          <p:spPr bwMode="auto">
            <a:xfrm>
              <a:off x="2592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42"/>
            <p:cNvSpPr>
              <a:spLocks noChangeShapeType="1"/>
            </p:cNvSpPr>
            <p:nvPr/>
          </p:nvSpPr>
          <p:spPr bwMode="auto">
            <a:xfrm flipV="1">
              <a:off x="4320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43"/>
            <p:cNvSpPr>
              <a:spLocks noChangeShapeType="1"/>
            </p:cNvSpPr>
            <p:nvPr/>
          </p:nvSpPr>
          <p:spPr bwMode="auto">
            <a:xfrm flipH="1">
              <a:off x="3792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44"/>
            <p:cNvSpPr>
              <a:spLocks noChangeShapeType="1"/>
            </p:cNvSpPr>
            <p:nvPr/>
          </p:nvSpPr>
          <p:spPr bwMode="auto">
            <a:xfrm>
              <a:off x="3792" y="28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03782-36D3-DC40-9A0C-E957154C81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 Code: Right Shift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496300" cy="28162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All processes send psi[nlocal] to the process to the right, and receive data from the process to the left, storing it in psi[0].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solidFill>
                <a:schemeClr val="accent2"/>
              </a:solidFill>
              <a:latin typeface="Courier New" charset="0"/>
              <a:ea typeface="ＭＳ Ｐゴシック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 MPI_Sendrecv (&amp;psi[nlocal], 1, MPI_DOUBLE, right,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               &amp;psi[0],      1, MPI_DOUBLE, left, 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  <a:ea typeface="ＭＳ Ｐゴシック" charset="-128"/>
              </a:rPr>
              <a:t>                new_comm, &amp;status);</a:t>
            </a:r>
            <a:endParaRPr lang="en-US" altLang="en-US">
              <a:ea typeface="ＭＳ Ｐゴシック" charset="-128"/>
            </a:endParaRPr>
          </a:p>
        </p:txBody>
      </p:sp>
      <p:grpSp>
        <p:nvGrpSpPr>
          <p:cNvPr id="70660" name="Group 49"/>
          <p:cNvGrpSpPr>
            <a:grpSpLocks/>
          </p:cNvGrpSpPr>
          <p:nvPr/>
        </p:nvGrpSpPr>
        <p:grpSpPr bwMode="auto">
          <a:xfrm>
            <a:off x="762000" y="4953000"/>
            <a:ext cx="7315200" cy="609600"/>
            <a:chOff x="480" y="3120"/>
            <a:chExt cx="4608" cy="384"/>
          </a:xfrm>
        </p:grpSpPr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480" y="3360"/>
              <a:ext cx="1008" cy="144"/>
              <a:chOff x="480" y="3072"/>
              <a:chExt cx="1008" cy="144"/>
            </a:xfrm>
          </p:grpSpPr>
          <p:sp>
            <p:nvSpPr>
              <p:cNvPr id="70698" name="Rectangle 6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9" name="Rectangle 7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700" name="Rectangle 8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701" name="Rectangle 9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702" name="Rectangle 10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703" name="Rectangle 11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704" name="Rectangle 12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70662" name="Group 13"/>
            <p:cNvGrpSpPr>
              <a:grpSpLocks/>
            </p:cNvGrpSpPr>
            <p:nvPr/>
          </p:nvGrpSpPr>
          <p:grpSpPr bwMode="auto">
            <a:xfrm>
              <a:off x="1680" y="3360"/>
              <a:ext cx="1008" cy="144"/>
              <a:chOff x="480" y="3072"/>
              <a:chExt cx="1008" cy="144"/>
            </a:xfrm>
          </p:grpSpPr>
          <p:sp>
            <p:nvSpPr>
              <p:cNvPr id="70691" name="Rectangle 14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2" name="Rectangle 15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3" name="Rectangle 16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4" name="Rectangle 17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5" name="Rectangle 18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6" name="Rectangle 19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7" name="Rectangle 20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70663" name="Group 21"/>
            <p:cNvGrpSpPr>
              <a:grpSpLocks/>
            </p:cNvGrpSpPr>
            <p:nvPr/>
          </p:nvGrpSpPr>
          <p:grpSpPr bwMode="auto">
            <a:xfrm>
              <a:off x="2880" y="3360"/>
              <a:ext cx="1008" cy="144"/>
              <a:chOff x="480" y="3072"/>
              <a:chExt cx="1008" cy="144"/>
            </a:xfrm>
          </p:grpSpPr>
          <p:sp>
            <p:nvSpPr>
              <p:cNvPr id="70684" name="Rectangle 22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5" name="Rectangle 23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6" name="Rectangle 24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7" name="Rectangle 25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8" name="Rectangle 26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9" name="Rectangle 27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90" name="Rectangle 28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70664" name="Group 29"/>
            <p:cNvGrpSpPr>
              <a:grpSpLocks/>
            </p:cNvGrpSpPr>
            <p:nvPr/>
          </p:nvGrpSpPr>
          <p:grpSpPr bwMode="auto">
            <a:xfrm>
              <a:off x="4080" y="3360"/>
              <a:ext cx="1008" cy="144"/>
              <a:chOff x="480" y="3072"/>
              <a:chExt cx="1008" cy="144"/>
            </a:xfrm>
          </p:grpSpPr>
          <p:sp>
            <p:nvSpPr>
              <p:cNvPr id="70677" name="Rectangle 30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78" name="Rectangle 31"/>
              <p:cNvSpPr>
                <a:spLocks noChangeArrowheads="1"/>
              </p:cNvSpPr>
              <p:nvPr/>
            </p:nvSpPr>
            <p:spPr bwMode="auto">
              <a:xfrm>
                <a:off x="624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79" name="Rectangle 32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0" name="Rectangle 33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1" name="Rectangle 34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2" name="Rectangle 3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70683" name="Rectangle 36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</p:grpSp>
        <p:grpSp>
          <p:nvGrpSpPr>
            <p:cNvPr id="70665" name="Group 46"/>
            <p:cNvGrpSpPr>
              <a:grpSpLocks/>
            </p:cNvGrpSpPr>
            <p:nvPr/>
          </p:nvGrpSpPr>
          <p:grpSpPr bwMode="auto">
            <a:xfrm flipH="1">
              <a:off x="1248" y="3120"/>
              <a:ext cx="528" cy="240"/>
              <a:chOff x="1392" y="3120"/>
              <a:chExt cx="528" cy="240"/>
            </a:xfrm>
          </p:grpSpPr>
          <p:sp>
            <p:nvSpPr>
              <p:cNvPr id="70674" name="Line 37"/>
              <p:cNvSpPr>
                <a:spLocks noChangeShapeType="1"/>
              </p:cNvSpPr>
              <p:nvPr/>
            </p:nvSpPr>
            <p:spPr bwMode="auto">
              <a:xfrm flipV="1">
                <a:off x="1920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5" name="Line 38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6" name="Line 3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666" name="Group 47"/>
            <p:cNvGrpSpPr>
              <a:grpSpLocks/>
            </p:cNvGrpSpPr>
            <p:nvPr/>
          </p:nvGrpSpPr>
          <p:grpSpPr bwMode="auto">
            <a:xfrm flipH="1">
              <a:off x="2448" y="3120"/>
              <a:ext cx="528" cy="240"/>
              <a:chOff x="2592" y="3120"/>
              <a:chExt cx="528" cy="240"/>
            </a:xfrm>
          </p:grpSpPr>
          <p:sp>
            <p:nvSpPr>
              <p:cNvPr id="70671" name="Line 40"/>
              <p:cNvSpPr>
                <a:spLocks noChangeShapeType="1"/>
              </p:cNvSpPr>
              <p:nvPr/>
            </p:nvSpPr>
            <p:spPr bwMode="auto">
              <a:xfrm flipV="1">
                <a:off x="3120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2" name="Line 41"/>
              <p:cNvSpPr>
                <a:spLocks noChangeShapeType="1"/>
              </p:cNvSpPr>
              <p:nvPr/>
            </p:nvSpPr>
            <p:spPr bwMode="auto">
              <a:xfrm flipH="1">
                <a:off x="2592" y="312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3" name="Line 42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667" name="Group 48"/>
            <p:cNvGrpSpPr>
              <a:grpSpLocks/>
            </p:cNvGrpSpPr>
            <p:nvPr/>
          </p:nvGrpSpPr>
          <p:grpSpPr bwMode="auto">
            <a:xfrm flipH="1">
              <a:off x="3648" y="3120"/>
              <a:ext cx="528" cy="240"/>
              <a:chOff x="3792" y="3120"/>
              <a:chExt cx="528" cy="240"/>
            </a:xfrm>
          </p:grpSpPr>
          <p:sp>
            <p:nvSpPr>
              <p:cNvPr id="70668" name="Line 43"/>
              <p:cNvSpPr>
                <a:spLocks noChangeShapeType="1"/>
              </p:cNvSpPr>
              <p:nvPr/>
            </p:nvSpPr>
            <p:spPr bwMode="auto">
              <a:xfrm flipV="1">
                <a:off x="4320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9" name="Line 44"/>
              <p:cNvSpPr>
                <a:spLocks noChangeShapeType="1"/>
              </p:cNvSpPr>
              <p:nvPr/>
            </p:nvSpPr>
            <p:spPr bwMode="auto">
              <a:xfrm flipH="1">
                <a:off x="3792" y="312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70" name="Line 45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134EC-985D-1442-B38A-0BBAB04816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Output Phase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We assume the results are output to a file and/or a visualisation device.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We won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t look at this as its mostly a C coding issue.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One parallel computing issue that arises is whether all processes have access to the file system. Usually they do, but this is not required by MPI.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3D5ED5-B088-0C44-B11C-9B0832C9C5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Performance Analysis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To analyse the performance of the parallel wave equation code we just look at the update phase.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To update each point requires 6 floating-point operations in the parallel and sequential codes.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In the parallel code each process sends and receives two floating-point numbers in each update step.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We ignore the time to copy to the arrays old_psi and psi.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50A77-FD43-A943-BE27-F3B602172A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Performance Analysis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The speed-up is: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1981200" y="3125788"/>
            <a:ext cx="284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(6n/N)t</a:t>
            </a:r>
            <a:r>
              <a:rPr lang="en-US" altLang="en-US" sz="2800" baseline="-25000"/>
              <a:t>calc </a:t>
            </a:r>
            <a:r>
              <a:rPr lang="en-US" altLang="en-US" sz="2800"/>
              <a:t>+ 2t</a:t>
            </a:r>
            <a:r>
              <a:rPr lang="en-US" altLang="en-US" sz="2800" baseline="-25000"/>
              <a:t>comm</a:t>
            </a:r>
          </a:p>
        </p:txBody>
      </p:sp>
      <p:sp>
        <p:nvSpPr>
          <p:cNvPr id="76805" name="Line 6"/>
          <p:cNvSpPr>
            <a:spLocks noChangeShapeType="1"/>
          </p:cNvSpPr>
          <p:nvPr/>
        </p:nvSpPr>
        <p:spPr bwMode="auto">
          <a:xfrm>
            <a:off x="1981200" y="3124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895600" y="2590800"/>
            <a:ext cx="1023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6nt</a:t>
            </a:r>
            <a:r>
              <a:rPr lang="en-US" altLang="en-US" sz="2800" baseline="-25000"/>
              <a:t>calc</a:t>
            </a:r>
          </a:p>
        </p:txBody>
      </p:sp>
      <p:sp>
        <p:nvSpPr>
          <p:cNvPr id="76807" name="Rectangle 8"/>
          <p:cNvSpPr>
            <a:spLocks noChangeArrowheads="1"/>
          </p:cNvSpPr>
          <p:nvPr/>
        </p:nvSpPr>
        <p:spPr bwMode="auto">
          <a:xfrm>
            <a:off x="762000" y="2895600"/>
            <a:ext cx="1166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S(N) =</a:t>
            </a:r>
          </a:p>
        </p:txBody>
      </p:sp>
      <p:sp>
        <p:nvSpPr>
          <p:cNvPr id="76808" name="Rectangle 10"/>
          <p:cNvSpPr>
            <a:spLocks noChangeArrowheads="1"/>
          </p:cNvSpPr>
          <p:nvPr/>
        </p:nvSpPr>
        <p:spPr bwMode="auto">
          <a:xfrm>
            <a:off x="5791200" y="3124200"/>
            <a:ext cx="1027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/(3g)</a:t>
            </a:r>
            <a:endParaRPr lang="en-US" altLang="en-US" sz="2800" baseline="-25000"/>
          </a:p>
        </p:txBody>
      </p:sp>
      <p:sp>
        <p:nvSpPr>
          <p:cNvPr id="76809" name="Rectangle 13"/>
          <p:cNvSpPr>
            <a:spLocks noChangeArrowheads="1"/>
          </p:cNvSpPr>
          <p:nvPr/>
        </p:nvSpPr>
        <p:spPr bwMode="auto">
          <a:xfrm>
            <a:off x="4800600" y="28956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</a:t>
            </a:r>
          </a:p>
        </p:txBody>
      </p:sp>
      <p:grpSp>
        <p:nvGrpSpPr>
          <p:cNvPr id="76810" name="Group 14"/>
          <p:cNvGrpSpPr>
            <a:grpSpLocks/>
          </p:cNvGrpSpPr>
          <p:nvPr/>
        </p:nvGrpSpPr>
        <p:grpSpPr bwMode="auto">
          <a:xfrm>
            <a:off x="838200" y="3844925"/>
            <a:ext cx="6934200" cy="1409700"/>
            <a:chOff x="1536" y="3850"/>
            <a:chExt cx="8268" cy="127"/>
          </a:xfrm>
        </p:grpSpPr>
        <p:sp>
          <p:nvSpPr>
            <p:cNvPr id="76814" name="Rectangle 15"/>
            <p:cNvSpPr>
              <a:spLocks noChangeArrowheads="1"/>
            </p:cNvSpPr>
            <p:nvPr/>
          </p:nvSpPr>
          <p:spPr bwMode="auto">
            <a:xfrm>
              <a:off x="1536" y="3853"/>
              <a:ext cx="8268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where N is the number of processes, n is the number of points, g = n/N is the grain size, and </a:t>
              </a:r>
              <a:r>
                <a:rPr lang="en-US" altLang="en-US" sz="2800">
                  <a:sym typeface="Mathematica1Mono" charset="0"/>
                </a:rPr>
                <a:t>τ</a:t>
              </a:r>
              <a:r>
                <a:rPr lang="en-US" altLang="en-US" sz="2800"/>
                <a:t> = t</a:t>
              </a:r>
              <a:r>
                <a:rPr lang="en-US" altLang="en-US" sz="2800" baseline="-25000"/>
                <a:t>comm</a:t>
              </a:r>
              <a:r>
                <a:rPr lang="en-US" altLang="en-US" sz="2800"/>
                <a:t>/t</a:t>
              </a:r>
              <a:r>
                <a:rPr lang="en-US" altLang="en-US" sz="2800" baseline="-25000"/>
                <a:t>calc</a:t>
              </a:r>
              <a:r>
                <a:rPr lang="en-US" altLang="en-US" sz="2800"/>
                <a:t>.</a:t>
              </a:r>
            </a:p>
          </p:txBody>
        </p:sp>
        <p:sp>
          <p:nvSpPr>
            <p:cNvPr id="76815" name="Rectangle 16"/>
            <p:cNvSpPr>
              <a:spLocks noChangeArrowheads="1"/>
            </p:cNvSpPr>
            <p:nvPr/>
          </p:nvSpPr>
          <p:spPr bwMode="auto">
            <a:xfrm>
              <a:off x="3026" y="3850"/>
              <a:ext cx="524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800" baseline="-25000"/>
            </a:p>
          </p:txBody>
        </p:sp>
      </p:grpSp>
      <p:sp>
        <p:nvSpPr>
          <p:cNvPr id="76811" name="Rectangle 18"/>
          <p:cNvSpPr>
            <a:spLocks noChangeArrowheads="1"/>
          </p:cNvSpPr>
          <p:nvPr/>
        </p:nvSpPr>
        <p:spPr bwMode="auto">
          <a:xfrm>
            <a:off x="5257800" y="3124200"/>
            <a:ext cx="71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</a:t>
            </a:r>
            <a:r>
              <a:rPr lang="en-US" altLang="en-US" sz="2800" baseline="-25000"/>
              <a:t> </a:t>
            </a:r>
            <a:r>
              <a:rPr lang="en-US" altLang="en-US" sz="2800"/>
              <a:t>+ </a:t>
            </a:r>
            <a:endParaRPr lang="en-US" altLang="en-US" sz="2800" baseline="-25000"/>
          </a:p>
        </p:txBody>
      </p:sp>
      <p:sp>
        <p:nvSpPr>
          <p:cNvPr id="76812" name="Line 19"/>
          <p:cNvSpPr>
            <a:spLocks noChangeShapeType="1"/>
          </p:cNvSpPr>
          <p:nvPr/>
        </p:nvSpPr>
        <p:spPr bwMode="auto">
          <a:xfrm>
            <a:off x="5257800" y="3122613"/>
            <a:ext cx="1524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Rectangle 20"/>
          <p:cNvSpPr>
            <a:spLocks noChangeArrowheads="1"/>
          </p:cNvSpPr>
          <p:nvPr/>
        </p:nvSpPr>
        <p:spPr bwMode="auto">
          <a:xfrm>
            <a:off x="5791200" y="26670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</a:t>
            </a:r>
            <a:endParaRPr lang="en-US" altLang="en-US" sz="2800" baseline="-25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4D19C6-DEAC-134A-B8E7-476F02AE3E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Performance Analysis 3</a:t>
            </a:r>
          </a:p>
        </p:txBody>
      </p:sp>
      <p:sp>
        <p:nvSpPr>
          <p:cNvPr id="78851" name="Rectangle 10"/>
          <p:cNvSpPr>
            <a:spLocks noChangeArrowheads="1"/>
          </p:cNvSpPr>
          <p:nvPr/>
        </p:nvSpPr>
        <p:spPr bwMode="auto">
          <a:xfrm>
            <a:off x="3352800" y="3124200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 + </a:t>
            </a: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/(3g)</a:t>
            </a:r>
            <a:endParaRPr lang="en-US" altLang="en-US" sz="2800" baseline="-25000"/>
          </a:p>
        </p:txBody>
      </p:sp>
      <p:sp>
        <p:nvSpPr>
          <p:cNvPr id="78852" name="Line 11"/>
          <p:cNvSpPr>
            <a:spLocks noChangeShapeType="1"/>
          </p:cNvSpPr>
          <p:nvPr/>
        </p:nvSpPr>
        <p:spPr bwMode="auto">
          <a:xfrm>
            <a:off x="33528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3962400" y="2667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</a:t>
            </a:r>
            <a:endParaRPr lang="en-US" altLang="en-US" sz="2800" baseline="-25000"/>
          </a:p>
        </p:txBody>
      </p:sp>
      <p:sp>
        <p:nvSpPr>
          <p:cNvPr id="78854" name="Rectangle 13"/>
          <p:cNvSpPr>
            <a:spLocks noChangeArrowheads="1"/>
          </p:cNvSpPr>
          <p:nvPr/>
        </p:nvSpPr>
        <p:spPr bwMode="auto">
          <a:xfrm>
            <a:off x="1905000" y="2817813"/>
            <a:ext cx="112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ym typeface="Mathematica1Mono" charset="0"/>
              </a:rPr>
              <a:t>ε</a:t>
            </a:r>
            <a:r>
              <a:rPr lang="en-US" altLang="en-US" sz="2800"/>
              <a:t>(N) =</a:t>
            </a:r>
          </a:p>
        </p:txBody>
      </p:sp>
      <p:sp>
        <p:nvSpPr>
          <p:cNvPr id="78855" name="Text Box 16"/>
          <p:cNvSpPr txBox="1">
            <a:spLocks noChangeArrowheads="1"/>
          </p:cNvSpPr>
          <p:nvPr/>
        </p:nvSpPr>
        <p:spPr bwMode="auto">
          <a:xfrm>
            <a:off x="517525" y="2047875"/>
            <a:ext cx="2570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efficiency is</a:t>
            </a:r>
          </a:p>
        </p:txBody>
      </p:sp>
      <p:sp>
        <p:nvSpPr>
          <p:cNvPr id="78856" name="Text Box 17"/>
          <p:cNvSpPr txBox="1">
            <a:spLocks noChangeArrowheads="1"/>
          </p:cNvSpPr>
          <p:nvPr/>
        </p:nvSpPr>
        <p:spPr bwMode="auto">
          <a:xfrm>
            <a:off x="609600" y="3886200"/>
            <a:ext cx="4859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so the overhead is f(N) = </a:t>
            </a: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/(3g).</a:t>
            </a:r>
          </a:p>
        </p:txBody>
      </p:sp>
      <p:sp>
        <p:nvSpPr>
          <p:cNvPr id="78857" name="Text Box 18"/>
          <p:cNvSpPr txBox="1">
            <a:spLocks noChangeArrowheads="1"/>
          </p:cNvSpPr>
          <p:nvPr/>
        </p:nvSpPr>
        <p:spPr bwMode="auto">
          <a:xfrm>
            <a:off x="609600" y="4572000"/>
            <a:ext cx="78644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Since the efficiency depends on g but not independently on N the parallel algorithm is perfectly scalable.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2970340"/>
            <a:ext cx="7488832" cy="96914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492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090B2-7874-E24D-8249-91C0F7C04B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Laplace Equation Problem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502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081338" algn="l"/>
              </a:tabLst>
            </a:pPr>
            <a:r>
              <a:rPr lang="en-US" altLang="en-US" sz="2400">
                <a:ea typeface="ＭＳ Ｐゴシック" charset="-128"/>
              </a:rPr>
              <a:t>The next problem we shall look at may be used to determine the electric field around a conducting object held at a fixed electrical potential inside a box also at a fixed electrical potential.</a:t>
            </a:r>
          </a:p>
          <a:p>
            <a:pPr eaLnBrk="1" hangingPunct="1">
              <a:lnSpc>
                <a:spcPct val="90000"/>
              </a:lnSpc>
              <a:tabLst>
                <a:tab pos="3081338" algn="l"/>
              </a:tabLst>
            </a:pPr>
            <a:r>
              <a:rPr lang="en-US" altLang="en-US" sz="2400">
                <a:ea typeface="ＭＳ Ｐゴシック" charset="-128"/>
              </a:rPr>
              <a:t>As with the vibrating string problem, this problem can also be expressed mathematically as a partial differential equation, known as the Laplace equation.</a:t>
            </a:r>
          </a:p>
          <a:p>
            <a:pPr eaLnBrk="1" hangingPunct="1">
              <a:lnSpc>
                <a:spcPct val="90000"/>
              </a:lnSpc>
              <a:tabLst>
                <a:tab pos="3081338" algn="l"/>
              </a:tabLst>
            </a:pPr>
            <a:r>
              <a:rPr lang="en-US" altLang="en-US" sz="2400">
                <a:ea typeface="ＭＳ Ｐゴシック" charset="-128"/>
              </a:rPr>
              <a:t>We shall design a parallel MPI program to solve the partial differential equation.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483225" y="2438400"/>
            <a:ext cx="2743200" cy="27416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626225" y="3582988"/>
            <a:ext cx="4572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GB" alt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477000" y="1371600"/>
            <a:ext cx="174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Potential = </a:t>
            </a:r>
            <a:r>
              <a:rPr lang="en-GB" altLang="en-US" sz="2400"/>
              <a:t>0</a:t>
            </a:r>
            <a:endParaRPr lang="en-US" altLang="en-US" sz="2400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943600" y="5638800"/>
            <a:ext cx="174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Potential = </a:t>
            </a:r>
            <a:r>
              <a:rPr lang="en-GB" altLang="en-US" sz="2400"/>
              <a:t>1</a:t>
            </a:r>
            <a:endParaRPr lang="en-US" altLang="en-US" sz="2400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6781800" y="17526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6477000" y="4038600"/>
            <a:ext cx="3048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9E519-16EA-044D-A553-27853CCA1D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Laplace Equation 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5562600" cy="32004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This is a 2-D problem whereas the vibrating string was a 1-D problem.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We divide the problem domain into a regular grid of points, and find an approximation to the solution at each of these points.</a:t>
            </a:r>
          </a:p>
        </p:txBody>
      </p:sp>
      <p:grpSp>
        <p:nvGrpSpPr>
          <p:cNvPr id="82948" name="Group 104"/>
          <p:cNvGrpSpPr>
            <a:grpSpLocks/>
          </p:cNvGrpSpPr>
          <p:nvPr/>
        </p:nvGrpSpPr>
        <p:grpSpPr bwMode="auto">
          <a:xfrm>
            <a:off x="6019800" y="1752600"/>
            <a:ext cx="2541588" cy="2538413"/>
            <a:chOff x="4186" y="2049"/>
            <a:chExt cx="960" cy="962"/>
          </a:xfrm>
        </p:grpSpPr>
        <p:sp>
          <p:nvSpPr>
            <p:cNvPr id="82950" name="Rectangle 100"/>
            <p:cNvSpPr>
              <a:spLocks noChangeArrowheads="1"/>
            </p:cNvSpPr>
            <p:nvPr/>
          </p:nvSpPr>
          <p:spPr bwMode="auto">
            <a:xfrm>
              <a:off x="4186" y="2049"/>
              <a:ext cx="960" cy="96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82951" name="Rectangle 101"/>
            <p:cNvSpPr>
              <a:spLocks noChangeArrowheads="1"/>
            </p:cNvSpPr>
            <p:nvPr/>
          </p:nvSpPr>
          <p:spPr bwMode="auto">
            <a:xfrm>
              <a:off x="4312" y="2188"/>
              <a:ext cx="691" cy="6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82952" name="Rectangle 103"/>
            <p:cNvSpPr>
              <a:spLocks noChangeArrowheads="1"/>
            </p:cNvSpPr>
            <p:nvPr/>
          </p:nvSpPr>
          <p:spPr bwMode="auto">
            <a:xfrm>
              <a:off x="4543" y="2406"/>
              <a:ext cx="240" cy="2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grpSp>
          <p:nvGrpSpPr>
            <p:cNvPr id="82953" name="Group 102"/>
            <p:cNvGrpSpPr>
              <a:grpSpLocks/>
            </p:cNvGrpSpPr>
            <p:nvPr/>
          </p:nvGrpSpPr>
          <p:grpSpPr bwMode="auto">
            <a:xfrm>
              <a:off x="4224" y="2090"/>
              <a:ext cx="877" cy="875"/>
              <a:chOff x="4224" y="2090"/>
              <a:chExt cx="877" cy="875"/>
            </a:xfrm>
          </p:grpSpPr>
          <p:grpSp>
            <p:nvGrpSpPr>
              <p:cNvPr id="82954" name="Group 36"/>
              <p:cNvGrpSpPr>
                <a:grpSpLocks/>
              </p:cNvGrpSpPr>
              <p:nvPr/>
            </p:nvGrpSpPr>
            <p:grpSpPr bwMode="auto">
              <a:xfrm>
                <a:off x="4224" y="2090"/>
                <a:ext cx="875" cy="69"/>
                <a:chOff x="3552" y="3696"/>
                <a:chExt cx="875" cy="69"/>
              </a:xfrm>
            </p:grpSpPr>
            <p:sp>
              <p:nvSpPr>
                <p:cNvPr id="83018" name="Oval 27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9" name="Oval 28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20" name="Oval 29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21" name="Oval 30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22" name="Oval 31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23" name="Oval 33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24" name="Oval 34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25" name="Oval 35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55" name="Group 37"/>
              <p:cNvGrpSpPr>
                <a:grpSpLocks/>
              </p:cNvGrpSpPr>
              <p:nvPr/>
            </p:nvGrpSpPr>
            <p:grpSpPr bwMode="auto">
              <a:xfrm>
                <a:off x="4224" y="2208"/>
                <a:ext cx="875" cy="69"/>
                <a:chOff x="3552" y="3696"/>
                <a:chExt cx="875" cy="69"/>
              </a:xfrm>
            </p:grpSpPr>
            <p:sp>
              <p:nvSpPr>
                <p:cNvPr id="83010" name="Oval 38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1" name="Oval 39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2" name="Oval 40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3" name="Oval 41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4" name="Oval 42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5" name="Oval 43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6" name="Oval 44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17" name="Oval 45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56" name="Group 46"/>
              <p:cNvGrpSpPr>
                <a:grpSpLocks/>
              </p:cNvGrpSpPr>
              <p:nvPr/>
            </p:nvGrpSpPr>
            <p:grpSpPr bwMode="auto">
              <a:xfrm>
                <a:off x="4226" y="2320"/>
                <a:ext cx="875" cy="69"/>
                <a:chOff x="3552" y="3696"/>
                <a:chExt cx="875" cy="69"/>
              </a:xfrm>
            </p:grpSpPr>
            <p:sp>
              <p:nvSpPr>
                <p:cNvPr id="83002" name="Oval 47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3" name="Oval 48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4" name="Oval 49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5" name="Oval 50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6" name="Oval 51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7" name="Oval 52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8" name="Oval 53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9" name="Oval 54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57" name="Group 55"/>
              <p:cNvGrpSpPr>
                <a:grpSpLocks/>
              </p:cNvGrpSpPr>
              <p:nvPr/>
            </p:nvGrpSpPr>
            <p:grpSpPr bwMode="auto">
              <a:xfrm>
                <a:off x="4226" y="2435"/>
                <a:ext cx="875" cy="69"/>
                <a:chOff x="3552" y="3696"/>
                <a:chExt cx="875" cy="69"/>
              </a:xfrm>
            </p:grpSpPr>
            <p:sp>
              <p:nvSpPr>
                <p:cNvPr id="82994" name="Oval 56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5" name="Oval 57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6" name="Oval 58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7" name="Oval 59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8" name="Oval 60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9" name="Oval 61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0" name="Oval 62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3001" name="Oval 63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58" name="Group 64"/>
              <p:cNvGrpSpPr>
                <a:grpSpLocks/>
              </p:cNvGrpSpPr>
              <p:nvPr/>
            </p:nvGrpSpPr>
            <p:grpSpPr bwMode="auto">
              <a:xfrm>
                <a:off x="4226" y="2550"/>
                <a:ext cx="875" cy="69"/>
                <a:chOff x="3552" y="3696"/>
                <a:chExt cx="875" cy="69"/>
              </a:xfrm>
            </p:grpSpPr>
            <p:sp>
              <p:nvSpPr>
                <p:cNvPr id="82986" name="Oval 65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7" name="Oval 66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8" name="Oval 67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9" name="Oval 68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0" name="Oval 69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1" name="Oval 70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2" name="Oval 71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93" name="Oval 72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59" name="Group 73"/>
              <p:cNvGrpSpPr>
                <a:grpSpLocks/>
              </p:cNvGrpSpPr>
              <p:nvPr/>
            </p:nvGrpSpPr>
            <p:grpSpPr bwMode="auto">
              <a:xfrm>
                <a:off x="4226" y="2666"/>
                <a:ext cx="875" cy="69"/>
                <a:chOff x="3552" y="3696"/>
                <a:chExt cx="875" cy="69"/>
              </a:xfrm>
            </p:grpSpPr>
            <p:sp>
              <p:nvSpPr>
                <p:cNvPr id="82978" name="Oval 74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9" name="Oval 75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0" name="Oval 76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1" name="Oval 77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2" name="Oval 78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3" name="Oval 79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4" name="Oval 80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85" name="Oval 81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60" name="Group 82"/>
              <p:cNvGrpSpPr>
                <a:grpSpLocks/>
              </p:cNvGrpSpPr>
              <p:nvPr/>
            </p:nvGrpSpPr>
            <p:grpSpPr bwMode="auto">
              <a:xfrm>
                <a:off x="4226" y="2781"/>
                <a:ext cx="875" cy="69"/>
                <a:chOff x="3552" y="3696"/>
                <a:chExt cx="875" cy="69"/>
              </a:xfrm>
            </p:grpSpPr>
            <p:sp>
              <p:nvSpPr>
                <p:cNvPr id="82970" name="Oval 83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1" name="Oval 84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2" name="Oval 85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3" name="Oval 86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4" name="Oval 87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5" name="Oval 88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6" name="Oval 89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77" name="Oval 90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  <p:grpSp>
            <p:nvGrpSpPr>
              <p:cNvPr id="82961" name="Group 91"/>
              <p:cNvGrpSpPr>
                <a:grpSpLocks/>
              </p:cNvGrpSpPr>
              <p:nvPr/>
            </p:nvGrpSpPr>
            <p:grpSpPr bwMode="auto">
              <a:xfrm>
                <a:off x="4226" y="2896"/>
                <a:ext cx="875" cy="69"/>
                <a:chOff x="3552" y="3696"/>
                <a:chExt cx="875" cy="69"/>
              </a:xfrm>
            </p:grpSpPr>
            <p:sp>
              <p:nvSpPr>
                <p:cNvPr id="82962" name="Oval 92"/>
                <p:cNvSpPr>
                  <a:spLocks noChangeArrowheads="1"/>
                </p:cNvSpPr>
                <p:nvPr/>
              </p:nvSpPr>
              <p:spPr bwMode="auto">
                <a:xfrm>
                  <a:off x="3552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3" name="Oval 93"/>
                <p:cNvSpPr>
                  <a:spLocks noChangeArrowheads="1"/>
                </p:cNvSpPr>
                <p:nvPr/>
              </p:nvSpPr>
              <p:spPr bwMode="auto">
                <a:xfrm>
                  <a:off x="3667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4" name="Oval 94"/>
                <p:cNvSpPr>
                  <a:spLocks noChangeArrowheads="1"/>
                </p:cNvSpPr>
                <p:nvPr/>
              </p:nvSpPr>
              <p:spPr bwMode="auto">
                <a:xfrm>
                  <a:off x="378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5" name="Oval 95"/>
                <p:cNvSpPr>
                  <a:spLocks noChangeArrowheads="1"/>
                </p:cNvSpPr>
                <p:nvPr/>
              </p:nvSpPr>
              <p:spPr bwMode="auto">
                <a:xfrm>
                  <a:off x="389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6" name="Oval 96"/>
                <p:cNvSpPr>
                  <a:spLocks noChangeArrowheads="1"/>
                </p:cNvSpPr>
                <p:nvPr/>
              </p:nvSpPr>
              <p:spPr bwMode="auto">
                <a:xfrm>
                  <a:off x="401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7" name="Oval 97"/>
                <p:cNvSpPr>
                  <a:spLocks noChangeArrowheads="1"/>
                </p:cNvSpPr>
                <p:nvPr/>
              </p:nvSpPr>
              <p:spPr bwMode="auto">
                <a:xfrm>
                  <a:off x="412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8" name="Oval 98"/>
                <p:cNvSpPr>
                  <a:spLocks noChangeArrowheads="1"/>
                </p:cNvSpPr>
                <p:nvPr/>
              </p:nvSpPr>
              <p:spPr bwMode="auto">
                <a:xfrm>
                  <a:off x="4243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82969" name="Oval 99"/>
                <p:cNvSpPr>
                  <a:spLocks noChangeArrowheads="1"/>
                </p:cNvSpPr>
                <p:nvPr/>
              </p:nvSpPr>
              <p:spPr bwMode="auto">
                <a:xfrm>
                  <a:off x="4358" y="3696"/>
                  <a:ext cx="69" cy="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</p:grpSp>
        </p:grpSp>
      </p:grpSp>
      <p:sp>
        <p:nvSpPr>
          <p:cNvPr id="82949" name="Text Box 105"/>
          <p:cNvSpPr txBox="1">
            <a:spLocks noChangeArrowheads="1"/>
          </p:cNvSpPr>
          <p:nvPr/>
        </p:nvSpPr>
        <p:spPr bwMode="auto">
          <a:xfrm>
            <a:off x="381000" y="4724400"/>
            <a:ext cx="80168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2575" indent="-282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/>
              <a:t>We start with an initial guess at the solution, and perform a series of iterations that get progressively closer to the solution.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dirty="0"/>
              <a:t>Numerical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1440160"/>
          </a:xfrm>
        </p:spPr>
        <p:txBody>
          <a:bodyPr/>
          <a:lstStyle/>
          <a:p>
            <a:r>
              <a:rPr lang="en-US" sz="2800" dirty="0"/>
              <a:t>The 2D Laplace equation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59832" y="2090356"/>
                <a:ext cx="2376264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GB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GB" sz="24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=0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90356"/>
                <a:ext cx="2376264" cy="617285"/>
              </a:xfrm>
              <a:prstGeom prst="rect">
                <a:avLst/>
              </a:prstGeom>
              <a:blipFill rotWithShape="0">
                <a:blip r:embed="rId2"/>
                <a:stretch>
                  <a:fillRect l="-256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3486843"/>
                <a:ext cx="3582904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ker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kern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ker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86843"/>
                <a:ext cx="3582904" cy="709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783283"/>
            <a:ext cx="7772400" cy="70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Assume equal spacing, </a:t>
            </a:r>
            <a:r>
              <a:rPr lang="en-US" sz="2800" dirty="0"/>
              <a:t>𝛿,</a:t>
            </a:r>
            <a:r>
              <a:rPr lang="en-US" sz="2800" kern="0" dirty="0"/>
              <a:t> in x and y points: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18092" y="3449284"/>
                <a:ext cx="3452099" cy="762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 kern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GB" sz="2000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ker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2000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sz="2000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92" y="3449284"/>
                <a:ext cx="3452099" cy="7625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83111" y="348189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4257984"/>
            <a:ext cx="7772400" cy="70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Substituting into Laplace equation and re-arranging gives: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43708" y="5471908"/>
                <a:ext cx="6984776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GB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GB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sz="2400" i="1" dirty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GB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5471908"/>
                <a:ext cx="6984776" cy="521553"/>
              </a:xfrm>
              <a:prstGeom prst="rect">
                <a:avLst/>
              </a:prstGeom>
              <a:blipFill rotWithShape="0">
                <a:blip r:embed="rId5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91" y="6397760"/>
            <a:ext cx="54338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𝜙</a:t>
            </a:r>
            <a:r>
              <a:rPr lang="en-US" altLang="en-US" sz="2400" baseline="-25000" dirty="0" err="1"/>
              <a:t>i</a:t>
            </a:r>
            <a:r>
              <a:rPr lang="en-US" sz="2400" baseline="-25000" dirty="0" err="1"/>
              <a:t>,j</a:t>
            </a:r>
            <a:r>
              <a:rPr lang="en-US" sz="2400" dirty="0"/>
              <a:t> is the value of </a:t>
            </a:r>
            <a:r>
              <a:rPr lang="en-US" altLang="en-US" sz="2400" dirty="0"/>
              <a:t>𝜙 </a:t>
            </a:r>
            <a:r>
              <a:rPr lang="en-US" sz="2400" dirty="0"/>
              <a:t>at position 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i="1" dirty="0"/>
              <a:t>,y</a:t>
            </a:r>
            <a:r>
              <a:rPr lang="en-US" sz="2400" i="1" baseline="-25000" dirty="0"/>
              <a:t>j</a:t>
            </a:r>
            <a:r>
              <a:rPr lang="en-US" sz="2400" dirty="0"/>
              <a:t>)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6997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58EC8-D1DC-C140-B9C4-B54D828272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Topics Covered on Days 5-7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346075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Day 5</a:t>
            </a:r>
            <a:r>
              <a:rPr lang="en-US" altLang="en-US" sz="2800">
                <a:ea typeface="ＭＳ Ｐゴシック" charset="-128"/>
              </a:rPr>
              <a:t>: Programming GPUs with CUDA; CUDA device memory architecture; simple programming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Day 6</a:t>
            </a:r>
            <a:r>
              <a:rPr lang="en-US" altLang="en-US" sz="2800">
                <a:ea typeface="ＭＳ Ｐゴシック" charset="-128"/>
              </a:rPr>
              <a:t>: Dynamic communication and the molecular dynamics example; irregular computations; the WaTor simulation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ea typeface="ＭＳ Ｐゴシック" charset="-128"/>
              </a:rPr>
              <a:t>Day 7</a:t>
            </a:r>
            <a:r>
              <a:rPr lang="en-US" altLang="en-US" sz="2800">
                <a:ea typeface="ＭＳ Ｐゴシック" charset="-128"/>
              </a:rPr>
              <a:t>: Load balancing strategies; message passing libraries; block-cyclic data distribution.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B7B02-76EB-9241-9267-0D5165BDA8E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Distribution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Give each process a 2D block of points.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Each process should have approximately the same number of points to ensure good load balance.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Use a MPI's topology routines to map each block of points to a process.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20DE74-38E8-A148-B6F8-B4720FEDC0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Distribution 2</a:t>
            </a:r>
          </a:p>
        </p:txBody>
      </p:sp>
      <p:grpSp>
        <p:nvGrpSpPr>
          <p:cNvPr id="87043" name="Group 372"/>
          <p:cNvGrpSpPr>
            <a:grpSpLocks/>
          </p:cNvGrpSpPr>
          <p:nvPr/>
        </p:nvGrpSpPr>
        <p:grpSpPr bwMode="auto">
          <a:xfrm>
            <a:off x="2209800" y="1676400"/>
            <a:ext cx="4160838" cy="4237038"/>
            <a:chOff x="816" y="912"/>
            <a:chExt cx="2621" cy="2669"/>
          </a:xfrm>
        </p:grpSpPr>
        <p:grpSp>
          <p:nvGrpSpPr>
            <p:cNvPr id="87044" name="Group 363"/>
            <p:cNvGrpSpPr>
              <a:grpSpLocks/>
            </p:cNvGrpSpPr>
            <p:nvPr/>
          </p:nvGrpSpPr>
          <p:grpSpPr bwMode="auto">
            <a:xfrm>
              <a:off x="1134" y="1278"/>
              <a:ext cx="2303" cy="2303"/>
              <a:chOff x="1134" y="1278"/>
              <a:chExt cx="2303" cy="2303"/>
            </a:xfrm>
          </p:grpSpPr>
          <p:grpSp>
            <p:nvGrpSpPr>
              <p:cNvPr id="87053" name="Group 95"/>
              <p:cNvGrpSpPr>
                <a:grpSpLocks/>
              </p:cNvGrpSpPr>
              <p:nvPr/>
            </p:nvGrpSpPr>
            <p:grpSpPr bwMode="auto">
              <a:xfrm>
                <a:off x="1134" y="1278"/>
                <a:ext cx="2303" cy="576"/>
                <a:chOff x="1134" y="1278"/>
                <a:chExt cx="2303" cy="576"/>
              </a:xfrm>
            </p:grpSpPr>
            <p:grpSp>
              <p:nvGrpSpPr>
                <p:cNvPr id="87321" name="Group 28"/>
                <p:cNvGrpSpPr>
                  <a:grpSpLocks/>
                </p:cNvGrpSpPr>
                <p:nvPr/>
              </p:nvGrpSpPr>
              <p:grpSpPr bwMode="auto">
                <a:xfrm>
                  <a:off x="1134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38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390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91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92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93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394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405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6" name="Oval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7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8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95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401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2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3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4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9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97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98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99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400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38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322" name="Group 29"/>
                <p:cNvGrpSpPr>
                  <a:grpSpLocks/>
                </p:cNvGrpSpPr>
                <p:nvPr/>
              </p:nvGrpSpPr>
              <p:grpSpPr bwMode="auto">
                <a:xfrm>
                  <a:off x="1710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36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369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70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71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72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373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84" name="Oval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85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86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87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74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80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81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82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83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75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76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77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78" name="Oval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79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36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323" name="Group 51"/>
                <p:cNvGrpSpPr>
                  <a:grpSpLocks/>
                </p:cNvGrpSpPr>
                <p:nvPr/>
              </p:nvGrpSpPr>
              <p:grpSpPr bwMode="auto">
                <a:xfrm>
                  <a:off x="2286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34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348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49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50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51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352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63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64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65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66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53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59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60" name="Oval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61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62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54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55" name="Oval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56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57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58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347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324" name="Group 73"/>
                <p:cNvGrpSpPr>
                  <a:grpSpLocks/>
                </p:cNvGrpSpPr>
                <p:nvPr/>
              </p:nvGrpSpPr>
              <p:grpSpPr bwMode="auto">
                <a:xfrm>
                  <a:off x="2861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325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327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28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29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30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331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42" name="Oval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43" name="Oval 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44" name="Oval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45" name="Oval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32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38" name="Oval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39" name="Oval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40" name="Oval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41" name="Oval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33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34" name="Oval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35" name="Oval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36" name="Oval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37" name="Oval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32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</p:grpSp>
          <p:grpSp>
            <p:nvGrpSpPr>
              <p:cNvPr id="87054" name="Group 96"/>
              <p:cNvGrpSpPr>
                <a:grpSpLocks/>
              </p:cNvGrpSpPr>
              <p:nvPr/>
            </p:nvGrpSpPr>
            <p:grpSpPr bwMode="auto">
              <a:xfrm>
                <a:off x="1134" y="1854"/>
                <a:ext cx="2303" cy="576"/>
                <a:chOff x="1134" y="1278"/>
                <a:chExt cx="2303" cy="576"/>
              </a:xfrm>
            </p:grpSpPr>
            <p:grpSp>
              <p:nvGrpSpPr>
                <p:cNvPr id="87233" name="Group 97"/>
                <p:cNvGrpSpPr>
                  <a:grpSpLocks/>
                </p:cNvGrpSpPr>
                <p:nvPr/>
              </p:nvGrpSpPr>
              <p:grpSpPr bwMode="auto">
                <a:xfrm>
                  <a:off x="1134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300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302" name="Oval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03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04" name="Oval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305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306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17" name="Oval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8" name="Oval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9" name="Oval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20" name="Oval 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07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13" name="Oval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4" name="Oval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5" name="Oval 1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6" name="Oval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308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309" name="Oval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0" name="Oval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1" name="Oval 1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312" name="Oval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30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234" name="Group 119"/>
                <p:cNvGrpSpPr>
                  <a:grpSpLocks/>
                </p:cNvGrpSpPr>
                <p:nvPr/>
              </p:nvGrpSpPr>
              <p:grpSpPr bwMode="auto">
                <a:xfrm>
                  <a:off x="1710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279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281" name="Oval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8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8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84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285" name="Group 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96" name="Oval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7" name="Oval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8" name="Oval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9" name="Oval 1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8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92" name="Oval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3" name="Oval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4" name="Oval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5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87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88" name="Oval 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89" name="Oval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0" name="Oval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91" name="Oval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280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235" name="Group 141"/>
                <p:cNvGrpSpPr>
                  <a:grpSpLocks/>
                </p:cNvGrpSpPr>
                <p:nvPr/>
              </p:nvGrpSpPr>
              <p:grpSpPr bwMode="auto">
                <a:xfrm>
                  <a:off x="2286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258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260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61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62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63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264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75" name="Oval 1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6" name="Oval 1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7" name="Oval 1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8" name="Oval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65" name="Group 1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71" name="Oval 1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2" name="Oval 1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3" name="Oval 1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4" name="Oval 1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66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67" name="Oval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68" name="Oval 1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69" name="Oval 1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70" name="Oval 1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259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236" name="Group 163"/>
                <p:cNvGrpSpPr>
                  <a:grpSpLocks/>
                </p:cNvGrpSpPr>
                <p:nvPr/>
              </p:nvGrpSpPr>
              <p:grpSpPr bwMode="auto">
                <a:xfrm>
                  <a:off x="2861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237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239" name="Oval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40" name="Oval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41" name="Oval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42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243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54" name="Oval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55" name="Oval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56" name="Oval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57" name="Oval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44" name="Group 1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50" name="Oval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51" name="Oval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52" name="Oval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53" name="Oval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45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46" name="Oval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47" name="Oval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48" name="Oval 1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49" name="Oval 1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23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</p:grpSp>
          <p:grpSp>
            <p:nvGrpSpPr>
              <p:cNvPr id="87055" name="Group 185"/>
              <p:cNvGrpSpPr>
                <a:grpSpLocks/>
              </p:cNvGrpSpPr>
              <p:nvPr/>
            </p:nvGrpSpPr>
            <p:grpSpPr bwMode="auto">
              <a:xfrm>
                <a:off x="1134" y="2429"/>
                <a:ext cx="2303" cy="576"/>
                <a:chOff x="1134" y="1278"/>
                <a:chExt cx="2303" cy="576"/>
              </a:xfrm>
            </p:grpSpPr>
            <p:grpSp>
              <p:nvGrpSpPr>
                <p:cNvPr id="87145" name="Group 186"/>
                <p:cNvGrpSpPr>
                  <a:grpSpLocks/>
                </p:cNvGrpSpPr>
                <p:nvPr/>
              </p:nvGrpSpPr>
              <p:grpSpPr bwMode="auto">
                <a:xfrm>
                  <a:off x="1134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212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214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15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16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217" name="Oval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218" name="Group 1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29" name="Oval 1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30" name="Oval 1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31" name="Oval 1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32" name="Oval 1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19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25" name="Oval 1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26" name="Oval 1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27" name="Oval 2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28" name="Oval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220" name="Group 2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21" name="Oval 2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22" name="Oval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23" name="Oval 2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24" name="Oval 2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21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146" name="Group 208"/>
                <p:cNvGrpSpPr>
                  <a:grpSpLocks/>
                </p:cNvGrpSpPr>
                <p:nvPr/>
              </p:nvGrpSpPr>
              <p:grpSpPr bwMode="auto">
                <a:xfrm>
                  <a:off x="1710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19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193" name="Oval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94" name="Oval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95" name="Oval 2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96" name="Oval 2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197" name="Group 2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08" name="Oval 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9" name="Oval 2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10" name="Oval 2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11" name="Oval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98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04" name="Oval 2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5" name="Oval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6" name="Oval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7" name="Oval 2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99" name="Group 2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200" name="Oval 2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1" name="Oval 2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2" name="Oval 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203" name="Oval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192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147" name="Group 230"/>
                <p:cNvGrpSpPr>
                  <a:grpSpLocks/>
                </p:cNvGrpSpPr>
                <p:nvPr/>
              </p:nvGrpSpPr>
              <p:grpSpPr bwMode="auto">
                <a:xfrm>
                  <a:off x="2286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170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172" name="Oval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73" name="Oval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74" name="Oval 2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75" name="Oval 2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176" name="Group 2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87" name="Oval 2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8" name="Oval 2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9" name="Oval 2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90" name="Oval 2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77" name="Group 2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83" name="Oval 2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4" name="Oval 2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5" name="Oval 2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6" name="Oval 2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78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79" name="Oval 2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0" name="Oval 2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1" name="Oval 2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82" name="Oval 2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171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148" name="Group 252"/>
                <p:cNvGrpSpPr>
                  <a:grpSpLocks/>
                </p:cNvGrpSpPr>
                <p:nvPr/>
              </p:nvGrpSpPr>
              <p:grpSpPr bwMode="auto">
                <a:xfrm>
                  <a:off x="2861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149" name="Group 253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151" name="Oval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52" name="Oval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53" name="Oval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54" name="Oval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155" name="Group 2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66" name="Oval 2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7" name="Oval 2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8" name="Oval 2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9" name="Oval 2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56" name="Group 2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62" name="Oval 2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3" name="Oval 2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4" name="Oval 2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5" name="Oval 2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57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58" name="Oval 2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59" name="Oval 2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0" name="Oval 2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61" name="Oval 2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150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</p:grpSp>
          <p:grpSp>
            <p:nvGrpSpPr>
              <p:cNvPr id="87056" name="Group 274"/>
              <p:cNvGrpSpPr>
                <a:grpSpLocks/>
              </p:cNvGrpSpPr>
              <p:nvPr/>
            </p:nvGrpSpPr>
            <p:grpSpPr bwMode="auto">
              <a:xfrm>
                <a:off x="1134" y="3005"/>
                <a:ext cx="2303" cy="576"/>
                <a:chOff x="1134" y="1278"/>
                <a:chExt cx="2303" cy="576"/>
              </a:xfrm>
            </p:grpSpPr>
            <p:grpSp>
              <p:nvGrpSpPr>
                <p:cNvPr id="87057" name="Group 275"/>
                <p:cNvGrpSpPr>
                  <a:grpSpLocks/>
                </p:cNvGrpSpPr>
                <p:nvPr/>
              </p:nvGrpSpPr>
              <p:grpSpPr bwMode="auto">
                <a:xfrm>
                  <a:off x="1134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124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126" name="Oval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27" name="Oval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28" name="Oval 2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29" name="Oval 2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130" name="Group 2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41" name="Oval 2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42" name="Oval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43" name="Oval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44" name="Oval 2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31" name="Group 2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37" name="Oval 2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38" name="Oval 2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39" name="Oval 2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40" name="Oval 2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32" name="Group 2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33" name="Oval 2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34" name="Oval 2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35" name="Oval 2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36" name="Oval 2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12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058" name="Group 297"/>
                <p:cNvGrpSpPr>
                  <a:grpSpLocks/>
                </p:cNvGrpSpPr>
                <p:nvPr/>
              </p:nvGrpSpPr>
              <p:grpSpPr bwMode="auto">
                <a:xfrm>
                  <a:off x="1710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103" name="Group 298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105" name="Oval 2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06" name="Oval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07" name="Oval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108" name="Oval 3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109" name="Group 3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20" name="Oval 3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21" name="Oval 3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22" name="Oval 3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23" name="Oval 3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10" name="Group 3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16" name="Oval 3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17" name="Oval 3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18" name="Oval 3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19" name="Oval 3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111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112" name="Oval 3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13" name="Oval 3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14" name="Oval 3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15" name="Oval 3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104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059" name="Group 319"/>
                <p:cNvGrpSpPr>
                  <a:grpSpLocks/>
                </p:cNvGrpSpPr>
                <p:nvPr/>
              </p:nvGrpSpPr>
              <p:grpSpPr bwMode="auto">
                <a:xfrm>
                  <a:off x="2286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082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084" name="Oval 3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085" name="Oval 3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086" name="Oval 3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087" name="Oval 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088" name="Group 3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099" name="Oval 3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00" name="Oval 3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01" name="Oval 3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102" name="Oval 3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089" name="Group 3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095" name="Oval 3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96" name="Oval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97" name="Oval 3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98" name="Oval 3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090" name="Group 3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091" name="Oval 3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92" name="Oval 3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93" name="Oval 3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94" name="Oval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083" name="Rectangle 340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  <p:grpSp>
              <p:nvGrpSpPr>
                <p:cNvPr id="87060" name="Group 341"/>
                <p:cNvGrpSpPr>
                  <a:grpSpLocks/>
                </p:cNvGrpSpPr>
                <p:nvPr/>
              </p:nvGrpSpPr>
              <p:grpSpPr bwMode="auto">
                <a:xfrm>
                  <a:off x="2861" y="1278"/>
                  <a:ext cx="576" cy="576"/>
                  <a:chOff x="1134" y="1278"/>
                  <a:chExt cx="576" cy="576"/>
                </a:xfrm>
              </p:grpSpPr>
              <p:grpSp>
                <p:nvGrpSpPr>
                  <p:cNvPr id="87061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1151" y="1295"/>
                    <a:ext cx="529" cy="529"/>
                    <a:chOff x="1151" y="1295"/>
                    <a:chExt cx="529" cy="529"/>
                  </a:xfrm>
                </p:grpSpPr>
                <p:sp>
                  <p:nvSpPr>
                    <p:cNvPr id="87063" name="Oval 3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064" name="Oval 3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5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065" name="Oval 3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9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sp>
                  <p:nvSpPr>
                    <p:cNvPr id="87066" name="Oval 3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3" y="1295"/>
                      <a:ext cx="96" cy="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algn="ctr" eaLnBrk="1" hangingPunct="1"/>
                      <a:endParaRPr lang="en-GB" altLang="en-US"/>
                    </a:p>
                  </p:txBody>
                </p:sp>
                <p:grpSp>
                  <p:nvGrpSpPr>
                    <p:cNvPr id="87067" name="Group 3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3" y="1440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078" name="Oval 3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9" name="Oval 3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80" name="Oval 3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81" name="Oval 3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068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583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074" name="Oval 3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5" name="Oval 3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6" name="Oval 3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7" name="Oval 3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  <p:grpSp>
                  <p:nvGrpSpPr>
                    <p:cNvPr id="87069" name="Group 3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1" y="1727"/>
                      <a:ext cx="527" cy="97"/>
                      <a:chOff x="1153" y="1440"/>
                      <a:chExt cx="527" cy="97"/>
                    </a:xfrm>
                  </p:grpSpPr>
                  <p:sp>
                    <p:nvSpPr>
                      <p:cNvPr id="87070" name="Oval 3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3" y="1441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1" name="Oval 3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2" name="Oval 3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  <p:sp>
                    <p:nvSpPr>
                      <p:cNvPr id="87073" name="Oval 3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440"/>
                        <a:ext cx="96" cy="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-128"/>
                          </a:defRPr>
                        </a:lvl9pPr>
                      </a:lstStyle>
                      <a:p>
                        <a:pPr algn="ctr" eaLnBrk="1" hangingPunct="1"/>
                        <a:endParaRPr lang="en-GB" altLang="en-US"/>
                      </a:p>
                    </p:txBody>
                  </p:sp>
                </p:grpSp>
              </p:grpSp>
              <p:sp>
                <p:nvSpPr>
                  <p:cNvPr id="87062" name="Rectangle 362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278"/>
                    <a:ext cx="576" cy="5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GB" altLang="en-US"/>
                  </a:p>
                </p:txBody>
              </p:sp>
            </p:grpSp>
          </p:grpSp>
        </p:grpSp>
        <p:sp>
          <p:nvSpPr>
            <p:cNvPr id="87045" name="Text Box 364"/>
            <p:cNvSpPr txBox="1">
              <a:spLocks noChangeArrowheads="1"/>
            </p:cNvSpPr>
            <p:nvPr/>
          </p:nvSpPr>
          <p:spPr bwMode="auto">
            <a:xfrm>
              <a:off x="1324" y="92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87046" name="Text Box 365"/>
            <p:cNvSpPr txBox="1">
              <a:spLocks noChangeArrowheads="1"/>
            </p:cNvSpPr>
            <p:nvPr/>
          </p:nvSpPr>
          <p:spPr bwMode="auto">
            <a:xfrm>
              <a:off x="816" y="14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87047" name="Text Box 366"/>
            <p:cNvSpPr txBox="1">
              <a:spLocks noChangeArrowheads="1"/>
            </p:cNvSpPr>
            <p:nvPr/>
          </p:nvSpPr>
          <p:spPr bwMode="auto">
            <a:xfrm>
              <a:off x="816" y="201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87048" name="Text Box 367"/>
            <p:cNvSpPr txBox="1">
              <a:spLocks noChangeArrowheads="1"/>
            </p:cNvSpPr>
            <p:nvPr/>
          </p:nvSpPr>
          <p:spPr bwMode="auto">
            <a:xfrm>
              <a:off x="816" y="259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87049" name="Text Box 368"/>
            <p:cNvSpPr txBox="1">
              <a:spLocks noChangeArrowheads="1"/>
            </p:cNvSpPr>
            <p:nvPr/>
          </p:nvSpPr>
          <p:spPr bwMode="auto">
            <a:xfrm>
              <a:off x="817" y="31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87050" name="Text Box 369"/>
            <p:cNvSpPr txBox="1">
              <a:spLocks noChangeArrowheads="1"/>
            </p:cNvSpPr>
            <p:nvPr/>
          </p:nvSpPr>
          <p:spPr bwMode="auto">
            <a:xfrm>
              <a:off x="3024" y="9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87051" name="Text Box 370"/>
            <p:cNvSpPr txBox="1">
              <a:spLocks noChangeArrowheads="1"/>
            </p:cNvSpPr>
            <p:nvPr/>
          </p:nvSpPr>
          <p:spPr bwMode="auto">
            <a:xfrm>
              <a:off x="1900" y="92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87052" name="Text Box 371"/>
            <p:cNvSpPr txBox="1">
              <a:spLocks noChangeArrowheads="1"/>
            </p:cNvSpPr>
            <p:nvPr/>
          </p:nvSpPr>
          <p:spPr bwMode="auto">
            <a:xfrm>
              <a:off x="2476" y="92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F3D81B-3770-FF46-90FF-A703EF8C77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 Requirements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The update formula replaces the solution at a point by the average of the 4 neighbouring points from the previous iteration.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Points lying along the boundary of a process need data from neighbouring processes.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Each process needs to communicate the points lying along its boundary before performing an update.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CEBCFC-BD70-3949-B38B-161A8DC1004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 Requirements 2</a:t>
            </a:r>
          </a:p>
        </p:txBody>
      </p:sp>
      <p:grpSp>
        <p:nvGrpSpPr>
          <p:cNvPr id="91139" name="Group 527"/>
          <p:cNvGrpSpPr>
            <a:grpSpLocks/>
          </p:cNvGrpSpPr>
          <p:nvPr/>
        </p:nvGrpSpPr>
        <p:grpSpPr bwMode="auto">
          <a:xfrm>
            <a:off x="1066800" y="1600200"/>
            <a:ext cx="4114800" cy="4125913"/>
            <a:chOff x="1392" y="1152"/>
            <a:chExt cx="2592" cy="2599"/>
          </a:xfrm>
        </p:grpSpPr>
        <p:sp>
          <p:nvSpPr>
            <p:cNvPr id="91141" name="Rectangle 525"/>
            <p:cNvSpPr>
              <a:spLocks noChangeArrowheads="1"/>
            </p:cNvSpPr>
            <p:nvPr/>
          </p:nvSpPr>
          <p:spPr bwMode="auto">
            <a:xfrm>
              <a:off x="1824" y="2928"/>
              <a:ext cx="144" cy="52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2" name="Rectangle 526"/>
            <p:cNvSpPr>
              <a:spLocks noChangeArrowheads="1"/>
            </p:cNvSpPr>
            <p:nvPr/>
          </p:nvSpPr>
          <p:spPr bwMode="auto">
            <a:xfrm rot="5400000">
              <a:off x="1882" y="2988"/>
              <a:ext cx="144" cy="52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3" name="Rectangle 523"/>
            <p:cNvSpPr>
              <a:spLocks noChangeArrowheads="1"/>
            </p:cNvSpPr>
            <p:nvPr/>
          </p:nvSpPr>
          <p:spPr bwMode="auto">
            <a:xfrm rot="5400000">
              <a:off x="2352" y="2112"/>
              <a:ext cx="144" cy="4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4" name="Rectangle 524"/>
            <p:cNvSpPr>
              <a:spLocks noChangeArrowheads="1"/>
            </p:cNvSpPr>
            <p:nvPr/>
          </p:nvSpPr>
          <p:spPr bwMode="auto">
            <a:xfrm>
              <a:off x="2352" y="2112"/>
              <a:ext cx="144" cy="52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5" name="Rectangle 522"/>
            <p:cNvSpPr>
              <a:spLocks noChangeArrowheads="1"/>
            </p:cNvSpPr>
            <p:nvPr/>
          </p:nvSpPr>
          <p:spPr bwMode="auto">
            <a:xfrm rot="5400000">
              <a:off x="1536" y="1296"/>
              <a:ext cx="144" cy="4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6" name="Rectangle 521"/>
            <p:cNvSpPr>
              <a:spLocks noChangeArrowheads="1"/>
            </p:cNvSpPr>
            <p:nvPr/>
          </p:nvSpPr>
          <p:spPr bwMode="auto">
            <a:xfrm>
              <a:off x="1543" y="1296"/>
              <a:ext cx="144" cy="4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7" name="Rectangle 34"/>
            <p:cNvSpPr>
              <a:spLocks noChangeArrowheads="1"/>
            </p:cNvSpPr>
            <p:nvPr/>
          </p:nvSpPr>
          <p:spPr bwMode="auto">
            <a:xfrm>
              <a:off x="1392" y="1159"/>
              <a:ext cx="576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8" name="Oval 4"/>
            <p:cNvSpPr>
              <a:spLocks noChangeArrowheads="1"/>
            </p:cNvSpPr>
            <p:nvPr/>
          </p:nvSpPr>
          <p:spPr bwMode="auto">
            <a:xfrm>
              <a:off x="1439" y="120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49" name="Oval 5"/>
            <p:cNvSpPr>
              <a:spLocks noChangeArrowheads="1"/>
            </p:cNvSpPr>
            <p:nvPr/>
          </p:nvSpPr>
          <p:spPr bwMode="auto">
            <a:xfrm>
              <a:off x="1583" y="119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0" name="Oval 8"/>
            <p:cNvSpPr>
              <a:spLocks noChangeArrowheads="1"/>
            </p:cNvSpPr>
            <p:nvPr/>
          </p:nvSpPr>
          <p:spPr bwMode="auto">
            <a:xfrm>
              <a:off x="1727" y="120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1" name="Oval 9"/>
            <p:cNvSpPr>
              <a:spLocks noChangeArrowheads="1"/>
            </p:cNvSpPr>
            <p:nvPr/>
          </p:nvSpPr>
          <p:spPr bwMode="auto">
            <a:xfrm>
              <a:off x="1871" y="119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2" name="Oval 13"/>
            <p:cNvSpPr>
              <a:spLocks noChangeArrowheads="1"/>
            </p:cNvSpPr>
            <p:nvPr/>
          </p:nvSpPr>
          <p:spPr bwMode="auto">
            <a:xfrm>
              <a:off x="1439" y="134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3" name="Oval 14"/>
            <p:cNvSpPr>
              <a:spLocks noChangeArrowheads="1"/>
            </p:cNvSpPr>
            <p:nvPr/>
          </p:nvSpPr>
          <p:spPr bwMode="auto">
            <a:xfrm>
              <a:off x="1583" y="134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4" name="Oval 16"/>
            <p:cNvSpPr>
              <a:spLocks noChangeArrowheads="1"/>
            </p:cNvSpPr>
            <p:nvPr/>
          </p:nvSpPr>
          <p:spPr bwMode="auto">
            <a:xfrm>
              <a:off x="1727" y="134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5" name="Oval 17"/>
            <p:cNvSpPr>
              <a:spLocks noChangeArrowheads="1"/>
            </p:cNvSpPr>
            <p:nvPr/>
          </p:nvSpPr>
          <p:spPr bwMode="auto">
            <a:xfrm>
              <a:off x="1871" y="134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6" name="Oval 22"/>
            <p:cNvSpPr>
              <a:spLocks noChangeArrowheads="1"/>
            </p:cNvSpPr>
            <p:nvPr/>
          </p:nvSpPr>
          <p:spPr bwMode="auto">
            <a:xfrm>
              <a:off x="1439" y="148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7" name="Oval 23"/>
            <p:cNvSpPr>
              <a:spLocks noChangeArrowheads="1"/>
            </p:cNvSpPr>
            <p:nvPr/>
          </p:nvSpPr>
          <p:spPr bwMode="auto">
            <a:xfrm>
              <a:off x="1583" y="1487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8" name="Oval 25"/>
            <p:cNvSpPr>
              <a:spLocks noChangeArrowheads="1"/>
            </p:cNvSpPr>
            <p:nvPr/>
          </p:nvSpPr>
          <p:spPr bwMode="auto">
            <a:xfrm>
              <a:off x="1727" y="148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59" name="Oval 26"/>
            <p:cNvSpPr>
              <a:spLocks noChangeArrowheads="1"/>
            </p:cNvSpPr>
            <p:nvPr/>
          </p:nvSpPr>
          <p:spPr bwMode="auto">
            <a:xfrm>
              <a:off x="1871" y="148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0" name="Oval 29"/>
            <p:cNvSpPr>
              <a:spLocks noChangeArrowheads="1"/>
            </p:cNvSpPr>
            <p:nvPr/>
          </p:nvSpPr>
          <p:spPr bwMode="auto">
            <a:xfrm>
              <a:off x="1439" y="163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1" name="Oval 30"/>
            <p:cNvSpPr>
              <a:spLocks noChangeArrowheads="1"/>
            </p:cNvSpPr>
            <p:nvPr/>
          </p:nvSpPr>
          <p:spPr bwMode="auto">
            <a:xfrm>
              <a:off x="1583" y="163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2" name="Oval 32"/>
            <p:cNvSpPr>
              <a:spLocks noChangeArrowheads="1"/>
            </p:cNvSpPr>
            <p:nvPr/>
          </p:nvSpPr>
          <p:spPr bwMode="auto">
            <a:xfrm>
              <a:off x="1727" y="163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3" name="Oval 33"/>
            <p:cNvSpPr>
              <a:spLocks noChangeArrowheads="1"/>
            </p:cNvSpPr>
            <p:nvPr/>
          </p:nvSpPr>
          <p:spPr bwMode="auto">
            <a:xfrm>
              <a:off x="1871" y="163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4" name="Rectangle 37"/>
            <p:cNvSpPr>
              <a:spLocks noChangeArrowheads="1"/>
            </p:cNvSpPr>
            <p:nvPr/>
          </p:nvSpPr>
          <p:spPr bwMode="auto">
            <a:xfrm>
              <a:off x="2064" y="1152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5" name="Oval 41"/>
            <p:cNvSpPr>
              <a:spLocks noChangeArrowheads="1"/>
            </p:cNvSpPr>
            <p:nvPr/>
          </p:nvSpPr>
          <p:spPr bwMode="auto">
            <a:xfrm>
              <a:off x="2111" y="119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6" name="Oval 42"/>
            <p:cNvSpPr>
              <a:spLocks noChangeArrowheads="1"/>
            </p:cNvSpPr>
            <p:nvPr/>
          </p:nvSpPr>
          <p:spPr bwMode="auto">
            <a:xfrm>
              <a:off x="2255" y="119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7" name="Oval 44"/>
            <p:cNvSpPr>
              <a:spLocks noChangeArrowheads="1"/>
            </p:cNvSpPr>
            <p:nvPr/>
          </p:nvSpPr>
          <p:spPr bwMode="auto">
            <a:xfrm>
              <a:off x="2399" y="119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8" name="Oval 45"/>
            <p:cNvSpPr>
              <a:spLocks noChangeArrowheads="1"/>
            </p:cNvSpPr>
            <p:nvPr/>
          </p:nvSpPr>
          <p:spPr bwMode="auto">
            <a:xfrm>
              <a:off x="2543" y="119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69" name="Oval 48"/>
            <p:cNvSpPr>
              <a:spLocks noChangeArrowheads="1"/>
            </p:cNvSpPr>
            <p:nvPr/>
          </p:nvSpPr>
          <p:spPr bwMode="auto">
            <a:xfrm>
              <a:off x="2111" y="13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0" name="Oval 49"/>
            <p:cNvSpPr>
              <a:spLocks noChangeArrowheads="1"/>
            </p:cNvSpPr>
            <p:nvPr/>
          </p:nvSpPr>
          <p:spPr bwMode="auto">
            <a:xfrm>
              <a:off x="2255" y="13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1" name="Oval 51"/>
            <p:cNvSpPr>
              <a:spLocks noChangeArrowheads="1"/>
            </p:cNvSpPr>
            <p:nvPr/>
          </p:nvSpPr>
          <p:spPr bwMode="auto">
            <a:xfrm>
              <a:off x="2399" y="13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2" name="Oval 52"/>
            <p:cNvSpPr>
              <a:spLocks noChangeArrowheads="1"/>
            </p:cNvSpPr>
            <p:nvPr/>
          </p:nvSpPr>
          <p:spPr bwMode="auto">
            <a:xfrm>
              <a:off x="2543" y="13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3" name="Oval 56"/>
            <p:cNvSpPr>
              <a:spLocks noChangeArrowheads="1"/>
            </p:cNvSpPr>
            <p:nvPr/>
          </p:nvSpPr>
          <p:spPr bwMode="auto">
            <a:xfrm>
              <a:off x="2111" y="14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4" name="Oval 57"/>
            <p:cNvSpPr>
              <a:spLocks noChangeArrowheads="1"/>
            </p:cNvSpPr>
            <p:nvPr/>
          </p:nvSpPr>
          <p:spPr bwMode="auto">
            <a:xfrm>
              <a:off x="2255" y="14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5" name="Oval 59"/>
            <p:cNvSpPr>
              <a:spLocks noChangeArrowheads="1"/>
            </p:cNvSpPr>
            <p:nvPr/>
          </p:nvSpPr>
          <p:spPr bwMode="auto">
            <a:xfrm>
              <a:off x="2399" y="14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6" name="Oval 60"/>
            <p:cNvSpPr>
              <a:spLocks noChangeArrowheads="1"/>
            </p:cNvSpPr>
            <p:nvPr/>
          </p:nvSpPr>
          <p:spPr bwMode="auto">
            <a:xfrm>
              <a:off x="2543" y="14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7" name="Oval 63"/>
            <p:cNvSpPr>
              <a:spLocks noChangeArrowheads="1"/>
            </p:cNvSpPr>
            <p:nvPr/>
          </p:nvSpPr>
          <p:spPr bwMode="auto">
            <a:xfrm>
              <a:off x="2111" y="16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8" name="Oval 64"/>
            <p:cNvSpPr>
              <a:spLocks noChangeArrowheads="1"/>
            </p:cNvSpPr>
            <p:nvPr/>
          </p:nvSpPr>
          <p:spPr bwMode="auto">
            <a:xfrm>
              <a:off x="2255" y="16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79" name="Oval 66"/>
            <p:cNvSpPr>
              <a:spLocks noChangeArrowheads="1"/>
            </p:cNvSpPr>
            <p:nvPr/>
          </p:nvSpPr>
          <p:spPr bwMode="auto">
            <a:xfrm>
              <a:off x="2399" y="16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0" name="Oval 67"/>
            <p:cNvSpPr>
              <a:spLocks noChangeArrowheads="1"/>
            </p:cNvSpPr>
            <p:nvPr/>
          </p:nvSpPr>
          <p:spPr bwMode="auto">
            <a:xfrm>
              <a:off x="2543" y="16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1" name="Rectangle 69"/>
            <p:cNvSpPr>
              <a:spLocks noChangeArrowheads="1"/>
            </p:cNvSpPr>
            <p:nvPr/>
          </p:nvSpPr>
          <p:spPr bwMode="auto">
            <a:xfrm>
              <a:off x="2736" y="1152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2" name="Oval 73"/>
            <p:cNvSpPr>
              <a:spLocks noChangeArrowheads="1"/>
            </p:cNvSpPr>
            <p:nvPr/>
          </p:nvSpPr>
          <p:spPr bwMode="auto">
            <a:xfrm>
              <a:off x="2783" y="119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3" name="Oval 74"/>
            <p:cNvSpPr>
              <a:spLocks noChangeArrowheads="1"/>
            </p:cNvSpPr>
            <p:nvPr/>
          </p:nvSpPr>
          <p:spPr bwMode="auto">
            <a:xfrm>
              <a:off x="2927" y="119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4" name="Oval 76"/>
            <p:cNvSpPr>
              <a:spLocks noChangeArrowheads="1"/>
            </p:cNvSpPr>
            <p:nvPr/>
          </p:nvSpPr>
          <p:spPr bwMode="auto">
            <a:xfrm>
              <a:off x="3071" y="119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5" name="Oval 77"/>
            <p:cNvSpPr>
              <a:spLocks noChangeArrowheads="1"/>
            </p:cNvSpPr>
            <p:nvPr/>
          </p:nvSpPr>
          <p:spPr bwMode="auto">
            <a:xfrm>
              <a:off x="3215" y="119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6" name="Oval 80"/>
            <p:cNvSpPr>
              <a:spLocks noChangeArrowheads="1"/>
            </p:cNvSpPr>
            <p:nvPr/>
          </p:nvSpPr>
          <p:spPr bwMode="auto">
            <a:xfrm>
              <a:off x="2783" y="13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7" name="Oval 81"/>
            <p:cNvSpPr>
              <a:spLocks noChangeArrowheads="1"/>
            </p:cNvSpPr>
            <p:nvPr/>
          </p:nvSpPr>
          <p:spPr bwMode="auto">
            <a:xfrm>
              <a:off x="2927" y="13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8" name="Oval 83"/>
            <p:cNvSpPr>
              <a:spLocks noChangeArrowheads="1"/>
            </p:cNvSpPr>
            <p:nvPr/>
          </p:nvSpPr>
          <p:spPr bwMode="auto">
            <a:xfrm>
              <a:off x="3071" y="13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89" name="Oval 84"/>
            <p:cNvSpPr>
              <a:spLocks noChangeArrowheads="1"/>
            </p:cNvSpPr>
            <p:nvPr/>
          </p:nvSpPr>
          <p:spPr bwMode="auto">
            <a:xfrm>
              <a:off x="3215" y="13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0" name="Oval 88"/>
            <p:cNvSpPr>
              <a:spLocks noChangeArrowheads="1"/>
            </p:cNvSpPr>
            <p:nvPr/>
          </p:nvSpPr>
          <p:spPr bwMode="auto">
            <a:xfrm>
              <a:off x="2783" y="14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1" name="Oval 89"/>
            <p:cNvSpPr>
              <a:spLocks noChangeArrowheads="1"/>
            </p:cNvSpPr>
            <p:nvPr/>
          </p:nvSpPr>
          <p:spPr bwMode="auto">
            <a:xfrm>
              <a:off x="2927" y="14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2" name="Oval 91"/>
            <p:cNvSpPr>
              <a:spLocks noChangeArrowheads="1"/>
            </p:cNvSpPr>
            <p:nvPr/>
          </p:nvSpPr>
          <p:spPr bwMode="auto">
            <a:xfrm>
              <a:off x="3071" y="14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3" name="Oval 92"/>
            <p:cNvSpPr>
              <a:spLocks noChangeArrowheads="1"/>
            </p:cNvSpPr>
            <p:nvPr/>
          </p:nvSpPr>
          <p:spPr bwMode="auto">
            <a:xfrm>
              <a:off x="3215" y="14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4" name="Oval 95"/>
            <p:cNvSpPr>
              <a:spLocks noChangeArrowheads="1"/>
            </p:cNvSpPr>
            <p:nvPr/>
          </p:nvSpPr>
          <p:spPr bwMode="auto">
            <a:xfrm>
              <a:off x="2783" y="16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5" name="Oval 96"/>
            <p:cNvSpPr>
              <a:spLocks noChangeArrowheads="1"/>
            </p:cNvSpPr>
            <p:nvPr/>
          </p:nvSpPr>
          <p:spPr bwMode="auto">
            <a:xfrm>
              <a:off x="2927" y="16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6" name="Oval 98"/>
            <p:cNvSpPr>
              <a:spLocks noChangeArrowheads="1"/>
            </p:cNvSpPr>
            <p:nvPr/>
          </p:nvSpPr>
          <p:spPr bwMode="auto">
            <a:xfrm>
              <a:off x="3071" y="16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7" name="Oval 99"/>
            <p:cNvSpPr>
              <a:spLocks noChangeArrowheads="1"/>
            </p:cNvSpPr>
            <p:nvPr/>
          </p:nvSpPr>
          <p:spPr bwMode="auto">
            <a:xfrm>
              <a:off x="3215" y="16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8" name="Rectangle 101"/>
            <p:cNvSpPr>
              <a:spLocks noChangeArrowheads="1"/>
            </p:cNvSpPr>
            <p:nvPr/>
          </p:nvSpPr>
          <p:spPr bwMode="auto">
            <a:xfrm>
              <a:off x="3408" y="1152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199" name="Oval 105"/>
            <p:cNvSpPr>
              <a:spLocks noChangeArrowheads="1"/>
            </p:cNvSpPr>
            <p:nvPr/>
          </p:nvSpPr>
          <p:spPr bwMode="auto">
            <a:xfrm>
              <a:off x="3455" y="119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0" name="Oval 106"/>
            <p:cNvSpPr>
              <a:spLocks noChangeArrowheads="1"/>
            </p:cNvSpPr>
            <p:nvPr/>
          </p:nvSpPr>
          <p:spPr bwMode="auto">
            <a:xfrm>
              <a:off x="3599" y="119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1" name="Oval 108"/>
            <p:cNvSpPr>
              <a:spLocks noChangeArrowheads="1"/>
            </p:cNvSpPr>
            <p:nvPr/>
          </p:nvSpPr>
          <p:spPr bwMode="auto">
            <a:xfrm>
              <a:off x="3743" y="119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2" name="Oval 109"/>
            <p:cNvSpPr>
              <a:spLocks noChangeArrowheads="1"/>
            </p:cNvSpPr>
            <p:nvPr/>
          </p:nvSpPr>
          <p:spPr bwMode="auto">
            <a:xfrm>
              <a:off x="3887" y="119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3" name="Oval 112"/>
            <p:cNvSpPr>
              <a:spLocks noChangeArrowheads="1"/>
            </p:cNvSpPr>
            <p:nvPr/>
          </p:nvSpPr>
          <p:spPr bwMode="auto">
            <a:xfrm>
              <a:off x="3455" y="13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4" name="Oval 113"/>
            <p:cNvSpPr>
              <a:spLocks noChangeArrowheads="1"/>
            </p:cNvSpPr>
            <p:nvPr/>
          </p:nvSpPr>
          <p:spPr bwMode="auto">
            <a:xfrm>
              <a:off x="3599" y="13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5" name="Oval 115"/>
            <p:cNvSpPr>
              <a:spLocks noChangeArrowheads="1"/>
            </p:cNvSpPr>
            <p:nvPr/>
          </p:nvSpPr>
          <p:spPr bwMode="auto">
            <a:xfrm>
              <a:off x="3743" y="13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6" name="Oval 116"/>
            <p:cNvSpPr>
              <a:spLocks noChangeArrowheads="1"/>
            </p:cNvSpPr>
            <p:nvPr/>
          </p:nvSpPr>
          <p:spPr bwMode="auto">
            <a:xfrm>
              <a:off x="3887" y="13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7" name="Oval 120"/>
            <p:cNvSpPr>
              <a:spLocks noChangeArrowheads="1"/>
            </p:cNvSpPr>
            <p:nvPr/>
          </p:nvSpPr>
          <p:spPr bwMode="auto">
            <a:xfrm>
              <a:off x="3455" y="14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8" name="Oval 121"/>
            <p:cNvSpPr>
              <a:spLocks noChangeArrowheads="1"/>
            </p:cNvSpPr>
            <p:nvPr/>
          </p:nvSpPr>
          <p:spPr bwMode="auto">
            <a:xfrm>
              <a:off x="3599" y="14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09" name="Oval 123"/>
            <p:cNvSpPr>
              <a:spLocks noChangeArrowheads="1"/>
            </p:cNvSpPr>
            <p:nvPr/>
          </p:nvSpPr>
          <p:spPr bwMode="auto">
            <a:xfrm>
              <a:off x="3743" y="14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0" name="Oval 124"/>
            <p:cNvSpPr>
              <a:spLocks noChangeArrowheads="1"/>
            </p:cNvSpPr>
            <p:nvPr/>
          </p:nvSpPr>
          <p:spPr bwMode="auto">
            <a:xfrm>
              <a:off x="3887" y="14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1" name="Oval 127"/>
            <p:cNvSpPr>
              <a:spLocks noChangeArrowheads="1"/>
            </p:cNvSpPr>
            <p:nvPr/>
          </p:nvSpPr>
          <p:spPr bwMode="auto">
            <a:xfrm>
              <a:off x="3455" y="16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2" name="Oval 128"/>
            <p:cNvSpPr>
              <a:spLocks noChangeArrowheads="1"/>
            </p:cNvSpPr>
            <p:nvPr/>
          </p:nvSpPr>
          <p:spPr bwMode="auto">
            <a:xfrm>
              <a:off x="3599" y="16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3" name="Oval 130"/>
            <p:cNvSpPr>
              <a:spLocks noChangeArrowheads="1"/>
            </p:cNvSpPr>
            <p:nvPr/>
          </p:nvSpPr>
          <p:spPr bwMode="auto">
            <a:xfrm>
              <a:off x="3743" y="16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4" name="Oval 131"/>
            <p:cNvSpPr>
              <a:spLocks noChangeArrowheads="1"/>
            </p:cNvSpPr>
            <p:nvPr/>
          </p:nvSpPr>
          <p:spPr bwMode="auto">
            <a:xfrm>
              <a:off x="3887" y="16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5" name="Rectangle 135"/>
            <p:cNvSpPr>
              <a:spLocks noChangeArrowheads="1"/>
            </p:cNvSpPr>
            <p:nvPr/>
          </p:nvSpPr>
          <p:spPr bwMode="auto">
            <a:xfrm>
              <a:off x="1392" y="1831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6" name="Oval 139"/>
            <p:cNvSpPr>
              <a:spLocks noChangeArrowheads="1"/>
            </p:cNvSpPr>
            <p:nvPr/>
          </p:nvSpPr>
          <p:spPr bwMode="auto">
            <a:xfrm>
              <a:off x="1439" y="187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7" name="Oval 140"/>
            <p:cNvSpPr>
              <a:spLocks noChangeArrowheads="1"/>
            </p:cNvSpPr>
            <p:nvPr/>
          </p:nvSpPr>
          <p:spPr bwMode="auto">
            <a:xfrm>
              <a:off x="1583" y="187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8" name="Oval 142"/>
            <p:cNvSpPr>
              <a:spLocks noChangeArrowheads="1"/>
            </p:cNvSpPr>
            <p:nvPr/>
          </p:nvSpPr>
          <p:spPr bwMode="auto">
            <a:xfrm>
              <a:off x="1727" y="187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19" name="Oval 143"/>
            <p:cNvSpPr>
              <a:spLocks noChangeArrowheads="1"/>
            </p:cNvSpPr>
            <p:nvPr/>
          </p:nvSpPr>
          <p:spPr bwMode="auto">
            <a:xfrm>
              <a:off x="1871" y="187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0" name="Oval 146"/>
            <p:cNvSpPr>
              <a:spLocks noChangeArrowheads="1"/>
            </p:cNvSpPr>
            <p:nvPr/>
          </p:nvSpPr>
          <p:spPr bwMode="auto">
            <a:xfrm>
              <a:off x="1439" y="201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1" name="Oval 147"/>
            <p:cNvSpPr>
              <a:spLocks noChangeArrowheads="1"/>
            </p:cNvSpPr>
            <p:nvPr/>
          </p:nvSpPr>
          <p:spPr bwMode="auto">
            <a:xfrm>
              <a:off x="1583" y="201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2" name="Oval 149"/>
            <p:cNvSpPr>
              <a:spLocks noChangeArrowheads="1"/>
            </p:cNvSpPr>
            <p:nvPr/>
          </p:nvSpPr>
          <p:spPr bwMode="auto">
            <a:xfrm>
              <a:off x="1727" y="201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3" name="Oval 150"/>
            <p:cNvSpPr>
              <a:spLocks noChangeArrowheads="1"/>
            </p:cNvSpPr>
            <p:nvPr/>
          </p:nvSpPr>
          <p:spPr bwMode="auto">
            <a:xfrm>
              <a:off x="1871" y="201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4" name="Oval 154"/>
            <p:cNvSpPr>
              <a:spLocks noChangeArrowheads="1"/>
            </p:cNvSpPr>
            <p:nvPr/>
          </p:nvSpPr>
          <p:spPr bwMode="auto">
            <a:xfrm>
              <a:off x="1439" y="21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5" name="Oval 155"/>
            <p:cNvSpPr>
              <a:spLocks noChangeArrowheads="1"/>
            </p:cNvSpPr>
            <p:nvPr/>
          </p:nvSpPr>
          <p:spPr bwMode="auto">
            <a:xfrm>
              <a:off x="1583" y="215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6" name="Oval 157"/>
            <p:cNvSpPr>
              <a:spLocks noChangeArrowheads="1"/>
            </p:cNvSpPr>
            <p:nvPr/>
          </p:nvSpPr>
          <p:spPr bwMode="auto">
            <a:xfrm>
              <a:off x="1727" y="21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7" name="Oval 158"/>
            <p:cNvSpPr>
              <a:spLocks noChangeArrowheads="1"/>
            </p:cNvSpPr>
            <p:nvPr/>
          </p:nvSpPr>
          <p:spPr bwMode="auto">
            <a:xfrm>
              <a:off x="1871" y="215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8" name="Oval 161"/>
            <p:cNvSpPr>
              <a:spLocks noChangeArrowheads="1"/>
            </p:cNvSpPr>
            <p:nvPr/>
          </p:nvSpPr>
          <p:spPr bwMode="auto">
            <a:xfrm>
              <a:off x="1439" y="230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29" name="Oval 162"/>
            <p:cNvSpPr>
              <a:spLocks noChangeArrowheads="1"/>
            </p:cNvSpPr>
            <p:nvPr/>
          </p:nvSpPr>
          <p:spPr bwMode="auto">
            <a:xfrm>
              <a:off x="1583" y="230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0" name="Oval 164"/>
            <p:cNvSpPr>
              <a:spLocks noChangeArrowheads="1"/>
            </p:cNvSpPr>
            <p:nvPr/>
          </p:nvSpPr>
          <p:spPr bwMode="auto">
            <a:xfrm>
              <a:off x="1727" y="230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1" name="Oval 165"/>
            <p:cNvSpPr>
              <a:spLocks noChangeArrowheads="1"/>
            </p:cNvSpPr>
            <p:nvPr/>
          </p:nvSpPr>
          <p:spPr bwMode="auto">
            <a:xfrm>
              <a:off x="1871" y="230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2" name="Rectangle 167"/>
            <p:cNvSpPr>
              <a:spLocks noChangeArrowheads="1"/>
            </p:cNvSpPr>
            <p:nvPr/>
          </p:nvSpPr>
          <p:spPr bwMode="auto">
            <a:xfrm>
              <a:off x="2064" y="1824"/>
              <a:ext cx="576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3" name="Oval 171"/>
            <p:cNvSpPr>
              <a:spLocks noChangeArrowheads="1"/>
            </p:cNvSpPr>
            <p:nvPr/>
          </p:nvSpPr>
          <p:spPr bwMode="auto">
            <a:xfrm>
              <a:off x="2111" y="186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4" name="Oval 172"/>
            <p:cNvSpPr>
              <a:spLocks noChangeArrowheads="1"/>
            </p:cNvSpPr>
            <p:nvPr/>
          </p:nvSpPr>
          <p:spPr bwMode="auto">
            <a:xfrm>
              <a:off x="2255" y="18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5" name="Oval 174"/>
            <p:cNvSpPr>
              <a:spLocks noChangeArrowheads="1"/>
            </p:cNvSpPr>
            <p:nvPr/>
          </p:nvSpPr>
          <p:spPr bwMode="auto">
            <a:xfrm>
              <a:off x="2399" y="186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6" name="Oval 175"/>
            <p:cNvSpPr>
              <a:spLocks noChangeArrowheads="1"/>
            </p:cNvSpPr>
            <p:nvPr/>
          </p:nvSpPr>
          <p:spPr bwMode="auto">
            <a:xfrm>
              <a:off x="2543" y="18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7" name="Oval 178"/>
            <p:cNvSpPr>
              <a:spLocks noChangeArrowheads="1"/>
            </p:cNvSpPr>
            <p:nvPr/>
          </p:nvSpPr>
          <p:spPr bwMode="auto">
            <a:xfrm>
              <a:off x="2111" y="20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8" name="Oval 179"/>
            <p:cNvSpPr>
              <a:spLocks noChangeArrowheads="1"/>
            </p:cNvSpPr>
            <p:nvPr/>
          </p:nvSpPr>
          <p:spPr bwMode="auto">
            <a:xfrm>
              <a:off x="2255" y="20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39" name="Oval 181"/>
            <p:cNvSpPr>
              <a:spLocks noChangeArrowheads="1"/>
            </p:cNvSpPr>
            <p:nvPr/>
          </p:nvSpPr>
          <p:spPr bwMode="auto">
            <a:xfrm>
              <a:off x="2399" y="20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0" name="Oval 182"/>
            <p:cNvSpPr>
              <a:spLocks noChangeArrowheads="1"/>
            </p:cNvSpPr>
            <p:nvPr/>
          </p:nvSpPr>
          <p:spPr bwMode="auto">
            <a:xfrm>
              <a:off x="2543" y="20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1" name="Oval 186"/>
            <p:cNvSpPr>
              <a:spLocks noChangeArrowheads="1"/>
            </p:cNvSpPr>
            <p:nvPr/>
          </p:nvSpPr>
          <p:spPr bwMode="auto">
            <a:xfrm>
              <a:off x="2111" y="21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2" name="Oval 187"/>
            <p:cNvSpPr>
              <a:spLocks noChangeArrowheads="1"/>
            </p:cNvSpPr>
            <p:nvPr/>
          </p:nvSpPr>
          <p:spPr bwMode="auto">
            <a:xfrm>
              <a:off x="2255" y="21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3" name="Oval 189"/>
            <p:cNvSpPr>
              <a:spLocks noChangeArrowheads="1"/>
            </p:cNvSpPr>
            <p:nvPr/>
          </p:nvSpPr>
          <p:spPr bwMode="auto">
            <a:xfrm>
              <a:off x="2399" y="21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4" name="Oval 190"/>
            <p:cNvSpPr>
              <a:spLocks noChangeArrowheads="1"/>
            </p:cNvSpPr>
            <p:nvPr/>
          </p:nvSpPr>
          <p:spPr bwMode="auto">
            <a:xfrm>
              <a:off x="2543" y="21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5" name="Oval 193"/>
            <p:cNvSpPr>
              <a:spLocks noChangeArrowheads="1"/>
            </p:cNvSpPr>
            <p:nvPr/>
          </p:nvSpPr>
          <p:spPr bwMode="auto">
            <a:xfrm>
              <a:off x="2111" y="22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6" name="Oval 194"/>
            <p:cNvSpPr>
              <a:spLocks noChangeArrowheads="1"/>
            </p:cNvSpPr>
            <p:nvPr/>
          </p:nvSpPr>
          <p:spPr bwMode="auto">
            <a:xfrm>
              <a:off x="2255" y="22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7" name="Oval 196"/>
            <p:cNvSpPr>
              <a:spLocks noChangeArrowheads="1"/>
            </p:cNvSpPr>
            <p:nvPr/>
          </p:nvSpPr>
          <p:spPr bwMode="auto">
            <a:xfrm>
              <a:off x="2399" y="2297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8" name="Oval 197"/>
            <p:cNvSpPr>
              <a:spLocks noChangeArrowheads="1"/>
            </p:cNvSpPr>
            <p:nvPr/>
          </p:nvSpPr>
          <p:spPr bwMode="auto">
            <a:xfrm>
              <a:off x="2543" y="22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49" name="Rectangle 199"/>
            <p:cNvSpPr>
              <a:spLocks noChangeArrowheads="1"/>
            </p:cNvSpPr>
            <p:nvPr/>
          </p:nvSpPr>
          <p:spPr bwMode="auto">
            <a:xfrm>
              <a:off x="2736" y="1824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0" name="Oval 203"/>
            <p:cNvSpPr>
              <a:spLocks noChangeArrowheads="1"/>
            </p:cNvSpPr>
            <p:nvPr/>
          </p:nvSpPr>
          <p:spPr bwMode="auto">
            <a:xfrm>
              <a:off x="2783" y="186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1" name="Oval 204"/>
            <p:cNvSpPr>
              <a:spLocks noChangeArrowheads="1"/>
            </p:cNvSpPr>
            <p:nvPr/>
          </p:nvSpPr>
          <p:spPr bwMode="auto">
            <a:xfrm>
              <a:off x="2927" y="18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2" name="Oval 206"/>
            <p:cNvSpPr>
              <a:spLocks noChangeArrowheads="1"/>
            </p:cNvSpPr>
            <p:nvPr/>
          </p:nvSpPr>
          <p:spPr bwMode="auto">
            <a:xfrm>
              <a:off x="3071" y="186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3" name="Oval 207"/>
            <p:cNvSpPr>
              <a:spLocks noChangeArrowheads="1"/>
            </p:cNvSpPr>
            <p:nvPr/>
          </p:nvSpPr>
          <p:spPr bwMode="auto">
            <a:xfrm>
              <a:off x="3215" y="18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4" name="Oval 210"/>
            <p:cNvSpPr>
              <a:spLocks noChangeArrowheads="1"/>
            </p:cNvSpPr>
            <p:nvPr/>
          </p:nvSpPr>
          <p:spPr bwMode="auto">
            <a:xfrm>
              <a:off x="2783" y="20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5" name="Oval 211"/>
            <p:cNvSpPr>
              <a:spLocks noChangeArrowheads="1"/>
            </p:cNvSpPr>
            <p:nvPr/>
          </p:nvSpPr>
          <p:spPr bwMode="auto">
            <a:xfrm>
              <a:off x="2927" y="20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6" name="Oval 213"/>
            <p:cNvSpPr>
              <a:spLocks noChangeArrowheads="1"/>
            </p:cNvSpPr>
            <p:nvPr/>
          </p:nvSpPr>
          <p:spPr bwMode="auto">
            <a:xfrm>
              <a:off x="3071" y="20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7" name="Oval 214"/>
            <p:cNvSpPr>
              <a:spLocks noChangeArrowheads="1"/>
            </p:cNvSpPr>
            <p:nvPr/>
          </p:nvSpPr>
          <p:spPr bwMode="auto">
            <a:xfrm>
              <a:off x="3215" y="20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8" name="Oval 218"/>
            <p:cNvSpPr>
              <a:spLocks noChangeArrowheads="1"/>
            </p:cNvSpPr>
            <p:nvPr/>
          </p:nvSpPr>
          <p:spPr bwMode="auto">
            <a:xfrm>
              <a:off x="2783" y="21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59" name="Oval 219"/>
            <p:cNvSpPr>
              <a:spLocks noChangeArrowheads="1"/>
            </p:cNvSpPr>
            <p:nvPr/>
          </p:nvSpPr>
          <p:spPr bwMode="auto">
            <a:xfrm>
              <a:off x="2927" y="21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0" name="Oval 221"/>
            <p:cNvSpPr>
              <a:spLocks noChangeArrowheads="1"/>
            </p:cNvSpPr>
            <p:nvPr/>
          </p:nvSpPr>
          <p:spPr bwMode="auto">
            <a:xfrm>
              <a:off x="3071" y="21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1" name="Oval 222"/>
            <p:cNvSpPr>
              <a:spLocks noChangeArrowheads="1"/>
            </p:cNvSpPr>
            <p:nvPr/>
          </p:nvSpPr>
          <p:spPr bwMode="auto">
            <a:xfrm>
              <a:off x="3215" y="21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2" name="Oval 225"/>
            <p:cNvSpPr>
              <a:spLocks noChangeArrowheads="1"/>
            </p:cNvSpPr>
            <p:nvPr/>
          </p:nvSpPr>
          <p:spPr bwMode="auto">
            <a:xfrm>
              <a:off x="2783" y="22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3" name="Oval 226"/>
            <p:cNvSpPr>
              <a:spLocks noChangeArrowheads="1"/>
            </p:cNvSpPr>
            <p:nvPr/>
          </p:nvSpPr>
          <p:spPr bwMode="auto">
            <a:xfrm>
              <a:off x="2927" y="22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4" name="Oval 228"/>
            <p:cNvSpPr>
              <a:spLocks noChangeArrowheads="1"/>
            </p:cNvSpPr>
            <p:nvPr/>
          </p:nvSpPr>
          <p:spPr bwMode="auto">
            <a:xfrm>
              <a:off x="3071" y="22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5" name="Oval 229"/>
            <p:cNvSpPr>
              <a:spLocks noChangeArrowheads="1"/>
            </p:cNvSpPr>
            <p:nvPr/>
          </p:nvSpPr>
          <p:spPr bwMode="auto">
            <a:xfrm>
              <a:off x="3215" y="22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6" name="Rectangle 231"/>
            <p:cNvSpPr>
              <a:spLocks noChangeArrowheads="1"/>
            </p:cNvSpPr>
            <p:nvPr/>
          </p:nvSpPr>
          <p:spPr bwMode="auto">
            <a:xfrm>
              <a:off x="3408" y="1824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7" name="Oval 235"/>
            <p:cNvSpPr>
              <a:spLocks noChangeArrowheads="1"/>
            </p:cNvSpPr>
            <p:nvPr/>
          </p:nvSpPr>
          <p:spPr bwMode="auto">
            <a:xfrm>
              <a:off x="3455" y="186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8" name="Oval 236"/>
            <p:cNvSpPr>
              <a:spLocks noChangeArrowheads="1"/>
            </p:cNvSpPr>
            <p:nvPr/>
          </p:nvSpPr>
          <p:spPr bwMode="auto">
            <a:xfrm>
              <a:off x="3599" y="18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69" name="Oval 238"/>
            <p:cNvSpPr>
              <a:spLocks noChangeArrowheads="1"/>
            </p:cNvSpPr>
            <p:nvPr/>
          </p:nvSpPr>
          <p:spPr bwMode="auto">
            <a:xfrm>
              <a:off x="3743" y="186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0" name="Oval 239"/>
            <p:cNvSpPr>
              <a:spLocks noChangeArrowheads="1"/>
            </p:cNvSpPr>
            <p:nvPr/>
          </p:nvSpPr>
          <p:spPr bwMode="auto">
            <a:xfrm>
              <a:off x="3887" y="18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1" name="Oval 242"/>
            <p:cNvSpPr>
              <a:spLocks noChangeArrowheads="1"/>
            </p:cNvSpPr>
            <p:nvPr/>
          </p:nvSpPr>
          <p:spPr bwMode="auto">
            <a:xfrm>
              <a:off x="3455" y="20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2" name="Oval 243"/>
            <p:cNvSpPr>
              <a:spLocks noChangeArrowheads="1"/>
            </p:cNvSpPr>
            <p:nvPr/>
          </p:nvSpPr>
          <p:spPr bwMode="auto">
            <a:xfrm>
              <a:off x="3599" y="20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3" name="Oval 245"/>
            <p:cNvSpPr>
              <a:spLocks noChangeArrowheads="1"/>
            </p:cNvSpPr>
            <p:nvPr/>
          </p:nvSpPr>
          <p:spPr bwMode="auto">
            <a:xfrm>
              <a:off x="3743" y="20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4" name="Oval 246"/>
            <p:cNvSpPr>
              <a:spLocks noChangeArrowheads="1"/>
            </p:cNvSpPr>
            <p:nvPr/>
          </p:nvSpPr>
          <p:spPr bwMode="auto">
            <a:xfrm>
              <a:off x="3887" y="20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5" name="Oval 250"/>
            <p:cNvSpPr>
              <a:spLocks noChangeArrowheads="1"/>
            </p:cNvSpPr>
            <p:nvPr/>
          </p:nvSpPr>
          <p:spPr bwMode="auto">
            <a:xfrm>
              <a:off x="3455" y="21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6" name="Oval 251"/>
            <p:cNvSpPr>
              <a:spLocks noChangeArrowheads="1"/>
            </p:cNvSpPr>
            <p:nvPr/>
          </p:nvSpPr>
          <p:spPr bwMode="auto">
            <a:xfrm>
              <a:off x="3599" y="21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7" name="Oval 253"/>
            <p:cNvSpPr>
              <a:spLocks noChangeArrowheads="1"/>
            </p:cNvSpPr>
            <p:nvPr/>
          </p:nvSpPr>
          <p:spPr bwMode="auto">
            <a:xfrm>
              <a:off x="3743" y="21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8" name="Oval 254"/>
            <p:cNvSpPr>
              <a:spLocks noChangeArrowheads="1"/>
            </p:cNvSpPr>
            <p:nvPr/>
          </p:nvSpPr>
          <p:spPr bwMode="auto">
            <a:xfrm>
              <a:off x="3887" y="21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79" name="Oval 257"/>
            <p:cNvSpPr>
              <a:spLocks noChangeArrowheads="1"/>
            </p:cNvSpPr>
            <p:nvPr/>
          </p:nvSpPr>
          <p:spPr bwMode="auto">
            <a:xfrm>
              <a:off x="3455" y="22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0" name="Oval 258"/>
            <p:cNvSpPr>
              <a:spLocks noChangeArrowheads="1"/>
            </p:cNvSpPr>
            <p:nvPr/>
          </p:nvSpPr>
          <p:spPr bwMode="auto">
            <a:xfrm>
              <a:off x="3599" y="22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1" name="Oval 260"/>
            <p:cNvSpPr>
              <a:spLocks noChangeArrowheads="1"/>
            </p:cNvSpPr>
            <p:nvPr/>
          </p:nvSpPr>
          <p:spPr bwMode="auto">
            <a:xfrm>
              <a:off x="3743" y="22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2" name="Oval 261"/>
            <p:cNvSpPr>
              <a:spLocks noChangeArrowheads="1"/>
            </p:cNvSpPr>
            <p:nvPr/>
          </p:nvSpPr>
          <p:spPr bwMode="auto">
            <a:xfrm>
              <a:off x="3887" y="22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3" name="Rectangle 264"/>
            <p:cNvSpPr>
              <a:spLocks noChangeArrowheads="1"/>
            </p:cNvSpPr>
            <p:nvPr/>
          </p:nvSpPr>
          <p:spPr bwMode="auto">
            <a:xfrm>
              <a:off x="1392" y="2503"/>
              <a:ext cx="576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4" name="Oval 268"/>
            <p:cNvSpPr>
              <a:spLocks noChangeArrowheads="1"/>
            </p:cNvSpPr>
            <p:nvPr/>
          </p:nvSpPr>
          <p:spPr bwMode="auto">
            <a:xfrm>
              <a:off x="1439" y="254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5" name="Oval 269"/>
            <p:cNvSpPr>
              <a:spLocks noChangeArrowheads="1"/>
            </p:cNvSpPr>
            <p:nvPr/>
          </p:nvSpPr>
          <p:spPr bwMode="auto">
            <a:xfrm>
              <a:off x="1583" y="254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6" name="Oval 271"/>
            <p:cNvSpPr>
              <a:spLocks noChangeArrowheads="1"/>
            </p:cNvSpPr>
            <p:nvPr/>
          </p:nvSpPr>
          <p:spPr bwMode="auto">
            <a:xfrm>
              <a:off x="1727" y="254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7" name="Oval 272"/>
            <p:cNvSpPr>
              <a:spLocks noChangeArrowheads="1"/>
            </p:cNvSpPr>
            <p:nvPr/>
          </p:nvSpPr>
          <p:spPr bwMode="auto">
            <a:xfrm>
              <a:off x="1871" y="254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8" name="Oval 275"/>
            <p:cNvSpPr>
              <a:spLocks noChangeArrowheads="1"/>
            </p:cNvSpPr>
            <p:nvPr/>
          </p:nvSpPr>
          <p:spPr bwMode="auto">
            <a:xfrm>
              <a:off x="1439" y="268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89" name="Oval 276"/>
            <p:cNvSpPr>
              <a:spLocks noChangeArrowheads="1"/>
            </p:cNvSpPr>
            <p:nvPr/>
          </p:nvSpPr>
          <p:spPr bwMode="auto">
            <a:xfrm>
              <a:off x="1583" y="268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0" name="Oval 278"/>
            <p:cNvSpPr>
              <a:spLocks noChangeArrowheads="1"/>
            </p:cNvSpPr>
            <p:nvPr/>
          </p:nvSpPr>
          <p:spPr bwMode="auto">
            <a:xfrm>
              <a:off x="1727" y="268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1" name="Oval 279"/>
            <p:cNvSpPr>
              <a:spLocks noChangeArrowheads="1"/>
            </p:cNvSpPr>
            <p:nvPr/>
          </p:nvSpPr>
          <p:spPr bwMode="auto">
            <a:xfrm>
              <a:off x="1871" y="268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2" name="Oval 283"/>
            <p:cNvSpPr>
              <a:spLocks noChangeArrowheads="1"/>
            </p:cNvSpPr>
            <p:nvPr/>
          </p:nvSpPr>
          <p:spPr bwMode="auto">
            <a:xfrm>
              <a:off x="1439" y="283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3" name="Oval 284"/>
            <p:cNvSpPr>
              <a:spLocks noChangeArrowheads="1"/>
            </p:cNvSpPr>
            <p:nvPr/>
          </p:nvSpPr>
          <p:spPr bwMode="auto">
            <a:xfrm>
              <a:off x="1583" y="283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4" name="Oval 286"/>
            <p:cNvSpPr>
              <a:spLocks noChangeArrowheads="1"/>
            </p:cNvSpPr>
            <p:nvPr/>
          </p:nvSpPr>
          <p:spPr bwMode="auto">
            <a:xfrm>
              <a:off x="1727" y="283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5" name="Oval 287"/>
            <p:cNvSpPr>
              <a:spLocks noChangeArrowheads="1"/>
            </p:cNvSpPr>
            <p:nvPr/>
          </p:nvSpPr>
          <p:spPr bwMode="auto">
            <a:xfrm>
              <a:off x="1871" y="283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6" name="Oval 290"/>
            <p:cNvSpPr>
              <a:spLocks noChangeArrowheads="1"/>
            </p:cNvSpPr>
            <p:nvPr/>
          </p:nvSpPr>
          <p:spPr bwMode="auto">
            <a:xfrm>
              <a:off x="1439" y="297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7" name="Oval 291"/>
            <p:cNvSpPr>
              <a:spLocks noChangeArrowheads="1"/>
            </p:cNvSpPr>
            <p:nvPr/>
          </p:nvSpPr>
          <p:spPr bwMode="auto">
            <a:xfrm>
              <a:off x="1583" y="297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8" name="Oval 293"/>
            <p:cNvSpPr>
              <a:spLocks noChangeArrowheads="1"/>
            </p:cNvSpPr>
            <p:nvPr/>
          </p:nvSpPr>
          <p:spPr bwMode="auto">
            <a:xfrm>
              <a:off x="1727" y="297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299" name="Oval 294"/>
            <p:cNvSpPr>
              <a:spLocks noChangeArrowheads="1"/>
            </p:cNvSpPr>
            <p:nvPr/>
          </p:nvSpPr>
          <p:spPr bwMode="auto">
            <a:xfrm>
              <a:off x="1871" y="297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0" name="Rectangle 296"/>
            <p:cNvSpPr>
              <a:spLocks noChangeArrowheads="1"/>
            </p:cNvSpPr>
            <p:nvPr/>
          </p:nvSpPr>
          <p:spPr bwMode="auto">
            <a:xfrm>
              <a:off x="2064" y="2496"/>
              <a:ext cx="576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1" name="Oval 300"/>
            <p:cNvSpPr>
              <a:spLocks noChangeArrowheads="1"/>
            </p:cNvSpPr>
            <p:nvPr/>
          </p:nvSpPr>
          <p:spPr bwMode="auto">
            <a:xfrm>
              <a:off x="2111" y="25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2" name="Oval 301"/>
            <p:cNvSpPr>
              <a:spLocks noChangeArrowheads="1"/>
            </p:cNvSpPr>
            <p:nvPr/>
          </p:nvSpPr>
          <p:spPr bwMode="auto">
            <a:xfrm>
              <a:off x="2255" y="25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3" name="Oval 303"/>
            <p:cNvSpPr>
              <a:spLocks noChangeArrowheads="1"/>
            </p:cNvSpPr>
            <p:nvPr/>
          </p:nvSpPr>
          <p:spPr bwMode="auto">
            <a:xfrm>
              <a:off x="2399" y="25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4" name="Oval 304"/>
            <p:cNvSpPr>
              <a:spLocks noChangeArrowheads="1"/>
            </p:cNvSpPr>
            <p:nvPr/>
          </p:nvSpPr>
          <p:spPr bwMode="auto">
            <a:xfrm>
              <a:off x="2543" y="25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5" name="Oval 307"/>
            <p:cNvSpPr>
              <a:spLocks noChangeArrowheads="1"/>
            </p:cNvSpPr>
            <p:nvPr/>
          </p:nvSpPr>
          <p:spPr bwMode="auto">
            <a:xfrm>
              <a:off x="2111" y="26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6" name="Oval 308"/>
            <p:cNvSpPr>
              <a:spLocks noChangeArrowheads="1"/>
            </p:cNvSpPr>
            <p:nvPr/>
          </p:nvSpPr>
          <p:spPr bwMode="auto">
            <a:xfrm>
              <a:off x="2255" y="26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7" name="Oval 310"/>
            <p:cNvSpPr>
              <a:spLocks noChangeArrowheads="1"/>
            </p:cNvSpPr>
            <p:nvPr/>
          </p:nvSpPr>
          <p:spPr bwMode="auto">
            <a:xfrm>
              <a:off x="2399" y="26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8" name="Oval 311"/>
            <p:cNvSpPr>
              <a:spLocks noChangeArrowheads="1"/>
            </p:cNvSpPr>
            <p:nvPr/>
          </p:nvSpPr>
          <p:spPr bwMode="auto">
            <a:xfrm>
              <a:off x="2543" y="26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09" name="Oval 315"/>
            <p:cNvSpPr>
              <a:spLocks noChangeArrowheads="1"/>
            </p:cNvSpPr>
            <p:nvPr/>
          </p:nvSpPr>
          <p:spPr bwMode="auto">
            <a:xfrm>
              <a:off x="2111" y="28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0" name="Oval 316"/>
            <p:cNvSpPr>
              <a:spLocks noChangeArrowheads="1"/>
            </p:cNvSpPr>
            <p:nvPr/>
          </p:nvSpPr>
          <p:spPr bwMode="auto">
            <a:xfrm>
              <a:off x="2255" y="28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1" name="Oval 318"/>
            <p:cNvSpPr>
              <a:spLocks noChangeArrowheads="1"/>
            </p:cNvSpPr>
            <p:nvPr/>
          </p:nvSpPr>
          <p:spPr bwMode="auto">
            <a:xfrm>
              <a:off x="2399" y="28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2" name="Oval 319"/>
            <p:cNvSpPr>
              <a:spLocks noChangeArrowheads="1"/>
            </p:cNvSpPr>
            <p:nvPr/>
          </p:nvSpPr>
          <p:spPr bwMode="auto">
            <a:xfrm>
              <a:off x="2543" y="28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3" name="Oval 322"/>
            <p:cNvSpPr>
              <a:spLocks noChangeArrowheads="1"/>
            </p:cNvSpPr>
            <p:nvPr/>
          </p:nvSpPr>
          <p:spPr bwMode="auto">
            <a:xfrm>
              <a:off x="2111" y="296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4" name="Oval 323"/>
            <p:cNvSpPr>
              <a:spLocks noChangeArrowheads="1"/>
            </p:cNvSpPr>
            <p:nvPr/>
          </p:nvSpPr>
          <p:spPr bwMode="auto">
            <a:xfrm>
              <a:off x="2255" y="29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5" name="Oval 325"/>
            <p:cNvSpPr>
              <a:spLocks noChangeArrowheads="1"/>
            </p:cNvSpPr>
            <p:nvPr/>
          </p:nvSpPr>
          <p:spPr bwMode="auto">
            <a:xfrm>
              <a:off x="2399" y="296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6" name="Oval 326"/>
            <p:cNvSpPr>
              <a:spLocks noChangeArrowheads="1"/>
            </p:cNvSpPr>
            <p:nvPr/>
          </p:nvSpPr>
          <p:spPr bwMode="auto">
            <a:xfrm>
              <a:off x="2543" y="29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7" name="Rectangle 328"/>
            <p:cNvSpPr>
              <a:spLocks noChangeArrowheads="1"/>
            </p:cNvSpPr>
            <p:nvPr/>
          </p:nvSpPr>
          <p:spPr bwMode="auto">
            <a:xfrm>
              <a:off x="2736" y="2496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8" name="Oval 332"/>
            <p:cNvSpPr>
              <a:spLocks noChangeArrowheads="1"/>
            </p:cNvSpPr>
            <p:nvPr/>
          </p:nvSpPr>
          <p:spPr bwMode="auto">
            <a:xfrm>
              <a:off x="2783" y="25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19" name="Oval 333"/>
            <p:cNvSpPr>
              <a:spLocks noChangeArrowheads="1"/>
            </p:cNvSpPr>
            <p:nvPr/>
          </p:nvSpPr>
          <p:spPr bwMode="auto">
            <a:xfrm>
              <a:off x="2927" y="25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0" name="Oval 335"/>
            <p:cNvSpPr>
              <a:spLocks noChangeArrowheads="1"/>
            </p:cNvSpPr>
            <p:nvPr/>
          </p:nvSpPr>
          <p:spPr bwMode="auto">
            <a:xfrm>
              <a:off x="3071" y="25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1" name="Oval 336"/>
            <p:cNvSpPr>
              <a:spLocks noChangeArrowheads="1"/>
            </p:cNvSpPr>
            <p:nvPr/>
          </p:nvSpPr>
          <p:spPr bwMode="auto">
            <a:xfrm>
              <a:off x="3215" y="25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2" name="Oval 339"/>
            <p:cNvSpPr>
              <a:spLocks noChangeArrowheads="1"/>
            </p:cNvSpPr>
            <p:nvPr/>
          </p:nvSpPr>
          <p:spPr bwMode="auto">
            <a:xfrm>
              <a:off x="2783" y="26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3" name="Oval 340"/>
            <p:cNvSpPr>
              <a:spLocks noChangeArrowheads="1"/>
            </p:cNvSpPr>
            <p:nvPr/>
          </p:nvSpPr>
          <p:spPr bwMode="auto">
            <a:xfrm>
              <a:off x="2927" y="26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4" name="Oval 342"/>
            <p:cNvSpPr>
              <a:spLocks noChangeArrowheads="1"/>
            </p:cNvSpPr>
            <p:nvPr/>
          </p:nvSpPr>
          <p:spPr bwMode="auto">
            <a:xfrm>
              <a:off x="3071" y="26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5" name="Oval 343"/>
            <p:cNvSpPr>
              <a:spLocks noChangeArrowheads="1"/>
            </p:cNvSpPr>
            <p:nvPr/>
          </p:nvSpPr>
          <p:spPr bwMode="auto">
            <a:xfrm>
              <a:off x="3215" y="26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6" name="Oval 347"/>
            <p:cNvSpPr>
              <a:spLocks noChangeArrowheads="1"/>
            </p:cNvSpPr>
            <p:nvPr/>
          </p:nvSpPr>
          <p:spPr bwMode="auto">
            <a:xfrm>
              <a:off x="2783" y="28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7" name="Oval 348"/>
            <p:cNvSpPr>
              <a:spLocks noChangeArrowheads="1"/>
            </p:cNvSpPr>
            <p:nvPr/>
          </p:nvSpPr>
          <p:spPr bwMode="auto">
            <a:xfrm>
              <a:off x="2927" y="28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8" name="Oval 350"/>
            <p:cNvSpPr>
              <a:spLocks noChangeArrowheads="1"/>
            </p:cNvSpPr>
            <p:nvPr/>
          </p:nvSpPr>
          <p:spPr bwMode="auto">
            <a:xfrm>
              <a:off x="3071" y="28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29" name="Oval 351"/>
            <p:cNvSpPr>
              <a:spLocks noChangeArrowheads="1"/>
            </p:cNvSpPr>
            <p:nvPr/>
          </p:nvSpPr>
          <p:spPr bwMode="auto">
            <a:xfrm>
              <a:off x="3215" y="28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0" name="Oval 354"/>
            <p:cNvSpPr>
              <a:spLocks noChangeArrowheads="1"/>
            </p:cNvSpPr>
            <p:nvPr/>
          </p:nvSpPr>
          <p:spPr bwMode="auto">
            <a:xfrm>
              <a:off x="2783" y="296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1" name="Oval 355"/>
            <p:cNvSpPr>
              <a:spLocks noChangeArrowheads="1"/>
            </p:cNvSpPr>
            <p:nvPr/>
          </p:nvSpPr>
          <p:spPr bwMode="auto">
            <a:xfrm>
              <a:off x="2927" y="29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2" name="Oval 357"/>
            <p:cNvSpPr>
              <a:spLocks noChangeArrowheads="1"/>
            </p:cNvSpPr>
            <p:nvPr/>
          </p:nvSpPr>
          <p:spPr bwMode="auto">
            <a:xfrm>
              <a:off x="3071" y="296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3" name="Oval 358"/>
            <p:cNvSpPr>
              <a:spLocks noChangeArrowheads="1"/>
            </p:cNvSpPr>
            <p:nvPr/>
          </p:nvSpPr>
          <p:spPr bwMode="auto">
            <a:xfrm>
              <a:off x="3215" y="29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4" name="Rectangle 360"/>
            <p:cNvSpPr>
              <a:spLocks noChangeArrowheads="1"/>
            </p:cNvSpPr>
            <p:nvPr/>
          </p:nvSpPr>
          <p:spPr bwMode="auto">
            <a:xfrm>
              <a:off x="3408" y="2496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5" name="Oval 364"/>
            <p:cNvSpPr>
              <a:spLocks noChangeArrowheads="1"/>
            </p:cNvSpPr>
            <p:nvPr/>
          </p:nvSpPr>
          <p:spPr bwMode="auto">
            <a:xfrm>
              <a:off x="3455" y="25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6" name="Oval 365"/>
            <p:cNvSpPr>
              <a:spLocks noChangeArrowheads="1"/>
            </p:cNvSpPr>
            <p:nvPr/>
          </p:nvSpPr>
          <p:spPr bwMode="auto">
            <a:xfrm>
              <a:off x="3599" y="25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7" name="Oval 367"/>
            <p:cNvSpPr>
              <a:spLocks noChangeArrowheads="1"/>
            </p:cNvSpPr>
            <p:nvPr/>
          </p:nvSpPr>
          <p:spPr bwMode="auto">
            <a:xfrm>
              <a:off x="3743" y="253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8" name="Oval 368"/>
            <p:cNvSpPr>
              <a:spLocks noChangeArrowheads="1"/>
            </p:cNvSpPr>
            <p:nvPr/>
          </p:nvSpPr>
          <p:spPr bwMode="auto">
            <a:xfrm>
              <a:off x="3887" y="253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39" name="Oval 371"/>
            <p:cNvSpPr>
              <a:spLocks noChangeArrowheads="1"/>
            </p:cNvSpPr>
            <p:nvPr/>
          </p:nvSpPr>
          <p:spPr bwMode="auto">
            <a:xfrm>
              <a:off x="3455" y="26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0" name="Oval 372"/>
            <p:cNvSpPr>
              <a:spLocks noChangeArrowheads="1"/>
            </p:cNvSpPr>
            <p:nvPr/>
          </p:nvSpPr>
          <p:spPr bwMode="auto">
            <a:xfrm>
              <a:off x="3599" y="26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1" name="Oval 374"/>
            <p:cNvSpPr>
              <a:spLocks noChangeArrowheads="1"/>
            </p:cNvSpPr>
            <p:nvPr/>
          </p:nvSpPr>
          <p:spPr bwMode="auto">
            <a:xfrm>
              <a:off x="3743" y="268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2" name="Oval 375"/>
            <p:cNvSpPr>
              <a:spLocks noChangeArrowheads="1"/>
            </p:cNvSpPr>
            <p:nvPr/>
          </p:nvSpPr>
          <p:spPr bwMode="auto">
            <a:xfrm>
              <a:off x="3887" y="268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3" name="Oval 379"/>
            <p:cNvSpPr>
              <a:spLocks noChangeArrowheads="1"/>
            </p:cNvSpPr>
            <p:nvPr/>
          </p:nvSpPr>
          <p:spPr bwMode="auto">
            <a:xfrm>
              <a:off x="3455" y="28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4" name="Oval 380"/>
            <p:cNvSpPr>
              <a:spLocks noChangeArrowheads="1"/>
            </p:cNvSpPr>
            <p:nvPr/>
          </p:nvSpPr>
          <p:spPr bwMode="auto">
            <a:xfrm>
              <a:off x="3599" y="28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5" name="Oval 382"/>
            <p:cNvSpPr>
              <a:spLocks noChangeArrowheads="1"/>
            </p:cNvSpPr>
            <p:nvPr/>
          </p:nvSpPr>
          <p:spPr bwMode="auto">
            <a:xfrm>
              <a:off x="3743" y="282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6" name="Oval 383"/>
            <p:cNvSpPr>
              <a:spLocks noChangeArrowheads="1"/>
            </p:cNvSpPr>
            <p:nvPr/>
          </p:nvSpPr>
          <p:spPr bwMode="auto">
            <a:xfrm>
              <a:off x="3887" y="282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7" name="Oval 386"/>
            <p:cNvSpPr>
              <a:spLocks noChangeArrowheads="1"/>
            </p:cNvSpPr>
            <p:nvPr/>
          </p:nvSpPr>
          <p:spPr bwMode="auto">
            <a:xfrm>
              <a:off x="3455" y="296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8" name="Oval 387"/>
            <p:cNvSpPr>
              <a:spLocks noChangeArrowheads="1"/>
            </p:cNvSpPr>
            <p:nvPr/>
          </p:nvSpPr>
          <p:spPr bwMode="auto">
            <a:xfrm>
              <a:off x="3599" y="29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49" name="Oval 389"/>
            <p:cNvSpPr>
              <a:spLocks noChangeArrowheads="1"/>
            </p:cNvSpPr>
            <p:nvPr/>
          </p:nvSpPr>
          <p:spPr bwMode="auto">
            <a:xfrm>
              <a:off x="3743" y="296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0" name="Oval 390"/>
            <p:cNvSpPr>
              <a:spLocks noChangeArrowheads="1"/>
            </p:cNvSpPr>
            <p:nvPr/>
          </p:nvSpPr>
          <p:spPr bwMode="auto">
            <a:xfrm>
              <a:off x="3887" y="29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1" name="Rectangle 393"/>
            <p:cNvSpPr>
              <a:spLocks noChangeArrowheads="1"/>
            </p:cNvSpPr>
            <p:nvPr/>
          </p:nvSpPr>
          <p:spPr bwMode="auto">
            <a:xfrm>
              <a:off x="1392" y="3175"/>
              <a:ext cx="576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2" name="Oval 397"/>
            <p:cNvSpPr>
              <a:spLocks noChangeArrowheads="1"/>
            </p:cNvSpPr>
            <p:nvPr/>
          </p:nvSpPr>
          <p:spPr bwMode="auto">
            <a:xfrm>
              <a:off x="1439" y="321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3" name="Oval 398"/>
            <p:cNvSpPr>
              <a:spLocks noChangeArrowheads="1"/>
            </p:cNvSpPr>
            <p:nvPr/>
          </p:nvSpPr>
          <p:spPr bwMode="auto">
            <a:xfrm>
              <a:off x="1583" y="3215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4" name="Oval 400"/>
            <p:cNvSpPr>
              <a:spLocks noChangeArrowheads="1"/>
            </p:cNvSpPr>
            <p:nvPr/>
          </p:nvSpPr>
          <p:spPr bwMode="auto">
            <a:xfrm>
              <a:off x="1727" y="321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5" name="Oval 401"/>
            <p:cNvSpPr>
              <a:spLocks noChangeArrowheads="1"/>
            </p:cNvSpPr>
            <p:nvPr/>
          </p:nvSpPr>
          <p:spPr bwMode="auto">
            <a:xfrm>
              <a:off x="1871" y="3215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6" name="Oval 404"/>
            <p:cNvSpPr>
              <a:spLocks noChangeArrowheads="1"/>
            </p:cNvSpPr>
            <p:nvPr/>
          </p:nvSpPr>
          <p:spPr bwMode="auto">
            <a:xfrm>
              <a:off x="1439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7" name="Oval 405"/>
            <p:cNvSpPr>
              <a:spLocks noChangeArrowheads="1"/>
            </p:cNvSpPr>
            <p:nvPr/>
          </p:nvSpPr>
          <p:spPr bwMode="auto">
            <a:xfrm>
              <a:off x="1583" y="335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8" name="Oval 407"/>
            <p:cNvSpPr>
              <a:spLocks noChangeArrowheads="1"/>
            </p:cNvSpPr>
            <p:nvPr/>
          </p:nvSpPr>
          <p:spPr bwMode="auto">
            <a:xfrm>
              <a:off x="1727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59" name="Oval 408"/>
            <p:cNvSpPr>
              <a:spLocks noChangeArrowheads="1"/>
            </p:cNvSpPr>
            <p:nvPr/>
          </p:nvSpPr>
          <p:spPr bwMode="auto">
            <a:xfrm>
              <a:off x="1871" y="335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0" name="Oval 412"/>
            <p:cNvSpPr>
              <a:spLocks noChangeArrowheads="1"/>
            </p:cNvSpPr>
            <p:nvPr/>
          </p:nvSpPr>
          <p:spPr bwMode="auto">
            <a:xfrm>
              <a:off x="1439" y="350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1" name="Oval 413"/>
            <p:cNvSpPr>
              <a:spLocks noChangeArrowheads="1"/>
            </p:cNvSpPr>
            <p:nvPr/>
          </p:nvSpPr>
          <p:spPr bwMode="auto">
            <a:xfrm>
              <a:off x="1583" y="350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2" name="Oval 415"/>
            <p:cNvSpPr>
              <a:spLocks noChangeArrowheads="1"/>
            </p:cNvSpPr>
            <p:nvPr/>
          </p:nvSpPr>
          <p:spPr bwMode="auto">
            <a:xfrm>
              <a:off x="1727" y="350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3" name="Oval 416"/>
            <p:cNvSpPr>
              <a:spLocks noChangeArrowheads="1"/>
            </p:cNvSpPr>
            <p:nvPr/>
          </p:nvSpPr>
          <p:spPr bwMode="auto">
            <a:xfrm>
              <a:off x="1871" y="350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4" name="Oval 419"/>
            <p:cNvSpPr>
              <a:spLocks noChangeArrowheads="1"/>
            </p:cNvSpPr>
            <p:nvPr/>
          </p:nvSpPr>
          <p:spPr bwMode="auto">
            <a:xfrm>
              <a:off x="1439" y="364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5" name="Oval 420"/>
            <p:cNvSpPr>
              <a:spLocks noChangeArrowheads="1"/>
            </p:cNvSpPr>
            <p:nvPr/>
          </p:nvSpPr>
          <p:spPr bwMode="auto">
            <a:xfrm>
              <a:off x="1583" y="364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6" name="Oval 422"/>
            <p:cNvSpPr>
              <a:spLocks noChangeArrowheads="1"/>
            </p:cNvSpPr>
            <p:nvPr/>
          </p:nvSpPr>
          <p:spPr bwMode="auto">
            <a:xfrm>
              <a:off x="1727" y="364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7" name="Oval 423"/>
            <p:cNvSpPr>
              <a:spLocks noChangeArrowheads="1"/>
            </p:cNvSpPr>
            <p:nvPr/>
          </p:nvSpPr>
          <p:spPr bwMode="auto">
            <a:xfrm>
              <a:off x="1871" y="364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8" name="Rectangle 425"/>
            <p:cNvSpPr>
              <a:spLocks noChangeArrowheads="1"/>
            </p:cNvSpPr>
            <p:nvPr/>
          </p:nvSpPr>
          <p:spPr bwMode="auto">
            <a:xfrm>
              <a:off x="2064" y="3168"/>
              <a:ext cx="576" cy="5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69" name="Oval 429"/>
            <p:cNvSpPr>
              <a:spLocks noChangeArrowheads="1"/>
            </p:cNvSpPr>
            <p:nvPr/>
          </p:nvSpPr>
          <p:spPr bwMode="auto">
            <a:xfrm>
              <a:off x="2111" y="32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0" name="Oval 430"/>
            <p:cNvSpPr>
              <a:spLocks noChangeArrowheads="1"/>
            </p:cNvSpPr>
            <p:nvPr/>
          </p:nvSpPr>
          <p:spPr bwMode="auto">
            <a:xfrm>
              <a:off x="2255" y="3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1" name="Oval 432"/>
            <p:cNvSpPr>
              <a:spLocks noChangeArrowheads="1"/>
            </p:cNvSpPr>
            <p:nvPr/>
          </p:nvSpPr>
          <p:spPr bwMode="auto">
            <a:xfrm>
              <a:off x="2399" y="32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2" name="Oval 433"/>
            <p:cNvSpPr>
              <a:spLocks noChangeArrowheads="1"/>
            </p:cNvSpPr>
            <p:nvPr/>
          </p:nvSpPr>
          <p:spPr bwMode="auto">
            <a:xfrm>
              <a:off x="2543" y="3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3" name="Oval 436"/>
            <p:cNvSpPr>
              <a:spLocks noChangeArrowheads="1"/>
            </p:cNvSpPr>
            <p:nvPr/>
          </p:nvSpPr>
          <p:spPr bwMode="auto">
            <a:xfrm>
              <a:off x="2111" y="33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4" name="Oval 437"/>
            <p:cNvSpPr>
              <a:spLocks noChangeArrowheads="1"/>
            </p:cNvSpPr>
            <p:nvPr/>
          </p:nvSpPr>
          <p:spPr bwMode="auto">
            <a:xfrm>
              <a:off x="2255" y="3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5" name="Oval 439"/>
            <p:cNvSpPr>
              <a:spLocks noChangeArrowheads="1"/>
            </p:cNvSpPr>
            <p:nvPr/>
          </p:nvSpPr>
          <p:spPr bwMode="auto">
            <a:xfrm>
              <a:off x="2399" y="33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6" name="Oval 440"/>
            <p:cNvSpPr>
              <a:spLocks noChangeArrowheads="1"/>
            </p:cNvSpPr>
            <p:nvPr/>
          </p:nvSpPr>
          <p:spPr bwMode="auto">
            <a:xfrm>
              <a:off x="2543" y="3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7" name="Oval 444"/>
            <p:cNvSpPr>
              <a:spLocks noChangeArrowheads="1"/>
            </p:cNvSpPr>
            <p:nvPr/>
          </p:nvSpPr>
          <p:spPr bwMode="auto">
            <a:xfrm>
              <a:off x="2111" y="34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8" name="Oval 445"/>
            <p:cNvSpPr>
              <a:spLocks noChangeArrowheads="1"/>
            </p:cNvSpPr>
            <p:nvPr/>
          </p:nvSpPr>
          <p:spPr bwMode="auto">
            <a:xfrm>
              <a:off x="2255" y="3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79" name="Oval 447"/>
            <p:cNvSpPr>
              <a:spLocks noChangeArrowheads="1"/>
            </p:cNvSpPr>
            <p:nvPr/>
          </p:nvSpPr>
          <p:spPr bwMode="auto">
            <a:xfrm>
              <a:off x="2399" y="34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0" name="Oval 448"/>
            <p:cNvSpPr>
              <a:spLocks noChangeArrowheads="1"/>
            </p:cNvSpPr>
            <p:nvPr/>
          </p:nvSpPr>
          <p:spPr bwMode="auto">
            <a:xfrm>
              <a:off x="2543" y="3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1" name="Oval 451"/>
            <p:cNvSpPr>
              <a:spLocks noChangeArrowheads="1"/>
            </p:cNvSpPr>
            <p:nvPr/>
          </p:nvSpPr>
          <p:spPr bwMode="auto">
            <a:xfrm>
              <a:off x="2111" y="364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2" name="Oval 452"/>
            <p:cNvSpPr>
              <a:spLocks noChangeArrowheads="1"/>
            </p:cNvSpPr>
            <p:nvPr/>
          </p:nvSpPr>
          <p:spPr bwMode="auto">
            <a:xfrm>
              <a:off x="2255" y="364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3" name="Oval 454"/>
            <p:cNvSpPr>
              <a:spLocks noChangeArrowheads="1"/>
            </p:cNvSpPr>
            <p:nvPr/>
          </p:nvSpPr>
          <p:spPr bwMode="auto">
            <a:xfrm>
              <a:off x="2399" y="364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4" name="Oval 455"/>
            <p:cNvSpPr>
              <a:spLocks noChangeArrowheads="1"/>
            </p:cNvSpPr>
            <p:nvPr/>
          </p:nvSpPr>
          <p:spPr bwMode="auto">
            <a:xfrm>
              <a:off x="2543" y="364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5" name="Rectangle 457"/>
            <p:cNvSpPr>
              <a:spLocks noChangeArrowheads="1"/>
            </p:cNvSpPr>
            <p:nvPr/>
          </p:nvSpPr>
          <p:spPr bwMode="auto">
            <a:xfrm>
              <a:off x="2736" y="3168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6" name="Oval 461"/>
            <p:cNvSpPr>
              <a:spLocks noChangeArrowheads="1"/>
            </p:cNvSpPr>
            <p:nvPr/>
          </p:nvSpPr>
          <p:spPr bwMode="auto">
            <a:xfrm>
              <a:off x="2783" y="32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7" name="Oval 462"/>
            <p:cNvSpPr>
              <a:spLocks noChangeArrowheads="1"/>
            </p:cNvSpPr>
            <p:nvPr/>
          </p:nvSpPr>
          <p:spPr bwMode="auto">
            <a:xfrm>
              <a:off x="2927" y="3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8" name="Oval 464"/>
            <p:cNvSpPr>
              <a:spLocks noChangeArrowheads="1"/>
            </p:cNvSpPr>
            <p:nvPr/>
          </p:nvSpPr>
          <p:spPr bwMode="auto">
            <a:xfrm>
              <a:off x="3071" y="32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89" name="Oval 465"/>
            <p:cNvSpPr>
              <a:spLocks noChangeArrowheads="1"/>
            </p:cNvSpPr>
            <p:nvPr/>
          </p:nvSpPr>
          <p:spPr bwMode="auto">
            <a:xfrm>
              <a:off x="3215" y="3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0" name="Oval 468"/>
            <p:cNvSpPr>
              <a:spLocks noChangeArrowheads="1"/>
            </p:cNvSpPr>
            <p:nvPr/>
          </p:nvSpPr>
          <p:spPr bwMode="auto">
            <a:xfrm>
              <a:off x="2783" y="33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1" name="Oval 469"/>
            <p:cNvSpPr>
              <a:spLocks noChangeArrowheads="1"/>
            </p:cNvSpPr>
            <p:nvPr/>
          </p:nvSpPr>
          <p:spPr bwMode="auto">
            <a:xfrm>
              <a:off x="2927" y="3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2" name="Oval 471"/>
            <p:cNvSpPr>
              <a:spLocks noChangeArrowheads="1"/>
            </p:cNvSpPr>
            <p:nvPr/>
          </p:nvSpPr>
          <p:spPr bwMode="auto">
            <a:xfrm>
              <a:off x="3071" y="33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3" name="Oval 472"/>
            <p:cNvSpPr>
              <a:spLocks noChangeArrowheads="1"/>
            </p:cNvSpPr>
            <p:nvPr/>
          </p:nvSpPr>
          <p:spPr bwMode="auto">
            <a:xfrm>
              <a:off x="3215" y="3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4" name="Oval 476"/>
            <p:cNvSpPr>
              <a:spLocks noChangeArrowheads="1"/>
            </p:cNvSpPr>
            <p:nvPr/>
          </p:nvSpPr>
          <p:spPr bwMode="auto">
            <a:xfrm>
              <a:off x="2783" y="34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5" name="Oval 477"/>
            <p:cNvSpPr>
              <a:spLocks noChangeArrowheads="1"/>
            </p:cNvSpPr>
            <p:nvPr/>
          </p:nvSpPr>
          <p:spPr bwMode="auto">
            <a:xfrm>
              <a:off x="2927" y="3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6" name="Oval 479"/>
            <p:cNvSpPr>
              <a:spLocks noChangeArrowheads="1"/>
            </p:cNvSpPr>
            <p:nvPr/>
          </p:nvSpPr>
          <p:spPr bwMode="auto">
            <a:xfrm>
              <a:off x="3071" y="34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7" name="Oval 480"/>
            <p:cNvSpPr>
              <a:spLocks noChangeArrowheads="1"/>
            </p:cNvSpPr>
            <p:nvPr/>
          </p:nvSpPr>
          <p:spPr bwMode="auto">
            <a:xfrm>
              <a:off x="3215" y="3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8" name="Oval 483"/>
            <p:cNvSpPr>
              <a:spLocks noChangeArrowheads="1"/>
            </p:cNvSpPr>
            <p:nvPr/>
          </p:nvSpPr>
          <p:spPr bwMode="auto">
            <a:xfrm>
              <a:off x="2783" y="364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399" name="Oval 484"/>
            <p:cNvSpPr>
              <a:spLocks noChangeArrowheads="1"/>
            </p:cNvSpPr>
            <p:nvPr/>
          </p:nvSpPr>
          <p:spPr bwMode="auto">
            <a:xfrm>
              <a:off x="2927" y="364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0" name="Oval 486"/>
            <p:cNvSpPr>
              <a:spLocks noChangeArrowheads="1"/>
            </p:cNvSpPr>
            <p:nvPr/>
          </p:nvSpPr>
          <p:spPr bwMode="auto">
            <a:xfrm>
              <a:off x="3071" y="364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1" name="Oval 487"/>
            <p:cNvSpPr>
              <a:spLocks noChangeArrowheads="1"/>
            </p:cNvSpPr>
            <p:nvPr/>
          </p:nvSpPr>
          <p:spPr bwMode="auto">
            <a:xfrm>
              <a:off x="3215" y="364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2" name="Rectangle 489"/>
            <p:cNvSpPr>
              <a:spLocks noChangeArrowheads="1"/>
            </p:cNvSpPr>
            <p:nvPr/>
          </p:nvSpPr>
          <p:spPr bwMode="auto">
            <a:xfrm>
              <a:off x="3408" y="3168"/>
              <a:ext cx="576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3" name="Oval 493"/>
            <p:cNvSpPr>
              <a:spLocks noChangeArrowheads="1"/>
            </p:cNvSpPr>
            <p:nvPr/>
          </p:nvSpPr>
          <p:spPr bwMode="auto">
            <a:xfrm>
              <a:off x="3455" y="32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4" name="Oval 494"/>
            <p:cNvSpPr>
              <a:spLocks noChangeArrowheads="1"/>
            </p:cNvSpPr>
            <p:nvPr/>
          </p:nvSpPr>
          <p:spPr bwMode="auto">
            <a:xfrm>
              <a:off x="3599" y="3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5" name="Oval 496"/>
            <p:cNvSpPr>
              <a:spLocks noChangeArrowheads="1"/>
            </p:cNvSpPr>
            <p:nvPr/>
          </p:nvSpPr>
          <p:spPr bwMode="auto">
            <a:xfrm>
              <a:off x="3743" y="3209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6" name="Oval 497"/>
            <p:cNvSpPr>
              <a:spLocks noChangeArrowheads="1"/>
            </p:cNvSpPr>
            <p:nvPr/>
          </p:nvSpPr>
          <p:spPr bwMode="auto">
            <a:xfrm>
              <a:off x="3887" y="320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7" name="Oval 500"/>
            <p:cNvSpPr>
              <a:spLocks noChangeArrowheads="1"/>
            </p:cNvSpPr>
            <p:nvPr/>
          </p:nvSpPr>
          <p:spPr bwMode="auto">
            <a:xfrm>
              <a:off x="3455" y="33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8" name="Oval 501"/>
            <p:cNvSpPr>
              <a:spLocks noChangeArrowheads="1"/>
            </p:cNvSpPr>
            <p:nvPr/>
          </p:nvSpPr>
          <p:spPr bwMode="auto">
            <a:xfrm>
              <a:off x="3599" y="3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09" name="Oval 503"/>
            <p:cNvSpPr>
              <a:spLocks noChangeArrowheads="1"/>
            </p:cNvSpPr>
            <p:nvPr/>
          </p:nvSpPr>
          <p:spPr bwMode="auto">
            <a:xfrm>
              <a:off x="3743" y="3353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0" name="Oval 504"/>
            <p:cNvSpPr>
              <a:spLocks noChangeArrowheads="1"/>
            </p:cNvSpPr>
            <p:nvPr/>
          </p:nvSpPr>
          <p:spPr bwMode="auto">
            <a:xfrm>
              <a:off x="3887" y="33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1" name="Oval 508"/>
            <p:cNvSpPr>
              <a:spLocks noChangeArrowheads="1"/>
            </p:cNvSpPr>
            <p:nvPr/>
          </p:nvSpPr>
          <p:spPr bwMode="auto">
            <a:xfrm>
              <a:off x="3455" y="34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2" name="Oval 509"/>
            <p:cNvSpPr>
              <a:spLocks noChangeArrowheads="1"/>
            </p:cNvSpPr>
            <p:nvPr/>
          </p:nvSpPr>
          <p:spPr bwMode="auto">
            <a:xfrm>
              <a:off x="3599" y="3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3" name="Oval 511"/>
            <p:cNvSpPr>
              <a:spLocks noChangeArrowheads="1"/>
            </p:cNvSpPr>
            <p:nvPr/>
          </p:nvSpPr>
          <p:spPr bwMode="auto">
            <a:xfrm>
              <a:off x="3743" y="3497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4" name="Oval 512"/>
            <p:cNvSpPr>
              <a:spLocks noChangeArrowheads="1"/>
            </p:cNvSpPr>
            <p:nvPr/>
          </p:nvSpPr>
          <p:spPr bwMode="auto">
            <a:xfrm>
              <a:off x="3887" y="349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5" name="Oval 515"/>
            <p:cNvSpPr>
              <a:spLocks noChangeArrowheads="1"/>
            </p:cNvSpPr>
            <p:nvPr/>
          </p:nvSpPr>
          <p:spPr bwMode="auto">
            <a:xfrm>
              <a:off x="3455" y="364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6" name="Oval 516"/>
            <p:cNvSpPr>
              <a:spLocks noChangeArrowheads="1"/>
            </p:cNvSpPr>
            <p:nvPr/>
          </p:nvSpPr>
          <p:spPr bwMode="auto">
            <a:xfrm>
              <a:off x="3599" y="364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7" name="Oval 518"/>
            <p:cNvSpPr>
              <a:spLocks noChangeArrowheads="1"/>
            </p:cNvSpPr>
            <p:nvPr/>
          </p:nvSpPr>
          <p:spPr bwMode="auto">
            <a:xfrm>
              <a:off x="3743" y="3641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91418" name="Oval 519"/>
            <p:cNvSpPr>
              <a:spLocks noChangeArrowheads="1"/>
            </p:cNvSpPr>
            <p:nvPr/>
          </p:nvSpPr>
          <p:spPr bwMode="auto">
            <a:xfrm>
              <a:off x="3887" y="364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</p:grpSp>
      <p:sp>
        <p:nvSpPr>
          <p:cNvPr id="91140" name="Text Box 528"/>
          <p:cNvSpPr txBox="1">
            <a:spLocks noChangeArrowheads="1"/>
          </p:cNvSpPr>
          <p:nvPr/>
        </p:nvSpPr>
        <p:spPr bwMode="auto">
          <a:xfrm>
            <a:off x="5486400" y="1600200"/>
            <a:ext cx="31242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To update a red point we need to know the values of the points in the shaded region.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For points on the edge this requires communication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8C7D8E-09AA-2F41-8F96-7CBF1CBE72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Outline of Parallel Code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20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ＭＳ Ｐゴシック" charset="-128"/>
              </a:rPr>
              <a:t>Initialise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Find position of each process to determine which block of points it handles.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Find out the node numbers of processes in the left, right, up, and down directions.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ＭＳ Ｐゴシック" charset="-128"/>
              </a:rPr>
              <a:t>Initialise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Determine how many points each process handles.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Set the phi and mask arrays.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ＭＳ Ｐゴシック" charset="-128"/>
              </a:rPr>
              <a:t>Perform update</a:t>
            </a:r>
            <a:endParaRPr lang="en-US" altLang="en-US" sz="28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Copy phi array to oldphi array.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Communicate boundary points.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Do update locally.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ea typeface="ＭＳ Ｐゴシック" charset="-128"/>
              </a:rPr>
              <a:t>Output results</a:t>
            </a:r>
            <a:endParaRPr lang="en-US" altLang="en-US" sz="28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2DBFD-EADD-614A-9075-BCFD12A5CD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Array Declarations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charset="-128"/>
              </a:rPr>
              <a:t>Each process needs to be able to store the boundary values received from its </a:t>
            </a:r>
            <a:r>
              <a:rPr lang="en-US" altLang="en-US" sz="2800" dirty="0" err="1">
                <a:ea typeface="ＭＳ Ｐゴシック" charset="-128"/>
              </a:rPr>
              <a:t>neighbours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These are stored in rows 0 and nlocaly+1 and in columns 0 and nlocalx+1 of the  phi array.</a:t>
            </a:r>
          </a:p>
          <a:p>
            <a:pPr eaLnBrk="1" hangingPunct="1"/>
            <a:endParaRPr lang="en-US" altLang="en-US" sz="2800" dirty="0">
              <a:ea typeface="ＭＳ Ｐゴシック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33600" y="3585578"/>
            <a:ext cx="2975059" cy="2735847"/>
            <a:chOff x="2133600" y="3585578"/>
            <a:chExt cx="2975059" cy="2735847"/>
          </a:xfrm>
        </p:grpSpPr>
        <p:sp>
          <p:nvSpPr>
            <p:cNvPr id="95238" name="Rectangle 121"/>
            <p:cNvSpPr>
              <a:spLocks noChangeArrowheads="1"/>
            </p:cNvSpPr>
            <p:nvPr/>
          </p:nvSpPr>
          <p:spPr bwMode="auto">
            <a:xfrm>
              <a:off x="2628900" y="4038600"/>
              <a:ext cx="1828800" cy="1828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grpSp>
          <p:nvGrpSpPr>
            <p:cNvPr id="95309" name="Group 23"/>
            <p:cNvGrpSpPr>
              <a:grpSpLocks/>
            </p:cNvGrpSpPr>
            <p:nvPr/>
          </p:nvGrpSpPr>
          <p:grpSpPr bwMode="auto">
            <a:xfrm>
              <a:off x="2133600" y="5864225"/>
              <a:ext cx="2967038" cy="457200"/>
              <a:chOff x="624" y="2948"/>
              <a:chExt cx="1869" cy="288"/>
            </a:xfrm>
          </p:grpSpPr>
          <p:grpSp>
            <p:nvGrpSpPr>
              <p:cNvPr id="95328" name="Group 6"/>
              <p:cNvGrpSpPr>
                <a:grpSpLocks/>
              </p:cNvGrpSpPr>
              <p:nvPr/>
            </p:nvGrpSpPr>
            <p:grpSpPr bwMode="auto">
              <a:xfrm>
                <a:off x="624" y="2948"/>
                <a:ext cx="432" cy="288"/>
                <a:chOff x="624" y="2948"/>
                <a:chExt cx="432" cy="288"/>
              </a:xfrm>
            </p:grpSpPr>
            <p:sp>
              <p:nvSpPr>
                <p:cNvPr id="95344" name="Rectangle 5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4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dirty="0"/>
                    <a:t>(0,0)</a:t>
                  </a:r>
                </a:p>
              </p:txBody>
            </p:sp>
          </p:grpSp>
          <p:grpSp>
            <p:nvGrpSpPr>
              <p:cNvPr id="95329" name="Group 8"/>
              <p:cNvGrpSpPr>
                <a:grpSpLocks/>
              </p:cNvGrpSpPr>
              <p:nvPr/>
            </p:nvGrpSpPr>
            <p:grpSpPr bwMode="auto">
              <a:xfrm>
                <a:off x="909" y="2948"/>
                <a:ext cx="432" cy="288"/>
                <a:chOff x="624" y="2948"/>
                <a:chExt cx="432" cy="288"/>
              </a:xfrm>
            </p:grpSpPr>
            <p:sp>
              <p:nvSpPr>
                <p:cNvPr id="95342" name="Rectangle 9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4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(0,1)</a:t>
                  </a:r>
                </a:p>
              </p:txBody>
            </p:sp>
          </p:grpSp>
          <p:grpSp>
            <p:nvGrpSpPr>
              <p:cNvPr id="95330" name="Group 11"/>
              <p:cNvGrpSpPr>
                <a:grpSpLocks/>
              </p:cNvGrpSpPr>
              <p:nvPr/>
            </p:nvGrpSpPr>
            <p:grpSpPr bwMode="auto">
              <a:xfrm>
                <a:off x="1197" y="2948"/>
                <a:ext cx="432" cy="288"/>
                <a:chOff x="624" y="2948"/>
                <a:chExt cx="432" cy="288"/>
              </a:xfrm>
            </p:grpSpPr>
            <p:sp>
              <p:nvSpPr>
                <p:cNvPr id="95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(0,2)</a:t>
                  </a:r>
                </a:p>
              </p:txBody>
            </p:sp>
          </p:grpSp>
          <p:grpSp>
            <p:nvGrpSpPr>
              <p:cNvPr id="95331" name="Group 14"/>
              <p:cNvGrpSpPr>
                <a:grpSpLocks/>
              </p:cNvGrpSpPr>
              <p:nvPr/>
            </p:nvGrpSpPr>
            <p:grpSpPr bwMode="auto">
              <a:xfrm>
                <a:off x="1485" y="2948"/>
                <a:ext cx="432" cy="288"/>
                <a:chOff x="624" y="2948"/>
                <a:chExt cx="432" cy="288"/>
              </a:xfrm>
            </p:grpSpPr>
            <p:sp>
              <p:nvSpPr>
                <p:cNvPr id="95338" name="Rectangle 15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3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(0,3)</a:t>
                  </a:r>
                </a:p>
              </p:txBody>
            </p:sp>
          </p:grpSp>
          <p:grpSp>
            <p:nvGrpSpPr>
              <p:cNvPr id="95332" name="Group 17"/>
              <p:cNvGrpSpPr>
                <a:grpSpLocks/>
              </p:cNvGrpSpPr>
              <p:nvPr/>
            </p:nvGrpSpPr>
            <p:grpSpPr bwMode="auto">
              <a:xfrm>
                <a:off x="1773" y="2948"/>
                <a:ext cx="432" cy="288"/>
                <a:chOff x="624" y="2948"/>
                <a:chExt cx="432" cy="288"/>
              </a:xfrm>
            </p:grpSpPr>
            <p:sp>
              <p:nvSpPr>
                <p:cNvPr id="95336" name="Rectangle 18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3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(0,4)</a:t>
                  </a:r>
                </a:p>
              </p:txBody>
            </p:sp>
          </p:grpSp>
          <p:grpSp>
            <p:nvGrpSpPr>
              <p:cNvPr id="95333" name="Group 20"/>
              <p:cNvGrpSpPr>
                <a:grpSpLocks/>
              </p:cNvGrpSpPr>
              <p:nvPr/>
            </p:nvGrpSpPr>
            <p:grpSpPr bwMode="auto">
              <a:xfrm>
                <a:off x="2061" y="2948"/>
                <a:ext cx="432" cy="288"/>
                <a:chOff x="624" y="2948"/>
                <a:chExt cx="432" cy="288"/>
              </a:xfrm>
            </p:grpSpPr>
            <p:sp>
              <p:nvSpPr>
                <p:cNvPr id="95334" name="Rectangle 21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3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(0,5)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2133600" y="5396998"/>
              <a:ext cx="2967038" cy="457200"/>
              <a:chOff x="2133600" y="4038600"/>
              <a:chExt cx="2967038" cy="457200"/>
            </a:xfrm>
          </p:grpSpPr>
          <p:grpSp>
            <p:nvGrpSpPr>
              <p:cNvPr id="95310" name="Group 25"/>
              <p:cNvGrpSpPr>
                <a:grpSpLocks/>
              </p:cNvGrpSpPr>
              <p:nvPr/>
            </p:nvGrpSpPr>
            <p:grpSpPr bwMode="auto">
              <a:xfrm>
                <a:off x="2133600" y="4038600"/>
                <a:ext cx="685800" cy="457200"/>
                <a:chOff x="624" y="2948"/>
                <a:chExt cx="432" cy="288"/>
              </a:xfrm>
            </p:grpSpPr>
            <p:sp>
              <p:nvSpPr>
                <p:cNvPr id="95326" name="Rectangle 26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2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(1,0)</a:t>
                  </a:r>
                </a:p>
              </p:txBody>
            </p:sp>
          </p:grpSp>
          <p:grpSp>
            <p:nvGrpSpPr>
              <p:cNvPr id="95311" name="Group 28"/>
              <p:cNvGrpSpPr>
                <a:grpSpLocks/>
              </p:cNvGrpSpPr>
              <p:nvPr/>
            </p:nvGrpSpPr>
            <p:grpSpPr bwMode="auto">
              <a:xfrm>
                <a:off x="2586038" y="4038600"/>
                <a:ext cx="685800" cy="457200"/>
                <a:chOff x="624" y="2948"/>
                <a:chExt cx="432" cy="288"/>
              </a:xfrm>
            </p:grpSpPr>
            <p:sp>
              <p:nvSpPr>
                <p:cNvPr id="95324" name="Rectangle 29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(1,1)</a:t>
                  </a:r>
                </a:p>
              </p:txBody>
            </p:sp>
          </p:grpSp>
          <p:grpSp>
            <p:nvGrpSpPr>
              <p:cNvPr id="95312" name="Group 31"/>
              <p:cNvGrpSpPr>
                <a:grpSpLocks/>
              </p:cNvGrpSpPr>
              <p:nvPr/>
            </p:nvGrpSpPr>
            <p:grpSpPr bwMode="auto">
              <a:xfrm>
                <a:off x="3043238" y="4038600"/>
                <a:ext cx="685800" cy="457200"/>
                <a:chOff x="624" y="2948"/>
                <a:chExt cx="432" cy="288"/>
              </a:xfrm>
            </p:grpSpPr>
            <p:sp>
              <p:nvSpPr>
                <p:cNvPr id="95322" name="Rectangle 32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2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(1,2)</a:t>
                  </a:r>
                </a:p>
              </p:txBody>
            </p:sp>
          </p:grpSp>
          <p:grpSp>
            <p:nvGrpSpPr>
              <p:cNvPr id="95313" name="Group 34"/>
              <p:cNvGrpSpPr>
                <a:grpSpLocks/>
              </p:cNvGrpSpPr>
              <p:nvPr/>
            </p:nvGrpSpPr>
            <p:grpSpPr bwMode="auto">
              <a:xfrm>
                <a:off x="3500438" y="4038600"/>
                <a:ext cx="685800" cy="457200"/>
                <a:chOff x="624" y="2948"/>
                <a:chExt cx="432" cy="288"/>
              </a:xfrm>
            </p:grpSpPr>
            <p:sp>
              <p:nvSpPr>
                <p:cNvPr id="95320" name="Rectangle 35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2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(1,3)</a:t>
                  </a:r>
                </a:p>
              </p:txBody>
            </p:sp>
          </p:grpSp>
          <p:grpSp>
            <p:nvGrpSpPr>
              <p:cNvPr id="95314" name="Group 37"/>
              <p:cNvGrpSpPr>
                <a:grpSpLocks/>
              </p:cNvGrpSpPr>
              <p:nvPr/>
            </p:nvGrpSpPr>
            <p:grpSpPr bwMode="auto">
              <a:xfrm>
                <a:off x="3957638" y="4038600"/>
                <a:ext cx="685800" cy="457200"/>
                <a:chOff x="624" y="2948"/>
                <a:chExt cx="432" cy="288"/>
              </a:xfrm>
            </p:grpSpPr>
            <p:sp>
              <p:nvSpPr>
                <p:cNvPr id="95318" name="Rectangle 38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(1,4)</a:t>
                  </a:r>
                </a:p>
              </p:txBody>
            </p:sp>
          </p:grpSp>
          <p:grpSp>
            <p:nvGrpSpPr>
              <p:cNvPr id="95315" name="Group 40"/>
              <p:cNvGrpSpPr>
                <a:grpSpLocks/>
              </p:cNvGrpSpPr>
              <p:nvPr/>
            </p:nvGrpSpPr>
            <p:grpSpPr bwMode="auto">
              <a:xfrm>
                <a:off x="4414838" y="4038600"/>
                <a:ext cx="685800" cy="457200"/>
                <a:chOff x="624" y="2948"/>
                <a:chExt cx="432" cy="288"/>
              </a:xfrm>
            </p:grpSpPr>
            <p:sp>
              <p:nvSpPr>
                <p:cNvPr id="95316" name="Rectangle 41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1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(1,5)</a:t>
                  </a:r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2133600" y="4939798"/>
              <a:ext cx="2967038" cy="457200"/>
              <a:chOff x="2133600" y="4495800"/>
              <a:chExt cx="2967038" cy="457200"/>
            </a:xfrm>
          </p:grpSpPr>
          <p:grpSp>
            <p:nvGrpSpPr>
              <p:cNvPr id="95241" name="Group 46"/>
              <p:cNvGrpSpPr>
                <a:grpSpLocks/>
              </p:cNvGrpSpPr>
              <p:nvPr/>
            </p:nvGrpSpPr>
            <p:grpSpPr bwMode="auto">
              <a:xfrm>
                <a:off x="2133600" y="4495800"/>
                <a:ext cx="685800" cy="457200"/>
                <a:chOff x="624" y="2948"/>
                <a:chExt cx="432" cy="288"/>
              </a:xfrm>
            </p:grpSpPr>
            <p:sp>
              <p:nvSpPr>
                <p:cNvPr id="95307" name="Rectangle 47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0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dirty="0"/>
                    <a:t>(2,0)</a:t>
                  </a:r>
                </a:p>
              </p:txBody>
            </p:sp>
          </p:grpSp>
          <p:grpSp>
            <p:nvGrpSpPr>
              <p:cNvPr id="95242" name="Group 49"/>
              <p:cNvGrpSpPr>
                <a:grpSpLocks/>
              </p:cNvGrpSpPr>
              <p:nvPr/>
            </p:nvGrpSpPr>
            <p:grpSpPr bwMode="auto">
              <a:xfrm>
                <a:off x="2586038" y="4495800"/>
                <a:ext cx="685800" cy="457200"/>
                <a:chOff x="624" y="2948"/>
                <a:chExt cx="432" cy="288"/>
              </a:xfrm>
            </p:grpSpPr>
            <p:sp>
              <p:nvSpPr>
                <p:cNvPr id="95305" name="Rectangle 50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0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(2,1)</a:t>
                  </a:r>
                </a:p>
              </p:txBody>
            </p:sp>
          </p:grpSp>
          <p:grpSp>
            <p:nvGrpSpPr>
              <p:cNvPr id="95243" name="Group 52"/>
              <p:cNvGrpSpPr>
                <a:grpSpLocks/>
              </p:cNvGrpSpPr>
              <p:nvPr/>
            </p:nvGrpSpPr>
            <p:grpSpPr bwMode="auto">
              <a:xfrm>
                <a:off x="3043238" y="4495800"/>
                <a:ext cx="685800" cy="457200"/>
                <a:chOff x="624" y="2948"/>
                <a:chExt cx="432" cy="288"/>
              </a:xfrm>
            </p:grpSpPr>
            <p:sp>
              <p:nvSpPr>
                <p:cNvPr id="95303" name="Rectangle 53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0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(2,2)</a:t>
                  </a:r>
                </a:p>
              </p:txBody>
            </p:sp>
          </p:grpSp>
          <p:grpSp>
            <p:nvGrpSpPr>
              <p:cNvPr id="95244" name="Group 55"/>
              <p:cNvGrpSpPr>
                <a:grpSpLocks/>
              </p:cNvGrpSpPr>
              <p:nvPr/>
            </p:nvGrpSpPr>
            <p:grpSpPr bwMode="auto">
              <a:xfrm>
                <a:off x="3500438" y="4495800"/>
                <a:ext cx="685800" cy="457200"/>
                <a:chOff x="624" y="2948"/>
                <a:chExt cx="432" cy="288"/>
              </a:xfrm>
            </p:grpSpPr>
            <p:sp>
              <p:nvSpPr>
                <p:cNvPr id="95301" name="Rectangle 56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0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(2,3)</a:t>
                  </a:r>
                </a:p>
              </p:txBody>
            </p:sp>
          </p:grpSp>
          <p:grpSp>
            <p:nvGrpSpPr>
              <p:cNvPr id="95245" name="Group 58"/>
              <p:cNvGrpSpPr>
                <a:grpSpLocks/>
              </p:cNvGrpSpPr>
              <p:nvPr/>
            </p:nvGrpSpPr>
            <p:grpSpPr bwMode="auto">
              <a:xfrm>
                <a:off x="3957638" y="4495800"/>
                <a:ext cx="685800" cy="457200"/>
                <a:chOff x="624" y="2948"/>
                <a:chExt cx="432" cy="288"/>
              </a:xfrm>
            </p:grpSpPr>
            <p:sp>
              <p:nvSpPr>
                <p:cNvPr id="95299" name="Rectangle 59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30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(2,4)</a:t>
                  </a:r>
                </a:p>
              </p:txBody>
            </p:sp>
          </p:grpSp>
          <p:grpSp>
            <p:nvGrpSpPr>
              <p:cNvPr id="95246" name="Group 61"/>
              <p:cNvGrpSpPr>
                <a:grpSpLocks/>
              </p:cNvGrpSpPr>
              <p:nvPr/>
            </p:nvGrpSpPr>
            <p:grpSpPr bwMode="auto">
              <a:xfrm>
                <a:off x="4414838" y="4495800"/>
                <a:ext cx="685800" cy="457200"/>
                <a:chOff x="624" y="2948"/>
                <a:chExt cx="432" cy="288"/>
              </a:xfrm>
            </p:grpSpPr>
            <p:sp>
              <p:nvSpPr>
                <p:cNvPr id="95297" name="Rectangle 62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9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(2,5)</a:t>
                  </a: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2133600" y="4494713"/>
              <a:ext cx="2967038" cy="457200"/>
              <a:chOff x="2133600" y="4953000"/>
              <a:chExt cx="2967038" cy="457200"/>
            </a:xfrm>
          </p:grpSpPr>
          <p:sp>
            <p:nvSpPr>
              <p:cNvPr id="95247" name="Rectangle 65"/>
              <p:cNvSpPr>
                <a:spLocks noChangeArrowheads="1"/>
              </p:cNvSpPr>
              <p:nvPr/>
            </p:nvSpPr>
            <p:spPr bwMode="auto">
              <a:xfrm>
                <a:off x="2184400" y="4953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95248" name="Text Box 66"/>
              <p:cNvSpPr txBox="1">
                <a:spLocks noChangeArrowheads="1"/>
              </p:cNvSpPr>
              <p:nvPr/>
            </p:nvSpPr>
            <p:spPr bwMode="auto">
              <a:xfrm>
                <a:off x="2133600" y="4997450"/>
                <a:ext cx="685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(3,0)</a:t>
                </a:r>
              </a:p>
            </p:txBody>
          </p:sp>
          <p:sp>
            <p:nvSpPr>
              <p:cNvPr id="95249" name="Rectangle 68"/>
              <p:cNvSpPr>
                <a:spLocks noChangeArrowheads="1"/>
              </p:cNvSpPr>
              <p:nvPr/>
            </p:nvSpPr>
            <p:spPr bwMode="auto">
              <a:xfrm>
                <a:off x="2636838" y="4953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95250" name="Text Box 69"/>
              <p:cNvSpPr txBox="1">
                <a:spLocks noChangeArrowheads="1"/>
              </p:cNvSpPr>
              <p:nvPr/>
            </p:nvSpPr>
            <p:spPr bwMode="auto">
              <a:xfrm>
                <a:off x="2586038" y="4997450"/>
                <a:ext cx="685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(3,1)</a:t>
                </a:r>
              </a:p>
            </p:txBody>
          </p:sp>
          <p:sp>
            <p:nvSpPr>
              <p:cNvPr id="95251" name="Rectangle 71"/>
              <p:cNvSpPr>
                <a:spLocks noChangeArrowheads="1"/>
              </p:cNvSpPr>
              <p:nvPr/>
            </p:nvSpPr>
            <p:spPr bwMode="auto">
              <a:xfrm>
                <a:off x="3094038" y="4953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95252" name="Text Box 72"/>
              <p:cNvSpPr txBox="1">
                <a:spLocks noChangeArrowheads="1"/>
              </p:cNvSpPr>
              <p:nvPr/>
            </p:nvSpPr>
            <p:spPr bwMode="auto">
              <a:xfrm>
                <a:off x="3043238" y="4997450"/>
                <a:ext cx="685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(3,2)</a:t>
                </a:r>
              </a:p>
            </p:txBody>
          </p:sp>
          <p:sp>
            <p:nvSpPr>
              <p:cNvPr id="95253" name="Rectangle 74"/>
              <p:cNvSpPr>
                <a:spLocks noChangeArrowheads="1"/>
              </p:cNvSpPr>
              <p:nvPr/>
            </p:nvSpPr>
            <p:spPr bwMode="auto">
              <a:xfrm>
                <a:off x="3551238" y="4953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95254" name="Text Box 75"/>
              <p:cNvSpPr txBox="1">
                <a:spLocks noChangeArrowheads="1"/>
              </p:cNvSpPr>
              <p:nvPr/>
            </p:nvSpPr>
            <p:spPr bwMode="auto">
              <a:xfrm>
                <a:off x="3500438" y="4997450"/>
                <a:ext cx="685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(3,3)</a:t>
                </a:r>
              </a:p>
            </p:txBody>
          </p:sp>
          <p:sp>
            <p:nvSpPr>
              <p:cNvPr id="95255" name="Rectangle 77"/>
              <p:cNvSpPr>
                <a:spLocks noChangeArrowheads="1"/>
              </p:cNvSpPr>
              <p:nvPr/>
            </p:nvSpPr>
            <p:spPr bwMode="auto">
              <a:xfrm>
                <a:off x="4008438" y="4953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95256" name="Text Box 78"/>
              <p:cNvSpPr txBox="1">
                <a:spLocks noChangeArrowheads="1"/>
              </p:cNvSpPr>
              <p:nvPr/>
            </p:nvSpPr>
            <p:spPr bwMode="auto">
              <a:xfrm>
                <a:off x="3957638" y="4997450"/>
                <a:ext cx="685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(3,4)</a:t>
                </a:r>
              </a:p>
            </p:txBody>
          </p:sp>
          <p:sp>
            <p:nvSpPr>
              <p:cNvPr id="95257" name="Rectangle 80"/>
              <p:cNvSpPr>
                <a:spLocks noChangeArrowheads="1"/>
              </p:cNvSpPr>
              <p:nvPr/>
            </p:nvSpPr>
            <p:spPr bwMode="auto">
              <a:xfrm>
                <a:off x="4465638" y="4953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95258" name="Text Box 81"/>
              <p:cNvSpPr txBox="1">
                <a:spLocks noChangeArrowheads="1"/>
              </p:cNvSpPr>
              <p:nvPr/>
            </p:nvSpPr>
            <p:spPr bwMode="auto">
              <a:xfrm>
                <a:off x="4414838" y="4997450"/>
                <a:ext cx="685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/>
                  <a:t>(3,5)</a:t>
                </a:r>
              </a:p>
            </p:txBody>
          </p:sp>
        </p:grpSp>
        <p:grpSp>
          <p:nvGrpSpPr>
            <p:cNvPr id="95260" name="Group 83"/>
            <p:cNvGrpSpPr>
              <a:grpSpLocks/>
            </p:cNvGrpSpPr>
            <p:nvPr/>
          </p:nvGrpSpPr>
          <p:grpSpPr bwMode="auto">
            <a:xfrm>
              <a:off x="2141621" y="4046956"/>
              <a:ext cx="2967038" cy="457200"/>
              <a:chOff x="624" y="2948"/>
              <a:chExt cx="1869" cy="288"/>
            </a:xfrm>
          </p:grpSpPr>
          <p:grpSp>
            <p:nvGrpSpPr>
              <p:cNvPr id="95279" name="Group 84"/>
              <p:cNvGrpSpPr>
                <a:grpSpLocks/>
              </p:cNvGrpSpPr>
              <p:nvPr/>
            </p:nvGrpSpPr>
            <p:grpSpPr bwMode="auto">
              <a:xfrm>
                <a:off x="624" y="2948"/>
                <a:ext cx="432" cy="288"/>
                <a:chOff x="624" y="2948"/>
                <a:chExt cx="432" cy="288"/>
              </a:xfrm>
            </p:grpSpPr>
            <p:sp>
              <p:nvSpPr>
                <p:cNvPr id="95295" name="Rectangle 85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9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(4,0)</a:t>
                  </a:r>
                </a:p>
              </p:txBody>
            </p:sp>
          </p:grpSp>
          <p:grpSp>
            <p:nvGrpSpPr>
              <p:cNvPr id="95280" name="Group 87"/>
              <p:cNvGrpSpPr>
                <a:grpSpLocks/>
              </p:cNvGrpSpPr>
              <p:nvPr/>
            </p:nvGrpSpPr>
            <p:grpSpPr bwMode="auto">
              <a:xfrm>
                <a:off x="909" y="2948"/>
                <a:ext cx="432" cy="288"/>
                <a:chOff x="624" y="2948"/>
                <a:chExt cx="432" cy="288"/>
              </a:xfrm>
            </p:grpSpPr>
            <p:sp>
              <p:nvSpPr>
                <p:cNvPr id="95293" name="Rectangle 88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9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dirty="0"/>
                    <a:t>(4,1)</a:t>
                  </a:r>
                </a:p>
              </p:txBody>
            </p:sp>
          </p:grpSp>
          <p:grpSp>
            <p:nvGrpSpPr>
              <p:cNvPr id="95281" name="Group 90"/>
              <p:cNvGrpSpPr>
                <a:grpSpLocks/>
              </p:cNvGrpSpPr>
              <p:nvPr/>
            </p:nvGrpSpPr>
            <p:grpSpPr bwMode="auto">
              <a:xfrm>
                <a:off x="1197" y="2948"/>
                <a:ext cx="432" cy="288"/>
                <a:chOff x="624" y="2948"/>
                <a:chExt cx="432" cy="288"/>
              </a:xfrm>
            </p:grpSpPr>
            <p:sp>
              <p:nvSpPr>
                <p:cNvPr id="95291" name="Rectangle 91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9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dirty="0"/>
                    <a:t>(4,2)</a:t>
                  </a:r>
                </a:p>
              </p:txBody>
            </p:sp>
          </p:grpSp>
          <p:grpSp>
            <p:nvGrpSpPr>
              <p:cNvPr id="95282" name="Group 93"/>
              <p:cNvGrpSpPr>
                <a:grpSpLocks/>
              </p:cNvGrpSpPr>
              <p:nvPr/>
            </p:nvGrpSpPr>
            <p:grpSpPr bwMode="auto">
              <a:xfrm>
                <a:off x="1485" y="2948"/>
                <a:ext cx="432" cy="288"/>
                <a:chOff x="624" y="2948"/>
                <a:chExt cx="432" cy="288"/>
              </a:xfrm>
            </p:grpSpPr>
            <p:sp>
              <p:nvSpPr>
                <p:cNvPr id="95289" name="Rectangle 94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9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(4,3)</a:t>
                  </a:r>
                </a:p>
              </p:txBody>
            </p:sp>
          </p:grpSp>
          <p:grpSp>
            <p:nvGrpSpPr>
              <p:cNvPr id="95283" name="Group 96"/>
              <p:cNvGrpSpPr>
                <a:grpSpLocks/>
              </p:cNvGrpSpPr>
              <p:nvPr/>
            </p:nvGrpSpPr>
            <p:grpSpPr bwMode="auto">
              <a:xfrm>
                <a:off x="1773" y="2948"/>
                <a:ext cx="432" cy="288"/>
                <a:chOff x="624" y="2948"/>
                <a:chExt cx="432" cy="288"/>
              </a:xfrm>
            </p:grpSpPr>
            <p:sp>
              <p:nvSpPr>
                <p:cNvPr id="95287" name="Rectangle 97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8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(4,4)</a:t>
                  </a:r>
                </a:p>
              </p:txBody>
            </p:sp>
          </p:grpSp>
          <p:grpSp>
            <p:nvGrpSpPr>
              <p:cNvPr id="95284" name="Group 99"/>
              <p:cNvGrpSpPr>
                <a:grpSpLocks/>
              </p:cNvGrpSpPr>
              <p:nvPr/>
            </p:nvGrpSpPr>
            <p:grpSpPr bwMode="auto">
              <a:xfrm>
                <a:off x="2061" y="2948"/>
                <a:ext cx="432" cy="288"/>
                <a:chOff x="624" y="2948"/>
                <a:chExt cx="432" cy="288"/>
              </a:xfrm>
            </p:grpSpPr>
            <p:sp>
              <p:nvSpPr>
                <p:cNvPr id="95285" name="Rectangle 100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(4,5)</a:t>
                  </a: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141621" y="3585578"/>
              <a:ext cx="2967038" cy="457200"/>
              <a:chOff x="2133600" y="5864225"/>
              <a:chExt cx="2967038" cy="457200"/>
            </a:xfrm>
          </p:grpSpPr>
          <p:grpSp>
            <p:nvGrpSpPr>
              <p:cNvPr id="95261" name="Group 102"/>
              <p:cNvGrpSpPr>
                <a:grpSpLocks/>
              </p:cNvGrpSpPr>
              <p:nvPr/>
            </p:nvGrpSpPr>
            <p:grpSpPr bwMode="auto">
              <a:xfrm>
                <a:off x="2133600" y="5864225"/>
                <a:ext cx="685800" cy="457200"/>
                <a:chOff x="624" y="2948"/>
                <a:chExt cx="432" cy="288"/>
              </a:xfrm>
            </p:grpSpPr>
            <p:sp>
              <p:nvSpPr>
                <p:cNvPr id="95277" name="Rectangle 103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7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(5,0)</a:t>
                  </a:r>
                </a:p>
              </p:txBody>
            </p:sp>
          </p:grpSp>
          <p:grpSp>
            <p:nvGrpSpPr>
              <p:cNvPr id="95262" name="Group 105"/>
              <p:cNvGrpSpPr>
                <a:grpSpLocks/>
              </p:cNvGrpSpPr>
              <p:nvPr/>
            </p:nvGrpSpPr>
            <p:grpSpPr bwMode="auto">
              <a:xfrm>
                <a:off x="2586038" y="5864225"/>
                <a:ext cx="685800" cy="457200"/>
                <a:chOff x="624" y="2948"/>
                <a:chExt cx="432" cy="288"/>
              </a:xfrm>
            </p:grpSpPr>
            <p:sp>
              <p:nvSpPr>
                <p:cNvPr id="95275" name="Rectangle 106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76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(5,1)</a:t>
                  </a:r>
                </a:p>
              </p:txBody>
            </p:sp>
          </p:grpSp>
          <p:grpSp>
            <p:nvGrpSpPr>
              <p:cNvPr id="95263" name="Group 108"/>
              <p:cNvGrpSpPr>
                <a:grpSpLocks/>
              </p:cNvGrpSpPr>
              <p:nvPr/>
            </p:nvGrpSpPr>
            <p:grpSpPr bwMode="auto">
              <a:xfrm>
                <a:off x="3043238" y="5864225"/>
                <a:ext cx="685800" cy="457200"/>
                <a:chOff x="624" y="2948"/>
                <a:chExt cx="432" cy="288"/>
              </a:xfrm>
            </p:grpSpPr>
            <p:sp>
              <p:nvSpPr>
                <p:cNvPr id="95273" name="Rectangle 109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7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(5,2)</a:t>
                  </a:r>
                </a:p>
              </p:txBody>
            </p:sp>
          </p:grpSp>
          <p:grpSp>
            <p:nvGrpSpPr>
              <p:cNvPr id="95264" name="Group 111"/>
              <p:cNvGrpSpPr>
                <a:grpSpLocks/>
              </p:cNvGrpSpPr>
              <p:nvPr/>
            </p:nvGrpSpPr>
            <p:grpSpPr bwMode="auto">
              <a:xfrm>
                <a:off x="3500438" y="5864225"/>
                <a:ext cx="685800" cy="457200"/>
                <a:chOff x="624" y="2948"/>
                <a:chExt cx="432" cy="288"/>
              </a:xfrm>
            </p:grpSpPr>
            <p:sp>
              <p:nvSpPr>
                <p:cNvPr id="95271" name="Rectangle 112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7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dirty="0"/>
                    <a:t>(5,3)</a:t>
                  </a:r>
                </a:p>
              </p:txBody>
            </p:sp>
          </p:grpSp>
          <p:grpSp>
            <p:nvGrpSpPr>
              <p:cNvPr id="95265" name="Group 114"/>
              <p:cNvGrpSpPr>
                <a:grpSpLocks/>
              </p:cNvGrpSpPr>
              <p:nvPr/>
            </p:nvGrpSpPr>
            <p:grpSpPr bwMode="auto">
              <a:xfrm>
                <a:off x="3957638" y="5864225"/>
                <a:ext cx="685800" cy="457200"/>
                <a:chOff x="624" y="2948"/>
                <a:chExt cx="432" cy="288"/>
              </a:xfrm>
            </p:grpSpPr>
            <p:sp>
              <p:nvSpPr>
                <p:cNvPr id="95269" name="Rectangle 115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70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(5,4)</a:t>
                  </a:r>
                </a:p>
              </p:txBody>
            </p:sp>
          </p:grpSp>
          <p:grpSp>
            <p:nvGrpSpPr>
              <p:cNvPr id="95266" name="Group 117"/>
              <p:cNvGrpSpPr>
                <a:grpSpLocks/>
              </p:cNvGrpSpPr>
              <p:nvPr/>
            </p:nvGrpSpPr>
            <p:grpSpPr bwMode="auto">
              <a:xfrm>
                <a:off x="4414838" y="5864225"/>
                <a:ext cx="685800" cy="457200"/>
                <a:chOff x="624" y="2948"/>
                <a:chExt cx="432" cy="288"/>
              </a:xfrm>
            </p:grpSpPr>
            <p:sp>
              <p:nvSpPr>
                <p:cNvPr id="95267" name="Rectangle 118"/>
                <p:cNvSpPr>
                  <a:spLocks noChangeArrowheads="1"/>
                </p:cNvSpPr>
                <p:nvPr/>
              </p:nvSpPr>
              <p:spPr bwMode="auto">
                <a:xfrm>
                  <a:off x="656" y="2948"/>
                  <a:ext cx="288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GB" altLang="en-US"/>
                </a:p>
              </p:txBody>
            </p:sp>
            <p:sp>
              <p:nvSpPr>
                <p:cNvPr id="95268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/>
                    <a:t>(5,5)</a:t>
                  </a:r>
                </a:p>
              </p:txBody>
            </p:sp>
          </p:grpSp>
        </p:grpSp>
      </p:grpSp>
      <p:sp>
        <p:nvSpPr>
          <p:cNvPr id="95237" name="Text Box 123"/>
          <p:cNvSpPr txBox="1">
            <a:spLocks noChangeArrowheads="1"/>
          </p:cNvSpPr>
          <p:nvPr/>
        </p:nvSpPr>
        <p:spPr bwMode="auto">
          <a:xfrm>
            <a:off x="5329238" y="4346073"/>
            <a:ext cx="155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nlocalx</a:t>
            </a:r>
            <a:r>
              <a:rPr lang="en-US" altLang="en-US" sz="2400" dirty="0"/>
              <a:t> =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nlocaly</a:t>
            </a:r>
            <a:r>
              <a:rPr lang="en-US" altLang="en-US" sz="2400" dirty="0"/>
              <a:t> = 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34D78-D5B5-7346-B04F-C650C6C5ED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Array Initialisation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ea typeface="ＭＳ Ｐゴシック" charset="-128"/>
              </a:rPr>
              <a:t>There are 3 arrays: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phi : the current values of the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oldphi : the values of the solution for the previous iteration.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mask : equals false on boundaries and true elsewhere.</a:t>
            </a:r>
          </a:p>
        </p:txBody>
      </p:sp>
      <p:grpSp>
        <p:nvGrpSpPr>
          <p:cNvPr id="97284" name="Group 13"/>
          <p:cNvGrpSpPr>
            <a:grpSpLocks/>
          </p:cNvGrpSpPr>
          <p:nvPr/>
        </p:nvGrpSpPr>
        <p:grpSpPr bwMode="auto">
          <a:xfrm>
            <a:off x="1295400" y="3733800"/>
            <a:ext cx="3105150" cy="2381250"/>
            <a:chOff x="719" y="2788"/>
            <a:chExt cx="1956" cy="1500"/>
          </a:xfrm>
        </p:grpSpPr>
        <p:sp>
          <p:nvSpPr>
            <p:cNvPr id="97296" name="Text Box 5"/>
            <p:cNvSpPr txBox="1">
              <a:spLocks noChangeArrowheads="1"/>
            </p:cNvSpPr>
            <p:nvPr/>
          </p:nvSpPr>
          <p:spPr bwMode="auto">
            <a:xfrm>
              <a:off x="719" y="2961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0 0 0 0 0 0 0 0</a:t>
              </a:r>
              <a:r>
                <a:rPr lang="en-US" altLang="en-US" sz="2400"/>
                <a:t> </a:t>
              </a:r>
            </a:p>
          </p:txBody>
        </p:sp>
        <p:sp>
          <p:nvSpPr>
            <p:cNvPr id="97297" name="Text Box 6"/>
            <p:cNvSpPr txBox="1">
              <a:spLocks noChangeArrowheads="1"/>
            </p:cNvSpPr>
            <p:nvPr/>
          </p:nvSpPr>
          <p:spPr bwMode="auto">
            <a:xfrm>
              <a:off x="720" y="3133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0 0 0 0 0 0 0 0</a:t>
              </a:r>
              <a:r>
                <a:rPr lang="en-US" altLang="en-US" sz="2400"/>
                <a:t> </a:t>
              </a:r>
            </a:p>
          </p:txBody>
        </p:sp>
        <p:sp>
          <p:nvSpPr>
            <p:cNvPr id="97298" name="Text Box 7"/>
            <p:cNvSpPr txBox="1">
              <a:spLocks noChangeArrowheads="1"/>
            </p:cNvSpPr>
            <p:nvPr/>
          </p:nvSpPr>
          <p:spPr bwMode="auto">
            <a:xfrm>
              <a:off x="720" y="3306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0 0 0 1 1 0 0 0</a:t>
              </a:r>
              <a:r>
                <a:rPr lang="en-US" altLang="en-US" sz="2400"/>
                <a:t> </a:t>
              </a:r>
            </a:p>
          </p:txBody>
        </p:sp>
        <p:sp>
          <p:nvSpPr>
            <p:cNvPr id="97299" name="Text Box 8"/>
            <p:cNvSpPr txBox="1">
              <a:spLocks noChangeArrowheads="1"/>
            </p:cNvSpPr>
            <p:nvPr/>
          </p:nvSpPr>
          <p:spPr bwMode="auto">
            <a:xfrm>
              <a:off x="719" y="3482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0 0 0 1 1 0 0 0 </a:t>
              </a:r>
            </a:p>
          </p:txBody>
        </p:sp>
        <p:sp>
          <p:nvSpPr>
            <p:cNvPr id="97300" name="Text Box 9"/>
            <p:cNvSpPr txBox="1">
              <a:spLocks noChangeArrowheads="1"/>
            </p:cNvSpPr>
            <p:nvPr/>
          </p:nvSpPr>
          <p:spPr bwMode="auto">
            <a:xfrm>
              <a:off x="719" y="3655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0 0 0 0 0 0 0 0 </a:t>
              </a:r>
            </a:p>
          </p:txBody>
        </p:sp>
        <p:sp>
          <p:nvSpPr>
            <p:cNvPr id="97301" name="Text Box 10"/>
            <p:cNvSpPr txBox="1">
              <a:spLocks noChangeArrowheads="1"/>
            </p:cNvSpPr>
            <p:nvPr/>
          </p:nvSpPr>
          <p:spPr bwMode="auto">
            <a:xfrm>
              <a:off x="719" y="3827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0 0 0 0 0 0 0 0 </a:t>
              </a:r>
            </a:p>
          </p:txBody>
        </p:sp>
        <p:sp>
          <p:nvSpPr>
            <p:cNvPr id="97302" name="Text Box 11"/>
            <p:cNvSpPr txBox="1">
              <a:spLocks noChangeArrowheads="1"/>
            </p:cNvSpPr>
            <p:nvPr/>
          </p:nvSpPr>
          <p:spPr bwMode="auto">
            <a:xfrm>
              <a:off x="719" y="4000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0 0 0 0 0 0 0 0 </a:t>
              </a:r>
            </a:p>
          </p:txBody>
        </p:sp>
        <p:sp>
          <p:nvSpPr>
            <p:cNvPr id="97303" name="Text Box 12"/>
            <p:cNvSpPr txBox="1">
              <a:spLocks noChangeArrowheads="1"/>
            </p:cNvSpPr>
            <p:nvPr/>
          </p:nvSpPr>
          <p:spPr bwMode="auto">
            <a:xfrm>
              <a:off x="719" y="2788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0 0 0 0 0 0 0 0</a:t>
              </a:r>
              <a:r>
                <a:rPr lang="en-US" altLang="en-US" sz="2400"/>
                <a:t> </a:t>
              </a:r>
            </a:p>
          </p:txBody>
        </p:sp>
      </p:grpSp>
      <p:sp>
        <p:nvSpPr>
          <p:cNvPr id="97285" name="Text Box 14"/>
          <p:cNvSpPr txBox="1">
            <a:spLocks noChangeArrowheads="1"/>
          </p:cNvSpPr>
          <p:nvPr/>
        </p:nvSpPr>
        <p:spPr bwMode="auto">
          <a:xfrm>
            <a:off x="2362200" y="60198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phi</a:t>
            </a:r>
          </a:p>
        </p:txBody>
      </p:sp>
      <p:grpSp>
        <p:nvGrpSpPr>
          <p:cNvPr id="97286" name="Group 15"/>
          <p:cNvGrpSpPr>
            <a:grpSpLocks/>
          </p:cNvGrpSpPr>
          <p:nvPr/>
        </p:nvGrpSpPr>
        <p:grpSpPr bwMode="auto">
          <a:xfrm>
            <a:off x="5105400" y="3729038"/>
            <a:ext cx="3106738" cy="2381250"/>
            <a:chOff x="719" y="2788"/>
            <a:chExt cx="1957" cy="1500"/>
          </a:xfrm>
        </p:grpSpPr>
        <p:sp>
          <p:nvSpPr>
            <p:cNvPr id="97288" name="Text Box 16"/>
            <p:cNvSpPr txBox="1">
              <a:spLocks noChangeArrowheads="1"/>
            </p:cNvSpPr>
            <p:nvPr/>
          </p:nvSpPr>
          <p:spPr bwMode="auto">
            <a:xfrm>
              <a:off x="719" y="2964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T T T T T T F </a:t>
              </a:r>
            </a:p>
          </p:txBody>
        </p:sp>
        <p:sp>
          <p:nvSpPr>
            <p:cNvPr id="97289" name="Text Box 17"/>
            <p:cNvSpPr txBox="1">
              <a:spLocks noChangeArrowheads="1"/>
            </p:cNvSpPr>
            <p:nvPr/>
          </p:nvSpPr>
          <p:spPr bwMode="auto">
            <a:xfrm>
              <a:off x="720" y="3133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T T T T T T F</a:t>
              </a:r>
              <a:r>
                <a:rPr lang="en-US" altLang="en-US" sz="2400"/>
                <a:t> </a:t>
              </a:r>
            </a:p>
          </p:txBody>
        </p:sp>
        <p:sp>
          <p:nvSpPr>
            <p:cNvPr id="97290" name="Text Box 18"/>
            <p:cNvSpPr txBox="1">
              <a:spLocks noChangeArrowheads="1"/>
            </p:cNvSpPr>
            <p:nvPr/>
          </p:nvSpPr>
          <p:spPr bwMode="auto">
            <a:xfrm>
              <a:off x="720" y="3309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T T F F T T F </a:t>
              </a:r>
            </a:p>
          </p:txBody>
        </p:sp>
        <p:sp>
          <p:nvSpPr>
            <p:cNvPr id="97291" name="Text Box 19"/>
            <p:cNvSpPr txBox="1">
              <a:spLocks noChangeArrowheads="1"/>
            </p:cNvSpPr>
            <p:nvPr/>
          </p:nvSpPr>
          <p:spPr bwMode="auto">
            <a:xfrm>
              <a:off x="719" y="3482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T T F F T T F </a:t>
              </a:r>
            </a:p>
          </p:txBody>
        </p:sp>
        <p:sp>
          <p:nvSpPr>
            <p:cNvPr id="97292" name="Text Box 20"/>
            <p:cNvSpPr txBox="1">
              <a:spLocks noChangeArrowheads="1"/>
            </p:cNvSpPr>
            <p:nvPr/>
          </p:nvSpPr>
          <p:spPr bwMode="auto">
            <a:xfrm>
              <a:off x="719" y="3652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T T T T T T F</a:t>
              </a:r>
              <a:r>
                <a:rPr lang="en-US" altLang="en-US" sz="2400"/>
                <a:t> </a:t>
              </a:r>
            </a:p>
          </p:txBody>
        </p:sp>
        <p:sp>
          <p:nvSpPr>
            <p:cNvPr id="97293" name="Text Box 21"/>
            <p:cNvSpPr txBox="1">
              <a:spLocks noChangeArrowheads="1"/>
            </p:cNvSpPr>
            <p:nvPr/>
          </p:nvSpPr>
          <p:spPr bwMode="auto">
            <a:xfrm>
              <a:off x="719" y="3824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T T T T T T F</a:t>
              </a:r>
              <a:r>
                <a:rPr lang="en-US" altLang="en-US" sz="2400"/>
                <a:t> </a:t>
              </a:r>
            </a:p>
          </p:txBody>
        </p:sp>
        <p:sp>
          <p:nvSpPr>
            <p:cNvPr id="97294" name="Text Box 22"/>
            <p:cNvSpPr txBox="1">
              <a:spLocks noChangeArrowheads="1"/>
            </p:cNvSpPr>
            <p:nvPr/>
          </p:nvSpPr>
          <p:spPr bwMode="auto">
            <a:xfrm>
              <a:off x="719" y="4000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F F F F F F F </a:t>
              </a:r>
            </a:p>
          </p:txBody>
        </p:sp>
        <p:sp>
          <p:nvSpPr>
            <p:cNvPr id="97295" name="Text Box 23"/>
            <p:cNvSpPr txBox="1">
              <a:spLocks noChangeArrowheads="1"/>
            </p:cNvSpPr>
            <p:nvPr/>
          </p:nvSpPr>
          <p:spPr bwMode="auto">
            <a:xfrm>
              <a:off x="719" y="2788"/>
              <a:ext cx="1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charset="0"/>
                </a:rPr>
                <a:t>F F F F F F F F</a:t>
              </a:r>
              <a:r>
                <a:rPr lang="en-US" altLang="en-US" sz="2400"/>
                <a:t> </a:t>
              </a:r>
            </a:p>
          </p:txBody>
        </p:sp>
      </p:grpSp>
      <p:sp>
        <p:nvSpPr>
          <p:cNvPr id="97287" name="Text Box 24"/>
          <p:cNvSpPr txBox="1">
            <a:spLocks noChangeArrowheads="1"/>
          </p:cNvSpPr>
          <p:nvPr/>
        </p:nvSpPr>
        <p:spPr bwMode="auto">
          <a:xfrm>
            <a:off x="6324600" y="59436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mask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8C53B-64E2-CE44-AE1B-CD02B917A27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Outline MPI Code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79388" y="1030288"/>
            <a:ext cx="8964612" cy="56324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&lt;stdlib.h&gt;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&lt;math.h&gt;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#include &lt;mpi.h&gt;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</a:rPr>
              <a:t>int main (int argc, char *argv[])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    MPI_Init (&amp;argc, &amp;argv);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0033CC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urier New" charset="0"/>
              </a:rPr>
              <a:t>    MPI_Finalize();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charset="0"/>
              </a:rPr>
              <a:t>}</a:t>
            </a:r>
            <a:r>
              <a:rPr lang="en-US" altLang="en-US" sz="1800">
                <a:latin typeface="Courier New" charset="0"/>
              </a:rPr>
              <a:t>   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H="1" flipV="1">
            <a:off x="2124075" y="3284538"/>
            <a:ext cx="2447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72000" y="2852738"/>
            <a:ext cx="3952875" cy="863600"/>
          </a:xfrm>
          <a:prstGeom prst="rect">
            <a:avLst/>
          </a:prstGeom>
          <a:solidFill>
            <a:srgbClr val="FFCC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Code for initialising data distribution goes here</a:t>
            </a:r>
          </a:p>
        </p:txBody>
      </p:sp>
      <p:grpSp>
        <p:nvGrpSpPr>
          <p:cNvPr id="99334" name="Group 3"/>
          <p:cNvGrpSpPr>
            <a:grpSpLocks/>
          </p:cNvGrpSpPr>
          <p:nvPr/>
        </p:nvGrpSpPr>
        <p:grpSpPr bwMode="auto">
          <a:xfrm>
            <a:off x="2124075" y="3860800"/>
            <a:ext cx="6400800" cy="473075"/>
            <a:chOff x="2133600" y="3276600"/>
            <a:chExt cx="6400800" cy="473075"/>
          </a:xfrm>
        </p:grpSpPr>
        <p:sp>
          <p:nvSpPr>
            <p:cNvPr id="99341" name="Line 6"/>
            <p:cNvSpPr>
              <a:spLocks noChangeShapeType="1"/>
            </p:cNvSpPr>
            <p:nvPr/>
          </p:nvSpPr>
          <p:spPr bwMode="auto">
            <a:xfrm flipH="1">
              <a:off x="2133600" y="3505200"/>
              <a:ext cx="1600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Text Box 7"/>
            <p:cNvSpPr txBox="1">
              <a:spLocks noChangeArrowheads="1"/>
            </p:cNvSpPr>
            <p:nvPr/>
          </p:nvSpPr>
          <p:spPr bwMode="auto">
            <a:xfrm>
              <a:off x="3657600" y="3276600"/>
              <a:ext cx="4876800" cy="473075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Code for initialising arrays goes here</a:t>
              </a:r>
            </a:p>
          </p:txBody>
        </p:sp>
      </p:grpSp>
      <p:grpSp>
        <p:nvGrpSpPr>
          <p:cNvPr id="99335" name="Group 2"/>
          <p:cNvGrpSpPr>
            <a:grpSpLocks/>
          </p:cNvGrpSpPr>
          <p:nvPr/>
        </p:nvGrpSpPr>
        <p:grpSpPr bwMode="auto">
          <a:xfrm>
            <a:off x="2124075" y="4508500"/>
            <a:ext cx="6388100" cy="473075"/>
            <a:chOff x="2051720" y="4509120"/>
            <a:chExt cx="6460976" cy="473075"/>
          </a:xfrm>
        </p:grpSpPr>
        <p:sp>
          <p:nvSpPr>
            <p:cNvPr id="99339" name="Line 8"/>
            <p:cNvSpPr>
              <a:spLocks noChangeShapeType="1"/>
            </p:cNvSpPr>
            <p:nvPr/>
          </p:nvSpPr>
          <p:spPr bwMode="auto">
            <a:xfrm flipH="1">
              <a:off x="2051720" y="4797152"/>
              <a:ext cx="1600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Text Box 9"/>
            <p:cNvSpPr txBox="1">
              <a:spLocks noChangeArrowheads="1"/>
            </p:cNvSpPr>
            <p:nvPr/>
          </p:nvSpPr>
          <p:spPr bwMode="auto">
            <a:xfrm>
              <a:off x="3635896" y="4509120"/>
              <a:ext cx="4876800" cy="473075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Code for update loop goes here</a:t>
              </a:r>
            </a:p>
          </p:txBody>
        </p:sp>
      </p:grpSp>
      <p:grpSp>
        <p:nvGrpSpPr>
          <p:cNvPr id="99336" name="Group 1"/>
          <p:cNvGrpSpPr>
            <a:grpSpLocks/>
          </p:cNvGrpSpPr>
          <p:nvPr/>
        </p:nvGrpSpPr>
        <p:grpSpPr bwMode="auto">
          <a:xfrm>
            <a:off x="2124075" y="5229225"/>
            <a:ext cx="6400800" cy="473075"/>
            <a:chOff x="2133600" y="4495800"/>
            <a:chExt cx="6400800" cy="473075"/>
          </a:xfrm>
        </p:grpSpPr>
        <p:sp>
          <p:nvSpPr>
            <p:cNvPr id="99337" name="Line 10"/>
            <p:cNvSpPr>
              <a:spLocks noChangeShapeType="1"/>
            </p:cNvSpPr>
            <p:nvPr/>
          </p:nvSpPr>
          <p:spPr bwMode="auto">
            <a:xfrm flipH="1">
              <a:off x="2133600" y="4724400"/>
              <a:ext cx="1600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8" name="Text Box 11"/>
            <p:cNvSpPr txBox="1">
              <a:spLocks noChangeArrowheads="1"/>
            </p:cNvSpPr>
            <p:nvPr/>
          </p:nvSpPr>
          <p:spPr bwMode="auto">
            <a:xfrm>
              <a:off x="3657600" y="4495800"/>
              <a:ext cx="4876800" cy="473075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Code for output phase goes here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3AD0D2-2437-794B-B2DD-AC0DBBADB6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39113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Initialising the Data Distribution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0" y="1295400"/>
            <a:ext cx="9036050" cy="50625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int rank, nprocs, mypos;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int nprocx, nprocy, periods[2], dims[2], coords[2], reorder=1;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MPI_Comm new_comm;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</a:t>
            </a: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MPI_Comm_size (MPI_COMM_WORLD, &amp;nprocs);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MPI_Comm_rank (MPI_COMM_WORLD, &amp;rank);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solidFill>
                <a:schemeClr val="accent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</a:t>
            </a:r>
            <a:r>
              <a:rPr lang="pl-PL" altLang="en-US" sz="1700" b="1">
                <a:latin typeface="Courier New" charset="0"/>
              </a:rPr>
              <a:t>dims[0] = dims[1]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en-US" sz="1700" b="1">
                <a:latin typeface="Courier New" charset="0"/>
              </a:rPr>
              <a:t>    </a:t>
            </a:r>
            <a:r>
              <a:rPr lang="pl-PL" altLang="en-US" sz="1700" b="1">
                <a:solidFill>
                  <a:schemeClr val="accent2"/>
                </a:solidFill>
                <a:latin typeface="Courier New" charset="0"/>
              </a:rPr>
              <a:t>MPI_Dims_create (nprocs, 2, dims);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en-US" sz="1700" b="1">
                <a:latin typeface="Courier New" charset="0"/>
              </a:rPr>
              <a:t>    nprocy = dims[0];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en-US" sz="1700" b="1">
                <a:latin typeface="Courier New" charset="0"/>
              </a:rPr>
              <a:t>    nprocx = dims[1];</a:t>
            </a:r>
            <a:r>
              <a:rPr lang="en-US" altLang="en-US" sz="1700" b="1"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periods[0] = periods[1] = </a:t>
            </a:r>
            <a:r>
              <a:rPr lang="en-GB" altLang="en-US" sz="1700" b="1">
                <a:latin typeface="Courier New" charset="0"/>
              </a:rPr>
              <a:t>0</a:t>
            </a:r>
            <a:r>
              <a:rPr lang="en-US" altLang="en-US" sz="17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</a:t>
            </a: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MPI_Cart_create (MPI_COMM_WORLD, 2, dims, periods, 1,&amp;new_comm);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MPI_Cart_coords (new_comm, rank, 2, coords);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</a:t>
            </a:r>
            <a:r>
              <a:rPr lang="en-US" altLang="en-US" sz="1700" b="1">
                <a:latin typeface="Courier New" charset="0"/>
              </a:rPr>
              <a:t>myposy = coords[0];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myposx = coords[1];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MPI_Cart_shift  (new_comm, 0, 1, &amp;down, &amp;up);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MPI_Cart_shift  (new_comm, 1, 1, &amp;left, &amp;right);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</a:t>
            </a:r>
            <a:endParaRPr lang="en-US" altLang="en-US" sz="1800">
              <a:latin typeface="Courier New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E3C9F-70B4-0F40-85CC-4C3A6EA6C2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Initialising the Data Distribution 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dims[0] and dims[1] are the number of processes in the process grid in each direction. We make the grid as square as possible using </a:t>
            </a:r>
            <a:r>
              <a:rPr lang="en-US" altLang="en-US" sz="2800">
                <a:solidFill>
                  <a:schemeClr val="accent2"/>
                </a:solidFill>
                <a:ea typeface="ＭＳ Ｐゴシック" charset="-128"/>
              </a:rPr>
              <a:t>MPI_Dims_create()</a:t>
            </a:r>
            <a:r>
              <a:rPr lang="en-US" altLang="en-US" sz="2800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This time we set up a 2D communicator, new_comm.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The</a:t>
            </a:r>
            <a:r>
              <a:rPr lang="en-US" altLang="en-US" sz="2800">
                <a:solidFill>
                  <a:schemeClr val="accent2"/>
                </a:solidFill>
                <a:ea typeface="ＭＳ Ｐゴシック" charset="-128"/>
              </a:rPr>
              <a:t> MPI_Cart_coords()</a:t>
            </a:r>
            <a:r>
              <a:rPr lang="en-US" altLang="en-US" sz="2800">
                <a:ea typeface="ＭＳ Ｐゴシック" charset="-128"/>
              </a:rPr>
              <a:t> method gives the position in the topology of each process.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Calls to </a:t>
            </a:r>
            <a:r>
              <a:rPr lang="en-US" altLang="en-US" sz="2800">
                <a:solidFill>
                  <a:schemeClr val="accent2"/>
                </a:solidFill>
                <a:ea typeface="ＭＳ Ｐゴシック" charset="-128"/>
              </a:rPr>
              <a:t>MPI_Cart_shift()</a:t>
            </a:r>
            <a:r>
              <a:rPr lang="en-US" altLang="en-US" sz="2800">
                <a:ea typeface="ＭＳ Ｐゴシック" charset="-128"/>
              </a:rPr>
              <a:t> give the ranks of the neighbouring processes in the four directions.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D87141-A57D-1649-BE6F-54DF0808EC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Application Topologies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charset="-128"/>
              </a:rPr>
              <a:t>In many applications, processes are arranged with a particular topology, e.g., a regular grid.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MPI  supports general application topologies by a graph in which communicating processes are connected by an arc.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MPI also provides explicit support for Cartesian grid topologies. Mostly this involves mapping between a process rank and a position in the topology.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5C8B8-8040-B24E-898E-12EA883212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39113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Allocating the Arrays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8532812" cy="4800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</a:t>
            </a: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int nptsx = 200, nptsy = 200, nsizex, nsizey, bufsize, 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double *sbuf, *rbuf;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double **phi, **old_phi;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int **mask;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nsizex = (nptsx-1)/nprocx + 1;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nsizey = (nptsy-1)/nprocy + 1;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bufsize = (nsizex&gt;nsizey) ? nsizex : nsizey;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sbuf = (double *)malloc((sizeof(double)*bufsize));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rbuf = (double *)malloc((sizeof(double)*bufsize));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phi  = (double **)malloc((sizeof(double*)*(nsizey+2)));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oldphi = (double **)malloc((sizeof(double*)*(nsizey+2)));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mask = (int **)malloc((sizeof(int*)*(nsizey+2)));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for (k=0;k&lt;nsizey+2;k++){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     phi[k] = (double *)malloc(sizeof(double)*(nsizex+2));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     oldphi[k] = (double *)malloc(sizeof(double)*(nsizex+2));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     mask[k] = (int *)malloc(sizeof(int)*(nsizex+2));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00"/>
                </a:solidFill>
                <a:latin typeface="Courier New" charset="0"/>
              </a:rPr>
              <a:t>   }</a:t>
            </a:r>
            <a:endParaRPr lang="en-US" altLang="en-US" sz="180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006CF-0BD5-3A44-B47B-4EE5A00704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Initialising phi and mask Arrays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Set all of phi to 0, and all of mask to true.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For processes in row 0 of the process mesh we must set row 1 of the mask array to false.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For processes in the last row of the process mesh we must set row nlocaly of the mask array to false.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For processes in column 0 of the process mesh we must set column 1 of the mask array to false.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For processes in the last column of the process mesh we must set column nlocalx of the mask array to false.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For the 4 points in the centre we must set the phi and mask entries to 1 and false, respectively, in the processes containing them.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3"/>
          <p:cNvSpPr txBox="1">
            <a:spLocks noChangeArrowheads="1"/>
          </p:cNvSpPr>
          <p:nvPr/>
        </p:nvSpPr>
        <p:spPr bwMode="auto">
          <a:xfrm>
            <a:off x="0" y="960438"/>
            <a:ext cx="9036050" cy="56022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int i, j, nlocalx, nlocaly;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nlocalx = (myposx==nprocx-1) ? nptsx-nsizex*(nprocx-1) : nsizex;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nlocaly = (myposy==nprocy-1) ? nptsy-nsizey*(nprocy-1) : nsizey;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for(j=0;j&lt;=nlocaly+1;j++)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for(i=0;i&lt;=nlocalx+1;i++){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phi[j][i]  = 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mask[j][i]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charset="0"/>
              </a:rPr>
              <a:t>   </a:t>
            </a:r>
            <a:r>
              <a:rPr lang="en-US" altLang="en-US" sz="1700" b="1">
                <a:latin typeface="Courier New" charset="0"/>
              </a:rPr>
              <a:t>if (myposy ==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for(i=0;i&lt;=nlocalx+1;i++) mask[1][i] = 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if (myposy == nprocy-1)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for(i=0;i&lt;=nlocalx+1;i++) mask[nlocaly][i] = 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if (myposx ==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for(j=0;j&lt;=nlocaly+1;j++) mask[j][1] = 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if (myposx == nprocx-1)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for(j=0;j&lt;=nlocaly+1;j++) mask[j][nlocalx] = 0;</a:t>
            </a:r>
          </a:p>
        </p:txBody>
      </p:sp>
      <p:sp>
        <p:nvSpPr>
          <p:cNvPr id="1095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23F9A-66FB-5B44-B8A8-80DA54AD95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Initialisation of Arrays</a:t>
            </a:r>
          </a:p>
        </p:txBody>
      </p:sp>
      <p:grpSp>
        <p:nvGrpSpPr>
          <p:cNvPr id="109572" name="Group 13"/>
          <p:cNvGrpSpPr>
            <a:grpSpLocks/>
          </p:cNvGrpSpPr>
          <p:nvPr/>
        </p:nvGrpSpPr>
        <p:grpSpPr bwMode="auto">
          <a:xfrm>
            <a:off x="7235825" y="5013325"/>
            <a:ext cx="792163" cy="792163"/>
            <a:chOff x="7200000" y="3600000"/>
            <a:chExt cx="792088" cy="792088"/>
          </a:xfrm>
        </p:grpSpPr>
        <p:sp>
          <p:nvSpPr>
            <p:cNvPr id="109594" name="Rectangle 1"/>
            <p:cNvSpPr>
              <a:spLocks noChangeArrowheads="1"/>
            </p:cNvSpPr>
            <p:nvPr/>
          </p:nvSpPr>
          <p:spPr bwMode="auto">
            <a:xfrm>
              <a:off x="7200000" y="3600000"/>
              <a:ext cx="792088" cy="7920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5" name="Rectangle 2"/>
            <p:cNvSpPr>
              <a:spLocks noChangeArrowheads="1"/>
            </p:cNvSpPr>
            <p:nvPr/>
          </p:nvSpPr>
          <p:spPr bwMode="auto">
            <a:xfrm>
              <a:off x="7200000" y="3600000"/>
              <a:ext cx="72008" cy="7920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6" name="Rectangle 8"/>
            <p:cNvSpPr>
              <a:spLocks noChangeArrowheads="1"/>
            </p:cNvSpPr>
            <p:nvPr/>
          </p:nvSpPr>
          <p:spPr bwMode="auto">
            <a:xfrm>
              <a:off x="7596000" y="3600000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7" name="Rectangle 9"/>
            <p:cNvSpPr>
              <a:spLocks noChangeArrowheads="1"/>
            </p:cNvSpPr>
            <p:nvPr/>
          </p:nvSpPr>
          <p:spPr bwMode="auto">
            <a:xfrm>
              <a:off x="7596000" y="3996000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8" name="Rectangle 10"/>
            <p:cNvSpPr>
              <a:spLocks noChangeArrowheads="1"/>
            </p:cNvSpPr>
            <p:nvPr/>
          </p:nvSpPr>
          <p:spPr bwMode="auto">
            <a:xfrm>
              <a:off x="7200000" y="3996000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9" name="Rectangle 3"/>
            <p:cNvSpPr>
              <a:spLocks noChangeArrowheads="1"/>
            </p:cNvSpPr>
            <p:nvPr/>
          </p:nvSpPr>
          <p:spPr bwMode="auto">
            <a:xfrm>
              <a:off x="7200000" y="3600000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109573" name="Group 14"/>
          <p:cNvGrpSpPr>
            <a:grpSpLocks/>
          </p:cNvGrpSpPr>
          <p:nvPr/>
        </p:nvGrpSpPr>
        <p:grpSpPr bwMode="auto">
          <a:xfrm>
            <a:off x="7235825" y="5949950"/>
            <a:ext cx="792163" cy="792163"/>
            <a:chOff x="7524328" y="4221088"/>
            <a:chExt cx="792088" cy="792088"/>
          </a:xfrm>
        </p:grpSpPr>
        <p:sp>
          <p:nvSpPr>
            <p:cNvPr id="109588" name="Rectangle 20"/>
            <p:cNvSpPr>
              <a:spLocks noChangeArrowheads="1"/>
            </p:cNvSpPr>
            <p:nvPr/>
          </p:nvSpPr>
          <p:spPr bwMode="auto">
            <a:xfrm>
              <a:off x="7524328" y="4221088"/>
              <a:ext cx="792088" cy="7920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9" name="Rectangle 21"/>
            <p:cNvSpPr>
              <a:spLocks noChangeArrowheads="1"/>
            </p:cNvSpPr>
            <p:nvPr/>
          </p:nvSpPr>
          <p:spPr bwMode="auto">
            <a:xfrm>
              <a:off x="8244408" y="4221088"/>
              <a:ext cx="72008" cy="7920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0" name="Rectangle 22"/>
            <p:cNvSpPr>
              <a:spLocks noChangeArrowheads="1"/>
            </p:cNvSpPr>
            <p:nvPr/>
          </p:nvSpPr>
          <p:spPr bwMode="auto">
            <a:xfrm>
              <a:off x="7920328" y="4221088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1" name="Rectangle 23"/>
            <p:cNvSpPr>
              <a:spLocks noChangeArrowheads="1"/>
            </p:cNvSpPr>
            <p:nvPr/>
          </p:nvSpPr>
          <p:spPr bwMode="auto">
            <a:xfrm>
              <a:off x="7920328" y="4617088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2" name="Rectangle 24"/>
            <p:cNvSpPr>
              <a:spLocks noChangeArrowheads="1"/>
            </p:cNvSpPr>
            <p:nvPr/>
          </p:nvSpPr>
          <p:spPr bwMode="auto">
            <a:xfrm>
              <a:off x="7524328" y="4617088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7524328" y="4221088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109574" name="Group 18"/>
          <p:cNvGrpSpPr>
            <a:grpSpLocks/>
          </p:cNvGrpSpPr>
          <p:nvPr/>
        </p:nvGrpSpPr>
        <p:grpSpPr bwMode="auto">
          <a:xfrm>
            <a:off x="7235736" y="4078287"/>
            <a:ext cx="792163" cy="792163"/>
            <a:chOff x="7596336" y="2132856"/>
            <a:chExt cx="792088" cy="792088"/>
          </a:xfrm>
        </p:grpSpPr>
        <p:sp>
          <p:nvSpPr>
            <p:cNvPr id="109582" name="Rectangle 28"/>
            <p:cNvSpPr>
              <a:spLocks noChangeArrowheads="1"/>
            </p:cNvSpPr>
            <p:nvPr/>
          </p:nvSpPr>
          <p:spPr bwMode="auto">
            <a:xfrm>
              <a:off x="7596336" y="2132856"/>
              <a:ext cx="792088" cy="7920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3" name="Rectangle 29"/>
            <p:cNvSpPr>
              <a:spLocks noChangeArrowheads="1"/>
            </p:cNvSpPr>
            <p:nvPr/>
          </p:nvSpPr>
          <p:spPr bwMode="auto">
            <a:xfrm>
              <a:off x="7596336" y="2132856"/>
              <a:ext cx="792000" cy="7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4" name="Rectangle 30"/>
            <p:cNvSpPr>
              <a:spLocks noChangeArrowheads="1"/>
            </p:cNvSpPr>
            <p:nvPr/>
          </p:nvSpPr>
          <p:spPr bwMode="auto">
            <a:xfrm>
              <a:off x="7992336" y="213285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5" name="Rectangle 31"/>
            <p:cNvSpPr>
              <a:spLocks noChangeArrowheads="1"/>
            </p:cNvSpPr>
            <p:nvPr/>
          </p:nvSpPr>
          <p:spPr bwMode="auto">
            <a:xfrm>
              <a:off x="7992336" y="252885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6" name="Rectangle 32"/>
            <p:cNvSpPr>
              <a:spLocks noChangeArrowheads="1"/>
            </p:cNvSpPr>
            <p:nvPr/>
          </p:nvSpPr>
          <p:spPr bwMode="auto">
            <a:xfrm>
              <a:off x="7596336" y="252885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7" name="Rectangle 33"/>
            <p:cNvSpPr>
              <a:spLocks noChangeArrowheads="1"/>
            </p:cNvSpPr>
            <p:nvPr/>
          </p:nvSpPr>
          <p:spPr bwMode="auto">
            <a:xfrm>
              <a:off x="7596336" y="213285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grpSp>
        <p:nvGrpSpPr>
          <p:cNvPr id="109575" name="Group 17"/>
          <p:cNvGrpSpPr>
            <a:grpSpLocks/>
          </p:cNvGrpSpPr>
          <p:nvPr/>
        </p:nvGrpSpPr>
        <p:grpSpPr bwMode="auto">
          <a:xfrm>
            <a:off x="7235647" y="3126217"/>
            <a:ext cx="792163" cy="792162"/>
            <a:chOff x="7632000" y="1052736"/>
            <a:chExt cx="792472" cy="792088"/>
          </a:xfrm>
        </p:grpSpPr>
        <p:sp>
          <p:nvSpPr>
            <p:cNvPr id="109576" name="Rectangle 34"/>
            <p:cNvSpPr>
              <a:spLocks noChangeArrowheads="1"/>
            </p:cNvSpPr>
            <p:nvPr/>
          </p:nvSpPr>
          <p:spPr bwMode="auto">
            <a:xfrm>
              <a:off x="7632384" y="1052736"/>
              <a:ext cx="792088" cy="7920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77" name="Rectangle 35"/>
            <p:cNvSpPr>
              <a:spLocks noChangeArrowheads="1"/>
            </p:cNvSpPr>
            <p:nvPr/>
          </p:nvSpPr>
          <p:spPr bwMode="auto">
            <a:xfrm>
              <a:off x="7632000" y="1772816"/>
              <a:ext cx="792000" cy="72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78" name="Rectangle 36"/>
            <p:cNvSpPr>
              <a:spLocks noChangeArrowheads="1"/>
            </p:cNvSpPr>
            <p:nvPr/>
          </p:nvSpPr>
          <p:spPr bwMode="auto">
            <a:xfrm>
              <a:off x="8028384" y="105273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79" name="Rectangle 37"/>
            <p:cNvSpPr>
              <a:spLocks noChangeArrowheads="1"/>
            </p:cNvSpPr>
            <p:nvPr/>
          </p:nvSpPr>
          <p:spPr bwMode="auto">
            <a:xfrm>
              <a:off x="8028384" y="144873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0" name="Rectangle 38"/>
            <p:cNvSpPr>
              <a:spLocks noChangeArrowheads="1"/>
            </p:cNvSpPr>
            <p:nvPr/>
          </p:nvSpPr>
          <p:spPr bwMode="auto">
            <a:xfrm>
              <a:off x="7632384" y="144873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9581" name="Rectangle 39"/>
            <p:cNvSpPr>
              <a:spLocks noChangeArrowheads="1"/>
            </p:cNvSpPr>
            <p:nvPr/>
          </p:nvSpPr>
          <p:spPr bwMode="auto">
            <a:xfrm>
              <a:off x="7632384" y="1052736"/>
              <a:ext cx="396000" cy="396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E4827-2792-2640-BFDA-F7CB61F49F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Initialisation of Arrays 2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15400" cy="37544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int globalx, globaly;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for(j=1;j&lt;=nlocaly;j++){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global_y = nlocaly*myposy + j - 1;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if (global_y == nptsy/2 || global_y == nptsy/2-1){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for(i=1;i&lt;=nlocalx;i++){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global_x = nlocalx*myposx + i - 1;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if (global_x == nptsx/2 || global_x == nptsx/2-1){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   mask[j][i]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   phi[j][i]  = 1.0;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}</a:t>
            </a:r>
            <a:endParaRPr lang="en-US" altLang="en-US" sz="1800">
              <a:latin typeface="Courier New" charset="0"/>
            </a:endParaRPr>
          </a:p>
        </p:txBody>
      </p:sp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5940425" y="4005263"/>
            <a:ext cx="792163" cy="79216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1621" name="Rectangle 6"/>
          <p:cNvSpPr>
            <a:spLocks noChangeArrowheads="1"/>
          </p:cNvSpPr>
          <p:nvPr/>
        </p:nvSpPr>
        <p:spPr bwMode="auto">
          <a:xfrm>
            <a:off x="6264275" y="4330700"/>
            <a:ext cx="144463" cy="1444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1622" name="Rectangle 7"/>
          <p:cNvSpPr>
            <a:spLocks noChangeArrowheads="1"/>
          </p:cNvSpPr>
          <p:nvPr/>
        </p:nvSpPr>
        <p:spPr bwMode="auto">
          <a:xfrm>
            <a:off x="6335713" y="4005263"/>
            <a:ext cx="396875" cy="395287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1623" name="Rectangle 8"/>
          <p:cNvSpPr>
            <a:spLocks noChangeArrowheads="1"/>
          </p:cNvSpPr>
          <p:nvPr/>
        </p:nvSpPr>
        <p:spPr bwMode="auto">
          <a:xfrm>
            <a:off x="6335713" y="4400550"/>
            <a:ext cx="396875" cy="396875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1624" name="Rectangle 9"/>
          <p:cNvSpPr>
            <a:spLocks noChangeArrowheads="1"/>
          </p:cNvSpPr>
          <p:nvPr/>
        </p:nvSpPr>
        <p:spPr bwMode="auto">
          <a:xfrm>
            <a:off x="5940425" y="4400550"/>
            <a:ext cx="395288" cy="396875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11625" name="Rectangle 10"/>
          <p:cNvSpPr>
            <a:spLocks noChangeArrowheads="1"/>
          </p:cNvSpPr>
          <p:nvPr/>
        </p:nvSpPr>
        <p:spPr bwMode="auto">
          <a:xfrm>
            <a:off x="5940425" y="4005263"/>
            <a:ext cx="395288" cy="395287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43A6B-E3F3-C544-81C4-D3AA37C0E8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Update Phase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The update phase has three main parts.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Copy phi to oldphi array.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Communicate boundary data.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Update points locally.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211A1B-1C5E-3C48-A2CC-442F79E2C1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Update Phase 2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1412875"/>
            <a:ext cx="9144000" cy="51403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int nsteps = 500;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</a:t>
            </a:r>
            <a:r>
              <a:rPr lang="tr-TR" altLang="en-US" sz="1700" b="1">
                <a:latin typeface="Courier New" charset="0"/>
              </a:rPr>
              <a:t>for(k=1;k&lt;=nsteps;k++){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en-US" sz="1700" b="1">
                <a:latin typeface="Courier New" charset="0"/>
              </a:rPr>
              <a:t>       for(j=1;j&lt;=nlocaly;j++)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en-US" sz="1700" b="1">
                <a:latin typeface="Courier New" charset="0"/>
              </a:rPr>
              <a:t>          for(i=1;i&lt;=nlocalx;i++)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en-US" sz="1700" b="1">
                <a:latin typeface="Courier New" charset="0"/>
              </a:rPr>
              <a:t>             oldphi[j][i] = phi[j][i];</a:t>
            </a:r>
            <a:r>
              <a:rPr lang="en-US" altLang="en-US" sz="1700" b="1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</a:t>
            </a:r>
            <a:endParaRPr lang="en-US" altLang="en-US" sz="18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for(j=1;j&lt;=nlocaly;j++)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for(i=1;i&lt;=nlocalx;i++)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if (mask[j][i]) phi[j][i] = 0.25*(oldphi[j][i-1]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   oldphi[j][i+1] + oldphi[j-1][i] + oldphi[j+1][i]);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}</a:t>
            </a:r>
            <a:r>
              <a:rPr lang="en-US" altLang="en-US" sz="1800">
                <a:latin typeface="Courier New" charset="0"/>
              </a:rPr>
              <a:t>     </a:t>
            </a:r>
          </a:p>
        </p:txBody>
      </p:sp>
      <p:grpSp>
        <p:nvGrpSpPr>
          <p:cNvPr id="115716" name="Group 8"/>
          <p:cNvGrpSpPr>
            <a:grpSpLocks/>
          </p:cNvGrpSpPr>
          <p:nvPr/>
        </p:nvGrpSpPr>
        <p:grpSpPr bwMode="auto">
          <a:xfrm>
            <a:off x="1042988" y="3213100"/>
            <a:ext cx="1524000" cy="1751013"/>
            <a:chOff x="624" y="1870"/>
            <a:chExt cx="960" cy="1103"/>
          </a:xfrm>
        </p:grpSpPr>
        <p:sp>
          <p:nvSpPr>
            <p:cNvPr id="115717" name="Text Box 4"/>
            <p:cNvSpPr txBox="1">
              <a:spLocks noChangeArrowheads="1"/>
            </p:cNvSpPr>
            <p:nvPr/>
          </p:nvSpPr>
          <p:spPr bwMode="auto">
            <a:xfrm>
              <a:off x="624" y="1870"/>
              <a:ext cx="582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Shift up</a:t>
              </a:r>
            </a:p>
          </p:txBody>
        </p:sp>
        <p:sp>
          <p:nvSpPr>
            <p:cNvPr id="115718" name="Text Box 5"/>
            <p:cNvSpPr txBox="1">
              <a:spLocks noChangeArrowheads="1"/>
            </p:cNvSpPr>
            <p:nvPr/>
          </p:nvSpPr>
          <p:spPr bwMode="auto">
            <a:xfrm>
              <a:off x="624" y="2160"/>
              <a:ext cx="960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Shift down</a:t>
              </a:r>
            </a:p>
          </p:txBody>
        </p:sp>
        <p:sp>
          <p:nvSpPr>
            <p:cNvPr id="115719" name="Text Box 6"/>
            <p:cNvSpPr txBox="1">
              <a:spLocks noChangeArrowheads="1"/>
            </p:cNvSpPr>
            <p:nvPr/>
          </p:nvSpPr>
          <p:spPr bwMode="auto">
            <a:xfrm>
              <a:off x="624" y="2448"/>
              <a:ext cx="960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Shift right</a:t>
              </a:r>
            </a:p>
          </p:txBody>
        </p:sp>
        <p:sp>
          <p:nvSpPr>
            <p:cNvPr id="115720" name="Text Box 7"/>
            <p:cNvSpPr txBox="1">
              <a:spLocks noChangeArrowheads="1"/>
            </p:cNvSpPr>
            <p:nvPr/>
          </p:nvSpPr>
          <p:spPr bwMode="auto">
            <a:xfrm>
              <a:off x="624" y="2736"/>
              <a:ext cx="960" cy="23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Shift left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8B37E3-0256-DC44-8737-8E86356706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Communication takes place by shifting data in each of the four directions (left, right, up, and down).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Before communicating in any direction we must explicitly buffer the data to be sent, and unpack it when it is received.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61498-55CF-3046-9B00-3BFBE9A8330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Shift Up</a:t>
            </a:r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0" y="1600200"/>
            <a:ext cx="8915400" cy="14001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MPI_Status status;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MPI_Sendrecv (&amp;oldphi[nlocaly][1],nlocalx,MPI_DOUBLE, up,tag,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     &amp;oldphi[0][1], nlocalx, MPI_DOUBLE,down,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     new_comm, &amp;status);</a:t>
            </a:r>
            <a:r>
              <a:rPr lang="en-US" altLang="en-US" sz="1700" b="1">
                <a:latin typeface="Courier New" charset="0"/>
              </a:rPr>
              <a:t>   </a:t>
            </a:r>
          </a:p>
        </p:txBody>
      </p:sp>
      <p:grpSp>
        <p:nvGrpSpPr>
          <p:cNvPr id="119812" name="Group 19"/>
          <p:cNvGrpSpPr>
            <a:grpSpLocks/>
          </p:cNvGrpSpPr>
          <p:nvPr/>
        </p:nvGrpSpPr>
        <p:grpSpPr bwMode="auto">
          <a:xfrm>
            <a:off x="2987675" y="3716338"/>
            <a:ext cx="1766888" cy="2290762"/>
            <a:chOff x="1920" y="2694"/>
            <a:chExt cx="1113" cy="1443"/>
          </a:xfrm>
        </p:grpSpPr>
        <p:sp>
          <p:nvSpPr>
            <p:cNvPr id="119813" name="Line 16"/>
            <p:cNvSpPr>
              <a:spLocks noChangeShapeType="1"/>
            </p:cNvSpPr>
            <p:nvPr/>
          </p:nvSpPr>
          <p:spPr bwMode="auto">
            <a:xfrm flipH="1">
              <a:off x="1920" y="34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4" name="Rectangle 5"/>
            <p:cNvSpPr>
              <a:spLocks noChangeArrowheads="1"/>
            </p:cNvSpPr>
            <p:nvPr/>
          </p:nvSpPr>
          <p:spPr bwMode="auto">
            <a:xfrm>
              <a:off x="2112" y="3216"/>
              <a:ext cx="921" cy="9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19815" name="Rectangle 6"/>
            <p:cNvSpPr>
              <a:spLocks noChangeArrowheads="1"/>
            </p:cNvSpPr>
            <p:nvPr/>
          </p:nvSpPr>
          <p:spPr bwMode="auto">
            <a:xfrm>
              <a:off x="2284" y="3389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19816" name="Rectangle 7"/>
            <p:cNvSpPr>
              <a:spLocks noChangeArrowheads="1"/>
            </p:cNvSpPr>
            <p:nvPr/>
          </p:nvSpPr>
          <p:spPr bwMode="auto">
            <a:xfrm>
              <a:off x="2284" y="3389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2112" y="3072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211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303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284" y="29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1" name="Rectangle 13"/>
            <p:cNvSpPr>
              <a:spLocks noChangeArrowheads="1"/>
            </p:cNvSpPr>
            <p:nvPr/>
          </p:nvSpPr>
          <p:spPr bwMode="auto">
            <a:xfrm>
              <a:off x="2284" y="2896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2286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2861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4" name="Line 17"/>
            <p:cNvSpPr>
              <a:spLocks noChangeShapeType="1"/>
            </p:cNvSpPr>
            <p:nvPr/>
          </p:nvSpPr>
          <p:spPr bwMode="auto">
            <a:xfrm flipV="1">
              <a:off x="1920" y="2982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5" name="Line 18"/>
            <p:cNvSpPr>
              <a:spLocks noChangeShapeType="1"/>
            </p:cNvSpPr>
            <p:nvPr/>
          </p:nvSpPr>
          <p:spPr bwMode="auto">
            <a:xfrm>
              <a:off x="1920" y="29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D3903-65D9-EC4A-B70B-5A1EF0F1E1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Shift Down</a:t>
            </a:r>
          </a:p>
        </p:txBody>
      </p:sp>
      <p:grpSp>
        <p:nvGrpSpPr>
          <p:cNvPr id="121859" name="Group 4"/>
          <p:cNvGrpSpPr>
            <a:grpSpLocks/>
          </p:cNvGrpSpPr>
          <p:nvPr/>
        </p:nvGrpSpPr>
        <p:grpSpPr bwMode="auto">
          <a:xfrm flipV="1">
            <a:off x="3059113" y="4005263"/>
            <a:ext cx="1766887" cy="2290762"/>
            <a:chOff x="1920" y="2694"/>
            <a:chExt cx="1113" cy="1443"/>
          </a:xfrm>
        </p:grpSpPr>
        <p:sp>
          <p:nvSpPr>
            <p:cNvPr id="121861" name="Line 5"/>
            <p:cNvSpPr>
              <a:spLocks noChangeShapeType="1"/>
            </p:cNvSpPr>
            <p:nvPr/>
          </p:nvSpPr>
          <p:spPr bwMode="auto">
            <a:xfrm flipH="1">
              <a:off x="1920" y="34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2112" y="3216"/>
              <a:ext cx="921" cy="9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284" y="3389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2284" y="3389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2112" y="3072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>
              <a:off x="211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303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>
              <a:off x="2284" y="29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2284" y="2896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1870" name="Line 14"/>
            <p:cNvSpPr>
              <a:spLocks noChangeShapeType="1"/>
            </p:cNvSpPr>
            <p:nvPr/>
          </p:nvSpPr>
          <p:spPr bwMode="auto">
            <a:xfrm>
              <a:off x="2286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>
              <a:off x="2861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2" name="Line 16"/>
            <p:cNvSpPr>
              <a:spLocks noChangeShapeType="1"/>
            </p:cNvSpPr>
            <p:nvPr/>
          </p:nvSpPr>
          <p:spPr bwMode="auto">
            <a:xfrm flipV="1">
              <a:off x="1920" y="2982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3" name="Line 17"/>
            <p:cNvSpPr>
              <a:spLocks noChangeShapeType="1"/>
            </p:cNvSpPr>
            <p:nvPr/>
          </p:nvSpPr>
          <p:spPr bwMode="auto">
            <a:xfrm>
              <a:off x="1920" y="29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0" y="1844675"/>
            <a:ext cx="8915400" cy="14001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</a:t>
            </a: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MPI_Sendrecv (&amp;oldphi[1][1],  nlocalx, MPI_DOUBLE,  down,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&amp;oldphi[nlocaly+1][1], nlocalx, MPI_DOUBLE, up,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chemeClr val="accent2"/>
                </a:solidFill>
                <a:latin typeface="Courier New" charset="0"/>
              </a:rPr>
              <a:t>              new_comm, &amp;status);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0A2D51-7EEF-F546-865F-62C6BC5018C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Shift Right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1600200"/>
            <a:ext cx="8915400" cy="14001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for(i=1;i&lt;=nlocaly;i++) sbuf[i-1] = oldphi[i][nlocalx];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</a:t>
            </a:r>
            <a:r>
              <a:rPr lang="en-US" altLang="en-US" sz="1700" b="1">
                <a:solidFill>
                  <a:srgbClr val="0000FF"/>
                </a:solidFill>
                <a:latin typeface="Courier New" charset="0"/>
              </a:rPr>
              <a:t>MPI_Sendrecv (sbuf, nlocaly, MPI_DOUBLE, right,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FF"/>
                </a:solidFill>
                <a:latin typeface="Courier New" charset="0"/>
              </a:rPr>
              <a:t>                 rbuf, nlocaly, MPI_DOUBLE, left, 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solidFill>
                  <a:srgbClr val="0000FF"/>
                </a:solidFill>
                <a:latin typeface="Courier New" charset="0"/>
              </a:rPr>
              <a:t>                  new_comm, &amp;status);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for(i=1;i&lt;=nlocaly;i++) oldphi[i][0] = rbuf[i-1];</a:t>
            </a:r>
            <a:endParaRPr lang="en-US" altLang="en-US" sz="1800">
              <a:latin typeface="Courier New" charset="0"/>
            </a:endParaRP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 rot="16200000" flipV="1">
            <a:off x="3048000" y="4276726"/>
            <a:ext cx="1766887" cy="2290762"/>
            <a:chOff x="1920" y="2694"/>
            <a:chExt cx="1113" cy="1443"/>
          </a:xfrm>
        </p:grpSpPr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flipH="1">
              <a:off x="1920" y="34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2112" y="3216"/>
              <a:ext cx="921" cy="9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2284" y="3389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2284" y="3389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3913" name="Line 9"/>
            <p:cNvSpPr>
              <a:spLocks noChangeShapeType="1"/>
            </p:cNvSpPr>
            <p:nvPr/>
          </p:nvSpPr>
          <p:spPr bwMode="auto">
            <a:xfrm>
              <a:off x="2112" y="3072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>
              <a:off x="211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>
              <a:off x="303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2284" y="29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Rectangle 13"/>
            <p:cNvSpPr>
              <a:spLocks noChangeArrowheads="1"/>
            </p:cNvSpPr>
            <p:nvPr/>
          </p:nvSpPr>
          <p:spPr bwMode="auto">
            <a:xfrm>
              <a:off x="2284" y="2896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>
              <a:off x="2286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2861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V="1">
              <a:off x="1920" y="2982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>
              <a:off x="1920" y="29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54672-200D-6543-BD28-79B2647B6D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Cartesian Application Topologies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Char char=" "/>
            </a:pPr>
            <a:r>
              <a:rPr lang="en-US" altLang="en-US" sz="2800">
                <a:solidFill>
                  <a:schemeClr val="accent2"/>
                </a:solidFill>
                <a:ea typeface="ＭＳ Ｐゴシック" charset="-128"/>
              </a:rPr>
              <a:t>int MPI_Cart_create (MPI_Comm comm_old, int ndims, int *dims, int *period, int reorder, MPI_Comm *comm_cart)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Periodicity in each grid direction may be specified.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Inquiry routines transform between rank in group and location in topology</a:t>
            </a:r>
          </a:p>
          <a:p>
            <a:pPr eaLnBrk="1" hangingPunct="1"/>
            <a:r>
              <a:rPr lang="en-US" altLang="en-US" sz="2800">
                <a:ea typeface="ＭＳ Ｐゴシック" charset="-128"/>
              </a:rPr>
              <a:t>For Cartesian topologies, row-major ordering is used for processes, i.e., (i,j) means row i, column j.</a:t>
            </a:r>
          </a:p>
          <a:p>
            <a:pPr eaLnBrk="1" hangingPunct="1"/>
            <a:endParaRPr lang="en-US" altLang="en-US" sz="28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F403F-FACC-3747-8A81-714822A44D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Shift Left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23850" y="1628775"/>
            <a:ext cx="8243888" cy="1924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for(i=1;i&lt;=nlocaly;i++) sbuf[i-1] = oldphi[i][1];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MPI_Sendrecv (sbuf, nlocaly, MPI_DOUBLE, left, 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     rbuf, nlocaly, MPI_DOUBLE, right,tag,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      new_comm, &amp;status);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700" b="1">
              <a:latin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for(i=1;i&lt;=nlocaly;i++) oldphi[i][nlocalx+1] = rbuf[i-1];</a:t>
            </a:r>
            <a:endParaRPr lang="en-US" altLang="en-US" sz="1800">
              <a:latin typeface="Courier New" charset="0"/>
            </a:endParaRP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 rot="5400000" flipH="1" flipV="1">
            <a:off x="3048000" y="4276726"/>
            <a:ext cx="1766887" cy="2290762"/>
            <a:chOff x="1920" y="2694"/>
            <a:chExt cx="1113" cy="1443"/>
          </a:xfrm>
        </p:grpSpPr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 flipH="1">
              <a:off x="1920" y="34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112" y="3216"/>
              <a:ext cx="921" cy="9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2284" y="3389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284" y="3389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2112" y="3072"/>
              <a:ext cx="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Line 10"/>
            <p:cNvSpPr>
              <a:spLocks noChangeShapeType="1"/>
            </p:cNvSpPr>
            <p:nvPr/>
          </p:nvSpPr>
          <p:spPr bwMode="auto">
            <a:xfrm>
              <a:off x="211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Line 11"/>
            <p:cNvSpPr>
              <a:spLocks noChangeShapeType="1"/>
            </p:cNvSpPr>
            <p:nvPr/>
          </p:nvSpPr>
          <p:spPr bwMode="auto">
            <a:xfrm>
              <a:off x="3032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>
              <a:off x="2284" y="29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2284" y="2896"/>
              <a:ext cx="576" cy="17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GB" alt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2286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2861" y="2694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 flipV="1">
              <a:off x="1920" y="2982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1920" y="298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6A23CB-DF0A-EA4B-BAF1-E28C7DF3C1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Performance Analysis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The update formula requires 4 floating-point operations per grid 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The number of grid points per processor shifted in the left/right direction is n/P, where n </a:t>
            </a:r>
            <a:r>
              <a:rPr lang="en-US" altLang="en-US" sz="2800">
                <a:ea typeface="ＭＳ Ｐゴシック" charset="-128"/>
                <a:sym typeface="Mathematica1Mono" charset="0"/>
              </a:rPr>
              <a:t>x </a:t>
            </a:r>
            <a:r>
              <a:rPr lang="en-US" altLang="en-US" sz="2800">
                <a:ea typeface="ＭＳ Ｐゴシック" charset="-128"/>
              </a:rPr>
              <a:t>n is the size of the grid and P is the number of processors in one column of the processor mesh.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The number of grid points per processor shifted in the up/down direction is n/Q, where Q is the number of processors in one row of the processor mesh.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926F2-0D10-B948-A636-C749C6C27D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Speed Up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The speed-up is: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1981200" y="1905000"/>
            <a:ext cx="5638800" cy="1054100"/>
            <a:chOff x="1152" y="2592"/>
            <a:chExt cx="3552" cy="664"/>
          </a:xfrm>
        </p:grpSpPr>
        <p:sp>
          <p:nvSpPr>
            <p:cNvPr id="130063" name="Rectangle 5"/>
            <p:cNvSpPr>
              <a:spLocks noChangeArrowheads="1"/>
            </p:cNvSpPr>
            <p:nvPr/>
          </p:nvSpPr>
          <p:spPr bwMode="auto">
            <a:xfrm>
              <a:off x="1152" y="2929"/>
              <a:ext cx="3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(4n</a:t>
              </a:r>
              <a:r>
                <a:rPr lang="en-US" altLang="en-US" sz="2800" baseline="30000"/>
                <a:t>2</a:t>
              </a:r>
              <a:r>
                <a:rPr lang="en-US" altLang="en-US" sz="2800"/>
                <a:t>/N)t</a:t>
              </a:r>
              <a:r>
                <a:rPr lang="en-US" altLang="en-US" sz="2800" baseline="-25000"/>
                <a:t>calc </a:t>
              </a:r>
              <a:r>
                <a:rPr lang="en-US" altLang="en-US" sz="2800"/>
                <a:t>+ (2n/Q)t</a:t>
              </a:r>
              <a:r>
                <a:rPr lang="en-US" altLang="en-US" sz="2800" baseline="-25000"/>
                <a:t>shift</a:t>
              </a:r>
              <a:r>
                <a:rPr lang="en-US" altLang="en-US" sz="2800"/>
                <a:t> + (2n/P)t</a:t>
              </a:r>
              <a:r>
                <a:rPr lang="en-US" altLang="en-US" sz="2800" baseline="-25000"/>
                <a:t>shift</a:t>
              </a:r>
            </a:p>
          </p:txBody>
        </p:sp>
        <p:sp>
          <p:nvSpPr>
            <p:cNvPr id="130064" name="Line 6"/>
            <p:cNvSpPr>
              <a:spLocks noChangeShapeType="1"/>
            </p:cNvSpPr>
            <p:nvPr/>
          </p:nvSpPr>
          <p:spPr bwMode="auto">
            <a:xfrm>
              <a:off x="1152" y="2928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5" name="Rectangle 7"/>
            <p:cNvSpPr>
              <a:spLocks noChangeArrowheads="1"/>
            </p:cNvSpPr>
            <p:nvPr/>
          </p:nvSpPr>
          <p:spPr bwMode="auto">
            <a:xfrm>
              <a:off x="2256" y="2592"/>
              <a:ext cx="7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/>
                <a:t>4n</a:t>
              </a:r>
              <a:r>
                <a:rPr lang="en-US" altLang="en-US" sz="2800" baseline="30000"/>
                <a:t>2</a:t>
              </a:r>
              <a:r>
                <a:rPr lang="en-US" altLang="en-US" sz="2800"/>
                <a:t>t</a:t>
              </a:r>
              <a:r>
                <a:rPr lang="en-US" altLang="en-US" sz="2800" baseline="-25000"/>
                <a:t>calc</a:t>
              </a:r>
            </a:p>
          </p:txBody>
        </p:sp>
      </p:grpSp>
      <p:sp>
        <p:nvSpPr>
          <p:cNvPr id="130053" name="Rectangle 8"/>
          <p:cNvSpPr>
            <a:spLocks noChangeArrowheads="1"/>
          </p:cNvSpPr>
          <p:nvPr/>
        </p:nvSpPr>
        <p:spPr bwMode="auto">
          <a:xfrm>
            <a:off x="762000" y="2209800"/>
            <a:ext cx="1166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S(N) =</a:t>
            </a:r>
          </a:p>
        </p:txBody>
      </p:sp>
      <p:sp>
        <p:nvSpPr>
          <p:cNvPr id="130054" name="Rectangle 10"/>
          <p:cNvSpPr>
            <a:spLocks noChangeArrowheads="1"/>
          </p:cNvSpPr>
          <p:nvPr/>
        </p:nvSpPr>
        <p:spPr bwMode="auto">
          <a:xfrm>
            <a:off x="1981200" y="3505200"/>
            <a:ext cx="2579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 + (P+Q) </a:t>
            </a: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/(2n)</a:t>
            </a:r>
            <a:endParaRPr lang="en-US" altLang="en-US" sz="2800" baseline="-25000"/>
          </a:p>
        </p:txBody>
      </p:sp>
      <p:sp>
        <p:nvSpPr>
          <p:cNvPr id="130055" name="Line 11"/>
          <p:cNvSpPr>
            <a:spLocks noChangeShapeType="1"/>
          </p:cNvSpPr>
          <p:nvPr/>
        </p:nvSpPr>
        <p:spPr bwMode="auto">
          <a:xfrm>
            <a:off x="1981200" y="3505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6" name="Rectangle 12"/>
          <p:cNvSpPr>
            <a:spLocks noChangeArrowheads="1"/>
          </p:cNvSpPr>
          <p:nvPr/>
        </p:nvSpPr>
        <p:spPr bwMode="auto">
          <a:xfrm>
            <a:off x="3048000" y="29718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</a:t>
            </a:r>
            <a:endParaRPr lang="en-US" altLang="en-US" sz="2800" baseline="-25000"/>
          </a:p>
        </p:txBody>
      </p:sp>
      <p:sp>
        <p:nvSpPr>
          <p:cNvPr id="130057" name="Rectangle 13"/>
          <p:cNvSpPr>
            <a:spLocks noChangeArrowheads="1"/>
          </p:cNvSpPr>
          <p:nvPr/>
        </p:nvSpPr>
        <p:spPr bwMode="auto">
          <a:xfrm>
            <a:off x="1524000" y="32004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</a:t>
            </a:r>
          </a:p>
        </p:txBody>
      </p:sp>
      <p:sp>
        <p:nvSpPr>
          <p:cNvPr id="130058" name="Rectangle 14"/>
          <p:cNvSpPr>
            <a:spLocks noChangeArrowheads="1"/>
          </p:cNvSpPr>
          <p:nvPr/>
        </p:nvSpPr>
        <p:spPr bwMode="auto">
          <a:xfrm>
            <a:off x="1981200" y="4495800"/>
            <a:ext cx="2757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 + (Q/n)(1+</a:t>
            </a:r>
            <a:r>
              <a:rPr lang="en-US" altLang="en-US" sz="2800">
                <a:sym typeface="Mathematica1Mono" charset="0"/>
              </a:rPr>
              <a:t>α</a:t>
            </a:r>
            <a:r>
              <a:rPr lang="en-US" altLang="en-US" sz="2800"/>
              <a:t>)</a:t>
            </a: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/2</a:t>
            </a:r>
            <a:endParaRPr lang="en-US" altLang="en-US" sz="2800" baseline="-25000"/>
          </a:p>
        </p:txBody>
      </p:sp>
      <p:sp>
        <p:nvSpPr>
          <p:cNvPr id="130059" name="Line 15"/>
          <p:cNvSpPr>
            <a:spLocks noChangeShapeType="1"/>
          </p:cNvSpPr>
          <p:nvPr/>
        </p:nvSpPr>
        <p:spPr bwMode="auto">
          <a:xfrm>
            <a:off x="1981200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0" name="Rectangle 16"/>
          <p:cNvSpPr>
            <a:spLocks noChangeArrowheads="1"/>
          </p:cNvSpPr>
          <p:nvPr/>
        </p:nvSpPr>
        <p:spPr bwMode="auto">
          <a:xfrm>
            <a:off x="3048000" y="39624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</a:t>
            </a:r>
            <a:endParaRPr lang="en-US" altLang="en-US" sz="2800" baseline="-25000"/>
          </a:p>
        </p:txBody>
      </p:sp>
      <p:sp>
        <p:nvSpPr>
          <p:cNvPr id="130061" name="Rectangle 17"/>
          <p:cNvSpPr>
            <a:spLocks noChangeArrowheads="1"/>
          </p:cNvSpPr>
          <p:nvPr/>
        </p:nvSpPr>
        <p:spPr bwMode="auto">
          <a:xfrm>
            <a:off x="1524000" y="41910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</a:t>
            </a:r>
          </a:p>
        </p:txBody>
      </p:sp>
      <p:sp>
        <p:nvSpPr>
          <p:cNvPr id="130062" name="Text Box 19"/>
          <p:cNvSpPr txBox="1">
            <a:spLocks noChangeArrowheads="1"/>
          </p:cNvSpPr>
          <p:nvPr/>
        </p:nvSpPr>
        <p:spPr bwMode="auto">
          <a:xfrm>
            <a:off x="762000" y="52578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where M=n</a:t>
            </a:r>
            <a:r>
              <a:rPr lang="en-US" altLang="en-US" sz="2800">
                <a:sym typeface="Mathematica1Mono" charset="0"/>
              </a:rPr>
              <a:t> x </a:t>
            </a:r>
            <a:r>
              <a:rPr lang="en-US" altLang="en-US" sz="2800"/>
              <a:t>n is the size of the grid, P</a:t>
            </a:r>
            <a:r>
              <a:rPr lang="en-US" altLang="en-US" sz="2800">
                <a:sym typeface="Mathematica1Mono" charset="0"/>
              </a:rPr>
              <a:t> x </a:t>
            </a:r>
            <a:r>
              <a:rPr lang="en-US" altLang="en-US" sz="2800"/>
              <a:t>Q is the processor mesh, P=αQ, and </a:t>
            </a: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=t</a:t>
            </a:r>
            <a:r>
              <a:rPr lang="en-US" altLang="en-US" sz="2800" baseline="-25000"/>
              <a:t>shift</a:t>
            </a:r>
            <a:r>
              <a:rPr lang="en-US" altLang="en-US" sz="2800"/>
              <a:t>/t</a:t>
            </a:r>
            <a:r>
              <a:rPr lang="en-US" altLang="en-US" sz="2800" baseline="-25000"/>
              <a:t>calc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5E7BF7-F5A8-214A-AF7E-B2EB735423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32098" name="Rectangle 4"/>
          <p:cNvSpPr>
            <a:spLocks noChangeArrowheads="1"/>
          </p:cNvSpPr>
          <p:nvPr/>
        </p:nvSpPr>
        <p:spPr bwMode="auto">
          <a:xfrm>
            <a:off x="3200400" y="3200400"/>
            <a:ext cx="331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 + (1+</a:t>
            </a:r>
            <a:r>
              <a:rPr lang="en-US" altLang="en-US" sz="2800">
                <a:sym typeface="Mathematica1Mono" charset="0"/>
              </a:rPr>
              <a:t>α</a:t>
            </a:r>
            <a:r>
              <a:rPr lang="en-US" altLang="en-US" sz="2800"/>
              <a:t>)/(2</a:t>
            </a:r>
            <a:r>
              <a:rPr lang="en-US" altLang="en-US" sz="2800">
                <a:sym typeface="Mathematica1Mono" charset="0"/>
              </a:rPr>
              <a:t>√α</a:t>
            </a:r>
            <a:r>
              <a:rPr lang="en-US" altLang="en-US" sz="2800"/>
              <a:t>)(</a:t>
            </a:r>
            <a:r>
              <a:rPr lang="en-US" altLang="en-US" sz="2800">
                <a:sym typeface="Mathematica1Mono" charset="0"/>
              </a:rPr>
              <a:t>τ</a:t>
            </a:r>
            <a:r>
              <a:rPr lang="en-US" altLang="en-US" sz="2800"/>
              <a:t>/</a:t>
            </a:r>
            <a:r>
              <a:rPr lang="en-US" altLang="en-US" sz="2800">
                <a:sym typeface="Mathematica1Mono" charset="0"/>
              </a:rPr>
              <a:t>√</a:t>
            </a:r>
            <a:r>
              <a:rPr lang="en-US" altLang="en-US" sz="2800"/>
              <a:t>g)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Efficiency and Overhead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Since N=PQ=</a:t>
            </a:r>
            <a:r>
              <a:rPr lang="en-US" altLang="en-US" dirty="0">
                <a:ea typeface="ＭＳ Ｐゴシック" charset="-128"/>
                <a:sym typeface="Mathematica1Mono" charset="0"/>
              </a:rPr>
              <a:t>α</a:t>
            </a:r>
            <a:r>
              <a:rPr lang="en-US" altLang="en-US" dirty="0">
                <a:ea typeface="ＭＳ Ｐゴシック" charset="-128"/>
                <a:sym typeface="Math1" charset="0"/>
              </a:rPr>
              <a:t>Q</a:t>
            </a:r>
            <a:r>
              <a:rPr lang="en-US" altLang="en-US" baseline="30000" dirty="0">
                <a:ea typeface="ＭＳ Ｐゴシック" charset="-128"/>
                <a:sym typeface="Math1" charset="0"/>
              </a:rPr>
              <a:t>2</a:t>
            </a:r>
            <a:r>
              <a:rPr lang="en-US" altLang="en-US" dirty="0">
                <a:ea typeface="ＭＳ Ｐゴシック" charset="-128"/>
                <a:sym typeface="Math1" charset="0"/>
              </a:rPr>
              <a:t> and M=n</a:t>
            </a:r>
            <a:r>
              <a:rPr lang="en-US" altLang="en-US" baseline="30000" dirty="0">
                <a:ea typeface="ＭＳ Ｐゴシック" charset="-128"/>
                <a:sym typeface="Math1" charset="0"/>
              </a:rPr>
              <a:t>2 </a:t>
            </a:r>
            <a:r>
              <a:rPr lang="en-US" altLang="en-US" dirty="0">
                <a:ea typeface="ＭＳ Ｐゴシック" charset="-128"/>
                <a:sym typeface="Math1" charset="0"/>
              </a:rPr>
              <a:t>is the number of points, the efficiency is given by:</a:t>
            </a:r>
            <a:endParaRPr lang="en-US" altLang="en-US" baseline="30000" dirty="0">
              <a:ea typeface="ＭＳ Ｐゴシック" charset="-128"/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3200400" y="3200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4800600" y="2667000"/>
            <a:ext cx="51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1</a:t>
            </a:r>
            <a:endParaRPr lang="en-US" altLang="en-US" sz="2800" baseline="-25000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1828800" y="2894013"/>
            <a:ext cx="1216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sym typeface="Mathematica1Mono" charset="0"/>
              </a:rPr>
              <a:t>ε</a:t>
            </a:r>
            <a:r>
              <a:rPr lang="en-US" altLang="en-US" sz="2800" dirty="0"/>
              <a:t> (N) =</a:t>
            </a: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5715000" y="4572000"/>
            <a:ext cx="685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838200" y="38862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42900" defTabSz="920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0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0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0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07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0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0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0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0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where g = M/N is the grain size. </a:t>
            </a:r>
          </a:p>
        </p:txBody>
      </p:sp>
      <p:sp>
        <p:nvSpPr>
          <p:cNvPr id="132106" name="Text Box 11"/>
          <p:cNvSpPr txBox="1">
            <a:spLocks noChangeArrowheads="1"/>
          </p:cNvSpPr>
          <p:nvPr/>
        </p:nvSpPr>
        <p:spPr bwMode="auto">
          <a:xfrm>
            <a:off x="746125" y="4743450"/>
            <a:ext cx="79406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Since the efficiency depends only on g, and not independently on n and N, the algorithm is perfectly scalable.</a:t>
            </a:r>
          </a:p>
        </p:txBody>
      </p:sp>
      <p:sp>
        <p:nvSpPr>
          <p:cNvPr id="132107" name="TextBox 1"/>
          <p:cNvSpPr txBox="1">
            <a:spLocks noChangeArrowheads="1"/>
          </p:cNvSpPr>
          <p:nvPr/>
        </p:nvSpPr>
        <p:spPr bwMode="auto">
          <a:xfrm>
            <a:off x="-1635125" y="5588000"/>
            <a:ext cx="328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US" dirty="0"/>
              <a:t>Visualizing the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4844" y="1475656"/>
            <a:ext cx="5094312" cy="50943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312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388" y="6165850"/>
            <a:ext cx="43211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© David Kirk/NVIDIA and Wen-mei W. Hwu, 2007-2010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ECE 498AL, University of Illinois, Urbana-Champaign</a:t>
            </a:r>
          </a:p>
        </p:txBody>
      </p:sp>
      <p:sp>
        <p:nvSpPr>
          <p:cNvPr id="135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CB6BAA6-1129-8042-AB90-CEB91806E993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58200" cy="5040312"/>
          </a:xfrm>
        </p:spPr>
        <p:txBody>
          <a:bodyPr/>
          <a:lstStyle/>
          <a:p>
            <a:r>
              <a:rPr lang="ja-JP" altLang="en-US" sz="2400">
                <a:latin typeface="Arial" charset="0"/>
                <a:ea typeface="ＭＳ Ｐゴシック" charset="-128"/>
              </a:rPr>
              <a:t>“</a:t>
            </a:r>
            <a:r>
              <a:rPr lang="en-US" altLang="ja-JP" sz="2400">
                <a:solidFill>
                  <a:schemeClr val="tx2"/>
                </a:solidFill>
                <a:ea typeface="ＭＳ Ｐゴシック" charset="-128"/>
              </a:rPr>
              <a:t>C</a:t>
            </a:r>
            <a:r>
              <a:rPr lang="en-US" altLang="ja-JP" sz="2400">
                <a:ea typeface="ＭＳ Ｐゴシック" charset="-128"/>
              </a:rPr>
              <a:t>ompute Unified </a:t>
            </a:r>
            <a:r>
              <a:rPr lang="en-US" altLang="ja-JP" sz="2400">
                <a:solidFill>
                  <a:schemeClr val="tx2"/>
                </a:solidFill>
                <a:ea typeface="ＭＳ Ｐゴシック" charset="-128"/>
              </a:rPr>
              <a:t>Device</a:t>
            </a:r>
            <a:r>
              <a:rPr lang="en-US" altLang="ja-JP" sz="2400">
                <a:ea typeface="ＭＳ Ｐゴシック" charset="-128"/>
              </a:rPr>
              <a:t> Architecture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>
                <a:ea typeface="ＭＳ Ｐゴシック" charset="-128"/>
              </a:rPr>
              <a:t> introduced by NVidia in 2007.</a:t>
            </a:r>
          </a:p>
          <a:p>
            <a:r>
              <a:rPr lang="en-US" altLang="en-US" sz="2400">
                <a:ea typeface="ＭＳ Ｐゴシック" charset="-128"/>
              </a:rPr>
              <a:t>General purpose programming model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User kicks off batches of threads on the GPU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GPU = dedicated super-threaded, massively data parallel co-processor</a:t>
            </a:r>
          </a:p>
          <a:p>
            <a:r>
              <a:rPr lang="en-US" altLang="en-US" sz="2400">
                <a:ea typeface="ＭＳ Ｐゴシック" charset="-128"/>
              </a:rPr>
              <a:t>Targeted software stack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Compute oriented drivers, language, and tools</a:t>
            </a:r>
          </a:p>
          <a:p>
            <a:r>
              <a:rPr lang="en-US" altLang="en-US" sz="2400">
                <a:ea typeface="ＭＳ Ｐゴシック" charset="-128"/>
              </a:rPr>
              <a:t>Driver for loading computation programs into GPU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Standalone Driver - Optimized for computation 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Interface designed for compute – graphics-free API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Guaranteed maximum download &amp; readback speeds</a:t>
            </a:r>
          </a:p>
          <a:p>
            <a:pPr lvl="1"/>
            <a:r>
              <a:rPr lang="en-US" altLang="en-US" sz="2000">
                <a:ea typeface="ＭＳ Ｐゴシック" charset="-128"/>
              </a:rPr>
              <a:t>Explicit GPU memory management</a:t>
            </a:r>
          </a:p>
          <a:p>
            <a:endParaRPr lang="en-US" altLang="en-US" sz="240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8C32BE8-AAAF-544F-9868-325E4B84A0D2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Useful CUDA Resources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064500" cy="45354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pt-BR" altLang="en-US" sz="2800" dirty="0" err="1">
                <a:ea typeface="ＭＳ Ｐゴシック" charset="-128"/>
              </a:rPr>
              <a:t>Textbook</a:t>
            </a:r>
            <a:r>
              <a:rPr lang="pt-BR" altLang="en-US" sz="2800" dirty="0">
                <a:ea typeface="ＭＳ Ｐゴシック" charset="-128"/>
              </a:rPr>
              <a:t>: </a:t>
            </a:r>
            <a:r>
              <a:rPr lang="en-US" altLang="ja-JP" sz="2800" dirty="0">
                <a:ea typeface="ＭＳ Ｐゴシック" charset="-128"/>
              </a:rPr>
              <a:t>“Programming Massively Parallel Processors,” David B. Kirk and Wen-</a:t>
            </a:r>
            <a:r>
              <a:rPr lang="en-US" altLang="ja-JP" sz="2800" dirty="0" err="1">
                <a:ea typeface="ＭＳ Ｐゴシック" charset="-128"/>
              </a:rPr>
              <a:t>mei</a:t>
            </a:r>
            <a:r>
              <a:rPr lang="en-US" altLang="ja-JP" sz="2800" dirty="0">
                <a:ea typeface="ＭＳ Ｐゴシック" charset="-128"/>
              </a:rPr>
              <a:t> W. </a:t>
            </a:r>
            <a:r>
              <a:rPr lang="en-US" altLang="ja-JP" sz="2800" dirty="0" err="1">
                <a:ea typeface="ＭＳ Ｐゴシック" charset="-128"/>
              </a:rPr>
              <a:t>Hwu</a:t>
            </a:r>
            <a:r>
              <a:rPr lang="en-US" altLang="ja-JP" sz="2800" dirty="0">
                <a:ea typeface="ＭＳ Ｐゴシック" charset="-128"/>
              </a:rPr>
              <a:t>, third edition, pub. Morgan Kaufmann, 2016. ISBN 978-0-12-811986-0. </a:t>
            </a:r>
            <a:r>
              <a:rPr lang="en-US" altLang="ja-JP" sz="2800" dirty="0">
                <a:ea typeface="ＭＳ Ｐゴシック" charset="-128"/>
                <a:hlinkClick r:id="rId2"/>
              </a:rPr>
              <a:t>https://www.elsevier.com/books/programming-massively-parallel-processors/kirk/978-0-12-811986-0</a:t>
            </a:r>
            <a:endParaRPr lang="pt-BR" altLang="en-US" sz="2800" i="1" dirty="0">
              <a:ea typeface="ＭＳ Ｐゴシック" charset="-128"/>
            </a:endParaRPr>
          </a:p>
          <a:p>
            <a:pPr marL="609600" indent="-609600">
              <a:buFontTx/>
              <a:buAutoNum type="arabicPeriod"/>
            </a:pPr>
            <a:r>
              <a:rPr lang="pt-BR" altLang="en-US" sz="2800" i="1" dirty="0" err="1">
                <a:ea typeface="ＭＳ Ｐゴシック" charset="-128"/>
              </a:rPr>
              <a:t>NVidia</a:t>
            </a:r>
            <a:r>
              <a:rPr lang="pt-BR" altLang="en-US" sz="2800" i="1" dirty="0">
                <a:ea typeface="ＭＳ Ｐゴシック" charset="-128"/>
              </a:rPr>
              <a:t> CUDA Programming </a:t>
            </a:r>
            <a:r>
              <a:rPr lang="pt-BR" altLang="en-US" sz="2800" i="1" dirty="0" err="1">
                <a:ea typeface="ＭＳ Ｐゴシック" charset="-128"/>
              </a:rPr>
              <a:t>Guide</a:t>
            </a:r>
            <a:r>
              <a:rPr lang="pt-BR" altLang="en-US" sz="2800" dirty="0">
                <a:ea typeface="ＭＳ Ｐゴシック" charset="-128"/>
              </a:rPr>
              <a:t>, </a:t>
            </a:r>
            <a:r>
              <a:rPr lang="pt-BR" altLang="en-US" sz="2800" dirty="0" err="1">
                <a:ea typeface="ＭＳ Ｐゴシック" charset="-128"/>
              </a:rPr>
              <a:t>available</a:t>
            </a:r>
            <a:r>
              <a:rPr lang="pt-BR" altLang="en-US" sz="2800" dirty="0">
                <a:ea typeface="ＭＳ Ｐゴシック" charset="-128"/>
              </a:rPr>
              <a:t> </a:t>
            </a:r>
            <a:r>
              <a:rPr lang="pt-BR" altLang="en-US" sz="2800" dirty="0" err="1">
                <a:ea typeface="ＭＳ Ｐゴシック" charset="-128"/>
              </a:rPr>
              <a:t>at</a:t>
            </a:r>
            <a:r>
              <a:rPr lang="pt-BR" altLang="en-US" sz="2800" dirty="0">
                <a:ea typeface="ＭＳ Ｐゴシック" charset="-128"/>
              </a:rPr>
              <a:t> </a:t>
            </a:r>
            <a:r>
              <a:rPr lang="pt-BR" altLang="en-US" sz="2800" dirty="0">
                <a:ea typeface="ＭＳ Ｐゴシック" charset="-128"/>
                <a:hlinkClick r:id="rId3"/>
              </a:rPr>
              <a:t>http://docs.nvidia.com/cuda/cuda-c-programming-guide/index.html</a:t>
            </a:r>
            <a:r>
              <a:rPr lang="pt-BR" altLang="en-US" sz="2800" dirty="0">
                <a:ea typeface="ＭＳ Ｐゴシック" charset="-128"/>
              </a:rPr>
              <a:t> - </a:t>
            </a:r>
            <a:r>
              <a:rPr lang="pt-BR" altLang="en-US" sz="2800" dirty="0" err="1">
                <a:ea typeface="ＭＳ Ｐゴシック" charset="-128"/>
              </a:rPr>
              <a:t>this</a:t>
            </a:r>
            <a:r>
              <a:rPr lang="pt-BR" altLang="en-US" sz="2800" dirty="0">
                <a:ea typeface="ＭＳ Ｐゴシック" charset="-128"/>
              </a:rPr>
              <a:t> </a:t>
            </a:r>
            <a:r>
              <a:rPr lang="pt-BR" altLang="en-US" sz="2800" dirty="0" err="1">
                <a:ea typeface="ＭＳ Ｐゴシック" charset="-128"/>
              </a:rPr>
              <a:t>is</a:t>
            </a:r>
            <a:r>
              <a:rPr lang="pt-BR" altLang="en-US" sz="2800" dirty="0">
                <a:ea typeface="ＭＳ Ｐゴシック" charset="-128"/>
              </a:rPr>
              <a:t> for v9.0.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978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Run CUDA?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7380"/>
            <a:ext cx="7772400" cy="2959968"/>
          </a:xfrm>
        </p:spPr>
        <p:txBody>
          <a:bodyPr/>
          <a:lstStyle/>
          <a:p>
            <a:r>
              <a:rPr lang="en-US" dirty="0"/>
              <a:t>If you have a laptop with an </a:t>
            </a:r>
            <a:r>
              <a:rPr lang="en-US" dirty="0" err="1"/>
              <a:t>Nvidia</a:t>
            </a:r>
            <a:r>
              <a:rPr lang="en-US" dirty="0"/>
              <a:t> GPU, then you may be able to run CUDA on it.</a:t>
            </a:r>
          </a:p>
          <a:p>
            <a:r>
              <a:rPr lang="en-US" dirty="0"/>
              <a:t>Find out what GPU your Laptop has and then check if it supports CUDA at:</a:t>
            </a:r>
          </a:p>
          <a:p>
            <a:pPr marL="720000" indent="0">
              <a:buNone/>
            </a:pPr>
            <a:r>
              <a:rPr lang="en-US" dirty="0">
                <a:hlinkClick r:id="rId2"/>
              </a:rPr>
              <a:t>https://developer.nvidia.com/cuda-gpus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2422A-DDCD-C343-9C9B-51719D875D7B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581128"/>
            <a:ext cx="77724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you can run CUDA then you can download it from:</a:t>
            </a:r>
          </a:p>
          <a:p>
            <a:pPr marL="720000" indent="0">
              <a:buNone/>
            </a:pPr>
            <a:r>
              <a:rPr lang="en-US" kern="0" dirty="0">
                <a:hlinkClick r:id="rId3"/>
              </a:rPr>
              <a:t>https://developer.nvidia.com/cuda-toolkit</a:t>
            </a: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169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37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E46F52-FFB2-154A-A3FF-0C6BC3F5FF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pic>
        <p:nvPicPr>
          <p:cNvPr id="1372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000"/>
            <a:ext cx="9144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F6A79-C656-3F42-AF5A-E95134E5DA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38242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-52388"/>
            <a:ext cx="7924800" cy="1143001"/>
          </a:xfrm>
        </p:spPr>
        <p:txBody>
          <a:bodyPr/>
          <a:lstStyle/>
          <a:p>
            <a:r>
              <a:rPr lang="en-US" altLang="en-US" sz="4000">
                <a:ea typeface="ＭＳ Ｐゴシック" charset="-128"/>
              </a:rPr>
              <a:t>Why Massively Parallel Processing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5376863"/>
            <a:ext cx="8067675" cy="15811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charset="-128"/>
              </a:rPr>
              <a:t>A quiet revolution and potential build-up</a:t>
            </a:r>
          </a:p>
          <a:p>
            <a:pPr marL="974725" lvl="1" indent="-403225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charset="-128"/>
              </a:rPr>
              <a:t>Calculation: 1 TFLOPS vs. 32 GFLOPS</a:t>
            </a:r>
            <a:endParaRPr lang="en-US" altLang="en-US" sz="1800" dirty="0">
              <a:solidFill>
                <a:schemeClr val="accent2"/>
              </a:solidFill>
              <a:ea typeface="ＭＳ Ｐゴシック" charset="-128"/>
            </a:endParaRPr>
          </a:p>
          <a:p>
            <a:pPr marL="974725" lvl="1" indent="-403225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charset="-128"/>
              </a:rPr>
              <a:t>Memory Bandwidth: 100 GB/s vs. 8.4 GB/s</a:t>
            </a:r>
          </a:p>
          <a:p>
            <a:pPr marL="574675" indent="-403225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en-US" sz="1800" dirty="0">
                <a:ea typeface="ＭＳ Ｐゴシック" charset="-128"/>
              </a:rPr>
              <a:t>GPU in every PC and workstation – massive volume and potential impact</a:t>
            </a:r>
          </a:p>
          <a:p>
            <a:pPr marL="457200" indent="-457200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138244" name="TextBox 7"/>
          <p:cNvSpPr txBox="1">
            <a:spLocks noChangeArrowheads="1"/>
          </p:cNvSpPr>
          <p:nvPr/>
        </p:nvSpPr>
        <p:spPr bwMode="auto">
          <a:xfrm>
            <a:off x="300038" y="3282950"/>
            <a:ext cx="22066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pic>
        <p:nvPicPr>
          <p:cNvPr id="138245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3" y="836613"/>
            <a:ext cx="8656637" cy="4540250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A0965A-590B-724B-BFF8-08802EFA581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Topological Inquiries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Can get information about a Cartesian topology:</a:t>
            </a:r>
          </a:p>
          <a:p>
            <a:pPr lvl="1" eaLnBrk="1" hangingPunct="1">
              <a:buFontTx/>
              <a:buChar char=" "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int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MPI_Cart_get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MPI_Comm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comm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int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maxdims</a:t>
            </a:r>
            <a:r>
              <a:rPr lang="en-US" sz="2400" dirty="0">
                <a:solidFill>
                  <a:schemeClr val="accent2"/>
                </a:solidFill>
              </a:rPr>
              <a:t>,        </a:t>
            </a:r>
            <a:r>
              <a:rPr lang="en-US" sz="2400" dirty="0" err="1">
                <a:solidFill>
                  <a:schemeClr val="accent2"/>
                </a:solidFill>
              </a:rPr>
              <a:t>int</a:t>
            </a:r>
            <a:r>
              <a:rPr lang="en-US" sz="2400" dirty="0">
                <a:solidFill>
                  <a:schemeClr val="accent2"/>
                </a:solidFill>
              </a:rPr>
              <a:t> *dims, </a:t>
            </a:r>
            <a:r>
              <a:rPr lang="en-US" sz="2400" dirty="0" err="1">
                <a:solidFill>
                  <a:schemeClr val="accent2"/>
                </a:solidFill>
              </a:rPr>
              <a:t>int</a:t>
            </a:r>
            <a:r>
              <a:rPr lang="en-US" sz="2400" dirty="0">
                <a:solidFill>
                  <a:schemeClr val="accent2"/>
                </a:solidFill>
              </a:rPr>
              <a:t> *periods, </a:t>
            </a:r>
            <a:r>
              <a:rPr lang="en-US" sz="2400" dirty="0" err="1">
                <a:solidFill>
                  <a:schemeClr val="accent2"/>
                </a:solidFill>
              </a:rPr>
              <a:t>int</a:t>
            </a:r>
            <a:r>
              <a:rPr lang="en-US" sz="2400" dirty="0">
                <a:solidFill>
                  <a:schemeClr val="accent2"/>
                </a:solidFill>
              </a:rPr>
              <a:t> *</a:t>
            </a:r>
            <a:r>
              <a:rPr lang="en-US" sz="2400" dirty="0" err="1">
                <a:solidFill>
                  <a:schemeClr val="accent2"/>
                </a:solidFill>
              </a:rPr>
              <a:t>coords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Tx/>
              <a:buChar char=" "/>
              <a:defRPr/>
            </a:pPr>
            <a:r>
              <a:rPr lang="en-US" sz="2800" dirty="0"/>
              <a:t>This gives information about a Cartesian topology:</a:t>
            </a:r>
          </a:p>
          <a:p>
            <a:pPr lvl="1" eaLnBrk="1" hangingPunct="1">
              <a:buFontTx/>
              <a:buChar char=" "/>
              <a:defRPr/>
            </a:pPr>
            <a:r>
              <a:rPr lang="en-US" sz="2400" dirty="0" err="1"/>
              <a:t>int</a:t>
            </a:r>
            <a:r>
              <a:rPr lang="en-US" sz="2400" dirty="0"/>
              <a:t> *dims;     // number of processes in each dimension</a:t>
            </a:r>
          </a:p>
          <a:p>
            <a:pPr lvl="1" eaLnBrk="1" hangingPunct="1">
              <a:buFontTx/>
              <a:buChar char=" "/>
              <a:defRPr/>
            </a:pPr>
            <a:r>
              <a:rPr lang="en-US" sz="2400" dirty="0" err="1"/>
              <a:t>int</a:t>
            </a:r>
            <a:r>
              <a:rPr lang="en-US" sz="2400" dirty="0"/>
              <a:t> *periods; // periodicity of each dimension</a:t>
            </a:r>
          </a:p>
          <a:p>
            <a:pPr lvl="1" eaLnBrk="1" hangingPunct="1">
              <a:buFontTx/>
              <a:buChar char=" "/>
              <a:defRPr/>
            </a:pP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coords</a:t>
            </a:r>
            <a:r>
              <a:rPr lang="en-US" sz="2400" dirty="0"/>
              <a:t>;  // coordinates of calling process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buFontTx/>
              <a:buChar char=" 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950" y="6237288"/>
            <a:ext cx="4392613" cy="50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© David Kirk/NVIDIA and Wen-mei W. Hwu, 2007-2010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ECE 408, University of Illinois, Urbana-Champaign</a:t>
            </a:r>
          </a:p>
        </p:txBody>
      </p:sp>
      <p:sp>
        <p:nvSpPr>
          <p:cNvPr id="139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68007AF-28D9-6849-8AC2-8DCC7ADBBC85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  <p:grpSp>
        <p:nvGrpSpPr>
          <p:cNvPr id="139267" name="Group 2"/>
          <p:cNvGrpSpPr>
            <a:grpSpLocks/>
          </p:cNvGrpSpPr>
          <p:nvPr/>
        </p:nvGrpSpPr>
        <p:grpSpPr bwMode="auto">
          <a:xfrm>
            <a:off x="4724400" y="2133600"/>
            <a:ext cx="3352800" cy="2743200"/>
            <a:chOff x="3044" y="1052"/>
            <a:chExt cx="1987" cy="1441"/>
          </a:xfrm>
        </p:grpSpPr>
        <p:sp>
          <p:nvSpPr>
            <p:cNvPr id="139279" name="Rectangle 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DRAM</a:t>
              </a:r>
            </a:p>
          </p:txBody>
        </p:sp>
        <p:grpSp>
          <p:nvGrpSpPr>
            <p:cNvPr id="139280" name="Group 4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139281" name="Group 5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139422" name="Group 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43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44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42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424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5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6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7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8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2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3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2" name="Group 25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139403" name="Group 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42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42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40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405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6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7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8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9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1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3" name="Group 45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139384" name="Group 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40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40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8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86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7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8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9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0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1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8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9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40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4" name="Group 65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139365" name="Group 6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8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8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66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67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8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9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0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1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3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6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7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8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79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81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5" name="Group 85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139346" name="Group 8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6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6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47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48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9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0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1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2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4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7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8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59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0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1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62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6" name="Group 105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139327" name="Group 10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4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4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4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28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29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0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1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2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3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4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5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6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7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8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39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0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1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2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43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7" name="Group 125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139308" name="Group 1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2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26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309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310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1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2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3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4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6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7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8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19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0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1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2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3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24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9288" name="Group 145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139289" name="Group 1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13930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1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9307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1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45720" tIns="0" rIns="0" bIns="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12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9290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1843" cy="113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14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39291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2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3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4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5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8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6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7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8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299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0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1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2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3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4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80"/>
                  <a:ext cx="8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139305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80"/>
                  <a:ext cx="1" cy="113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9268" name="Group 165"/>
          <p:cNvGrpSpPr>
            <a:grpSpLocks/>
          </p:cNvGrpSpPr>
          <p:nvPr/>
        </p:nvGrpSpPr>
        <p:grpSpPr bwMode="auto">
          <a:xfrm>
            <a:off x="990600" y="2133600"/>
            <a:ext cx="3276600" cy="2743200"/>
            <a:chOff x="991" y="1935"/>
            <a:chExt cx="1688" cy="1226"/>
          </a:xfrm>
        </p:grpSpPr>
        <p:sp>
          <p:nvSpPr>
            <p:cNvPr id="139272" name="Rectangle 166"/>
            <p:cNvSpPr>
              <a:spLocks noChangeArrowheads="1"/>
            </p:cNvSpPr>
            <p:nvPr/>
          </p:nvSpPr>
          <p:spPr bwMode="auto">
            <a:xfrm>
              <a:off x="992" y="2425"/>
              <a:ext cx="1687" cy="43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39273" name="Rectangle 167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4" name="Rectangle 168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Control</a:t>
              </a:r>
            </a:p>
          </p:txBody>
        </p:sp>
        <p:sp>
          <p:nvSpPr>
            <p:cNvPr id="139275" name="Rectangle 169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6" name="Rectangle 170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7" name="Rectangle 171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ALU</a:t>
              </a:r>
            </a:p>
          </p:txBody>
        </p:sp>
        <p:sp>
          <p:nvSpPr>
            <p:cNvPr id="139278" name="Rectangle 172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DRAM</a:t>
              </a:r>
            </a:p>
          </p:txBody>
        </p:sp>
      </p:grpSp>
      <p:sp>
        <p:nvSpPr>
          <p:cNvPr id="139269" name="Text Box 173"/>
          <p:cNvSpPr txBox="1">
            <a:spLocks noChangeArrowheads="1"/>
          </p:cNvSpPr>
          <p:nvPr/>
        </p:nvSpPr>
        <p:spPr bwMode="auto">
          <a:xfrm>
            <a:off x="1935862" y="4975119"/>
            <a:ext cx="135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b="1" dirty="0">
                <a:latin typeface="Arial" charset="0"/>
              </a:rPr>
              <a:t>CPU</a:t>
            </a:r>
          </a:p>
        </p:txBody>
      </p:sp>
      <p:sp>
        <p:nvSpPr>
          <p:cNvPr id="139270" name="Text Box 174"/>
          <p:cNvSpPr txBox="1">
            <a:spLocks noChangeArrowheads="1"/>
          </p:cNvSpPr>
          <p:nvPr/>
        </p:nvSpPr>
        <p:spPr bwMode="auto">
          <a:xfrm>
            <a:off x="5754687" y="4978400"/>
            <a:ext cx="1292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en-US" altLang="en-US" b="1" dirty="0">
                <a:latin typeface="Arial" charset="0"/>
              </a:rPr>
              <a:t>GPU</a:t>
            </a:r>
          </a:p>
        </p:txBody>
      </p:sp>
      <p:sp>
        <p:nvSpPr>
          <p:cNvPr id="139271" name="Rectangle 1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  <a:ea typeface="ＭＳ Ｐゴシック" charset="-128"/>
              </a:rPr>
              <a:t>CPUs and GPUs have fundamentally different design philosophies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700" y="6400800"/>
            <a:ext cx="43195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© David Kirk/NVIDIA and Wen-mei W. Hwu, 2007-2010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ym typeface="Math1" charset="0"/>
              </a:rPr>
              <a:t>ECE 408, University of Illinois, Urbana-Champaign</a:t>
            </a:r>
          </a:p>
        </p:txBody>
      </p:sp>
      <p:sp>
        <p:nvSpPr>
          <p:cNvPr id="140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2AF72D5-D506-AD4D-AEE5-05A1489F0C5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grpSp>
        <p:nvGrpSpPr>
          <p:cNvPr id="140291" name="Group 3"/>
          <p:cNvGrpSpPr>
            <a:grpSpLocks/>
          </p:cNvGrpSpPr>
          <p:nvPr/>
        </p:nvGrpSpPr>
        <p:grpSpPr bwMode="auto">
          <a:xfrm>
            <a:off x="304800" y="1447800"/>
            <a:ext cx="8604250" cy="4497388"/>
            <a:chOff x="202" y="1141"/>
            <a:chExt cx="6503" cy="2550"/>
          </a:xfrm>
        </p:grpSpPr>
        <p:cxnSp>
          <p:nvCxnSpPr>
            <p:cNvPr id="140300" name="AutoShape 4"/>
            <p:cNvCxnSpPr>
              <a:cxnSpLocks noChangeShapeType="1"/>
            </p:cNvCxnSpPr>
            <p:nvPr/>
          </p:nvCxnSpPr>
          <p:spPr bwMode="auto">
            <a:xfrm>
              <a:off x="711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01" name="Rectangle 5"/>
            <p:cNvSpPr>
              <a:spLocks noChangeArrowheads="1"/>
            </p:cNvSpPr>
            <p:nvPr/>
          </p:nvSpPr>
          <p:spPr bwMode="auto">
            <a:xfrm>
              <a:off x="430" y="3244"/>
              <a:ext cx="657" cy="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302" name="Rectangle 6"/>
            <p:cNvSpPr>
              <a:spLocks noChangeArrowheads="1"/>
            </p:cNvSpPr>
            <p:nvPr/>
          </p:nvSpPr>
          <p:spPr bwMode="auto">
            <a:xfrm>
              <a:off x="209" y="3524"/>
              <a:ext cx="6496" cy="1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Global Memory</a:t>
              </a:r>
            </a:p>
          </p:txBody>
        </p:sp>
        <p:sp>
          <p:nvSpPr>
            <p:cNvPr id="140303" name="Rectangle 8"/>
            <p:cNvSpPr>
              <a:spLocks noChangeArrowheads="1"/>
            </p:cNvSpPr>
            <p:nvPr/>
          </p:nvSpPr>
          <p:spPr bwMode="auto">
            <a:xfrm>
              <a:off x="202" y="2817"/>
              <a:ext cx="364" cy="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04" name="Rectangle 9"/>
            <p:cNvSpPr>
              <a:spLocks noChangeArrowheads="1"/>
            </p:cNvSpPr>
            <p:nvPr/>
          </p:nvSpPr>
          <p:spPr bwMode="auto">
            <a:xfrm>
              <a:off x="564" y="2817"/>
              <a:ext cx="364" cy="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05" name="Rectangle 10"/>
            <p:cNvSpPr>
              <a:spLocks noChangeArrowheads="1"/>
            </p:cNvSpPr>
            <p:nvPr/>
          </p:nvSpPr>
          <p:spPr bwMode="auto">
            <a:xfrm>
              <a:off x="202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06" name="Group 11"/>
            <p:cNvGrpSpPr>
              <a:grpSpLocks/>
            </p:cNvGrpSpPr>
            <p:nvPr/>
          </p:nvGrpSpPr>
          <p:grpSpPr bwMode="auto">
            <a:xfrm>
              <a:off x="231" y="1985"/>
              <a:ext cx="319" cy="456"/>
              <a:chOff x="533" y="394"/>
              <a:chExt cx="266" cy="507"/>
            </a:xfrm>
          </p:grpSpPr>
          <p:sp>
            <p:nvSpPr>
              <p:cNvPr id="140654" name="Rectangle 1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55" name="Rectangle 1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56" name="Rectangle 1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7" name="Rectangle 1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8" name="Rectangle 1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9" name="Rectangle 1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60" name="Rectangle 1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61" name="Rectangle 1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62" name="Rectangle 2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07" name="Group 21"/>
            <p:cNvGrpSpPr>
              <a:grpSpLocks/>
            </p:cNvGrpSpPr>
            <p:nvPr/>
          </p:nvGrpSpPr>
          <p:grpSpPr bwMode="auto">
            <a:xfrm>
              <a:off x="580" y="1985"/>
              <a:ext cx="319" cy="456"/>
              <a:chOff x="533" y="394"/>
              <a:chExt cx="266" cy="507"/>
            </a:xfrm>
          </p:grpSpPr>
          <p:sp>
            <p:nvSpPr>
              <p:cNvPr id="140645" name="Rectangle 2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46" name="Rectangle 2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47" name="Rectangle 2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8" name="Rectangle 25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9" name="Rectangle 26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0" name="Rectangle 2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1" name="Rectangle 2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2" name="Rectangle 2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53" name="Rectangle 3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08" name="Rectangle 31"/>
            <p:cNvSpPr>
              <a:spLocks noChangeArrowheads="1"/>
            </p:cNvSpPr>
            <p:nvPr/>
          </p:nvSpPr>
          <p:spPr bwMode="auto">
            <a:xfrm rot="5400000">
              <a:off x="457" y="2234"/>
              <a:ext cx="221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140309" name="AutoShape 32"/>
            <p:cNvCxnSpPr>
              <a:cxnSpLocks noChangeShapeType="1"/>
              <a:stCxn id="140316" idx="2"/>
              <a:endCxn id="140315" idx="0"/>
            </p:cNvCxnSpPr>
            <p:nvPr/>
          </p:nvCxnSpPr>
          <p:spPr bwMode="auto">
            <a:xfrm>
              <a:off x="2087" y="1254"/>
              <a:ext cx="0" cy="1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0" name="AutoShape 33"/>
            <p:cNvCxnSpPr>
              <a:cxnSpLocks noChangeShapeType="1"/>
              <a:stCxn id="140315" idx="2"/>
              <a:endCxn id="140314" idx="0"/>
            </p:cNvCxnSpPr>
            <p:nvPr/>
          </p:nvCxnSpPr>
          <p:spPr bwMode="auto">
            <a:xfrm>
              <a:off x="2087" y="1488"/>
              <a:ext cx="4" cy="104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1" name="AutoShape 34"/>
            <p:cNvCxnSpPr>
              <a:cxnSpLocks noChangeShapeType="1"/>
              <a:stCxn id="140305" idx="0"/>
            </p:cNvCxnSpPr>
            <p:nvPr/>
          </p:nvCxnSpPr>
          <p:spPr bwMode="auto">
            <a:xfrm rot="5400000" flipV="1">
              <a:off x="3309" y="-783"/>
              <a:ext cx="1" cy="5488"/>
            </a:xfrm>
            <a:prstGeom prst="bentConnector3">
              <a:avLst>
                <a:gd name="adj1" fmla="val -10500000"/>
              </a:avLst>
            </a:prstGeom>
            <a:noFill/>
            <a:ln w="19050">
              <a:solidFill>
                <a:srgbClr val="98BC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2" name="AutoShape 35"/>
            <p:cNvCxnSpPr>
              <a:cxnSpLocks noChangeShapeType="1"/>
              <a:stCxn id="140314" idx="2"/>
            </p:cNvCxnSpPr>
            <p:nvPr/>
          </p:nvCxnSpPr>
          <p:spPr bwMode="auto">
            <a:xfrm>
              <a:off x="2091" y="1742"/>
              <a:ext cx="0" cy="113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3" name="AutoShape 36"/>
            <p:cNvCxnSpPr>
              <a:cxnSpLocks noChangeShapeType="1"/>
              <a:stCxn id="140304" idx="2"/>
              <a:endCxn id="140314" idx="3"/>
            </p:cNvCxnSpPr>
            <p:nvPr/>
          </p:nvCxnSpPr>
          <p:spPr bwMode="auto">
            <a:xfrm rot="5400000" flipH="1" flipV="1">
              <a:off x="1147" y="1264"/>
              <a:ext cx="1185" cy="1988"/>
            </a:xfrm>
            <a:prstGeom prst="bentConnector4">
              <a:avLst>
                <a:gd name="adj1" fmla="val -9560"/>
                <a:gd name="adj2" fmla="val 292106"/>
              </a:avLst>
            </a:prstGeom>
            <a:noFill/>
            <a:ln w="19050">
              <a:solidFill>
                <a:srgbClr val="98BC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14" name="Rectangle 37"/>
            <p:cNvSpPr>
              <a:spLocks noChangeArrowheads="1"/>
            </p:cNvSpPr>
            <p:nvPr/>
          </p:nvSpPr>
          <p:spPr bwMode="auto">
            <a:xfrm>
              <a:off x="1447" y="1594"/>
              <a:ext cx="1285" cy="149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Thread Execution Manager</a:t>
              </a:r>
            </a:p>
          </p:txBody>
        </p:sp>
        <p:sp>
          <p:nvSpPr>
            <p:cNvPr id="140315" name="Rectangle 38"/>
            <p:cNvSpPr>
              <a:spLocks noChangeArrowheads="1"/>
            </p:cNvSpPr>
            <p:nvPr/>
          </p:nvSpPr>
          <p:spPr bwMode="auto">
            <a:xfrm>
              <a:off x="1513" y="1374"/>
              <a:ext cx="1147" cy="1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rgbClr val="080808"/>
                  </a:solidFill>
                  <a:latin typeface="Arial" charset="0"/>
                </a:rPr>
                <a:t>Input Assembler</a:t>
              </a:r>
            </a:p>
          </p:txBody>
        </p:sp>
        <p:sp>
          <p:nvSpPr>
            <p:cNvPr id="140316" name="Rectangle 39"/>
            <p:cNvSpPr>
              <a:spLocks noChangeArrowheads="1"/>
            </p:cNvSpPr>
            <p:nvPr/>
          </p:nvSpPr>
          <p:spPr bwMode="auto">
            <a:xfrm>
              <a:off x="1513" y="1141"/>
              <a:ext cx="1147" cy="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rgbClr val="080808"/>
                  </a:solidFill>
                  <a:latin typeface="Arial" charset="0"/>
                </a:rPr>
                <a:t>Host</a:t>
              </a:r>
            </a:p>
          </p:txBody>
        </p:sp>
        <p:cxnSp>
          <p:nvCxnSpPr>
            <p:cNvPr id="140317" name="AutoShape 40"/>
            <p:cNvCxnSpPr>
              <a:cxnSpLocks noChangeShapeType="1"/>
            </p:cNvCxnSpPr>
            <p:nvPr/>
          </p:nvCxnSpPr>
          <p:spPr bwMode="auto">
            <a:xfrm>
              <a:off x="566" y="2856"/>
              <a:ext cx="0" cy="187"/>
            </a:xfrm>
            <a:prstGeom prst="straightConnector1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8" name="AutoShape 41"/>
            <p:cNvCxnSpPr>
              <a:cxnSpLocks noChangeShapeType="1"/>
            </p:cNvCxnSpPr>
            <p:nvPr/>
          </p:nvCxnSpPr>
          <p:spPr bwMode="auto">
            <a:xfrm>
              <a:off x="747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9" name="AutoShape 42"/>
            <p:cNvCxnSpPr>
              <a:cxnSpLocks noChangeShapeType="1"/>
            </p:cNvCxnSpPr>
            <p:nvPr/>
          </p:nvCxnSpPr>
          <p:spPr bwMode="auto">
            <a:xfrm>
              <a:off x="1345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0" name="AutoShape 43"/>
            <p:cNvCxnSpPr>
              <a:cxnSpLocks noChangeShapeType="1"/>
            </p:cNvCxnSpPr>
            <p:nvPr/>
          </p:nvCxnSpPr>
          <p:spPr bwMode="auto">
            <a:xfrm>
              <a:off x="152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1" name="AutoShape 44"/>
            <p:cNvCxnSpPr>
              <a:cxnSpLocks noChangeShapeType="1"/>
            </p:cNvCxnSpPr>
            <p:nvPr/>
          </p:nvCxnSpPr>
          <p:spPr bwMode="auto">
            <a:xfrm>
              <a:off x="2135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2" name="AutoShape 45"/>
            <p:cNvCxnSpPr>
              <a:cxnSpLocks noChangeShapeType="1"/>
            </p:cNvCxnSpPr>
            <p:nvPr/>
          </p:nvCxnSpPr>
          <p:spPr bwMode="auto">
            <a:xfrm>
              <a:off x="2316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3" name="AutoShape 46"/>
            <p:cNvCxnSpPr>
              <a:cxnSpLocks noChangeShapeType="1"/>
            </p:cNvCxnSpPr>
            <p:nvPr/>
          </p:nvCxnSpPr>
          <p:spPr bwMode="auto">
            <a:xfrm>
              <a:off x="2918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4" name="AutoShape 47"/>
            <p:cNvCxnSpPr>
              <a:cxnSpLocks noChangeShapeType="1"/>
            </p:cNvCxnSpPr>
            <p:nvPr/>
          </p:nvCxnSpPr>
          <p:spPr bwMode="auto">
            <a:xfrm>
              <a:off x="3100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5" name="AutoShape 48"/>
            <p:cNvCxnSpPr>
              <a:cxnSpLocks noChangeShapeType="1"/>
            </p:cNvCxnSpPr>
            <p:nvPr/>
          </p:nvCxnSpPr>
          <p:spPr bwMode="auto">
            <a:xfrm>
              <a:off x="3698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6" name="AutoShape 49"/>
            <p:cNvCxnSpPr>
              <a:cxnSpLocks noChangeShapeType="1"/>
            </p:cNvCxnSpPr>
            <p:nvPr/>
          </p:nvCxnSpPr>
          <p:spPr bwMode="auto">
            <a:xfrm>
              <a:off x="3879" y="2856"/>
              <a:ext cx="0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7" name="AutoShape 50"/>
            <p:cNvCxnSpPr>
              <a:cxnSpLocks noChangeShapeType="1"/>
            </p:cNvCxnSpPr>
            <p:nvPr/>
          </p:nvCxnSpPr>
          <p:spPr bwMode="auto">
            <a:xfrm>
              <a:off x="4487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8" name="AutoShape 51"/>
            <p:cNvCxnSpPr>
              <a:cxnSpLocks noChangeShapeType="1"/>
            </p:cNvCxnSpPr>
            <p:nvPr/>
          </p:nvCxnSpPr>
          <p:spPr bwMode="auto">
            <a:xfrm>
              <a:off x="466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29" name="AutoShape 52"/>
            <p:cNvCxnSpPr>
              <a:cxnSpLocks noChangeShapeType="1"/>
            </p:cNvCxnSpPr>
            <p:nvPr/>
          </p:nvCxnSpPr>
          <p:spPr bwMode="auto">
            <a:xfrm>
              <a:off x="5266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0" name="AutoShape 53"/>
            <p:cNvCxnSpPr>
              <a:cxnSpLocks noChangeShapeType="1"/>
            </p:cNvCxnSpPr>
            <p:nvPr/>
          </p:nvCxnSpPr>
          <p:spPr bwMode="auto">
            <a:xfrm>
              <a:off x="5448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1" name="AutoShape 54"/>
            <p:cNvCxnSpPr>
              <a:cxnSpLocks noChangeShapeType="1"/>
            </p:cNvCxnSpPr>
            <p:nvPr/>
          </p:nvCxnSpPr>
          <p:spPr bwMode="auto">
            <a:xfrm>
              <a:off x="6054" y="2856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2" name="AutoShape 55"/>
            <p:cNvCxnSpPr>
              <a:cxnSpLocks noChangeShapeType="1"/>
            </p:cNvCxnSpPr>
            <p:nvPr/>
          </p:nvCxnSpPr>
          <p:spPr bwMode="auto">
            <a:xfrm>
              <a:off x="6235" y="2856"/>
              <a:ext cx="1" cy="104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3" name="AutoShape 56"/>
            <p:cNvCxnSpPr>
              <a:cxnSpLocks noChangeShapeType="1"/>
            </p:cNvCxnSpPr>
            <p:nvPr/>
          </p:nvCxnSpPr>
          <p:spPr bwMode="auto">
            <a:xfrm flipH="1">
              <a:off x="3702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4" name="AutoShape 57"/>
            <p:cNvCxnSpPr>
              <a:cxnSpLocks noChangeShapeType="1"/>
            </p:cNvCxnSpPr>
            <p:nvPr/>
          </p:nvCxnSpPr>
          <p:spPr bwMode="auto">
            <a:xfrm flipH="1">
              <a:off x="291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5" name="AutoShape 58"/>
            <p:cNvCxnSpPr>
              <a:cxnSpLocks noChangeShapeType="1"/>
            </p:cNvCxnSpPr>
            <p:nvPr/>
          </p:nvCxnSpPr>
          <p:spPr bwMode="auto">
            <a:xfrm flipH="1">
              <a:off x="4485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6" name="AutoShape 59"/>
            <p:cNvCxnSpPr>
              <a:cxnSpLocks noChangeShapeType="1"/>
            </p:cNvCxnSpPr>
            <p:nvPr/>
          </p:nvCxnSpPr>
          <p:spPr bwMode="auto">
            <a:xfrm flipH="1">
              <a:off x="2134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7" name="AutoShape 60"/>
            <p:cNvCxnSpPr>
              <a:cxnSpLocks noChangeShapeType="1"/>
            </p:cNvCxnSpPr>
            <p:nvPr/>
          </p:nvCxnSpPr>
          <p:spPr bwMode="auto">
            <a:xfrm flipH="1">
              <a:off x="1348" y="1874"/>
              <a:ext cx="1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38" name="AutoShape 61"/>
            <p:cNvCxnSpPr>
              <a:cxnSpLocks noChangeShapeType="1"/>
            </p:cNvCxnSpPr>
            <p:nvPr/>
          </p:nvCxnSpPr>
          <p:spPr bwMode="auto">
            <a:xfrm flipH="1">
              <a:off x="5266" y="1874"/>
              <a:ext cx="0" cy="89"/>
            </a:xfrm>
            <a:prstGeom prst="straightConnector1">
              <a:avLst/>
            </a:prstGeom>
            <a:noFill/>
            <a:ln w="19050">
              <a:solidFill>
                <a:srgbClr val="98B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339" name="Rectangle 62"/>
            <p:cNvSpPr>
              <a:spLocks noChangeArrowheads="1"/>
            </p:cNvSpPr>
            <p:nvPr/>
          </p:nvSpPr>
          <p:spPr bwMode="auto">
            <a:xfrm>
              <a:off x="977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40" name="Group 63"/>
            <p:cNvGrpSpPr>
              <a:grpSpLocks/>
            </p:cNvGrpSpPr>
            <p:nvPr/>
          </p:nvGrpSpPr>
          <p:grpSpPr bwMode="auto">
            <a:xfrm>
              <a:off x="1006" y="1985"/>
              <a:ext cx="319" cy="456"/>
              <a:chOff x="533" y="394"/>
              <a:chExt cx="266" cy="507"/>
            </a:xfrm>
          </p:grpSpPr>
          <p:sp>
            <p:nvSpPr>
              <p:cNvPr id="140636" name="Rectangle 6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37" name="Rectangle 6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38" name="Rectangle 6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9" name="Rectangle 6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0" name="Rectangle 6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1" name="Rectangle 6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2" name="Rectangle 7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3" name="Rectangle 7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44" name="Rectangle 7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41" name="Group 73"/>
            <p:cNvGrpSpPr>
              <a:grpSpLocks/>
            </p:cNvGrpSpPr>
            <p:nvPr/>
          </p:nvGrpSpPr>
          <p:grpSpPr bwMode="auto">
            <a:xfrm>
              <a:off x="1355" y="1985"/>
              <a:ext cx="319" cy="456"/>
              <a:chOff x="533" y="394"/>
              <a:chExt cx="266" cy="507"/>
            </a:xfrm>
          </p:grpSpPr>
          <p:sp>
            <p:nvSpPr>
              <p:cNvPr id="140627" name="Rectangle 74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28" name="Rectangle 75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29" name="Rectangle 76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0" name="Rectangle 77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1" name="Rectangle 78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2" name="Rectangle 79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3" name="Rectangle 80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4" name="Rectangle 81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35" name="Rectangle 82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42" name="Rectangle 83"/>
            <p:cNvSpPr>
              <a:spLocks noChangeArrowheads="1"/>
            </p:cNvSpPr>
            <p:nvPr/>
          </p:nvSpPr>
          <p:spPr bwMode="auto">
            <a:xfrm>
              <a:off x="1768" y="2824"/>
              <a:ext cx="365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43" name="Rectangle 84"/>
            <p:cNvSpPr>
              <a:spLocks noChangeArrowheads="1"/>
            </p:cNvSpPr>
            <p:nvPr/>
          </p:nvSpPr>
          <p:spPr bwMode="auto">
            <a:xfrm>
              <a:off x="2130" y="2824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44" name="Rectangle 85"/>
            <p:cNvSpPr>
              <a:spLocks noChangeArrowheads="1"/>
            </p:cNvSpPr>
            <p:nvPr/>
          </p:nvSpPr>
          <p:spPr bwMode="auto">
            <a:xfrm>
              <a:off x="1768" y="1964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45" name="Group 86"/>
            <p:cNvGrpSpPr>
              <a:grpSpLocks/>
            </p:cNvGrpSpPr>
            <p:nvPr/>
          </p:nvGrpSpPr>
          <p:grpSpPr bwMode="auto">
            <a:xfrm>
              <a:off x="1797" y="1986"/>
              <a:ext cx="319" cy="456"/>
              <a:chOff x="533" y="394"/>
              <a:chExt cx="266" cy="507"/>
            </a:xfrm>
          </p:grpSpPr>
          <p:sp>
            <p:nvSpPr>
              <p:cNvPr id="140618" name="Rectangle 8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19" name="Rectangle 8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20" name="Rectangle 8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1" name="Rectangle 9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2" name="Rectangle 9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3" name="Rectangle 92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4" name="Rectangle 93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5" name="Rectangle 9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26" name="Rectangle 9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46" name="Group 96"/>
            <p:cNvGrpSpPr>
              <a:grpSpLocks/>
            </p:cNvGrpSpPr>
            <p:nvPr/>
          </p:nvGrpSpPr>
          <p:grpSpPr bwMode="auto">
            <a:xfrm>
              <a:off x="2146" y="1986"/>
              <a:ext cx="319" cy="456"/>
              <a:chOff x="533" y="394"/>
              <a:chExt cx="266" cy="507"/>
            </a:xfrm>
          </p:grpSpPr>
          <p:sp>
            <p:nvSpPr>
              <p:cNvPr id="140609" name="Rectangle 97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10" name="Rectangle 98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11" name="Rectangle 99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2" name="Rectangle 100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3" name="Rectangle 101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4" name="Rectangle 102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5" name="Rectangle 103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6" name="Rectangle 104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17" name="Rectangle 105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47" name="Rectangle 106"/>
            <p:cNvSpPr>
              <a:spLocks noChangeArrowheads="1"/>
            </p:cNvSpPr>
            <p:nvPr/>
          </p:nvSpPr>
          <p:spPr bwMode="auto">
            <a:xfrm>
              <a:off x="2543" y="1964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48" name="Group 107"/>
            <p:cNvGrpSpPr>
              <a:grpSpLocks/>
            </p:cNvGrpSpPr>
            <p:nvPr/>
          </p:nvGrpSpPr>
          <p:grpSpPr bwMode="auto">
            <a:xfrm>
              <a:off x="2572" y="1986"/>
              <a:ext cx="319" cy="456"/>
              <a:chOff x="533" y="394"/>
              <a:chExt cx="266" cy="507"/>
            </a:xfrm>
          </p:grpSpPr>
          <p:sp>
            <p:nvSpPr>
              <p:cNvPr id="140600" name="Rectangle 10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601" name="Rectangle 10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602" name="Rectangle 11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3" name="Rectangle 11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4" name="Rectangle 11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5" name="Rectangle 113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6" name="Rectangle 114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7" name="Rectangle 11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608" name="Rectangle 11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49" name="Group 117"/>
            <p:cNvGrpSpPr>
              <a:grpSpLocks/>
            </p:cNvGrpSpPr>
            <p:nvPr/>
          </p:nvGrpSpPr>
          <p:grpSpPr bwMode="auto">
            <a:xfrm>
              <a:off x="2921" y="1986"/>
              <a:ext cx="319" cy="456"/>
              <a:chOff x="533" y="394"/>
              <a:chExt cx="266" cy="507"/>
            </a:xfrm>
          </p:grpSpPr>
          <p:sp>
            <p:nvSpPr>
              <p:cNvPr id="140591" name="Rectangle 118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92" name="Rectangle 119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93" name="Rectangle 120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4" name="Rectangle 121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5" name="Rectangle 122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6" name="Rectangle 123"/>
              <p:cNvSpPr>
                <a:spLocks noChangeArrowheads="1"/>
              </p:cNvSpPr>
              <p:nvPr/>
            </p:nvSpPr>
            <p:spPr bwMode="auto">
              <a:xfrm>
                <a:off x="558" y="647"/>
                <a:ext cx="96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7" name="Rectangle 124"/>
              <p:cNvSpPr>
                <a:spLocks noChangeArrowheads="1"/>
              </p:cNvSpPr>
              <p:nvPr/>
            </p:nvSpPr>
            <p:spPr bwMode="auto">
              <a:xfrm>
                <a:off x="678" y="647"/>
                <a:ext cx="97" cy="93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8" name="Rectangle 125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9" name="Rectangle 126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50" name="Rectangle 127"/>
            <p:cNvSpPr>
              <a:spLocks noChangeArrowheads="1"/>
            </p:cNvSpPr>
            <p:nvPr/>
          </p:nvSpPr>
          <p:spPr bwMode="auto">
            <a:xfrm>
              <a:off x="3343" y="2822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51" name="Rectangle 128"/>
            <p:cNvSpPr>
              <a:spLocks noChangeArrowheads="1"/>
            </p:cNvSpPr>
            <p:nvPr/>
          </p:nvSpPr>
          <p:spPr bwMode="auto">
            <a:xfrm>
              <a:off x="3705" y="2822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52" name="Rectangle 129"/>
            <p:cNvSpPr>
              <a:spLocks noChangeArrowheads="1"/>
            </p:cNvSpPr>
            <p:nvPr/>
          </p:nvSpPr>
          <p:spPr bwMode="auto">
            <a:xfrm>
              <a:off x="3343" y="1962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53" name="Group 130"/>
            <p:cNvGrpSpPr>
              <a:grpSpLocks/>
            </p:cNvGrpSpPr>
            <p:nvPr/>
          </p:nvGrpSpPr>
          <p:grpSpPr bwMode="auto">
            <a:xfrm>
              <a:off x="3372" y="1984"/>
              <a:ext cx="319" cy="456"/>
              <a:chOff x="533" y="394"/>
              <a:chExt cx="266" cy="507"/>
            </a:xfrm>
          </p:grpSpPr>
          <p:sp>
            <p:nvSpPr>
              <p:cNvPr id="140582" name="Rectangle 13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83" name="Rectangle 13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84" name="Rectangle 13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5" name="Rectangle 134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6" name="Rectangle 135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7" name="Rectangle 13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8" name="Rectangle 13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9" name="Rectangle 13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90" name="Rectangle 13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54" name="Group 140"/>
            <p:cNvGrpSpPr>
              <a:grpSpLocks/>
            </p:cNvGrpSpPr>
            <p:nvPr/>
          </p:nvGrpSpPr>
          <p:grpSpPr bwMode="auto">
            <a:xfrm>
              <a:off x="3721" y="1984"/>
              <a:ext cx="319" cy="456"/>
              <a:chOff x="533" y="394"/>
              <a:chExt cx="266" cy="507"/>
            </a:xfrm>
          </p:grpSpPr>
          <p:sp>
            <p:nvSpPr>
              <p:cNvPr id="140573" name="Rectangle 141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74" name="Rectangle 142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75" name="Rectangle 143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6" name="Rectangle 144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7" name="Rectangle 145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8" name="Rectangle 146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9" name="Rectangle 147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0" name="Rectangle 148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81" name="Rectangle 149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55" name="Rectangle 150"/>
            <p:cNvSpPr>
              <a:spLocks noChangeArrowheads="1"/>
            </p:cNvSpPr>
            <p:nvPr/>
          </p:nvSpPr>
          <p:spPr bwMode="auto">
            <a:xfrm>
              <a:off x="4118" y="1962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56" name="Group 151"/>
            <p:cNvGrpSpPr>
              <a:grpSpLocks/>
            </p:cNvGrpSpPr>
            <p:nvPr/>
          </p:nvGrpSpPr>
          <p:grpSpPr bwMode="auto">
            <a:xfrm>
              <a:off x="4147" y="1984"/>
              <a:ext cx="319" cy="456"/>
              <a:chOff x="533" y="394"/>
              <a:chExt cx="266" cy="507"/>
            </a:xfrm>
          </p:grpSpPr>
          <p:sp>
            <p:nvSpPr>
              <p:cNvPr id="140564" name="Rectangle 15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65" name="Rectangle 15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66" name="Rectangle 15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7" name="Rectangle 155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8" name="Rectangle 156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9" name="Rectangle 15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0" name="Rectangle 15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1" name="Rectangle 15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72" name="Rectangle 16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57" name="Group 161"/>
            <p:cNvGrpSpPr>
              <a:grpSpLocks/>
            </p:cNvGrpSpPr>
            <p:nvPr/>
          </p:nvGrpSpPr>
          <p:grpSpPr bwMode="auto">
            <a:xfrm>
              <a:off x="4496" y="1984"/>
              <a:ext cx="319" cy="456"/>
              <a:chOff x="533" y="394"/>
              <a:chExt cx="266" cy="507"/>
            </a:xfrm>
          </p:grpSpPr>
          <p:sp>
            <p:nvSpPr>
              <p:cNvPr id="140555" name="Rectangle 162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56" name="Rectangle 163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57" name="Rectangle 164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8" name="Rectangle 165"/>
              <p:cNvSpPr>
                <a:spLocks noChangeArrowheads="1"/>
              </p:cNvSpPr>
              <p:nvPr/>
            </p:nvSpPr>
            <p:spPr bwMode="auto">
              <a:xfrm>
                <a:off x="558" y="556"/>
                <a:ext cx="96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9" name="Rectangle 166"/>
              <p:cNvSpPr>
                <a:spLocks noChangeArrowheads="1"/>
              </p:cNvSpPr>
              <p:nvPr/>
            </p:nvSpPr>
            <p:spPr bwMode="auto">
              <a:xfrm>
                <a:off x="678" y="556"/>
                <a:ext cx="97" cy="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0" name="Rectangle 167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1" name="Rectangle 168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2" name="Rectangle 169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63" name="Rectangle 170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58" name="Rectangle 171"/>
            <p:cNvSpPr>
              <a:spLocks noChangeArrowheads="1"/>
            </p:cNvSpPr>
            <p:nvPr/>
          </p:nvSpPr>
          <p:spPr bwMode="auto">
            <a:xfrm>
              <a:off x="4909" y="2823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59" name="Rectangle 172"/>
            <p:cNvSpPr>
              <a:spLocks noChangeArrowheads="1"/>
            </p:cNvSpPr>
            <p:nvPr/>
          </p:nvSpPr>
          <p:spPr bwMode="auto">
            <a:xfrm>
              <a:off x="5271" y="2823"/>
              <a:ext cx="364" cy="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0" name="Rectangle 173"/>
            <p:cNvSpPr>
              <a:spLocks noChangeArrowheads="1"/>
            </p:cNvSpPr>
            <p:nvPr/>
          </p:nvSpPr>
          <p:spPr bwMode="auto">
            <a:xfrm>
              <a:off x="4909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61" name="Group 174"/>
            <p:cNvGrpSpPr>
              <a:grpSpLocks/>
            </p:cNvGrpSpPr>
            <p:nvPr/>
          </p:nvGrpSpPr>
          <p:grpSpPr bwMode="auto">
            <a:xfrm>
              <a:off x="4938" y="1985"/>
              <a:ext cx="319" cy="456"/>
              <a:chOff x="533" y="394"/>
              <a:chExt cx="266" cy="507"/>
            </a:xfrm>
          </p:grpSpPr>
          <p:sp>
            <p:nvSpPr>
              <p:cNvPr id="140546" name="Rectangle 17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47" name="Rectangle 17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48" name="Rectangle 17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9" name="Rectangle 17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0" name="Rectangle 17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1" name="Rectangle 18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2" name="Rectangle 18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3" name="Rectangle 18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54" name="Rectangle 18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62" name="Group 184"/>
            <p:cNvGrpSpPr>
              <a:grpSpLocks/>
            </p:cNvGrpSpPr>
            <p:nvPr/>
          </p:nvGrpSpPr>
          <p:grpSpPr bwMode="auto">
            <a:xfrm>
              <a:off x="5287" y="1985"/>
              <a:ext cx="319" cy="456"/>
              <a:chOff x="533" y="394"/>
              <a:chExt cx="266" cy="507"/>
            </a:xfrm>
          </p:grpSpPr>
          <p:sp>
            <p:nvSpPr>
              <p:cNvPr id="140537" name="Rectangle 185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38" name="Rectangle 186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39" name="Rectangle 187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0" name="Rectangle 188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1" name="Rectangle 189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2" name="Rectangle 190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3" name="Rectangle 191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4" name="Rectangle 192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45" name="Rectangle 193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63" name="Rectangle 194"/>
            <p:cNvSpPr>
              <a:spLocks noChangeArrowheads="1"/>
            </p:cNvSpPr>
            <p:nvPr/>
          </p:nvSpPr>
          <p:spPr bwMode="auto">
            <a:xfrm>
              <a:off x="5684" y="1963"/>
              <a:ext cx="726" cy="8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grpSp>
          <p:nvGrpSpPr>
            <p:cNvPr id="140364" name="Group 195"/>
            <p:cNvGrpSpPr>
              <a:grpSpLocks/>
            </p:cNvGrpSpPr>
            <p:nvPr/>
          </p:nvGrpSpPr>
          <p:grpSpPr bwMode="auto">
            <a:xfrm>
              <a:off x="5713" y="1985"/>
              <a:ext cx="319" cy="456"/>
              <a:chOff x="533" y="394"/>
              <a:chExt cx="266" cy="507"/>
            </a:xfrm>
          </p:grpSpPr>
          <p:sp>
            <p:nvSpPr>
              <p:cNvPr id="140528" name="Rectangle 19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29" name="Rectangle 19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30" name="Rectangle 19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1" name="Rectangle 19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2" name="Rectangle 20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3" name="Rectangle 20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4" name="Rectangle 20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5" name="Rectangle 20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36" name="Rectangle 20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grpSp>
          <p:nvGrpSpPr>
            <p:cNvPr id="140365" name="Group 205"/>
            <p:cNvGrpSpPr>
              <a:grpSpLocks/>
            </p:cNvGrpSpPr>
            <p:nvPr/>
          </p:nvGrpSpPr>
          <p:grpSpPr bwMode="auto">
            <a:xfrm>
              <a:off x="6062" y="1985"/>
              <a:ext cx="319" cy="456"/>
              <a:chOff x="533" y="394"/>
              <a:chExt cx="266" cy="507"/>
            </a:xfrm>
          </p:grpSpPr>
          <p:sp>
            <p:nvSpPr>
              <p:cNvPr id="140519" name="Rectangle 206"/>
              <p:cNvSpPr>
                <a:spLocks noChangeArrowheads="1"/>
              </p:cNvSpPr>
              <p:nvPr/>
            </p:nvSpPr>
            <p:spPr bwMode="auto">
              <a:xfrm>
                <a:off x="533" y="394"/>
                <a:ext cx="266" cy="49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0520" name="Rectangle 207"/>
              <p:cNvSpPr>
                <a:spLocks noChangeArrowheads="1"/>
              </p:cNvSpPr>
              <p:nvPr/>
            </p:nvSpPr>
            <p:spPr bwMode="auto">
              <a:xfrm>
                <a:off x="558" y="418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140521" name="Rectangle 208"/>
              <p:cNvSpPr>
                <a:spLocks noChangeArrowheads="1"/>
              </p:cNvSpPr>
              <p:nvPr/>
            </p:nvSpPr>
            <p:spPr bwMode="auto">
              <a:xfrm>
                <a:off x="678" y="418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2" name="Rectangle 209"/>
              <p:cNvSpPr>
                <a:spLocks noChangeArrowheads="1"/>
              </p:cNvSpPr>
              <p:nvPr/>
            </p:nvSpPr>
            <p:spPr bwMode="auto">
              <a:xfrm>
                <a:off x="558" y="539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3" name="Rectangle 210"/>
              <p:cNvSpPr>
                <a:spLocks noChangeArrowheads="1"/>
              </p:cNvSpPr>
              <p:nvPr/>
            </p:nvSpPr>
            <p:spPr bwMode="auto">
              <a:xfrm>
                <a:off x="678" y="539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4" name="Rectangle 211"/>
              <p:cNvSpPr>
                <a:spLocks noChangeArrowheads="1"/>
              </p:cNvSpPr>
              <p:nvPr/>
            </p:nvSpPr>
            <p:spPr bwMode="auto">
              <a:xfrm>
                <a:off x="558" y="660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5" name="Rectangle 212"/>
              <p:cNvSpPr>
                <a:spLocks noChangeArrowheads="1"/>
              </p:cNvSpPr>
              <p:nvPr/>
            </p:nvSpPr>
            <p:spPr bwMode="auto">
              <a:xfrm>
                <a:off x="678" y="660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6" name="Rectangle 213"/>
              <p:cNvSpPr>
                <a:spLocks noChangeArrowheads="1"/>
              </p:cNvSpPr>
              <p:nvPr/>
            </p:nvSpPr>
            <p:spPr bwMode="auto">
              <a:xfrm>
                <a:off x="558" y="781"/>
                <a:ext cx="96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  <p:sp>
            <p:nvSpPr>
              <p:cNvPr id="140527" name="Rectangle 214"/>
              <p:cNvSpPr>
                <a:spLocks noChangeArrowheads="1"/>
              </p:cNvSpPr>
              <p:nvPr/>
            </p:nvSpPr>
            <p:spPr bwMode="auto">
              <a:xfrm>
                <a:off x="678" y="781"/>
                <a:ext cx="97" cy="97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700" b="1">
                  <a:latin typeface="Arial" charset="0"/>
                </a:endParaRPr>
              </a:p>
            </p:txBody>
          </p:sp>
        </p:grpSp>
        <p:sp>
          <p:nvSpPr>
            <p:cNvPr id="140366" name="Rectangle 215"/>
            <p:cNvSpPr>
              <a:spLocks noChangeArrowheads="1"/>
            </p:cNvSpPr>
            <p:nvPr/>
          </p:nvSpPr>
          <p:spPr bwMode="auto">
            <a:xfrm rot="5400000">
              <a:off x="1235" y="2237"/>
              <a:ext cx="217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7" name="Rectangle 216"/>
            <p:cNvSpPr>
              <a:spLocks noChangeArrowheads="1"/>
            </p:cNvSpPr>
            <p:nvPr/>
          </p:nvSpPr>
          <p:spPr bwMode="auto">
            <a:xfrm rot="5400000">
              <a:off x="2022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8" name="Rectangle 217"/>
            <p:cNvSpPr>
              <a:spLocks noChangeArrowheads="1"/>
            </p:cNvSpPr>
            <p:nvPr/>
          </p:nvSpPr>
          <p:spPr bwMode="auto">
            <a:xfrm rot="5400000">
              <a:off x="2797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69" name="Rectangle 218"/>
            <p:cNvSpPr>
              <a:spLocks noChangeArrowheads="1"/>
            </p:cNvSpPr>
            <p:nvPr/>
          </p:nvSpPr>
          <p:spPr bwMode="auto">
            <a:xfrm rot="5400000">
              <a:off x="3599" y="2237"/>
              <a:ext cx="217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70" name="Rectangle 219"/>
            <p:cNvSpPr>
              <a:spLocks noChangeArrowheads="1"/>
            </p:cNvSpPr>
            <p:nvPr/>
          </p:nvSpPr>
          <p:spPr bwMode="auto">
            <a:xfrm rot="5400000">
              <a:off x="4374" y="2237"/>
              <a:ext cx="217" cy="66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71" name="Rectangle 220"/>
            <p:cNvSpPr>
              <a:spLocks noChangeArrowheads="1"/>
            </p:cNvSpPr>
            <p:nvPr/>
          </p:nvSpPr>
          <p:spPr bwMode="auto">
            <a:xfrm rot="5400000">
              <a:off x="5163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0372" name="Rectangle 221"/>
            <p:cNvSpPr>
              <a:spLocks noChangeArrowheads="1"/>
            </p:cNvSpPr>
            <p:nvPr/>
          </p:nvSpPr>
          <p:spPr bwMode="auto">
            <a:xfrm rot="5400000">
              <a:off x="5938" y="2237"/>
              <a:ext cx="217" cy="6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cxnSp>
          <p:nvCxnSpPr>
            <p:cNvPr id="140373" name="AutoShape 222"/>
            <p:cNvCxnSpPr>
              <a:cxnSpLocks noChangeShapeType="1"/>
            </p:cNvCxnSpPr>
            <p:nvPr/>
          </p:nvCxnSpPr>
          <p:spPr bwMode="auto">
            <a:xfrm>
              <a:off x="1819" y="3043"/>
              <a:ext cx="0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4" name="AutoShape 223"/>
            <p:cNvCxnSpPr>
              <a:cxnSpLocks noChangeShapeType="1"/>
            </p:cNvCxnSpPr>
            <p:nvPr/>
          </p:nvCxnSpPr>
          <p:spPr bwMode="auto">
            <a:xfrm>
              <a:off x="1821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5" name="AutoShape 225"/>
            <p:cNvCxnSpPr>
              <a:cxnSpLocks noChangeShapeType="1"/>
            </p:cNvCxnSpPr>
            <p:nvPr/>
          </p:nvCxnSpPr>
          <p:spPr bwMode="auto">
            <a:xfrm>
              <a:off x="2929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6" name="AutoShape 227"/>
            <p:cNvCxnSpPr>
              <a:cxnSpLocks noChangeShapeType="1"/>
            </p:cNvCxnSpPr>
            <p:nvPr/>
          </p:nvCxnSpPr>
          <p:spPr bwMode="auto">
            <a:xfrm>
              <a:off x="4037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7" name="AutoShape 229"/>
            <p:cNvCxnSpPr>
              <a:cxnSpLocks noChangeShapeType="1"/>
            </p:cNvCxnSpPr>
            <p:nvPr/>
          </p:nvCxnSpPr>
          <p:spPr bwMode="auto">
            <a:xfrm>
              <a:off x="5146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78" name="AutoShape 230"/>
            <p:cNvCxnSpPr>
              <a:cxnSpLocks noChangeShapeType="1"/>
            </p:cNvCxnSpPr>
            <p:nvPr/>
          </p:nvCxnSpPr>
          <p:spPr bwMode="auto">
            <a:xfrm>
              <a:off x="6256" y="3400"/>
              <a:ext cx="0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0379" name="Group 231"/>
            <p:cNvGrpSpPr>
              <a:grpSpLocks/>
            </p:cNvGrpSpPr>
            <p:nvPr/>
          </p:nvGrpSpPr>
          <p:grpSpPr bwMode="auto">
            <a:xfrm>
              <a:off x="235" y="2696"/>
              <a:ext cx="666" cy="136"/>
              <a:chOff x="4428" y="1050"/>
              <a:chExt cx="679" cy="136"/>
            </a:xfrm>
          </p:grpSpPr>
          <p:sp>
            <p:nvSpPr>
              <p:cNvPr id="140506" name="Rectangle 232"/>
              <p:cNvSpPr>
                <a:spLocks noChangeArrowheads="1"/>
              </p:cNvSpPr>
              <p:nvPr/>
            </p:nvSpPr>
            <p:spPr bwMode="auto">
              <a:xfrm rot="5400000">
                <a:off x="4700" y="907"/>
                <a:ext cx="136" cy="42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r>
                  <a:rPr lang="en-US" altLang="en-US" sz="12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507" name="Group 23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514" name="Rectangle 234"/>
                <p:cNvSpPr>
                  <a:spLocks noChangeArrowheads="1"/>
                </p:cNvSpPr>
                <p:nvPr/>
              </p:nvSpPr>
              <p:spPr bwMode="auto">
                <a:xfrm>
                  <a:off x="4772" y="466"/>
                  <a:ext cx="124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7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515" name="Line 235"/>
                <p:cNvSpPr>
                  <a:spLocks noChangeShapeType="1"/>
                </p:cNvSpPr>
                <p:nvPr/>
              </p:nvSpPr>
              <p:spPr bwMode="auto">
                <a:xfrm>
                  <a:off x="4772" y="557"/>
                  <a:ext cx="124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516" name="Group 23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51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568"/>
                    <a:ext cx="106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140518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461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508" name="Group 23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50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7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510" name="Line 24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511" name="Group 24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512" name="Rectangle 243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700" b="1">
                      <a:latin typeface="Arial" charset="0"/>
                    </a:endParaRPr>
                  </a:p>
                </p:txBody>
              </p:sp>
              <p:sp>
                <p:nvSpPr>
                  <p:cNvPr id="140513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0" name="Group 245"/>
            <p:cNvGrpSpPr>
              <a:grpSpLocks/>
            </p:cNvGrpSpPr>
            <p:nvPr/>
          </p:nvGrpSpPr>
          <p:grpSpPr bwMode="auto">
            <a:xfrm>
              <a:off x="1011" y="2696"/>
              <a:ext cx="666" cy="136"/>
              <a:chOff x="4428" y="1050"/>
              <a:chExt cx="679" cy="136"/>
            </a:xfrm>
          </p:grpSpPr>
          <p:sp>
            <p:nvSpPr>
              <p:cNvPr id="140493" name="Rectangle 246"/>
              <p:cNvSpPr>
                <a:spLocks noChangeArrowheads="1"/>
              </p:cNvSpPr>
              <p:nvPr/>
            </p:nvSpPr>
            <p:spPr bwMode="auto">
              <a:xfrm rot="5400000">
                <a:off x="4699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94" name="Group 24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501" name="Rectangle 248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502" name="Line 249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503" name="Group 25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504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505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453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95" name="Group 25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96" name="Rectangle 254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97" name="Line 255"/>
                <p:cNvSpPr>
                  <a:spLocks noChangeShapeType="1"/>
                </p:cNvSpPr>
                <p:nvPr/>
              </p:nvSpPr>
              <p:spPr bwMode="auto">
                <a:xfrm>
                  <a:off x="4770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98" name="Group 25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99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568"/>
                    <a:ext cx="123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50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670"/>
                    <a:ext cx="123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1" name="Group 259"/>
            <p:cNvGrpSpPr>
              <a:grpSpLocks/>
            </p:cNvGrpSpPr>
            <p:nvPr/>
          </p:nvGrpSpPr>
          <p:grpSpPr bwMode="auto">
            <a:xfrm>
              <a:off x="1800" y="2696"/>
              <a:ext cx="666" cy="136"/>
              <a:chOff x="4428" y="1050"/>
              <a:chExt cx="679" cy="136"/>
            </a:xfrm>
          </p:grpSpPr>
          <p:sp>
            <p:nvSpPr>
              <p:cNvPr id="140480" name="Rectangle 260"/>
              <p:cNvSpPr>
                <a:spLocks noChangeArrowheads="1"/>
              </p:cNvSpPr>
              <p:nvPr/>
            </p:nvSpPr>
            <p:spPr bwMode="auto">
              <a:xfrm rot="5400000">
                <a:off x="4700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81" name="Group 26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88" name="Rectangle 26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89" name="Line 263"/>
                <p:cNvSpPr>
                  <a:spLocks noChangeShapeType="1"/>
                </p:cNvSpPr>
                <p:nvPr/>
              </p:nvSpPr>
              <p:spPr bwMode="auto">
                <a:xfrm>
                  <a:off x="4771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90" name="Group 26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91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92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82" name="Group 26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83" name="Rectangle 268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84" name="Line 269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85" name="Group 27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86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87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453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2" name="Group 273"/>
            <p:cNvGrpSpPr>
              <a:grpSpLocks/>
            </p:cNvGrpSpPr>
            <p:nvPr/>
          </p:nvGrpSpPr>
          <p:grpSpPr bwMode="auto">
            <a:xfrm>
              <a:off x="2571" y="2696"/>
              <a:ext cx="666" cy="136"/>
              <a:chOff x="4428" y="1050"/>
              <a:chExt cx="679" cy="136"/>
            </a:xfrm>
          </p:grpSpPr>
          <p:sp>
            <p:nvSpPr>
              <p:cNvPr id="140467" name="Rectangle 274"/>
              <p:cNvSpPr>
                <a:spLocks noChangeArrowheads="1"/>
              </p:cNvSpPr>
              <p:nvPr/>
            </p:nvSpPr>
            <p:spPr bwMode="auto">
              <a:xfrm rot="5400000">
                <a:off x="4700" y="909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68" name="Group 275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75" name="Rectangle 276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76" name="Line 277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77" name="Group 27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78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79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44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69" name="Group 281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70" name="Rectangle 28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71" name="Line 283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72" name="Group 28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73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74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3" name="Group 287"/>
            <p:cNvGrpSpPr>
              <a:grpSpLocks/>
            </p:cNvGrpSpPr>
            <p:nvPr/>
          </p:nvGrpSpPr>
          <p:grpSpPr bwMode="auto">
            <a:xfrm>
              <a:off x="3371" y="2696"/>
              <a:ext cx="666" cy="136"/>
              <a:chOff x="4428" y="1050"/>
              <a:chExt cx="679" cy="136"/>
            </a:xfrm>
          </p:grpSpPr>
          <p:sp>
            <p:nvSpPr>
              <p:cNvPr id="140454" name="Rectangle 288"/>
              <p:cNvSpPr>
                <a:spLocks noChangeArrowheads="1"/>
              </p:cNvSpPr>
              <p:nvPr/>
            </p:nvSpPr>
            <p:spPr bwMode="auto">
              <a:xfrm rot="5400000">
                <a:off x="4699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55" name="Group 289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62" name="Rectangle 290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63" name="Line 291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64" name="Group 29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65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2453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66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453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56" name="Group 295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57" name="Rectangle 296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58" name="Line 297"/>
                <p:cNvSpPr>
                  <a:spLocks noChangeShapeType="1"/>
                </p:cNvSpPr>
                <p:nvPr/>
              </p:nvSpPr>
              <p:spPr bwMode="auto">
                <a:xfrm>
                  <a:off x="4770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59" name="Group 298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60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2426" y="568"/>
                    <a:ext cx="123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61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670"/>
                    <a:ext cx="123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4" name="Group 301"/>
            <p:cNvGrpSpPr>
              <a:grpSpLocks/>
            </p:cNvGrpSpPr>
            <p:nvPr/>
          </p:nvGrpSpPr>
          <p:grpSpPr bwMode="auto">
            <a:xfrm>
              <a:off x="4148" y="2696"/>
              <a:ext cx="666" cy="136"/>
              <a:chOff x="4428" y="1050"/>
              <a:chExt cx="679" cy="136"/>
            </a:xfrm>
          </p:grpSpPr>
          <p:sp>
            <p:nvSpPr>
              <p:cNvPr id="140441" name="Rectangle 302"/>
              <p:cNvSpPr>
                <a:spLocks noChangeArrowheads="1"/>
              </p:cNvSpPr>
              <p:nvPr/>
            </p:nvSpPr>
            <p:spPr bwMode="auto">
              <a:xfrm rot="5400000">
                <a:off x="4700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42" name="Group 303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4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50" name="Line 305"/>
                <p:cNvSpPr>
                  <a:spLocks noChangeShapeType="1"/>
                </p:cNvSpPr>
                <p:nvPr/>
              </p:nvSpPr>
              <p:spPr bwMode="auto">
                <a:xfrm>
                  <a:off x="4771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51" name="Group 30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5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53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43" name="Group 309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44" name="Rectangle 310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45" name="Line 311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46" name="Group 312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47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48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2455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5" name="Group 315"/>
            <p:cNvGrpSpPr>
              <a:grpSpLocks/>
            </p:cNvGrpSpPr>
            <p:nvPr/>
          </p:nvGrpSpPr>
          <p:grpSpPr bwMode="auto">
            <a:xfrm>
              <a:off x="4937" y="2696"/>
              <a:ext cx="666" cy="136"/>
              <a:chOff x="4428" y="1050"/>
              <a:chExt cx="679" cy="136"/>
            </a:xfrm>
          </p:grpSpPr>
          <p:sp>
            <p:nvSpPr>
              <p:cNvPr id="140428" name="Rectangle 316"/>
              <p:cNvSpPr>
                <a:spLocks noChangeArrowheads="1"/>
              </p:cNvSpPr>
              <p:nvPr/>
            </p:nvSpPr>
            <p:spPr bwMode="auto">
              <a:xfrm rot="5400000">
                <a:off x="4700" y="909"/>
                <a:ext cx="136" cy="423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29" name="Group 317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36" name="Rectangle 318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37" name="Line 319"/>
                <p:cNvSpPr>
                  <a:spLocks noChangeShapeType="1"/>
                </p:cNvSpPr>
                <p:nvPr/>
              </p:nvSpPr>
              <p:spPr bwMode="auto">
                <a:xfrm>
                  <a:off x="4770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38" name="Group 32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39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40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44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30" name="Group 323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31" name="Rectangle 324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32" name="Line 325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33" name="Group 326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34" name="Rectangle 327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35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0386" name="Group 329"/>
            <p:cNvGrpSpPr>
              <a:grpSpLocks/>
            </p:cNvGrpSpPr>
            <p:nvPr/>
          </p:nvGrpSpPr>
          <p:grpSpPr bwMode="auto">
            <a:xfrm>
              <a:off x="5720" y="2696"/>
              <a:ext cx="666" cy="136"/>
              <a:chOff x="4428" y="1050"/>
              <a:chExt cx="679" cy="136"/>
            </a:xfrm>
          </p:grpSpPr>
          <p:sp>
            <p:nvSpPr>
              <p:cNvPr id="140415" name="Rectangle 330"/>
              <p:cNvSpPr>
                <a:spLocks noChangeArrowheads="1"/>
              </p:cNvSpPr>
              <p:nvPr/>
            </p:nvSpPr>
            <p:spPr bwMode="auto">
              <a:xfrm rot="5400000">
                <a:off x="4699" y="907"/>
                <a:ext cx="136" cy="422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16" name="Group 331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23" name="Rectangle 332"/>
                <p:cNvSpPr>
                  <a:spLocks noChangeArrowheads="1"/>
                </p:cNvSpPr>
                <p:nvPr/>
              </p:nvSpPr>
              <p:spPr bwMode="auto">
                <a:xfrm>
                  <a:off x="4771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24" name="Line 333"/>
                <p:cNvSpPr>
                  <a:spLocks noChangeShapeType="1"/>
                </p:cNvSpPr>
                <p:nvPr/>
              </p:nvSpPr>
              <p:spPr bwMode="auto">
                <a:xfrm>
                  <a:off x="4771" y="557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25" name="Group 334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26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27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17" name="Group 337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18" name="Rectangle 338"/>
                <p:cNvSpPr>
                  <a:spLocks noChangeArrowheads="1"/>
                </p:cNvSpPr>
                <p:nvPr/>
              </p:nvSpPr>
              <p:spPr bwMode="auto">
                <a:xfrm>
                  <a:off x="4770" y="466"/>
                  <a:ext cx="116" cy="173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19" name="Line 339"/>
                <p:cNvSpPr>
                  <a:spLocks noChangeShapeType="1"/>
                </p:cNvSpPr>
                <p:nvPr/>
              </p:nvSpPr>
              <p:spPr bwMode="auto">
                <a:xfrm>
                  <a:off x="4770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20" name="Group 340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21" name="Rectangle 341"/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568"/>
                    <a:ext cx="106" cy="204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22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449" y="670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cxnSp>
          <p:nvCxnSpPr>
            <p:cNvPr id="140387" name="AutoShape 343"/>
            <p:cNvCxnSpPr>
              <a:cxnSpLocks noChangeShapeType="1"/>
              <a:stCxn id="140305" idx="2"/>
            </p:cNvCxnSpPr>
            <p:nvPr/>
          </p:nvCxnSpPr>
          <p:spPr bwMode="auto">
            <a:xfrm rot="16200000" flipH="1">
              <a:off x="3215" y="206"/>
              <a:ext cx="392" cy="5692"/>
            </a:xfrm>
            <a:prstGeom prst="bentConnector3">
              <a:avLst>
                <a:gd name="adj1" fmla="val 49745"/>
              </a:avLst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0388" name="Group 344"/>
            <p:cNvGrpSpPr>
              <a:grpSpLocks/>
            </p:cNvGrpSpPr>
            <p:nvPr/>
          </p:nvGrpSpPr>
          <p:grpSpPr bwMode="auto">
            <a:xfrm>
              <a:off x="235" y="2695"/>
              <a:ext cx="666" cy="136"/>
              <a:chOff x="4428" y="1050"/>
              <a:chExt cx="679" cy="136"/>
            </a:xfrm>
          </p:grpSpPr>
          <p:sp>
            <p:nvSpPr>
              <p:cNvPr id="140402" name="Rectangle 345"/>
              <p:cNvSpPr>
                <a:spLocks noChangeArrowheads="1"/>
              </p:cNvSpPr>
              <p:nvPr/>
            </p:nvSpPr>
            <p:spPr bwMode="auto">
              <a:xfrm rot="5400000">
                <a:off x="4703" y="908"/>
                <a:ext cx="140" cy="421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000" b="1">
                    <a:solidFill>
                      <a:schemeClr val="bg1"/>
                    </a:solidFill>
                    <a:latin typeface="Arial" charset="0"/>
                  </a:rPr>
                  <a:t>Texture</a:t>
                </a:r>
              </a:p>
            </p:txBody>
          </p:sp>
          <p:grpSp>
            <p:nvGrpSpPr>
              <p:cNvPr id="140403" name="Group 346"/>
              <p:cNvGrpSpPr>
                <a:grpSpLocks/>
              </p:cNvGrpSpPr>
              <p:nvPr/>
            </p:nvGrpSpPr>
            <p:grpSpPr bwMode="auto">
              <a:xfrm>
                <a:off x="4428" y="1050"/>
                <a:ext cx="133" cy="134"/>
                <a:chOff x="4771" y="466"/>
                <a:chExt cx="229" cy="173"/>
              </a:xfrm>
            </p:grpSpPr>
            <p:sp>
              <p:nvSpPr>
                <p:cNvPr id="140410" name="Rectangle 347"/>
                <p:cNvSpPr>
                  <a:spLocks noChangeArrowheads="1"/>
                </p:cNvSpPr>
                <p:nvPr/>
              </p:nvSpPr>
              <p:spPr bwMode="auto">
                <a:xfrm>
                  <a:off x="4772" y="462"/>
                  <a:ext cx="124" cy="181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11" name="Line 348"/>
                <p:cNvSpPr>
                  <a:spLocks noChangeShapeType="1"/>
                </p:cNvSpPr>
                <p:nvPr/>
              </p:nvSpPr>
              <p:spPr bwMode="auto">
                <a:xfrm>
                  <a:off x="4772" y="553"/>
                  <a:ext cx="124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12" name="Group 349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13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564"/>
                    <a:ext cx="106" cy="208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14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2461" y="668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0404" name="Group 352"/>
              <p:cNvGrpSpPr>
                <a:grpSpLocks/>
              </p:cNvGrpSpPr>
              <p:nvPr/>
            </p:nvGrpSpPr>
            <p:grpSpPr bwMode="auto">
              <a:xfrm>
                <a:off x="4974" y="1050"/>
                <a:ext cx="133" cy="135"/>
                <a:chOff x="4771" y="466"/>
                <a:chExt cx="229" cy="173"/>
              </a:xfrm>
            </p:grpSpPr>
            <p:sp>
              <p:nvSpPr>
                <p:cNvPr id="140405" name="Rectangle 353"/>
                <p:cNvSpPr>
                  <a:spLocks noChangeArrowheads="1"/>
                </p:cNvSpPr>
                <p:nvPr/>
              </p:nvSpPr>
              <p:spPr bwMode="auto">
                <a:xfrm>
                  <a:off x="4771" y="462"/>
                  <a:ext cx="116" cy="181"/>
                </a:xfrm>
                <a:prstGeom prst="rect">
                  <a:avLst/>
                </a:prstGeom>
                <a:solidFill>
                  <a:srgbClr val="3366CC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lIns="0" tIns="27432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 sz="600" b="1">
                    <a:solidFill>
                      <a:schemeClr val="bg1"/>
                    </a:solidFill>
                    <a:latin typeface="Arial" charset="0"/>
                  </a:endParaRPr>
                </a:p>
              </p:txBody>
            </p:sp>
            <p:sp>
              <p:nvSpPr>
                <p:cNvPr id="140406" name="Line 354"/>
                <p:cNvSpPr>
                  <a:spLocks noChangeShapeType="1"/>
                </p:cNvSpPr>
                <p:nvPr/>
              </p:nvSpPr>
              <p:spPr bwMode="auto">
                <a:xfrm>
                  <a:off x="4771" y="553"/>
                  <a:ext cx="116" cy="0"/>
                </a:xfrm>
                <a:prstGeom prst="line">
                  <a:avLst/>
                </a:prstGeom>
                <a:noFill/>
                <a:ln w="9525" cap="rnd">
                  <a:solidFill>
                    <a:schemeClr val="bg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27432" rIns="0" bIns="0"/>
                <a:lstStyle/>
                <a:p>
                  <a:endParaRPr lang="en-US"/>
                </a:p>
              </p:txBody>
            </p:sp>
            <p:grpSp>
              <p:nvGrpSpPr>
                <p:cNvPr id="140407" name="Group 355"/>
                <p:cNvGrpSpPr>
                  <a:grpSpLocks/>
                </p:cNvGrpSpPr>
                <p:nvPr/>
              </p:nvGrpSpPr>
              <p:grpSpPr bwMode="auto">
                <a:xfrm>
                  <a:off x="4885" y="466"/>
                  <a:ext cx="115" cy="173"/>
                  <a:chOff x="2457" y="566"/>
                  <a:chExt cx="102" cy="204"/>
                </a:xfrm>
              </p:grpSpPr>
              <p:sp>
                <p:nvSpPr>
                  <p:cNvPr id="140408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2457" y="564"/>
                    <a:ext cx="106" cy="208"/>
                  </a:xfrm>
                  <a:prstGeom prst="rect">
                    <a:avLst/>
                  </a:prstGeom>
                  <a:solidFill>
                    <a:srgbClr val="3366CC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27432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endParaRPr lang="en-US" altLang="en-US" sz="600" b="1">
                      <a:solidFill>
                        <a:schemeClr val="bg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40409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669"/>
                    <a:ext cx="106" cy="0"/>
                  </a:xfrm>
                  <a:prstGeom prst="line">
                    <a:avLst/>
                  </a:prstGeom>
                  <a:noFill/>
                  <a:ln w="9525" cap="rnd">
                    <a:solidFill>
                      <a:schemeClr val="bg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27432" rIns="0" bIns="0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0389" name="Rectangle 358"/>
            <p:cNvSpPr>
              <a:spLocks noChangeArrowheads="1"/>
            </p:cNvSpPr>
            <p:nvPr/>
          </p:nvSpPr>
          <p:spPr bwMode="auto">
            <a:xfrm>
              <a:off x="3493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0" name="Rectangle 359"/>
            <p:cNvSpPr>
              <a:spLocks noChangeArrowheads="1"/>
            </p:cNvSpPr>
            <p:nvPr/>
          </p:nvSpPr>
          <p:spPr bwMode="auto">
            <a:xfrm>
              <a:off x="344" y="2450"/>
              <a:ext cx="43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1" name="Rectangle 360"/>
            <p:cNvSpPr>
              <a:spLocks noChangeArrowheads="1"/>
            </p:cNvSpPr>
            <p:nvPr/>
          </p:nvSpPr>
          <p:spPr bwMode="auto">
            <a:xfrm>
              <a:off x="1117" y="2450"/>
              <a:ext cx="43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2" name="Rectangle 361"/>
            <p:cNvSpPr>
              <a:spLocks noChangeArrowheads="1"/>
            </p:cNvSpPr>
            <p:nvPr/>
          </p:nvSpPr>
          <p:spPr bwMode="auto">
            <a:xfrm>
              <a:off x="1919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3" name="Rectangle 362"/>
            <p:cNvSpPr>
              <a:spLocks noChangeArrowheads="1"/>
            </p:cNvSpPr>
            <p:nvPr/>
          </p:nvSpPr>
          <p:spPr bwMode="auto">
            <a:xfrm>
              <a:off x="2694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4" name="Rectangle 363"/>
            <p:cNvSpPr>
              <a:spLocks noChangeArrowheads="1"/>
            </p:cNvSpPr>
            <p:nvPr/>
          </p:nvSpPr>
          <p:spPr bwMode="auto">
            <a:xfrm>
              <a:off x="4280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5" name="Rectangle 364"/>
            <p:cNvSpPr>
              <a:spLocks noChangeArrowheads="1"/>
            </p:cNvSpPr>
            <p:nvPr/>
          </p:nvSpPr>
          <p:spPr bwMode="auto">
            <a:xfrm>
              <a:off x="5054" y="2450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6" name="Rectangle 365"/>
            <p:cNvSpPr>
              <a:spLocks noChangeArrowheads="1"/>
            </p:cNvSpPr>
            <p:nvPr/>
          </p:nvSpPr>
          <p:spPr bwMode="auto">
            <a:xfrm>
              <a:off x="5856" y="2450"/>
              <a:ext cx="43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000" b="1">
                  <a:solidFill>
                    <a:srgbClr val="080808"/>
                  </a:solidFill>
                  <a:latin typeface="Arial" charset="0"/>
                </a:rPr>
                <a:t>Cache</a:t>
              </a:r>
            </a:p>
          </p:txBody>
        </p:sp>
        <p:sp>
          <p:nvSpPr>
            <p:cNvPr id="140397" name="Rectangle 366"/>
            <p:cNvSpPr>
              <a:spLocks noChangeArrowheads="1"/>
            </p:cNvSpPr>
            <p:nvPr/>
          </p:nvSpPr>
          <p:spPr bwMode="auto">
            <a:xfrm>
              <a:off x="1539" y="3244"/>
              <a:ext cx="636" cy="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398" name="Rectangle 367"/>
            <p:cNvSpPr>
              <a:spLocks noChangeArrowheads="1"/>
            </p:cNvSpPr>
            <p:nvPr/>
          </p:nvSpPr>
          <p:spPr bwMode="auto">
            <a:xfrm>
              <a:off x="2648" y="3244"/>
              <a:ext cx="616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399" name="Rectangle 368"/>
            <p:cNvSpPr>
              <a:spLocks noChangeArrowheads="1"/>
            </p:cNvSpPr>
            <p:nvPr/>
          </p:nvSpPr>
          <p:spPr bwMode="auto">
            <a:xfrm>
              <a:off x="3756" y="3244"/>
              <a:ext cx="653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400" name="Rectangle 369"/>
            <p:cNvSpPr>
              <a:spLocks noChangeArrowheads="1"/>
            </p:cNvSpPr>
            <p:nvPr/>
          </p:nvSpPr>
          <p:spPr bwMode="auto">
            <a:xfrm>
              <a:off x="4864" y="3244"/>
              <a:ext cx="631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  <p:sp>
          <p:nvSpPr>
            <p:cNvPr id="140401" name="Rectangle 370"/>
            <p:cNvSpPr>
              <a:spLocks noChangeArrowheads="1"/>
            </p:cNvSpPr>
            <p:nvPr/>
          </p:nvSpPr>
          <p:spPr bwMode="auto">
            <a:xfrm>
              <a:off x="5974" y="3244"/>
              <a:ext cx="661" cy="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charset="0"/>
                </a:rPr>
                <a:t>Load/store</a:t>
              </a:r>
            </a:p>
          </p:txBody>
        </p:sp>
      </p:grpSp>
      <p:sp>
        <p:nvSpPr>
          <p:cNvPr id="140292" name="Rectangle 37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1143000"/>
          </a:xfrm>
        </p:spPr>
        <p:txBody>
          <a:bodyPr/>
          <a:lstStyle/>
          <a:p>
            <a:r>
              <a:rPr lang="en-US" altLang="en-US" sz="4000">
                <a:ea typeface="ＭＳ Ｐゴシック" charset="-128"/>
              </a:rPr>
              <a:t>Architecture of a CUDA-capable GPU</a:t>
            </a:r>
          </a:p>
        </p:txBody>
      </p:sp>
      <p:cxnSp>
        <p:nvCxnSpPr>
          <p:cNvPr id="140293" name="AutoShape 222"/>
          <p:cNvCxnSpPr>
            <a:cxnSpLocks noChangeShapeType="1"/>
          </p:cNvCxnSpPr>
          <p:nvPr/>
        </p:nvCxnSpPr>
        <p:spPr bwMode="auto">
          <a:xfrm>
            <a:off x="971550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4" name="AutoShape 222"/>
          <p:cNvCxnSpPr>
            <a:cxnSpLocks noChangeShapeType="1"/>
          </p:cNvCxnSpPr>
          <p:nvPr/>
        </p:nvCxnSpPr>
        <p:spPr bwMode="auto">
          <a:xfrm>
            <a:off x="3924300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5" name="AutoShape 222"/>
          <p:cNvCxnSpPr>
            <a:cxnSpLocks noChangeShapeType="1"/>
          </p:cNvCxnSpPr>
          <p:nvPr/>
        </p:nvCxnSpPr>
        <p:spPr bwMode="auto">
          <a:xfrm>
            <a:off x="5364163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6" name="AutoShape 222"/>
          <p:cNvCxnSpPr>
            <a:cxnSpLocks noChangeShapeType="1"/>
          </p:cNvCxnSpPr>
          <p:nvPr/>
        </p:nvCxnSpPr>
        <p:spPr bwMode="auto">
          <a:xfrm>
            <a:off x="6875463" y="4797425"/>
            <a:ext cx="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7" name="AutoShape 222"/>
          <p:cNvCxnSpPr>
            <a:cxnSpLocks noChangeShapeType="1"/>
            <a:endCxn id="140519" idx="0"/>
          </p:cNvCxnSpPr>
          <p:nvPr/>
        </p:nvCxnSpPr>
        <p:spPr bwMode="auto">
          <a:xfrm>
            <a:off x="8243888" y="2133600"/>
            <a:ext cx="25400" cy="803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298" name="AutoShape 222"/>
          <p:cNvCxnSpPr>
            <a:cxnSpLocks noChangeShapeType="1"/>
          </p:cNvCxnSpPr>
          <p:nvPr/>
        </p:nvCxnSpPr>
        <p:spPr bwMode="auto">
          <a:xfrm flipH="1">
            <a:off x="7837488" y="2133600"/>
            <a:ext cx="406400" cy="803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299" name="TextBox 1"/>
          <p:cNvSpPr txBox="1">
            <a:spLocks noChangeArrowheads="1"/>
          </p:cNvSpPr>
          <p:nvPr/>
        </p:nvSpPr>
        <p:spPr bwMode="auto">
          <a:xfrm>
            <a:off x="5867400" y="1557338"/>
            <a:ext cx="3097213" cy="584200"/>
          </a:xfrm>
          <a:prstGeom prst="rect">
            <a:avLst/>
          </a:prstGeom>
          <a:solidFill>
            <a:srgbClr val="FFF25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/>
              <a:t>Streaming multiprocessor containing 8 streaming processors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Structure of a CUDA Program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135937" cy="44640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 programs involve coordination between a </a:t>
            </a:r>
            <a:r>
              <a:rPr lang="en-US" altLang="en-US" i="1">
                <a:ea typeface="ＭＳ Ｐゴシック" charset="-128"/>
              </a:rPr>
              <a:t>host</a:t>
            </a:r>
            <a:r>
              <a:rPr lang="en-US" altLang="en-US">
                <a:ea typeface="ＭＳ Ｐゴシック" charset="-128"/>
              </a:rPr>
              <a:t> (CPU) and one or more </a:t>
            </a:r>
            <a:r>
              <a:rPr lang="en-US" altLang="en-US" i="1">
                <a:ea typeface="ＭＳ Ｐゴシック" charset="-128"/>
              </a:rPr>
              <a:t>devices</a:t>
            </a:r>
            <a:r>
              <a:rPr lang="en-US" altLang="en-US">
                <a:ea typeface="ＭＳ Ｐゴシック" charset="-128"/>
              </a:rPr>
              <a:t> (GPUs).</a:t>
            </a:r>
          </a:p>
          <a:p>
            <a:r>
              <a:rPr lang="en-US" altLang="en-US">
                <a:ea typeface="ＭＳ Ｐゴシック" charset="-128"/>
              </a:rPr>
              <a:t>A CUDA source file may consist of both host and device code.</a:t>
            </a:r>
          </a:p>
          <a:p>
            <a:r>
              <a:rPr lang="en-US" altLang="en-US">
                <a:ea typeface="ＭＳ Ｐゴシック" charset="-128"/>
              </a:rPr>
              <a:t>Can add device functions and data declarations to any traditional C code.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F4748-5F50-FD4B-9DCB-BD50873F24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Structure of a CUDA Program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351837" cy="5472112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 source files have .cu suffix.</a:t>
            </a:r>
          </a:p>
          <a:p>
            <a:r>
              <a:rPr lang="en-US" altLang="en-US">
                <a:ea typeface="ＭＳ Ｐゴシック" charset="-128"/>
              </a:rPr>
              <a:t>Device code is marked with CUDA keywords for labelling data-parallel functions called </a:t>
            </a:r>
            <a:r>
              <a:rPr lang="en-US" altLang="en-US" i="1">
                <a:ea typeface="ＭＳ Ｐゴシック" charset="-128"/>
              </a:rPr>
              <a:t>kernels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Source file is compiled with </a:t>
            </a:r>
            <a:r>
              <a:rPr lang="en-US" altLang="en-US" i="1">
                <a:ea typeface="ＭＳ Ｐゴシック" charset="-128"/>
              </a:rPr>
              <a:t>nvcc</a:t>
            </a:r>
            <a:r>
              <a:rPr lang="en-US" altLang="en-US">
                <a:ea typeface="ＭＳ Ｐゴシック" charset="-128"/>
              </a:rPr>
              <a:t> compiler which gives standard host executable and device code in PTX format.</a:t>
            </a:r>
          </a:p>
          <a:p>
            <a:r>
              <a:rPr lang="en-US" altLang="en-US">
                <a:ea typeface="ＭＳ Ｐゴシック" charset="-128"/>
              </a:rPr>
              <a:t>PTX is a low-level parallel thread execution virtual machine and instruction set architecture.</a:t>
            </a: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E34D6-C443-1D43-BF6E-3428847E82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8665CA-9452-D643-A246-693DAB1765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grpSp>
        <p:nvGrpSpPr>
          <p:cNvPr id="144386" name="Group 16"/>
          <p:cNvGrpSpPr>
            <a:grpSpLocks/>
          </p:cNvGrpSpPr>
          <p:nvPr/>
        </p:nvGrpSpPr>
        <p:grpSpPr bwMode="auto">
          <a:xfrm>
            <a:off x="539750" y="476250"/>
            <a:ext cx="8353425" cy="5202238"/>
            <a:chOff x="611560" y="188640"/>
            <a:chExt cx="8352928" cy="5202579"/>
          </a:xfrm>
        </p:grpSpPr>
        <p:sp>
          <p:nvSpPr>
            <p:cNvPr id="144387" name="TextBox 4"/>
            <p:cNvSpPr txBox="1">
              <a:spLocks noChangeArrowheads="1"/>
            </p:cNvSpPr>
            <p:nvPr/>
          </p:nvSpPr>
          <p:spPr bwMode="auto">
            <a:xfrm>
              <a:off x="1835696" y="1412776"/>
              <a:ext cx="489654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NVCC Compiler</a:t>
              </a:r>
            </a:p>
          </p:txBody>
        </p:sp>
        <p:sp>
          <p:nvSpPr>
            <p:cNvPr id="144388" name="Down Arrow 5"/>
            <p:cNvSpPr>
              <a:spLocks noChangeArrowheads="1"/>
            </p:cNvSpPr>
            <p:nvPr/>
          </p:nvSpPr>
          <p:spPr bwMode="auto">
            <a:xfrm>
              <a:off x="2627784" y="1988840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4389" name="Down Arrow 6"/>
            <p:cNvSpPr>
              <a:spLocks noChangeArrowheads="1"/>
            </p:cNvSpPr>
            <p:nvPr/>
          </p:nvSpPr>
          <p:spPr bwMode="auto">
            <a:xfrm>
              <a:off x="5436096" y="1988840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4390" name="TextBox 7"/>
            <p:cNvSpPr txBox="1">
              <a:spLocks noChangeArrowheads="1"/>
            </p:cNvSpPr>
            <p:nvPr/>
          </p:nvSpPr>
          <p:spPr bwMode="auto">
            <a:xfrm>
              <a:off x="611560" y="2708920"/>
              <a:ext cx="345638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Host C preprocessor, compiler/linker</a:t>
              </a:r>
            </a:p>
          </p:txBody>
        </p:sp>
        <p:sp>
          <p:nvSpPr>
            <p:cNvPr id="144391" name="TextBox 8"/>
            <p:cNvSpPr txBox="1">
              <a:spLocks noChangeArrowheads="1"/>
            </p:cNvSpPr>
            <p:nvPr/>
          </p:nvSpPr>
          <p:spPr bwMode="auto">
            <a:xfrm>
              <a:off x="4644008" y="2708920"/>
              <a:ext cx="345638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Device just-in-time compiler</a:t>
              </a:r>
            </a:p>
          </p:txBody>
        </p:sp>
        <p:sp>
          <p:nvSpPr>
            <p:cNvPr id="144392" name="TextBox 9"/>
            <p:cNvSpPr txBox="1">
              <a:spLocks noChangeArrowheads="1"/>
            </p:cNvSpPr>
            <p:nvPr/>
          </p:nvSpPr>
          <p:spPr bwMode="auto">
            <a:xfrm>
              <a:off x="971600" y="1988840"/>
              <a:ext cx="1728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Host code</a:t>
              </a:r>
            </a:p>
          </p:txBody>
        </p:sp>
        <p:sp>
          <p:nvSpPr>
            <p:cNvPr id="144393" name="TextBox 10"/>
            <p:cNvSpPr txBox="1">
              <a:spLocks noChangeArrowheads="1"/>
            </p:cNvSpPr>
            <p:nvPr/>
          </p:nvSpPr>
          <p:spPr bwMode="auto">
            <a:xfrm>
              <a:off x="5940152" y="1988840"/>
              <a:ext cx="30243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Device code (PTX)</a:t>
              </a:r>
            </a:p>
          </p:txBody>
        </p:sp>
        <p:sp>
          <p:nvSpPr>
            <p:cNvPr id="144394" name="Down Arrow 11"/>
            <p:cNvSpPr>
              <a:spLocks noChangeArrowheads="1"/>
            </p:cNvSpPr>
            <p:nvPr/>
          </p:nvSpPr>
          <p:spPr bwMode="auto">
            <a:xfrm>
              <a:off x="2627784" y="3717032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4395" name="Down Arrow 12"/>
            <p:cNvSpPr>
              <a:spLocks noChangeArrowheads="1"/>
            </p:cNvSpPr>
            <p:nvPr/>
          </p:nvSpPr>
          <p:spPr bwMode="auto">
            <a:xfrm>
              <a:off x="5436096" y="3717032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450" y="4437068"/>
              <a:ext cx="4897146" cy="954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2800" dirty="0">
                  <a:ea typeface="ＭＳ Ｐゴシック" charset="0"/>
                  <a:cs typeface="ＭＳ Ｐゴシック" charset="0"/>
                </a:rPr>
                <a:t>Heterogeneous computing platform with CPUs, GPUs</a:t>
              </a:r>
            </a:p>
          </p:txBody>
        </p:sp>
        <p:sp>
          <p:nvSpPr>
            <p:cNvPr id="144397" name="TextBox 14"/>
            <p:cNvSpPr txBox="1">
              <a:spLocks noChangeArrowheads="1"/>
            </p:cNvSpPr>
            <p:nvPr/>
          </p:nvSpPr>
          <p:spPr bwMode="auto">
            <a:xfrm>
              <a:off x="971600" y="188640"/>
              <a:ext cx="691276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800"/>
                <a:t>Integrated C programs with CUDA extensions</a:t>
              </a:r>
            </a:p>
          </p:txBody>
        </p:sp>
        <p:sp>
          <p:nvSpPr>
            <p:cNvPr id="144398" name="Down Arrow 15"/>
            <p:cNvSpPr>
              <a:spLocks noChangeArrowheads="1"/>
            </p:cNvSpPr>
            <p:nvPr/>
          </p:nvSpPr>
          <p:spPr bwMode="auto">
            <a:xfrm>
              <a:off x="3923928" y="692696"/>
              <a:ext cx="504056" cy="6480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9388" y="6237288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© David Kirk/NVIDIA and Wen-mei W. Hwu, 2007-2010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498AL, University of Illinois, Urbana-Champaign</a:t>
            </a:r>
          </a:p>
        </p:txBody>
      </p:sp>
      <p:sp>
        <p:nvSpPr>
          <p:cNvPr id="145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B2275-3799-2748-A1EC-01AB380348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86800" cy="7032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ea typeface="ＭＳ Ｐゴシック" charset="-128"/>
              </a:rPr>
              <a:t>Execution of a CUDA Program</a:t>
            </a:r>
          </a:p>
        </p:txBody>
      </p:sp>
      <p:grpSp>
        <p:nvGrpSpPr>
          <p:cNvPr id="145412" name="Group 1"/>
          <p:cNvGrpSpPr>
            <a:grpSpLocks/>
          </p:cNvGrpSpPr>
          <p:nvPr/>
        </p:nvGrpSpPr>
        <p:grpSpPr bwMode="auto">
          <a:xfrm>
            <a:off x="611188" y="981075"/>
            <a:ext cx="7851775" cy="3648075"/>
            <a:chOff x="546100" y="2749550"/>
            <a:chExt cx="7851775" cy="3648075"/>
          </a:xfrm>
        </p:grpSpPr>
        <p:sp>
          <p:nvSpPr>
            <p:cNvPr id="145414" name="Text Box 4"/>
            <p:cNvSpPr txBox="1">
              <a:spLocks noChangeArrowheads="1"/>
            </p:cNvSpPr>
            <p:nvPr/>
          </p:nvSpPr>
          <p:spPr bwMode="auto">
            <a:xfrm>
              <a:off x="1346200" y="2990850"/>
              <a:ext cx="2262187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ts val="225"/>
                </a:spcBef>
                <a:buClr>
                  <a:srgbClr val="3333CC"/>
                </a:buClr>
                <a:buFontTx/>
                <a:buNone/>
              </a:pPr>
              <a:r>
                <a:rPr lang="en-US" altLang="en-US" sz="1800" b="1">
                  <a:solidFill>
                    <a:srgbClr val="3333CC"/>
                  </a:solidFill>
                  <a:latin typeface="Arial" charset="0"/>
                </a:rPr>
                <a:t>Serial Code (host)‏</a:t>
              </a:r>
            </a:p>
          </p:txBody>
        </p:sp>
        <p:grpSp>
          <p:nvGrpSpPr>
            <p:cNvPr id="145415" name="Group 5"/>
            <p:cNvGrpSpPr>
              <a:grpSpLocks/>
            </p:cNvGrpSpPr>
            <p:nvPr/>
          </p:nvGrpSpPr>
          <p:grpSpPr bwMode="auto">
            <a:xfrm>
              <a:off x="4471988" y="3644900"/>
              <a:ext cx="3925887" cy="833438"/>
              <a:chOff x="2817" y="2296"/>
              <a:chExt cx="2473" cy="525"/>
            </a:xfrm>
          </p:grpSpPr>
          <p:sp>
            <p:nvSpPr>
              <p:cNvPr id="145480" name="Rectangle 6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5481" name="Text Box 7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>
                    <a:srgbClr val="000000"/>
                  </a:buClr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Arial" charset="0"/>
                  </a:rPr>
                  <a:t>. . .</a:t>
                </a:r>
              </a:p>
            </p:txBody>
          </p:sp>
          <p:grpSp>
            <p:nvGrpSpPr>
              <p:cNvPr id="145482" name="Group 8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455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526" name="Group 10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45527" name="Freeform 11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8" name="Freeform 12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9" name="Freeform 13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0" name="Freeform 14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1" name="Freeform 15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2" name="Freeform 16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3" name="Freeform 17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4" name="Freeform 18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5" name="Freeform 19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6" name="Freeform 20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37" name="Freeform 21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83" name="Group 22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4551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513" name="Group 24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45514" name="Freeform 25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5" name="Freeform 26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6" name="Freeform 27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7" name="Freeform 28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8" name="Freeform 29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9" name="Freeform 30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0" name="Freeform 31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1" name="Freeform 32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2" name="Freeform 33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3" name="Freeform 34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24" name="Freeform 35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84" name="Group 36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454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500" name="Group 38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45501" name="Freeform 39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2" name="Freeform 40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3" name="Freeform 41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4" name="Freeform 42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5" name="Freeform 43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6" name="Freeform 44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7" name="Freeform 45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8" name="Freeform 46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09" name="Freeform 47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0" name="Freeform 48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11" name="Freeform 49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85" name="Group 50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4548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87" name="Group 52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45488" name="Freeform 53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89" name="Freeform 54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0" name="Freeform 55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1" name="Freeform 56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2" name="Freeform 57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3" name="Freeform 58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4" name="Freeform 59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5" name="Freeform 60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6" name="Freeform 61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7" name="Freeform 62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7 w 208"/>
                      <a:gd name="T7" fmla="*/ 25 h 1536"/>
                      <a:gd name="T8" fmla="*/ 1 w 208"/>
                      <a:gd name="T9" fmla="*/ 34 h 1536"/>
                      <a:gd name="T10" fmla="*/ 17 w 208"/>
                      <a:gd name="T11" fmla="*/ 38 h 1536"/>
                      <a:gd name="T12" fmla="*/ 6 w 208"/>
                      <a:gd name="T13" fmla="*/ 45 h 1536"/>
                      <a:gd name="T14" fmla="*/ 17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98" name="Freeform 63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5416" name="Group 64"/>
            <p:cNvGrpSpPr>
              <a:grpSpLocks/>
            </p:cNvGrpSpPr>
            <p:nvPr/>
          </p:nvGrpSpPr>
          <p:grpSpPr bwMode="auto">
            <a:xfrm>
              <a:off x="4471988" y="5565775"/>
              <a:ext cx="3925887" cy="831850"/>
              <a:chOff x="2817" y="3506"/>
              <a:chExt cx="2473" cy="524"/>
            </a:xfrm>
          </p:grpSpPr>
          <p:sp>
            <p:nvSpPr>
              <p:cNvPr id="145422" name="Rectangle 65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45423" name="Text Box 66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449263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449263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449263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buClr>
                    <a:srgbClr val="000000"/>
                  </a:buClr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Arial" charset="0"/>
                  </a:rPr>
                  <a:t>. . .</a:t>
                </a:r>
              </a:p>
            </p:txBody>
          </p:sp>
          <p:grpSp>
            <p:nvGrpSpPr>
              <p:cNvPr id="145424" name="Group 67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4546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68" name="Group 69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45469" name="Freeform 70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0" name="Freeform 71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1" name="Freeform 72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2" name="Freeform 73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3" name="Freeform 74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4" name="Freeform 75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5" name="Freeform 76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6" name="Freeform 77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7" name="Freeform 78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8" name="Freeform 79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79" name="Freeform 80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25" name="Group 81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4545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55" name="Group 83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45456" name="Freeform 84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7" name="Freeform 85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8" name="Freeform 86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9" name="Freeform 87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0" name="Freeform 88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1" name="Freeform 89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2" name="Freeform 90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3" name="Freeform 91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4" name="Freeform 92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5" name="Freeform 93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66" name="Freeform 94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26" name="Group 95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4544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42" name="Group 97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45443" name="Freeform 98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4" name="Freeform 99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5" name="Freeform 100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6" name="Freeform 101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7 w 208"/>
                      <a:gd name="T1" fmla="*/ 0 h 1536"/>
                      <a:gd name="T2" fmla="*/ 24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7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7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7" name="Freeform 102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8" name="Freeform 103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9" name="Freeform 104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0" name="Freeform 105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1" name="Freeform 106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2" name="Freeform 107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53" name="Freeform 108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427" name="Group 109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4542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  <p:grpSp>
              <p:nvGrpSpPr>
                <p:cNvPr id="145429" name="Group 111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45430" name="Freeform 112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1" name="Freeform 113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2" name="Freeform 114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3" name="Freeform 115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4" name="Freeform 116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5" name="Freeform 117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6" name="Freeform 118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7" name="Freeform 119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8" name="Freeform 120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39" name="Freeform 121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7 w 208"/>
                      <a:gd name="T7" fmla="*/ 25 h 1536"/>
                      <a:gd name="T8" fmla="*/ 1 w 208"/>
                      <a:gd name="T9" fmla="*/ 34 h 1536"/>
                      <a:gd name="T10" fmla="*/ 17 w 208"/>
                      <a:gd name="T11" fmla="*/ 38 h 1536"/>
                      <a:gd name="T12" fmla="*/ 6 w 208"/>
                      <a:gd name="T13" fmla="*/ 45 h 1536"/>
                      <a:gd name="T14" fmla="*/ 17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40" name="Freeform 122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6 w 208"/>
                      <a:gd name="T1" fmla="*/ 0 h 1536"/>
                      <a:gd name="T2" fmla="*/ 23 w 208"/>
                      <a:gd name="T3" fmla="*/ 9 h 1536"/>
                      <a:gd name="T4" fmla="*/ 1 w 208"/>
                      <a:gd name="T5" fmla="*/ 16 h 1536"/>
                      <a:gd name="T6" fmla="*/ 18 w 208"/>
                      <a:gd name="T7" fmla="*/ 25 h 1536"/>
                      <a:gd name="T8" fmla="*/ 1 w 208"/>
                      <a:gd name="T9" fmla="*/ 34 h 1536"/>
                      <a:gd name="T10" fmla="*/ 18 w 208"/>
                      <a:gd name="T11" fmla="*/ 38 h 1536"/>
                      <a:gd name="T12" fmla="*/ 6 w 208"/>
                      <a:gd name="T13" fmla="*/ 45 h 1536"/>
                      <a:gd name="T14" fmla="*/ 18 w 208"/>
                      <a:gd name="T15" fmla="*/ 52 h 1536"/>
                      <a:gd name="T16" fmla="*/ 1 w 208"/>
                      <a:gd name="T17" fmla="*/ 59 h 1536"/>
                      <a:gd name="T18" fmla="*/ 12 w 208"/>
                      <a:gd name="T19" fmla="*/ 63 h 1536"/>
                      <a:gd name="T20" fmla="*/ 6 w 208"/>
                      <a:gd name="T21" fmla="*/ 72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5417" name="Text Box 123"/>
            <p:cNvSpPr txBox="1">
              <a:spLocks noChangeArrowheads="1"/>
            </p:cNvSpPr>
            <p:nvPr/>
          </p:nvSpPr>
          <p:spPr bwMode="auto">
            <a:xfrm>
              <a:off x="546100" y="3714750"/>
              <a:ext cx="3860800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Parallel Kernel (device)‏</a:t>
              </a:r>
            </a:p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KernelA&lt;&lt;&lt; nBlk, nTid &gt;&gt;&gt;(args);</a:t>
              </a:r>
            </a:p>
          </p:txBody>
        </p:sp>
        <p:sp>
          <p:nvSpPr>
            <p:cNvPr id="145418" name="Freeform 124"/>
            <p:cNvSpPr>
              <a:spLocks/>
            </p:cNvSpPr>
            <p:nvPr/>
          </p:nvSpPr>
          <p:spPr bwMode="auto">
            <a:xfrm>
              <a:off x="6399212" y="2749550"/>
              <a:ext cx="73025" cy="808038"/>
            </a:xfrm>
            <a:custGeom>
              <a:avLst/>
              <a:gdLst>
                <a:gd name="T0" fmla="*/ 6902618 w 208"/>
                <a:gd name="T1" fmla="*/ 0 h 1536"/>
                <a:gd name="T2" fmla="*/ 24651555 w 208"/>
                <a:gd name="T3" fmla="*/ 53135337 h 1536"/>
                <a:gd name="T4" fmla="*/ 986189 w 208"/>
                <a:gd name="T5" fmla="*/ 92986446 h 1536"/>
                <a:gd name="T6" fmla="*/ 18735125 w 208"/>
                <a:gd name="T7" fmla="*/ 146121783 h 1536"/>
                <a:gd name="T8" fmla="*/ 986189 w 208"/>
                <a:gd name="T9" fmla="*/ 199257121 h 1536"/>
                <a:gd name="T10" fmla="*/ 18735125 w 208"/>
                <a:gd name="T11" fmla="*/ 225824526 h 1536"/>
                <a:gd name="T12" fmla="*/ 6902618 w 208"/>
                <a:gd name="T13" fmla="*/ 265676161 h 1536"/>
                <a:gd name="T14" fmla="*/ 18735125 w 208"/>
                <a:gd name="T15" fmla="*/ 305527269 h 1536"/>
                <a:gd name="T16" fmla="*/ 986189 w 208"/>
                <a:gd name="T17" fmla="*/ 345378904 h 1536"/>
                <a:gd name="T18" fmla="*/ 12819047 w 208"/>
                <a:gd name="T19" fmla="*/ 371946309 h 1536"/>
                <a:gd name="T20" fmla="*/ 6902618 w 208"/>
                <a:gd name="T21" fmla="*/ 425081647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Text Box 125"/>
            <p:cNvSpPr txBox="1">
              <a:spLocks noChangeArrowheads="1"/>
            </p:cNvSpPr>
            <p:nvPr/>
          </p:nvSpPr>
          <p:spPr bwMode="auto">
            <a:xfrm>
              <a:off x="1330325" y="4897438"/>
              <a:ext cx="2293937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ts val="225"/>
                </a:spcBef>
                <a:buClr>
                  <a:srgbClr val="3333CC"/>
                </a:buClr>
                <a:buFontTx/>
                <a:buNone/>
              </a:pPr>
              <a:r>
                <a:rPr lang="en-US" altLang="en-US" sz="1800" b="1">
                  <a:solidFill>
                    <a:srgbClr val="3333CC"/>
                  </a:solidFill>
                  <a:latin typeface="Arial" charset="0"/>
                </a:rPr>
                <a:t>Serial Code (host)‏</a:t>
              </a:r>
            </a:p>
          </p:txBody>
        </p:sp>
        <p:sp>
          <p:nvSpPr>
            <p:cNvPr id="145420" name="Freeform 126"/>
            <p:cNvSpPr>
              <a:spLocks/>
            </p:cNvSpPr>
            <p:nvPr/>
          </p:nvSpPr>
          <p:spPr bwMode="auto">
            <a:xfrm>
              <a:off x="6399212" y="4656138"/>
              <a:ext cx="73025" cy="808037"/>
            </a:xfrm>
            <a:custGeom>
              <a:avLst/>
              <a:gdLst>
                <a:gd name="T0" fmla="*/ 6902618 w 208"/>
                <a:gd name="T1" fmla="*/ 0 h 1536"/>
                <a:gd name="T2" fmla="*/ 24651555 w 208"/>
                <a:gd name="T3" fmla="*/ 53135272 h 1536"/>
                <a:gd name="T4" fmla="*/ 986189 w 208"/>
                <a:gd name="T5" fmla="*/ 92986331 h 1536"/>
                <a:gd name="T6" fmla="*/ 18735125 w 208"/>
                <a:gd name="T7" fmla="*/ 146121602 h 1536"/>
                <a:gd name="T8" fmla="*/ 986189 w 208"/>
                <a:gd name="T9" fmla="*/ 199256348 h 1536"/>
                <a:gd name="T10" fmla="*/ 18735125 w 208"/>
                <a:gd name="T11" fmla="*/ 225824247 h 1536"/>
                <a:gd name="T12" fmla="*/ 6902618 w 208"/>
                <a:gd name="T13" fmla="*/ 265675306 h 1536"/>
                <a:gd name="T14" fmla="*/ 18735125 w 208"/>
                <a:gd name="T15" fmla="*/ 305526891 h 1536"/>
                <a:gd name="T16" fmla="*/ 986189 w 208"/>
                <a:gd name="T17" fmla="*/ 345377950 h 1536"/>
                <a:gd name="T18" fmla="*/ 12819047 w 208"/>
                <a:gd name="T19" fmla="*/ 371945323 h 1536"/>
                <a:gd name="T20" fmla="*/ 6902618 w 208"/>
                <a:gd name="T21" fmla="*/ 425080595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Text Box 127"/>
            <p:cNvSpPr txBox="1">
              <a:spLocks noChangeArrowheads="1"/>
            </p:cNvSpPr>
            <p:nvPr/>
          </p:nvSpPr>
          <p:spPr bwMode="auto">
            <a:xfrm>
              <a:off x="546100" y="5634038"/>
              <a:ext cx="3860800" cy="7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449263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449263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449263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Parallel Kernel (device)‏</a:t>
              </a:r>
            </a:p>
            <a:p>
              <a:pPr algn="ctr" eaLnBrk="1" hangingPunct="1">
                <a:spcBef>
                  <a:spcPts val="450"/>
                </a:spcBef>
                <a:buClr>
                  <a:srgbClr val="00CC00"/>
                </a:buClr>
                <a:buFontTx/>
                <a:buNone/>
              </a:pPr>
              <a:r>
                <a:rPr lang="en-US" altLang="en-US" sz="1800" b="1">
                  <a:solidFill>
                    <a:srgbClr val="00CC00"/>
                  </a:solidFill>
                  <a:latin typeface="Arial" charset="0"/>
                </a:rPr>
                <a:t>KernelB&lt;&lt;&lt; nBlk, nTid &gt;&gt;&gt;(args);</a:t>
              </a:r>
            </a:p>
          </p:txBody>
        </p:sp>
      </p:grpSp>
      <p:sp>
        <p:nvSpPr>
          <p:cNvPr id="145413" name="Content Placeholder 2"/>
          <p:cNvSpPr>
            <a:spLocks noGrp="1"/>
          </p:cNvSpPr>
          <p:nvPr>
            <p:ph idx="1"/>
          </p:nvPr>
        </p:nvSpPr>
        <p:spPr>
          <a:xfrm>
            <a:off x="395288" y="4724400"/>
            <a:ext cx="8353425" cy="1441450"/>
          </a:xfrm>
        </p:spPr>
        <p:txBody>
          <a:bodyPr/>
          <a:lstStyle/>
          <a:p>
            <a:r>
              <a:rPr lang="en-US" altLang="en-US" sz="2800">
                <a:ea typeface="ＭＳ Ｐゴシック" charset="-128"/>
              </a:rPr>
              <a:t>Host launches KernelA and then KernelB on the GPU.</a:t>
            </a:r>
          </a:p>
          <a:p>
            <a:r>
              <a:rPr lang="en-US" altLang="en-US" sz="2800">
                <a:ea typeface="ＭＳ Ｐゴシック" charset="-128"/>
              </a:rPr>
              <a:t>All the threads generated by a kernel launch are collectively called a </a:t>
            </a:r>
            <a:r>
              <a:rPr lang="en-US" altLang="en-US" sz="2800" i="1">
                <a:ea typeface="ＭＳ Ｐゴシック" charset="-128"/>
              </a:rPr>
              <a:t>grid</a:t>
            </a:r>
            <a:r>
              <a:rPr lang="en-US" altLang="en-US" sz="280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Thread Generation</a:t>
            </a:r>
          </a:p>
        </p:txBody>
      </p:sp>
      <p:sp>
        <p:nvSpPr>
          <p:cNvPr id="147458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4641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Launching a kernel typically launches a large number of threads to exploit data parallelism.</a:t>
            </a:r>
          </a:p>
          <a:p>
            <a:r>
              <a:rPr lang="en-US" altLang="en-US">
                <a:ea typeface="ＭＳ Ｐゴシック" charset="-128"/>
              </a:rPr>
              <a:t>Can assume that these threads take very few clock cycles to generate and schedule due to efficient hardware support.</a:t>
            </a:r>
          </a:p>
          <a:p>
            <a:r>
              <a:rPr lang="en-US" altLang="en-US">
                <a:ea typeface="ＭＳ Ｐゴシック" charset="-128"/>
              </a:rPr>
              <a:t>This contrasts with traditional CPU threads that typically take thousands of clock cycles to generate and schedule.</a:t>
            </a:r>
          </a:p>
        </p:txBody>
      </p:sp>
      <p:sp>
        <p:nvSpPr>
          <p:cNvPr id="147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FB7F39-E635-F442-8526-DADF2FBF46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ACF33DE-B5CC-D647-AFF5-C29877FCD96C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Lab Equipment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78812" cy="352901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We shall use the Linux lab machines in C/2.08.</a:t>
            </a:r>
          </a:p>
          <a:p>
            <a:r>
              <a:rPr lang="en-US" altLang="en-US" dirty="0">
                <a:ea typeface="ＭＳ Ｐゴシック" charset="-128"/>
              </a:rPr>
              <a:t>Most of these have one NVidia GeForce RTX 2700 GPU with 2 GB of memory.</a:t>
            </a:r>
          </a:p>
          <a:p>
            <a:r>
              <a:rPr lang="en-US" altLang="en-US" dirty="0">
                <a:ea typeface="ＭＳ Ｐゴシック" charset="-128"/>
              </a:rPr>
              <a:t>Using CUDA 10.0</a:t>
            </a:r>
          </a:p>
          <a:p>
            <a:r>
              <a:rPr lang="en-US" altLang="en-US" dirty="0">
                <a:ea typeface="ＭＳ Ｐゴシック" charset="-128"/>
              </a:rPr>
              <a:t>Compile with </a:t>
            </a:r>
            <a:r>
              <a:rPr lang="en-US" altLang="en-US" dirty="0" err="1">
                <a:ea typeface="ＭＳ Ｐゴシック" charset="-128"/>
              </a:rPr>
              <a:t>nvcc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>
              <a:buFontTx/>
              <a:buNone/>
            </a:pPr>
            <a:r>
              <a:rPr lang="en-US" altLang="en-US" dirty="0">
                <a:ea typeface="ＭＳ Ｐゴシック" charset="-128"/>
              </a:rPr>
              <a:t>	</a:t>
            </a:r>
            <a:r>
              <a:rPr lang="en-US" altLang="en-US" dirty="0" err="1">
                <a:ea typeface="ＭＳ Ｐゴシック" charset="-128"/>
              </a:rPr>
              <a:t>nvcc</a:t>
            </a:r>
            <a:r>
              <a:rPr lang="en-US" altLang="en-US" dirty="0">
                <a:ea typeface="ＭＳ Ｐゴシック" charset="-128"/>
              </a:rPr>
              <a:t> –o code </a:t>
            </a:r>
            <a:r>
              <a:rPr lang="en-US" altLang="en-US" dirty="0" err="1">
                <a:ea typeface="ＭＳ Ｐゴシック" charset="-128"/>
              </a:rPr>
              <a:t>code.cu</a:t>
            </a:r>
            <a:endParaRPr lang="en-US" altLang="en-US" dirty="0">
              <a:ea typeface="ＭＳ Ｐゴシック" charset="-128"/>
            </a:endParaRPr>
          </a:p>
          <a:p>
            <a:pPr marL="457200" lvl="1" indent="0"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i="1" dirty="0">
              <a:solidFill>
                <a:srgbClr val="FF33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6766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Device Properties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50250" cy="41148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CUDA library provides routines for finding out the number of GPUs in a system, and their properties.</a:t>
            </a:r>
          </a:p>
          <a:p>
            <a:r>
              <a:rPr lang="en-US" altLang="en-US" sz="2800">
                <a:latin typeface="Arial Narrow" charset="0"/>
                <a:ea typeface="ＭＳ Ｐゴシック" charset="-128"/>
              </a:rPr>
              <a:t>cudaGetDeviceCount(int *dev_count);</a:t>
            </a:r>
          </a:p>
          <a:p>
            <a:r>
              <a:rPr lang="en-US" altLang="en-US" sz="2800">
                <a:latin typeface="Arial Narrow" charset="0"/>
                <a:ea typeface="ＭＳ Ｐゴシック" charset="-128"/>
              </a:rPr>
              <a:t>cudaGetDeviceProperties(cudaDeviceProp *dev_prop, int n)</a:t>
            </a:r>
          </a:p>
          <a:p>
            <a:r>
              <a:rPr lang="en-US" altLang="en-US">
                <a:ea typeface="ＭＳ Ｐゴシック" charset="-128"/>
              </a:rPr>
              <a:t>cudaGetDeviceProperties populates a C struct with properties of the GPU.</a:t>
            </a:r>
          </a:p>
          <a:p>
            <a:r>
              <a:rPr lang="en-US" altLang="en-US">
                <a:ea typeface="ＭＳ Ｐゴシック" charset="-128"/>
              </a:rPr>
              <a:t>cudaSetDevice(n) selects GPU n for use.</a:t>
            </a:r>
          </a:p>
        </p:txBody>
      </p:sp>
      <p:sp>
        <p:nvSpPr>
          <p:cNvPr id="150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25648-1A0E-2D45-A84F-5F661DF5C5F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12E60D-ECCA-784F-8BB2-892DAD212A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51554" name="Text Box 3"/>
          <p:cNvSpPr txBox="1">
            <a:spLocks noChangeArrowheads="1"/>
          </p:cNvSpPr>
          <p:nvPr/>
        </p:nvSpPr>
        <p:spPr bwMode="auto">
          <a:xfrm>
            <a:off x="-17463" y="20638"/>
            <a:ext cx="9197976" cy="63706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#include &lt;cuda.h&gt;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int main (int argc, char **argv){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int ndev, maxtpb;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cudaGetDeviceCount(&amp;ndev);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printf("Number of GPUs = %4d\n",ndev);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for(int i=0;i&lt;ndev;i++){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cudaDeviceProp deviceProps;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cudaGetDeviceProperties(&amp;deviceProps, i);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maxtpb = deviceProps.maxThreadsPerBlock;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printf("GPU device %4d:\n\tName: %s:\n", i,deviceProps.name);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printf("\tCompute capabilities: SM %d.%d\n",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deviceProps.major, deviceProps.minor);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printf("\tMaximum number of threads per block: %4d\n”,maxtpb);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printf("\tMaximum number of threads per SM: %4d\n",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deviceProps.maxThreadsPerMultiProcessor);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printf("\tNumber of streaming multiprocessors: %4d\n",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deviceProps.multiProcessorCount);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printf("\tClock rate: %d KHz\n",deviceProps.clockRate);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printf("\tGlobal memory: %lu bytes\n",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        deviceProps.totalGlobalMem);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    cudaSetDevice(0);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 b="1">
                <a:latin typeface="Courier New" charset="0"/>
              </a:rPr>
              <a:t>}</a:t>
            </a:r>
            <a:endParaRPr lang="en-US" altLang="en-US" sz="1800">
              <a:latin typeface="Courier New" charset="0"/>
            </a:endParaRPr>
          </a:p>
        </p:txBody>
      </p:sp>
      <p:sp>
        <p:nvSpPr>
          <p:cNvPr id="151555" name="Title 1"/>
          <p:cNvSpPr>
            <a:spLocks noGrp="1"/>
          </p:cNvSpPr>
          <p:nvPr>
            <p:ph type="title"/>
          </p:nvPr>
        </p:nvSpPr>
        <p:spPr>
          <a:xfrm>
            <a:off x="5651500" y="333375"/>
            <a:ext cx="3236913" cy="8636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query.cu</a:t>
            </a:r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>
            <a:off x="468313" y="1125538"/>
            <a:ext cx="3671887" cy="2873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827088" y="1916113"/>
            <a:ext cx="5689600" cy="5048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1558" name="Rectangle 7"/>
          <p:cNvSpPr>
            <a:spLocks noChangeArrowheads="1"/>
          </p:cNvSpPr>
          <p:nvPr/>
        </p:nvSpPr>
        <p:spPr bwMode="auto">
          <a:xfrm>
            <a:off x="-17463" y="20638"/>
            <a:ext cx="2573338" cy="3127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468313" y="5732463"/>
            <a:ext cx="2590800" cy="2889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AECD0-A49F-B04E-92D2-6AD4CE296F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Mapping Between Rank and Position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rank of a process at a given location:</a:t>
            </a:r>
          </a:p>
          <a:p>
            <a:pPr lvl="1" eaLnBrk="1" hangingPunct="1"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ea typeface="ＭＳ Ｐゴシック" charset="-128"/>
              </a:rPr>
              <a:t>int MPI_Cart_rank(MPI_Comm comm, int *coords, int *rank)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The location of a process of a given rank:</a:t>
            </a:r>
          </a:p>
          <a:p>
            <a:pPr lvl="1" eaLnBrk="1" hangingPunct="1">
              <a:buFontTx/>
              <a:buChar char=" "/>
            </a:pPr>
            <a:r>
              <a:rPr lang="en-US" altLang="en-US">
                <a:solidFill>
                  <a:schemeClr val="accent2"/>
                </a:solidFill>
                <a:ea typeface="ＭＳ Ｐゴシック" charset="-128"/>
              </a:rPr>
              <a:t>int MPI_Cart_coords(MPI_Comm comm,      int rank, int maxdims, int *coords)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Output on labx03</a:t>
            </a:r>
          </a:p>
        </p:txBody>
      </p:sp>
      <p:sp>
        <p:nvSpPr>
          <p:cNvPr id="152578" name="Content Placeholder 2"/>
          <p:cNvSpPr>
            <a:spLocks noGrp="1"/>
          </p:cNvSpPr>
          <p:nvPr>
            <p:ph idx="1"/>
          </p:nvPr>
        </p:nvSpPr>
        <p:spPr>
          <a:xfrm>
            <a:off x="468312" y="1943100"/>
            <a:ext cx="7989887" cy="4114800"/>
          </a:xfrm>
          <a:solidFill>
            <a:srgbClr val="FFFF00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Number of GPUs = 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GPU device    0: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Name: GeForce GTX 2700: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Compute capabilities: SM 7.5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Maximum number of threads per block:  1024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Maximum number of threads per SM:  1024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Number of streaming multiprocessors:    36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Clock rate: 1620000 </a:t>
            </a:r>
            <a:r>
              <a:rPr lang="en-US" altLang="en-US" sz="2800" dirty="0" err="1">
                <a:ea typeface="ＭＳ Ｐゴシック" charset="-128"/>
              </a:rPr>
              <a:t>KHz</a:t>
            </a:r>
            <a:endParaRPr lang="en-US" altLang="en-US" sz="2800" dirty="0">
              <a:ea typeface="ＭＳ Ｐゴシック" charset="-128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ea typeface="ＭＳ Ｐゴシック" charset="-128"/>
              </a:rPr>
              <a:t>	Global memory: </a:t>
            </a:r>
            <a:r>
              <a:rPr lang="en-GB" dirty="0"/>
              <a:t>8335327232</a:t>
            </a:r>
            <a:r>
              <a:rPr lang="en-US" altLang="en-US" sz="2800" dirty="0">
                <a:ea typeface="ＭＳ Ｐゴシック" charset="-128"/>
              </a:rPr>
              <a:t> bytes</a:t>
            </a:r>
          </a:p>
        </p:txBody>
      </p:sp>
      <p:sp>
        <p:nvSpPr>
          <p:cNvPr id="152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C55878-6BD3-B54C-A263-D8259CF248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6875463" y="5013325"/>
            <a:ext cx="2089150" cy="1323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000" dirty="0"/>
              <a:t>Can also get GPU information using </a:t>
            </a:r>
            <a:r>
              <a:rPr lang="en-US" sz="2000" dirty="0" err="1"/>
              <a:t>nvidia-smi</a:t>
            </a:r>
            <a:r>
              <a:rPr lang="en-US" sz="2000" dirty="0"/>
              <a:t> at command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336F7A-5C1E-4848-A79A-DDE363B3FB7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Uses of Topologies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Knowledge of application topology can be used to efficiently assign processes to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Cartesian grids can be divided into hyperplanes by removing specified dimensions.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MPI provides support for shifting data along a specified dimension of a Cartesian grid.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MPI provides support for performing collective communication operations along a specified grid direction.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0066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Math1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Math1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6604</Words>
  <Application>Microsoft Macintosh PowerPoint</Application>
  <PresentationFormat>On-screen Show (4:3)</PresentationFormat>
  <Paragraphs>914</Paragraphs>
  <Slides>80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ＭＳ Ｐゴシック</vt:lpstr>
      <vt:lpstr>Arial</vt:lpstr>
      <vt:lpstr>Arial Narrow</vt:lpstr>
      <vt:lpstr>Cambria Math</vt:lpstr>
      <vt:lpstr>Courier New</vt:lpstr>
      <vt:lpstr>Math1</vt:lpstr>
      <vt:lpstr>Mathematica1Mono</vt:lpstr>
      <vt:lpstr>Times New Roman</vt:lpstr>
      <vt:lpstr>Default Design</vt:lpstr>
      <vt:lpstr>Day 4: High Performance Computing CMT106</vt:lpstr>
      <vt:lpstr>Day 4</vt:lpstr>
      <vt:lpstr>Topics Covered on Days 1-4</vt:lpstr>
      <vt:lpstr>Topics Covered on Days 5-7</vt:lpstr>
      <vt:lpstr>Application Topologies</vt:lpstr>
      <vt:lpstr>Cartesian Application Topologies</vt:lpstr>
      <vt:lpstr>Topological Inquiries</vt:lpstr>
      <vt:lpstr>Mapping Between Rank and Position</vt:lpstr>
      <vt:lpstr>Uses of Topologies</vt:lpstr>
      <vt:lpstr>Topologies and Data Shifts</vt:lpstr>
      <vt:lpstr>Topologies and Data Shifts 2</vt:lpstr>
      <vt:lpstr>Shifts</vt:lpstr>
      <vt:lpstr>Send/Receive Operations</vt:lpstr>
      <vt:lpstr>Vibrating String Problem</vt:lpstr>
      <vt:lpstr>Problem Statement</vt:lpstr>
      <vt:lpstr>The Wave Equation</vt:lpstr>
      <vt:lpstr>Method of Solution</vt:lpstr>
      <vt:lpstr>Numerical Solution</vt:lpstr>
      <vt:lpstr>Numerical Solution (continued) </vt:lpstr>
      <vt:lpstr>Data Distribution</vt:lpstr>
      <vt:lpstr>Communication Requirements</vt:lpstr>
      <vt:lpstr>Outline of Parallel Code</vt:lpstr>
      <vt:lpstr>Displacement Arrays</vt:lpstr>
      <vt:lpstr>Outline MPI Code</vt:lpstr>
      <vt:lpstr>Initialising the Data Distribution</vt:lpstr>
      <vt:lpstr>Initialising the Arrays</vt:lpstr>
      <vt:lpstr>Initialising the Arrays</vt:lpstr>
      <vt:lpstr>Update Loop</vt:lpstr>
      <vt:lpstr>Notes on Update Loop</vt:lpstr>
      <vt:lpstr>Communication Code: Left Shift</vt:lpstr>
      <vt:lpstr>Communication Code: Right Shift</vt:lpstr>
      <vt:lpstr>Output Phase</vt:lpstr>
      <vt:lpstr>Performance Analysis</vt:lpstr>
      <vt:lpstr>Performance Analysis 2</vt:lpstr>
      <vt:lpstr>Performance Analysis 3</vt:lpstr>
      <vt:lpstr>Visualizing the Output</vt:lpstr>
      <vt:lpstr>Laplace Equation Problem</vt:lpstr>
      <vt:lpstr>Laplace Equation 2</vt:lpstr>
      <vt:lpstr>Numerical Solution</vt:lpstr>
      <vt:lpstr>Data Distribution</vt:lpstr>
      <vt:lpstr>Data Distribution 2</vt:lpstr>
      <vt:lpstr>Communication Requirements</vt:lpstr>
      <vt:lpstr>Communication Requirements 2</vt:lpstr>
      <vt:lpstr>Outline of Parallel Code</vt:lpstr>
      <vt:lpstr>Array Declarations</vt:lpstr>
      <vt:lpstr>Array Initialisation</vt:lpstr>
      <vt:lpstr>Outline MPI Code</vt:lpstr>
      <vt:lpstr>Initialising the Data Distribution</vt:lpstr>
      <vt:lpstr>Initialising the Data Distribution 2</vt:lpstr>
      <vt:lpstr>Allocating the Arrays</vt:lpstr>
      <vt:lpstr>Initialising phi and mask Arrays</vt:lpstr>
      <vt:lpstr>Initialisation of Arrays</vt:lpstr>
      <vt:lpstr>Initialisation of Arrays 2</vt:lpstr>
      <vt:lpstr>Update Phase</vt:lpstr>
      <vt:lpstr>Update Phase 2</vt:lpstr>
      <vt:lpstr>Communication</vt:lpstr>
      <vt:lpstr>Shift Up</vt:lpstr>
      <vt:lpstr>Shift Down</vt:lpstr>
      <vt:lpstr>Shift Right</vt:lpstr>
      <vt:lpstr>Shift Left</vt:lpstr>
      <vt:lpstr>Performance Analysis</vt:lpstr>
      <vt:lpstr>Speed Up</vt:lpstr>
      <vt:lpstr>Efficiency and Overhead</vt:lpstr>
      <vt:lpstr>Visualizing the Output</vt:lpstr>
      <vt:lpstr>CUDA</vt:lpstr>
      <vt:lpstr>Useful CUDA Resources</vt:lpstr>
      <vt:lpstr>Can You Run CUDA?</vt:lpstr>
      <vt:lpstr>PowerPoint Presentation</vt:lpstr>
      <vt:lpstr>Why Massively Parallel Processing</vt:lpstr>
      <vt:lpstr>CPUs and GPUs have fundamentally different design philosophies</vt:lpstr>
      <vt:lpstr>Architecture of a CUDA-capable GPU</vt:lpstr>
      <vt:lpstr>Structure of a CUDA Program</vt:lpstr>
      <vt:lpstr>Structure of a CUDA Program</vt:lpstr>
      <vt:lpstr>PowerPoint Presentation</vt:lpstr>
      <vt:lpstr>Execution of a CUDA Program</vt:lpstr>
      <vt:lpstr>Thread Generation</vt:lpstr>
      <vt:lpstr>Lab Equipment</vt:lpstr>
      <vt:lpstr>Device Properties</vt:lpstr>
      <vt:lpstr>query.cu</vt:lpstr>
      <vt:lpstr>Output on labx03</vt:lpstr>
    </vt:vector>
  </TitlesOfParts>
  <Company>Cardiff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CM0323</dc:title>
  <dc:creator>David William Walker</dc:creator>
  <cp:lastModifiedBy>David Walker</cp:lastModifiedBy>
  <cp:revision>400</cp:revision>
  <cp:lastPrinted>2013-11-05T09:24:59Z</cp:lastPrinted>
  <dcterms:created xsi:type="dcterms:W3CDTF">2002-10-01T10:10:35Z</dcterms:created>
  <dcterms:modified xsi:type="dcterms:W3CDTF">2019-11-18T09:26:56Z</dcterms:modified>
</cp:coreProperties>
</file>