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5"/>
  </p:notesMasterIdLst>
  <p:handoutMasterIdLst>
    <p:handoutMasterId r:id="rId56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1" r:id="rId18"/>
    <p:sldId id="276" r:id="rId19"/>
    <p:sldId id="277" r:id="rId20"/>
    <p:sldId id="273" r:id="rId21"/>
    <p:sldId id="293" r:id="rId22"/>
    <p:sldId id="274" r:id="rId23"/>
    <p:sldId id="275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7" r:id="rId50"/>
    <p:sldId id="308" r:id="rId51"/>
    <p:sldId id="304" r:id="rId52"/>
    <p:sldId id="305" r:id="rId53"/>
    <p:sldId id="306" r:id="rId5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599"/>
    <p:restoredTop sz="94706"/>
  </p:normalViewPr>
  <p:slideViewPr>
    <p:cSldViewPr snapToGrid="0" snapToObjects="1">
      <p:cViewPr varScale="1">
        <p:scale>
          <a:sx n="111" d="100"/>
          <a:sy n="111" d="100"/>
        </p:scale>
        <p:origin x="1168" y="2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38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5A4112-A7BD-4B47-8250-0C9B36DC1160}" type="datetimeFigureOut">
              <a:rPr lang="en-US" smtClean="0"/>
              <a:t>10/12/18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FF084D-137B-B74C-96F8-88E640D94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1978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2CD548-3213-A040-A30E-4090C3A746D6}" type="datetimeFigureOut">
              <a:rPr lang="en-US" smtClean="0"/>
              <a:t>10/12/18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6AC053-BF6E-254D-A9C0-F209915DF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250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AC053-BF6E-254D-A9C0-F209915DF00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5670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D7114-1DB5-584D-832C-C91E70D9DDD6}" type="datetimeFigureOut">
              <a:rPr lang="en-US" smtClean="0"/>
              <a:t>10/12/18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8BE92-E531-C445-9898-004B68E76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225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D7114-1DB5-584D-832C-C91E70D9DDD6}" type="datetimeFigureOut">
              <a:rPr lang="en-US" smtClean="0"/>
              <a:t>10/12/18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8BE92-E531-C445-9898-004B68E76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129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D7114-1DB5-584D-832C-C91E70D9DDD6}" type="datetimeFigureOut">
              <a:rPr lang="en-US" smtClean="0"/>
              <a:t>10/12/18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8BE92-E531-C445-9898-004B68E76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684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D7114-1DB5-584D-832C-C91E70D9DDD6}" type="datetimeFigureOut">
              <a:rPr lang="en-US" smtClean="0"/>
              <a:t>10/12/18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8BE92-E531-C445-9898-004B68E76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450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D7114-1DB5-584D-832C-C91E70D9DDD6}" type="datetimeFigureOut">
              <a:rPr lang="en-US" smtClean="0"/>
              <a:t>10/12/18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8BE92-E531-C445-9898-004B68E76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841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D7114-1DB5-584D-832C-C91E70D9DDD6}" type="datetimeFigureOut">
              <a:rPr lang="en-US" smtClean="0"/>
              <a:t>10/12/18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8BE92-E531-C445-9898-004B68E76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667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D7114-1DB5-584D-832C-C91E70D9DDD6}" type="datetimeFigureOut">
              <a:rPr lang="en-US" smtClean="0"/>
              <a:t>10/12/18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8BE92-E531-C445-9898-004B68E76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982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D7114-1DB5-584D-832C-C91E70D9DDD6}" type="datetimeFigureOut">
              <a:rPr lang="en-US" smtClean="0"/>
              <a:t>10/12/18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8BE92-E531-C445-9898-004B68E76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50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D7114-1DB5-584D-832C-C91E70D9DDD6}" type="datetimeFigureOut">
              <a:rPr lang="en-US" smtClean="0"/>
              <a:t>10/12/18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8BE92-E531-C445-9898-004B68E76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52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D7114-1DB5-584D-832C-C91E70D9DDD6}" type="datetimeFigureOut">
              <a:rPr lang="en-US" smtClean="0"/>
              <a:t>10/12/18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8BE92-E531-C445-9898-004B68E76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189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D7114-1DB5-584D-832C-C91E70D9DDD6}" type="datetimeFigureOut">
              <a:rPr lang="en-US" smtClean="0"/>
              <a:t>10/12/18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8BE92-E531-C445-9898-004B68E76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07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6D7114-1DB5-584D-832C-C91E70D9DDD6}" type="datetimeFigureOut">
              <a:rPr lang="en-US" smtClean="0"/>
              <a:t>10/12/18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58BE92-E531-C445-9898-004B68E76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770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WalkerDW@cardiff.ac.uk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7092"/>
            <a:ext cx="7772400" cy="1470025"/>
          </a:xfrm>
        </p:spPr>
        <p:txBody>
          <a:bodyPr/>
          <a:lstStyle/>
          <a:p>
            <a:r>
              <a:rPr lang="en-US" dirty="0"/>
              <a:t>Review of the C Programming Language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David W. Walker</a:t>
            </a:r>
          </a:p>
          <a:p>
            <a:r>
              <a:rPr lang="en-US" dirty="0">
                <a:hlinkClick r:id="rId2"/>
              </a:rPr>
              <a:t>WalkerDW@cardiff.ac.uk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920834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pointer in C is an address in memory. For example:</a:t>
            </a:r>
          </a:p>
          <a:p>
            <a:pPr marL="0" indent="0">
              <a:buNone/>
            </a:pPr>
            <a:r>
              <a:rPr lang="en-US" dirty="0"/>
              <a:t>		int *pn;</a:t>
            </a:r>
          </a:p>
          <a:p>
            <a:pPr marL="0" indent="0">
              <a:buNone/>
            </a:pPr>
            <a:r>
              <a:rPr lang="en-US" dirty="0"/>
              <a:t>	declares pn as a pointer to an integer, i.e., the 	address</a:t>
            </a:r>
          </a:p>
        </p:txBody>
      </p:sp>
    </p:spTree>
    <p:extLst>
      <p:ext uri="{BB962C8B-B14F-4D97-AF65-F5344CB8AC3E}">
        <p14:creationId xmlns:p14="http://schemas.microsoft.com/office/powerpoint/2010/main" val="5928351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 pointer in C is an address in memory. For example, if n is an integer then</a:t>
            </a:r>
          </a:p>
          <a:p>
            <a:pPr marL="0" indent="0">
              <a:buNone/>
            </a:pPr>
            <a:r>
              <a:rPr lang="en-US" dirty="0"/>
              <a:t>		pn = &amp;n;</a:t>
            </a:r>
          </a:p>
          <a:p>
            <a:pPr marL="0" indent="0">
              <a:buNone/>
            </a:pPr>
            <a:r>
              <a:rPr lang="en-US" dirty="0"/>
              <a:t>	assigns the address of n to the variable pn.</a:t>
            </a:r>
          </a:p>
          <a:p>
            <a:r>
              <a:rPr lang="en-US" dirty="0"/>
              <a:t>The unary operator * accesses an address to fetch its contents. Thus</a:t>
            </a:r>
          </a:p>
          <a:p>
            <a:pPr marL="0" indent="0">
              <a:buNone/>
            </a:pPr>
            <a:r>
              <a:rPr lang="en-US" dirty="0"/>
              <a:t>		m = *pn;</a:t>
            </a:r>
          </a:p>
          <a:p>
            <a:pPr marL="457200" indent="-457200">
              <a:buNone/>
            </a:pPr>
            <a:r>
              <a:rPr lang="en-US" dirty="0"/>
              <a:t>	assigns the value stored at address pn to the variable m. This is called </a:t>
            </a:r>
            <a:r>
              <a:rPr lang="en-US" i="1" dirty="0"/>
              <a:t>dereferencing</a:t>
            </a:r>
            <a:r>
              <a:rPr lang="en-US" dirty="0"/>
              <a:t> the pointer.</a:t>
            </a:r>
          </a:p>
          <a:p>
            <a:r>
              <a:rPr lang="en-US" dirty="0"/>
              <a:t>pn is declared as:</a:t>
            </a:r>
          </a:p>
          <a:p>
            <a:pPr marL="0" indent="0">
              <a:buNone/>
            </a:pPr>
            <a:r>
              <a:rPr lang="en-US" dirty="0"/>
              <a:t>		int *pn;</a:t>
            </a:r>
          </a:p>
        </p:txBody>
      </p:sp>
    </p:spTree>
    <p:extLst>
      <p:ext uri="{BB962C8B-B14F-4D97-AF65-F5344CB8AC3E}">
        <p14:creationId xmlns:p14="http://schemas.microsoft.com/office/powerpoint/2010/main" val="9720373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 Example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int main()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int n, m;</a:t>
            </a:r>
          </a:p>
          <a:p>
            <a:pPr marL="0" indent="0">
              <a:buNone/>
            </a:pPr>
            <a:r>
              <a:rPr lang="en-US" dirty="0"/>
              <a:t>    int *pn;</a:t>
            </a:r>
          </a:p>
          <a:p>
            <a:pPr marL="0" indent="0">
              <a:buNone/>
            </a:pPr>
            <a:r>
              <a:rPr lang="en-US" dirty="0"/>
              <a:t>    n = 77;</a:t>
            </a:r>
          </a:p>
          <a:p>
            <a:pPr marL="0" indent="0">
              <a:buNone/>
            </a:pPr>
            <a:r>
              <a:rPr lang="en-US" dirty="0"/>
              <a:t>    pn = &amp;n;</a:t>
            </a:r>
          </a:p>
          <a:p>
            <a:pPr marL="0" indent="0">
              <a:buNone/>
            </a:pPr>
            <a:r>
              <a:rPr lang="en-US" dirty="0"/>
              <a:t>    m = *pn;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("n=%4d, m=%4d, pn=%p\n",</a:t>
            </a:r>
            <a:r>
              <a:rPr lang="en-US" dirty="0" err="1"/>
              <a:t>n,m,pn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405377" y="5756831"/>
            <a:ext cx="341516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n=  77, m=  77, </a:t>
            </a:r>
            <a:r>
              <a:rPr lang="en-US" dirty="0" err="1"/>
              <a:t>pn</a:t>
            </a:r>
            <a:r>
              <a:rPr lang="en-US" dirty="0"/>
              <a:t>=0x7fff5bf72440</a:t>
            </a:r>
          </a:p>
        </p:txBody>
      </p:sp>
    </p:spTree>
    <p:extLst>
      <p:ext uri="{BB962C8B-B14F-4D97-AF65-F5344CB8AC3E}">
        <p14:creationId xmlns:p14="http://schemas.microsoft.com/office/powerpoint/2010/main" val="2002289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 Example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5200" y="1600200"/>
            <a:ext cx="7552267" cy="49022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int main()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int n, m;</a:t>
            </a:r>
          </a:p>
          <a:p>
            <a:pPr marL="0" indent="0">
              <a:buNone/>
            </a:pPr>
            <a:r>
              <a:rPr lang="en-US" dirty="0"/>
              <a:t>    int *pn;</a:t>
            </a:r>
          </a:p>
          <a:p>
            <a:pPr marL="0" indent="0">
              <a:buNone/>
            </a:pPr>
            <a:r>
              <a:rPr lang="en-US" dirty="0"/>
              <a:t>    n = 77;</a:t>
            </a:r>
          </a:p>
          <a:p>
            <a:pPr marL="0" indent="0">
              <a:buNone/>
            </a:pPr>
            <a:r>
              <a:rPr lang="en-US" dirty="0"/>
              <a:t>    pn = &amp;n;</a:t>
            </a:r>
          </a:p>
          <a:p>
            <a:pPr marL="0" indent="0">
              <a:buNone/>
            </a:pPr>
            <a:r>
              <a:rPr lang="en-US" dirty="0"/>
              <a:t>    m = *pn; 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("n=%4d, m=%4d, pn=%p\n",</a:t>
            </a:r>
            <a:r>
              <a:rPr lang="en-US" dirty="0" err="1"/>
              <a:t>n,m,pn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  *pn = 101;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("n=%4d, m=%4d, pn=%p\n",</a:t>
            </a:r>
            <a:r>
              <a:rPr lang="en-US" dirty="0" err="1"/>
              <a:t>n,m,pn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55109" y="6038631"/>
            <a:ext cx="3462358" cy="646331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fi-FI" dirty="0"/>
              <a:t>n=  77, m=  77, </a:t>
            </a:r>
            <a:r>
              <a:rPr lang="fi-FI" dirty="0" err="1"/>
              <a:t>pn</a:t>
            </a:r>
            <a:r>
              <a:rPr lang="fi-FI" dirty="0"/>
              <a:t>=0x7fff52aaf440</a:t>
            </a:r>
          </a:p>
          <a:p>
            <a:r>
              <a:rPr lang="fi-FI" dirty="0"/>
              <a:t>n= 101, m=  77, </a:t>
            </a:r>
            <a:r>
              <a:rPr lang="fi-FI" dirty="0" err="1"/>
              <a:t>pn</a:t>
            </a:r>
            <a:r>
              <a:rPr lang="fi-FI" dirty="0"/>
              <a:t>=0x7fff52aaf440</a:t>
            </a:r>
          </a:p>
        </p:txBody>
      </p:sp>
    </p:spTree>
    <p:extLst>
      <p:ext uri="{BB962C8B-B14F-4D97-AF65-F5344CB8AC3E}">
        <p14:creationId xmlns:p14="http://schemas.microsoft.com/office/powerpoint/2010/main" val="1917321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8229600" cy="1143000"/>
          </a:xfrm>
        </p:spPr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3705"/>
            <a:ext cx="8229600" cy="4890028"/>
          </a:xfrm>
        </p:spPr>
        <p:txBody>
          <a:bodyPr>
            <a:normAutofit/>
          </a:bodyPr>
          <a:lstStyle/>
          <a:p>
            <a:r>
              <a:rPr lang="en-US" dirty="0"/>
              <a:t>Arrays are declared by adding the array size after the variable name. For example</a:t>
            </a:r>
          </a:p>
          <a:p>
            <a:pPr marL="0" indent="0">
              <a:buNone/>
            </a:pPr>
            <a:r>
              <a:rPr lang="en-US" dirty="0"/>
              <a:t>		int b[10];</a:t>
            </a:r>
          </a:p>
          <a:p>
            <a:pPr marL="0" indent="0">
              <a:buNone/>
            </a:pPr>
            <a:r>
              <a:rPr lang="en-US" dirty="0"/>
              <a:t>	declares an array of 10 integers.</a:t>
            </a:r>
          </a:p>
          <a:p>
            <a:r>
              <a:rPr lang="en-US" dirty="0"/>
              <a:t>Indexing of arrays starts at 0, so the first item in the array b is b[0] and the last is b[9].</a:t>
            </a:r>
          </a:p>
          <a:p>
            <a:r>
              <a:rPr lang="en-US" dirty="0"/>
              <a:t>An array can be initialized as follows:</a:t>
            </a:r>
          </a:p>
          <a:p>
            <a:pPr marL="0" indent="0">
              <a:buNone/>
            </a:pPr>
            <a:r>
              <a:rPr lang="en-US" dirty="0"/>
              <a:t>		int b[10] = {0,1,2,3,4,5,6,7,8,9};</a:t>
            </a:r>
          </a:p>
        </p:txBody>
      </p:sp>
    </p:spTree>
    <p:extLst>
      <p:ext uri="{BB962C8B-B14F-4D97-AF65-F5344CB8AC3E}">
        <p14:creationId xmlns:p14="http://schemas.microsoft.com/office/powerpoint/2010/main" val="25585951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8229600" cy="1143000"/>
          </a:xfrm>
        </p:spPr>
        <p:txBody>
          <a:bodyPr/>
          <a:lstStyle/>
          <a:p>
            <a:r>
              <a:rPr lang="en-US" dirty="0"/>
              <a:t>Arrays and Pointers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3705"/>
            <a:ext cx="8229600" cy="514402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address of the element at index </a:t>
            </a:r>
            <a:r>
              <a:rPr lang="en-US" dirty="0" err="1"/>
              <a:t>i</a:t>
            </a:r>
            <a:r>
              <a:rPr lang="en-US" dirty="0"/>
              <a:t> is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pb</a:t>
            </a:r>
            <a:r>
              <a:rPr lang="en-US" dirty="0"/>
              <a:t> = &amp;b[</a:t>
            </a:r>
            <a:r>
              <a:rPr lang="en-US" dirty="0" err="1"/>
              <a:t>i</a:t>
            </a:r>
            <a:r>
              <a:rPr lang="en-US" dirty="0"/>
              <a:t>];</a:t>
            </a:r>
          </a:p>
          <a:p>
            <a:pPr marL="0" indent="0">
              <a:buNone/>
            </a:pPr>
            <a:r>
              <a:rPr lang="en-US" dirty="0"/>
              <a:t>	which can also be written as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pb</a:t>
            </a:r>
            <a:r>
              <a:rPr lang="en-US" dirty="0"/>
              <a:t> = </a:t>
            </a:r>
            <a:r>
              <a:rPr lang="en-US" dirty="0" err="1"/>
              <a:t>b+i</a:t>
            </a:r>
            <a:r>
              <a:rPr lang="en-US" dirty="0"/>
              <a:t>;</a:t>
            </a:r>
          </a:p>
          <a:p>
            <a:r>
              <a:rPr lang="en-US" dirty="0"/>
              <a:t>	In particular,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pb</a:t>
            </a:r>
            <a:r>
              <a:rPr lang="en-US" dirty="0"/>
              <a:t> = b;</a:t>
            </a:r>
          </a:p>
          <a:p>
            <a:pPr marL="457200" indent="-457200">
              <a:buNone/>
            </a:pPr>
            <a:r>
              <a:rPr lang="en-US" dirty="0"/>
              <a:t>	assigns the address of the start of array b to the pointer </a:t>
            </a:r>
            <a:r>
              <a:rPr lang="en-US" dirty="0" err="1"/>
              <a:t>pb</a:t>
            </a:r>
            <a:r>
              <a:rPr lang="en-US" dirty="0"/>
              <a:t>.</a:t>
            </a:r>
          </a:p>
          <a:p>
            <a:r>
              <a:rPr lang="en-US" dirty="0"/>
              <a:t>*(</a:t>
            </a:r>
            <a:r>
              <a:rPr lang="en-US" dirty="0" err="1"/>
              <a:t>b+i</a:t>
            </a:r>
            <a:r>
              <a:rPr lang="en-US" dirty="0"/>
              <a:t>) means the same thing as b[</a:t>
            </a:r>
            <a:r>
              <a:rPr lang="en-US" dirty="0" err="1"/>
              <a:t>i</a:t>
            </a:r>
            <a:r>
              <a:rPr lang="en-US" dirty="0"/>
              <a:t>], i.e., it is the value stored at index </a:t>
            </a:r>
            <a:r>
              <a:rPr lang="en-US" dirty="0" err="1"/>
              <a:t>i</a:t>
            </a:r>
            <a:r>
              <a:rPr lang="en-US" dirty="0"/>
              <a:t> of array b.</a:t>
            </a:r>
          </a:p>
        </p:txBody>
      </p:sp>
    </p:spTree>
    <p:extLst>
      <p:ext uri="{BB962C8B-B14F-4D97-AF65-F5344CB8AC3E}">
        <p14:creationId xmlns:p14="http://schemas.microsoft.com/office/powerpoint/2010/main" val="39513775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int main()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    int b[10]={0,1,2,3,4,5,6,7,8,9};</a:t>
            </a:r>
          </a:p>
          <a:p>
            <a:pPr marL="0" indent="0">
              <a:buNone/>
            </a:pPr>
            <a:r>
              <a:rPr lang="en-US" dirty="0"/>
              <a:t>        int *</a:t>
            </a:r>
            <a:r>
              <a:rPr lang="en-US" dirty="0" err="1"/>
              <a:t>pb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pb</a:t>
            </a:r>
            <a:r>
              <a:rPr lang="en-US" dirty="0"/>
              <a:t> = b+5;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printf</a:t>
            </a:r>
            <a:r>
              <a:rPr lang="en-US" dirty="0"/>
              <a:t>("b[5]=%4d\</a:t>
            </a:r>
            <a:r>
              <a:rPr lang="en-US" dirty="0" err="1"/>
              <a:t>n",b</a:t>
            </a:r>
            <a:r>
              <a:rPr lang="en-US" dirty="0"/>
              <a:t>[5]);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printf</a:t>
            </a:r>
            <a:r>
              <a:rPr lang="en-US" dirty="0"/>
              <a:t>("*</a:t>
            </a:r>
            <a:r>
              <a:rPr lang="en-US" dirty="0" err="1"/>
              <a:t>pb</a:t>
            </a:r>
            <a:r>
              <a:rPr lang="en-US" dirty="0"/>
              <a:t>=%4d\n",*</a:t>
            </a:r>
            <a:r>
              <a:rPr lang="en-US" dirty="0" err="1"/>
              <a:t>pb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printf</a:t>
            </a:r>
            <a:r>
              <a:rPr lang="en-US" dirty="0"/>
              <a:t>("*(b+5)=%4d\n",*(b+5));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printf</a:t>
            </a:r>
            <a:r>
              <a:rPr lang="en-US" dirty="0"/>
              <a:t>("</a:t>
            </a:r>
            <a:r>
              <a:rPr lang="en-US" dirty="0" err="1"/>
              <a:t>pb</a:t>
            </a:r>
            <a:r>
              <a:rPr lang="en-US" dirty="0"/>
              <a:t>=%p\n",</a:t>
            </a:r>
            <a:r>
              <a:rPr lang="en-US" dirty="0" err="1"/>
              <a:t>pb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printf</a:t>
            </a:r>
            <a:r>
              <a:rPr lang="en-US" dirty="0"/>
              <a:t>("b+5=%p\n",b+5);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364866" y="5143120"/>
            <a:ext cx="2378597" cy="1477328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dirty="0"/>
              <a:t>b[5]=   5</a:t>
            </a:r>
          </a:p>
          <a:p>
            <a:r>
              <a:rPr lang="en-US" dirty="0"/>
              <a:t>*</a:t>
            </a:r>
            <a:r>
              <a:rPr lang="en-US" dirty="0" err="1"/>
              <a:t>pb</a:t>
            </a:r>
            <a:r>
              <a:rPr lang="en-US" dirty="0"/>
              <a:t>=   5</a:t>
            </a:r>
          </a:p>
          <a:p>
            <a:r>
              <a:rPr lang="en-US" dirty="0"/>
              <a:t>*(b+5)=   5</a:t>
            </a:r>
          </a:p>
          <a:p>
            <a:r>
              <a:rPr lang="en-US" dirty="0" err="1"/>
              <a:t>pb</a:t>
            </a:r>
            <a:r>
              <a:rPr lang="en-US" dirty="0"/>
              <a:t>=0x7fff5b5fa444</a:t>
            </a:r>
          </a:p>
          <a:p>
            <a:r>
              <a:rPr lang="en-US" dirty="0"/>
              <a:t>b+5=0x7fff5b5fa444</a:t>
            </a:r>
          </a:p>
        </p:txBody>
      </p:sp>
    </p:spTree>
    <p:extLst>
      <p:ext uri="{BB962C8B-B14F-4D97-AF65-F5344CB8AC3E}">
        <p14:creationId xmlns:p14="http://schemas.microsoft.com/office/powerpoint/2010/main" val="1283589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Incrementing a Pointer into an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int main()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    int b[10]={0,1,2,3,4,5,6,7,8,9};</a:t>
            </a:r>
          </a:p>
          <a:p>
            <a:pPr marL="0" indent="0">
              <a:buNone/>
            </a:pPr>
            <a:r>
              <a:rPr lang="en-US" dirty="0"/>
              <a:t>        int *</a:t>
            </a:r>
            <a:r>
              <a:rPr lang="en-US" dirty="0" err="1"/>
              <a:t>pb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pb</a:t>
            </a:r>
            <a:r>
              <a:rPr lang="en-US" dirty="0"/>
              <a:t> = b+5;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printf</a:t>
            </a:r>
            <a:r>
              <a:rPr lang="en-US" dirty="0"/>
              <a:t>("*</a:t>
            </a:r>
            <a:r>
              <a:rPr lang="en-US" dirty="0" err="1"/>
              <a:t>pb</a:t>
            </a:r>
            <a:r>
              <a:rPr lang="en-US" dirty="0"/>
              <a:t>=%4d\n",*</a:t>
            </a:r>
            <a:r>
              <a:rPr lang="en-US" dirty="0" err="1"/>
              <a:t>pb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	 </a:t>
            </a:r>
            <a:r>
              <a:rPr lang="en-US" dirty="0" err="1"/>
              <a:t>printf</a:t>
            </a:r>
            <a:r>
              <a:rPr lang="en-US" dirty="0"/>
              <a:t>("</a:t>
            </a:r>
            <a:r>
              <a:rPr lang="en-US" dirty="0" err="1"/>
              <a:t>pb</a:t>
            </a:r>
            <a:r>
              <a:rPr lang="en-US" dirty="0"/>
              <a:t>=%p\n",</a:t>
            </a:r>
            <a:r>
              <a:rPr lang="en-US" dirty="0" err="1"/>
              <a:t>pb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	 </a:t>
            </a:r>
            <a:r>
              <a:rPr lang="en-US" dirty="0" err="1"/>
              <a:t>pb</a:t>
            </a:r>
            <a:r>
              <a:rPr lang="en-US" dirty="0"/>
              <a:t> = </a:t>
            </a:r>
            <a:r>
              <a:rPr lang="en-US" dirty="0" err="1"/>
              <a:t>pb</a:t>
            </a:r>
            <a:r>
              <a:rPr lang="en-US" dirty="0"/>
              <a:t> +2;</a:t>
            </a:r>
          </a:p>
          <a:p>
            <a:pPr marL="0" indent="0">
              <a:buNone/>
            </a:pPr>
            <a:r>
              <a:rPr lang="en-US" dirty="0"/>
              <a:t>    	 </a:t>
            </a:r>
            <a:r>
              <a:rPr lang="en-US" dirty="0" err="1"/>
              <a:t>printf</a:t>
            </a:r>
            <a:r>
              <a:rPr lang="en-US" dirty="0"/>
              <a:t>("*</a:t>
            </a:r>
            <a:r>
              <a:rPr lang="en-US" dirty="0" err="1"/>
              <a:t>pb</a:t>
            </a:r>
            <a:r>
              <a:rPr lang="en-US" dirty="0"/>
              <a:t>=%4d\n",*</a:t>
            </a:r>
            <a:r>
              <a:rPr lang="en-US" dirty="0" err="1"/>
              <a:t>pb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	 </a:t>
            </a:r>
            <a:r>
              <a:rPr lang="en-US" dirty="0" err="1"/>
              <a:t>printf</a:t>
            </a:r>
            <a:r>
              <a:rPr lang="en-US" dirty="0"/>
              <a:t>("</a:t>
            </a:r>
            <a:r>
              <a:rPr lang="en-US" dirty="0" err="1"/>
              <a:t>pb</a:t>
            </a:r>
            <a:r>
              <a:rPr lang="en-US" dirty="0"/>
              <a:t>=%p\n",</a:t>
            </a:r>
            <a:r>
              <a:rPr lang="en-US" dirty="0" err="1"/>
              <a:t>pb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5364866" y="5143120"/>
            <a:ext cx="2378597" cy="1200329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dirty="0"/>
              <a:t>*</a:t>
            </a:r>
            <a:r>
              <a:rPr lang="en-US" dirty="0" err="1"/>
              <a:t>pb</a:t>
            </a:r>
            <a:r>
              <a:rPr lang="en-US" dirty="0"/>
              <a:t>=   5</a:t>
            </a:r>
          </a:p>
          <a:p>
            <a:r>
              <a:rPr lang="en-US" dirty="0" err="1"/>
              <a:t>pb</a:t>
            </a:r>
            <a:r>
              <a:rPr lang="en-US" dirty="0"/>
              <a:t>=0x7fff5474c444</a:t>
            </a:r>
          </a:p>
          <a:p>
            <a:r>
              <a:rPr lang="en-US" dirty="0"/>
              <a:t>*</a:t>
            </a:r>
            <a:r>
              <a:rPr lang="en-US" dirty="0" err="1"/>
              <a:t>pb</a:t>
            </a:r>
            <a:r>
              <a:rPr lang="en-US" dirty="0"/>
              <a:t>=   7</a:t>
            </a:r>
          </a:p>
          <a:p>
            <a:r>
              <a:rPr lang="en-US" dirty="0" err="1"/>
              <a:t>pb</a:t>
            </a:r>
            <a:r>
              <a:rPr lang="en-US" dirty="0"/>
              <a:t>=0x7fff5474c44c</a:t>
            </a:r>
          </a:p>
        </p:txBody>
      </p:sp>
    </p:spTree>
    <p:extLst>
      <p:ext uri="{BB962C8B-B14F-4D97-AF65-F5344CB8AC3E}">
        <p14:creationId xmlns:p14="http://schemas.microsoft.com/office/powerpoint/2010/main" val="439947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Memory Allocation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500533" cy="4732867"/>
          </a:xfrm>
        </p:spPr>
        <p:txBody>
          <a:bodyPr>
            <a:normAutofit/>
          </a:bodyPr>
          <a:lstStyle/>
          <a:p>
            <a:r>
              <a:rPr lang="en-US" dirty="0"/>
              <a:t>Use the library function </a:t>
            </a:r>
            <a:r>
              <a:rPr lang="en-US" i="1" dirty="0" err="1"/>
              <a:t>malloc</a:t>
            </a:r>
            <a:r>
              <a:rPr lang="en-US" dirty="0"/>
              <a:t> to dynamically allocate memory.</a:t>
            </a:r>
          </a:p>
          <a:p>
            <a:r>
              <a:rPr lang="en-US" dirty="0"/>
              <a:t>Pass in the number of bytes required.</a:t>
            </a:r>
          </a:p>
          <a:p>
            <a:r>
              <a:rPr lang="en-US" dirty="0"/>
              <a:t>Get back a pointer to the requested memory.</a:t>
            </a:r>
          </a:p>
          <a:p>
            <a:r>
              <a:rPr lang="en-US" dirty="0"/>
              <a:t>For example to create a pointer to an array of 5 integers:</a:t>
            </a:r>
          </a:p>
          <a:p>
            <a:pPr marL="0" indent="0">
              <a:buNone/>
            </a:pPr>
            <a:r>
              <a:rPr lang="en-US" dirty="0"/>
              <a:t>		int *pn = (int *)malloc(5*</a:t>
            </a:r>
            <a:r>
              <a:rPr lang="en-US" dirty="0" err="1"/>
              <a:t>sizeof</a:t>
            </a:r>
            <a:r>
              <a:rPr lang="en-US" dirty="0"/>
              <a:t>(int));</a:t>
            </a:r>
          </a:p>
        </p:txBody>
      </p:sp>
    </p:spTree>
    <p:extLst>
      <p:ext uri="{BB962C8B-B14F-4D97-AF65-F5344CB8AC3E}">
        <p14:creationId xmlns:p14="http://schemas.microsoft.com/office/powerpoint/2010/main" val="3535771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Malloc</a:t>
            </a:r>
            <a:r>
              <a:rPr lang="en-US" dirty="0"/>
              <a:t>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83600" cy="471593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#include &lt;</a:t>
            </a:r>
            <a:r>
              <a:rPr lang="en-US" dirty="0" err="1"/>
              <a:t>stdlib.h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int main()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int *pn = malloc(5*</a:t>
            </a:r>
            <a:r>
              <a:rPr lang="en-US" dirty="0" err="1"/>
              <a:t>sizeof</a:t>
            </a:r>
            <a:r>
              <a:rPr lang="en-US" dirty="0"/>
              <a:t>(int));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pn</a:t>
            </a:r>
            <a:r>
              <a:rPr lang="en-US" dirty="0"/>
              <a:t>[0] = 0;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pn</a:t>
            </a:r>
            <a:r>
              <a:rPr lang="en-US" dirty="0"/>
              <a:t>[1] = 1;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pn</a:t>
            </a:r>
            <a:r>
              <a:rPr lang="en-US" dirty="0"/>
              <a:t>[2] = 2;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pn</a:t>
            </a:r>
            <a:r>
              <a:rPr lang="en-US" dirty="0"/>
              <a:t>[3] = 3;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pn</a:t>
            </a:r>
            <a:r>
              <a:rPr lang="en-US" dirty="0"/>
              <a:t>[4] = 4;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("pn = %</a:t>
            </a:r>
            <a:r>
              <a:rPr lang="en-US" dirty="0" err="1"/>
              <a:t>d,%d,%d,%d,%d</a:t>
            </a:r>
            <a:r>
              <a:rPr lang="en-US" dirty="0"/>
              <a:t>\</a:t>
            </a:r>
            <a:r>
              <a:rPr lang="en-US" dirty="0" err="1"/>
              <a:t>n",pn</a:t>
            </a:r>
            <a:r>
              <a:rPr lang="en-US" dirty="0"/>
              <a:t>[0],pn[1],pn[2],pn[3],pn[4]);</a:t>
            </a:r>
          </a:p>
          <a:p>
            <a:pPr marL="0" indent="0">
              <a:buNone/>
            </a:pPr>
            <a:r>
              <a:rPr lang="en-US" dirty="0"/>
              <a:t>    free(</a:t>
            </a:r>
            <a:r>
              <a:rPr lang="en-US" dirty="0" err="1"/>
              <a:t>pn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89865" y="1978054"/>
            <a:ext cx="4555067" cy="4001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Need to include </a:t>
            </a:r>
            <a:r>
              <a:rPr lang="en-US" sz="2000" dirty="0" err="1"/>
              <a:t>stdlib</a:t>
            </a:r>
            <a:r>
              <a:rPr lang="en-US" sz="2000" dirty="0"/>
              <a:t> to use </a:t>
            </a:r>
            <a:r>
              <a:rPr lang="en-US" sz="2000" dirty="0" err="1"/>
              <a:t>malloc</a:t>
            </a:r>
            <a:endParaRPr lang="en-US" sz="2000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2743200" y="2184400"/>
            <a:ext cx="846665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5766335" y="5840898"/>
            <a:ext cx="2378597" cy="369332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dirty="0"/>
              <a:t>pn = 0,1,2,3,4</a:t>
            </a:r>
          </a:p>
        </p:txBody>
      </p:sp>
    </p:spTree>
    <p:extLst>
      <p:ext uri="{BB962C8B-B14F-4D97-AF65-F5344CB8AC3E}">
        <p14:creationId xmlns:p14="http://schemas.microsoft.com/office/powerpoint/2010/main" val="1840142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705"/>
            <a:ext cx="8229600" cy="1143000"/>
          </a:xfrm>
        </p:spPr>
        <p:txBody>
          <a:bodyPr/>
          <a:lstStyle/>
          <a:p>
            <a:r>
              <a:rPr lang="en-US" dirty="0"/>
              <a:t>Library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155172"/>
            <a:ext cx="8398933" cy="5296428"/>
          </a:xfrm>
        </p:spPr>
        <p:txBody>
          <a:bodyPr>
            <a:normAutofit/>
          </a:bodyPr>
          <a:lstStyle/>
          <a:p>
            <a:r>
              <a:rPr lang="en-US" dirty="0"/>
              <a:t>C provides a set of library functions for carrying out common tasks.</a:t>
            </a:r>
          </a:p>
          <a:p>
            <a:r>
              <a:rPr lang="en-US" dirty="0"/>
              <a:t>For example, I/O is not built into the C language. Reading and writing is done using function calls, e.g.,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printf</a:t>
            </a:r>
            <a:r>
              <a:rPr lang="en-US" dirty="0"/>
              <a:t>(“Hello World!\n”);</a:t>
            </a:r>
          </a:p>
          <a:p>
            <a:pPr marL="457200" indent="-457200">
              <a:buNone/>
            </a:pPr>
            <a:r>
              <a:rPr lang="en-US" dirty="0"/>
              <a:t>	which prints the string “Hello World!” followed by a new line to the standard output (usually the terminal screen). </a:t>
            </a:r>
          </a:p>
        </p:txBody>
      </p:sp>
    </p:spTree>
    <p:extLst>
      <p:ext uri="{BB962C8B-B14F-4D97-AF65-F5344CB8AC3E}">
        <p14:creationId xmlns:p14="http://schemas.microsoft.com/office/powerpoint/2010/main" val="16179539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Aft>
                <a:spcPts val="1200"/>
              </a:spcAft>
            </a:pPr>
            <a:r>
              <a:rPr lang="en-US" dirty="0"/>
              <a:t>In C, a </a:t>
            </a:r>
            <a:r>
              <a:rPr lang="en-US" i="1" dirty="0"/>
              <a:t>string</a:t>
            </a:r>
            <a:r>
              <a:rPr lang="en-US" dirty="0"/>
              <a:t> is a character array terminated by a '\0' character. For example: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	</a:t>
            </a:r>
            <a:r>
              <a:rPr lang="en-US" sz="2800" dirty="0"/>
              <a:t>#include &lt;</a:t>
            </a:r>
            <a:r>
              <a:rPr lang="en-US" sz="2800" dirty="0" err="1"/>
              <a:t>stdio.h</a:t>
            </a:r>
            <a:r>
              <a:rPr lang="en-US" sz="2800" dirty="0"/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/>
              <a:t>  		main()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/>
              <a:t>		{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/>
              <a:t>    			char s1[6]={'</a:t>
            </a:r>
            <a:r>
              <a:rPr lang="en-US" sz="2800" dirty="0" err="1"/>
              <a:t>H','e','l','l','o</a:t>
            </a:r>
            <a:r>
              <a:rPr lang="en-US" sz="2800" dirty="0"/>
              <a:t>', '\0'};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/>
              <a:t>    			</a:t>
            </a:r>
            <a:r>
              <a:rPr lang="en-US" sz="2800" dirty="0" err="1"/>
              <a:t>printf</a:t>
            </a:r>
            <a:r>
              <a:rPr lang="en-US" sz="2800" dirty="0"/>
              <a:t>("s1=%s\n",s1);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/>
              <a:t> 			</a:t>
            </a:r>
            <a:r>
              <a:rPr lang="en-US" sz="2800" dirty="0" err="1"/>
              <a:t>printf</a:t>
            </a:r>
            <a:r>
              <a:rPr lang="en-US" sz="2800" dirty="0"/>
              <a:t>("s1+1=%s\n",s1+1);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/>
              <a:t>		} </a:t>
            </a:r>
          </a:p>
          <a:p>
            <a:r>
              <a:rPr lang="en-US" dirty="0"/>
              <a:t> Note the use of the %s format descriptor.</a:t>
            </a:r>
          </a:p>
        </p:txBody>
      </p:sp>
      <p:sp>
        <p:nvSpPr>
          <p:cNvPr id="5" name="Rectangle 4"/>
          <p:cNvSpPr/>
          <p:nvPr/>
        </p:nvSpPr>
        <p:spPr>
          <a:xfrm>
            <a:off x="6373958" y="6117744"/>
            <a:ext cx="1357929" cy="646331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dirty="0"/>
              <a:t>s1=Hello</a:t>
            </a:r>
          </a:p>
          <a:p>
            <a:r>
              <a:rPr lang="en-US" dirty="0"/>
              <a:t>s1+1=</a:t>
            </a:r>
            <a:r>
              <a:rPr lang="en-US" dirty="0" err="1"/>
              <a:t>ello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856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Way To Initialize a String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Aft>
                <a:spcPts val="1200"/>
              </a:spcAft>
            </a:pPr>
            <a:r>
              <a:rPr lang="en-US" dirty="0"/>
              <a:t>The following code does the same thing as the previous code, but uses a different way to initialize the character array: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	</a:t>
            </a:r>
            <a:r>
              <a:rPr lang="en-US" sz="2800" dirty="0"/>
              <a:t>#include &lt;</a:t>
            </a:r>
            <a:r>
              <a:rPr lang="en-US" sz="2800" dirty="0" err="1"/>
              <a:t>stdio.h</a:t>
            </a:r>
            <a:r>
              <a:rPr lang="en-US" sz="2800" dirty="0"/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/>
              <a:t>  		 int main()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/>
              <a:t>		{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/>
              <a:t>    			char s1[]="Hello";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/>
              <a:t>    			</a:t>
            </a:r>
            <a:r>
              <a:rPr lang="en-US" sz="2800" dirty="0" err="1"/>
              <a:t>printf</a:t>
            </a:r>
            <a:r>
              <a:rPr lang="en-US" sz="2800" dirty="0"/>
              <a:t>("s1=%s\n",s1);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/>
              <a:t> 			</a:t>
            </a:r>
            <a:r>
              <a:rPr lang="en-US" sz="2800" dirty="0" err="1"/>
              <a:t>printf</a:t>
            </a:r>
            <a:r>
              <a:rPr lang="en-US" sz="2800" dirty="0"/>
              <a:t>("s1+1=%s\n",s1+1);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/>
              <a:t>		} 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373958" y="6117744"/>
            <a:ext cx="1357929" cy="646331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dirty="0"/>
              <a:t>s1=Hello</a:t>
            </a:r>
          </a:p>
          <a:p>
            <a:r>
              <a:rPr lang="en-US" dirty="0"/>
              <a:t>s1+1=</a:t>
            </a:r>
            <a:r>
              <a:rPr lang="en-US" dirty="0" err="1"/>
              <a:t>ello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132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Arguments to a Program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When running a </a:t>
            </a:r>
            <a:r>
              <a:rPr lang="en-US" dirty="0" err="1"/>
              <a:t>progam</a:t>
            </a:r>
            <a:r>
              <a:rPr lang="en-US" dirty="0"/>
              <a:t>, arguments may be placed after the program name.</a:t>
            </a:r>
          </a:p>
          <a:p>
            <a:r>
              <a:rPr lang="en-US" dirty="0"/>
              <a:t>The arguments can then be processed within the program.</a:t>
            </a:r>
          </a:p>
          <a:p>
            <a:r>
              <a:rPr lang="en-US" dirty="0"/>
              <a:t>To pass in arguments the main function must be written as follows:</a:t>
            </a:r>
          </a:p>
          <a:p>
            <a:pPr marL="1257300" lvl="3" indent="0">
              <a:buNone/>
            </a:pPr>
            <a:r>
              <a:rPr lang="en-US" sz="2800" dirty="0"/>
              <a:t>int main</a:t>
            </a:r>
            <a:r>
              <a:rPr lang="en-US" sz="2600" dirty="0"/>
              <a:t>(int </a:t>
            </a:r>
            <a:r>
              <a:rPr lang="en-US" sz="2600" dirty="0" err="1"/>
              <a:t>argc</a:t>
            </a:r>
            <a:r>
              <a:rPr lang="en-US" sz="2600" dirty="0"/>
              <a:t>, char **</a:t>
            </a:r>
            <a:r>
              <a:rPr lang="en-US" sz="2600" dirty="0" err="1"/>
              <a:t>arg</a:t>
            </a:r>
            <a:r>
              <a:rPr lang="en-US" sz="2600" dirty="0"/>
              <a:t>)</a:t>
            </a:r>
          </a:p>
          <a:p>
            <a:r>
              <a:rPr lang="en-US" dirty="0" err="1"/>
              <a:t>argc</a:t>
            </a:r>
            <a:r>
              <a:rPr lang="en-US" dirty="0"/>
              <a:t> is the number of arguments, and </a:t>
            </a:r>
            <a:r>
              <a:rPr lang="en-US" dirty="0" err="1"/>
              <a:t>arg</a:t>
            </a:r>
            <a:r>
              <a:rPr lang="en-US" dirty="0"/>
              <a:t> points to an array of pointers to chars, i.e., to an array of strings.</a:t>
            </a:r>
          </a:p>
        </p:txBody>
      </p:sp>
    </p:spTree>
    <p:extLst>
      <p:ext uri="{BB962C8B-B14F-4D97-AF65-F5344CB8AC3E}">
        <p14:creationId xmlns:p14="http://schemas.microsoft.com/office/powerpoint/2010/main" val="32166782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Arguments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4673"/>
            <a:ext cx="8551333" cy="45259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600" dirty="0"/>
              <a:t>#include &lt;</a:t>
            </a:r>
            <a:r>
              <a:rPr lang="en-US" sz="2600" dirty="0" err="1"/>
              <a:t>stdio.h</a:t>
            </a:r>
            <a:r>
              <a:rPr lang="en-US" sz="2600" dirty="0"/>
              <a:t>&gt;</a:t>
            </a:r>
          </a:p>
          <a:p>
            <a:pPr marL="0" indent="0">
              <a:buNone/>
            </a:pPr>
            <a:r>
              <a:rPr lang="en-US" sz="2800" dirty="0"/>
              <a:t>int </a:t>
            </a:r>
            <a:r>
              <a:rPr lang="en-US" sz="2600" dirty="0"/>
              <a:t>main(int </a:t>
            </a:r>
            <a:r>
              <a:rPr lang="en-US" sz="2600" dirty="0" err="1"/>
              <a:t>argc</a:t>
            </a:r>
            <a:r>
              <a:rPr lang="en-US" sz="2600" dirty="0"/>
              <a:t>, char **</a:t>
            </a:r>
            <a:r>
              <a:rPr lang="en-US" sz="2600" dirty="0" err="1"/>
              <a:t>arg</a:t>
            </a:r>
            <a:r>
              <a:rPr lang="en-US" sz="2600" dirty="0"/>
              <a:t>)</a:t>
            </a:r>
          </a:p>
          <a:p>
            <a:pPr marL="0" indent="0">
              <a:buNone/>
            </a:pPr>
            <a:r>
              <a:rPr lang="en-US" sz="2600" dirty="0"/>
              <a:t>{</a:t>
            </a:r>
          </a:p>
          <a:p>
            <a:pPr marL="0" indent="0">
              <a:buNone/>
            </a:pPr>
            <a:r>
              <a:rPr lang="en-US" sz="2600" dirty="0"/>
              <a:t>        </a:t>
            </a:r>
            <a:r>
              <a:rPr lang="en-US" sz="2600" dirty="0" err="1"/>
              <a:t>printf</a:t>
            </a:r>
            <a:r>
              <a:rPr lang="en-US" sz="2600" dirty="0"/>
              <a:t>("The name of the program is %s\n",</a:t>
            </a:r>
            <a:r>
              <a:rPr lang="en-US" sz="2600" dirty="0" err="1"/>
              <a:t>arg</a:t>
            </a:r>
            <a:r>
              <a:rPr lang="en-US" sz="2600" dirty="0"/>
              <a:t>[0]);</a:t>
            </a:r>
          </a:p>
          <a:p>
            <a:pPr marL="0" indent="0">
              <a:buNone/>
            </a:pPr>
            <a:r>
              <a:rPr lang="en-US" sz="2600" dirty="0"/>
              <a:t>        </a:t>
            </a:r>
            <a:r>
              <a:rPr lang="en-US" sz="2600" dirty="0" err="1"/>
              <a:t>printf</a:t>
            </a:r>
            <a:r>
              <a:rPr lang="en-US" sz="2600" dirty="0"/>
              <a:t>("The argument is %s\n",</a:t>
            </a:r>
            <a:r>
              <a:rPr lang="en-US" sz="2600" dirty="0" err="1"/>
              <a:t>arg</a:t>
            </a:r>
            <a:r>
              <a:rPr lang="en-US" sz="2600" dirty="0"/>
              <a:t>[1]);</a:t>
            </a:r>
          </a:p>
          <a:p>
            <a:pPr marL="0" indent="0">
              <a:buNone/>
            </a:pPr>
            <a:r>
              <a:rPr lang="en-US" sz="2600" dirty="0"/>
              <a:t>  	 </a:t>
            </a:r>
            <a:r>
              <a:rPr lang="en-US" sz="2600" dirty="0" err="1"/>
              <a:t>printf</a:t>
            </a:r>
            <a:r>
              <a:rPr lang="en-US" sz="2600" dirty="0"/>
              <a:t>("The address of the argument is %p\n",</a:t>
            </a:r>
            <a:r>
              <a:rPr lang="en-US" sz="2600" dirty="0" err="1"/>
              <a:t>arg</a:t>
            </a:r>
            <a:r>
              <a:rPr lang="en-US" sz="2600" dirty="0"/>
              <a:t>[1]);</a:t>
            </a:r>
          </a:p>
          <a:p>
            <a:pPr marL="0" indent="0">
              <a:buNone/>
            </a:pPr>
            <a:r>
              <a:rPr lang="en-US" sz="2600" dirty="0"/>
              <a:t>        </a:t>
            </a:r>
            <a:r>
              <a:rPr lang="en-US" sz="2600" dirty="0" err="1"/>
              <a:t>printf</a:t>
            </a:r>
            <a:r>
              <a:rPr lang="en-US" sz="2600" dirty="0"/>
              <a:t>("The first character of the argument is %c\n",*</a:t>
            </a:r>
            <a:r>
              <a:rPr lang="en-US" sz="2600" dirty="0" err="1"/>
              <a:t>arg</a:t>
            </a:r>
            <a:r>
              <a:rPr lang="en-US" sz="2600" dirty="0"/>
              <a:t>[1]);</a:t>
            </a:r>
          </a:p>
          <a:p>
            <a:pPr marL="0" indent="0">
              <a:buNone/>
            </a:pPr>
            <a:r>
              <a:rPr lang="en-US" sz="2600" dirty="0"/>
              <a:t>}</a:t>
            </a:r>
          </a:p>
          <a:p>
            <a:r>
              <a:rPr lang="en-US" dirty="0"/>
              <a:t>The string </a:t>
            </a:r>
            <a:r>
              <a:rPr lang="en-US" dirty="0" err="1"/>
              <a:t>arg</a:t>
            </a:r>
            <a:r>
              <a:rPr lang="en-US" dirty="0"/>
              <a:t>[0] is always the name of the program, so </a:t>
            </a:r>
            <a:r>
              <a:rPr lang="en-US" dirty="0" err="1"/>
              <a:t>argc</a:t>
            </a:r>
            <a:r>
              <a:rPr lang="en-US" dirty="0"/>
              <a:t> is always at least 1.</a:t>
            </a:r>
          </a:p>
        </p:txBody>
      </p:sp>
      <p:sp>
        <p:nvSpPr>
          <p:cNvPr id="4" name="Rectangle 3"/>
          <p:cNvSpPr/>
          <p:nvPr/>
        </p:nvSpPr>
        <p:spPr>
          <a:xfrm>
            <a:off x="4421530" y="5657671"/>
            <a:ext cx="4722470" cy="1200329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dirty="0"/>
              <a:t>The name of the program is args1</a:t>
            </a:r>
          </a:p>
          <a:p>
            <a:r>
              <a:rPr lang="en-US" dirty="0"/>
              <a:t>The argument is Hello</a:t>
            </a:r>
          </a:p>
          <a:p>
            <a:r>
              <a:rPr lang="en-US" dirty="0"/>
              <a:t>The address of the argument is 0x7fff5f54561e</a:t>
            </a:r>
          </a:p>
          <a:p>
            <a:r>
              <a:rPr lang="en-US" dirty="0"/>
              <a:t>The first character of the argument is H</a:t>
            </a:r>
          </a:p>
        </p:txBody>
      </p:sp>
    </p:spTree>
    <p:extLst>
      <p:ext uri="{BB962C8B-B14F-4D97-AF65-F5344CB8AC3E}">
        <p14:creationId xmlns:p14="http://schemas.microsoft.com/office/powerpoint/2010/main" val="1616820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User-Defined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939800"/>
          </a:xfrm>
        </p:spPr>
        <p:txBody>
          <a:bodyPr/>
          <a:lstStyle/>
          <a:p>
            <a:r>
              <a:rPr lang="en-US" dirty="0"/>
              <a:t>Pass in value of input and get output returned.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593385" y="2475913"/>
            <a:ext cx="5808133" cy="382693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pPr marL="0" indent="0">
              <a:lnSpc>
                <a:spcPct val="80000"/>
              </a:lnSpc>
              <a:buNone/>
            </a:pPr>
            <a:endParaRPr lang="en-US" dirty="0"/>
          </a:p>
          <a:p>
            <a:pPr marL="0" indent="0">
              <a:lnSpc>
                <a:spcPct val="80000"/>
              </a:lnSpc>
              <a:buNone/>
            </a:pPr>
            <a:r>
              <a:rPr lang="en-US" dirty="0"/>
              <a:t>int square(int n)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dirty="0"/>
              <a:t>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dirty="0"/>
              <a:t>	return (n*n);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dirty="0"/>
              <a:t>}</a:t>
            </a:r>
          </a:p>
          <a:p>
            <a:pPr marL="0" indent="0">
              <a:lnSpc>
                <a:spcPct val="80000"/>
              </a:lnSpc>
              <a:buNone/>
            </a:pPr>
            <a:endParaRPr lang="en-US" dirty="0"/>
          </a:p>
          <a:p>
            <a:pPr marL="0" indent="0">
              <a:lnSpc>
                <a:spcPct val="80000"/>
              </a:lnSpc>
              <a:buNone/>
            </a:pPr>
            <a:r>
              <a:rPr lang="en-US" dirty="0"/>
              <a:t>int main()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dirty="0"/>
              <a:t>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dirty="0"/>
              <a:t>      int x = 7;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dirty="0"/>
              <a:t>      int y = square(x);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dirty="0"/>
              <a:t>      </a:t>
            </a:r>
            <a:r>
              <a:rPr lang="en-US" dirty="0" err="1"/>
              <a:t>printf</a:t>
            </a:r>
            <a:r>
              <a:rPr lang="en-US" dirty="0"/>
              <a:t>(“The square of %d = %d\n”,</a:t>
            </a:r>
            <a:r>
              <a:rPr lang="en-US" dirty="0" err="1"/>
              <a:t>x,y</a:t>
            </a:r>
            <a:r>
              <a:rPr lang="en-US" dirty="0"/>
              <a:t>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dirty="0"/>
              <a:t>}</a:t>
            </a:r>
          </a:p>
          <a:p>
            <a:pPr marL="0" indent="0">
              <a:lnSpc>
                <a:spcPct val="80000"/>
              </a:lnSpc>
              <a:buNone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354501" y="6238754"/>
            <a:ext cx="2094035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/>
              <a:t>The square of 7 = 49</a:t>
            </a:r>
          </a:p>
        </p:txBody>
      </p:sp>
    </p:spTree>
    <p:extLst>
      <p:ext uri="{BB962C8B-B14F-4D97-AF65-F5344CB8AC3E}">
        <p14:creationId xmlns:p14="http://schemas.microsoft.com/office/powerpoint/2010/main" val="1704256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Returning Values via the Argument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5842000" cy="452596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void square(int n, int *m)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*m = n*n;</a:t>
            </a:r>
          </a:p>
          <a:p>
            <a:pPr marL="0" indent="0">
              <a:buNone/>
            </a:pPr>
            <a:r>
              <a:rPr lang="en-US" dirty="0"/>
              <a:t>    return;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int main()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int x = 7, y;</a:t>
            </a:r>
          </a:p>
          <a:p>
            <a:pPr marL="0" indent="0">
              <a:buNone/>
            </a:pPr>
            <a:r>
              <a:rPr lang="en-US" dirty="0"/>
              <a:t>    square(</a:t>
            </a:r>
            <a:r>
              <a:rPr lang="en-US" dirty="0" err="1"/>
              <a:t>x,&amp;y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("The square of %d = %d\n",</a:t>
            </a:r>
            <a:r>
              <a:rPr lang="en-US" dirty="0" err="1"/>
              <a:t>x,y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0" y="4637804"/>
            <a:ext cx="2523067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Use &amp;y to pass in the address of y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3691466" y="5078002"/>
            <a:ext cx="880534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672668" y="1955906"/>
            <a:ext cx="2929467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Store the value of n*n at the address pointed to by m.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4792134" y="2335085"/>
            <a:ext cx="880534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354501" y="6238754"/>
            <a:ext cx="2094035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/>
              <a:t>The square of 7 = 49</a:t>
            </a:r>
          </a:p>
        </p:txBody>
      </p:sp>
    </p:spTree>
    <p:extLst>
      <p:ext uri="{BB962C8B-B14F-4D97-AF65-F5344CB8AC3E}">
        <p14:creationId xmlns:p14="http://schemas.microsoft.com/office/powerpoint/2010/main" val="1098232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Execution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02200"/>
          </a:xfrm>
        </p:spPr>
        <p:txBody>
          <a:bodyPr>
            <a:normAutofit fontScale="92500"/>
          </a:bodyPr>
          <a:lstStyle/>
          <a:p>
            <a:r>
              <a:rPr lang="en-US" dirty="0"/>
              <a:t>Conditional execution with a simple if statement:</a:t>
            </a:r>
          </a:p>
          <a:p>
            <a:pPr marL="0" indent="0">
              <a:buNone/>
            </a:pPr>
            <a:r>
              <a:rPr lang="en-US" dirty="0"/>
              <a:t>		if (condition) statement;</a:t>
            </a:r>
          </a:p>
          <a:p>
            <a:pPr marL="0" indent="0">
              <a:buNone/>
            </a:pPr>
            <a:r>
              <a:rPr lang="en-US" dirty="0"/>
              <a:t>	where </a:t>
            </a:r>
            <a:r>
              <a:rPr lang="en-US" i="1" dirty="0"/>
              <a:t>condition</a:t>
            </a:r>
            <a:r>
              <a:rPr lang="en-US" dirty="0"/>
              <a:t> evaluates to true (1) or false (0).</a:t>
            </a:r>
          </a:p>
          <a:p>
            <a:r>
              <a:rPr lang="en-US" dirty="0"/>
              <a:t>If the statement is compound (made up of more than one statement) use { and }:</a:t>
            </a:r>
          </a:p>
          <a:p>
            <a:pPr marL="0" indent="0">
              <a:buNone/>
            </a:pPr>
            <a:r>
              <a:rPr lang="en-US" dirty="0"/>
              <a:t>		if (condition){</a:t>
            </a:r>
          </a:p>
          <a:p>
            <a:pPr marL="0" indent="0">
              <a:buNone/>
            </a:pPr>
            <a:r>
              <a:rPr lang="en-US" dirty="0"/>
              <a:t>			statement1;</a:t>
            </a:r>
          </a:p>
          <a:p>
            <a:pPr marL="0" indent="0">
              <a:buNone/>
            </a:pPr>
            <a:r>
              <a:rPr lang="en-US" dirty="0"/>
              <a:t>			statement2;</a:t>
            </a:r>
          </a:p>
          <a:p>
            <a:pPr marL="0" indent="0">
              <a:buNone/>
            </a:pPr>
            <a:r>
              <a:rPr lang="en-US" dirty="0"/>
              <a:t>		}</a:t>
            </a:r>
          </a:p>
        </p:txBody>
      </p:sp>
    </p:spTree>
    <p:extLst>
      <p:ext uri="{BB962C8B-B14F-4D97-AF65-F5344CB8AC3E}">
        <p14:creationId xmlns:p14="http://schemas.microsoft.com/office/powerpoint/2010/main" val="21278327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6203203"/>
              </p:ext>
            </p:extLst>
          </p:nvPr>
        </p:nvGraphicFramePr>
        <p:xfrm>
          <a:off x="457200" y="1417638"/>
          <a:ext cx="8229600" cy="522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e1 &amp;&amp; e2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Logical</a:t>
                      </a:r>
                      <a:r>
                        <a:rPr lang="en-US" baseline="0" dirty="0"/>
                        <a:t> AND of e1 and e2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if e1=e2=1, otherwise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e1 || e2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Logical inclusive OR of e1 and e2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r>
                        <a:rPr lang="en-US" baseline="0" dirty="0"/>
                        <a:t> if e1=e2=0, otherwise 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e1 == e2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Equality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if e1 equals e2, otherwise 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e1 != e2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equal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if</a:t>
                      </a:r>
                      <a:r>
                        <a:rPr lang="en-US" baseline="0" dirty="0"/>
                        <a:t> e1 does not equal e2, otherwise 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e1 &gt; e2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Greater than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if e1 is greater than e2, otherwise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e1 &lt; e2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Less than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if e1 is less than e2, otherwise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e1 &gt;= e2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Greater than or equal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if e1 is greater than or equal to e2, otherwise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e1 &lt;= e2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Less than or equal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if e1 is less than or equal</a:t>
                      </a:r>
                      <a:r>
                        <a:rPr lang="en-US" baseline="0" dirty="0"/>
                        <a:t> to e2, otherwise 0.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89388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8"/>
            <a:ext cx="8229600" cy="1143000"/>
          </a:xfrm>
        </p:spPr>
        <p:txBody>
          <a:bodyPr/>
          <a:lstStyle/>
          <a:p>
            <a:r>
              <a:rPr lang="en-US" dirty="0"/>
              <a:t>if-else Construct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72105"/>
            <a:ext cx="8229600" cy="475456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Used to make decisions.</a:t>
            </a:r>
          </a:p>
          <a:p>
            <a:r>
              <a:rPr lang="en-US" dirty="0"/>
              <a:t>Execute first sub-clause if condition is true; otherwise execute the second sub-clause.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	</a:t>
            </a:r>
            <a:r>
              <a:rPr lang="en-US" sz="2600" dirty="0"/>
              <a:t>if(condition){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/>
              <a:t>			</a:t>
            </a:r>
            <a:r>
              <a:rPr lang="en-US" sz="2600" dirty="0" err="1"/>
              <a:t>statement_true</a:t>
            </a:r>
            <a:r>
              <a:rPr lang="en-US" sz="260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/>
              <a:t>		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/>
              <a:t>		else{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/>
              <a:t>			</a:t>
            </a:r>
            <a:r>
              <a:rPr lang="en-US" sz="2600" dirty="0" err="1"/>
              <a:t>statement_false</a:t>
            </a:r>
            <a:r>
              <a:rPr lang="en-US" sz="260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/>
              <a:t>		}</a:t>
            </a:r>
          </a:p>
          <a:p>
            <a:r>
              <a:rPr lang="en-US" sz="2800" dirty="0"/>
              <a:t>In general the statements are compound, but if not then we can write:</a:t>
            </a:r>
          </a:p>
          <a:p>
            <a:pPr marL="800100" lvl="2" indent="0">
              <a:buNone/>
            </a:pPr>
            <a:r>
              <a:rPr lang="en-US" sz="2600" dirty="0"/>
              <a:t>if (condition) </a:t>
            </a:r>
            <a:r>
              <a:rPr lang="en-US" sz="2600" dirty="0" err="1"/>
              <a:t>statement_true</a:t>
            </a:r>
            <a:r>
              <a:rPr lang="en-US" sz="2600" dirty="0"/>
              <a:t>;</a:t>
            </a:r>
          </a:p>
          <a:p>
            <a:pPr marL="800100" lvl="2" indent="0">
              <a:buNone/>
            </a:pPr>
            <a:r>
              <a:rPr lang="en-US" sz="2600" dirty="0"/>
              <a:t>else </a:t>
            </a:r>
            <a:r>
              <a:rPr lang="en-US" sz="2600" dirty="0" err="1"/>
              <a:t>statement_false</a:t>
            </a:r>
            <a:r>
              <a:rPr lang="en-US" sz="2600" dirty="0"/>
              <a:t>;</a:t>
            </a:r>
          </a:p>
          <a:p>
            <a:pPr>
              <a:spcBef>
                <a:spcPts val="0"/>
              </a:spcBef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3037133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8"/>
            <a:ext cx="8229600" cy="1143000"/>
          </a:xfrm>
        </p:spPr>
        <p:txBody>
          <a:bodyPr/>
          <a:lstStyle/>
          <a:p>
            <a:r>
              <a:rPr lang="en-US" dirty="0"/>
              <a:t>else-if Construct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72105"/>
            <a:ext cx="8229600" cy="4754562"/>
          </a:xfrm>
        </p:spPr>
        <p:txBody>
          <a:bodyPr>
            <a:normAutofit fontScale="92500" lnSpcReduction="20000"/>
          </a:bodyPr>
          <a:lstStyle/>
          <a:p>
            <a:pPr>
              <a:spcAft>
                <a:spcPts val="1200"/>
              </a:spcAft>
            </a:pPr>
            <a:r>
              <a:rPr lang="en-US" dirty="0"/>
              <a:t>Most general case of if statement for choosing from a number of options.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	</a:t>
            </a:r>
            <a:r>
              <a:rPr lang="en-US" sz="2600" dirty="0"/>
              <a:t>if(condition1){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/>
              <a:t>			statement_1;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/>
              <a:t>		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/>
              <a:t>		else if(condition2){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/>
              <a:t>			statement_2;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/>
              <a:t>		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/>
              <a:t>		else if(condition3){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/>
              <a:t>			statement_3;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/>
              <a:t>		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/>
              <a:t>		else{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/>
              <a:t>			</a:t>
            </a:r>
            <a:r>
              <a:rPr lang="en-US" sz="2600" dirty="0" err="1"/>
              <a:t>statement_last</a:t>
            </a:r>
            <a:r>
              <a:rPr lang="en-US" sz="260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/>
              <a:t>		}</a:t>
            </a:r>
          </a:p>
        </p:txBody>
      </p:sp>
    </p:spTree>
    <p:extLst>
      <p:ext uri="{BB962C8B-B14F-4D97-AF65-F5344CB8AC3E}">
        <p14:creationId xmlns:p14="http://schemas.microsoft.com/office/powerpoint/2010/main" val="3821842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Header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Information about a function’s interface (the </a:t>
            </a:r>
            <a:r>
              <a:rPr lang="en-US" dirty="0" err="1"/>
              <a:t>datatypes</a:t>
            </a:r>
            <a:r>
              <a:rPr lang="en-US" dirty="0"/>
              <a:t> of its return value, and its inputs) is usually stored in a </a:t>
            </a:r>
            <a:r>
              <a:rPr lang="en-US" i="1" dirty="0"/>
              <a:t>header file</a:t>
            </a:r>
            <a:r>
              <a:rPr lang="en-US" dirty="0"/>
              <a:t>.</a:t>
            </a:r>
          </a:p>
          <a:p>
            <a:r>
              <a:rPr lang="en-US" dirty="0"/>
              <a:t>Header files are listed at the start of the code using an include statement, e.g.,</a:t>
            </a:r>
          </a:p>
          <a:p>
            <a:pPr marL="0" indent="0">
              <a:buNone/>
            </a:pPr>
            <a:r>
              <a:rPr lang="en-US" dirty="0"/>
              <a:t>		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pPr marL="457200" indent="-457200">
              <a:buNone/>
            </a:pPr>
            <a:r>
              <a:rPr lang="en-US" dirty="0"/>
              <a:t>	will include the header file </a:t>
            </a:r>
            <a:r>
              <a:rPr lang="en-US" dirty="0" err="1"/>
              <a:t>stdio.h</a:t>
            </a:r>
            <a:r>
              <a:rPr lang="en-US" dirty="0"/>
              <a:t> (needed to use I/O functions such as </a:t>
            </a:r>
            <a:r>
              <a:rPr lang="en-US" i="1" dirty="0" err="1"/>
              <a:t>printf</a:t>
            </a:r>
            <a:r>
              <a:rPr lang="en-US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2230468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8400" y="1600200"/>
            <a:ext cx="6925733" cy="452596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#include &lt;</a:t>
            </a:r>
            <a:r>
              <a:rPr lang="en-US" dirty="0" err="1"/>
              <a:t>stdlib.h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int main(int </a:t>
            </a:r>
            <a:r>
              <a:rPr lang="en-US" dirty="0" err="1"/>
              <a:t>argc</a:t>
            </a:r>
            <a:r>
              <a:rPr lang="en-US" dirty="0"/>
              <a:t>, char **</a:t>
            </a:r>
            <a:r>
              <a:rPr lang="en-US" dirty="0" err="1"/>
              <a:t>arg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if (</a:t>
            </a:r>
            <a:r>
              <a:rPr lang="en-US" dirty="0" err="1"/>
              <a:t>argc</a:t>
            </a:r>
            <a:r>
              <a:rPr lang="en-US" dirty="0"/>
              <a:t>==1){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printf</a:t>
            </a:r>
            <a:r>
              <a:rPr lang="en-US" dirty="0"/>
              <a:t>("Usage: %s s, where s is a string\n",</a:t>
            </a:r>
            <a:r>
              <a:rPr lang="en-US" dirty="0" err="1"/>
              <a:t>arg</a:t>
            </a:r>
            <a:r>
              <a:rPr lang="en-US" dirty="0"/>
              <a:t>[0]);</a:t>
            </a:r>
          </a:p>
          <a:p>
            <a:pPr marL="0" indent="0">
              <a:buNone/>
            </a:pPr>
            <a:r>
              <a:rPr lang="en-US" dirty="0"/>
              <a:t>        exit(1);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    else if (</a:t>
            </a:r>
            <a:r>
              <a:rPr lang="en-US" dirty="0" err="1"/>
              <a:t>argc</a:t>
            </a:r>
            <a:r>
              <a:rPr lang="en-US" dirty="0"/>
              <a:t> &gt;2){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printf</a:t>
            </a:r>
            <a:r>
              <a:rPr lang="en-US" dirty="0"/>
              <a:t>(”You have supplied more than one argument");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printf</a:t>
            </a:r>
            <a:r>
              <a:rPr lang="en-US" dirty="0"/>
              <a:t>(" - extra arguments ignored\n");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("The first argument is %s\n",</a:t>
            </a:r>
            <a:r>
              <a:rPr lang="en-US" dirty="0" err="1"/>
              <a:t>arg</a:t>
            </a:r>
            <a:r>
              <a:rPr lang="en-US" dirty="0"/>
              <a:t>[1]);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52799" y="3454400"/>
            <a:ext cx="367453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Terminate program here if </a:t>
            </a:r>
            <a:r>
              <a:rPr lang="en-US" dirty="0" err="1"/>
              <a:t>argc</a:t>
            </a:r>
            <a:r>
              <a:rPr lang="en-US" dirty="0"/>
              <a:t> is 1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2472267" y="3640667"/>
            <a:ext cx="880532" cy="16933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289630" y="5802997"/>
            <a:ext cx="3397170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/>
              <a:t>$ </a:t>
            </a:r>
            <a:r>
              <a:rPr lang="en-US" dirty="0"/>
              <a:t>if1</a:t>
            </a:r>
          </a:p>
          <a:p>
            <a:r>
              <a:rPr lang="en-US" dirty="0"/>
              <a:t>Usage: if1 s, where s is a string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28747" y="5802997"/>
            <a:ext cx="3397170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$ if1 Hello</a:t>
            </a:r>
          </a:p>
          <a:p>
            <a:r>
              <a:rPr lang="en-US" dirty="0"/>
              <a:t>The first argument is Hello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736204" y="5609065"/>
            <a:ext cx="6989714" cy="92333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$ if1 Hello World</a:t>
            </a:r>
          </a:p>
          <a:p>
            <a:r>
              <a:rPr lang="en-US" dirty="0"/>
              <a:t>You have supplied more than one argument - extra arguments ignored</a:t>
            </a:r>
          </a:p>
          <a:p>
            <a:r>
              <a:rPr lang="en-US" dirty="0"/>
              <a:t>The first argument is Hello</a:t>
            </a:r>
          </a:p>
        </p:txBody>
      </p:sp>
    </p:spTree>
    <p:extLst>
      <p:ext uri="{BB962C8B-B14F-4D97-AF65-F5344CB8AC3E}">
        <p14:creationId xmlns:p14="http://schemas.microsoft.com/office/powerpoint/2010/main" val="2078013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 for loop has the following structure: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400" dirty="0"/>
              <a:t>for ( variable initialization; condition; variable update ) {</a:t>
            </a:r>
          </a:p>
          <a:p>
            <a:pPr marL="0" indent="0">
              <a:buNone/>
            </a:pPr>
            <a:r>
              <a:rPr lang="en-US" sz="2400" dirty="0"/>
              <a:t>  		Statements to execute while the condition is true</a:t>
            </a:r>
          </a:p>
          <a:p>
            <a:pPr marL="0" indent="0">
              <a:buNone/>
            </a:pPr>
            <a:r>
              <a:rPr lang="en-US" sz="2400" dirty="0"/>
              <a:t>	}</a:t>
            </a:r>
          </a:p>
          <a:p>
            <a:r>
              <a:rPr lang="en-US" dirty="0"/>
              <a:t>A while loop has the following structure:</a:t>
            </a:r>
          </a:p>
          <a:p>
            <a:pPr marL="0" indent="0">
              <a:buNone/>
            </a:pPr>
            <a:r>
              <a:rPr lang="en-US" sz="2400" dirty="0"/>
              <a:t>	while ( condition ) { </a:t>
            </a:r>
          </a:p>
          <a:p>
            <a:pPr marL="0" indent="0">
              <a:buNone/>
            </a:pPr>
            <a:r>
              <a:rPr lang="en-US" sz="2400" dirty="0"/>
              <a:t>		Statements to execute while the condition is true </a:t>
            </a:r>
          </a:p>
          <a:p>
            <a:pPr marL="0" indent="0">
              <a:buNone/>
            </a:pPr>
            <a:r>
              <a:rPr lang="en-US" sz="2400" dirty="0"/>
              <a:t>	}</a:t>
            </a:r>
          </a:p>
          <a:p>
            <a:r>
              <a:rPr lang="en-US" dirty="0"/>
              <a:t>A do-while loop ensures at least one pass is made through the loop: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400" dirty="0"/>
              <a:t>do {</a:t>
            </a:r>
          </a:p>
          <a:p>
            <a:pPr marL="0" indent="0">
              <a:buNone/>
            </a:pPr>
            <a:r>
              <a:rPr lang="en-US" sz="2400" dirty="0"/>
              <a:t>		Statements</a:t>
            </a:r>
          </a:p>
          <a:p>
            <a:pPr marL="0" indent="0">
              <a:buNone/>
            </a:pPr>
            <a:r>
              <a:rPr lang="en-US" sz="2400" dirty="0"/>
              <a:t>	} while (condition);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79334" y="5462899"/>
            <a:ext cx="2929466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The condition is checked at the bottom of the loop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2946400" y="5909733"/>
            <a:ext cx="1032934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88587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int main()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    int </a:t>
            </a:r>
            <a:r>
              <a:rPr lang="en-US" dirty="0" err="1"/>
              <a:t>i</a:t>
            </a:r>
            <a:r>
              <a:rPr lang="en-US" dirty="0"/>
              <a:t>, </a:t>
            </a:r>
            <a:r>
              <a:rPr lang="en-US" dirty="0" err="1"/>
              <a:t>imax</a:t>
            </a:r>
            <a:r>
              <a:rPr lang="en-US" dirty="0"/>
              <a:t>=20;</a:t>
            </a:r>
          </a:p>
          <a:p>
            <a:pPr marL="0" indent="0">
              <a:buNone/>
            </a:pPr>
            <a:r>
              <a:rPr lang="en-US" dirty="0"/>
              <a:t>        for(</a:t>
            </a:r>
            <a:r>
              <a:rPr lang="en-US" dirty="0" err="1"/>
              <a:t>i</a:t>
            </a:r>
            <a:r>
              <a:rPr lang="en-US" dirty="0"/>
              <a:t>=1;i&lt;=</a:t>
            </a:r>
            <a:r>
              <a:rPr lang="en-US" dirty="0" err="1"/>
              <a:t>imax;i</a:t>
            </a:r>
            <a:r>
              <a:rPr lang="en-US" dirty="0"/>
              <a:t>++){</a:t>
            </a:r>
          </a:p>
          <a:p>
            <a:pPr marL="0" indent="0">
              <a:buNone/>
            </a:pPr>
            <a:r>
              <a:rPr lang="en-US" dirty="0"/>
              <a:t>                </a:t>
            </a:r>
            <a:r>
              <a:rPr lang="en-US" dirty="0" err="1"/>
              <a:t>printf</a:t>
            </a:r>
            <a:r>
              <a:rPr lang="en-US" dirty="0"/>
              <a:t>("The square of %2d is %3d\n",</a:t>
            </a:r>
            <a:r>
              <a:rPr lang="en-US" dirty="0" err="1"/>
              <a:t>i,i</a:t>
            </a:r>
            <a:r>
              <a:rPr lang="en-US" dirty="0"/>
              <a:t>*</a:t>
            </a:r>
            <a:r>
              <a:rPr lang="en-US" dirty="0" err="1"/>
              <a:t>i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   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004733" y="2567543"/>
            <a:ext cx="2362200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err="1"/>
              <a:t>i</a:t>
            </a:r>
            <a:r>
              <a:rPr lang="en-US" sz="2400" dirty="0"/>
              <a:t>++ means the same as </a:t>
            </a:r>
            <a:r>
              <a:rPr lang="en-US" sz="2400" dirty="0" err="1"/>
              <a:t>i</a:t>
            </a:r>
            <a:r>
              <a:rPr lang="en-US" sz="2400" dirty="0"/>
              <a:t> = i+1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3860800" y="3398540"/>
            <a:ext cx="143933" cy="580793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6366933" y="4976352"/>
            <a:ext cx="2621022" cy="175432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The square of  1 is   1</a:t>
            </a:r>
          </a:p>
          <a:p>
            <a:r>
              <a:rPr lang="en-US" dirty="0"/>
              <a:t>The square of  2 is   4</a:t>
            </a:r>
          </a:p>
          <a:p>
            <a:r>
              <a:rPr lang="en-US" dirty="0"/>
              <a:t>The square of  3 is   9</a:t>
            </a:r>
          </a:p>
          <a:p>
            <a:r>
              <a:rPr lang="en-US" dirty="0"/>
              <a:t>….</a:t>
            </a:r>
          </a:p>
          <a:p>
            <a:r>
              <a:rPr lang="en-US" dirty="0"/>
              <a:t>The square of 19 is 361</a:t>
            </a:r>
          </a:p>
          <a:p>
            <a:r>
              <a:rPr lang="en-US" dirty="0"/>
              <a:t>The square of 20 is 400</a:t>
            </a:r>
          </a:p>
        </p:txBody>
      </p:sp>
    </p:spTree>
    <p:extLst>
      <p:ext uri="{BB962C8B-B14F-4D97-AF65-F5344CB8AC3E}">
        <p14:creationId xmlns:p14="http://schemas.microsoft.com/office/powerpoint/2010/main" val="1435134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8"/>
            <a:ext cx="8229600" cy="1143000"/>
          </a:xfrm>
        </p:spPr>
        <p:txBody>
          <a:bodyPr/>
          <a:lstStyle/>
          <a:p>
            <a:r>
              <a:rPr lang="en-US" dirty="0"/>
              <a:t>While Loop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3638"/>
            <a:ext cx="8229600" cy="5355695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#include &lt;</a:t>
            </a:r>
            <a:r>
              <a:rPr lang="en-US" dirty="0" err="1"/>
              <a:t>math.h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int main()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    int </a:t>
            </a:r>
            <a:r>
              <a:rPr lang="en-US" dirty="0" err="1"/>
              <a:t>i</a:t>
            </a:r>
            <a:r>
              <a:rPr lang="en-US" dirty="0"/>
              <a:t>=1234327;</a:t>
            </a:r>
          </a:p>
          <a:p>
            <a:pPr marL="0" indent="0">
              <a:buNone/>
            </a:pPr>
            <a:r>
              <a:rPr lang="en-US" dirty="0"/>
              <a:t>        float f=</a:t>
            </a:r>
            <a:r>
              <a:rPr lang="en-US" dirty="0" err="1"/>
              <a:t>sqrt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      int j = ceil(f);</a:t>
            </a:r>
          </a:p>
          <a:p>
            <a:pPr marL="0" indent="0">
              <a:buNone/>
            </a:pPr>
            <a:r>
              <a:rPr lang="en-US" dirty="0"/>
              <a:t>        int n=2, prime = 1;</a:t>
            </a:r>
          </a:p>
          <a:p>
            <a:pPr marL="0" indent="0">
              <a:buNone/>
            </a:pPr>
            <a:r>
              <a:rPr lang="en-US" dirty="0"/>
              <a:t>        while(n&lt;=j){</a:t>
            </a:r>
          </a:p>
          <a:p>
            <a:pPr marL="0" indent="0">
              <a:buNone/>
            </a:pPr>
            <a:r>
              <a:rPr lang="en-US" dirty="0"/>
              <a:t>            if(</a:t>
            </a:r>
            <a:r>
              <a:rPr lang="en-US" dirty="0" err="1"/>
              <a:t>i%n</a:t>
            </a:r>
            <a:r>
              <a:rPr lang="en-US" dirty="0"/>
              <a:t>==0){</a:t>
            </a:r>
          </a:p>
          <a:p>
            <a:pPr marL="0" indent="0">
              <a:buNone/>
            </a:pPr>
            <a:r>
              <a:rPr lang="en-US" dirty="0"/>
              <a:t>                 prime = 0;</a:t>
            </a:r>
          </a:p>
          <a:p>
            <a:pPr marL="0" indent="0">
              <a:buNone/>
            </a:pPr>
            <a:r>
              <a:rPr lang="en-US" dirty="0"/>
              <a:t>                 break;</a:t>
            </a:r>
          </a:p>
          <a:p>
            <a:pPr marL="0" indent="0">
              <a:buNone/>
            </a:pPr>
            <a:r>
              <a:rPr lang="en-US" dirty="0"/>
              <a:t>            }</a:t>
            </a:r>
          </a:p>
          <a:p>
            <a:pPr marL="0" indent="0">
              <a:buNone/>
            </a:pPr>
            <a:r>
              <a:rPr lang="en-US" dirty="0"/>
              <a:t>            n++;</a:t>
            </a:r>
          </a:p>
          <a:p>
            <a:pPr marL="0" indent="0">
              <a:buNone/>
            </a:pPr>
            <a:r>
              <a:rPr lang="en-US" dirty="0"/>
              <a:t>        }</a:t>
            </a:r>
          </a:p>
          <a:p>
            <a:pPr marL="0" indent="0">
              <a:buNone/>
            </a:pPr>
            <a:r>
              <a:rPr lang="en-US" dirty="0"/>
              <a:t>        if(prime) </a:t>
            </a:r>
            <a:r>
              <a:rPr lang="en-US" dirty="0" err="1"/>
              <a:t>printf</a:t>
            </a:r>
            <a:r>
              <a:rPr lang="en-US" dirty="0"/>
              <a:t>(“%d is a prime number\n”,</a:t>
            </a:r>
            <a:r>
              <a:rPr lang="en-US" dirty="0" err="1"/>
              <a:t>i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      else </a:t>
            </a:r>
            <a:r>
              <a:rPr lang="en-US" dirty="0" err="1"/>
              <a:t>printf</a:t>
            </a:r>
            <a:r>
              <a:rPr lang="en-US" dirty="0"/>
              <a:t>(“The smallest divisor of %d is %d\n”,i</a:t>
            </a:r>
            <a:r>
              <a:rPr lang="en-US"/>
              <a:t>,</a:t>
            </a:r>
            <a:r>
              <a:rPr lang="en-US" dirty="0" err="1"/>
              <a:t>n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409951" y="1288590"/>
            <a:ext cx="2946400" cy="7078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Need to include </a:t>
            </a:r>
            <a:r>
              <a:rPr lang="en-US" sz="2000" dirty="0" err="1"/>
              <a:t>math.h</a:t>
            </a:r>
            <a:r>
              <a:rPr lang="en-US" sz="2000" dirty="0"/>
              <a:t> to use </a:t>
            </a:r>
            <a:r>
              <a:rPr lang="en-US" sz="2000" dirty="0" err="1"/>
              <a:t>sqrt</a:t>
            </a:r>
            <a:r>
              <a:rPr lang="en-US" sz="2000" dirty="0"/>
              <a:t> and ceil functions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2563283" y="1642533"/>
            <a:ext cx="846668" cy="16933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/>
          <p:cNvCxnSpPr/>
          <p:nvPr/>
        </p:nvCxnSpPr>
        <p:spPr>
          <a:xfrm rot="10800000" flipV="1">
            <a:off x="2556937" y="1996475"/>
            <a:ext cx="1981197" cy="729792"/>
          </a:xfrm>
          <a:prstGeom prst="bentConnector3">
            <a:avLst>
              <a:gd name="adj1" fmla="val -427"/>
            </a:avLst>
          </a:prstGeom>
          <a:ln>
            <a:solidFill>
              <a:schemeClr val="tx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/>
          <p:nvPr/>
        </p:nvCxnSpPr>
        <p:spPr>
          <a:xfrm rot="10800000" flipV="1">
            <a:off x="2563284" y="1996475"/>
            <a:ext cx="2669117" cy="1068456"/>
          </a:xfrm>
          <a:prstGeom prst="bentConnector3">
            <a:avLst>
              <a:gd name="adj1" fmla="val -119"/>
            </a:avLst>
          </a:prstGeom>
          <a:ln>
            <a:solidFill>
              <a:schemeClr val="tx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003552" y="3360991"/>
            <a:ext cx="4243918" cy="10156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err="1"/>
              <a:t>i%n</a:t>
            </a:r>
            <a:r>
              <a:rPr lang="en-US" sz="2000" dirty="0"/>
              <a:t> is the remainder when </a:t>
            </a:r>
            <a:r>
              <a:rPr lang="en-US" sz="2000" dirty="0" err="1"/>
              <a:t>i</a:t>
            </a:r>
            <a:r>
              <a:rPr lang="en-US" sz="2000" dirty="0"/>
              <a:t> is divided by n, and break causes an immediate exit from the loop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H="1" flipV="1">
            <a:off x="2563284" y="3793067"/>
            <a:ext cx="440268" cy="1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232401" y="6150001"/>
            <a:ext cx="3680749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The smallest divisor of 1234327 is 29</a:t>
            </a:r>
          </a:p>
        </p:txBody>
      </p:sp>
    </p:spTree>
    <p:extLst>
      <p:ext uri="{BB962C8B-B14F-4D97-AF65-F5344CB8AC3E}">
        <p14:creationId xmlns:p14="http://schemas.microsoft.com/office/powerpoint/2010/main" val="1872767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8"/>
            <a:ext cx="8229600" cy="1143000"/>
          </a:xfrm>
        </p:spPr>
        <p:txBody>
          <a:bodyPr/>
          <a:lstStyle/>
          <a:p>
            <a:r>
              <a:rPr lang="en-US" dirty="0"/>
              <a:t>Do-While Loop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3638"/>
            <a:ext cx="8229600" cy="53556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int main()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int x=0;</a:t>
            </a:r>
          </a:p>
          <a:p>
            <a:pPr marL="0" indent="0">
              <a:buNone/>
            </a:pPr>
            <a:r>
              <a:rPr lang="en-US" dirty="0"/>
              <a:t>    do {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printf</a:t>
            </a:r>
            <a:r>
              <a:rPr lang="en-US" dirty="0"/>
              <a:t>( "Hello world!\n" );</a:t>
            </a:r>
          </a:p>
          <a:p>
            <a:pPr marL="0" indent="0">
              <a:buNone/>
            </a:pPr>
            <a:r>
              <a:rPr lang="en-US" dirty="0"/>
              <a:t>    } while ( x != 0 );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892801" y="4004102"/>
            <a:ext cx="3081866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err="1"/>
              <a:t>printf</a:t>
            </a:r>
            <a:r>
              <a:rPr lang="en-US" sz="2400" dirty="0"/>
              <a:t> will execute once even though x=0.</a:t>
            </a:r>
          </a:p>
        </p:txBody>
      </p:sp>
      <p:cxnSp>
        <p:nvCxnSpPr>
          <p:cNvPr id="7" name="Straight Arrow Connector 6"/>
          <p:cNvCxnSpPr>
            <a:stCxn id="17" idx="1"/>
          </p:cNvCxnSpPr>
          <p:nvPr/>
        </p:nvCxnSpPr>
        <p:spPr>
          <a:xfrm flipH="1">
            <a:off x="5571069" y="4419601"/>
            <a:ext cx="321732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413662" y="5879940"/>
            <a:ext cx="1491847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/>
              <a:t>Hello world!</a:t>
            </a:r>
          </a:p>
        </p:txBody>
      </p:sp>
    </p:spTree>
    <p:extLst>
      <p:ext uri="{BB962C8B-B14F-4D97-AF65-F5344CB8AC3E}">
        <p14:creationId xmlns:p14="http://schemas.microsoft.com/office/powerpoint/2010/main" val="951211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#define and #</a:t>
            </a:r>
            <a:r>
              <a:rPr lang="en-US" dirty="0" err="1"/>
              <a:t>ifdef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9971"/>
            <a:ext cx="8229600" cy="4771496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#define PI 3.14159265</a:t>
            </a:r>
          </a:p>
          <a:p>
            <a:pPr marL="0" indent="0">
              <a:buNone/>
            </a:pPr>
            <a:r>
              <a:rPr lang="en-US" dirty="0"/>
              <a:t>int main(void)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#</a:t>
            </a:r>
            <a:r>
              <a:rPr lang="en-US" dirty="0" err="1"/>
              <a:t>ifdef</a:t>
            </a:r>
            <a:r>
              <a:rPr lang="en-US" dirty="0"/>
              <a:t> PI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("\</a:t>
            </a:r>
            <a:r>
              <a:rPr lang="en-US" dirty="0" err="1"/>
              <a:t>nPI</a:t>
            </a:r>
            <a:r>
              <a:rPr lang="en-US" dirty="0"/>
              <a:t> defined with value %8.6f\n", PI);</a:t>
            </a:r>
          </a:p>
          <a:p>
            <a:pPr marL="0" indent="0">
              <a:buNone/>
            </a:pPr>
            <a:r>
              <a:rPr lang="en-US" dirty="0"/>
              <a:t>#</a:t>
            </a:r>
            <a:r>
              <a:rPr lang="en-US" dirty="0" err="1"/>
              <a:t>endif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r>
              <a:rPr lang="en-US" sz="3800" dirty="0"/>
              <a:t>Wherever PI appears as a value (not in a string or #</a:t>
            </a:r>
            <a:r>
              <a:rPr lang="en-US" sz="3800" dirty="0" err="1"/>
              <a:t>ifdef</a:t>
            </a:r>
            <a:r>
              <a:rPr lang="en-US" sz="3800" dirty="0"/>
              <a:t>) the compiler substitutes 3.14159265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515337" y="6101502"/>
            <a:ext cx="3171463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PI defined with value 3.141593</a:t>
            </a:r>
          </a:p>
        </p:txBody>
      </p:sp>
    </p:spTree>
    <p:extLst>
      <p:ext uri="{BB962C8B-B14F-4D97-AF65-F5344CB8AC3E}">
        <p14:creationId xmlns:p14="http://schemas.microsoft.com/office/powerpoint/2010/main" val="685061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Values when Compiling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9971"/>
            <a:ext cx="8229600" cy="477149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int main(void)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#</a:t>
            </a:r>
            <a:r>
              <a:rPr lang="en-US" dirty="0" err="1"/>
              <a:t>ifdef</a:t>
            </a:r>
            <a:r>
              <a:rPr lang="en-US" dirty="0"/>
              <a:t> PI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("\</a:t>
            </a:r>
            <a:r>
              <a:rPr lang="en-US" dirty="0" err="1"/>
              <a:t>nPI</a:t>
            </a:r>
            <a:r>
              <a:rPr lang="en-US" dirty="0"/>
              <a:t> defined with value %8.6f\n", PI);</a:t>
            </a:r>
          </a:p>
          <a:p>
            <a:pPr marL="0" indent="0">
              <a:buNone/>
            </a:pPr>
            <a:r>
              <a:rPr lang="en-US" dirty="0"/>
              <a:t>#</a:t>
            </a:r>
            <a:r>
              <a:rPr lang="en-US" dirty="0" err="1"/>
              <a:t>endif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r>
              <a:rPr lang="en-US" sz="3800" dirty="0"/>
              <a:t>Compile as:</a:t>
            </a:r>
          </a:p>
          <a:p>
            <a:pPr marL="0" indent="0">
              <a:buNone/>
            </a:pPr>
            <a:r>
              <a:rPr lang="en-US" sz="3800" dirty="0"/>
              <a:t>	</a:t>
            </a:r>
            <a:r>
              <a:rPr lang="en-US" sz="3800" dirty="0" err="1"/>
              <a:t>gcc</a:t>
            </a:r>
            <a:r>
              <a:rPr lang="en-US" sz="3800" dirty="0"/>
              <a:t> –DPI=3.142 –o define2 define2.c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25296" y="6113077"/>
            <a:ext cx="3240913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PI defined with value 3.142000</a:t>
            </a:r>
          </a:p>
        </p:txBody>
      </p:sp>
    </p:spTree>
    <p:extLst>
      <p:ext uri="{BB962C8B-B14F-4D97-AF65-F5344CB8AC3E}">
        <p14:creationId xmlns:p14="http://schemas.microsoft.com/office/powerpoint/2010/main" val="118700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a Macro with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332133" cy="52578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#define MAX(</a:t>
            </a:r>
            <a:r>
              <a:rPr lang="en-US" dirty="0" err="1"/>
              <a:t>a,b</a:t>
            </a:r>
            <a:r>
              <a:rPr lang="en-US" dirty="0"/>
              <a:t>) ((a)&gt;(b) ? (a) : (b))</a:t>
            </a:r>
          </a:p>
          <a:p>
            <a:pPr marL="0" indent="0">
              <a:buNone/>
            </a:pPr>
            <a:r>
              <a:rPr lang="en-US" dirty="0"/>
              <a:t>int main()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int </a:t>
            </a:r>
            <a:r>
              <a:rPr lang="en-US" dirty="0" err="1"/>
              <a:t>i</a:t>
            </a:r>
            <a:r>
              <a:rPr lang="en-US" dirty="0"/>
              <a:t>=10, j=22;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("MAX(%</a:t>
            </a:r>
            <a:r>
              <a:rPr lang="en-US" dirty="0" err="1"/>
              <a:t>d,%d</a:t>
            </a:r>
            <a:r>
              <a:rPr lang="en-US" dirty="0"/>
              <a:t>)=%d\n",</a:t>
            </a:r>
            <a:r>
              <a:rPr lang="en-US" dirty="0" err="1"/>
              <a:t>i,j,MAX</a:t>
            </a:r>
            <a:r>
              <a:rPr lang="en-US" dirty="0"/>
              <a:t>(</a:t>
            </a:r>
            <a:r>
              <a:rPr lang="en-US" dirty="0" err="1"/>
              <a:t>i,j</a:t>
            </a:r>
            <a:r>
              <a:rPr lang="en-US" dirty="0"/>
              <a:t>));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spcBef>
                <a:spcPts val="1368"/>
              </a:spcBef>
              <a:buNone/>
            </a:pPr>
            <a:r>
              <a:rPr lang="en-US" sz="3500" dirty="0"/>
              <a:t>Note: </a:t>
            </a:r>
          </a:p>
          <a:p>
            <a:pPr marL="0" indent="0">
              <a:spcBef>
                <a:spcPts val="1368"/>
              </a:spcBef>
              <a:buNone/>
            </a:pPr>
            <a:r>
              <a:rPr lang="en-US" sz="3500" dirty="0"/>
              <a:t>		condition ? expression1 : expression2</a:t>
            </a:r>
          </a:p>
          <a:p>
            <a:pPr marL="0" indent="0">
              <a:spcBef>
                <a:spcPts val="1368"/>
              </a:spcBef>
              <a:buNone/>
            </a:pPr>
            <a:r>
              <a:rPr lang="en-US" sz="3500" dirty="0"/>
              <a:t>evaluates to </a:t>
            </a:r>
            <a:r>
              <a:rPr lang="en-US" sz="3500" i="1" dirty="0"/>
              <a:t>expression1</a:t>
            </a:r>
            <a:r>
              <a:rPr lang="en-US" sz="3500" dirty="0"/>
              <a:t> if </a:t>
            </a:r>
            <a:r>
              <a:rPr lang="en-US" sz="3500" i="1" dirty="0"/>
              <a:t>condition</a:t>
            </a:r>
            <a:r>
              <a:rPr lang="en-US" sz="3500" dirty="0"/>
              <a:t> is true, and to </a:t>
            </a:r>
            <a:r>
              <a:rPr lang="en-US" sz="3500" i="1" dirty="0"/>
              <a:t>expression2</a:t>
            </a:r>
            <a:r>
              <a:rPr lang="en-US" sz="3500" dirty="0"/>
              <a:t> if it is false.</a:t>
            </a:r>
          </a:p>
          <a:p>
            <a:pPr marL="0" indent="0">
              <a:spcBef>
                <a:spcPts val="1368"/>
              </a:spcBef>
              <a:buNone/>
            </a:pPr>
            <a:endParaRPr lang="en-US" sz="3500" dirty="0"/>
          </a:p>
        </p:txBody>
      </p:sp>
      <p:sp>
        <p:nvSpPr>
          <p:cNvPr id="4" name="TextBox 3"/>
          <p:cNvSpPr txBox="1"/>
          <p:nvPr/>
        </p:nvSpPr>
        <p:spPr>
          <a:xfrm>
            <a:off x="6238754" y="6319777"/>
            <a:ext cx="1747778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/>
              <a:t>MAX(10,22)=22</a:t>
            </a:r>
          </a:p>
        </p:txBody>
      </p:sp>
    </p:spTree>
    <p:extLst>
      <p:ext uri="{BB962C8B-B14F-4D97-AF65-F5344CB8AC3E}">
        <p14:creationId xmlns:p14="http://schemas.microsoft.com/office/powerpoint/2010/main" val="3156147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with </a:t>
            </a:r>
            <a:r>
              <a:rPr lang="en-US" dirty="0" err="1"/>
              <a:t>scanf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8629" y="1417638"/>
            <a:ext cx="7618171" cy="525192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#include&lt;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int main()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    int k;</a:t>
            </a:r>
          </a:p>
          <a:p>
            <a:pPr marL="0" indent="0">
              <a:buNone/>
            </a:pPr>
            <a:r>
              <a:rPr lang="en-US" dirty="0"/>
              <a:t>        float v;</a:t>
            </a:r>
          </a:p>
          <a:p>
            <a:pPr marL="0" indent="0">
              <a:buNone/>
            </a:pPr>
            <a:r>
              <a:rPr lang="en-US" dirty="0"/>
              <a:t>        char </a:t>
            </a:r>
            <a:r>
              <a:rPr lang="en-US" dirty="0" err="1"/>
              <a:t>carray</a:t>
            </a:r>
            <a:r>
              <a:rPr lang="en-US" dirty="0"/>
              <a:t>[20];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printf</a:t>
            </a:r>
            <a:r>
              <a:rPr lang="en-US" dirty="0"/>
              <a:t>("Enter an integer: ");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scanf</a:t>
            </a:r>
            <a:r>
              <a:rPr lang="en-US" dirty="0"/>
              <a:t>("%</a:t>
            </a:r>
            <a:r>
              <a:rPr lang="en-US" dirty="0" err="1"/>
              <a:t>d",&amp;k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printf</a:t>
            </a:r>
            <a:r>
              <a:rPr lang="en-US" dirty="0"/>
              <a:t>("%d\</a:t>
            </a:r>
            <a:r>
              <a:rPr lang="en-US" dirty="0" err="1"/>
              <a:t>n",k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printf</a:t>
            </a:r>
            <a:r>
              <a:rPr lang="en-US" dirty="0"/>
              <a:t>("Enter a float: ");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scanf</a:t>
            </a:r>
            <a:r>
              <a:rPr lang="en-US" dirty="0"/>
              <a:t>("%</a:t>
            </a:r>
            <a:r>
              <a:rPr lang="en-US" dirty="0" err="1"/>
              <a:t>f",&amp;v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printf</a:t>
            </a:r>
            <a:r>
              <a:rPr lang="en-US" dirty="0"/>
              <a:t>("%f\</a:t>
            </a:r>
            <a:r>
              <a:rPr lang="en-US" dirty="0" err="1"/>
              <a:t>n",v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printf</a:t>
            </a:r>
            <a:r>
              <a:rPr lang="en-US" dirty="0"/>
              <a:t>("Enter a string of less than 20 characters: ");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scanf</a:t>
            </a:r>
            <a:r>
              <a:rPr lang="en-US" dirty="0"/>
              <a:t>("%s",</a:t>
            </a:r>
            <a:r>
              <a:rPr lang="en-US" dirty="0" err="1"/>
              <a:t>carray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printf</a:t>
            </a:r>
            <a:r>
              <a:rPr lang="en-US" dirty="0"/>
              <a:t>("%s\n",</a:t>
            </a:r>
            <a:r>
              <a:rPr lang="en-US" dirty="0" err="1"/>
              <a:t>carray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405424" y="3581465"/>
            <a:ext cx="3793995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Second input to </a:t>
            </a:r>
            <a:r>
              <a:rPr lang="en-US" dirty="0" err="1"/>
              <a:t>scanf</a:t>
            </a:r>
            <a:r>
              <a:rPr lang="en-US" dirty="0"/>
              <a:t> is a pointer.</a:t>
            </a:r>
          </a:p>
        </p:txBody>
      </p:sp>
      <p:cxnSp>
        <p:nvCxnSpPr>
          <p:cNvPr id="6" name="Straight Arrow Connector 5"/>
          <p:cNvCxnSpPr>
            <a:stCxn id="4" idx="1"/>
          </p:cNvCxnSpPr>
          <p:nvPr/>
        </p:nvCxnSpPr>
        <p:spPr>
          <a:xfrm flipH="1" flipV="1">
            <a:off x="3292310" y="3763178"/>
            <a:ext cx="1113114" cy="2953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405424" y="1711157"/>
            <a:ext cx="3793995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Scanf</a:t>
            </a:r>
            <a:r>
              <a:rPr lang="en-US" dirty="0"/>
              <a:t> reads input from standard input – usually the console.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95149" y="4826675"/>
            <a:ext cx="4548851" cy="203132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$ scanf1</a:t>
            </a:r>
          </a:p>
          <a:p>
            <a:r>
              <a:rPr lang="en-US" dirty="0"/>
              <a:t>Enter an integer: 8</a:t>
            </a:r>
          </a:p>
          <a:p>
            <a:r>
              <a:rPr lang="en-US" dirty="0"/>
              <a:t>8</a:t>
            </a:r>
          </a:p>
          <a:p>
            <a:r>
              <a:rPr lang="en-US" dirty="0"/>
              <a:t>Enter a float: 3.21</a:t>
            </a:r>
          </a:p>
          <a:p>
            <a:r>
              <a:rPr lang="en-US" dirty="0"/>
              <a:t>3.210000</a:t>
            </a:r>
          </a:p>
          <a:p>
            <a:r>
              <a:rPr lang="en-US" dirty="0"/>
              <a:t>Enter a string of less than 20 characters: Hello!</a:t>
            </a:r>
          </a:p>
          <a:p>
            <a:r>
              <a:rPr lang="en-US" dirty="0"/>
              <a:t>Hello!</a:t>
            </a:r>
          </a:p>
        </p:txBody>
      </p:sp>
    </p:spTree>
    <p:extLst>
      <p:ext uri="{BB962C8B-B14F-4D97-AF65-F5344CB8AC3E}">
        <p14:creationId xmlns:p14="http://schemas.microsoft.com/office/powerpoint/2010/main" val="3360117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I/O with </a:t>
            </a:r>
            <a:r>
              <a:rPr lang="en-US" dirty="0" err="1"/>
              <a:t>fscanf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10426" cy="5126481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#include &lt;</a:t>
            </a:r>
            <a:r>
              <a:rPr lang="en-US" dirty="0" err="1"/>
              <a:t>stdlib.h</a:t>
            </a:r>
            <a:r>
              <a:rPr lang="en-US" dirty="0"/>
              <a:t>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int main()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char </a:t>
            </a:r>
            <a:r>
              <a:rPr lang="en-US" dirty="0" err="1"/>
              <a:t>str</a:t>
            </a:r>
            <a:r>
              <a:rPr lang="en-US" dirty="0"/>
              <a:t>[10];</a:t>
            </a:r>
          </a:p>
          <a:p>
            <a:pPr marL="0" indent="0">
              <a:buNone/>
            </a:pPr>
            <a:r>
              <a:rPr lang="en-US" dirty="0"/>
              <a:t>   int k;</a:t>
            </a:r>
          </a:p>
          <a:p>
            <a:pPr marL="0" indent="0">
              <a:buNone/>
            </a:pPr>
            <a:r>
              <a:rPr lang="en-US" dirty="0"/>
              <a:t>   float v;</a:t>
            </a:r>
          </a:p>
          <a:p>
            <a:pPr marL="0" indent="0">
              <a:buNone/>
            </a:pPr>
            <a:r>
              <a:rPr lang="en-US" dirty="0"/>
              <a:t>   FILE *</a:t>
            </a:r>
            <a:r>
              <a:rPr lang="en-US" dirty="0" err="1"/>
              <a:t>fp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fp</a:t>
            </a:r>
            <a:r>
              <a:rPr lang="en-US" dirty="0"/>
              <a:t> = </a:t>
            </a:r>
            <a:r>
              <a:rPr lang="en-US" dirty="0" err="1"/>
              <a:t>fopen</a:t>
            </a:r>
            <a:r>
              <a:rPr lang="en-US" dirty="0"/>
              <a:t> ("</a:t>
            </a:r>
            <a:r>
              <a:rPr lang="en-US" dirty="0" err="1"/>
              <a:t>file.txt</a:t>
            </a:r>
            <a:r>
              <a:rPr lang="en-US" dirty="0"/>
              <a:t>", "w+");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fputs</a:t>
            </a:r>
            <a:r>
              <a:rPr lang="en-US" dirty="0"/>
              <a:t>("88 CM3103 123.567", </a:t>
            </a:r>
            <a:r>
              <a:rPr lang="en-US" dirty="0" err="1"/>
              <a:t>fp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 rewind(</a:t>
            </a:r>
            <a:r>
              <a:rPr lang="en-US" dirty="0" err="1"/>
              <a:t>fp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fscanf</a:t>
            </a:r>
            <a:r>
              <a:rPr lang="en-US" dirty="0"/>
              <a:t>(</a:t>
            </a:r>
            <a:r>
              <a:rPr lang="en-US" dirty="0" err="1"/>
              <a:t>fp</a:t>
            </a:r>
            <a:r>
              <a:rPr lang="en-US" dirty="0"/>
              <a:t>, "%d %s %f", &amp;k, </a:t>
            </a:r>
            <a:r>
              <a:rPr lang="en-US" dirty="0" err="1"/>
              <a:t>str</a:t>
            </a:r>
            <a:r>
              <a:rPr lang="en-US" dirty="0"/>
              <a:t>, &amp;v);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printf</a:t>
            </a:r>
            <a:r>
              <a:rPr lang="en-US" dirty="0"/>
              <a:t>("Read integer %d\</a:t>
            </a:r>
            <a:r>
              <a:rPr lang="en-US" dirty="0" err="1"/>
              <a:t>n",k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printf</a:t>
            </a:r>
            <a:r>
              <a:rPr lang="en-US" dirty="0"/>
              <a:t>("Read string %s\n",</a:t>
            </a:r>
            <a:r>
              <a:rPr lang="en-US" dirty="0" err="1"/>
              <a:t>str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printf</a:t>
            </a:r>
            <a:r>
              <a:rPr lang="en-US" dirty="0"/>
              <a:t>("Read float %f\</a:t>
            </a:r>
            <a:r>
              <a:rPr lang="en-US" dirty="0" err="1"/>
              <a:t>n",v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fclose</a:t>
            </a:r>
            <a:r>
              <a:rPr lang="en-US" dirty="0"/>
              <a:t>(</a:t>
            </a:r>
            <a:r>
              <a:rPr lang="en-US" dirty="0" err="1"/>
              <a:t>fp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67821" y="3621726"/>
            <a:ext cx="4718979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Declare a file pointer. Then create and open a file for reading and writing (</a:t>
            </a:r>
            <a:r>
              <a:rPr lang="en-US" dirty="0" err="1"/>
              <a:t>fopen</a:t>
            </a:r>
            <a:r>
              <a:rPr lang="en-US"/>
              <a:t>).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967821" y="4434118"/>
            <a:ext cx="4718979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Write a string to the file pointed to by </a:t>
            </a:r>
            <a:r>
              <a:rPr lang="en-US" dirty="0" err="1"/>
              <a:t>fp</a:t>
            </a:r>
            <a:r>
              <a:rPr lang="en-US" dirty="0"/>
              <a:t> (</a:t>
            </a:r>
            <a:r>
              <a:rPr lang="en-US" dirty="0" err="1"/>
              <a:t>fputs</a:t>
            </a:r>
            <a:r>
              <a:rPr lang="en-US" dirty="0"/>
              <a:t>), and then go to the start of the file (rewind).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67821" y="5228609"/>
            <a:ext cx="4718979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Read the contents  the file pointed to by </a:t>
            </a:r>
            <a:r>
              <a:rPr lang="en-US" dirty="0" err="1"/>
              <a:t>fp</a:t>
            </a:r>
            <a:r>
              <a:rPr lang="en-US" dirty="0"/>
              <a:t> into the variables k, </a:t>
            </a:r>
            <a:r>
              <a:rPr lang="en-US" dirty="0" err="1"/>
              <a:t>str</a:t>
            </a:r>
            <a:r>
              <a:rPr lang="en-US" dirty="0"/>
              <a:t>, and v (</a:t>
            </a:r>
            <a:r>
              <a:rPr lang="en-US" dirty="0" err="1"/>
              <a:t>fscanf</a:t>
            </a:r>
            <a:r>
              <a:rPr lang="en-US" dirty="0"/>
              <a:t>).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751074" y="5951511"/>
            <a:ext cx="2392926" cy="92333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Read integer 88</a:t>
            </a:r>
          </a:p>
          <a:p>
            <a:r>
              <a:rPr lang="en-US" dirty="0"/>
              <a:t>Read string CM3103</a:t>
            </a:r>
          </a:p>
          <a:p>
            <a:r>
              <a:rPr lang="en-US" dirty="0"/>
              <a:t>Read float 123.567001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014258" y="2683662"/>
            <a:ext cx="2129742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Contents of </a:t>
            </a:r>
            <a:r>
              <a:rPr lang="en-US" dirty="0" err="1"/>
              <a:t>file.txt</a:t>
            </a:r>
            <a:r>
              <a:rPr lang="en-US" dirty="0"/>
              <a:t>:</a:t>
            </a:r>
          </a:p>
          <a:p>
            <a:r>
              <a:rPr lang="en-US" dirty="0"/>
              <a:t>88 CM3103 123.567</a:t>
            </a:r>
          </a:p>
        </p:txBody>
      </p:sp>
    </p:spTree>
    <p:extLst>
      <p:ext uri="{BB962C8B-B14F-4D97-AF65-F5344CB8AC3E}">
        <p14:creationId xmlns:p14="http://schemas.microsoft.com/office/powerpoint/2010/main" val="3541838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Types of Header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System header files, such as </a:t>
            </a:r>
            <a:r>
              <a:rPr lang="en-US" dirty="0" err="1"/>
              <a:t>stdio.h</a:t>
            </a:r>
            <a:r>
              <a:rPr lang="en-US" dirty="0"/>
              <a:t>, are enclosed in pointy brackets. The compiler will look for these in a standard place.</a:t>
            </a:r>
          </a:p>
          <a:p>
            <a:r>
              <a:rPr lang="en-US" dirty="0"/>
              <a:t>User header files are enclosed in double quotes, e.g.,</a:t>
            </a:r>
          </a:p>
          <a:p>
            <a:pPr marL="0" indent="0">
              <a:buNone/>
            </a:pPr>
            <a:r>
              <a:rPr lang="en-US" dirty="0"/>
              <a:t>		#include “</a:t>
            </a:r>
            <a:r>
              <a:rPr lang="en-US" dirty="0" err="1"/>
              <a:t>myfile.h</a:t>
            </a:r>
            <a:r>
              <a:rPr lang="en-US" dirty="0"/>
              <a:t>”</a:t>
            </a:r>
          </a:p>
          <a:p>
            <a:pPr marL="457200" indent="-457200">
              <a:buNone/>
            </a:pPr>
            <a:r>
              <a:rPr lang="en-US" dirty="0"/>
              <a:t>	The compiler will look for </a:t>
            </a:r>
            <a:r>
              <a:rPr lang="en-US" dirty="0" err="1"/>
              <a:t>myfile.h</a:t>
            </a:r>
            <a:r>
              <a:rPr lang="en-US" dirty="0"/>
              <a:t> in the current directory. If </a:t>
            </a:r>
            <a:r>
              <a:rPr lang="en-US" dirty="0" err="1"/>
              <a:t>myfile.h</a:t>
            </a:r>
            <a:r>
              <a:rPr lang="en-US" dirty="0"/>
              <a:t> is somewhere else you can give the path name.</a:t>
            </a:r>
          </a:p>
        </p:txBody>
      </p:sp>
    </p:spTree>
    <p:extLst>
      <p:ext uri="{BB962C8B-B14F-4D97-AF65-F5344CB8AC3E}">
        <p14:creationId xmlns:p14="http://schemas.microsoft.com/office/powerpoint/2010/main" val="355311843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3518"/>
            <a:ext cx="8229600" cy="1143000"/>
          </a:xfrm>
        </p:spPr>
        <p:txBody>
          <a:bodyPr/>
          <a:lstStyle/>
          <a:p>
            <a:r>
              <a:rPr lang="en-US" dirty="0"/>
              <a:t>Modes for </a:t>
            </a:r>
            <a:r>
              <a:rPr lang="en-US" dirty="0" err="1"/>
              <a:t>fscanf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5067143"/>
              </p:ext>
            </p:extLst>
          </p:nvPr>
        </p:nvGraphicFramePr>
        <p:xfrm>
          <a:off x="269786" y="1310203"/>
          <a:ext cx="8603773" cy="42404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36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901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9849">
                <a:tc>
                  <a:txBody>
                    <a:bodyPr/>
                    <a:lstStyle/>
                    <a:p>
                      <a:r>
                        <a:rPr lang="en-US" dirty="0"/>
                        <a:t>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9849">
                <a:tc>
                  <a:txBody>
                    <a:bodyPr/>
                    <a:lstStyle/>
                    <a:p>
                      <a:r>
                        <a:rPr lang="en-US" dirty="0"/>
                        <a:t> “r"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Open a file for reading. The file must exist.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4326">
                <a:tc>
                  <a:txBody>
                    <a:bodyPr/>
                    <a:lstStyle/>
                    <a:p>
                      <a:r>
                        <a:rPr lang="en-US" dirty="0"/>
                        <a:t>"w"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Create an empty file for writing. If a file with the same name already exists its content is erased and the file is considered as a new empty file.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6452">
                <a:tc>
                  <a:txBody>
                    <a:bodyPr/>
                    <a:lstStyle/>
                    <a:p>
                      <a:r>
                        <a:rPr lang="en-US" dirty="0"/>
                        <a:t>"a"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Append to a file. Writing operations append data at the end of the file. The file is created if it does not exist.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660">
                <a:tc>
                  <a:txBody>
                    <a:bodyPr/>
                    <a:lstStyle/>
                    <a:p>
                      <a:r>
                        <a:rPr lang="en-US" dirty="0"/>
                        <a:t>"r+"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Open a file for update both reading and writing. The file must exist.	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9849">
                <a:tc>
                  <a:txBody>
                    <a:bodyPr/>
                    <a:lstStyle/>
                    <a:p>
                      <a:r>
                        <a:rPr lang="en-US" dirty="0"/>
                        <a:t>"w+"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Create an empty file for both reading and writing.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2645">
                <a:tc>
                  <a:txBody>
                    <a:bodyPr/>
                    <a:lstStyle/>
                    <a:p>
                      <a:r>
                        <a:rPr lang="en-US" dirty="0"/>
                        <a:t>"a+"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Open a file for reading and appending.	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596713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sscanf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#include &lt;</a:t>
            </a:r>
            <a:r>
              <a:rPr lang="en-US" dirty="0" err="1"/>
              <a:t>stdlib.h</a:t>
            </a:r>
            <a:r>
              <a:rPr lang="en-US" dirty="0"/>
              <a:t>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int main()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char </a:t>
            </a:r>
            <a:r>
              <a:rPr lang="en-US" dirty="0" err="1"/>
              <a:t>str</a:t>
            </a:r>
            <a:r>
              <a:rPr lang="en-US" dirty="0"/>
              <a:t>[]="88 CM3103 123.567";</a:t>
            </a:r>
          </a:p>
          <a:p>
            <a:pPr marL="0" indent="0">
              <a:buNone/>
            </a:pPr>
            <a:r>
              <a:rPr lang="en-US" dirty="0"/>
              <a:t>   int k;</a:t>
            </a:r>
          </a:p>
          <a:p>
            <a:pPr marL="0" indent="0">
              <a:buNone/>
            </a:pPr>
            <a:r>
              <a:rPr lang="en-US" dirty="0"/>
              <a:t>   float v;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sscanf</a:t>
            </a:r>
            <a:r>
              <a:rPr lang="en-US" dirty="0"/>
              <a:t>(</a:t>
            </a:r>
            <a:r>
              <a:rPr lang="en-US" dirty="0" err="1"/>
              <a:t>str</a:t>
            </a:r>
            <a:r>
              <a:rPr lang="en-US" dirty="0"/>
              <a:t>, "%d %s %f", &amp;k, </a:t>
            </a:r>
            <a:r>
              <a:rPr lang="en-US" dirty="0" err="1"/>
              <a:t>str</a:t>
            </a:r>
            <a:r>
              <a:rPr lang="en-US" dirty="0"/>
              <a:t>, &amp;v);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printf</a:t>
            </a:r>
            <a:r>
              <a:rPr lang="en-US" dirty="0"/>
              <a:t>("Extracted integer %d\</a:t>
            </a:r>
            <a:r>
              <a:rPr lang="en-US" dirty="0" err="1"/>
              <a:t>n",k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printf</a:t>
            </a:r>
            <a:r>
              <a:rPr lang="en-US" dirty="0"/>
              <a:t>("Extracted string %s\n",</a:t>
            </a:r>
            <a:r>
              <a:rPr lang="en-US" dirty="0" err="1"/>
              <a:t>str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printf</a:t>
            </a:r>
            <a:r>
              <a:rPr lang="en-US" dirty="0"/>
              <a:t>("Extracted float %f\</a:t>
            </a:r>
            <a:r>
              <a:rPr lang="en-US" dirty="0" err="1"/>
              <a:t>n",v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01474" y="5664498"/>
            <a:ext cx="2789498" cy="92333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Extracted integer 88</a:t>
            </a:r>
          </a:p>
          <a:p>
            <a:r>
              <a:rPr lang="en-US" dirty="0"/>
              <a:t>Extracted string CM3103</a:t>
            </a:r>
          </a:p>
          <a:p>
            <a:r>
              <a:rPr lang="en-US" dirty="0"/>
              <a:t>Extracted float 123.567001</a:t>
            </a:r>
          </a:p>
        </p:txBody>
      </p:sp>
    </p:spTree>
    <p:extLst>
      <p:ext uri="{BB962C8B-B14F-4D97-AF65-F5344CB8AC3E}">
        <p14:creationId xmlns:p14="http://schemas.microsoft.com/office/powerpoint/2010/main" val="462005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String with </a:t>
            </a:r>
            <a:r>
              <a:rPr lang="en-US" dirty="0" err="1"/>
              <a:t>sprintf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int main()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char </a:t>
            </a:r>
            <a:r>
              <a:rPr lang="en-US" dirty="0" err="1"/>
              <a:t>str</a:t>
            </a:r>
            <a:r>
              <a:rPr lang="en-US" dirty="0"/>
              <a:t>[20];</a:t>
            </a:r>
          </a:p>
          <a:p>
            <a:pPr marL="0" indent="0">
              <a:buNone/>
            </a:pPr>
            <a:r>
              <a:rPr lang="en-US" dirty="0"/>
              <a:t>   int k=123;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sprintf</a:t>
            </a:r>
            <a:r>
              <a:rPr lang="en-US" dirty="0"/>
              <a:t>(</a:t>
            </a:r>
            <a:r>
              <a:rPr lang="en-US" dirty="0" err="1"/>
              <a:t>str</a:t>
            </a:r>
            <a:r>
              <a:rPr lang="en-US" dirty="0"/>
              <a:t>, "Value of k = %</a:t>
            </a:r>
            <a:r>
              <a:rPr lang="en-US" dirty="0" err="1"/>
              <a:t>d",k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printf</a:t>
            </a:r>
            <a:r>
              <a:rPr lang="en-US" dirty="0"/>
              <a:t>("%s\n",</a:t>
            </a:r>
            <a:r>
              <a:rPr lang="en-US" dirty="0" err="1"/>
              <a:t>str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962172" y="6126163"/>
            <a:ext cx="1724628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/>
              <a:t>Value of k = 123</a:t>
            </a:r>
          </a:p>
        </p:txBody>
      </p:sp>
    </p:spTree>
    <p:extLst>
      <p:ext uri="{BB962C8B-B14F-4D97-AF65-F5344CB8AC3E}">
        <p14:creationId xmlns:p14="http://schemas.microsoft.com/office/powerpoint/2010/main" val="2667086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structure is a group of variables, possibly with different data types, grouped together under one name.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	</a:t>
            </a:r>
            <a:r>
              <a:rPr lang="en-US" dirty="0" err="1"/>
              <a:t>struct</a:t>
            </a:r>
            <a:r>
              <a:rPr lang="en-US" dirty="0"/>
              <a:t> date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		int day;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		int month;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		int year;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		char </a:t>
            </a:r>
            <a:r>
              <a:rPr lang="en-US" dirty="0" err="1"/>
              <a:t>month_name</a:t>
            </a:r>
            <a:r>
              <a:rPr lang="en-US" dirty="0"/>
              <a:t>[4];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	};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436532" y="2844800"/>
            <a:ext cx="3488267" cy="156966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i="1" dirty="0"/>
              <a:t>date</a:t>
            </a:r>
            <a:r>
              <a:rPr lang="en-US" sz="2400" dirty="0"/>
              <a:t> is a structure tag which serves as a shorthand for this sort of structure</a:t>
            </a:r>
          </a:p>
        </p:txBody>
      </p:sp>
    </p:spTree>
    <p:extLst>
      <p:ext uri="{BB962C8B-B14F-4D97-AF65-F5344CB8AC3E}">
        <p14:creationId xmlns:p14="http://schemas.microsoft.com/office/powerpoint/2010/main" val="383035109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Structure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Given the previous definition of </a:t>
            </a:r>
            <a:r>
              <a:rPr lang="en-US" i="1" dirty="0"/>
              <a:t>date</a:t>
            </a:r>
            <a:r>
              <a:rPr lang="en-US" dirty="0"/>
              <a:t> we can declare a variable </a:t>
            </a:r>
            <a:r>
              <a:rPr lang="en-US" i="1" dirty="0"/>
              <a:t>d</a:t>
            </a:r>
            <a:r>
              <a:rPr lang="en-US" dirty="0"/>
              <a:t> as a structure of type </a:t>
            </a:r>
            <a:r>
              <a:rPr lang="en-US" i="1" dirty="0"/>
              <a:t>date</a:t>
            </a:r>
            <a:r>
              <a:rPr lang="en-US" dirty="0"/>
              <a:t>: 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struct</a:t>
            </a:r>
            <a:r>
              <a:rPr lang="en-US" dirty="0"/>
              <a:t> date d;</a:t>
            </a:r>
          </a:p>
          <a:p>
            <a:pPr marL="0" indent="0">
              <a:buNone/>
            </a:pPr>
            <a:r>
              <a:rPr lang="en-US" dirty="0"/>
              <a:t>	and we can initialize it as follows: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struct</a:t>
            </a:r>
            <a:r>
              <a:rPr lang="en-US" dirty="0"/>
              <a:t> date d = {4, 7, 1776, "Jul"};</a:t>
            </a:r>
          </a:p>
          <a:p>
            <a:r>
              <a:rPr lang="en-US" dirty="0"/>
              <a:t>We can refer to a particular member of a structure using the “dot” operator, e.g.,</a:t>
            </a:r>
          </a:p>
          <a:p>
            <a:pPr marL="0" indent="0">
              <a:buNone/>
            </a:pPr>
            <a:r>
              <a:rPr lang="en-US" dirty="0"/>
              <a:t>		int y = </a:t>
            </a:r>
            <a:r>
              <a:rPr lang="en-US" dirty="0" err="1"/>
              <a:t>d.year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18480428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en-US" dirty="0"/>
              <a:t>Structures can contain structures as members: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struct</a:t>
            </a:r>
            <a:r>
              <a:rPr lang="en-US" dirty="0"/>
              <a:t> person{</a:t>
            </a:r>
          </a:p>
          <a:p>
            <a:pPr marL="0" indent="0">
              <a:buNone/>
            </a:pPr>
            <a:r>
              <a:rPr lang="en-US" dirty="0"/>
              <a:t>			char </a:t>
            </a:r>
            <a:r>
              <a:rPr lang="en-US" dirty="0" err="1"/>
              <a:t>first_name</a:t>
            </a:r>
            <a:r>
              <a:rPr lang="en-US" dirty="0"/>
              <a:t>[20];</a:t>
            </a:r>
          </a:p>
          <a:p>
            <a:pPr marL="0" indent="0">
              <a:buNone/>
            </a:pPr>
            <a:r>
              <a:rPr lang="en-US" dirty="0"/>
              <a:t>			char </a:t>
            </a:r>
            <a:r>
              <a:rPr lang="en-US" dirty="0" err="1"/>
              <a:t>family_name</a:t>
            </a:r>
            <a:r>
              <a:rPr lang="en-US" dirty="0"/>
              <a:t>[20];</a:t>
            </a:r>
          </a:p>
          <a:p>
            <a:pPr marL="0" indent="0">
              <a:buNone/>
            </a:pPr>
            <a:r>
              <a:rPr lang="en-US" dirty="0"/>
              <a:t>			</a:t>
            </a:r>
            <a:r>
              <a:rPr lang="en-US" dirty="0" err="1"/>
              <a:t>struct</a:t>
            </a:r>
            <a:r>
              <a:rPr lang="en-US" dirty="0"/>
              <a:t> date birthdate;</a:t>
            </a:r>
          </a:p>
          <a:p>
            <a:pPr marL="0" indent="0">
              <a:buNone/>
            </a:pPr>
            <a:r>
              <a:rPr lang="en-US" dirty="0"/>
              <a:t>		};</a:t>
            </a:r>
          </a:p>
        </p:txBody>
      </p:sp>
    </p:spTree>
    <p:extLst>
      <p:ext uri="{BB962C8B-B14F-4D97-AF65-F5344CB8AC3E}">
        <p14:creationId xmlns:p14="http://schemas.microsoft.com/office/powerpoint/2010/main" val="111248132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 to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We can declare a pointer to a structure as follows: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struct</a:t>
            </a:r>
            <a:r>
              <a:rPr lang="en-US" dirty="0"/>
              <a:t> date *</a:t>
            </a:r>
            <a:r>
              <a:rPr lang="en-US" dirty="0" err="1"/>
              <a:t>pd</a:t>
            </a:r>
            <a:r>
              <a:rPr lang="en-US" dirty="0"/>
              <a:t>;</a:t>
            </a:r>
          </a:p>
          <a:p>
            <a:r>
              <a:rPr lang="en-US" dirty="0"/>
              <a:t>Given a pointer to a structure we can refer to one of its members using the “-&gt;” notation, e.g.,</a:t>
            </a:r>
          </a:p>
          <a:p>
            <a:pPr marL="0" indent="0">
              <a:buNone/>
            </a:pPr>
            <a:r>
              <a:rPr lang="en-US" dirty="0"/>
              <a:t>		int y = </a:t>
            </a:r>
            <a:r>
              <a:rPr lang="en-US" dirty="0" err="1"/>
              <a:t>pd</a:t>
            </a:r>
            <a:r>
              <a:rPr lang="en-US" dirty="0"/>
              <a:t>-&gt;year;</a:t>
            </a:r>
          </a:p>
          <a:p>
            <a:pPr marL="0" indent="0">
              <a:buNone/>
            </a:pPr>
            <a:r>
              <a:rPr lang="en-US" dirty="0"/>
              <a:t>	which is the same as:</a:t>
            </a:r>
          </a:p>
          <a:p>
            <a:pPr marL="0" indent="0">
              <a:buNone/>
            </a:pPr>
            <a:r>
              <a:rPr lang="en-US" dirty="0"/>
              <a:t>		int y = (*</a:t>
            </a:r>
            <a:r>
              <a:rPr lang="en-US" dirty="0" err="1"/>
              <a:t>pd</a:t>
            </a:r>
            <a:r>
              <a:rPr lang="en-US" dirty="0"/>
              <a:t>).year;</a:t>
            </a:r>
          </a:p>
        </p:txBody>
      </p:sp>
    </p:spTree>
    <p:extLst>
      <p:ext uri="{BB962C8B-B14F-4D97-AF65-F5344CB8AC3E}">
        <p14:creationId xmlns:p14="http://schemas.microsoft.com/office/powerpoint/2010/main" val="271603031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Self-referential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Consider a linked list in which each node contains an integer and a link to the next node in the list: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listnode</a:t>
            </a: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		int value;</a:t>
            </a:r>
          </a:p>
          <a:p>
            <a:pPr marL="0" indent="0">
              <a:buNone/>
            </a:pPr>
            <a:r>
              <a:rPr lang="en-US" dirty="0"/>
              <a:t>			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listnode</a:t>
            </a:r>
            <a:r>
              <a:rPr lang="en-US" dirty="0"/>
              <a:t> *next;</a:t>
            </a:r>
          </a:p>
          <a:p>
            <a:pPr marL="0" indent="0">
              <a:buNone/>
            </a:pPr>
            <a:r>
              <a:rPr lang="en-US" dirty="0"/>
              <a:t>		};</a:t>
            </a:r>
          </a:p>
          <a:p>
            <a:r>
              <a:rPr lang="en-US" dirty="0"/>
              <a:t>It is illegal for a structure to contain an instance of itself, but it is OK for </a:t>
            </a:r>
            <a:r>
              <a:rPr lang="en-US" i="1" dirty="0" err="1"/>
              <a:t>listnode</a:t>
            </a:r>
            <a:r>
              <a:rPr lang="en-US" dirty="0"/>
              <a:t> to contain a pointer to a </a:t>
            </a:r>
            <a:r>
              <a:rPr lang="en-US" i="1" dirty="0" err="1"/>
              <a:t>listnode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5991724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Unions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 fontScale="92500" lnSpcReduction="10000"/>
          </a:bodyPr>
          <a:lstStyle/>
          <a:p>
            <a:pPr>
              <a:spcAft>
                <a:spcPts val="1200"/>
              </a:spcAft>
            </a:pPr>
            <a:r>
              <a:rPr lang="en-US" dirty="0"/>
              <a:t>A union is a variable that may hold (at different times) objects of different types and sizes. For example: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	union </a:t>
            </a:r>
            <a:r>
              <a:rPr lang="en-US" dirty="0" err="1"/>
              <a:t>u_tag</a:t>
            </a:r>
            <a:r>
              <a:rPr lang="en-US" dirty="0"/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		int </a:t>
            </a:r>
            <a:r>
              <a:rPr lang="en-US" dirty="0" err="1"/>
              <a:t>ival</a:t>
            </a:r>
            <a:r>
              <a:rPr lang="en-US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		float </a:t>
            </a:r>
            <a:r>
              <a:rPr lang="en-US" dirty="0" err="1"/>
              <a:t>fval</a:t>
            </a:r>
            <a:r>
              <a:rPr lang="en-US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		char *</a:t>
            </a:r>
            <a:r>
              <a:rPr lang="en-US" dirty="0" err="1"/>
              <a:t>pval</a:t>
            </a:r>
            <a:r>
              <a:rPr lang="en-US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	};</a:t>
            </a:r>
          </a:p>
          <a:p>
            <a:pPr>
              <a:spcBef>
                <a:spcPts val="0"/>
              </a:spcBef>
            </a:pPr>
            <a:r>
              <a:rPr lang="en-US" dirty="0"/>
              <a:t>Can access members of a union using “.” and “-&gt;”</a:t>
            </a:r>
          </a:p>
          <a:p>
            <a:pPr>
              <a:spcBef>
                <a:spcPts val="0"/>
              </a:spcBef>
            </a:pPr>
            <a:r>
              <a:rPr lang="en-US" dirty="0"/>
              <a:t>Unions can occur within structures and arrays, and vice versa.</a:t>
            </a:r>
          </a:p>
        </p:txBody>
      </p:sp>
    </p:spTree>
    <p:extLst>
      <p:ext uri="{BB962C8B-B14F-4D97-AF65-F5344CB8AC3E}">
        <p14:creationId xmlns:p14="http://schemas.microsoft.com/office/powerpoint/2010/main" val="36644877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Slightly Incorrect Example of a union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61067" y="1600200"/>
            <a:ext cx="6333067" cy="452596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int main(){</a:t>
            </a:r>
          </a:p>
          <a:p>
            <a:pPr marL="0" indent="0">
              <a:buNone/>
            </a:pPr>
            <a:r>
              <a:rPr lang="en-US" dirty="0"/>
              <a:t>    union </a:t>
            </a:r>
            <a:r>
              <a:rPr lang="en-US" dirty="0" err="1"/>
              <a:t>u_tag</a:t>
            </a: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/>
              <a:t>        int </a:t>
            </a:r>
            <a:r>
              <a:rPr lang="en-US" dirty="0" err="1"/>
              <a:t>ival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    float </a:t>
            </a:r>
            <a:r>
              <a:rPr lang="en-US" dirty="0" err="1"/>
              <a:t>fval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    char *</a:t>
            </a:r>
            <a:r>
              <a:rPr lang="en-US" dirty="0" err="1"/>
              <a:t>pval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} </a:t>
            </a:r>
            <a:r>
              <a:rPr lang="en-US" dirty="0" err="1"/>
              <a:t>uval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char </a:t>
            </a:r>
            <a:r>
              <a:rPr lang="en-US" dirty="0" err="1"/>
              <a:t>str</a:t>
            </a:r>
            <a:r>
              <a:rPr lang="en-US" dirty="0"/>
              <a:t>[]="Hello";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uval.ival</a:t>
            </a:r>
            <a:r>
              <a:rPr lang="en-US" dirty="0"/>
              <a:t> = 123;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uval.fval</a:t>
            </a:r>
            <a:r>
              <a:rPr lang="en-US" dirty="0"/>
              <a:t> = 4.567;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uval.pval</a:t>
            </a:r>
            <a:r>
              <a:rPr lang="en-US" dirty="0"/>
              <a:t> = </a:t>
            </a:r>
            <a:r>
              <a:rPr lang="en-US" dirty="0" err="1"/>
              <a:t>str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</a:t>
            </a:r>
            <a:r>
              <a:rPr lang="en-US" dirty="0" err="1"/>
              <a:t>uval.ival</a:t>
            </a:r>
            <a:r>
              <a:rPr lang="en-US" dirty="0"/>
              <a:t> = %d (this is nonsense)\n",</a:t>
            </a:r>
            <a:r>
              <a:rPr lang="en-US" dirty="0" err="1"/>
              <a:t>uval.ival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</a:t>
            </a:r>
            <a:r>
              <a:rPr lang="en-US" dirty="0" err="1"/>
              <a:t>uval.fval</a:t>
            </a:r>
            <a:r>
              <a:rPr lang="en-US" dirty="0"/>
              <a:t> = %f (this is nonsense)\n",</a:t>
            </a:r>
            <a:r>
              <a:rPr lang="en-US" dirty="0" err="1"/>
              <a:t>uval.fval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</a:t>
            </a:r>
            <a:r>
              <a:rPr lang="en-US" dirty="0" err="1"/>
              <a:t>uval.pval</a:t>
            </a:r>
            <a:r>
              <a:rPr lang="en-US" dirty="0"/>
              <a:t> = %s (this is correct)\n",</a:t>
            </a:r>
            <a:r>
              <a:rPr lang="en-US" dirty="0" err="1"/>
              <a:t>uval.pval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599728" y="5764192"/>
            <a:ext cx="5428526" cy="92333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uval.ival</a:t>
            </a:r>
            <a:r>
              <a:rPr lang="en-US" dirty="0"/>
              <a:t> = 1429054480 (this is nonsense)</a:t>
            </a:r>
          </a:p>
          <a:p>
            <a:r>
              <a:rPr lang="en-US" dirty="0" err="1"/>
              <a:t>uval.fval</a:t>
            </a:r>
            <a:r>
              <a:rPr lang="en-US" dirty="0"/>
              <a:t> = 11932509667328.000000 (this is nonsense)</a:t>
            </a:r>
          </a:p>
          <a:p>
            <a:r>
              <a:rPr lang="en-US" dirty="0" err="1"/>
              <a:t>uval.pval</a:t>
            </a:r>
            <a:r>
              <a:rPr lang="en-US" dirty="0"/>
              <a:t> = Hello (this is correct)</a:t>
            </a:r>
          </a:p>
        </p:txBody>
      </p:sp>
    </p:spTree>
    <p:extLst>
      <p:ext uri="{BB962C8B-B14F-4D97-AF65-F5344CB8AC3E}">
        <p14:creationId xmlns:p14="http://schemas.microsoft.com/office/powerpoint/2010/main" val="3916559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Word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498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int main()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(“Hello World!\n”);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Store this in file </a:t>
            </a:r>
            <a:r>
              <a:rPr lang="en-US" dirty="0" err="1"/>
              <a:t>hello.c</a:t>
            </a:r>
            <a:r>
              <a:rPr lang="en-US" dirty="0"/>
              <a:t> and compile like this: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gcc</a:t>
            </a:r>
            <a:r>
              <a:rPr lang="en-US" dirty="0"/>
              <a:t> –o hello </a:t>
            </a:r>
            <a:r>
              <a:rPr lang="en-US" dirty="0" err="1"/>
              <a:t>hello.c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Then just key in hello to run it.</a:t>
            </a:r>
          </a:p>
        </p:txBody>
      </p:sp>
    </p:spTree>
    <p:extLst>
      <p:ext uri="{BB962C8B-B14F-4D97-AF65-F5344CB8AC3E}">
        <p14:creationId xmlns:p14="http://schemas.microsoft.com/office/powerpoint/2010/main" val="258203892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Correct Example of a union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1867" y="1600200"/>
            <a:ext cx="6146800" cy="452596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int main(){</a:t>
            </a:r>
          </a:p>
          <a:p>
            <a:pPr marL="0" indent="0">
              <a:buNone/>
            </a:pPr>
            <a:r>
              <a:rPr lang="en-US" dirty="0"/>
              <a:t>    union </a:t>
            </a:r>
            <a:r>
              <a:rPr lang="en-US" dirty="0" err="1"/>
              <a:t>u_tag</a:t>
            </a: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/>
              <a:t>        int </a:t>
            </a:r>
            <a:r>
              <a:rPr lang="en-US" dirty="0" err="1"/>
              <a:t>ival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    float </a:t>
            </a:r>
            <a:r>
              <a:rPr lang="en-US" dirty="0" err="1"/>
              <a:t>fval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    char *</a:t>
            </a:r>
            <a:r>
              <a:rPr lang="en-US" dirty="0" err="1"/>
              <a:t>pval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} </a:t>
            </a:r>
            <a:r>
              <a:rPr lang="en-US" dirty="0" err="1"/>
              <a:t>uval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char </a:t>
            </a:r>
            <a:r>
              <a:rPr lang="en-US" dirty="0" err="1"/>
              <a:t>str</a:t>
            </a:r>
            <a:r>
              <a:rPr lang="en-US" dirty="0"/>
              <a:t>[]="Hello";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uval.ival</a:t>
            </a:r>
            <a:r>
              <a:rPr lang="en-US" dirty="0"/>
              <a:t> = 123;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</a:t>
            </a:r>
            <a:r>
              <a:rPr lang="en-US" dirty="0" err="1"/>
              <a:t>uval.ival</a:t>
            </a:r>
            <a:r>
              <a:rPr lang="en-US" dirty="0"/>
              <a:t> = %d\n",</a:t>
            </a:r>
            <a:r>
              <a:rPr lang="en-US" dirty="0" err="1"/>
              <a:t>uval.ival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uval.fval</a:t>
            </a:r>
            <a:r>
              <a:rPr lang="en-US" dirty="0"/>
              <a:t> = 4.567;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</a:t>
            </a:r>
            <a:r>
              <a:rPr lang="en-US" dirty="0" err="1"/>
              <a:t>uval.fval</a:t>
            </a:r>
            <a:r>
              <a:rPr lang="en-US" dirty="0"/>
              <a:t> = %f\n",</a:t>
            </a:r>
            <a:r>
              <a:rPr lang="en-US" dirty="0" err="1"/>
              <a:t>uval.fval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uval.pval</a:t>
            </a:r>
            <a:r>
              <a:rPr lang="en-US" dirty="0"/>
              <a:t> = </a:t>
            </a:r>
            <a:r>
              <a:rPr lang="en-US" dirty="0" err="1"/>
              <a:t>str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</a:t>
            </a:r>
            <a:r>
              <a:rPr lang="en-US" dirty="0" err="1"/>
              <a:t>uval.pval</a:t>
            </a:r>
            <a:r>
              <a:rPr lang="en-US" dirty="0"/>
              <a:t> = %s\n",</a:t>
            </a:r>
            <a:r>
              <a:rPr lang="en-US" dirty="0" err="1"/>
              <a:t>uval.pval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724892" y="5664498"/>
            <a:ext cx="2071868" cy="92333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uval.ival</a:t>
            </a:r>
            <a:r>
              <a:rPr lang="en-US" dirty="0"/>
              <a:t> = 123</a:t>
            </a:r>
          </a:p>
          <a:p>
            <a:r>
              <a:rPr lang="en-US" dirty="0" err="1"/>
              <a:t>uval.fval</a:t>
            </a:r>
            <a:r>
              <a:rPr lang="en-US" dirty="0"/>
              <a:t> = 4.567000</a:t>
            </a:r>
          </a:p>
          <a:p>
            <a:r>
              <a:rPr lang="en-US" dirty="0" err="1"/>
              <a:t>uval.pval</a:t>
            </a:r>
            <a:r>
              <a:rPr lang="en-US" dirty="0"/>
              <a:t> = Hello</a:t>
            </a:r>
          </a:p>
        </p:txBody>
      </p:sp>
    </p:spTree>
    <p:extLst>
      <p:ext uri="{BB962C8B-B14F-4D97-AF65-F5344CB8AC3E}">
        <p14:creationId xmlns:p14="http://schemas.microsoft.com/office/powerpoint/2010/main" val="2924898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Typedef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i="1" dirty="0" err="1"/>
              <a:t>typedef</a:t>
            </a:r>
            <a:r>
              <a:rPr lang="en-US" dirty="0"/>
              <a:t> is a facility for creating new data type names. For example;</a:t>
            </a:r>
          </a:p>
          <a:p>
            <a:pPr marL="0" indent="0">
              <a:buNone/>
            </a:pPr>
            <a:r>
              <a:rPr lang="en-US" dirty="0"/>
              <a:t>		typedef int LENGTH;</a:t>
            </a:r>
          </a:p>
          <a:p>
            <a:pPr marL="0" indent="0">
              <a:buNone/>
            </a:pPr>
            <a:r>
              <a:rPr lang="en-US" dirty="0"/>
              <a:t>	makes LENGTH a synonym for int.</a:t>
            </a:r>
          </a:p>
          <a:p>
            <a:r>
              <a:rPr lang="en-US" dirty="0"/>
              <a:t>Similarly, the declaration: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typedef</a:t>
            </a:r>
            <a:r>
              <a:rPr lang="en-US" dirty="0"/>
              <a:t> char *STRING;</a:t>
            </a:r>
          </a:p>
          <a:p>
            <a:pPr marL="457200" indent="-457200">
              <a:buNone/>
            </a:pPr>
            <a:r>
              <a:rPr lang="en-US" dirty="0"/>
              <a:t>	makes STRING a synonym for char * so it can be used in declarations such as:</a:t>
            </a:r>
          </a:p>
          <a:p>
            <a:pPr marL="0" indent="0">
              <a:buNone/>
            </a:pPr>
            <a:r>
              <a:rPr lang="en-US" dirty="0"/>
              <a:t>		STRING </a:t>
            </a:r>
            <a:r>
              <a:rPr lang="en-US" dirty="0" err="1"/>
              <a:t>str</a:t>
            </a:r>
            <a:r>
              <a:rPr lang="en-US" dirty="0"/>
              <a:t>="Hello";</a:t>
            </a:r>
          </a:p>
        </p:txBody>
      </p:sp>
    </p:spTree>
    <p:extLst>
      <p:ext uri="{BB962C8B-B14F-4D97-AF65-F5344CB8AC3E}">
        <p14:creationId xmlns:p14="http://schemas.microsoft.com/office/powerpoint/2010/main" val="185985458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of </a:t>
            </a:r>
            <a:r>
              <a:rPr lang="en-US" dirty="0" err="1"/>
              <a:t>typedef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99000"/>
          </a:xfrm>
        </p:spPr>
        <p:txBody>
          <a:bodyPr/>
          <a:lstStyle/>
          <a:p>
            <a:r>
              <a:rPr lang="en-US" dirty="0"/>
              <a:t>The word </a:t>
            </a:r>
            <a:r>
              <a:rPr lang="en-US" i="1" dirty="0" err="1"/>
              <a:t>typedef</a:t>
            </a:r>
            <a:r>
              <a:rPr lang="en-US" dirty="0"/>
              <a:t> comes first.</a:t>
            </a:r>
          </a:p>
          <a:p>
            <a:r>
              <a:rPr lang="en-US" dirty="0"/>
              <a:t>The name of the new type keyword appears in the position of a variable name. i.e., at the end. </a:t>
            </a:r>
          </a:p>
        </p:txBody>
      </p:sp>
    </p:spTree>
    <p:extLst>
      <p:ext uri="{BB962C8B-B14F-4D97-AF65-F5344CB8AC3E}">
        <p14:creationId xmlns:p14="http://schemas.microsoft.com/office/powerpoint/2010/main" val="177692361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Complex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typedef</a:t>
            </a:r>
            <a:r>
              <a:rPr lang="en-US" dirty="0"/>
              <a:t> 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listnode</a:t>
            </a: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/>
              <a:t>		int value;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listnode</a:t>
            </a:r>
            <a:r>
              <a:rPr lang="en-US" dirty="0"/>
              <a:t> *next;</a:t>
            </a:r>
          </a:p>
          <a:p>
            <a:pPr marL="0" indent="0">
              <a:buNone/>
            </a:pPr>
            <a:r>
              <a:rPr lang="en-US" dirty="0"/>
              <a:t>	} LISTNODE, *LISTPTR;</a:t>
            </a:r>
          </a:p>
          <a:p>
            <a:r>
              <a:rPr lang="en-US" dirty="0"/>
              <a:t>This creates two new type keywords called LISTNODE (a structure) and LISTPTR (a pointer to the structure). We could say:</a:t>
            </a:r>
          </a:p>
          <a:p>
            <a:pPr marL="0" indent="0">
              <a:buNone/>
            </a:pPr>
            <a:r>
              <a:rPr lang="en-US" dirty="0"/>
              <a:t>		LISTNODE root;</a:t>
            </a:r>
          </a:p>
          <a:p>
            <a:pPr marL="0" indent="0">
              <a:buNone/>
            </a:pPr>
            <a:r>
              <a:rPr lang="en-US" dirty="0"/>
              <a:t>		LISTPTR </a:t>
            </a:r>
            <a:r>
              <a:rPr lang="en-US" dirty="0" err="1"/>
              <a:t>proot</a:t>
            </a:r>
            <a:r>
              <a:rPr lang="en-US" dirty="0"/>
              <a:t> = &amp;root;</a:t>
            </a:r>
          </a:p>
        </p:txBody>
      </p:sp>
    </p:spTree>
    <p:extLst>
      <p:ext uri="{BB962C8B-B14F-4D97-AF65-F5344CB8AC3E}">
        <p14:creationId xmlns:p14="http://schemas.microsoft.com/office/powerpoint/2010/main" val="3080249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most common </a:t>
            </a:r>
            <a:r>
              <a:rPr lang="en-US" dirty="0" err="1"/>
              <a:t>datatypes</a:t>
            </a:r>
            <a:r>
              <a:rPr lang="en-US" dirty="0"/>
              <a:t> are: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Usually int and float are 4-byte numbers, and a char is one byte.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2168446"/>
              </p:ext>
            </p:extLst>
          </p:nvPr>
        </p:nvGraphicFramePr>
        <p:xfrm>
          <a:off x="1625599" y="2349334"/>
          <a:ext cx="514773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97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 </a:t>
                      </a:r>
                      <a:r>
                        <a:rPr lang="en-US" dirty="0" err="1"/>
                        <a:t>datatype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Floating-point 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Character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1661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Formatted Printing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102519"/>
          </a:xfrm>
        </p:spPr>
        <p:txBody>
          <a:bodyPr/>
          <a:lstStyle/>
          <a:p>
            <a:r>
              <a:rPr lang="en-US" dirty="0"/>
              <a:t>To print a value use %d for an int, %f for a float, and %c for a char.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388534" y="2855119"/>
            <a:ext cx="6180667" cy="2383896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int main()</a:t>
            </a:r>
          </a:p>
          <a:p>
            <a:pPr marL="0" indent="0">
              <a:buFont typeface="Arial"/>
              <a:buNone/>
            </a:pPr>
            <a:r>
              <a:rPr lang="en-US" dirty="0"/>
              <a:t>{</a:t>
            </a:r>
          </a:p>
          <a:p>
            <a:pPr marL="0" indent="0">
              <a:buFont typeface="Arial"/>
              <a:buNone/>
            </a:pPr>
            <a:r>
              <a:rPr lang="en-US" dirty="0"/>
              <a:t>    int n=7;</a:t>
            </a:r>
          </a:p>
          <a:p>
            <a:pPr marL="0" indent="0">
              <a:buFont typeface="Arial"/>
              <a:buNone/>
            </a:pPr>
            <a:r>
              <a:rPr lang="en-US" dirty="0"/>
              <a:t>    float v=1.234;</a:t>
            </a:r>
          </a:p>
          <a:p>
            <a:pPr marL="0" indent="0">
              <a:buFont typeface="Arial"/>
              <a:buNone/>
            </a:pPr>
            <a:r>
              <a:rPr lang="en-US" dirty="0"/>
              <a:t>    char a=‘X’;</a:t>
            </a:r>
          </a:p>
          <a:p>
            <a:pPr marL="0" indent="0">
              <a:buFont typeface="Arial"/>
              <a:buNone/>
            </a:pPr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(“n=%d, v=%f, a=%c\n”,</a:t>
            </a:r>
            <a:r>
              <a:rPr lang="en-US" dirty="0" err="1"/>
              <a:t>n,v,a</a:t>
            </a:r>
            <a:r>
              <a:rPr lang="en-US" dirty="0"/>
              <a:t>);</a:t>
            </a:r>
          </a:p>
          <a:p>
            <a:pPr marL="0" indent="0">
              <a:buFont typeface="Arial"/>
              <a:buNone/>
            </a:pPr>
            <a:r>
              <a:rPr lang="en-US" dirty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1433" y="5544273"/>
            <a:ext cx="2314937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/>
              <a:t>n=7, v=1.234000, a=X</a:t>
            </a:r>
          </a:p>
        </p:txBody>
      </p:sp>
    </p:spTree>
    <p:extLst>
      <p:ext uri="{BB962C8B-B14F-4D97-AF65-F5344CB8AC3E}">
        <p14:creationId xmlns:p14="http://schemas.microsoft.com/office/powerpoint/2010/main" val="2157244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Formatted Printing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17638"/>
            <a:ext cx="8517467" cy="1810015"/>
          </a:xfrm>
        </p:spPr>
        <p:txBody>
          <a:bodyPr>
            <a:normAutofit fontScale="92500"/>
          </a:bodyPr>
          <a:lstStyle/>
          <a:p>
            <a:r>
              <a:rPr lang="en-US" dirty="0"/>
              <a:t>Specifying %4d will print an int in a field of width 4.</a:t>
            </a:r>
          </a:p>
          <a:p>
            <a:r>
              <a:rPr lang="en-US" dirty="0"/>
              <a:t>Specifying %6.1f will print a float in a field of width 6 with one digit after the decimal point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388534" y="3227653"/>
            <a:ext cx="6180667" cy="2383896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int main()</a:t>
            </a:r>
          </a:p>
          <a:p>
            <a:pPr marL="0" indent="0">
              <a:buFont typeface="Arial"/>
              <a:buNone/>
            </a:pPr>
            <a:r>
              <a:rPr lang="en-US" dirty="0"/>
              <a:t>{</a:t>
            </a:r>
          </a:p>
          <a:p>
            <a:pPr marL="0" indent="0">
              <a:buFont typeface="Arial"/>
              <a:buNone/>
            </a:pPr>
            <a:r>
              <a:rPr lang="en-US" dirty="0"/>
              <a:t>    int n=7;</a:t>
            </a:r>
          </a:p>
          <a:p>
            <a:pPr marL="0" indent="0">
              <a:buFont typeface="Arial"/>
              <a:buNone/>
            </a:pPr>
            <a:r>
              <a:rPr lang="en-US" dirty="0"/>
              <a:t>    float v=1.234;</a:t>
            </a:r>
          </a:p>
          <a:p>
            <a:pPr marL="0" indent="0">
              <a:buFont typeface="Arial"/>
              <a:buNone/>
            </a:pPr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(“n=%4d, v=%6.1f\n”,</a:t>
            </a:r>
            <a:r>
              <a:rPr lang="en-US" dirty="0" err="1"/>
              <a:t>n,v</a:t>
            </a:r>
            <a:r>
              <a:rPr lang="en-US" dirty="0"/>
              <a:t>);</a:t>
            </a:r>
          </a:p>
          <a:p>
            <a:pPr marL="0" indent="0">
              <a:buFont typeface="Arial"/>
              <a:buNone/>
            </a:pPr>
            <a:r>
              <a:rPr lang="en-US" dirty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366075" y="5706319"/>
            <a:ext cx="1805651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n=   7, v=   1.2</a:t>
            </a:r>
          </a:p>
        </p:txBody>
      </p:sp>
    </p:spTree>
    <p:extLst>
      <p:ext uri="{BB962C8B-B14F-4D97-AF65-F5344CB8AC3E}">
        <p14:creationId xmlns:p14="http://schemas.microsoft.com/office/powerpoint/2010/main" val="3429674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Octal and Hex Printing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413933"/>
          </a:xfrm>
        </p:spPr>
        <p:txBody>
          <a:bodyPr/>
          <a:lstStyle/>
          <a:p>
            <a:r>
              <a:rPr lang="en-US" dirty="0"/>
              <a:t>Can use %o and %x to print an int in octal or hexadecimal form.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388534" y="3014132"/>
            <a:ext cx="6180667" cy="301413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int main()</a:t>
            </a:r>
          </a:p>
          <a:p>
            <a:pPr marL="0" indent="0">
              <a:buFont typeface="Arial"/>
              <a:buNone/>
            </a:pPr>
            <a:r>
              <a:rPr lang="en-US" dirty="0"/>
              <a:t>{</a:t>
            </a:r>
          </a:p>
          <a:p>
            <a:pPr marL="0" indent="0">
              <a:buFont typeface="Arial"/>
              <a:buNone/>
            </a:pPr>
            <a:r>
              <a:rPr lang="en-US" dirty="0"/>
              <a:t>    int n=77;</a:t>
            </a:r>
          </a:p>
          <a:p>
            <a:pPr marL="0" indent="0">
              <a:buFont typeface="Arial"/>
              <a:buNone/>
            </a:pPr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(“%4d in octal is %o\n”,</a:t>
            </a:r>
            <a:r>
              <a:rPr lang="en-US" dirty="0" err="1"/>
              <a:t>n,n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(“%4d in hex is %x\n”,</a:t>
            </a:r>
            <a:r>
              <a:rPr lang="en-US" dirty="0" err="1"/>
              <a:t>n,n</a:t>
            </a:r>
            <a:r>
              <a:rPr lang="en-US" dirty="0"/>
              <a:t>);</a:t>
            </a:r>
          </a:p>
          <a:p>
            <a:pPr marL="0" indent="0">
              <a:buFont typeface="Arial"/>
              <a:buNone/>
            </a:pPr>
            <a:r>
              <a:rPr lang="en-US" dirty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80881" y="5706319"/>
            <a:ext cx="2233914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nl-NL" dirty="0"/>
              <a:t>   77 in </a:t>
            </a:r>
            <a:r>
              <a:rPr lang="nl-NL" dirty="0" err="1"/>
              <a:t>octal</a:t>
            </a:r>
            <a:r>
              <a:rPr lang="nl-NL" dirty="0"/>
              <a:t> is 115</a:t>
            </a:r>
          </a:p>
          <a:p>
            <a:r>
              <a:rPr lang="nl-NL" dirty="0"/>
              <a:t>   77 in </a:t>
            </a:r>
            <a:r>
              <a:rPr lang="nl-NL" dirty="0" err="1"/>
              <a:t>hex</a:t>
            </a:r>
            <a:r>
              <a:rPr lang="nl-NL" dirty="0"/>
              <a:t> is 4d</a:t>
            </a:r>
          </a:p>
        </p:txBody>
      </p:sp>
    </p:spTree>
    <p:extLst>
      <p:ext uri="{BB962C8B-B14F-4D97-AF65-F5344CB8AC3E}">
        <p14:creationId xmlns:p14="http://schemas.microsoft.com/office/powerpoint/2010/main" val="958853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1427</TotalTime>
  <Words>3326</Words>
  <Application>Microsoft Macintosh PowerPoint</Application>
  <PresentationFormat>On-screen Show (4:3)</PresentationFormat>
  <Paragraphs>650</Paragraphs>
  <Slides>53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6" baseType="lpstr">
      <vt:lpstr>Arial</vt:lpstr>
      <vt:lpstr>Calibri</vt:lpstr>
      <vt:lpstr>Office Theme</vt:lpstr>
      <vt:lpstr>Review of the C Programming Language</vt:lpstr>
      <vt:lpstr>Library Functions</vt:lpstr>
      <vt:lpstr>Header Files</vt:lpstr>
      <vt:lpstr>Different Types of Header File</vt:lpstr>
      <vt:lpstr>Hello Word Example</vt:lpstr>
      <vt:lpstr>Datatypes</vt:lpstr>
      <vt:lpstr>Formatted Printing</vt:lpstr>
      <vt:lpstr>Formatted Printing</vt:lpstr>
      <vt:lpstr>Octal and Hex Printing</vt:lpstr>
      <vt:lpstr>Pointers</vt:lpstr>
      <vt:lpstr>Pointers</vt:lpstr>
      <vt:lpstr>Pointer Example 1</vt:lpstr>
      <vt:lpstr>Pointer Example 2</vt:lpstr>
      <vt:lpstr>Arrays</vt:lpstr>
      <vt:lpstr>Arrays and Pointers</vt:lpstr>
      <vt:lpstr>Array Example</vt:lpstr>
      <vt:lpstr>Incrementing a Pointer into an Array</vt:lpstr>
      <vt:lpstr>Dynamic Memory Allocation</vt:lpstr>
      <vt:lpstr>Malloc Example</vt:lpstr>
      <vt:lpstr>Strings</vt:lpstr>
      <vt:lpstr>Another Way To Initialize a String</vt:lpstr>
      <vt:lpstr>Passing Arguments to a Program </vt:lpstr>
      <vt:lpstr>Passing Arguments Example</vt:lpstr>
      <vt:lpstr>User-Defined Functions</vt:lpstr>
      <vt:lpstr>Returning Values via the Argument List</vt:lpstr>
      <vt:lpstr>Conditional Execution</vt:lpstr>
      <vt:lpstr>Conditions</vt:lpstr>
      <vt:lpstr>if-else Construct</vt:lpstr>
      <vt:lpstr>else-if Construct</vt:lpstr>
      <vt:lpstr>Conditional Example</vt:lpstr>
      <vt:lpstr>Loops</vt:lpstr>
      <vt:lpstr>For Loop Example</vt:lpstr>
      <vt:lpstr>While Loop Example</vt:lpstr>
      <vt:lpstr>Do-While Loop Example</vt:lpstr>
      <vt:lpstr>#define and #ifdef</vt:lpstr>
      <vt:lpstr>Defining Values when Compiling</vt:lpstr>
      <vt:lpstr>Defining a Macro with Parameters</vt:lpstr>
      <vt:lpstr>Input with scanf</vt:lpstr>
      <vt:lpstr>File I/O with fscanf</vt:lpstr>
      <vt:lpstr>Modes for fscanf</vt:lpstr>
      <vt:lpstr>Using sscanf</vt:lpstr>
      <vt:lpstr>Creating a String with sprintf</vt:lpstr>
      <vt:lpstr>Structures</vt:lpstr>
      <vt:lpstr>Defining Structure Variables</vt:lpstr>
      <vt:lpstr>Nested Structures</vt:lpstr>
      <vt:lpstr>Pointers to Structures</vt:lpstr>
      <vt:lpstr>Self-referential Structures</vt:lpstr>
      <vt:lpstr>Unions</vt:lpstr>
      <vt:lpstr>Slightly Incorrect Example of a union</vt:lpstr>
      <vt:lpstr>Correct Example of a union</vt:lpstr>
      <vt:lpstr>Typedef</vt:lpstr>
      <vt:lpstr>Syntax of typedef</vt:lpstr>
      <vt:lpstr>More Complex Example</vt:lpstr>
    </vt:vector>
  </TitlesOfParts>
  <Company>Cardiff University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Review of the C Programming Language</dc:title>
  <dc:creator>David Walker</dc:creator>
  <cp:lastModifiedBy>WalkerMR</cp:lastModifiedBy>
  <cp:revision>73</cp:revision>
  <cp:lastPrinted>2015-10-02T10:26:25Z</cp:lastPrinted>
  <dcterms:created xsi:type="dcterms:W3CDTF">2013-09-27T09:16:46Z</dcterms:created>
  <dcterms:modified xsi:type="dcterms:W3CDTF">2018-10-12T15:08:06Z</dcterms:modified>
</cp:coreProperties>
</file>