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handoutMasterIdLst>
    <p:handoutMasterId r:id="rId90"/>
  </p:handoutMasterIdLst>
  <p:sldIdLst>
    <p:sldId id="256" r:id="rId2"/>
    <p:sldId id="624" r:id="rId3"/>
    <p:sldId id="599" r:id="rId4"/>
    <p:sldId id="755" r:id="rId5"/>
    <p:sldId id="257" r:id="rId6"/>
    <p:sldId id="623" r:id="rId7"/>
    <p:sldId id="626" r:id="rId8"/>
    <p:sldId id="260" r:id="rId9"/>
    <p:sldId id="639" r:id="rId10"/>
    <p:sldId id="640" r:id="rId11"/>
    <p:sldId id="641" r:id="rId12"/>
    <p:sldId id="642" r:id="rId13"/>
    <p:sldId id="643" r:id="rId14"/>
    <p:sldId id="644" r:id="rId15"/>
    <p:sldId id="645" r:id="rId16"/>
    <p:sldId id="268" r:id="rId17"/>
    <p:sldId id="647" r:id="rId18"/>
    <p:sldId id="648" r:id="rId19"/>
    <p:sldId id="649" r:id="rId20"/>
    <p:sldId id="650" r:id="rId21"/>
    <p:sldId id="651" r:id="rId22"/>
    <p:sldId id="652" r:id="rId23"/>
    <p:sldId id="746" r:id="rId24"/>
    <p:sldId id="747" r:id="rId25"/>
    <p:sldId id="748" r:id="rId26"/>
    <p:sldId id="743" r:id="rId27"/>
    <p:sldId id="752" r:id="rId28"/>
    <p:sldId id="753" r:id="rId29"/>
    <p:sldId id="754" r:id="rId30"/>
    <p:sldId id="657" r:id="rId31"/>
    <p:sldId id="658" r:id="rId32"/>
    <p:sldId id="714" r:id="rId33"/>
    <p:sldId id="659" r:id="rId34"/>
    <p:sldId id="660" r:id="rId35"/>
    <p:sldId id="661" r:id="rId36"/>
    <p:sldId id="662" r:id="rId37"/>
    <p:sldId id="663" r:id="rId38"/>
    <p:sldId id="594" r:id="rId39"/>
    <p:sldId id="665" r:id="rId40"/>
    <p:sldId id="666" r:id="rId41"/>
    <p:sldId id="667" r:id="rId42"/>
    <p:sldId id="668" r:id="rId43"/>
    <p:sldId id="669" r:id="rId44"/>
    <p:sldId id="670" r:id="rId45"/>
    <p:sldId id="671" r:id="rId46"/>
    <p:sldId id="672" r:id="rId47"/>
    <p:sldId id="673" r:id="rId48"/>
    <p:sldId id="674" r:id="rId49"/>
    <p:sldId id="675" r:id="rId50"/>
    <p:sldId id="676" r:id="rId51"/>
    <p:sldId id="677" r:id="rId52"/>
    <p:sldId id="678" r:id="rId53"/>
    <p:sldId id="679" r:id="rId54"/>
    <p:sldId id="680" r:id="rId55"/>
    <p:sldId id="681" r:id="rId56"/>
    <p:sldId id="682" r:id="rId57"/>
    <p:sldId id="683" r:id="rId58"/>
    <p:sldId id="684" r:id="rId59"/>
    <p:sldId id="685" r:id="rId60"/>
    <p:sldId id="686" r:id="rId61"/>
    <p:sldId id="687" r:id="rId62"/>
    <p:sldId id="688" r:id="rId63"/>
    <p:sldId id="689" r:id="rId64"/>
    <p:sldId id="690" r:id="rId65"/>
    <p:sldId id="691" r:id="rId66"/>
    <p:sldId id="692" r:id="rId67"/>
    <p:sldId id="693" r:id="rId68"/>
    <p:sldId id="694" r:id="rId69"/>
    <p:sldId id="695" r:id="rId70"/>
    <p:sldId id="696" r:id="rId71"/>
    <p:sldId id="697" r:id="rId72"/>
    <p:sldId id="698" r:id="rId73"/>
    <p:sldId id="699" r:id="rId74"/>
    <p:sldId id="700" r:id="rId75"/>
    <p:sldId id="701" r:id="rId76"/>
    <p:sldId id="702" r:id="rId77"/>
    <p:sldId id="703" r:id="rId78"/>
    <p:sldId id="704" r:id="rId79"/>
    <p:sldId id="705" r:id="rId80"/>
    <p:sldId id="706" r:id="rId81"/>
    <p:sldId id="707" r:id="rId82"/>
    <p:sldId id="708" r:id="rId83"/>
    <p:sldId id="709" r:id="rId84"/>
    <p:sldId id="710" r:id="rId85"/>
    <p:sldId id="711" r:id="rId86"/>
    <p:sldId id="712" r:id="rId87"/>
    <p:sldId id="713" r:id="rId88"/>
  </p:sldIdLst>
  <p:sldSz cx="9144000" cy="6858000" type="screen4x3"/>
  <p:notesSz cx="6858000" cy="9144000"/>
  <p:defaultTextStyle>
    <a:defPPr>
      <a:defRPr lang="en-US"/>
    </a:defPPr>
    <a:lvl1pPr algn="l" rtl="0" eaLnBrk="0" fontAlgn="base" hangingPunct="0">
      <a:spcBef>
        <a:spcPct val="0"/>
      </a:spcBef>
      <a:spcAft>
        <a:spcPct val="0"/>
      </a:spcAft>
      <a:defRPr sz="3200" kern="1200">
        <a:solidFill>
          <a:schemeClr val="tx1"/>
        </a:solidFill>
        <a:latin typeface="Times New Roman" charset="0"/>
        <a:ea typeface="ＭＳ Ｐゴシック" charset="-128"/>
        <a:cs typeface="+mn-cs"/>
        <a:sym typeface="Math1" charset="0"/>
      </a:defRPr>
    </a:lvl1pPr>
    <a:lvl2pPr marL="457200" algn="l" rtl="0" eaLnBrk="0" fontAlgn="base" hangingPunct="0">
      <a:spcBef>
        <a:spcPct val="0"/>
      </a:spcBef>
      <a:spcAft>
        <a:spcPct val="0"/>
      </a:spcAft>
      <a:defRPr sz="3200" kern="1200">
        <a:solidFill>
          <a:schemeClr val="tx1"/>
        </a:solidFill>
        <a:latin typeface="Times New Roman" charset="0"/>
        <a:ea typeface="ＭＳ Ｐゴシック" charset="-128"/>
        <a:cs typeface="+mn-cs"/>
        <a:sym typeface="Math1" charset="0"/>
      </a:defRPr>
    </a:lvl2pPr>
    <a:lvl3pPr marL="914400" algn="l" rtl="0" eaLnBrk="0" fontAlgn="base" hangingPunct="0">
      <a:spcBef>
        <a:spcPct val="0"/>
      </a:spcBef>
      <a:spcAft>
        <a:spcPct val="0"/>
      </a:spcAft>
      <a:defRPr sz="3200" kern="1200">
        <a:solidFill>
          <a:schemeClr val="tx1"/>
        </a:solidFill>
        <a:latin typeface="Times New Roman" charset="0"/>
        <a:ea typeface="ＭＳ Ｐゴシック" charset="-128"/>
        <a:cs typeface="+mn-cs"/>
        <a:sym typeface="Math1" charset="0"/>
      </a:defRPr>
    </a:lvl3pPr>
    <a:lvl4pPr marL="1371600" algn="l" rtl="0" eaLnBrk="0" fontAlgn="base" hangingPunct="0">
      <a:spcBef>
        <a:spcPct val="0"/>
      </a:spcBef>
      <a:spcAft>
        <a:spcPct val="0"/>
      </a:spcAft>
      <a:defRPr sz="3200" kern="1200">
        <a:solidFill>
          <a:schemeClr val="tx1"/>
        </a:solidFill>
        <a:latin typeface="Times New Roman" charset="0"/>
        <a:ea typeface="ＭＳ Ｐゴシック" charset="-128"/>
        <a:cs typeface="+mn-cs"/>
        <a:sym typeface="Math1" charset="0"/>
      </a:defRPr>
    </a:lvl4pPr>
    <a:lvl5pPr marL="1828800" algn="l" rtl="0" eaLnBrk="0" fontAlgn="base" hangingPunct="0">
      <a:spcBef>
        <a:spcPct val="0"/>
      </a:spcBef>
      <a:spcAft>
        <a:spcPct val="0"/>
      </a:spcAft>
      <a:defRPr sz="3200" kern="1200">
        <a:solidFill>
          <a:schemeClr val="tx1"/>
        </a:solidFill>
        <a:latin typeface="Times New Roman" charset="0"/>
        <a:ea typeface="ＭＳ Ｐゴシック" charset="-128"/>
        <a:cs typeface="+mn-cs"/>
        <a:sym typeface="Math1" charset="0"/>
      </a:defRPr>
    </a:lvl5pPr>
    <a:lvl6pPr marL="2286000" algn="l" defTabSz="914400" rtl="0" eaLnBrk="1" latinLnBrk="0" hangingPunct="1">
      <a:defRPr sz="3200" kern="1200">
        <a:solidFill>
          <a:schemeClr val="tx1"/>
        </a:solidFill>
        <a:latin typeface="Times New Roman" charset="0"/>
        <a:ea typeface="ＭＳ Ｐゴシック" charset="-128"/>
        <a:cs typeface="+mn-cs"/>
        <a:sym typeface="Math1" charset="0"/>
      </a:defRPr>
    </a:lvl6pPr>
    <a:lvl7pPr marL="2743200" algn="l" defTabSz="914400" rtl="0" eaLnBrk="1" latinLnBrk="0" hangingPunct="1">
      <a:defRPr sz="3200" kern="1200">
        <a:solidFill>
          <a:schemeClr val="tx1"/>
        </a:solidFill>
        <a:latin typeface="Times New Roman" charset="0"/>
        <a:ea typeface="ＭＳ Ｐゴシック" charset="-128"/>
        <a:cs typeface="+mn-cs"/>
        <a:sym typeface="Math1" charset="0"/>
      </a:defRPr>
    </a:lvl7pPr>
    <a:lvl8pPr marL="3200400" algn="l" defTabSz="914400" rtl="0" eaLnBrk="1" latinLnBrk="0" hangingPunct="1">
      <a:defRPr sz="3200" kern="1200">
        <a:solidFill>
          <a:schemeClr val="tx1"/>
        </a:solidFill>
        <a:latin typeface="Times New Roman" charset="0"/>
        <a:ea typeface="ＭＳ Ｐゴシック" charset="-128"/>
        <a:cs typeface="+mn-cs"/>
        <a:sym typeface="Math1" charset="0"/>
      </a:defRPr>
    </a:lvl8pPr>
    <a:lvl9pPr marL="3657600" algn="l" defTabSz="914400" rtl="0" eaLnBrk="1" latinLnBrk="0" hangingPunct="1">
      <a:defRPr sz="3200" kern="1200">
        <a:solidFill>
          <a:schemeClr val="tx1"/>
        </a:solidFill>
        <a:latin typeface="Times New Roman" charset="0"/>
        <a:ea typeface="ＭＳ Ｐゴシック" charset="-128"/>
        <a:cs typeface="+mn-cs"/>
        <a:sym typeface="Math1"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F39AB-2606-454D-9124-E523690D964D}" v="6" dt="2019-10-28T11:14:24.2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00"/>
    <p:restoredTop sz="94706"/>
  </p:normalViewPr>
  <p:slideViewPr>
    <p:cSldViewPr>
      <p:cViewPr>
        <p:scale>
          <a:sx n="75" d="100"/>
          <a:sy n="75" d="100"/>
        </p:scale>
        <p:origin x="2250" y="79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00" d="100"/>
        <a:sy n="100" d="100"/>
      </p:scale>
      <p:origin x="0" y="48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95"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 Type="http://schemas.openxmlformats.org/officeDocument/2006/relationships/slide" Target="slides/slide4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9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20000"/>
              </a:spcBef>
              <a:buFontTx/>
              <a:buChar char="•"/>
              <a:defRPr sz="1200">
                <a:latin typeface="Times New Roman" pitchFamily="18" charset="0"/>
                <a:ea typeface="+mn-ea"/>
                <a:cs typeface="+mn-cs"/>
                <a:sym typeface="Math1" pitchFamily="2" charset="2"/>
              </a:defRPr>
            </a:lvl1pPr>
          </a:lstStyle>
          <a:p>
            <a:pPr>
              <a:defRPr/>
            </a:pPr>
            <a:endParaRPr lang="en-US"/>
          </a:p>
        </p:txBody>
      </p:sp>
      <p:sp>
        <p:nvSpPr>
          <p:cNvPr id="33997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20000"/>
              </a:spcBef>
              <a:buFontTx/>
              <a:buChar char="•"/>
              <a:defRPr sz="1200">
                <a:latin typeface="Times New Roman" pitchFamily="18" charset="0"/>
                <a:ea typeface="+mn-ea"/>
                <a:cs typeface="+mn-cs"/>
                <a:sym typeface="Math1" pitchFamily="2" charset="2"/>
              </a:defRPr>
            </a:lvl1pPr>
          </a:lstStyle>
          <a:p>
            <a:pPr>
              <a:defRPr/>
            </a:pPr>
            <a:endParaRPr lang="en-US"/>
          </a:p>
        </p:txBody>
      </p:sp>
      <p:sp>
        <p:nvSpPr>
          <p:cNvPr id="3399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20000"/>
              </a:spcBef>
              <a:buFontTx/>
              <a:buChar char="•"/>
              <a:defRPr sz="1200">
                <a:latin typeface="Times New Roman" pitchFamily="18" charset="0"/>
                <a:ea typeface="+mn-ea"/>
                <a:cs typeface="+mn-cs"/>
                <a:sym typeface="Math1" pitchFamily="2" charset="2"/>
              </a:defRPr>
            </a:lvl1pPr>
          </a:lstStyle>
          <a:p>
            <a:pPr>
              <a:defRPr/>
            </a:pPr>
            <a:endParaRPr lang="en-US"/>
          </a:p>
        </p:txBody>
      </p:sp>
      <p:sp>
        <p:nvSpPr>
          <p:cNvPr id="3399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20000"/>
              </a:spcBef>
              <a:buFontTx/>
              <a:buChar char="•"/>
              <a:defRPr sz="1200" smtClean="0"/>
            </a:lvl1pPr>
          </a:lstStyle>
          <a:p>
            <a:pPr>
              <a:defRPr/>
            </a:pPr>
            <a:fld id="{6A8292B5-923E-2D44-9DFF-62C141431F6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0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20000"/>
              </a:spcBef>
              <a:buFontTx/>
              <a:buChar char="•"/>
              <a:defRPr sz="1200">
                <a:latin typeface="Times New Roman" pitchFamily="18" charset="0"/>
                <a:ea typeface="+mn-ea"/>
                <a:cs typeface="+mn-cs"/>
                <a:sym typeface="Math1" pitchFamily="2" charset="2"/>
              </a:defRPr>
            </a:lvl1pPr>
          </a:lstStyle>
          <a:p>
            <a:pPr>
              <a:defRPr/>
            </a:pPr>
            <a:endParaRPr lang="en-US"/>
          </a:p>
        </p:txBody>
      </p:sp>
      <p:sp>
        <p:nvSpPr>
          <p:cNvPr id="3409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20000"/>
              </a:spcBef>
              <a:buFontTx/>
              <a:buChar char="•"/>
              <a:defRPr sz="1200">
                <a:latin typeface="Times New Roman" pitchFamily="18" charset="0"/>
                <a:ea typeface="+mn-ea"/>
                <a:cs typeface="+mn-cs"/>
                <a:sym typeface="Math1" pitchFamily="2" charset="2"/>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409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09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20000"/>
              </a:spcBef>
              <a:buFontTx/>
              <a:buChar char="•"/>
              <a:defRPr sz="1200">
                <a:latin typeface="Times New Roman" pitchFamily="18" charset="0"/>
                <a:ea typeface="+mn-ea"/>
                <a:cs typeface="+mn-cs"/>
                <a:sym typeface="Math1" pitchFamily="2" charset="2"/>
              </a:defRPr>
            </a:lvl1pPr>
          </a:lstStyle>
          <a:p>
            <a:pPr>
              <a:defRPr/>
            </a:pPr>
            <a:endParaRPr lang="en-US"/>
          </a:p>
        </p:txBody>
      </p:sp>
      <p:sp>
        <p:nvSpPr>
          <p:cNvPr id="3409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20000"/>
              </a:spcBef>
              <a:buFontTx/>
              <a:buChar char="•"/>
              <a:defRPr sz="1200" smtClean="0"/>
            </a:lvl1pPr>
          </a:lstStyle>
          <a:p>
            <a:pPr>
              <a:defRPr/>
            </a:pPr>
            <a:fld id="{A1C984AD-105A-6F48-A98F-E6BA813C56C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818C6BD4-22D1-5941-A87E-372DD75DDDF2}" type="slidenum">
              <a:rPr lang="en-US" altLang="en-US"/>
              <a:pPr>
                <a:spcBef>
                  <a:spcPct val="20000"/>
                </a:spcBef>
              </a:pPr>
              <a:t>1</a:t>
            </a:fld>
            <a:endParaRPr lang="en-US" alt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F3EDB40A-1D25-3343-8E46-60F855C181CA}" type="slidenum">
              <a:rPr lang="en-US" altLang="en-US"/>
              <a:pPr>
                <a:spcBef>
                  <a:spcPct val="20000"/>
                </a:spcBef>
              </a:pPr>
              <a:t>12</a:t>
            </a:fld>
            <a:endParaRPr lang="en-US" alt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1A1664ED-4D34-4346-81CF-1D9A42C23805}" type="slidenum">
              <a:rPr lang="en-US" altLang="en-US"/>
              <a:pPr>
                <a:spcBef>
                  <a:spcPct val="20000"/>
                </a:spcBef>
              </a:pPr>
              <a:t>13</a:t>
            </a:fld>
            <a:endParaRPr lang="en-US" alt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A6C5776F-A9B0-7C4F-BC2C-1B675DB94E3F}" type="slidenum">
              <a:rPr lang="en-US" altLang="en-US"/>
              <a:pPr>
                <a:spcBef>
                  <a:spcPct val="20000"/>
                </a:spcBef>
              </a:pPr>
              <a:t>14</a:t>
            </a:fld>
            <a:endParaRPr lang="en-US" alt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BB458788-C8AE-AD40-9CC1-F8276EDD1DA6}" type="slidenum">
              <a:rPr lang="en-US" altLang="en-US"/>
              <a:pPr>
                <a:spcBef>
                  <a:spcPct val="20000"/>
                </a:spcBef>
              </a:pPr>
              <a:t>15</a:t>
            </a:fld>
            <a:endParaRPr lang="en-US" alt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B9D34614-4088-A34B-84C9-BD954E82FBD9}" type="slidenum">
              <a:rPr lang="en-US" altLang="en-US"/>
              <a:pPr>
                <a:spcBef>
                  <a:spcPct val="20000"/>
                </a:spcBef>
              </a:pPr>
              <a:t>16</a:t>
            </a:fld>
            <a:endParaRPr lang="en-US" alt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1828724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6A45D780-BC4D-DE4A-AD26-034C4123FCB2}" type="slidenum">
              <a:rPr lang="en-US" altLang="en-US"/>
              <a:pPr>
                <a:spcBef>
                  <a:spcPct val="20000"/>
                </a:spcBef>
              </a:pPr>
              <a:t>17</a:t>
            </a:fld>
            <a:endParaRPr lang="en-US" alt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6FADC4E1-A903-9647-9CEC-ED9DADC611F7}" type="slidenum">
              <a:rPr lang="en-US" altLang="en-US"/>
              <a:pPr>
                <a:spcBef>
                  <a:spcPct val="20000"/>
                </a:spcBef>
              </a:pPr>
              <a:t>18</a:t>
            </a:fld>
            <a:endParaRPr lang="en-US" alt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902FE637-8D2B-D641-9854-0469018F97EF}" type="slidenum">
              <a:rPr lang="en-US" altLang="en-US"/>
              <a:pPr>
                <a:spcBef>
                  <a:spcPct val="20000"/>
                </a:spcBef>
              </a:pPr>
              <a:t>19</a:t>
            </a:fld>
            <a:endParaRPr lang="en-US" alt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78D6B766-88D3-3A42-A625-79CF2AA1BF8E}" type="slidenum">
              <a:rPr lang="en-US" altLang="en-US"/>
              <a:pPr>
                <a:spcBef>
                  <a:spcPct val="20000"/>
                </a:spcBef>
              </a:pPr>
              <a:t>20</a:t>
            </a:fld>
            <a:endParaRPr lang="en-US" alt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B8A62E6B-9CA1-084C-BCE6-D3FF96EF00F4}" type="slidenum">
              <a:rPr lang="en-US" altLang="en-US"/>
              <a:pPr>
                <a:spcBef>
                  <a:spcPct val="20000"/>
                </a:spcBef>
              </a:pPr>
              <a:t>21</a:t>
            </a:fld>
            <a:endParaRPr lang="en-US" alt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4717D040-7067-1E4A-B014-CED9DBDF2830}" type="slidenum">
              <a:rPr lang="en-US" altLang="en-US"/>
              <a:pPr>
                <a:spcBef>
                  <a:spcPct val="20000"/>
                </a:spcBef>
              </a:pPr>
              <a:t>2</a:t>
            </a:fld>
            <a:endParaRPr lang="en-US" alt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2E2B6F3C-1E8C-1C42-8424-231812A5D6D1}" type="slidenum">
              <a:rPr lang="en-US" altLang="en-US"/>
              <a:pPr>
                <a:spcBef>
                  <a:spcPct val="20000"/>
                </a:spcBef>
              </a:pPr>
              <a:t>24</a:t>
            </a:fld>
            <a:endParaRPr lang="en-US" alt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31742455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78390DEB-1F82-CE47-B361-4827B83FEB14}" type="slidenum">
              <a:rPr lang="en-US" altLang="en-US"/>
              <a:pPr>
                <a:spcBef>
                  <a:spcPct val="20000"/>
                </a:spcBef>
              </a:pPr>
              <a:t>25</a:t>
            </a:fld>
            <a:endParaRPr lang="en-US" alt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19383750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F7A77807-6B02-CD43-941D-BF438D9E9FE1}" type="slidenum">
              <a:rPr lang="en-US" altLang="en-US"/>
              <a:pPr>
                <a:spcBef>
                  <a:spcPct val="20000"/>
                </a:spcBef>
              </a:pPr>
              <a:t>26</a:t>
            </a:fld>
            <a:endParaRPr lang="en-US" alt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BCD860D2-2205-E240-945C-2B8E295559FF}" type="slidenum">
              <a:rPr lang="en-US" altLang="en-US"/>
              <a:pPr>
                <a:spcBef>
                  <a:spcPct val="20000"/>
                </a:spcBef>
              </a:pPr>
              <a:t>33</a:t>
            </a:fld>
            <a:endParaRPr lang="en-US" alt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0A0C80F2-DF91-3246-8630-B364E1D18CB4}" type="slidenum">
              <a:rPr lang="en-US" altLang="en-US"/>
              <a:pPr>
                <a:spcBef>
                  <a:spcPct val="20000"/>
                </a:spcBef>
              </a:pPr>
              <a:t>34</a:t>
            </a:fld>
            <a:endParaRPr lang="en-US" alt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C7BFACDF-63F7-0546-8005-CF2A7A7FE91B}" type="slidenum">
              <a:rPr lang="en-US" altLang="en-US"/>
              <a:pPr>
                <a:spcBef>
                  <a:spcPct val="20000"/>
                </a:spcBef>
              </a:pPr>
              <a:t>35</a:t>
            </a:fld>
            <a:endParaRPr lang="en-US" alt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4AE13099-2ABA-D343-9ED5-DABB5C2BFBD1}" type="slidenum">
              <a:rPr lang="en-US" altLang="en-US"/>
              <a:pPr>
                <a:spcBef>
                  <a:spcPct val="20000"/>
                </a:spcBef>
              </a:pPr>
              <a:t>39</a:t>
            </a:fld>
            <a:endParaRPr lang="en-US" alt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54C23C98-01B4-C644-B578-03C0E4A59621}" type="slidenum">
              <a:rPr lang="en-US" altLang="en-US"/>
              <a:pPr>
                <a:spcBef>
                  <a:spcPct val="20000"/>
                </a:spcBef>
              </a:pPr>
              <a:t>40</a:t>
            </a:fld>
            <a:endParaRPr lang="en-US" alt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37CBEED5-8955-B048-B402-2AD77782C7BE}" type="slidenum">
              <a:rPr lang="en-US" altLang="en-US"/>
              <a:pPr>
                <a:spcBef>
                  <a:spcPct val="20000"/>
                </a:spcBef>
              </a:pPr>
              <a:t>41</a:t>
            </a:fld>
            <a:endParaRPr lang="en-US" alt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F33B089B-95B6-A145-88F8-EC2C02E50EC0}" type="slidenum">
              <a:rPr lang="en-US" altLang="en-US"/>
              <a:pPr>
                <a:spcBef>
                  <a:spcPct val="20000"/>
                </a:spcBef>
              </a:pPr>
              <a:t>42</a:t>
            </a:fld>
            <a:endParaRPr lang="en-US" alt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C09E0E52-AE2A-0148-9474-F01EDE98ED7B}" type="slidenum">
              <a:rPr lang="en-US" altLang="en-US"/>
              <a:pPr>
                <a:spcBef>
                  <a:spcPct val="20000"/>
                </a:spcBef>
              </a:pPr>
              <a:t>5</a:t>
            </a:fld>
            <a:endParaRPr lang="en-US" alt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D2665BB5-80D0-B04D-8521-15510192C7BF}" type="slidenum">
              <a:rPr lang="en-US" altLang="en-US"/>
              <a:pPr>
                <a:spcBef>
                  <a:spcPct val="20000"/>
                </a:spcBef>
              </a:pPr>
              <a:t>43</a:t>
            </a:fld>
            <a:endParaRPr lang="en-US" alt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F7710E85-765D-EC40-BD80-A6FB1BE5B5C8}" type="slidenum">
              <a:rPr lang="en-US" altLang="en-US"/>
              <a:pPr>
                <a:spcBef>
                  <a:spcPct val="20000"/>
                </a:spcBef>
              </a:pPr>
              <a:t>44</a:t>
            </a:fld>
            <a:endParaRPr lang="en-US" alt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8654A7C5-FC99-8548-A182-BAB0E63C5E50}" type="slidenum">
              <a:rPr lang="en-US" altLang="en-US"/>
              <a:pPr>
                <a:spcBef>
                  <a:spcPct val="20000"/>
                </a:spcBef>
              </a:pPr>
              <a:t>45</a:t>
            </a:fld>
            <a:endParaRPr lang="en-US" alt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127C1A66-6807-0E40-85F6-864774A9547C}" type="slidenum">
              <a:rPr lang="en-US" altLang="en-US"/>
              <a:pPr>
                <a:spcBef>
                  <a:spcPct val="20000"/>
                </a:spcBef>
              </a:pPr>
              <a:t>46</a:t>
            </a:fld>
            <a:endParaRPr lang="en-US" alt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88B9E9C4-76F1-3C4E-9829-A66CBFB5B124}" type="slidenum">
              <a:rPr lang="en-US" altLang="en-US"/>
              <a:pPr>
                <a:spcBef>
                  <a:spcPct val="20000"/>
                </a:spcBef>
              </a:pPr>
              <a:t>47</a:t>
            </a:fld>
            <a:endParaRPr lang="en-US" alt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5D84414A-BD71-B843-AD2F-B4BA90C44B8C}" type="slidenum">
              <a:rPr lang="en-US" altLang="en-US"/>
              <a:pPr>
                <a:spcBef>
                  <a:spcPct val="20000"/>
                </a:spcBef>
              </a:pPr>
              <a:t>48</a:t>
            </a:fld>
            <a:endParaRPr lang="en-US" alt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678BA6FB-A28A-8946-9539-4412D03F0AE3}" type="slidenum">
              <a:rPr lang="en-US" altLang="en-US"/>
              <a:pPr>
                <a:spcBef>
                  <a:spcPct val="20000"/>
                </a:spcBef>
              </a:pPr>
              <a:t>49</a:t>
            </a:fld>
            <a:endParaRPr lang="en-US" alt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A5CBE566-299C-744B-849A-5BA56665A065}" type="slidenum">
              <a:rPr lang="en-US" altLang="en-US"/>
              <a:pPr>
                <a:spcBef>
                  <a:spcPct val="20000"/>
                </a:spcBef>
              </a:pPr>
              <a:t>50</a:t>
            </a:fld>
            <a:endParaRPr lang="en-US" alt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69F2E36C-B525-CB4A-A072-35815D0B4BDF}" type="slidenum">
              <a:rPr lang="en-US" altLang="en-US"/>
              <a:pPr>
                <a:spcBef>
                  <a:spcPct val="20000"/>
                </a:spcBef>
              </a:pPr>
              <a:t>51</a:t>
            </a:fld>
            <a:endParaRPr lang="en-US" alt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E8A2666C-5769-A34E-B9FA-42196995FD05}" type="slidenum">
              <a:rPr lang="en-US" altLang="en-US"/>
              <a:pPr>
                <a:spcBef>
                  <a:spcPct val="20000"/>
                </a:spcBef>
              </a:pPr>
              <a:t>52</a:t>
            </a:fld>
            <a:endParaRPr lang="en-US" alt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A97049E1-5813-A24C-84D1-53869788F3CC}" type="slidenum">
              <a:rPr lang="en-US" altLang="en-US"/>
              <a:pPr>
                <a:spcBef>
                  <a:spcPct val="20000"/>
                </a:spcBef>
              </a:pPr>
              <a:t>6</a:t>
            </a:fld>
            <a:endParaRPr lang="en-US" alt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8C610A36-E4B0-824E-A70D-AE3A8348105D}" type="slidenum">
              <a:rPr lang="en-US" altLang="en-US"/>
              <a:pPr>
                <a:spcBef>
                  <a:spcPct val="20000"/>
                </a:spcBef>
              </a:pPr>
              <a:t>53</a:t>
            </a:fld>
            <a:endParaRPr lang="en-US" alt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4C13FFA5-7621-8342-98EA-298B49DE8629}" type="slidenum">
              <a:rPr lang="en-US" altLang="en-US"/>
              <a:pPr>
                <a:spcBef>
                  <a:spcPct val="20000"/>
                </a:spcBef>
              </a:pPr>
              <a:t>54</a:t>
            </a:fld>
            <a:endParaRPr lang="en-US" alt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2C60C4CD-185C-BD45-ADB8-F5333264D30B}" type="slidenum">
              <a:rPr lang="en-US" altLang="en-US"/>
              <a:pPr>
                <a:spcBef>
                  <a:spcPct val="20000"/>
                </a:spcBef>
              </a:pPr>
              <a:t>55</a:t>
            </a:fld>
            <a:endParaRPr lang="en-US" alt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57AE79CE-6393-714A-B461-9836873CFE16}" type="slidenum">
              <a:rPr lang="en-US" altLang="en-US"/>
              <a:pPr>
                <a:spcBef>
                  <a:spcPct val="20000"/>
                </a:spcBef>
              </a:pPr>
              <a:t>56</a:t>
            </a:fld>
            <a:endParaRPr lang="en-US" alt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46BD088A-886F-1742-9E72-DBF9EBA803BF}" type="slidenum">
              <a:rPr lang="en-US" altLang="en-US"/>
              <a:pPr>
                <a:spcBef>
                  <a:spcPct val="20000"/>
                </a:spcBef>
              </a:pPr>
              <a:t>57</a:t>
            </a:fld>
            <a:endParaRPr lang="en-US" altLang="en-US"/>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32228B28-36EC-6A41-8646-A7F5930D73D7}" type="slidenum">
              <a:rPr lang="en-US" altLang="en-US"/>
              <a:pPr>
                <a:spcBef>
                  <a:spcPct val="20000"/>
                </a:spcBef>
              </a:pPr>
              <a:t>58</a:t>
            </a:fld>
            <a:endParaRPr lang="en-US" alt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7F8D9AE6-DEEE-3B4A-8509-DC03F9D58231}" type="slidenum">
              <a:rPr lang="en-US" altLang="en-US"/>
              <a:pPr>
                <a:spcBef>
                  <a:spcPct val="20000"/>
                </a:spcBef>
              </a:pPr>
              <a:t>59</a:t>
            </a:fld>
            <a:endParaRPr lang="en-US" altLang="en-US"/>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5D06FD3E-FE61-664F-8FB5-24C4C40487C4}" type="slidenum">
              <a:rPr lang="en-US" altLang="en-US"/>
              <a:pPr>
                <a:spcBef>
                  <a:spcPct val="20000"/>
                </a:spcBef>
              </a:pPr>
              <a:t>60</a:t>
            </a:fld>
            <a:endParaRPr lang="en-US" altLang="en-US"/>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B0555707-1F24-9540-A205-E7558F4D1CA3}" type="slidenum">
              <a:rPr lang="en-US" altLang="en-US"/>
              <a:pPr>
                <a:spcBef>
                  <a:spcPct val="20000"/>
                </a:spcBef>
              </a:pPr>
              <a:t>61</a:t>
            </a:fld>
            <a:endParaRPr lang="en-US" altLang="en-US"/>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B2ED031D-64AA-AF4A-8778-EFDAA1975B81}" type="slidenum">
              <a:rPr lang="en-US" altLang="en-US"/>
              <a:pPr>
                <a:spcBef>
                  <a:spcPct val="20000"/>
                </a:spcBef>
              </a:pPr>
              <a:t>62</a:t>
            </a:fld>
            <a:endParaRPr lang="en-US" altLang="en-US"/>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0DFD230E-E436-6D45-9E3E-1E3B545AC1F1}" type="slidenum">
              <a:rPr lang="en-US" altLang="en-US"/>
              <a:pPr>
                <a:spcBef>
                  <a:spcPct val="20000"/>
                </a:spcBef>
              </a:pPr>
              <a:t>7</a:t>
            </a:fld>
            <a:endParaRPr lang="en-US" alt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F7A2504C-A63B-4C4A-8C75-2EEBEBE76845}" type="slidenum">
              <a:rPr lang="en-US" altLang="en-US"/>
              <a:pPr>
                <a:spcBef>
                  <a:spcPct val="20000"/>
                </a:spcBef>
              </a:pPr>
              <a:t>63</a:t>
            </a:fld>
            <a:endParaRPr lang="en-US" alt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03372575-3B10-2243-A918-7C1CC47D99C8}" type="slidenum">
              <a:rPr lang="en-US" altLang="en-US"/>
              <a:pPr>
                <a:spcBef>
                  <a:spcPct val="20000"/>
                </a:spcBef>
              </a:pPr>
              <a:t>65</a:t>
            </a:fld>
            <a:endParaRPr lang="en-US" alt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noTextEdit="1"/>
          </p:cNvSpPr>
          <p:nvPr>
            <p:ph type="sldImg"/>
          </p:nvPr>
        </p:nvSpPr>
        <p:spPr>
          <a:ln/>
        </p:spPr>
      </p:sp>
      <p:sp>
        <p:nvSpPr>
          <p:cNvPr id="1331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331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0B7ACF9E-54F7-5441-BA6A-DDA6F0B743E4}" type="slidenum">
              <a:rPr lang="en-US" altLang="en-US"/>
              <a:pPr>
                <a:spcBef>
                  <a:spcPct val="20000"/>
                </a:spcBef>
              </a:pPr>
              <a:t>66</a:t>
            </a:fld>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806CF185-6FB2-0E49-B1DE-78D7C9EB36E6}" type="slidenum">
              <a:rPr lang="en-US" altLang="en-US"/>
              <a:pPr>
                <a:spcBef>
                  <a:spcPct val="20000"/>
                </a:spcBef>
              </a:pPr>
              <a:t>77</a:t>
            </a:fld>
            <a:endParaRPr lang="en-US" altLang="en-US"/>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F15709F1-047F-BB43-9E28-EB9BA892D8A8}" type="slidenum">
              <a:rPr lang="en-US" altLang="en-US"/>
              <a:pPr>
                <a:spcBef>
                  <a:spcPct val="20000"/>
                </a:spcBef>
              </a:pPr>
              <a:t>78</a:t>
            </a:fld>
            <a:endParaRPr lang="en-US" alt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FCB011B1-C565-7D4E-8068-37692B66D647}" type="slidenum">
              <a:rPr lang="en-US" altLang="en-US"/>
              <a:pPr>
                <a:spcBef>
                  <a:spcPct val="20000"/>
                </a:spcBef>
              </a:pPr>
              <a:t>79</a:t>
            </a:fld>
            <a:endParaRPr lang="en-US" alt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E47EF41C-A008-D146-8B50-F2608213E8B1}" type="slidenum">
              <a:rPr lang="en-US" altLang="en-US"/>
              <a:pPr>
                <a:spcBef>
                  <a:spcPct val="20000"/>
                </a:spcBef>
              </a:pPr>
              <a:t>80</a:t>
            </a:fld>
            <a:endParaRPr lang="en-US" alt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80D4C9D4-7B4E-4644-AAE6-C0B41A0DE3A3}" type="slidenum">
              <a:rPr lang="en-US" altLang="en-US"/>
              <a:pPr>
                <a:spcBef>
                  <a:spcPct val="20000"/>
                </a:spcBef>
              </a:pPr>
              <a:t>81</a:t>
            </a:fld>
            <a:endParaRPr lang="en-US" altLang="en-US"/>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FDFFF184-1794-D347-A2E5-9062A35B4787}" type="slidenum">
              <a:rPr lang="en-US" altLang="en-US"/>
              <a:pPr>
                <a:spcBef>
                  <a:spcPct val="20000"/>
                </a:spcBef>
              </a:pPr>
              <a:t>82</a:t>
            </a:fld>
            <a:endParaRPr lang="en-US" altLang="en-US"/>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637771F3-2FDE-B842-AAB0-A05737697CDB}" type="slidenum">
              <a:rPr lang="en-US" altLang="en-US"/>
              <a:pPr>
                <a:spcBef>
                  <a:spcPct val="20000"/>
                </a:spcBef>
              </a:pPr>
              <a:t>83</a:t>
            </a:fld>
            <a:endParaRPr lang="en-US" altLang="en-US"/>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53E999A5-65D5-F249-B2B0-5198809C497C}" type="slidenum">
              <a:rPr lang="en-US" altLang="en-US"/>
              <a:pPr>
                <a:spcBef>
                  <a:spcPct val="20000"/>
                </a:spcBef>
              </a:pPr>
              <a:t>8</a:t>
            </a:fld>
            <a:endParaRPr lang="en-US" alt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0FC5E248-7DB4-164E-866E-4FF368CA8877}" type="slidenum">
              <a:rPr lang="en-US" altLang="en-US"/>
              <a:pPr>
                <a:spcBef>
                  <a:spcPct val="20000"/>
                </a:spcBef>
              </a:pPr>
              <a:t>84</a:t>
            </a:fld>
            <a:endParaRPr lang="en-US" alt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6AC8B2DB-F902-FC42-8EC3-5384C3ED07CB}" type="slidenum">
              <a:rPr lang="en-US" altLang="en-US"/>
              <a:pPr>
                <a:spcBef>
                  <a:spcPct val="20000"/>
                </a:spcBef>
              </a:pPr>
              <a:t>85</a:t>
            </a:fld>
            <a:endParaRPr lang="en-US" altLang="en-US"/>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30C49880-3BAB-884E-9354-C4BCA5D890CF}" type="slidenum">
              <a:rPr lang="en-US" altLang="en-US"/>
              <a:pPr>
                <a:spcBef>
                  <a:spcPct val="20000"/>
                </a:spcBef>
              </a:pPr>
              <a:t>86</a:t>
            </a:fld>
            <a:endParaRPr lang="en-US" altLang="en-US"/>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08F00612-8703-2949-9AC1-0E62AD998F1B}" type="slidenum">
              <a:rPr lang="en-US" altLang="en-US"/>
              <a:pPr>
                <a:spcBef>
                  <a:spcPct val="20000"/>
                </a:spcBef>
              </a:pPr>
              <a:t>87</a:t>
            </a:fld>
            <a:endParaRPr lang="en-US" altLang="en-US"/>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F487D48E-AB53-044B-8320-D7758DD4BC0B}" type="slidenum">
              <a:rPr lang="en-US" altLang="en-US"/>
              <a:pPr>
                <a:spcBef>
                  <a:spcPct val="20000"/>
                </a:spcBef>
              </a:pPr>
              <a:t>9</a:t>
            </a:fld>
            <a:endParaRPr lang="en-US" alt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A22B2428-52AA-0341-9440-01AFE3CA9F9D}" type="slidenum">
              <a:rPr lang="en-US" altLang="en-US"/>
              <a:pPr>
                <a:spcBef>
                  <a:spcPct val="20000"/>
                </a:spcBef>
              </a:pPr>
              <a:t>10</a:t>
            </a:fld>
            <a:endParaRPr lang="en-US" alt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D8DC2332-7816-744C-8AC2-65E347A5856F}" type="slidenum">
              <a:rPr lang="en-US" altLang="en-US"/>
              <a:pPr>
                <a:spcBef>
                  <a:spcPct val="20000"/>
                </a:spcBef>
              </a:pPr>
              <a:t>11</a:t>
            </a:fld>
            <a:endParaRPr lang="en-US" alt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DCA9A9B-A4B0-0F4C-8F40-9D0CC1D57481}" type="slidenum">
              <a:rPr lang="en-US" altLang="en-US"/>
              <a:pPr>
                <a:defRPr/>
              </a:pPr>
              <a:t>‹#›</a:t>
            </a:fld>
            <a:endParaRPr lang="en-US" altLang="en-US"/>
          </a:p>
        </p:txBody>
      </p:sp>
    </p:spTree>
    <p:extLst>
      <p:ext uri="{BB962C8B-B14F-4D97-AF65-F5344CB8AC3E}">
        <p14:creationId xmlns:p14="http://schemas.microsoft.com/office/powerpoint/2010/main" val="1494319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06C161E-8535-0E4C-AE3E-85520ADD238D}" type="slidenum">
              <a:rPr lang="en-US" altLang="en-US"/>
              <a:pPr>
                <a:defRPr/>
              </a:pPr>
              <a:t>‹#›</a:t>
            </a:fld>
            <a:endParaRPr lang="en-US" altLang="en-US"/>
          </a:p>
        </p:txBody>
      </p:sp>
    </p:spTree>
    <p:extLst>
      <p:ext uri="{BB962C8B-B14F-4D97-AF65-F5344CB8AC3E}">
        <p14:creationId xmlns:p14="http://schemas.microsoft.com/office/powerpoint/2010/main" val="1555880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0A123C-2036-734A-94F2-1AC933BFE846}" type="slidenum">
              <a:rPr lang="en-US" altLang="en-US"/>
              <a:pPr>
                <a:defRPr/>
              </a:pPr>
              <a:t>‹#›</a:t>
            </a:fld>
            <a:endParaRPr lang="en-US" altLang="en-US"/>
          </a:p>
        </p:txBody>
      </p:sp>
    </p:spTree>
    <p:extLst>
      <p:ext uri="{BB962C8B-B14F-4D97-AF65-F5344CB8AC3E}">
        <p14:creationId xmlns:p14="http://schemas.microsoft.com/office/powerpoint/2010/main" val="1915148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GB"/>
          </a:p>
        </p:txBody>
      </p:sp>
      <p:sp>
        <p:nvSpPr>
          <p:cNvPr id="3" name="Table Placeholder 2"/>
          <p:cNvSpPr>
            <a:spLocks noGrp="1"/>
          </p:cNvSpPr>
          <p:nvPr>
            <p:ph type="tbl" idx="1"/>
          </p:nvPr>
        </p:nvSpPr>
        <p:spPr>
          <a:xfrm>
            <a:off x="685800" y="1981200"/>
            <a:ext cx="7772400" cy="4114800"/>
          </a:xfrm>
        </p:spPr>
        <p:txBody>
          <a:bodyPr/>
          <a:lstStyle/>
          <a:p>
            <a:pPr lvl="0"/>
            <a:endParaRPr lang="en-GB"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A50C946-18E0-4543-B247-D5B3CBA243E3}" type="slidenum">
              <a:rPr lang="en-US" altLang="en-US"/>
              <a:pPr>
                <a:defRPr/>
              </a:pPr>
              <a:t>‹#›</a:t>
            </a:fld>
            <a:endParaRPr lang="en-US" altLang="en-US"/>
          </a:p>
        </p:txBody>
      </p:sp>
    </p:spTree>
    <p:extLst>
      <p:ext uri="{BB962C8B-B14F-4D97-AF65-F5344CB8AC3E}">
        <p14:creationId xmlns:p14="http://schemas.microsoft.com/office/powerpoint/2010/main" val="1409081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19A8ED-2986-4042-9682-449D28AC9611}" type="slidenum">
              <a:rPr lang="en-US" altLang="en-US"/>
              <a:pPr>
                <a:defRPr/>
              </a:pPr>
              <a:t>‹#›</a:t>
            </a:fld>
            <a:endParaRPr lang="en-US" altLang="en-US"/>
          </a:p>
        </p:txBody>
      </p:sp>
    </p:spTree>
    <p:extLst>
      <p:ext uri="{BB962C8B-B14F-4D97-AF65-F5344CB8AC3E}">
        <p14:creationId xmlns:p14="http://schemas.microsoft.com/office/powerpoint/2010/main" val="198870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6F862E9-4272-4543-AB93-5B06664E5404}" type="slidenum">
              <a:rPr lang="en-US" altLang="en-US"/>
              <a:pPr>
                <a:defRPr/>
              </a:pPr>
              <a:t>‹#›</a:t>
            </a:fld>
            <a:endParaRPr lang="en-US" altLang="en-US"/>
          </a:p>
        </p:txBody>
      </p:sp>
    </p:spTree>
    <p:extLst>
      <p:ext uri="{BB962C8B-B14F-4D97-AF65-F5344CB8AC3E}">
        <p14:creationId xmlns:p14="http://schemas.microsoft.com/office/powerpoint/2010/main" val="93062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7E4BFD7-26DD-354F-B625-E8AC22E07071}" type="slidenum">
              <a:rPr lang="en-US" altLang="en-US"/>
              <a:pPr>
                <a:defRPr/>
              </a:pPr>
              <a:t>‹#›</a:t>
            </a:fld>
            <a:endParaRPr lang="en-US" altLang="en-US"/>
          </a:p>
        </p:txBody>
      </p:sp>
    </p:spTree>
    <p:extLst>
      <p:ext uri="{BB962C8B-B14F-4D97-AF65-F5344CB8AC3E}">
        <p14:creationId xmlns:p14="http://schemas.microsoft.com/office/powerpoint/2010/main" val="93840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91872E1-24A7-714B-909D-94272A90D546}" type="slidenum">
              <a:rPr lang="en-US" altLang="en-US"/>
              <a:pPr>
                <a:defRPr/>
              </a:pPr>
              <a:t>‹#›</a:t>
            </a:fld>
            <a:endParaRPr lang="en-US" altLang="en-US"/>
          </a:p>
        </p:txBody>
      </p:sp>
    </p:spTree>
    <p:extLst>
      <p:ext uri="{BB962C8B-B14F-4D97-AF65-F5344CB8AC3E}">
        <p14:creationId xmlns:p14="http://schemas.microsoft.com/office/powerpoint/2010/main" val="623569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CDB9E37-0954-B74D-BDD4-A2D0D721C0AA}" type="slidenum">
              <a:rPr lang="en-US" altLang="en-US"/>
              <a:pPr>
                <a:defRPr/>
              </a:pPr>
              <a:t>‹#›</a:t>
            </a:fld>
            <a:endParaRPr lang="en-US" altLang="en-US"/>
          </a:p>
        </p:txBody>
      </p:sp>
    </p:spTree>
    <p:extLst>
      <p:ext uri="{BB962C8B-B14F-4D97-AF65-F5344CB8AC3E}">
        <p14:creationId xmlns:p14="http://schemas.microsoft.com/office/powerpoint/2010/main" val="614120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01DE579-0160-1C4B-8EC3-02E67DD6DE3E}" type="slidenum">
              <a:rPr lang="en-US" altLang="en-US"/>
              <a:pPr>
                <a:defRPr/>
              </a:pPr>
              <a:t>‹#›</a:t>
            </a:fld>
            <a:endParaRPr lang="en-US" altLang="en-US"/>
          </a:p>
        </p:txBody>
      </p:sp>
    </p:spTree>
    <p:extLst>
      <p:ext uri="{BB962C8B-B14F-4D97-AF65-F5344CB8AC3E}">
        <p14:creationId xmlns:p14="http://schemas.microsoft.com/office/powerpoint/2010/main" val="71281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E4C273C-E571-0F4D-8FC6-EDAA10D06871}" type="slidenum">
              <a:rPr lang="en-US" altLang="en-US"/>
              <a:pPr>
                <a:defRPr/>
              </a:pPr>
              <a:t>‹#›</a:t>
            </a:fld>
            <a:endParaRPr lang="en-US" altLang="en-US"/>
          </a:p>
        </p:txBody>
      </p:sp>
    </p:spTree>
    <p:extLst>
      <p:ext uri="{BB962C8B-B14F-4D97-AF65-F5344CB8AC3E}">
        <p14:creationId xmlns:p14="http://schemas.microsoft.com/office/powerpoint/2010/main" val="168758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47006AD-F1D4-EF4C-87ED-115B7409901C}" type="slidenum">
              <a:rPr lang="en-US" altLang="en-US"/>
              <a:pPr>
                <a:defRPr/>
              </a:pPr>
              <a:t>‹#›</a:t>
            </a:fld>
            <a:endParaRPr lang="en-US" altLang="en-US"/>
          </a:p>
        </p:txBody>
      </p:sp>
    </p:spTree>
    <p:extLst>
      <p:ext uri="{BB962C8B-B14F-4D97-AF65-F5344CB8AC3E}">
        <p14:creationId xmlns:p14="http://schemas.microsoft.com/office/powerpoint/2010/main" val="1459006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FontTx/>
              <a:buNone/>
              <a:defRPr sz="1400">
                <a:latin typeface="Times New Roman" pitchFamily="18" charset="0"/>
                <a:ea typeface="+mn-ea"/>
                <a:cs typeface="+mn-cs"/>
                <a:sym typeface="Math1" pitchFamily="2" charset="2"/>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a:latin typeface="Times New Roman" pitchFamily="18" charset="0"/>
                <a:ea typeface="+mn-ea"/>
                <a:cs typeface="+mn-cs"/>
                <a:sym typeface="Math1" pitchFamily="2" charset="2"/>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400" smtClean="0"/>
            </a:lvl1pPr>
          </a:lstStyle>
          <a:p>
            <a:pPr>
              <a:defRPr/>
            </a:pPr>
            <a:fld id="{055A086B-9200-F442-B1F4-0D3DAE8AB9B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ardiff.ac.uk/people/view/118172-walker-davi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top500.org/system/179397"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handbooks.data.cardiff.ac.uk/module/CMT106.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s://www.youtube.com/watch?v=zJybFF6PqEQ"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astrocompute.wordpress.com/2011/08/13/why-advanced-computing-matter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pectrum.ieee.org/computing/it/financial-trading-at-the-speed-of-light"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news.ucsc.edu/2011/09/bolshoi-simulation.html"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hipacc.ucsc.edu/Bolshoi/"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hipacc.ucsc.edu/Bolshoi/Movies.html#bsim" TargetMode="External"/><Relationship Id="rId4" Type="http://schemas.openxmlformats.org/officeDocument/2006/relationships/hyperlink" Target="http://news.ucsc.edu/2011/09/bolshoi-simulation.html"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ore.elsevier.com/product.jsp?isbn=978012374260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elsevier.com/books/programming-massively-parallel-processors/kirk/978-0-12-811986-0"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learningcentral.cf.ac.uk"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www.top500.org/" TargetMode="External"/><Relationship Id="rId5" Type="http://schemas.openxmlformats.org/officeDocument/2006/relationships/hyperlink" Target="https://computing.llnl.gov/tutorials/openMP/" TargetMode="External"/><Relationship Id="rId4" Type="http://schemas.openxmlformats.org/officeDocument/2006/relationships/hyperlink" Target="http://www.mcs.anl.gov/mpi/" TargetMode="Externa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D3C1B277-180A-A545-9AE0-3512FAC31202}" type="slidenum">
              <a:rPr lang="en-US" altLang="en-US" sz="1400"/>
              <a:pPr>
                <a:spcBef>
                  <a:spcPct val="0"/>
                </a:spcBef>
                <a:buFontTx/>
                <a:buNone/>
              </a:pPr>
              <a:t>1</a:t>
            </a:fld>
            <a:endParaRPr lang="en-US" altLang="en-US" sz="1400"/>
          </a:p>
        </p:txBody>
      </p:sp>
      <p:sp>
        <p:nvSpPr>
          <p:cNvPr id="16386" name="Rectangle 2"/>
          <p:cNvSpPr>
            <a:spLocks noGrp="1" noChangeArrowheads="1"/>
          </p:cNvSpPr>
          <p:nvPr>
            <p:ph type="ctrTitle"/>
          </p:nvPr>
        </p:nvSpPr>
        <p:spPr>
          <a:xfrm>
            <a:off x="685800" y="1557338"/>
            <a:ext cx="7772400" cy="1871662"/>
          </a:xfrm>
        </p:spPr>
        <p:txBody>
          <a:bodyPr/>
          <a:lstStyle/>
          <a:p>
            <a:pPr eaLnBrk="1" hangingPunct="1"/>
            <a:r>
              <a:rPr lang="en-US" altLang="en-US">
                <a:ea typeface="ＭＳ Ｐゴシック" charset="-128"/>
              </a:rPr>
              <a:t>Day 1:</a:t>
            </a:r>
            <a:br>
              <a:rPr lang="en-US" altLang="en-US">
                <a:ea typeface="ＭＳ Ｐゴシック" charset="-128"/>
              </a:rPr>
            </a:br>
            <a:r>
              <a:rPr lang="en-US" altLang="en-US">
                <a:ea typeface="ＭＳ Ｐゴシック" charset="-128"/>
              </a:rPr>
              <a:t>High Performance Computing</a:t>
            </a:r>
            <a:br>
              <a:rPr lang="en-US" altLang="en-US">
                <a:ea typeface="ＭＳ Ｐゴシック" charset="-128"/>
              </a:rPr>
            </a:br>
            <a:r>
              <a:rPr lang="en-US" altLang="en-US">
                <a:ea typeface="ＭＳ Ｐゴシック" charset="-128"/>
              </a:rPr>
              <a:t>CMT106</a:t>
            </a:r>
          </a:p>
        </p:txBody>
      </p:sp>
      <p:sp>
        <p:nvSpPr>
          <p:cNvPr id="7" name="Rectangle 3"/>
          <p:cNvSpPr txBox="1">
            <a:spLocks noChangeArrowheads="1"/>
          </p:cNvSpPr>
          <p:nvPr/>
        </p:nvSpPr>
        <p:spPr bwMode="auto">
          <a:xfrm>
            <a:off x="654958" y="3962400"/>
            <a:ext cx="777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ＭＳ Ｐゴシック" charset="0"/>
                <a:cs typeface="ＭＳ Ｐゴシック" charset="0"/>
              </a:defRPr>
            </a:lvl1pPr>
            <a:lvl2pPr marL="457200" indent="0" algn="ctr" rtl="0" eaLnBrk="0" fontAlgn="base" hangingPunct="0">
              <a:spcBef>
                <a:spcPct val="20000"/>
              </a:spcBef>
              <a:spcAft>
                <a:spcPct val="0"/>
              </a:spcAft>
              <a:buNone/>
              <a:defRPr sz="2800">
                <a:solidFill>
                  <a:schemeClr val="tx1"/>
                </a:solidFill>
                <a:latin typeface="+mn-lt"/>
                <a:ea typeface="ＭＳ Ｐゴシック" charset="0"/>
              </a:defRPr>
            </a:lvl2pPr>
            <a:lvl3pPr marL="914400" indent="0" algn="ctr" rtl="0" eaLnBrk="0" fontAlgn="base" hangingPunct="0">
              <a:spcBef>
                <a:spcPct val="20000"/>
              </a:spcBef>
              <a:spcAft>
                <a:spcPct val="0"/>
              </a:spcAft>
              <a:buNone/>
              <a:defRPr sz="2400">
                <a:solidFill>
                  <a:schemeClr val="tx1"/>
                </a:solidFill>
                <a:latin typeface="+mn-lt"/>
                <a:ea typeface="ＭＳ Ｐゴシック" charset="0"/>
              </a:defRPr>
            </a:lvl3pPr>
            <a:lvl4pPr marL="1371600" indent="0" algn="ctr" rtl="0" eaLnBrk="0" fontAlgn="base" hangingPunct="0">
              <a:spcBef>
                <a:spcPct val="20000"/>
              </a:spcBef>
              <a:spcAft>
                <a:spcPct val="0"/>
              </a:spcAft>
              <a:buNone/>
              <a:defRPr sz="2000">
                <a:solidFill>
                  <a:schemeClr val="tx1"/>
                </a:solidFill>
                <a:latin typeface="+mn-lt"/>
                <a:ea typeface="ＭＳ Ｐゴシック" charset="0"/>
              </a:defRPr>
            </a:lvl4pPr>
            <a:lvl5pPr marL="1828800" indent="0" algn="ctr" rtl="0" eaLnBrk="0" fontAlgn="base" hangingPunct="0">
              <a:spcBef>
                <a:spcPct val="20000"/>
              </a:spcBef>
              <a:spcAft>
                <a:spcPct val="0"/>
              </a:spcAft>
              <a:buNone/>
              <a:defRPr sz="2000">
                <a:solidFill>
                  <a:schemeClr val="tx1"/>
                </a:solidFill>
                <a:latin typeface="+mn-lt"/>
                <a:ea typeface="ＭＳ Ｐゴシック" charset="0"/>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eaLnBrk="1" hangingPunct="1"/>
            <a:r>
              <a:rPr lang="en-US" altLang="en-US" kern="0">
                <a:ea typeface="ＭＳ Ｐゴシック" charset="-128"/>
              </a:rPr>
              <a:t>David W. </a:t>
            </a:r>
            <a:r>
              <a:rPr lang="en-US" altLang="en-US" kern="0" dirty="0">
                <a:ea typeface="ＭＳ Ｐゴシック" charset="-128"/>
              </a:rPr>
              <a:t>Walker</a:t>
            </a:r>
          </a:p>
          <a:p>
            <a:pPr eaLnBrk="1" hangingPunct="1"/>
            <a:r>
              <a:rPr lang="en-US" altLang="en-US" sz="2400" kern="0" dirty="0">
                <a:ea typeface="ＭＳ Ｐゴシック" charset="-128"/>
              </a:rPr>
              <a:t>Professor of High Performance Computing</a:t>
            </a:r>
          </a:p>
          <a:p>
            <a:pPr eaLnBrk="1" hangingPunct="1"/>
            <a:r>
              <a:rPr lang="en-US" altLang="en-US" sz="2400" kern="0" dirty="0">
                <a:ea typeface="ＭＳ Ｐゴシック" charset="-128"/>
              </a:rPr>
              <a:t>Cardiff University</a:t>
            </a:r>
          </a:p>
          <a:p>
            <a:pPr eaLnBrk="1" hangingPunct="1"/>
            <a:r>
              <a:rPr lang="en-US" altLang="en-US" sz="2400" kern="0" dirty="0">
                <a:ea typeface="ＭＳ Ｐゴシック" charset="-128"/>
                <a:hlinkClick r:id="rId3"/>
              </a:rPr>
              <a:t>http://www.cardiff.ac.uk/people/view/118172-walker-david</a:t>
            </a:r>
            <a:r>
              <a:rPr lang="en-US" altLang="en-US" sz="2400" kern="0" dirty="0">
                <a:ea typeface="ＭＳ Ｐゴシック" charset="-128"/>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6DECA865-2175-6041-8238-67E3DF6648D3}" type="slidenum">
              <a:rPr lang="en-US" altLang="en-US" sz="1400"/>
              <a:pPr>
                <a:spcBef>
                  <a:spcPct val="0"/>
                </a:spcBef>
                <a:buFontTx/>
                <a:buNone/>
              </a:pPr>
              <a:t>10</a:t>
            </a:fld>
            <a:endParaRPr lang="en-US" altLang="en-US" sz="1400"/>
          </a:p>
        </p:txBody>
      </p:sp>
      <p:sp>
        <p:nvSpPr>
          <p:cNvPr id="32770" name="Rectangle 2"/>
          <p:cNvSpPr>
            <a:spLocks noGrp="1" noChangeArrowheads="1"/>
          </p:cNvSpPr>
          <p:nvPr>
            <p:ph type="title"/>
          </p:nvPr>
        </p:nvSpPr>
        <p:spPr/>
        <p:txBody>
          <a:bodyPr/>
          <a:lstStyle/>
          <a:p>
            <a:pPr eaLnBrk="1" hangingPunct="1"/>
            <a:r>
              <a:rPr lang="en-US" altLang="en-US">
                <a:ea typeface="ＭＳ Ｐゴシック" charset="-128"/>
              </a:rPr>
              <a:t>Types of Parallelism 1</a:t>
            </a:r>
          </a:p>
        </p:txBody>
      </p:sp>
      <p:sp>
        <p:nvSpPr>
          <p:cNvPr id="32771" name="Rectangle 3"/>
          <p:cNvSpPr>
            <a:spLocks noGrp="1" noChangeArrowheads="1"/>
          </p:cNvSpPr>
          <p:nvPr>
            <p:ph type="body" idx="1"/>
          </p:nvPr>
        </p:nvSpPr>
        <p:spPr/>
        <p:txBody>
          <a:bodyPr/>
          <a:lstStyle/>
          <a:p>
            <a:pPr eaLnBrk="1" hangingPunct="1"/>
            <a:r>
              <a:rPr lang="en-US" altLang="en-US">
                <a:ea typeface="ＭＳ Ｐゴシック" charset="-128"/>
              </a:rPr>
              <a:t>Parallelism can be examined at several levels.</a:t>
            </a:r>
          </a:p>
          <a:p>
            <a:pPr lvl="1" eaLnBrk="1" hangingPunct="1"/>
            <a:r>
              <a:rPr lang="en-US" altLang="en-US">
                <a:ea typeface="ＭＳ Ｐゴシック" charset="-128"/>
              </a:rPr>
              <a:t>Job level: several independent jobs simultaneously run on the same computer system.</a:t>
            </a:r>
          </a:p>
          <a:p>
            <a:pPr lvl="1" eaLnBrk="1" hangingPunct="1"/>
            <a:r>
              <a:rPr lang="en-US" altLang="en-US">
                <a:ea typeface="ＭＳ Ｐゴシック" charset="-128"/>
              </a:rPr>
              <a:t>Program level: several tasks are performed simultaneously to solve a single common problem.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6F85FAB7-B169-F24F-9AD5-88BFF2DDC04D}" type="slidenum">
              <a:rPr lang="en-US" altLang="en-US" sz="1400"/>
              <a:pPr>
                <a:spcBef>
                  <a:spcPct val="0"/>
                </a:spcBef>
                <a:buFontTx/>
                <a:buNone/>
              </a:pPr>
              <a:t>11</a:t>
            </a:fld>
            <a:endParaRPr lang="en-US" altLang="en-US" sz="1400"/>
          </a:p>
        </p:txBody>
      </p:sp>
      <p:sp>
        <p:nvSpPr>
          <p:cNvPr id="34818" name="Rectangle 2"/>
          <p:cNvSpPr>
            <a:spLocks noGrp="1" noChangeArrowheads="1"/>
          </p:cNvSpPr>
          <p:nvPr>
            <p:ph type="title"/>
          </p:nvPr>
        </p:nvSpPr>
        <p:spPr/>
        <p:txBody>
          <a:bodyPr/>
          <a:lstStyle/>
          <a:p>
            <a:pPr eaLnBrk="1" hangingPunct="1"/>
            <a:r>
              <a:rPr lang="en-US" altLang="en-US">
                <a:ea typeface="ＭＳ Ｐゴシック" charset="-128"/>
              </a:rPr>
              <a:t>Types of Parallelism 2</a:t>
            </a:r>
          </a:p>
        </p:txBody>
      </p:sp>
      <p:sp>
        <p:nvSpPr>
          <p:cNvPr id="34819" name="Rectangle 3"/>
          <p:cNvSpPr>
            <a:spLocks noGrp="1" noChangeArrowheads="1"/>
          </p:cNvSpPr>
          <p:nvPr>
            <p:ph type="body" idx="1"/>
          </p:nvPr>
        </p:nvSpPr>
        <p:spPr/>
        <p:txBody>
          <a:bodyPr/>
          <a:lstStyle/>
          <a:p>
            <a:pPr lvl="1" eaLnBrk="1" hangingPunct="1">
              <a:lnSpc>
                <a:spcPct val="90000"/>
              </a:lnSpc>
            </a:pPr>
            <a:r>
              <a:rPr lang="en-US" altLang="en-US" sz="2400">
                <a:ea typeface="ＭＳ Ｐゴシック" charset="-128"/>
              </a:rPr>
              <a:t>Instruction level: the processing of an instruction, such as adding two numbers, can be divided into sub-instructions. If several similar instructions are to be performed their sub-instructions may be overlapped using a technique called </a:t>
            </a:r>
            <a:r>
              <a:rPr lang="en-US" altLang="en-US" sz="2400" i="1">
                <a:ea typeface="ＭＳ Ｐゴシック" charset="-128"/>
              </a:rPr>
              <a:t>pipelining</a:t>
            </a:r>
            <a:r>
              <a:rPr lang="en-US" altLang="en-US" sz="2400">
                <a:ea typeface="ＭＳ Ｐゴシック" charset="-128"/>
              </a:rPr>
              <a:t>.</a:t>
            </a:r>
          </a:p>
          <a:p>
            <a:pPr lvl="1" eaLnBrk="1" hangingPunct="1">
              <a:lnSpc>
                <a:spcPct val="90000"/>
              </a:lnSpc>
            </a:pPr>
            <a:r>
              <a:rPr lang="en-US" altLang="en-US" sz="2400">
                <a:ea typeface="ＭＳ Ｐゴシック" charset="-128"/>
              </a:rPr>
              <a:t>Bit level: when the bits in a word are handled one after the other this is called a </a:t>
            </a:r>
            <a:r>
              <a:rPr lang="en-US" altLang="en-US" sz="2400" i="1">
                <a:ea typeface="ＭＳ Ｐゴシック" charset="-128"/>
              </a:rPr>
              <a:t>bit-serial</a:t>
            </a:r>
            <a:r>
              <a:rPr lang="en-US" altLang="en-US" sz="2400">
                <a:ea typeface="ＭＳ Ｐゴシック" charset="-128"/>
              </a:rPr>
              <a:t> operation. If the bits are acted on in parallel the operation is </a:t>
            </a:r>
            <a:r>
              <a:rPr lang="en-US" altLang="en-US" sz="2400" i="1">
                <a:ea typeface="ＭＳ Ｐゴシック" charset="-128"/>
              </a:rPr>
              <a:t>bit-parallel.</a:t>
            </a:r>
          </a:p>
          <a:p>
            <a:pPr marL="0" indent="0" eaLnBrk="1" hangingPunct="1">
              <a:lnSpc>
                <a:spcPct val="90000"/>
              </a:lnSpc>
              <a:buFontTx/>
              <a:buNone/>
            </a:pPr>
            <a:r>
              <a:rPr lang="en-US" altLang="en-US" sz="2800">
                <a:ea typeface="ＭＳ Ｐゴシック" charset="-128"/>
              </a:rPr>
              <a:t>In this parallel processing course we shall be mostly concerned with parallelism at the program level.</a:t>
            </a:r>
          </a:p>
          <a:p>
            <a:pPr marL="0" indent="0" eaLnBrk="1" hangingPunct="1">
              <a:lnSpc>
                <a:spcPct val="90000"/>
              </a:lnSpc>
              <a:buFontTx/>
              <a:buNone/>
            </a:pPr>
            <a:r>
              <a:rPr lang="en-US" altLang="en-US" sz="2800" i="1">
                <a:ea typeface="ＭＳ Ｐゴシック" charset="-128"/>
              </a:rPr>
              <a:t>Concurrent processing</a:t>
            </a:r>
            <a:r>
              <a:rPr lang="en-US" altLang="en-US" sz="2800">
                <a:ea typeface="ＭＳ Ｐゴシック" charset="-128"/>
              </a:rPr>
              <a:t> is the same as parallel processing.</a:t>
            </a:r>
          </a:p>
          <a:p>
            <a:pPr marL="0" indent="0" eaLnBrk="1" hangingPunct="1">
              <a:lnSpc>
                <a:spcPct val="90000"/>
              </a:lnSpc>
            </a:pPr>
            <a:endParaRPr lang="en-US" altLang="en-US" sz="2800">
              <a:ea typeface="ＭＳ Ｐゴシック"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63084875-BAE7-F14D-ACE8-00AFC85DAA1B}" type="slidenum">
              <a:rPr lang="en-US" altLang="en-US" sz="1400"/>
              <a:pPr>
                <a:spcBef>
                  <a:spcPct val="0"/>
                </a:spcBef>
                <a:buFontTx/>
                <a:buNone/>
              </a:pPr>
              <a:t>12</a:t>
            </a:fld>
            <a:endParaRPr lang="en-US" altLang="en-US" sz="1400"/>
          </a:p>
        </p:txBody>
      </p:sp>
      <p:sp>
        <p:nvSpPr>
          <p:cNvPr id="36866" name="Rectangle 2"/>
          <p:cNvSpPr>
            <a:spLocks noGrp="1" noChangeArrowheads="1"/>
          </p:cNvSpPr>
          <p:nvPr>
            <p:ph type="title"/>
          </p:nvPr>
        </p:nvSpPr>
        <p:spPr>
          <a:xfrm>
            <a:off x="685800" y="304800"/>
            <a:ext cx="7772400" cy="1143000"/>
          </a:xfrm>
        </p:spPr>
        <p:txBody>
          <a:bodyPr/>
          <a:lstStyle/>
          <a:p>
            <a:pPr eaLnBrk="1" hangingPunct="1"/>
            <a:r>
              <a:rPr lang="en-US" altLang="en-US">
                <a:ea typeface="ＭＳ Ｐゴシック" charset="-128"/>
              </a:rPr>
              <a:t>Scheduling Example</a:t>
            </a:r>
          </a:p>
        </p:txBody>
      </p:sp>
      <p:sp>
        <p:nvSpPr>
          <p:cNvPr id="36867" name="Rectangle 3"/>
          <p:cNvSpPr>
            <a:spLocks noGrp="1" noChangeArrowheads="1"/>
          </p:cNvSpPr>
          <p:nvPr>
            <p:ph type="body" idx="1"/>
          </p:nvPr>
        </p:nvSpPr>
        <p:spPr>
          <a:xfrm>
            <a:off x="762000" y="5257800"/>
            <a:ext cx="7772400" cy="1066800"/>
          </a:xfrm>
        </p:spPr>
        <p:txBody>
          <a:bodyPr/>
          <a:lstStyle/>
          <a:p>
            <a:pPr eaLnBrk="1" hangingPunct="1">
              <a:lnSpc>
                <a:spcPct val="90000"/>
              </a:lnSpc>
            </a:pPr>
            <a:r>
              <a:rPr lang="en-US" altLang="en-US" dirty="0">
                <a:ea typeface="ＭＳ Ｐゴシック" charset="-128"/>
              </a:rPr>
              <a:t>Average </a:t>
            </a:r>
            <a:r>
              <a:rPr lang="en-US" altLang="en-US" dirty="0" err="1">
                <a:ea typeface="ＭＳ Ｐゴシック" charset="-128"/>
              </a:rPr>
              <a:t>utilisation</a:t>
            </a:r>
            <a:r>
              <a:rPr lang="en-US" altLang="en-US" dirty="0">
                <a:ea typeface="ＭＳ Ｐゴシック" charset="-128"/>
              </a:rPr>
              <a:t> is 85.7%</a:t>
            </a:r>
          </a:p>
          <a:p>
            <a:pPr eaLnBrk="1" hangingPunct="1">
              <a:lnSpc>
                <a:spcPct val="90000"/>
              </a:lnSpc>
            </a:pPr>
            <a:r>
              <a:rPr lang="en-US" altLang="en-US" dirty="0">
                <a:ea typeface="ＭＳ Ｐゴシック" charset="-128"/>
              </a:rPr>
              <a:t>Time to complete all jobs is 7 time units.</a:t>
            </a:r>
          </a:p>
        </p:txBody>
      </p:sp>
      <p:graphicFrame>
        <p:nvGraphicFramePr>
          <p:cNvPr id="10299" name="Group 59"/>
          <p:cNvGraphicFramePr>
            <a:graphicFrameLocks noGrp="1"/>
          </p:cNvGraphicFramePr>
          <p:nvPr/>
        </p:nvGraphicFramePr>
        <p:xfrm>
          <a:off x="1676400" y="1397000"/>
          <a:ext cx="5943600" cy="3657600"/>
        </p:xfrm>
        <a:graphic>
          <a:graphicData uri="http://schemas.openxmlformats.org/drawingml/2006/table">
            <a:tbl>
              <a:tblPr/>
              <a:tblGrid>
                <a:gridCol w="18796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Jobs running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Utilisation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S, 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S, S, 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S, 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2E7D906D-D193-F041-B86D-078A47919483}" type="slidenum">
              <a:rPr lang="en-US" altLang="en-US" sz="1400"/>
              <a:pPr>
                <a:spcBef>
                  <a:spcPct val="0"/>
                </a:spcBef>
                <a:buFontTx/>
                <a:buNone/>
              </a:pPr>
              <a:t>13</a:t>
            </a:fld>
            <a:endParaRPr lang="en-US" altLang="en-US" sz="1400"/>
          </a:p>
        </p:txBody>
      </p:sp>
      <p:sp>
        <p:nvSpPr>
          <p:cNvPr id="38914" name="Rectangle 2"/>
          <p:cNvSpPr>
            <a:spLocks noGrp="1" noChangeArrowheads="1"/>
          </p:cNvSpPr>
          <p:nvPr>
            <p:ph type="title"/>
          </p:nvPr>
        </p:nvSpPr>
        <p:spPr>
          <a:xfrm>
            <a:off x="762000" y="381000"/>
            <a:ext cx="7772400" cy="1143000"/>
          </a:xfrm>
        </p:spPr>
        <p:txBody>
          <a:bodyPr/>
          <a:lstStyle/>
          <a:p>
            <a:pPr eaLnBrk="1" hangingPunct="1"/>
            <a:r>
              <a:rPr lang="en-US" altLang="en-US">
                <a:ea typeface="ＭＳ Ｐゴシック" charset="-128"/>
              </a:rPr>
              <a:t>A Better Schedule</a:t>
            </a:r>
          </a:p>
        </p:txBody>
      </p:sp>
      <p:sp>
        <p:nvSpPr>
          <p:cNvPr id="38915" name="Rectangle 3"/>
          <p:cNvSpPr>
            <a:spLocks noGrp="1" noChangeArrowheads="1"/>
          </p:cNvSpPr>
          <p:nvPr>
            <p:ph type="body" idx="1"/>
          </p:nvPr>
        </p:nvSpPr>
        <p:spPr>
          <a:xfrm>
            <a:off x="685800" y="1447800"/>
            <a:ext cx="7772400" cy="1905000"/>
          </a:xfrm>
        </p:spPr>
        <p:txBody>
          <a:bodyPr/>
          <a:lstStyle/>
          <a:p>
            <a:pPr eaLnBrk="1" hangingPunct="1">
              <a:lnSpc>
                <a:spcPct val="90000"/>
              </a:lnSpc>
            </a:pPr>
            <a:r>
              <a:rPr lang="en-US" altLang="en-US" sz="2400">
                <a:ea typeface="ＭＳ Ｐゴシック" charset="-128"/>
              </a:rPr>
              <a:t>A better schedule would allow jobs to be taken out of order to give higher utilisation.</a:t>
            </a:r>
          </a:p>
          <a:p>
            <a:pPr algn="ctr" eaLnBrk="1" hangingPunct="1">
              <a:lnSpc>
                <a:spcPct val="90000"/>
              </a:lnSpc>
              <a:buFontTx/>
              <a:buNone/>
            </a:pPr>
            <a:r>
              <a:rPr lang="en-US" altLang="en-US" sz="2400">
                <a:ea typeface="ＭＳ Ｐゴシック" charset="-128"/>
              </a:rPr>
              <a:t>S M L S S M L L S M M</a:t>
            </a:r>
          </a:p>
          <a:p>
            <a:pPr eaLnBrk="1" hangingPunct="1">
              <a:lnSpc>
                <a:spcPct val="90000"/>
              </a:lnSpc>
            </a:pPr>
            <a:r>
              <a:rPr lang="en-US" altLang="en-US" sz="2400">
                <a:ea typeface="ＭＳ Ｐゴシック" charset="-128"/>
              </a:rPr>
              <a:t>Allow jobs to </a:t>
            </a:r>
            <a:r>
              <a:rPr lang="ja-JP" altLang="en-US" sz="2400">
                <a:ea typeface="ＭＳ Ｐゴシック" charset="-128"/>
              </a:rPr>
              <a:t>“</a:t>
            </a:r>
            <a:r>
              <a:rPr lang="en-US" altLang="ja-JP" sz="2400">
                <a:ea typeface="ＭＳ Ｐゴシック" charset="-128"/>
              </a:rPr>
              <a:t>float</a:t>
            </a:r>
            <a:r>
              <a:rPr lang="ja-JP" altLang="en-US" sz="2400">
                <a:ea typeface="ＭＳ Ｐゴシック" charset="-128"/>
              </a:rPr>
              <a:t>”</a:t>
            </a:r>
            <a:r>
              <a:rPr lang="en-US" altLang="ja-JP" sz="2400">
                <a:ea typeface="ＭＳ Ｐゴシック" charset="-128"/>
              </a:rPr>
              <a:t> to the front to the queue to maintain high utilisation.</a:t>
            </a:r>
            <a:endParaRPr lang="en-US" altLang="en-US" sz="2400">
              <a:ea typeface="ＭＳ Ｐゴシック" charset="-128"/>
            </a:endParaRPr>
          </a:p>
        </p:txBody>
      </p:sp>
      <p:graphicFrame>
        <p:nvGraphicFramePr>
          <p:cNvPr id="11312" name="Group 48"/>
          <p:cNvGraphicFramePr>
            <a:graphicFrameLocks noGrp="1"/>
          </p:cNvGraphicFramePr>
          <p:nvPr/>
        </p:nvGraphicFramePr>
        <p:xfrm>
          <a:off x="1371600" y="3429000"/>
          <a:ext cx="6096000" cy="320040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454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Jobs running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Utilisation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S, M, 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4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4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S, M, 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4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4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M, 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942286AD-6C90-2144-9172-EBA8A27A6BB0}" type="slidenum">
              <a:rPr lang="en-US" altLang="en-US" sz="1400"/>
              <a:pPr>
                <a:spcBef>
                  <a:spcPct val="0"/>
                </a:spcBef>
                <a:buFontTx/>
                <a:buNone/>
              </a:pPr>
              <a:t>14</a:t>
            </a:fld>
            <a:endParaRPr lang="en-US" altLang="en-US" sz="1400"/>
          </a:p>
        </p:txBody>
      </p:sp>
      <p:sp>
        <p:nvSpPr>
          <p:cNvPr id="40962" name="Rectangle 2"/>
          <p:cNvSpPr>
            <a:spLocks noGrp="1" noChangeArrowheads="1"/>
          </p:cNvSpPr>
          <p:nvPr>
            <p:ph type="title"/>
          </p:nvPr>
        </p:nvSpPr>
        <p:spPr/>
        <p:txBody>
          <a:bodyPr/>
          <a:lstStyle/>
          <a:p>
            <a:pPr eaLnBrk="1" hangingPunct="1"/>
            <a:r>
              <a:rPr lang="en-US" altLang="en-US">
                <a:ea typeface="ＭＳ Ｐゴシック" charset="-128"/>
              </a:rPr>
              <a:t>Notes on Scheduling Example</a:t>
            </a:r>
          </a:p>
        </p:txBody>
      </p:sp>
      <p:sp>
        <p:nvSpPr>
          <p:cNvPr id="40963" name="Rectangle 3"/>
          <p:cNvSpPr>
            <a:spLocks noGrp="1" noChangeArrowheads="1"/>
          </p:cNvSpPr>
          <p:nvPr>
            <p:ph type="body" idx="1"/>
          </p:nvPr>
        </p:nvSpPr>
        <p:spPr/>
        <p:txBody>
          <a:bodyPr/>
          <a:lstStyle/>
          <a:p>
            <a:pPr eaLnBrk="1" hangingPunct="1">
              <a:lnSpc>
                <a:spcPct val="90000"/>
              </a:lnSpc>
            </a:pPr>
            <a:r>
              <a:rPr lang="en-US" altLang="en-US">
                <a:ea typeface="ＭＳ Ｐゴシック" charset="-128"/>
              </a:rPr>
              <a:t>In the last example:</a:t>
            </a:r>
          </a:p>
          <a:p>
            <a:pPr lvl="1" eaLnBrk="1" hangingPunct="1">
              <a:lnSpc>
                <a:spcPct val="90000"/>
              </a:lnSpc>
            </a:pPr>
            <a:r>
              <a:rPr lang="en-US" altLang="en-US">
                <a:ea typeface="ＭＳ Ｐゴシック" charset="-128"/>
              </a:rPr>
              <a:t>Average utilisation is 100%.</a:t>
            </a:r>
          </a:p>
          <a:p>
            <a:pPr lvl="1" eaLnBrk="1" hangingPunct="1">
              <a:lnSpc>
                <a:spcPct val="90000"/>
              </a:lnSpc>
            </a:pPr>
            <a:r>
              <a:rPr lang="en-US" altLang="en-US">
                <a:ea typeface="ＭＳ Ｐゴシック" charset="-128"/>
              </a:rPr>
              <a:t>Time to complete all jobs is 6 time units.</a:t>
            </a:r>
          </a:p>
          <a:p>
            <a:pPr eaLnBrk="1" hangingPunct="1">
              <a:lnSpc>
                <a:spcPct val="90000"/>
              </a:lnSpc>
            </a:pPr>
            <a:r>
              <a:rPr lang="en-US" altLang="en-US">
                <a:ea typeface="ＭＳ Ｐゴシック" charset="-128"/>
              </a:rPr>
              <a:t>Actual situation is more complex as jobs may run for differing lengths of time.</a:t>
            </a:r>
          </a:p>
          <a:p>
            <a:pPr eaLnBrk="1" hangingPunct="1">
              <a:lnSpc>
                <a:spcPct val="90000"/>
              </a:lnSpc>
            </a:pPr>
            <a:r>
              <a:rPr lang="en-US" altLang="en-US">
                <a:ea typeface="ＭＳ Ｐゴシック" charset="-128"/>
              </a:rPr>
              <a:t>Real job scheduler must balance high utilisation with fairness (otherwise large jobs may never run).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72AC399F-1FC5-DE45-AF11-68AF0BA7ADBA}" type="slidenum">
              <a:rPr lang="en-US" altLang="en-US" sz="1400"/>
              <a:pPr>
                <a:spcBef>
                  <a:spcPct val="0"/>
                </a:spcBef>
                <a:buFontTx/>
                <a:buNone/>
              </a:pPr>
              <a:t>15</a:t>
            </a:fld>
            <a:endParaRPr lang="en-US" altLang="en-US" sz="1400"/>
          </a:p>
        </p:txBody>
      </p:sp>
      <p:sp>
        <p:nvSpPr>
          <p:cNvPr id="43010" name="Rectangle 2"/>
          <p:cNvSpPr>
            <a:spLocks noGrp="1" noChangeArrowheads="1"/>
          </p:cNvSpPr>
          <p:nvPr>
            <p:ph type="title"/>
          </p:nvPr>
        </p:nvSpPr>
        <p:spPr/>
        <p:txBody>
          <a:bodyPr/>
          <a:lstStyle/>
          <a:p>
            <a:pPr eaLnBrk="1" hangingPunct="1"/>
            <a:r>
              <a:rPr lang="en-US" altLang="en-US">
                <a:ea typeface="ＭＳ Ｐゴシック" charset="-128"/>
              </a:rPr>
              <a:t>Parallelism Between Job Phases</a:t>
            </a:r>
          </a:p>
        </p:txBody>
      </p:sp>
      <p:sp>
        <p:nvSpPr>
          <p:cNvPr id="43011" name="Rectangle 3"/>
          <p:cNvSpPr>
            <a:spLocks noGrp="1" noChangeArrowheads="1"/>
          </p:cNvSpPr>
          <p:nvPr>
            <p:ph type="body" idx="1"/>
          </p:nvPr>
        </p:nvSpPr>
        <p:spPr>
          <a:xfrm>
            <a:off x="685800" y="1676400"/>
            <a:ext cx="7772400" cy="4800600"/>
          </a:xfrm>
        </p:spPr>
        <p:txBody>
          <a:bodyPr/>
          <a:lstStyle/>
          <a:p>
            <a:pPr eaLnBrk="1" hangingPunct="1">
              <a:lnSpc>
                <a:spcPct val="90000"/>
              </a:lnSpc>
            </a:pPr>
            <a:r>
              <a:rPr lang="en-US" altLang="en-US" sz="2400">
                <a:ea typeface="ＭＳ Ｐゴシック" charset="-128"/>
              </a:rPr>
              <a:t>Parallelism also arises when different independent jobs running on a machine have several phases, e.g., computation, writing to a graphics buffer, I/O to disk or tape, and system calls.</a:t>
            </a:r>
          </a:p>
          <a:p>
            <a:pPr eaLnBrk="1" hangingPunct="1">
              <a:lnSpc>
                <a:spcPct val="90000"/>
              </a:lnSpc>
            </a:pPr>
            <a:r>
              <a:rPr lang="en-US" altLang="en-US" sz="2400">
                <a:ea typeface="ＭＳ Ｐゴシック" charset="-128"/>
              </a:rPr>
              <a:t>Suppose a job is executing and needs to perform I/O before it can progress further. I/O is usually expensive compared with computation, so the job currently running is suspended, and another is started. The original job resumes after the I/O operation has completed.</a:t>
            </a:r>
          </a:p>
          <a:p>
            <a:pPr eaLnBrk="1" hangingPunct="1">
              <a:lnSpc>
                <a:spcPct val="90000"/>
              </a:lnSpc>
            </a:pPr>
            <a:r>
              <a:rPr lang="en-US" altLang="en-US" sz="2400">
                <a:ea typeface="ＭＳ Ｐゴシック" charset="-128"/>
              </a:rPr>
              <a:t>This requires special hardware: I/O channels or extra processor for I/O.</a:t>
            </a:r>
          </a:p>
          <a:p>
            <a:pPr eaLnBrk="1" hangingPunct="1">
              <a:lnSpc>
                <a:spcPct val="90000"/>
              </a:lnSpc>
            </a:pPr>
            <a:r>
              <a:rPr lang="en-US" altLang="en-US" sz="2400">
                <a:ea typeface="ＭＳ Ｐゴシック" charset="-128"/>
              </a:rPr>
              <a:t>The </a:t>
            </a:r>
            <a:r>
              <a:rPr lang="en-US" altLang="en-US" sz="2400" i="1">
                <a:ea typeface="ＭＳ Ｐゴシック" charset="-128"/>
              </a:rPr>
              <a:t>operating system</a:t>
            </a:r>
            <a:r>
              <a:rPr lang="en-US" altLang="en-US" sz="2400">
                <a:ea typeface="ＭＳ Ｐゴシック" charset="-128"/>
              </a:rPr>
              <a:t> controls how different jobs are scheduled and share resources.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55EA0DCA-B29A-0743-9715-D5D12B817CF4}" type="slidenum">
              <a:rPr lang="en-US" altLang="en-US" sz="1400"/>
              <a:pPr>
                <a:spcBef>
                  <a:spcPct val="0"/>
                </a:spcBef>
                <a:buFontTx/>
                <a:buNone/>
              </a:pPr>
              <a:t>16</a:t>
            </a:fld>
            <a:endParaRPr lang="en-US" altLang="en-US" sz="1400"/>
          </a:p>
        </p:txBody>
      </p:sp>
      <p:sp>
        <p:nvSpPr>
          <p:cNvPr id="54274" name="Rectangle 2"/>
          <p:cNvSpPr>
            <a:spLocks noGrp="1" noChangeArrowheads="1"/>
          </p:cNvSpPr>
          <p:nvPr>
            <p:ph type="title"/>
          </p:nvPr>
        </p:nvSpPr>
        <p:spPr/>
        <p:txBody>
          <a:bodyPr/>
          <a:lstStyle/>
          <a:p>
            <a:pPr eaLnBrk="1" hangingPunct="1"/>
            <a:r>
              <a:rPr lang="en-US" altLang="en-US">
                <a:ea typeface="ＭＳ Ｐゴシック" charset="-128"/>
              </a:rPr>
              <a:t>Program Level Parallelism</a:t>
            </a:r>
          </a:p>
        </p:txBody>
      </p:sp>
      <p:sp>
        <p:nvSpPr>
          <p:cNvPr id="54275" name="Rectangle 3"/>
          <p:cNvSpPr>
            <a:spLocks noGrp="1" noChangeArrowheads="1"/>
          </p:cNvSpPr>
          <p:nvPr>
            <p:ph type="body" idx="1"/>
          </p:nvPr>
        </p:nvSpPr>
        <p:spPr/>
        <p:txBody>
          <a:bodyPr/>
          <a:lstStyle/>
          <a:p>
            <a:pPr marL="0" indent="0" eaLnBrk="1" hangingPunct="1">
              <a:lnSpc>
                <a:spcPct val="90000"/>
              </a:lnSpc>
              <a:buFontTx/>
              <a:buNone/>
            </a:pPr>
            <a:r>
              <a:rPr lang="en-US" altLang="en-US" sz="2800">
                <a:ea typeface="ＭＳ Ｐゴシック" charset="-128"/>
              </a:rPr>
              <a:t>This is parallelism between different parts of the same job.</a:t>
            </a:r>
          </a:p>
          <a:p>
            <a:pPr marL="0" indent="0" eaLnBrk="1" hangingPunct="1">
              <a:lnSpc>
                <a:spcPct val="90000"/>
              </a:lnSpc>
              <a:buFontTx/>
              <a:buNone/>
            </a:pPr>
            <a:r>
              <a:rPr lang="en-US" altLang="en-US" sz="2800" i="1">
                <a:ea typeface="ＭＳ Ｐゴシック" charset="-128"/>
              </a:rPr>
              <a:t>Example</a:t>
            </a:r>
          </a:p>
          <a:p>
            <a:pPr marL="0" indent="0" eaLnBrk="1" hangingPunct="1">
              <a:lnSpc>
                <a:spcPct val="90000"/>
              </a:lnSpc>
              <a:buFontTx/>
              <a:buNone/>
            </a:pPr>
            <a:r>
              <a:rPr lang="en-US" altLang="en-US" sz="2800">
                <a:ea typeface="ＭＳ Ｐゴシック" charset="-128"/>
              </a:rPr>
              <a:t>A robot has been programmed to look for electrical sockets when it runs low on power. When it finds one it goes over to it and plugs itself in to recharge. Three subsystems are involved in this - the vision, manipulation, and motion subsystems. Each subsystem is controlled by a different processor, and they act in parallel as the robot does different things.</a:t>
            </a:r>
          </a:p>
        </p:txBody>
      </p:sp>
      <p:pic>
        <p:nvPicPr>
          <p:cNvPr id="2" name="Picture 1">
            <a:extLst>
              <a:ext uri="{FF2B5EF4-FFF2-40B4-BE49-F238E27FC236}">
                <a16:creationId xmlns:a16="http://schemas.microsoft.com/office/drawing/2014/main" id="{AF41E1E1-6FA0-9247-86D0-3AEC6F16EE8D}"/>
              </a:ext>
            </a:extLst>
          </p:cNvPr>
          <p:cNvPicPr>
            <a:picLocks noChangeAspect="1"/>
          </p:cNvPicPr>
          <p:nvPr/>
        </p:nvPicPr>
        <p:blipFill>
          <a:blip r:embed="rId3"/>
          <a:stretch>
            <a:fillRect/>
          </a:stretch>
        </p:blipFill>
        <p:spPr>
          <a:xfrm>
            <a:off x="179512" y="0"/>
            <a:ext cx="10056394" cy="6858000"/>
          </a:xfrm>
          <a:prstGeom prst="rect">
            <a:avLst/>
          </a:prstGeom>
        </p:spPr>
      </p:pic>
      <p:pic>
        <p:nvPicPr>
          <p:cNvPr id="3" name="Picture 2">
            <a:extLst>
              <a:ext uri="{FF2B5EF4-FFF2-40B4-BE49-F238E27FC236}">
                <a16:creationId xmlns:a16="http://schemas.microsoft.com/office/drawing/2014/main" id="{F775D392-42AE-624C-9928-E1D8DDD72D07}"/>
              </a:ext>
            </a:extLst>
          </p:cNvPr>
          <p:cNvPicPr>
            <a:picLocks noChangeAspect="1"/>
          </p:cNvPicPr>
          <p:nvPr/>
        </p:nvPicPr>
        <p:blipFill>
          <a:blip r:embed="rId4"/>
          <a:stretch>
            <a:fillRect/>
          </a:stretch>
        </p:blipFill>
        <p:spPr>
          <a:xfrm>
            <a:off x="0" y="0"/>
            <a:ext cx="1979712" cy="1979712"/>
          </a:xfrm>
          <a:prstGeom prst="rect">
            <a:avLst/>
          </a:prstGeom>
        </p:spPr>
      </p:pic>
    </p:spTree>
    <p:extLst>
      <p:ext uri="{BB962C8B-B14F-4D97-AF65-F5344CB8AC3E}">
        <p14:creationId xmlns:p14="http://schemas.microsoft.com/office/powerpoint/2010/main" val="3808267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1A17A115-D0ED-3241-9890-A2E5CB48677D}" type="slidenum">
              <a:rPr lang="en-US" altLang="en-US" sz="1400"/>
              <a:pPr>
                <a:spcBef>
                  <a:spcPct val="0"/>
                </a:spcBef>
                <a:buFontTx/>
                <a:buNone/>
              </a:pPr>
              <a:t>17</a:t>
            </a:fld>
            <a:endParaRPr lang="en-US" altLang="en-US" sz="1400"/>
          </a:p>
        </p:txBody>
      </p:sp>
      <p:sp>
        <p:nvSpPr>
          <p:cNvPr id="47106" name="Rectangle 2"/>
          <p:cNvSpPr>
            <a:spLocks noGrp="1" noChangeArrowheads="1"/>
          </p:cNvSpPr>
          <p:nvPr>
            <p:ph type="title"/>
          </p:nvPr>
        </p:nvSpPr>
        <p:spPr>
          <a:xfrm>
            <a:off x="609600" y="304800"/>
            <a:ext cx="7772400" cy="1143000"/>
          </a:xfrm>
        </p:spPr>
        <p:txBody>
          <a:bodyPr/>
          <a:lstStyle/>
          <a:p>
            <a:pPr eaLnBrk="1" hangingPunct="1"/>
            <a:r>
              <a:rPr lang="en-US" altLang="en-US">
                <a:ea typeface="ＭＳ Ｐゴシック" charset="-128"/>
              </a:rPr>
              <a:t>Robot Example</a:t>
            </a:r>
          </a:p>
        </p:txBody>
      </p:sp>
      <p:graphicFrame>
        <p:nvGraphicFramePr>
          <p:cNvPr id="15398" name="Group 38"/>
          <p:cNvGraphicFramePr>
            <a:graphicFrameLocks noGrp="1"/>
          </p:cNvGraphicFramePr>
          <p:nvPr/>
        </p:nvGraphicFramePr>
        <p:xfrm>
          <a:off x="533400" y="1524000"/>
          <a:ext cx="7924800" cy="3632200"/>
        </p:xfrm>
        <a:graphic>
          <a:graphicData uri="http://schemas.openxmlformats.org/drawingml/2006/table">
            <a:tbl>
              <a:tblPr/>
              <a:tblGrid>
                <a:gridCol w="2673350">
                  <a:extLst>
                    <a:ext uri="{9D8B030D-6E8A-4147-A177-3AD203B41FA5}">
                      <a16:colId xmlns:a16="http://schemas.microsoft.com/office/drawing/2014/main" val="20000"/>
                    </a:ext>
                  </a:extLst>
                </a:gridCol>
                <a:gridCol w="128905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tblGrid>
              <a:tr h="584200">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ea typeface="ＭＳ Ｐゴシック" charset="-128"/>
                          <a:sym typeface="Math1" charset="0"/>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ea typeface="ＭＳ Ｐゴシック" charset="-128"/>
                          <a:sym typeface="Math1" charset="0"/>
                        </a:rPr>
                        <a:t>Vision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ea typeface="ＭＳ Ｐゴシック" charset="-128"/>
                          <a:sym typeface="Math1" charset="0"/>
                        </a:rPr>
                        <a:t>Manipulation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ea typeface="ＭＳ Ｐゴシック" charset="-128"/>
                          <a:sym typeface="Math1" charset="0"/>
                        </a:rPr>
                        <a:t>Motion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16000">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ea typeface="ＭＳ Ｐゴシック" charset="-128"/>
                          <a:sym typeface="Math1" charset="0"/>
                        </a:rPr>
                        <a:t>1. Looking for electrical socket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24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16000">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ea typeface="ＭＳ Ｐゴシック" charset="-128"/>
                          <a:sym typeface="Math1" charset="0"/>
                        </a:rPr>
                        <a:t>2. Going to electrical socket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16000">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ea typeface="ＭＳ Ｐゴシック" charset="-128"/>
                          <a:sym typeface="Math1" charset="0"/>
                        </a:rPr>
                        <a:t>3. Plugging into electrical socket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dirty="0">
                        <a:ln>
                          <a:noFill/>
                        </a:ln>
                        <a:solidFill>
                          <a:schemeClr val="tx1"/>
                        </a:solidFill>
                        <a:effectLst/>
                        <a:latin typeface="Times New Roman" charset="0"/>
                        <a:ea typeface="ＭＳ Ｐゴシック" charset="-128"/>
                        <a:sym typeface="Math1"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1E53F5C6-E1A5-1242-A49F-363E50719746}" type="slidenum">
              <a:rPr lang="en-US" altLang="en-US" sz="1400"/>
              <a:pPr>
                <a:spcBef>
                  <a:spcPct val="0"/>
                </a:spcBef>
                <a:buFontTx/>
                <a:buNone/>
              </a:pPr>
              <a:t>18</a:t>
            </a:fld>
            <a:endParaRPr lang="en-US" altLang="en-US" sz="1400"/>
          </a:p>
        </p:txBody>
      </p:sp>
      <p:sp>
        <p:nvSpPr>
          <p:cNvPr id="49154" name="Rectangle 2"/>
          <p:cNvSpPr>
            <a:spLocks noGrp="1" noChangeArrowheads="1"/>
          </p:cNvSpPr>
          <p:nvPr>
            <p:ph type="title"/>
          </p:nvPr>
        </p:nvSpPr>
        <p:spPr/>
        <p:txBody>
          <a:bodyPr/>
          <a:lstStyle/>
          <a:p>
            <a:pPr eaLnBrk="1" hangingPunct="1"/>
            <a:r>
              <a:rPr lang="en-US" altLang="en-US">
                <a:ea typeface="ＭＳ Ｐゴシック" charset="-128"/>
              </a:rPr>
              <a:t>Notes on Robot Example</a:t>
            </a:r>
          </a:p>
        </p:txBody>
      </p:sp>
      <p:sp>
        <p:nvSpPr>
          <p:cNvPr id="49155" name="Rectangle 3"/>
          <p:cNvSpPr>
            <a:spLocks noGrp="1" noChangeArrowheads="1"/>
          </p:cNvSpPr>
          <p:nvPr>
            <p:ph type="body" idx="1"/>
          </p:nvPr>
        </p:nvSpPr>
        <p:spPr/>
        <p:txBody>
          <a:bodyPr/>
          <a:lstStyle/>
          <a:p>
            <a:pPr eaLnBrk="1" hangingPunct="1"/>
            <a:r>
              <a:rPr lang="en-US" altLang="en-US">
                <a:ea typeface="ＭＳ Ｐゴシック" charset="-128"/>
              </a:rPr>
              <a:t>The subsystems are fairly independent, with the vision subsystem guiding the others.</a:t>
            </a:r>
          </a:p>
          <a:p>
            <a:pPr eaLnBrk="1" hangingPunct="1"/>
            <a:r>
              <a:rPr lang="en-US" altLang="en-US">
                <a:ea typeface="ＭＳ Ｐゴシック" charset="-128"/>
              </a:rPr>
              <a:t>There may also be a central </a:t>
            </a:r>
            <a:r>
              <a:rPr lang="ja-JP" altLang="en-US">
                <a:ea typeface="ＭＳ Ｐゴシック" charset="-128"/>
              </a:rPr>
              <a:t>“</a:t>
            </a:r>
            <a:r>
              <a:rPr lang="en-US" altLang="ja-JP">
                <a:ea typeface="ＭＳ Ｐゴシック" charset="-128"/>
              </a:rPr>
              <a:t>brain</a:t>
            </a:r>
            <a:r>
              <a:rPr lang="ja-JP" altLang="en-US">
                <a:ea typeface="ＭＳ Ｐゴシック" charset="-128"/>
              </a:rPr>
              <a:t>”</a:t>
            </a:r>
            <a:r>
              <a:rPr lang="en-US" altLang="ja-JP">
                <a:ea typeface="ＭＳ Ｐゴシック" charset="-128"/>
              </a:rPr>
              <a:t> processor.</a:t>
            </a:r>
          </a:p>
          <a:p>
            <a:pPr eaLnBrk="1" hangingPunct="1"/>
            <a:r>
              <a:rPr lang="en-US" altLang="en-US">
                <a:ea typeface="ＭＳ Ｐゴシック" charset="-128"/>
              </a:rPr>
              <a:t>This is an example of </a:t>
            </a:r>
            <a:r>
              <a:rPr lang="en-US" altLang="en-US" i="1">
                <a:ea typeface="ＭＳ Ｐゴシック" charset="-128"/>
              </a:rPr>
              <a:t>task parallelism</a:t>
            </a:r>
            <a:r>
              <a:rPr lang="en-US" altLang="en-US">
                <a:ea typeface="ＭＳ Ｐゴシック" charset="-128"/>
              </a:rPr>
              <a:t> in which different tasks are performed concurrently to achieve a common goal.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D7F54026-0EDB-DE4B-990D-01DC31BFD48B}" type="slidenum">
              <a:rPr lang="en-US" altLang="en-US" sz="1400"/>
              <a:pPr>
                <a:spcBef>
                  <a:spcPct val="0"/>
                </a:spcBef>
                <a:buFontTx/>
                <a:buNone/>
              </a:pPr>
              <a:t>19</a:t>
            </a:fld>
            <a:endParaRPr lang="en-US" altLang="en-US" sz="1400"/>
          </a:p>
        </p:txBody>
      </p:sp>
      <p:sp>
        <p:nvSpPr>
          <p:cNvPr id="51202" name="Rectangle 2"/>
          <p:cNvSpPr>
            <a:spLocks noGrp="1" noChangeArrowheads="1"/>
          </p:cNvSpPr>
          <p:nvPr>
            <p:ph type="title"/>
          </p:nvPr>
        </p:nvSpPr>
        <p:spPr>
          <a:xfrm>
            <a:off x="609600" y="304800"/>
            <a:ext cx="7772400" cy="1143000"/>
          </a:xfrm>
        </p:spPr>
        <p:txBody>
          <a:bodyPr/>
          <a:lstStyle/>
          <a:p>
            <a:pPr eaLnBrk="1" hangingPunct="1"/>
            <a:r>
              <a:rPr lang="en-US" altLang="en-US">
                <a:ea typeface="ＭＳ Ｐゴシック" charset="-128"/>
              </a:rPr>
              <a:t>Domain Decomposition</a:t>
            </a:r>
          </a:p>
        </p:txBody>
      </p:sp>
      <p:sp>
        <p:nvSpPr>
          <p:cNvPr id="51203" name="Rectangle 3"/>
          <p:cNvSpPr>
            <a:spLocks noGrp="1" noChangeArrowheads="1"/>
          </p:cNvSpPr>
          <p:nvPr>
            <p:ph type="body" idx="1"/>
          </p:nvPr>
        </p:nvSpPr>
        <p:spPr>
          <a:xfrm>
            <a:off x="533400" y="1447800"/>
            <a:ext cx="7772400" cy="4114800"/>
          </a:xfrm>
        </p:spPr>
        <p:txBody>
          <a:bodyPr/>
          <a:lstStyle/>
          <a:p>
            <a:pPr marL="223838" indent="-223838" eaLnBrk="1" hangingPunct="1">
              <a:lnSpc>
                <a:spcPct val="90000"/>
              </a:lnSpc>
              <a:buFontTx/>
              <a:buNone/>
            </a:pPr>
            <a:r>
              <a:rPr lang="en-US" altLang="en-US" sz="2800">
                <a:ea typeface="ＭＳ Ｐゴシック" charset="-128"/>
              </a:rPr>
              <a:t>A common form of program-level parallelism arises from the division of the data to be programmed into subsets.</a:t>
            </a:r>
          </a:p>
          <a:p>
            <a:pPr marL="223838" indent="-223838" eaLnBrk="1" hangingPunct="1">
              <a:lnSpc>
                <a:spcPct val="90000"/>
              </a:lnSpc>
            </a:pPr>
            <a:r>
              <a:rPr lang="en-US" altLang="en-US" sz="2800">
                <a:ea typeface="ＭＳ Ｐゴシック" charset="-128"/>
              </a:rPr>
              <a:t>This division is called </a:t>
            </a:r>
            <a:r>
              <a:rPr lang="en-US" altLang="en-US" sz="2800" i="1">
                <a:ea typeface="ＭＳ Ｐゴシック" charset="-128"/>
              </a:rPr>
              <a:t>domain decomposition</a:t>
            </a:r>
            <a:r>
              <a:rPr lang="en-US" altLang="en-US" sz="2800">
                <a:ea typeface="ＭＳ Ｐゴシック" charset="-128"/>
              </a:rPr>
              <a:t>.</a:t>
            </a:r>
          </a:p>
          <a:p>
            <a:pPr marL="223838" indent="-223838" eaLnBrk="1" hangingPunct="1">
              <a:lnSpc>
                <a:spcPct val="90000"/>
              </a:lnSpc>
            </a:pPr>
            <a:r>
              <a:rPr lang="en-US" altLang="en-US" sz="2800">
                <a:ea typeface="ＭＳ Ｐゴシック" charset="-128"/>
              </a:rPr>
              <a:t>Parallelism that arises through domain decomposition is called </a:t>
            </a:r>
            <a:r>
              <a:rPr lang="en-US" altLang="en-US" sz="2800" i="1">
                <a:ea typeface="ＭＳ Ｐゴシック" charset="-128"/>
              </a:rPr>
              <a:t>data parallelism</a:t>
            </a:r>
            <a:r>
              <a:rPr lang="en-US" altLang="en-US" sz="2800">
                <a:ea typeface="ＭＳ Ｐゴシック" charset="-128"/>
              </a:rPr>
              <a:t>.</a:t>
            </a:r>
          </a:p>
          <a:p>
            <a:pPr marL="223838" indent="-223838" eaLnBrk="1" hangingPunct="1">
              <a:lnSpc>
                <a:spcPct val="90000"/>
              </a:lnSpc>
            </a:pPr>
            <a:r>
              <a:rPr lang="en-US" altLang="en-US" sz="2800">
                <a:ea typeface="ＭＳ Ｐゴシック" charset="-128"/>
              </a:rPr>
              <a:t>The data subsets are assigned to different  computational processes. This is called </a:t>
            </a:r>
            <a:r>
              <a:rPr lang="en-US" altLang="en-US" sz="2800" i="1">
                <a:ea typeface="ＭＳ Ｐゴシック" charset="-128"/>
              </a:rPr>
              <a:t>data distribution</a:t>
            </a:r>
            <a:r>
              <a:rPr lang="en-US" altLang="en-US" sz="2800">
                <a:ea typeface="ＭＳ Ｐゴシック" charset="-128"/>
              </a:rPr>
              <a:t>.</a:t>
            </a:r>
          </a:p>
          <a:p>
            <a:pPr marL="223838" indent="-223838" eaLnBrk="1" hangingPunct="1">
              <a:lnSpc>
                <a:spcPct val="90000"/>
              </a:lnSpc>
            </a:pPr>
            <a:r>
              <a:rPr lang="en-US" altLang="en-US" sz="2800">
                <a:ea typeface="ＭＳ Ｐゴシック" charset="-128"/>
              </a:rPr>
              <a:t>Processes may be assigned to hardware processors by the program or by the runtime system. There may be more than one process on each processor.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1EF4E79D-5DA6-7643-A80C-B2E0E7C56944}" type="slidenum">
              <a:rPr lang="en-US" altLang="en-US" sz="1400"/>
              <a:pPr>
                <a:spcBef>
                  <a:spcPct val="0"/>
                </a:spcBef>
                <a:buFontTx/>
                <a:buNone/>
              </a:pPr>
              <a:t>2</a:t>
            </a:fld>
            <a:endParaRPr lang="en-US" altLang="en-US" sz="1400"/>
          </a:p>
        </p:txBody>
      </p:sp>
      <p:sp>
        <p:nvSpPr>
          <p:cNvPr id="18434" name="Rectangle 2"/>
          <p:cNvSpPr>
            <a:spLocks noGrp="1" noChangeArrowheads="1"/>
          </p:cNvSpPr>
          <p:nvPr>
            <p:ph type="title"/>
          </p:nvPr>
        </p:nvSpPr>
        <p:spPr>
          <a:xfrm>
            <a:off x="468313" y="0"/>
            <a:ext cx="7772400" cy="1143000"/>
          </a:xfrm>
        </p:spPr>
        <p:txBody>
          <a:bodyPr/>
          <a:lstStyle/>
          <a:p>
            <a:pPr eaLnBrk="1" hangingPunct="1"/>
            <a:r>
              <a:rPr lang="en-US" altLang="en-US">
                <a:ea typeface="ＭＳ Ｐゴシック" charset="-128"/>
              </a:rPr>
              <a:t>Module Outline</a:t>
            </a:r>
          </a:p>
        </p:txBody>
      </p:sp>
      <p:sp>
        <p:nvSpPr>
          <p:cNvPr id="18435" name="Rectangle 3"/>
          <p:cNvSpPr>
            <a:spLocks noGrp="1" noChangeArrowheads="1"/>
          </p:cNvSpPr>
          <p:nvPr>
            <p:ph type="body" idx="1"/>
          </p:nvPr>
        </p:nvSpPr>
        <p:spPr>
          <a:xfrm>
            <a:off x="468313" y="1219200"/>
            <a:ext cx="8424862" cy="5004447"/>
          </a:xfrm>
        </p:spPr>
        <p:txBody>
          <a:bodyPr>
            <a:spAutoFit/>
          </a:bodyPr>
          <a:lstStyle/>
          <a:p>
            <a:r>
              <a:rPr lang="en-US" altLang="en-US" sz="2800" dirty="0">
                <a:ea typeface="ＭＳ Ｐゴシック" charset="-128"/>
              </a:rPr>
              <a:t>Seven all-day sessions held in S/1.29 from 9:30am to 5:00pm (apart from labs in C/2.08):</a:t>
            </a:r>
          </a:p>
          <a:p>
            <a:pPr lvl="1"/>
            <a:r>
              <a:rPr lang="en-US" altLang="en-US" sz="2400" dirty="0">
                <a:ea typeface="ＭＳ Ｐゴシック" charset="-128"/>
              </a:rPr>
              <a:t>Week 5: Tuesday, 29 October 2019</a:t>
            </a:r>
          </a:p>
          <a:p>
            <a:pPr lvl="1"/>
            <a:r>
              <a:rPr lang="en-US" altLang="en-US" sz="2400" dirty="0">
                <a:ea typeface="ＭＳ Ｐゴシック" charset="-128"/>
              </a:rPr>
              <a:t>Week 6: Tuesday, 5 November 2019</a:t>
            </a:r>
          </a:p>
          <a:p>
            <a:pPr lvl="1"/>
            <a:r>
              <a:rPr lang="en-US" altLang="en-US" sz="2400" dirty="0">
                <a:ea typeface="ＭＳ Ｐゴシック" charset="-128"/>
              </a:rPr>
              <a:t>Week 7: Tuesday, 12 November 2019</a:t>
            </a:r>
          </a:p>
          <a:p>
            <a:pPr lvl="1"/>
            <a:r>
              <a:rPr lang="en-US" altLang="en-US" sz="2400" dirty="0">
                <a:ea typeface="ＭＳ Ｐゴシック" charset="-128"/>
              </a:rPr>
              <a:t>Week 8: Tuesday, 19 November 2019</a:t>
            </a:r>
          </a:p>
          <a:p>
            <a:pPr lvl="1"/>
            <a:r>
              <a:rPr lang="en-US" altLang="en-US" sz="2400" dirty="0">
                <a:ea typeface="ＭＳ Ｐゴシック" charset="-128"/>
              </a:rPr>
              <a:t>Week 9: Tuesday, 26 November 2019</a:t>
            </a:r>
          </a:p>
          <a:p>
            <a:pPr lvl="1"/>
            <a:r>
              <a:rPr lang="en-US" altLang="en-US" sz="2400" dirty="0">
                <a:ea typeface="ＭＳ Ｐゴシック" charset="-128"/>
              </a:rPr>
              <a:t>Week 10: Tuesday, 3 December 2019</a:t>
            </a:r>
          </a:p>
          <a:p>
            <a:pPr lvl="1"/>
            <a:r>
              <a:rPr lang="en-US" altLang="en-US" sz="2400" dirty="0">
                <a:ea typeface="ＭＳ Ｐゴシック" charset="-128"/>
              </a:rPr>
              <a:t>Week 11: Tuesday, 10 December 2019</a:t>
            </a:r>
          </a:p>
          <a:p>
            <a:r>
              <a:rPr lang="en-US" altLang="en-US" sz="2800" dirty="0">
                <a:ea typeface="ＭＳ Ｐゴシック" charset="-128"/>
              </a:rPr>
              <a:t>Sessions will be mix of lectures, informal labs, and discussion of papers and articles.</a:t>
            </a:r>
            <a:endParaRPr lang="en-GB" altLang="en-US" sz="2800" dirty="0">
              <a:ea typeface="ＭＳ Ｐゴシック"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3AE72378-CA95-F84B-B4E3-83E51FEA24CA}" type="slidenum">
              <a:rPr lang="en-US" altLang="en-US" sz="1400"/>
              <a:pPr>
                <a:spcBef>
                  <a:spcPct val="0"/>
                </a:spcBef>
                <a:buFontTx/>
                <a:buNone/>
              </a:pPr>
              <a:t>20</a:t>
            </a:fld>
            <a:endParaRPr lang="en-US" altLang="en-US" sz="1400"/>
          </a:p>
        </p:txBody>
      </p:sp>
      <p:sp>
        <p:nvSpPr>
          <p:cNvPr id="53250" name="Rectangle 2"/>
          <p:cNvSpPr>
            <a:spLocks noGrp="1" noChangeArrowheads="1"/>
          </p:cNvSpPr>
          <p:nvPr>
            <p:ph type="title"/>
          </p:nvPr>
        </p:nvSpPr>
        <p:spPr>
          <a:xfrm>
            <a:off x="609600" y="228600"/>
            <a:ext cx="7772400" cy="1143000"/>
          </a:xfrm>
        </p:spPr>
        <p:txBody>
          <a:bodyPr/>
          <a:lstStyle/>
          <a:p>
            <a:pPr eaLnBrk="1" hangingPunct="1"/>
            <a:r>
              <a:rPr lang="en-US" altLang="en-US">
                <a:ea typeface="ＭＳ Ｐゴシック" charset="-128"/>
              </a:rPr>
              <a:t>Data Parallelism</a:t>
            </a:r>
          </a:p>
        </p:txBody>
      </p:sp>
      <p:sp>
        <p:nvSpPr>
          <p:cNvPr id="53251" name="Rectangle 3"/>
          <p:cNvSpPr>
            <a:spLocks noGrp="1" noChangeArrowheads="1"/>
          </p:cNvSpPr>
          <p:nvPr>
            <p:ph type="body" idx="1"/>
          </p:nvPr>
        </p:nvSpPr>
        <p:spPr>
          <a:xfrm>
            <a:off x="5181600" y="1524000"/>
            <a:ext cx="3733800" cy="4495800"/>
          </a:xfrm>
        </p:spPr>
        <p:txBody>
          <a:bodyPr/>
          <a:lstStyle/>
          <a:p>
            <a:pPr eaLnBrk="1" hangingPunct="1"/>
            <a:r>
              <a:rPr lang="en-US" altLang="en-US" sz="2400">
                <a:ea typeface="ＭＳ Ｐゴシック" charset="-128"/>
              </a:rPr>
              <a:t>Consider an image digitised as a square array of pixels which we want to process by replacing each pixel value by the average of its neighbours.</a:t>
            </a:r>
          </a:p>
          <a:p>
            <a:pPr eaLnBrk="1" hangingPunct="1"/>
            <a:r>
              <a:rPr lang="en-US" altLang="en-US" sz="2400">
                <a:ea typeface="ＭＳ Ｐゴシック" charset="-128"/>
              </a:rPr>
              <a:t>The </a:t>
            </a:r>
            <a:r>
              <a:rPr lang="en-US" altLang="en-US" sz="2400" i="1">
                <a:ea typeface="ＭＳ Ｐゴシック" charset="-128"/>
              </a:rPr>
              <a:t>domain</a:t>
            </a:r>
            <a:r>
              <a:rPr lang="en-US" altLang="en-US" sz="2400">
                <a:ea typeface="ＭＳ Ｐゴシック" charset="-128"/>
              </a:rPr>
              <a:t> of the problem is the two-dimensional pixel array.</a:t>
            </a:r>
          </a:p>
        </p:txBody>
      </p:sp>
      <p:graphicFrame>
        <p:nvGraphicFramePr>
          <p:cNvPr id="19219" name="Group 787"/>
          <p:cNvGraphicFramePr>
            <a:graphicFrameLocks noGrp="1"/>
          </p:cNvGraphicFramePr>
          <p:nvPr/>
        </p:nvGraphicFramePr>
        <p:xfrm>
          <a:off x="685800" y="1524000"/>
          <a:ext cx="4343400" cy="4089408"/>
        </p:xfrm>
        <a:graphic>
          <a:graphicData uri="http://schemas.openxmlformats.org/drawingml/2006/table">
            <a:tbl>
              <a:tblPr/>
              <a:tblGrid>
                <a:gridCol w="271463">
                  <a:extLst>
                    <a:ext uri="{9D8B030D-6E8A-4147-A177-3AD203B41FA5}">
                      <a16:colId xmlns:a16="http://schemas.microsoft.com/office/drawing/2014/main" val="20000"/>
                    </a:ext>
                  </a:extLst>
                </a:gridCol>
                <a:gridCol w="271462">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1462">
                  <a:extLst>
                    <a:ext uri="{9D8B030D-6E8A-4147-A177-3AD203B41FA5}">
                      <a16:colId xmlns:a16="http://schemas.microsoft.com/office/drawing/2014/main" val="20003"/>
                    </a:ext>
                  </a:extLst>
                </a:gridCol>
                <a:gridCol w="271463">
                  <a:extLst>
                    <a:ext uri="{9D8B030D-6E8A-4147-A177-3AD203B41FA5}">
                      <a16:colId xmlns:a16="http://schemas.microsoft.com/office/drawing/2014/main" val="20004"/>
                    </a:ext>
                  </a:extLst>
                </a:gridCol>
                <a:gridCol w="271462">
                  <a:extLst>
                    <a:ext uri="{9D8B030D-6E8A-4147-A177-3AD203B41FA5}">
                      <a16:colId xmlns:a16="http://schemas.microsoft.com/office/drawing/2014/main" val="20005"/>
                    </a:ext>
                  </a:extLst>
                </a:gridCol>
                <a:gridCol w="271463">
                  <a:extLst>
                    <a:ext uri="{9D8B030D-6E8A-4147-A177-3AD203B41FA5}">
                      <a16:colId xmlns:a16="http://schemas.microsoft.com/office/drawing/2014/main" val="20006"/>
                    </a:ext>
                  </a:extLst>
                </a:gridCol>
                <a:gridCol w="271462">
                  <a:extLst>
                    <a:ext uri="{9D8B030D-6E8A-4147-A177-3AD203B41FA5}">
                      <a16:colId xmlns:a16="http://schemas.microsoft.com/office/drawing/2014/main" val="20007"/>
                    </a:ext>
                  </a:extLst>
                </a:gridCol>
                <a:gridCol w="271463">
                  <a:extLst>
                    <a:ext uri="{9D8B030D-6E8A-4147-A177-3AD203B41FA5}">
                      <a16:colId xmlns:a16="http://schemas.microsoft.com/office/drawing/2014/main" val="20008"/>
                    </a:ext>
                  </a:extLst>
                </a:gridCol>
                <a:gridCol w="271462">
                  <a:extLst>
                    <a:ext uri="{9D8B030D-6E8A-4147-A177-3AD203B41FA5}">
                      <a16:colId xmlns:a16="http://schemas.microsoft.com/office/drawing/2014/main" val="20009"/>
                    </a:ext>
                  </a:extLst>
                </a:gridCol>
                <a:gridCol w="271463">
                  <a:extLst>
                    <a:ext uri="{9D8B030D-6E8A-4147-A177-3AD203B41FA5}">
                      <a16:colId xmlns:a16="http://schemas.microsoft.com/office/drawing/2014/main" val="20010"/>
                    </a:ext>
                  </a:extLst>
                </a:gridCol>
                <a:gridCol w="271462">
                  <a:extLst>
                    <a:ext uri="{9D8B030D-6E8A-4147-A177-3AD203B41FA5}">
                      <a16:colId xmlns:a16="http://schemas.microsoft.com/office/drawing/2014/main" val="20011"/>
                    </a:ext>
                  </a:extLst>
                </a:gridCol>
                <a:gridCol w="271463">
                  <a:extLst>
                    <a:ext uri="{9D8B030D-6E8A-4147-A177-3AD203B41FA5}">
                      <a16:colId xmlns:a16="http://schemas.microsoft.com/office/drawing/2014/main" val="20012"/>
                    </a:ext>
                  </a:extLst>
                </a:gridCol>
                <a:gridCol w="271462">
                  <a:extLst>
                    <a:ext uri="{9D8B030D-6E8A-4147-A177-3AD203B41FA5}">
                      <a16:colId xmlns:a16="http://schemas.microsoft.com/office/drawing/2014/main" val="20013"/>
                    </a:ext>
                  </a:extLst>
                </a:gridCol>
                <a:gridCol w="271463">
                  <a:extLst>
                    <a:ext uri="{9D8B030D-6E8A-4147-A177-3AD203B41FA5}">
                      <a16:colId xmlns:a16="http://schemas.microsoft.com/office/drawing/2014/main" val="20014"/>
                    </a:ext>
                  </a:extLst>
                </a:gridCol>
                <a:gridCol w="271462">
                  <a:extLst>
                    <a:ext uri="{9D8B030D-6E8A-4147-A177-3AD203B41FA5}">
                      <a16:colId xmlns:a16="http://schemas.microsoft.com/office/drawing/2014/main" val="20015"/>
                    </a:ext>
                  </a:extLst>
                </a:gridCol>
              </a:tblGrid>
              <a:tr h="255588">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10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5588">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10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5588">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10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5588">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10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5588">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10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5588">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10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5588">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10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5588">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10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5588">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10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5588">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10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55588">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10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55588">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10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55588">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10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55588">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10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55588">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10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55588">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10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42CBA820-62C3-A446-9155-8379825C5ACD}" type="slidenum">
              <a:rPr lang="en-US" altLang="en-US" sz="1400"/>
              <a:pPr>
                <a:spcBef>
                  <a:spcPct val="0"/>
                </a:spcBef>
                <a:buFontTx/>
                <a:buNone/>
              </a:pPr>
              <a:t>21</a:t>
            </a:fld>
            <a:endParaRPr lang="en-US" altLang="en-US" sz="1400"/>
          </a:p>
        </p:txBody>
      </p:sp>
      <p:sp>
        <p:nvSpPr>
          <p:cNvPr id="55298" name="Rectangle 2"/>
          <p:cNvSpPr>
            <a:spLocks noGrp="1" noChangeArrowheads="1"/>
          </p:cNvSpPr>
          <p:nvPr>
            <p:ph type="title"/>
          </p:nvPr>
        </p:nvSpPr>
        <p:spPr>
          <a:xfrm>
            <a:off x="609600" y="228600"/>
            <a:ext cx="7772400" cy="1143000"/>
          </a:xfrm>
        </p:spPr>
        <p:txBody>
          <a:bodyPr/>
          <a:lstStyle/>
          <a:p>
            <a:pPr eaLnBrk="1" hangingPunct="1"/>
            <a:r>
              <a:rPr lang="en-US" altLang="en-US">
                <a:ea typeface="ＭＳ Ｐゴシック" charset="-128"/>
              </a:rPr>
              <a:t>Domain Decomposition</a:t>
            </a:r>
          </a:p>
        </p:txBody>
      </p:sp>
      <p:sp>
        <p:nvSpPr>
          <p:cNvPr id="55299" name="Rectangle 3"/>
          <p:cNvSpPr>
            <a:spLocks noGrp="1" noChangeArrowheads="1"/>
          </p:cNvSpPr>
          <p:nvPr>
            <p:ph type="body" idx="1"/>
          </p:nvPr>
        </p:nvSpPr>
        <p:spPr>
          <a:xfrm>
            <a:off x="5181600" y="1447800"/>
            <a:ext cx="3657600" cy="4648200"/>
          </a:xfrm>
        </p:spPr>
        <p:txBody>
          <a:bodyPr/>
          <a:lstStyle/>
          <a:p>
            <a:pPr eaLnBrk="1" hangingPunct="1">
              <a:lnSpc>
                <a:spcPct val="90000"/>
              </a:lnSpc>
            </a:pPr>
            <a:r>
              <a:rPr lang="en-US" altLang="en-US" sz="2400">
                <a:ea typeface="ＭＳ Ｐゴシック" charset="-128"/>
              </a:rPr>
              <a:t>Suppose we decompose the problem into 16 subdomains</a:t>
            </a:r>
          </a:p>
          <a:p>
            <a:pPr eaLnBrk="1" hangingPunct="1">
              <a:lnSpc>
                <a:spcPct val="90000"/>
              </a:lnSpc>
            </a:pPr>
            <a:r>
              <a:rPr lang="en-US" altLang="en-US" sz="2400">
                <a:ea typeface="ＭＳ Ｐゴシック" charset="-128"/>
              </a:rPr>
              <a:t>We then distribute the data by assigning each subdomain to a process.</a:t>
            </a:r>
          </a:p>
          <a:p>
            <a:pPr eaLnBrk="1" hangingPunct="1">
              <a:lnSpc>
                <a:spcPct val="90000"/>
              </a:lnSpc>
            </a:pPr>
            <a:r>
              <a:rPr lang="en-US" altLang="en-US" sz="2400">
                <a:ea typeface="ＭＳ Ｐゴシック" charset="-128"/>
              </a:rPr>
              <a:t>The pixel array is a </a:t>
            </a:r>
            <a:r>
              <a:rPr lang="en-US" altLang="en-US" sz="2400" i="1">
                <a:ea typeface="ＭＳ Ｐゴシック" charset="-128"/>
              </a:rPr>
              <a:t>regular </a:t>
            </a:r>
            <a:r>
              <a:rPr lang="en-US" altLang="en-US" sz="2400">
                <a:ea typeface="ＭＳ Ｐゴシック" charset="-128"/>
              </a:rPr>
              <a:t>domain because the geometry is simple.</a:t>
            </a:r>
          </a:p>
          <a:p>
            <a:pPr eaLnBrk="1" hangingPunct="1">
              <a:lnSpc>
                <a:spcPct val="90000"/>
              </a:lnSpc>
            </a:pPr>
            <a:r>
              <a:rPr lang="en-US" altLang="en-US" sz="2400">
                <a:ea typeface="ＭＳ Ｐゴシック" charset="-128"/>
              </a:rPr>
              <a:t>This is a homogeneous problem because each pixel requires the same amount of computation (almost - which pixels are different?).</a:t>
            </a:r>
          </a:p>
        </p:txBody>
      </p:sp>
      <p:graphicFrame>
        <p:nvGraphicFramePr>
          <p:cNvPr id="2" name="Group 4"/>
          <p:cNvGraphicFramePr>
            <a:graphicFrameLocks noGrp="1"/>
          </p:cNvGraphicFramePr>
          <p:nvPr/>
        </p:nvGraphicFramePr>
        <p:xfrm>
          <a:off x="762000" y="2362200"/>
          <a:ext cx="4343400" cy="4089408"/>
        </p:xfrm>
        <a:graphic>
          <a:graphicData uri="http://schemas.openxmlformats.org/drawingml/2006/table">
            <a:tbl>
              <a:tblPr/>
              <a:tblGrid>
                <a:gridCol w="271463">
                  <a:extLst>
                    <a:ext uri="{9D8B030D-6E8A-4147-A177-3AD203B41FA5}">
                      <a16:colId xmlns:a16="http://schemas.microsoft.com/office/drawing/2014/main" val="20000"/>
                    </a:ext>
                  </a:extLst>
                </a:gridCol>
                <a:gridCol w="271462">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1462">
                  <a:extLst>
                    <a:ext uri="{9D8B030D-6E8A-4147-A177-3AD203B41FA5}">
                      <a16:colId xmlns:a16="http://schemas.microsoft.com/office/drawing/2014/main" val="20003"/>
                    </a:ext>
                  </a:extLst>
                </a:gridCol>
                <a:gridCol w="271463">
                  <a:extLst>
                    <a:ext uri="{9D8B030D-6E8A-4147-A177-3AD203B41FA5}">
                      <a16:colId xmlns:a16="http://schemas.microsoft.com/office/drawing/2014/main" val="20004"/>
                    </a:ext>
                  </a:extLst>
                </a:gridCol>
                <a:gridCol w="271462">
                  <a:extLst>
                    <a:ext uri="{9D8B030D-6E8A-4147-A177-3AD203B41FA5}">
                      <a16:colId xmlns:a16="http://schemas.microsoft.com/office/drawing/2014/main" val="20005"/>
                    </a:ext>
                  </a:extLst>
                </a:gridCol>
                <a:gridCol w="271463">
                  <a:extLst>
                    <a:ext uri="{9D8B030D-6E8A-4147-A177-3AD203B41FA5}">
                      <a16:colId xmlns:a16="http://schemas.microsoft.com/office/drawing/2014/main" val="20006"/>
                    </a:ext>
                  </a:extLst>
                </a:gridCol>
                <a:gridCol w="271462">
                  <a:extLst>
                    <a:ext uri="{9D8B030D-6E8A-4147-A177-3AD203B41FA5}">
                      <a16:colId xmlns:a16="http://schemas.microsoft.com/office/drawing/2014/main" val="20007"/>
                    </a:ext>
                  </a:extLst>
                </a:gridCol>
                <a:gridCol w="271463">
                  <a:extLst>
                    <a:ext uri="{9D8B030D-6E8A-4147-A177-3AD203B41FA5}">
                      <a16:colId xmlns:a16="http://schemas.microsoft.com/office/drawing/2014/main" val="20008"/>
                    </a:ext>
                  </a:extLst>
                </a:gridCol>
                <a:gridCol w="271462">
                  <a:extLst>
                    <a:ext uri="{9D8B030D-6E8A-4147-A177-3AD203B41FA5}">
                      <a16:colId xmlns:a16="http://schemas.microsoft.com/office/drawing/2014/main" val="20009"/>
                    </a:ext>
                  </a:extLst>
                </a:gridCol>
                <a:gridCol w="271463">
                  <a:extLst>
                    <a:ext uri="{9D8B030D-6E8A-4147-A177-3AD203B41FA5}">
                      <a16:colId xmlns:a16="http://schemas.microsoft.com/office/drawing/2014/main" val="20010"/>
                    </a:ext>
                  </a:extLst>
                </a:gridCol>
                <a:gridCol w="271462">
                  <a:extLst>
                    <a:ext uri="{9D8B030D-6E8A-4147-A177-3AD203B41FA5}">
                      <a16:colId xmlns:a16="http://schemas.microsoft.com/office/drawing/2014/main" val="20011"/>
                    </a:ext>
                  </a:extLst>
                </a:gridCol>
                <a:gridCol w="271463">
                  <a:extLst>
                    <a:ext uri="{9D8B030D-6E8A-4147-A177-3AD203B41FA5}">
                      <a16:colId xmlns:a16="http://schemas.microsoft.com/office/drawing/2014/main" val="20012"/>
                    </a:ext>
                  </a:extLst>
                </a:gridCol>
                <a:gridCol w="271462">
                  <a:extLst>
                    <a:ext uri="{9D8B030D-6E8A-4147-A177-3AD203B41FA5}">
                      <a16:colId xmlns:a16="http://schemas.microsoft.com/office/drawing/2014/main" val="20013"/>
                    </a:ext>
                  </a:extLst>
                </a:gridCol>
                <a:gridCol w="271463">
                  <a:extLst>
                    <a:ext uri="{9D8B030D-6E8A-4147-A177-3AD203B41FA5}">
                      <a16:colId xmlns:a16="http://schemas.microsoft.com/office/drawing/2014/main" val="20014"/>
                    </a:ext>
                  </a:extLst>
                </a:gridCol>
                <a:gridCol w="271462">
                  <a:extLst>
                    <a:ext uri="{9D8B030D-6E8A-4147-A177-3AD203B41FA5}">
                      <a16:colId xmlns:a16="http://schemas.microsoft.com/office/drawing/2014/main" val="20015"/>
                    </a:ext>
                  </a:extLst>
                </a:gridCol>
              </a:tblGrid>
              <a:tr h="255588">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10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5588">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10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5588">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10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5588">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10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5588">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10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5588">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10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5588">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10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5588">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10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5588">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10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5588">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10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55588">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10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55588">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10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55588">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10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55588">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10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55588">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10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55588">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endParaRPr kumimoji="0" lang="en-US" altLang="en-US" sz="10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charset="0"/>
                          <a:ea typeface="ＭＳ Ｐゴシック" charset="-128"/>
                          <a:sym typeface="Webdings"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grpSp>
        <p:nvGrpSpPr>
          <p:cNvPr id="55591" name="Group 594"/>
          <p:cNvGrpSpPr>
            <a:grpSpLocks/>
          </p:cNvGrpSpPr>
          <p:nvPr/>
        </p:nvGrpSpPr>
        <p:grpSpPr bwMode="auto">
          <a:xfrm>
            <a:off x="755650" y="2349500"/>
            <a:ext cx="4346575" cy="4086225"/>
            <a:chOff x="480" y="1488"/>
            <a:chExt cx="2738" cy="2574"/>
          </a:xfrm>
        </p:grpSpPr>
        <p:sp>
          <p:nvSpPr>
            <p:cNvPr id="55592" name="Rectangle 295"/>
            <p:cNvSpPr>
              <a:spLocks noChangeArrowheads="1"/>
            </p:cNvSpPr>
            <p:nvPr/>
          </p:nvSpPr>
          <p:spPr bwMode="auto">
            <a:xfrm>
              <a:off x="480" y="1488"/>
              <a:ext cx="685" cy="257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55593" name="Rectangle 587"/>
            <p:cNvSpPr>
              <a:spLocks noChangeArrowheads="1"/>
            </p:cNvSpPr>
            <p:nvPr/>
          </p:nvSpPr>
          <p:spPr bwMode="auto">
            <a:xfrm>
              <a:off x="1163" y="1488"/>
              <a:ext cx="685" cy="257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55594" name="Rectangle 588"/>
            <p:cNvSpPr>
              <a:spLocks noChangeArrowheads="1"/>
            </p:cNvSpPr>
            <p:nvPr/>
          </p:nvSpPr>
          <p:spPr bwMode="auto">
            <a:xfrm>
              <a:off x="1848" y="1488"/>
              <a:ext cx="685" cy="257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55595" name="Rectangle 589"/>
            <p:cNvSpPr>
              <a:spLocks noChangeArrowheads="1"/>
            </p:cNvSpPr>
            <p:nvPr/>
          </p:nvSpPr>
          <p:spPr bwMode="auto">
            <a:xfrm>
              <a:off x="2533" y="1488"/>
              <a:ext cx="685" cy="257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55596" name="Line 590"/>
            <p:cNvSpPr>
              <a:spLocks noChangeShapeType="1"/>
            </p:cNvSpPr>
            <p:nvPr/>
          </p:nvSpPr>
          <p:spPr bwMode="auto">
            <a:xfrm>
              <a:off x="480" y="2124"/>
              <a:ext cx="2736"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97" name="Line 591"/>
            <p:cNvSpPr>
              <a:spLocks noChangeShapeType="1"/>
            </p:cNvSpPr>
            <p:nvPr/>
          </p:nvSpPr>
          <p:spPr bwMode="auto">
            <a:xfrm>
              <a:off x="480" y="2784"/>
              <a:ext cx="2736"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98" name="Line 592"/>
            <p:cNvSpPr>
              <a:spLocks noChangeShapeType="1"/>
            </p:cNvSpPr>
            <p:nvPr/>
          </p:nvSpPr>
          <p:spPr bwMode="auto">
            <a:xfrm>
              <a:off x="480" y="3414"/>
              <a:ext cx="2736"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611188" y="115888"/>
            <a:ext cx="7772400" cy="1143000"/>
          </a:xfrm>
        </p:spPr>
        <p:txBody>
          <a:bodyPr/>
          <a:lstStyle/>
          <a:p>
            <a:r>
              <a:rPr lang="en-GB" altLang="en-US">
                <a:ea typeface="ＭＳ Ｐゴシック" charset="-128"/>
              </a:rPr>
              <a:t>Pervasive Parallelism</a:t>
            </a:r>
          </a:p>
        </p:txBody>
      </p:sp>
      <p:sp>
        <p:nvSpPr>
          <p:cNvPr id="573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BB67CE04-85BF-6F42-A592-7ED83FBFC096}" type="slidenum">
              <a:rPr lang="en-US" altLang="en-US" sz="1400"/>
              <a:pPr>
                <a:spcBef>
                  <a:spcPct val="0"/>
                </a:spcBef>
                <a:buFontTx/>
                <a:buNone/>
              </a:pPr>
              <a:t>22</a:t>
            </a:fld>
            <a:endParaRPr lang="en-US" altLang="en-US" sz="1400"/>
          </a:p>
        </p:txBody>
      </p:sp>
      <p:pic>
        <p:nvPicPr>
          <p:cNvPr id="5734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9750" y="1628775"/>
            <a:ext cx="5257800" cy="3970338"/>
          </a:xfrm>
          <a:noFill/>
        </p:spPr>
      </p:pic>
      <p:sp>
        <p:nvSpPr>
          <p:cNvPr id="57348" name="TextBox 6"/>
          <p:cNvSpPr txBox="1">
            <a:spLocks noChangeArrowheads="1"/>
          </p:cNvSpPr>
          <p:nvPr/>
        </p:nvSpPr>
        <p:spPr bwMode="auto">
          <a:xfrm>
            <a:off x="5940425" y="1412875"/>
            <a:ext cx="2952750" cy="427831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r>
              <a:rPr lang="en-GB" altLang="en-US" sz="2000"/>
              <a:t>Increases in clock frequency stopped in about 2003 due to power consumption and cooling problems.</a:t>
            </a:r>
          </a:p>
          <a:p>
            <a:pPr eaLnBrk="1" hangingPunct="1"/>
            <a:r>
              <a:rPr lang="en-GB" altLang="en-US" sz="2000"/>
              <a:t>Chip designers now put multiple processing cores on a single chip.</a:t>
            </a:r>
          </a:p>
          <a:p>
            <a:pPr eaLnBrk="1" hangingPunct="1"/>
            <a:r>
              <a:rPr lang="en-GB" altLang="en-US" sz="2000"/>
              <a:t>These cores can be used in parallel for a variety of tasks.</a:t>
            </a:r>
          </a:p>
          <a:p>
            <a:pPr eaLnBrk="1" hangingPunct="1"/>
            <a:r>
              <a:rPr lang="en-GB" altLang="en-US" sz="2000"/>
              <a:t>GPUs can also be used to exploit parallelism.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B9778696-DCA1-E54E-A4FA-B3A087CC31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411" y="1437829"/>
            <a:ext cx="7846639" cy="5125343"/>
          </a:xfrm>
        </p:spPr>
      </p:pic>
      <p:sp>
        <p:nvSpPr>
          <p:cNvPr id="2" name="Title 1">
            <a:extLst>
              <a:ext uri="{FF2B5EF4-FFF2-40B4-BE49-F238E27FC236}">
                <a16:creationId xmlns:a16="http://schemas.microsoft.com/office/drawing/2014/main" id="{224A5CB2-1595-0646-9DD8-C733601D002B}"/>
              </a:ext>
            </a:extLst>
          </p:cNvPr>
          <p:cNvSpPr>
            <a:spLocks noGrp="1"/>
          </p:cNvSpPr>
          <p:nvPr>
            <p:ph type="title"/>
          </p:nvPr>
        </p:nvSpPr>
        <p:spPr>
          <a:xfrm>
            <a:off x="587861" y="188640"/>
            <a:ext cx="7772400" cy="1143000"/>
          </a:xfrm>
        </p:spPr>
        <p:txBody>
          <a:bodyPr/>
          <a:lstStyle/>
          <a:p>
            <a:r>
              <a:rPr lang="en-US" dirty="0"/>
              <a:t>Moore’s Law</a:t>
            </a:r>
          </a:p>
        </p:txBody>
      </p:sp>
      <p:sp>
        <p:nvSpPr>
          <p:cNvPr id="4" name="Slide Number Placeholder 3">
            <a:extLst>
              <a:ext uri="{FF2B5EF4-FFF2-40B4-BE49-F238E27FC236}">
                <a16:creationId xmlns:a16="http://schemas.microsoft.com/office/drawing/2014/main" id="{D27CEAD4-750E-F748-9AAA-E05BD57DA0E5}"/>
              </a:ext>
            </a:extLst>
          </p:cNvPr>
          <p:cNvSpPr>
            <a:spLocks noGrp="1"/>
          </p:cNvSpPr>
          <p:nvPr>
            <p:ph type="sldNum" sz="quarter" idx="12"/>
          </p:nvPr>
        </p:nvSpPr>
        <p:spPr/>
        <p:txBody>
          <a:bodyPr/>
          <a:lstStyle/>
          <a:p>
            <a:pPr>
              <a:defRPr/>
            </a:pPr>
            <a:fld id="{E97EF469-450B-C649-A584-DD4D9008F6BF}" type="slidenum">
              <a:rPr lang="en-US" altLang="en-US" smtClean="0"/>
              <a:pPr>
                <a:defRPr/>
              </a:pPr>
              <a:t>23</a:t>
            </a:fld>
            <a:endParaRPr lang="en-US" altLang="en-US"/>
          </a:p>
        </p:txBody>
      </p:sp>
    </p:spTree>
    <p:extLst>
      <p:ext uri="{BB962C8B-B14F-4D97-AF65-F5344CB8AC3E}">
        <p14:creationId xmlns:p14="http://schemas.microsoft.com/office/powerpoint/2010/main" val="1432076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Number Placeholder 5"/>
          <p:cNvSpPr>
            <a:spLocks noGrp="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E6A344D4-946A-4746-A2B4-504ADDBD28CD}" type="slidenum">
              <a:rPr lang="en-US" altLang="en-US" sz="1400"/>
              <a:pPr>
                <a:spcBef>
                  <a:spcPct val="0"/>
                </a:spcBef>
                <a:buFontTx/>
                <a:buNone/>
              </a:pPr>
              <a:t>24</a:t>
            </a:fld>
            <a:endParaRPr lang="en-US" altLang="en-US" sz="1400" dirty="0"/>
          </a:p>
        </p:txBody>
      </p:sp>
      <p:sp>
        <p:nvSpPr>
          <p:cNvPr id="67586" name="Rectangle 2"/>
          <p:cNvSpPr>
            <a:spLocks noGrp="1" noChangeArrowheads="1"/>
          </p:cNvSpPr>
          <p:nvPr>
            <p:ph type="title"/>
          </p:nvPr>
        </p:nvSpPr>
        <p:spPr>
          <a:xfrm>
            <a:off x="684213" y="6350"/>
            <a:ext cx="7772400" cy="1143000"/>
          </a:xfrm>
        </p:spPr>
        <p:txBody>
          <a:bodyPr/>
          <a:lstStyle/>
          <a:p>
            <a:pPr eaLnBrk="1" hangingPunct="1"/>
            <a:r>
              <a:rPr lang="en-US" altLang="en-US" dirty="0">
                <a:ea typeface="ＭＳ Ｐゴシック" charset="-128"/>
              </a:rPr>
              <a:t>Why Use Parallelism?</a:t>
            </a:r>
          </a:p>
        </p:txBody>
      </p:sp>
      <p:sp>
        <p:nvSpPr>
          <p:cNvPr id="67587" name="Rectangle 3"/>
          <p:cNvSpPr>
            <a:spLocks noGrp="1" noChangeArrowheads="1"/>
          </p:cNvSpPr>
          <p:nvPr>
            <p:ph type="body" idx="1"/>
          </p:nvPr>
        </p:nvSpPr>
        <p:spPr>
          <a:xfrm>
            <a:off x="539750" y="1125538"/>
            <a:ext cx="7772400" cy="4247678"/>
          </a:xfrm>
        </p:spPr>
        <p:txBody>
          <a:bodyPr/>
          <a:lstStyle/>
          <a:p>
            <a:pPr eaLnBrk="1" hangingPunct="1">
              <a:lnSpc>
                <a:spcPct val="90000"/>
              </a:lnSpc>
            </a:pPr>
            <a:r>
              <a:rPr lang="en-US" altLang="en-US" sz="2800" dirty="0">
                <a:ea typeface="ＭＳ Ｐゴシック" charset="-128"/>
              </a:rPr>
              <a:t>Better </a:t>
            </a:r>
            <a:r>
              <a:rPr lang="en-US" altLang="en-US" sz="2800" dirty="0" err="1">
                <a:ea typeface="ＭＳ Ｐゴシック" charset="-128"/>
              </a:rPr>
              <a:t>utilisation</a:t>
            </a:r>
            <a:r>
              <a:rPr lang="en-US" altLang="en-US" sz="2800" dirty="0">
                <a:ea typeface="ＭＳ Ｐゴシック" charset="-128"/>
              </a:rPr>
              <a:t> of resources. Want to keep hardware busy.</a:t>
            </a:r>
          </a:p>
          <a:p>
            <a:pPr eaLnBrk="1" hangingPunct="1">
              <a:lnSpc>
                <a:spcPct val="90000"/>
              </a:lnSpc>
            </a:pPr>
            <a:r>
              <a:rPr lang="en-US" altLang="en-US" sz="2800" dirty="0">
                <a:ea typeface="ＭＳ Ｐゴシック" charset="-128"/>
              </a:rPr>
              <a:t>Want to run programs faster by spreading work over several processors.</a:t>
            </a:r>
          </a:p>
          <a:p>
            <a:pPr eaLnBrk="1" hangingPunct="1">
              <a:lnSpc>
                <a:spcPct val="90000"/>
              </a:lnSpc>
            </a:pPr>
            <a:r>
              <a:rPr lang="en-US" altLang="en-US" sz="2800" dirty="0">
                <a:ea typeface="ＭＳ Ｐゴシック" charset="-128"/>
              </a:rPr>
              <a:t>Measure of speed in (most) scientific problems:</a:t>
            </a:r>
          </a:p>
          <a:p>
            <a:pPr lvl="1" eaLnBrk="1" hangingPunct="1">
              <a:lnSpc>
                <a:spcPct val="90000"/>
              </a:lnSpc>
            </a:pPr>
            <a:r>
              <a:rPr lang="en-US" altLang="en-US" sz="2400" dirty="0">
                <a:ea typeface="ＭＳ Ｐゴシック" charset="-128"/>
              </a:rPr>
              <a:t>Floating point operations per second. 1 </a:t>
            </a:r>
            <a:r>
              <a:rPr lang="en-US" altLang="en-US" sz="2400" dirty="0" err="1">
                <a:ea typeface="ＭＳ Ｐゴシック" charset="-128"/>
              </a:rPr>
              <a:t>Mflop</a:t>
            </a:r>
            <a:r>
              <a:rPr lang="en-US" altLang="en-US" sz="2400" dirty="0">
                <a:ea typeface="ＭＳ Ｐゴシック" charset="-128"/>
              </a:rPr>
              <a:t>/s is one million floating point operations per second.</a:t>
            </a:r>
          </a:p>
          <a:p>
            <a:pPr lvl="2" eaLnBrk="1" hangingPunct="1">
              <a:lnSpc>
                <a:spcPct val="90000"/>
              </a:lnSpc>
            </a:pPr>
            <a:r>
              <a:rPr lang="en-US" altLang="en-US" dirty="0">
                <a:ea typeface="ＭＳ Ｐゴシック" charset="-128"/>
              </a:rPr>
              <a:t>High performance workstation </a:t>
            </a:r>
            <a:r>
              <a:rPr lang="en-US" altLang="en-US" dirty="0">
                <a:ea typeface="ＭＳ Ｐゴシック" charset="-128"/>
                <a:sym typeface="Math1" charset="0"/>
              </a:rPr>
              <a:t>≈</a:t>
            </a:r>
            <a:r>
              <a:rPr lang="en-US" altLang="en-US" dirty="0">
                <a:ea typeface="ＭＳ Ｐゴシック" charset="-128"/>
              </a:rPr>
              <a:t> 200-500 </a:t>
            </a:r>
            <a:r>
              <a:rPr lang="en-US" altLang="en-US" dirty="0" err="1">
                <a:ea typeface="ＭＳ Ｐゴシック" charset="-128"/>
              </a:rPr>
              <a:t>Gflop</a:t>
            </a:r>
            <a:r>
              <a:rPr lang="en-US" altLang="en-US" dirty="0">
                <a:ea typeface="ＭＳ Ｐゴシック" charset="-128"/>
              </a:rPr>
              <a:t>/s</a:t>
            </a:r>
          </a:p>
          <a:p>
            <a:pPr lvl="2" eaLnBrk="1" hangingPunct="1">
              <a:lnSpc>
                <a:spcPct val="90000"/>
              </a:lnSpc>
            </a:pPr>
            <a:r>
              <a:rPr lang="en-US" altLang="en-US" dirty="0">
                <a:ea typeface="ＭＳ Ｐゴシック" charset="-128"/>
              </a:rPr>
              <a:t>GPU </a:t>
            </a:r>
            <a:r>
              <a:rPr lang="en-US" altLang="en-US" dirty="0">
                <a:ea typeface="ＭＳ Ｐゴシック" charset="-128"/>
                <a:sym typeface="Math1" charset="0"/>
              </a:rPr>
              <a:t>≈</a:t>
            </a:r>
            <a:r>
              <a:rPr lang="en-US" altLang="en-US" dirty="0">
                <a:ea typeface="ＭＳ Ｐゴシック" charset="-128"/>
              </a:rPr>
              <a:t> 1-2 </a:t>
            </a:r>
            <a:r>
              <a:rPr lang="en-US" altLang="en-US" dirty="0" err="1">
                <a:ea typeface="ＭＳ Ｐゴシック" charset="-128"/>
              </a:rPr>
              <a:t>Tflop</a:t>
            </a:r>
            <a:r>
              <a:rPr lang="en-US" altLang="en-US" dirty="0">
                <a:ea typeface="ＭＳ Ｐゴシック" charset="-128"/>
              </a:rPr>
              <a:t>/s</a:t>
            </a:r>
          </a:p>
          <a:p>
            <a:pPr lvl="2" eaLnBrk="1" hangingPunct="1">
              <a:lnSpc>
                <a:spcPct val="90000"/>
              </a:lnSpc>
            </a:pPr>
            <a:r>
              <a:rPr lang="en-US" altLang="en-US" dirty="0">
                <a:ea typeface="ＭＳ Ｐゴシック" charset="-128"/>
              </a:rPr>
              <a:t>Current best supercomputer </a:t>
            </a:r>
            <a:r>
              <a:rPr lang="en-US" altLang="en-US" dirty="0">
                <a:ea typeface="ＭＳ Ｐゴシック" charset="-128"/>
                <a:sym typeface="Math1" charset="0"/>
              </a:rPr>
              <a:t>≈</a:t>
            </a:r>
            <a:r>
              <a:rPr lang="en-US" altLang="en-US" dirty="0">
                <a:ea typeface="ＭＳ Ｐゴシック" charset="-128"/>
              </a:rPr>
              <a:t> 122.3 </a:t>
            </a:r>
            <a:r>
              <a:rPr lang="en-US" altLang="en-US" dirty="0" err="1">
                <a:ea typeface="ＭＳ Ｐゴシック" charset="-128"/>
              </a:rPr>
              <a:t>Pflop</a:t>
            </a:r>
            <a:r>
              <a:rPr lang="en-US" altLang="en-US" dirty="0">
                <a:ea typeface="ＭＳ Ｐゴシック" charset="-128"/>
              </a:rPr>
              <a:t>/s</a:t>
            </a:r>
          </a:p>
        </p:txBody>
      </p:sp>
      <p:sp>
        <p:nvSpPr>
          <p:cNvPr id="2" name="Date Placeholder 1">
            <a:extLst>
              <a:ext uri="{FF2B5EF4-FFF2-40B4-BE49-F238E27FC236}">
                <a16:creationId xmlns:a16="http://schemas.microsoft.com/office/drawing/2014/main" id="{4816DDB4-5B96-F041-A0E6-F1A92DE6D8E5}"/>
              </a:ext>
            </a:extLst>
          </p:cNvPr>
          <p:cNvSpPr>
            <a:spLocks noGrp="1"/>
          </p:cNvSpPr>
          <p:nvPr>
            <p:ph type="dt" sz="half" idx="10"/>
          </p:nvPr>
        </p:nvSpPr>
        <p:spPr/>
        <p:txBody>
          <a:bodyPr/>
          <a:lstStyle/>
          <a:p>
            <a:pPr>
              <a:defRPr/>
            </a:pPr>
            <a:fld id="{C0E734D1-9200-764A-A82F-F03FDC6A4577}" type="datetime1">
              <a:rPr lang="en-GB" smtClean="0"/>
              <a:t>28/10/2019</a:t>
            </a:fld>
            <a:endParaRPr lang="en-US"/>
          </a:p>
        </p:txBody>
      </p:sp>
      <p:grpSp>
        <p:nvGrpSpPr>
          <p:cNvPr id="31" name="Group 30">
            <a:extLst>
              <a:ext uri="{FF2B5EF4-FFF2-40B4-BE49-F238E27FC236}">
                <a16:creationId xmlns:a16="http://schemas.microsoft.com/office/drawing/2014/main" id="{94FF56D1-0EEB-A648-9948-26AC3011FD7F}"/>
              </a:ext>
            </a:extLst>
          </p:cNvPr>
          <p:cNvGrpSpPr/>
          <p:nvPr/>
        </p:nvGrpSpPr>
        <p:grpSpPr>
          <a:xfrm>
            <a:off x="1758201" y="5229200"/>
            <a:ext cx="5359247" cy="1086297"/>
            <a:chOff x="1758201" y="5229200"/>
            <a:chExt cx="5359247" cy="1086297"/>
          </a:xfrm>
        </p:grpSpPr>
        <p:grpSp>
          <p:nvGrpSpPr>
            <p:cNvPr id="29" name="Group 28">
              <a:extLst>
                <a:ext uri="{FF2B5EF4-FFF2-40B4-BE49-F238E27FC236}">
                  <a16:creationId xmlns:a16="http://schemas.microsoft.com/office/drawing/2014/main" id="{E18D7726-85AA-E84B-9EC6-3C7170D38655}"/>
                </a:ext>
              </a:extLst>
            </p:cNvPr>
            <p:cNvGrpSpPr/>
            <p:nvPr/>
          </p:nvGrpSpPr>
          <p:grpSpPr>
            <a:xfrm>
              <a:off x="1758201" y="5229200"/>
              <a:ext cx="5335497" cy="751943"/>
              <a:chOff x="827584" y="5300587"/>
              <a:chExt cx="5335497" cy="751943"/>
            </a:xfrm>
          </p:grpSpPr>
          <p:cxnSp>
            <p:nvCxnSpPr>
              <p:cNvPr id="4" name="Straight Connector 3">
                <a:extLst>
                  <a:ext uri="{FF2B5EF4-FFF2-40B4-BE49-F238E27FC236}">
                    <a16:creationId xmlns:a16="http://schemas.microsoft.com/office/drawing/2014/main" id="{4D90EB1D-2C0E-3240-AF17-7DA8A4ADF31B}"/>
                  </a:ext>
                </a:extLst>
              </p:cNvPr>
              <p:cNvCxnSpPr>
                <a:cxnSpLocks/>
              </p:cNvCxnSpPr>
              <p:nvPr/>
            </p:nvCxnSpPr>
            <p:spPr bwMode="auto">
              <a:xfrm>
                <a:off x="827584" y="6021288"/>
                <a:ext cx="5020496" cy="20358"/>
              </a:xfrm>
              <a:prstGeom prst="line">
                <a:avLst/>
              </a:prstGeom>
              <a:solidFill>
                <a:schemeClr val="accent1"/>
              </a:solidFill>
              <a:ln w="50800" cap="flat" cmpd="sng" algn="ctr">
                <a:solidFill>
                  <a:schemeClr val="tx1"/>
                </a:solidFill>
                <a:prstDash val="solid"/>
                <a:round/>
                <a:headEnd type="none" w="med" len="med"/>
                <a:tailEnd type="none" w="med" len="med"/>
              </a:ln>
              <a:effectLst/>
            </p:spPr>
          </p:cxnSp>
          <p:cxnSp>
            <p:nvCxnSpPr>
              <p:cNvPr id="8" name="Straight Connector 7">
                <a:extLst>
                  <a:ext uri="{FF2B5EF4-FFF2-40B4-BE49-F238E27FC236}">
                    <a16:creationId xmlns:a16="http://schemas.microsoft.com/office/drawing/2014/main" id="{FC229D0A-57AF-1B45-9F96-097D83AADA3A}"/>
                  </a:ext>
                </a:extLst>
              </p:cNvPr>
              <p:cNvCxnSpPr>
                <a:cxnSpLocks/>
              </p:cNvCxnSpPr>
              <p:nvPr/>
            </p:nvCxnSpPr>
            <p:spPr bwMode="auto">
              <a:xfrm flipV="1">
                <a:off x="1544320" y="5789308"/>
                <a:ext cx="0" cy="231980"/>
              </a:xfrm>
              <a:prstGeom prst="line">
                <a:avLst/>
              </a:prstGeom>
              <a:solidFill>
                <a:schemeClr val="accent1"/>
              </a:solidFill>
              <a:ln w="50800" cap="flat" cmpd="sng" algn="ctr">
                <a:solidFill>
                  <a:schemeClr val="tx1"/>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D09A6D6C-23AA-B44B-A173-66DCA3636057}"/>
                  </a:ext>
                </a:extLst>
              </p:cNvPr>
              <p:cNvCxnSpPr>
                <a:cxnSpLocks/>
              </p:cNvCxnSpPr>
              <p:nvPr/>
            </p:nvCxnSpPr>
            <p:spPr bwMode="auto">
              <a:xfrm flipV="1">
                <a:off x="2261056" y="5789308"/>
                <a:ext cx="0" cy="231980"/>
              </a:xfrm>
              <a:prstGeom prst="line">
                <a:avLst/>
              </a:prstGeom>
              <a:solidFill>
                <a:schemeClr val="accent1"/>
              </a:solidFill>
              <a:ln w="50800" cap="flat" cmpd="sng" algn="ctr">
                <a:solidFill>
                  <a:schemeClr val="tx1"/>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2CDBFDD2-F2A8-2644-A2AB-48C0774D4B68}"/>
                  </a:ext>
                </a:extLst>
              </p:cNvPr>
              <p:cNvCxnSpPr>
                <a:cxnSpLocks/>
              </p:cNvCxnSpPr>
              <p:nvPr/>
            </p:nvCxnSpPr>
            <p:spPr bwMode="auto">
              <a:xfrm flipV="1">
                <a:off x="2977792" y="5789308"/>
                <a:ext cx="0" cy="231980"/>
              </a:xfrm>
              <a:prstGeom prst="line">
                <a:avLst/>
              </a:prstGeom>
              <a:solidFill>
                <a:schemeClr val="accent1"/>
              </a:solidFill>
              <a:ln w="50800" cap="flat" cmpd="sng" algn="ctr">
                <a:solidFill>
                  <a:schemeClr val="tx1"/>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D2B52534-5412-4046-AAD6-36D9A61CFB6F}"/>
                  </a:ext>
                </a:extLst>
              </p:cNvPr>
              <p:cNvCxnSpPr>
                <a:cxnSpLocks/>
              </p:cNvCxnSpPr>
              <p:nvPr/>
            </p:nvCxnSpPr>
            <p:spPr bwMode="auto">
              <a:xfrm flipV="1">
                <a:off x="3694528" y="5805264"/>
                <a:ext cx="0" cy="231980"/>
              </a:xfrm>
              <a:prstGeom prst="line">
                <a:avLst/>
              </a:prstGeom>
              <a:solidFill>
                <a:schemeClr val="accent1"/>
              </a:solidFill>
              <a:ln w="50800" cap="flat" cmpd="sng" algn="ctr">
                <a:solidFill>
                  <a:schemeClr val="tx1"/>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AE933DBD-6594-3747-A4F5-EE679CA47E88}"/>
                  </a:ext>
                </a:extLst>
              </p:cNvPr>
              <p:cNvCxnSpPr>
                <a:cxnSpLocks/>
              </p:cNvCxnSpPr>
              <p:nvPr/>
            </p:nvCxnSpPr>
            <p:spPr bwMode="auto">
              <a:xfrm flipV="1">
                <a:off x="4414608" y="5805264"/>
                <a:ext cx="0" cy="231980"/>
              </a:xfrm>
              <a:prstGeom prst="line">
                <a:avLst/>
              </a:prstGeom>
              <a:solidFill>
                <a:schemeClr val="accent1"/>
              </a:solidFill>
              <a:ln w="50800" cap="flat" cmpd="sng" algn="ctr">
                <a:solidFill>
                  <a:schemeClr val="tx1"/>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B1A1BFE4-ED69-7745-B980-8C6EE8D6D546}"/>
                  </a:ext>
                </a:extLst>
              </p:cNvPr>
              <p:cNvCxnSpPr>
                <a:cxnSpLocks/>
              </p:cNvCxnSpPr>
              <p:nvPr/>
            </p:nvCxnSpPr>
            <p:spPr bwMode="auto">
              <a:xfrm flipV="1">
                <a:off x="5131344" y="5788949"/>
                <a:ext cx="0" cy="231980"/>
              </a:xfrm>
              <a:prstGeom prst="line">
                <a:avLst/>
              </a:prstGeom>
              <a:solidFill>
                <a:schemeClr val="accent1"/>
              </a:solidFill>
              <a:ln w="50800" cap="flat" cmpd="sng" algn="ctr">
                <a:solidFill>
                  <a:schemeClr val="tx1"/>
                </a:solidFill>
                <a:prstDash val="solid"/>
                <a:round/>
                <a:headEnd type="none" w="med" len="med"/>
                <a:tailEnd type="none" w="med" len="med"/>
              </a:ln>
              <a:effectLst/>
            </p:spPr>
          </p:cxnSp>
          <p:sp>
            <p:nvSpPr>
              <p:cNvPr id="6" name="TextBox 5">
                <a:extLst>
                  <a:ext uri="{FF2B5EF4-FFF2-40B4-BE49-F238E27FC236}">
                    <a16:creationId xmlns:a16="http://schemas.microsoft.com/office/drawing/2014/main" id="{B4D10F75-2D67-4542-BFAE-C3ECB6DA2CCE}"/>
                  </a:ext>
                </a:extLst>
              </p:cNvPr>
              <p:cNvSpPr txBox="1"/>
              <p:nvPr/>
            </p:nvSpPr>
            <p:spPr>
              <a:xfrm>
                <a:off x="1194520" y="5300587"/>
                <a:ext cx="792088" cy="523220"/>
              </a:xfrm>
              <a:prstGeom prst="rect">
                <a:avLst/>
              </a:prstGeom>
              <a:noFill/>
            </p:spPr>
            <p:txBody>
              <a:bodyPr wrap="square" rtlCol="0">
                <a:spAutoFit/>
              </a:bodyPr>
              <a:lstStyle/>
              <a:p>
                <a:pPr algn="ctr"/>
                <a:r>
                  <a:rPr lang="en-US" sz="1400" dirty="0">
                    <a:solidFill>
                      <a:srgbClr val="FF0000"/>
                    </a:solidFill>
                  </a:rPr>
                  <a:t>Mega</a:t>
                </a:r>
              </a:p>
              <a:p>
                <a:pPr algn="ctr"/>
                <a:r>
                  <a:rPr lang="en-US" sz="1400" dirty="0" err="1"/>
                  <a:t>Mflop</a:t>
                </a:r>
                <a:r>
                  <a:rPr lang="en-US" sz="1400" dirty="0"/>
                  <a:t>/s</a:t>
                </a:r>
              </a:p>
            </p:txBody>
          </p:sp>
          <p:sp>
            <p:nvSpPr>
              <p:cNvPr id="21" name="TextBox 20">
                <a:extLst>
                  <a:ext uri="{FF2B5EF4-FFF2-40B4-BE49-F238E27FC236}">
                    <a16:creationId xmlns:a16="http://schemas.microsoft.com/office/drawing/2014/main" id="{16A88CF2-A39F-9042-893A-912BD4D83E55}"/>
                  </a:ext>
                </a:extLst>
              </p:cNvPr>
              <p:cNvSpPr txBox="1"/>
              <p:nvPr/>
            </p:nvSpPr>
            <p:spPr>
              <a:xfrm>
                <a:off x="1903674" y="5327630"/>
                <a:ext cx="792088" cy="523220"/>
              </a:xfrm>
              <a:prstGeom prst="rect">
                <a:avLst/>
              </a:prstGeom>
              <a:noFill/>
            </p:spPr>
            <p:txBody>
              <a:bodyPr wrap="square" rtlCol="0">
                <a:spAutoFit/>
              </a:bodyPr>
              <a:lstStyle/>
              <a:p>
                <a:pPr algn="ctr"/>
                <a:r>
                  <a:rPr lang="en-US" sz="1400" dirty="0">
                    <a:solidFill>
                      <a:srgbClr val="FF0000"/>
                    </a:solidFill>
                  </a:rPr>
                  <a:t>Giga</a:t>
                </a:r>
              </a:p>
              <a:p>
                <a:pPr algn="ctr"/>
                <a:r>
                  <a:rPr lang="en-US" sz="1400" dirty="0" err="1"/>
                  <a:t>Gflop</a:t>
                </a:r>
                <a:r>
                  <a:rPr lang="en-US" sz="1400" dirty="0"/>
                  <a:t>/s</a:t>
                </a:r>
              </a:p>
            </p:txBody>
          </p:sp>
          <p:sp>
            <p:nvSpPr>
              <p:cNvPr id="22" name="TextBox 21">
                <a:extLst>
                  <a:ext uri="{FF2B5EF4-FFF2-40B4-BE49-F238E27FC236}">
                    <a16:creationId xmlns:a16="http://schemas.microsoft.com/office/drawing/2014/main" id="{0BD9828D-3663-7847-9624-BFB472638913}"/>
                  </a:ext>
                </a:extLst>
              </p:cNvPr>
              <p:cNvSpPr txBox="1"/>
              <p:nvPr/>
            </p:nvSpPr>
            <p:spPr>
              <a:xfrm>
                <a:off x="2641378" y="5327629"/>
                <a:ext cx="792088" cy="523220"/>
              </a:xfrm>
              <a:prstGeom prst="rect">
                <a:avLst/>
              </a:prstGeom>
              <a:noFill/>
            </p:spPr>
            <p:txBody>
              <a:bodyPr wrap="square" rtlCol="0">
                <a:spAutoFit/>
              </a:bodyPr>
              <a:lstStyle/>
              <a:p>
                <a:pPr algn="ctr"/>
                <a:r>
                  <a:rPr lang="en-US" sz="1400" dirty="0">
                    <a:solidFill>
                      <a:srgbClr val="FF0000"/>
                    </a:solidFill>
                  </a:rPr>
                  <a:t>Tera</a:t>
                </a:r>
              </a:p>
              <a:p>
                <a:pPr algn="ctr"/>
                <a:r>
                  <a:rPr lang="en-US" sz="1400" dirty="0" err="1"/>
                  <a:t>Tflop</a:t>
                </a:r>
                <a:r>
                  <a:rPr lang="en-US" sz="1400" dirty="0"/>
                  <a:t>/s</a:t>
                </a:r>
              </a:p>
            </p:txBody>
          </p:sp>
          <p:sp>
            <p:nvSpPr>
              <p:cNvPr id="23" name="TextBox 22">
                <a:extLst>
                  <a:ext uri="{FF2B5EF4-FFF2-40B4-BE49-F238E27FC236}">
                    <a16:creationId xmlns:a16="http://schemas.microsoft.com/office/drawing/2014/main" id="{4E23A1DC-9EA5-5144-931F-B0C64FB35BF5}"/>
                  </a:ext>
                </a:extLst>
              </p:cNvPr>
              <p:cNvSpPr txBox="1"/>
              <p:nvPr/>
            </p:nvSpPr>
            <p:spPr>
              <a:xfrm>
                <a:off x="3314207" y="5340870"/>
                <a:ext cx="792088" cy="523220"/>
              </a:xfrm>
              <a:prstGeom prst="rect">
                <a:avLst/>
              </a:prstGeom>
              <a:noFill/>
            </p:spPr>
            <p:txBody>
              <a:bodyPr wrap="square" rtlCol="0">
                <a:spAutoFit/>
              </a:bodyPr>
              <a:lstStyle/>
              <a:p>
                <a:pPr algn="ctr"/>
                <a:r>
                  <a:rPr lang="en-US" sz="1400" dirty="0">
                    <a:solidFill>
                      <a:srgbClr val="FF0000"/>
                    </a:solidFill>
                  </a:rPr>
                  <a:t>Peta</a:t>
                </a:r>
              </a:p>
              <a:p>
                <a:pPr algn="ctr"/>
                <a:r>
                  <a:rPr lang="en-US" sz="1400" dirty="0" err="1"/>
                  <a:t>Pflop</a:t>
                </a:r>
                <a:r>
                  <a:rPr lang="en-US" sz="1400" dirty="0"/>
                  <a:t>/s</a:t>
                </a:r>
              </a:p>
            </p:txBody>
          </p:sp>
          <p:sp>
            <p:nvSpPr>
              <p:cNvPr id="24" name="TextBox 23">
                <a:extLst>
                  <a:ext uri="{FF2B5EF4-FFF2-40B4-BE49-F238E27FC236}">
                    <a16:creationId xmlns:a16="http://schemas.microsoft.com/office/drawing/2014/main" id="{82E19228-16F4-F347-95B0-CA06DA3C5C5C}"/>
                  </a:ext>
                </a:extLst>
              </p:cNvPr>
              <p:cNvSpPr txBox="1"/>
              <p:nvPr/>
            </p:nvSpPr>
            <p:spPr>
              <a:xfrm>
                <a:off x="4021049" y="5330007"/>
                <a:ext cx="792088" cy="523220"/>
              </a:xfrm>
              <a:prstGeom prst="rect">
                <a:avLst/>
              </a:prstGeom>
              <a:noFill/>
            </p:spPr>
            <p:txBody>
              <a:bodyPr wrap="square" rtlCol="0">
                <a:spAutoFit/>
              </a:bodyPr>
              <a:lstStyle/>
              <a:p>
                <a:pPr algn="ctr"/>
                <a:r>
                  <a:rPr lang="en-US" sz="1400" dirty="0" err="1">
                    <a:solidFill>
                      <a:srgbClr val="FF0000"/>
                    </a:solidFill>
                  </a:rPr>
                  <a:t>Exa</a:t>
                </a:r>
                <a:endParaRPr lang="en-US" sz="1400" dirty="0">
                  <a:solidFill>
                    <a:srgbClr val="FF0000"/>
                  </a:solidFill>
                </a:endParaRPr>
              </a:p>
              <a:p>
                <a:pPr algn="ctr"/>
                <a:r>
                  <a:rPr lang="en-US" sz="1400" dirty="0" err="1"/>
                  <a:t>Eflop</a:t>
                </a:r>
                <a:r>
                  <a:rPr lang="en-US" sz="1400" dirty="0"/>
                  <a:t>/s</a:t>
                </a:r>
              </a:p>
            </p:txBody>
          </p:sp>
          <p:sp>
            <p:nvSpPr>
              <p:cNvPr id="25" name="TextBox 24">
                <a:extLst>
                  <a:ext uri="{FF2B5EF4-FFF2-40B4-BE49-F238E27FC236}">
                    <a16:creationId xmlns:a16="http://schemas.microsoft.com/office/drawing/2014/main" id="{9480A524-87D0-754F-BB2A-A5D135B3DCFC}"/>
                  </a:ext>
                </a:extLst>
              </p:cNvPr>
              <p:cNvSpPr txBox="1"/>
              <p:nvPr/>
            </p:nvSpPr>
            <p:spPr>
              <a:xfrm>
                <a:off x="4738644" y="5327629"/>
                <a:ext cx="792088" cy="523220"/>
              </a:xfrm>
              <a:prstGeom prst="rect">
                <a:avLst/>
              </a:prstGeom>
              <a:noFill/>
            </p:spPr>
            <p:txBody>
              <a:bodyPr wrap="square" rtlCol="0">
                <a:spAutoFit/>
              </a:bodyPr>
              <a:lstStyle/>
              <a:p>
                <a:pPr algn="ctr"/>
                <a:r>
                  <a:rPr lang="en-US" sz="1400" dirty="0" err="1">
                    <a:solidFill>
                      <a:srgbClr val="FF0000"/>
                    </a:solidFill>
                  </a:rPr>
                  <a:t>Zetta</a:t>
                </a:r>
                <a:endParaRPr lang="en-US" sz="1400" dirty="0">
                  <a:solidFill>
                    <a:srgbClr val="FF0000"/>
                  </a:solidFill>
                </a:endParaRPr>
              </a:p>
              <a:p>
                <a:pPr algn="ctr"/>
                <a:r>
                  <a:rPr lang="en-US" sz="1400" dirty="0" err="1"/>
                  <a:t>Zflop</a:t>
                </a:r>
                <a:r>
                  <a:rPr lang="en-US" sz="1400" dirty="0"/>
                  <a:t>/s</a:t>
                </a:r>
              </a:p>
            </p:txBody>
          </p:sp>
          <p:sp>
            <p:nvSpPr>
              <p:cNvPr id="26" name="TextBox 25">
                <a:extLst>
                  <a:ext uri="{FF2B5EF4-FFF2-40B4-BE49-F238E27FC236}">
                    <a16:creationId xmlns:a16="http://schemas.microsoft.com/office/drawing/2014/main" id="{C5F98E96-43A2-EB46-A091-22BF17D69E50}"/>
                  </a:ext>
                </a:extLst>
              </p:cNvPr>
              <p:cNvSpPr txBox="1"/>
              <p:nvPr/>
            </p:nvSpPr>
            <p:spPr>
              <a:xfrm>
                <a:off x="5370993" y="5327629"/>
                <a:ext cx="792088" cy="523220"/>
              </a:xfrm>
              <a:prstGeom prst="rect">
                <a:avLst/>
              </a:prstGeom>
              <a:noFill/>
            </p:spPr>
            <p:txBody>
              <a:bodyPr wrap="square" rtlCol="0">
                <a:spAutoFit/>
              </a:bodyPr>
              <a:lstStyle/>
              <a:p>
                <a:pPr algn="ctr"/>
                <a:r>
                  <a:rPr lang="en-US" sz="1400" dirty="0" err="1">
                    <a:solidFill>
                      <a:srgbClr val="FF0000"/>
                    </a:solidFill>
                  </a:rPr>
                  <a:t>Yotta</a:t>
                </a:r>
                <a:endParaRPr lang="en-US" sz="1400" dirty="0">
                  <a:solidFill>
                    <a:srgbClr val="FF0000"/>
                  </a:solidFill>
                </a:endParaRPr>
              </a:p>
              <a:p>
                <a:pPr algn="ctr"/>
                <a:r>
                  <a:rPr lang="en-US" sz="1400" dirty="0" err="1"/>
                  <a:t>Yflop</a:t>
                </a:r>
                <a:r>
                  <a:rPr lang="en-US" sz="1400" dirty="0"/>
                  <a:t>/s</a:t>
                </a:r>
              </a:p>
            </p:txBody>
          </p:sp>
          <p:cxnSp>
            <p:nvCxnSpPr>
              <p:cNvPr id="28" name="Straight Connector 27">
                <a:extLst>
                  <a:ext uri="{FF2B5EF4-FFF2-40B4-BE49-F238E27FC236}">
                    <a16:creationId xmlns:a16="http://schemas.microsoft.com/office/drawing/2014/main" id="{D72CE4CB-C779-0E48-8086-74E374E6D34B}"/>
                  </a:ext>
                </a:extLst>
              </p:cNvPr>
              <p:cNvCxnSpPr>
                <a:cxnSpLocks/>
              </p:cNvCxnSpPr>
              <p:nvPr/>
            </p:nvCxnSpPr>
            <p:spPr bwMode="auto">
              <a:xfrm flipV="1">
                <a:off x="5848080" y="5793330"/>
                <a:ext cx="0" cy="259200"/>
              </a:xfrm>
              <a:prstGeom prst="line">
                <a:avLst/>
              </a:prstGeom>
              <a:solidFill>
                <a:schemeClr val="accent1"/>
              </a:solidFill>
              <a:ln w="50800" cap="flat" cmpd="sng" algn="ctr">
                <a:solidFill>
                  <a:schemeClr val="tx1"/>
                </a:solidFill>
                <a:prstDash val="solid"/>
                <a:round/>
                <a:headEnd type="none" w="med" len="med"/>
                <a:tailEnd type="none" w="med" len="med"/>
              </a:ln>
              <a:effectLst/>
            </p:spPr>
          </p:cxnSp>
        </p:grpSp>
        <p:sp>
          <p:nvSpPr>
            <p:cNvPr id="30" name="TextBox 29">
              <a:extLst>
                <a:ext uri="{FF2B5EF4-FFF2-40B4-BE49-F238E27FC236}">
                  <a16:creationId xmlns:a16="http://schemas.microsoft.com/office/drawing/2014/main" id="{CFDE77CB-FA55-EE45-A95A-6640732BCC7B}"/>
                </a:ext>
              </a:extLst>
            </p:cNvPr>
            <p:cNvSpPr txBox="1"/>
            <p:nvPr/>
          </p:nvSpPr>
          <p:spPr>
            <a:xfrm>
              <a:off x="2237907" y="5969043"/>
              <a:ext cx="566547" cy="338554"/>
            </a:xfrm>
            <a:prstGeom prst="rect">
              <a:avLst/>
            </a:prstGeom>
            <a:noFill/>
          </p:spPr>
          <p:txBody>
            <a:bodyPr wrap="square" rtlCol="0">
              <a:spAutoFit/>
            </a:bodyPr>
            <a:lstStyle/>
            <a:p>
              <a:r>
                <a:rPr lang="en-US" sz="1600" dirty="0"/>
                <a:t>10</a:t>
              </a:r>
              <a:r>
                <a:rPr lang="en-US" sz="1600" baseline="30000" dirty="0"/>
                <a:t>6</a:t>
              </a:r>
            </a:p>
          </p:txBody>
        </p:sp>
        <p:sp>
          <p:nvSpPr>
            <p:cNvPr id="34" name="TextBox 33">
              <a:extLst>
                <a:ext uri="{FF2B5EF4-FFF2-40B4-BE49-F238E27FC236}">
                  <a16:creationId xmlns:a16="http://schemas.microsoft.com/office/drawing/2014/main" id="{1808233B-D031-CC45-8C21-954DF6337FEF}"/>
                </a:ext>
              </a:extLst>
            </p:cNvPr>
            <p:cNvSpPr txBox="1"/>
            <p:nvPr/>
          </p:nvSpPr>
          <p:spPr>
            <a:xfrm>
              <a:off x="2981822" y="5969043"/>
              <a:ext cx="566547" cy="338554"/>
            </a:xfrm>
            <a:prstGeom prst="rect">
              <a:avLst/>
            </a:prstGeom>
            <a:noFill/>
          </p:spPr>
          <p:txBody>
            <a:bodyPr wrap="square" rtlCol="0">
              <a:spAutoFit/>
            </a:bodyPr>
            <a:lstStyle/>
            <a:p>
              <a:r>
                <a:rPr lang="en-US" sz="1600" dirty="0"/>
                <a:t>10</a:t>
              </a:r>
              <a:r>
                <a:rPr lang="en-US" sz="1600" baseline="30000" dirty="0"/>
                <a:t>9</a:t>
              </a:r>
            </a:p>
          </p:txBody>
        </p:sp>
        <p:sp>
          <p:nvSpPr>
            <p:cNvPr id="35" name="TextBox 34">
              <a:extLst>
                <a:ext uri="{FF2B5EF4-FFF2-40B4-BE49-F238E27FC236}">
                  <a16:creationId xmlns:a16="http://schemas.microsoft.com/office/drawing/2014/main" id="{FFB03A0F-5766-4B41-9427-CDE2CC380B6C}"/>
                </a:ext>
              </a:extLst>
            </p:cNvPr>
            <p:cNvSpPr txBox="1"/>
            <p:nvPr/>
          </p:nvSpPr>
          <p:spPr>
            <a:xfrm>
              <a:off x="3688345" y="5969043"/>
              <a:ext cx="566547" cy="338554"/>
            </a:xfrm>
            <a:prstGeom prst="rect">
              <a:avLst/>
            </a:prstGeom>
            <a:noFill/>
          </p:spPr>
          <p:txBody>
            <a:bodyPr wrap="square" rtlCol="0">
              <a:spAutoFit/>
            </a:bodyPr>
            <a:lstStyle/>
            <a:p>
              <a:r>
                <a:rPr lang="en-US" sz="1600" dirty="0"/>
                <a:t>10</a:t>
              </a:r>
              <a:r>
                <a:rPr lang="en-US" sz="1600" baseline="30000" dirty="0"/>
                <a:t>12</a:t>
              </a:r>
            </a:p>
          </p:txBody>
        </p:sp>
        <p:sp>
          <p:nvSpPr>
            <p:cNvPr id="36" name="TextBox 35">
              <a:extLst>
                <a:ext uri="{FF2B5EF4-FFF2-40B4-BE49-F238E27FC236}">
                  <a16:creationId xmlns:a16="http://schemas.microsoft.com/office/drawing/2014/main" id="{E4D5ED8D-F8B0-E545-919E-E596215FACED}"/>
                </a:ext>
              </a:extLst>
            </p:cNvPr>
            <p:cNvSpPr txBox="1"/>
            <p:nvPr/>
          </p:nvSpPr>
          <p:spPr>
            <a:xfrm>
              <a:off x="4385119" y="5971420"/>
              <a:ext cx="566547" cy="338554"/>
            </a:xfrm>
            <a:prstGeom prst="rect">
              <a:avLst/>
            </a:prstGeom>
            <a:noFill/>
          </p:spPr>
          <p:txBody>
            <a:bodyPr wrap="square" rtlCol="0">
              <a:spAutoFit/>
            </a:bodyPr>
            <a:lstStyle/>
            <a:p>
              <a:r>
                <a:rPr lang="en-US" sz="1600" dirty="0"/>
                <a:t>10</a:t>
              </a:r>
              <a:r>
                <a:rPr lang="en-US" sz="1600" baseline="30000" dirty="0"/>
                <a:t>15</a:t>
              </a:r>
            </a:p>
          </p:txBody>
        </p:sp>
        <p:sp>
          <p:nvSpPr>
            <p:cNvPr id="37" name="TextBox 36">
              <a:extLst>
                <a:ext uri="{FF2B5EF4-FFF2-40B4-BE49-F238E27FC236}">
                  <a16:creationId xmlns:a16="http://schemas.microsoft.com/office/drawing/2014/main" id="{7260F6A5-E41C-B44A-8A77-EDE9F0B8CA3A}"/>
                </a:ext>
              </a:extLst>
            </p:cNvPr>
            <p:cNvSpPr txBox="1"/>
            <p:nvPr/>
          </p:nvSpPr>
          <p:spPr>
            <a:xfrm>
              <a:off x="5092126" y="5971420"/>
              <a:ext cx="566547" cy="338554"/>
            </a:xfrm>
            <a:prstGeom prst="rect">
              <a:avLst/>
            </a:prstGeom>
            <a:noFill/>
          </p:spPr>
          <p:txBody>
            <a:bodyPr wrap="square" rtlCol="0">
              <a:spAutoFit/>
            </a:bodyPr>
            <a:lstStyle/>
            <a:p>
              <a:r>
                <a:rPr lang="en-US" sz="1600" dirty="0"/>
                <a:t>10</a:t>
              </a:r>
              <a:r>
                <a:rPr lang="en-US" sz="1600" baseline="30000" dirty="0"/>
                <a:t>18</a:t>
              </a:r>
            </a:p>
          </p:txBody>
        </p:sp>
        <p:sp>
          <p:nvSpPr>
            <p:cNvPr id="38" name="TextBox 37">
              <a:extLst>
                <a:ext uri="{FF2B5EF4-FFF2-40B4-BE49-F238E27FC236}">
                  <a16:creationId xmlns:a16="http://schemas.microsoft.com/office/drawing/2014/main" id="{EF43761D-3EB9-FC4C-9FAC-F44A56876A4E}"/>
                </a:ext>
              </a:extLst>
            </p:cNvPr>
            <p:cNvSpPr txBox="1"/>
            <p:nvPr/>
          </p:nvSpPr>
          <p:spPr>
            <a:xfrm>
              <a:off x="5788416" y="5976943"/>
              <a:ext cx="566547" cy="338554"/>
            </a:xfrm>
            <a:prstGeom prst="rect">
              <a:avLst/>
            </a:prstGeom>
            <a:noFill/>
          </p:spPr>
          <p:txBody>
            <a:bodyPr wrap="square" rtlCol="0">
              <a:spAutoFit/>
            </a:bodyPr>
            <a:lstStyle/>
            <a:p>
              <a:r>
                <a:rPr lang="en-US" sz="1600" dirty="0"/>
                <a:t>10</a:t>
              </a:r>
              <a:r>
                <a:rPr lang="en-US" sz="1600" baseline="30000" dirty="0"/>
                <a:t>21</a:t>
              </a:r>
            </a:p>
          </p:txBody>
        </p:sp>
        <p:sp>
          <p:nvSpPr>
            <p:cNvPr id="39" name="TextBox 38">
              <a:extLst>
                <a:ext uri="{FF2B5EF4-FFF2-40B4-BE49-F238E27FC236}">
                  <a16:creationId xmlns:a16="http://schemas.microsoft.com/office/drawing/2014/main" id="{12FCF951-384D-D348-B265-2DE06536300D}"/>
                </a:ext>
              </a:extLst>
            </p:cNvPr>
            <p:cNvSpPr txBox="1"/>
            <p:nvPr/>
          </p:nvSpPr>
          <p:spPr>
            <a:xfrm>
              <a:off x="6550901" y="5975795"/>
              <a:ext cx="566547" cy="338554"/>
            </a:xfrm>
            <a:prstGeom prst="rect">
              <a:avLst/>
            </a:prstGeom>
            <a:noFill/>
          </p:spPr>
          <p:txBody>
            <a:bodyPr wrap="square" rtlCol="0">
              <a:spAutoFit/>
            </a:bodyPr>
            <a:lstStyle/>
            <a:p>
              <a:r>
                <a:rPr lang="en-US" sz="1600" dirty="0"/>
                <a:t>10</a:t>
              </a:r>
              <a:r>
                <a:rPr lang="en-US" sz="1600" baseline="30000" dirty="0"/>
                <a:t>24</a:t>
              </a:r>
            </a:p>
          </p:txBody>
        </p:sp>
      </p:grpSp>
    </p:spTree>
    <p:extLst>
      <p:ext uri="{BB962C8B-B14F-4D97-AF65-F5344CB8AC3E}">
        <p14:creationId xmlns:p14="http://schemas.microsoft.com/office/powerpoint/2010/main" val="2699429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77BBEBC7-3002-AB46-9F92-37267BC4CE57}" type="slidenum">
              <a:rPr lang="en-US" altLang="en-US" sz="1400"/>
              <a:pPr>
                <a:spcBef>
                  <a:spcPct val="0"/>
                </a:spcBef>
                <a:buFontTx/>
                <a:buNone/>
              </a:pPr>
              <a:t>25</a:t>
            </a:fld>
            <a:endParaRPr lang="en-US" altLang="en-US" sz="1400"/>
          </a:p>
        </p:txBody>
      </p:sp>
      <p:sp>
        <p:nvSpPr>
          <p:cNvPr id="69634" name="Rectangle 2"/>
          <p:cNvSpPr>
            <a:spLocks noGrp="1" noChangeArrowheads="1"/>
          </p:cNvSpPr>
          <p:nvPr>
            <p:ph type="title"/>
          </p:nvPr>
        </p:nvSpPr>
        <p:spPr>
          <a:xfrm>
            <a:off x="611188" y="260350"/>
            <a:ext cx="7772400" cy="1143000"/>
          </a:xfrm>
        </p:spPr>
        <p:txBody>
          <a:bodyPr/>
          <a:lstStyle/>
          <a:p>
            <a:pPr eaLnBrk="1" hangingPunct="1"/>
            <a:r>
              <a:rPr lang="en-US" altLang="en-US">
                <a:ea typeface="ＭＳ Ｐゴシック" charset="-128"/>
              </a:rPr>
              <a:t>Parallelism and Memory</a:t>
            </a:r>
          </a:p>
        </p:txBody>
      </p:sp>
      <p:sp>
        <p:nvSpPr>
          <p:cNvPr id="69635" name="Rectangle 3"/>
          <p:cNvSpPr>
            <a:spLocks noGrp="1" noChangeArrowheads="1"/>
          </p:cNvSpPr>
          <p:nvPr>
            <p:ph type="body" idx="1"/>
          </p:nvPr>
        </p:nvSpPr>
        <p:spPr>
          <a:xfrm>
            <a:off x="395288" y="1484313"/>
            <a:ext cx="8458200" cy="4611687"/>
          </a:xfrm>
        </p:spPr>
        <p:txBody>
          <a:bodyPr/>
          <a:lstStyle/>
          <a:p>
            <a:pPr eaLnBrk="1" hangingPunct="1"/>
            <a:r>
              <a:rPr lang="en-US" altLang="en-US" sz="2800" dirty="0">
                <a:ea typeface="ＭＳ Ｐゴシック" charset="-128"/>
              </a:rPr>
              <a:t>Want more memory to solve bigger or more complex problems.</a:t>
            </a:r>
          </a:p>
          <a:p>
            <a:pPr eaLnBrk="1" hangingPunct="1"/>
            <a:r>
              <a:rPr lang="en-US" altLang="en-US" sz="2800" dirty="0">
                <a:ea typeface="ＭＳ Ｐゴシック" charset="-128"/>
              </a:rPr>
              <a:t>Typical PCs/workstations have 4 </a:t>
            </a:r>
            <a:r>
              <a:rPr lang="en-US" altLang="en-US" sz="2800" dirty="0" err="1">
                <a:ea typeface="ＭＳ Ｐゴシック" charset="-128"/>
              </a:rPr>
              <a:t>Gbytes</a:t>
            </a:r>
            <a:r>
              <a:rPr lang="en-US" altLang="en-US" sz="2800" dirty="0">
                <a:ea typeface="ＭＳ Ｐゴシック" charset="-128"/>
              </a:rPr>
              <a:t> of RAM, expandable to 32 </a:t>
            </a:r>
            <a:r>
              <a:rPr lang="en-US" altLang="en-US" sz="2800" dirty="0" err="1">
                <a:ea typeface="ＭＳ Ｐゴシック" charset="-128"/>
              </a:rPr>
              <a:t>Gbytes</a:t>
            </a:r>
            <a:r>
              <a:rPr lang="en-US" altLang="en-US" sz="2800" dirty="0">
                <a:ea typeface="ＭＳ Ｐゴシック" charset="-128"/>
              </a:rPr>
              <a:t>. Can fit an 65,536 </a:t>
            </a:r>
            <a:r>
              <a:rPr lang="en-US" altLang="en-US" sz="2800" dirty="0">
                <a:ea typeface="ＭＳ Ｐゴシック" charset="-128"/>
                <a:sym typeface="Mathematica1Mono" charset="0"/>
              </a:rPr>
              <a:t>×</a:t>
            </a:r>
            <a:r>
              <a:rPr lang="en-US" altLang="en-US" sz="2800" dirty="0">
                <a:ea typeface="ＭＳ Ｐゴシック" charset="-128"/>
                <a:sym typeface="Math1" charset="0"/>
              </a:rPr>
              <a:t> 65,536</a:t>
            </a:r>
            <a:r>
              <a:rPr lang="en-US" altLang="en-US" sz="2800" dirty="0">
                <a:ea typeface="ＭＳ Ｐゴシック" charset="-128"/>
              </a:rPr>
              <a:t> array of doubles into 32 </a:t>
            </a:r>
            <a:r>
              <a:rPr lang="en-US" altLang="en-US" sz="2800" dirty="0" err="1">
                <a:ea typeface="ＭＳ Ｐゴシック" charset="-128"/>
              </a:rPr>
              <a:t>Gbytes</a:t>
            </a:r>
            <a:r>
              <a:rPr lang="en-US" altLang="en-US" sz="2800" dirty="0">
                <a:ea typeface="ＭＳ Ｐゴシック" charset="-128"/>
              </a:rPr>
              <a:t> of memory.</a:t>
            </a:r>
          </a:p>
          <a:p>
            <a:pPr eaLnBrk="1" hangingPunct="1"/>
            <a:r>
              <a:rPr lang="en-US" altLang="en-US" sz="2800" dirty="0">
                <a:ea typeface="ＭＳ Ｐゴシック" charset="-128"/>
              </a:rPr>
              <a:t>The </a:t>
            </a:r>
            <a:r>
              <a:rPr lang="ja-JP" altLang="en-US" sz="2800">
                <a:ea typeface="ＭＳ Ｐゴシック" charset="-128"/>
              </a:rPr>
              <a:t>“</a:t>
            </a:r>
            <a:r>
              <a:rPr lang="en-US" altLang="ja-JP" sz="2800" dirty="0">
                <a:ea typeface="ＭＳ Ｐゴシック" charset="-128"/>
              </a:rPr>
              <a:t>Summit</a:t>
            </a:r>
            <a:r>
              <a:rPr lang="ja-JP" altLang="en-US" sz="2800">
                <a:ea typeface="ＭＳ Ｐゴシック" charset="-128"/>
              </a:rPr>
              <a:t>”</a:t>
            </a:r>
            <a:r>
              <a:rPr lang="en-US" altLang="ja-JP" sz="2800" dirty="0">
                <a:ea typeface="ＭＳ Ｐゴシック" charset="-128"/>
              </a:rPr>
              <a:t> parallel computer at Oak Ridge National Lab in the USA has 2,414,592 cores with a total of 2.8 </a:t>
            </a:r>
            <a:r>
              <a:rPr lang="en-US" altLang="ja-JP" sz="2800" dirty="0" err="1">
                <a:ea typeface="ＭＳ Ｐゴシック" charset="-128"/>
              </a:rPr>
              <a:t>Pbyte</a:t>
            </a:r>
            <a:r>
              <a:rPr lang="en-US" altLang="ja-JP" sz="2800" dirty="0">
                <a:ea typeface="ＭＳ Ｐゴシック" charset="-128"/>
              </a:rPr>
              <a:t> of memory. Can fit a 18,708,286 </a:t>
            </a:r>
            <a:r>
              <a:rPr lang="en-US" altLang="ja-JP" sz="2800" dirty="0">
                <a:ea typeface="ＭＳ Ｐゴシック" charset="-128"/>
                <a:sym typeface="Mathematica1Mono" charset="0"/>
              </a:rPr>
              <a:t>×</a:t>
            </a:r>
            <a:r>
              <a:rPr lang="en-US" altLang="ja-JP" sz="2800" dirty="0">
                <a:ea typeface="ＭＳ Ｐゴシック" charset="-128"/>
              </a:rPr>
              <a:t> 18,708,286 array into memory. See </a:t>
            </a:r>
            <a:r>
              <a:rPr lang="en-US" altLang="ja-JP" dirty="0">
                <a:ea typeface="ＭＳ Ｐゴシック" charset="-128"/>
                <a:hlinkClick r:id="rId3"/>
              </a:rPr>
              <a:t>https://www.top500.org/system/179397</a:t>
            </a:r>
            <a:r>
              <a:rPr lang="en-US" altLang="ja-JP" dirty="0">
                <a:ea typeface="ＭＳ Ｐゴシック" charset="-128"/>
              </a:rPr>
              <a:t>.   </a:t>
            </a:r>
            <a:endParaRPr lang="en-US" altLang="en-US" dirty="0">
              <a:ea typeface="ＭＳ Ｐゴシック" charset="-128"/>
            </a:endParaRPr>
          </a:p>
        </p:txBody>
      </p:sp>
      <p:sp>
        <p:nvSpPr>
          <p:cNvPr id="2" name="Date Placeholder 1">
            <a:extLst>
              <a:ext uri="{FF2B5EF4-FFF2-40B4-BE49-F238E27FC236}">
                <a16:creationId xmlns:a16="http://schemas.microsoft.com/office/drawing/2014/main" id="{59A1CED7-AA87-3744-B1C0-A572F391112C}"/>
              </a:ext>
            </a:extLst>
          </p:cNvPr>
          <p:cNvSpPr>
            <a:spLocks noGrp="1"/>
          </p:cNvSpPr>
          <p:nvPr>
            <p:ph type="dt" sz="half" idx="10"/>
          </p:nvPr>
        </p:nvSpPr>
        <p:spPr/>
        <p:txBody>
          <a:bodyPr/>
          <a:lstStyle/>
          <a:p>
            <a:pPr>
              <a:defRPr/>
            </a:pPr>
            <a:fld id="{D44F0FB0-6F63-0B46-A36C-326C4CB89064}" type="datetime1">
              <a:rPr lang="en-GB" smtClean="0"/>
              <a:t>28/10/2019</a:t>
            </a:fld>
            <a:endParaRPr lang="en-US"/>
          </a:p>
        </p:txBody>
      </p:sp>
    </p:spTree>
    <p:extLst>
      <p:ext uri="{BB962C8B-B14F-4D97-AF65-F5344CB8AC3E}">
        <p14:creationId xmlns:p14="http://schemas.microsoft.com/office/powerpoint/2010/main" val="858283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3C91F741-5C05-4749-8326-6334AC222EBD}" type="slidenum">
              <a:rPr lang="en-US" altLang="en-US" sz="1400"/>
              <a:pPr>
                <a:spcBef>
                  <a:spcPct val="0"/>
                </a:spcBef>
                <a:buFontTx/>
                <a:buNone/>
              </a:pPr>
              <a:t>26</a:t>
            </a:fld>
            <a:endParaRPr lang="en-US" altLang="en-US" sz="1400"/>
          </a:p>
        </p:txBody>
      </p:sp>
      <p:sp>
        <p:nvSpPr>
          <p:cNvPr id="62466" name="Rectangle 2"/>
          <p:cNvSpPr>
            <a:spLocks noGrp="1" noChangeArrowheads="1"/>
          </p:cNvSpPr>
          <p:nvPr>
            <p:ph type="title"/>
          </p:nvPr>
        </p:nvSpPr>
        <p:spPr>
          <a:xfrm>
            <a:off x="609600" y="228600"/>
            <a:ext cx="7772400" cy="1143000"/>
          </a:xfrm>
        </p:spPr>
        <p:txBody>
          <a:bodyPr/>
          <a:lstStyle/>
          <a:p>
            <a:pPr eaLnBrk="1" hangingPunct="1"/>
            <a:r>
              <a:rPr lang="en-US" altLang="en-US">
                <a:ea typeface="ＭＳ Ｐゴシック" charset="-128"/>
              </a:rPr>
              <a:t>Parallelism and Supercomputing</a:t>
            </a:r>
          </a:p>
        </p:txBody>
      </p:sp>
      <p:sp>
        <p:nvSpPr>
          <p:cNvPr id="62467" name="Rectangle 3"/>
          <p:cNvSpPr>
            <a:spLocks noGrp="1" noChangeArrowheads="1"/>
          </p:cNvSpPr>
          <p:nvPr>
            <p:ph type="body" idx="1"/>
          </p:nvPr>
        </p:nvSpPr>
        <p:spPr>
          <a:xfrm>
            <a:off x="685800" y="1447800"/>
            <a:ext cx="7772400" cy="5105400"/>
          </a:xfrm>
        </p:spPr>
        <p:txBody>
          <a:bodyPr/>
          <a:lstStyle/>
          <a:p>
            <a:pPr eaLnBrk="1" hangingPunct="1">
              <a:lnSpc>
                <a:spcPct val="90000"/>
              </a:lnSpc>
            </a:pPr>
            <a:r>
              <a:rPr lang="en-US" altLang="en-US" sz="2800">
                <a:ea typeface="ＭＳ Ｐゴシック" charset="-128"/>
              </a:rPr>
              <a:t>Parallelism is exploited on a variety of high performance computers, in particular </a:t>
            </a:r>
            <a:r>
              <a:rPr lang="en-US" altLang="en-US" sz="2800" i="1">
                <a:ea typeface="ＭＳ Ｐゴシック" charset="-128"/>
              </a:rPr>
              <a:t>massively parallel processors</a:t>
            </a:r>
            <a:r>
              <a:rPr lang="en-US" altLang="en-US" sz="2800">
                <a:ea typeface="ＭＳ Ｐゴシック" charset="-128"/>
              </a:rPr>
              <a:t> (MPPs) and </a:t>
            </a:r>
            <a:r>
              <a:rPr lang="en-US" altLang="en-US" sz="2800" i="1">
                <a:ea typeface="ＭＳ Ｐゴシック" charset="-128"/>
              </a:rPr>
              <a:t>clusters</a:t>
            </a:r>
            <a:r>
              <a:rPr lang="en-US" altLang="en-US" sz="2800">
                <a:ea typeface="ＭＳ Ｐゴシック" charset="-128"/>
              </a:rPr>
              <a:t>.</a:t>
            </a:r>
          </a:p>
          <a:p>
            <a:pPr eaLnBrk="1" hangingPunct="1">
              <a:lnSpc>
                <a:spcPct val="90000"/>
              </a:lnSpc>
            </a:pPr>
            <a:r>
              <a:rPr lang="en-US" altLang="en-US" sz="2800">
                <a:ea typeface="ＭＳ Ｐゴシック" charset="-128"/>
              </a:rPr>
              <a:t>MPPs, clusters, and high-performance vector computers are termed </a:t>
            </a:r>
            <a:r>
              <a:rPr lang="en-US" altLang="en-US" sz="2800" i="1">
                <a:ea typeface="ＭＳ Ｐゴシック" charset="-128"/>
              </a:rPr>
              <a:t>supercomputers</a:t>
            </a:r>
            <a:r>
              <a:rPr lang="en-US" altLang="en-US" sz="2800">
                <a:ea typeface="ＭＳ Ｐゴシック" charset="-128"/>
              </a:rPr>
              <a:t>.</a:t>
            </a:r>
          </a:p>
          <a:p>
            <a:pPr eaLnBrk="1" hangingPunct="1">
              <a:lnSpc>
                <a:spcPct val="90000"/>
              </a:lnSpc>
            </a:pPr>
            <a:r>
              <a:rPr lang="en-US" altLang="en-US" sz="2800">
                <a:ea typeface="ＭＳ Ｐゴシック" charset="-128"/>
              </a:rPr>
              <a:t>Currently supercomputers have peak performance in the range of 10-100 Pflop/s, and memory of 1 to 2 Pbytes. They cost about 100-200 million pounds.</a:t>
            </a:r>
          </a:p>
          <a:p>
            <a:pPr eaLnBrk="1" hangingPunct="1">
              <a:lnSpc>
                <a:spcPct val="90000"/>
              </a:lnSpc>
            </a:pPr>
            <a:r>
              <a:rPr lang="en-US" altLang="en-US" sz="2800">
                <a:ea typeface="ＭＳ Ｐゴシック" charset="-128"/>
              </a:rPr>
              <a:t>Supercomputers are leading to a new methodology in science called </a:t>
            </a:r>
            <a:r>
              <a:rPr lang="en-US" altLang="en-US" sz="2800" i="1">
                <a:ea typeface="ＭＳ Ｐゴシック" charset="-128"/>
              </a:rPr>
              <a:t>computational science</a:t>
            </a:r>
            <a:r>
              <a:rPr lang="en-US" altLang="en-US" sz="2800">
                <a:ea typeface="ＭＳ Ｐゴシック" charset="-128"/>
              </a:rPr>
              <a:t> joining theoretical and experimental approaches.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00CCE7-D2A3-A340-865B-617436474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156" y="6350"/>
            <a:ext cx="7715250" cy="6858000"/>
          </a:xfrm>
          <a:prstGeom prst="rect">
            <a:avLst/>
          </a:prstGeom>
        </p:spPr>
      </p:pic>
      <p:sp>
        <p:nvSpPr>
          <p:cNvPr id="73730" name="TextBox 4"/>
          <p:cNvSpPr txBox="1">
            <a:spLocks noChangeArrowheads="1"/>
          </p:cNvSpPr>
          <p:nvPr/>
        </p:nvSpPr>
        <p:spPr bwMode="auto">
          <a:xfrm>
            <a:off x="0" y="6556375"/>
            <a:ext cx="218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400">
                <a:latin typeface="Arial" charset="0"/>
              </a:rPr>
              <a:t>Source: www.top500.org</a:t>
            </a:r>
          </a:p>
        </p:txBody>
      </p:sp>
      <p:sp>
        <p:nvSpPr>
          <p:cNvPr id="73731" name="TextBox 3"/>
          <p:cNvSpPr txBox="1">
            <a:spLocks noChangeArrowheads="1"/>
          </p:cNvSpPr>
          <p:nvPr/>
        </p:nvSpPr>
        <p:spPr bwMode="auto">
          <a:xfrm>
            <a:off x="6660232" y="1771970"/>
            <a:ext cx="269979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600" dirty="0">
                <a:latin typeface="Arial" charset="0"/>
              </a:rPr>
              <a:t>Peak at June 2019: </a:t>
            </a:r>
          </a:p>
          <a:p>
            <a:pPr algn="ctr" eaLnBrk="1" hangingPunct="1">
              <a:spcBef>
                <a:spcPct val="0"/>
              </a:spcBef>
              <a:buFontTx/>
              <a:buNone/>
            </a:pPr>
            <a:r>
              <a:rPr lang="en-US" altLang="en-US" sz="1600" dirty="0">
                <a:latin typeface="Arial" charset="0"/>
              </a:rPr>
              <a:t>148.6 </a:t>
            </a:r>
            <a:r>
              <a:rPr lang="en-US" altLang="en-US" sz="1600" dirty="0" err="1">
                <a:latin typeface="Arial" charset="0"/>
              </a:rPr>
              <a:t>Pflop</a:t>
            </a:r>
            <a:r>
              <a:rPr lang="en-US" altLang="en-US" sz="1600" dirty="0">
                <a:latin typeface="Arial" charset="0"/>
              </a:rPr>
              <a:t>/s</a:t>
            </a:r>
          </a:p>
          <a:p>
            <a:pPr algn="ctr" eaLnBrk="1" hangingPunct="1">
              <a:spcBef>
                <a:spcPct val="0"/>
              </a:spcBef>
              <a:buFontTx/>
              <a:buNone/>
            </a:pPr>
            <a:r>
              <a:rPr lang="en-US" altLang="ja-JP" sz="1600" dirty="0">
                <a:latin typeface="Arial" charset="0"/>
              </a:rPr>
              <a:t>2,414,592</a:t>
            </a:r>
            <a:r>
              <a:rPr lang="en-US" altLang="en-US" sz="1600" dirty="0">
                <a:latin typeface="Arial" charset="0"/>
              </a:rPr>
              <a:t> cores</a:t>
            </a:r>
          </a:p>
          <a:p>
            <a:pPr algn="ctr" eaLnBrk="1" hangingPunct="1">
              <a:spcBef>
                <a:spcPct val="0"/>
              </a:spcBef>
              <a:buFontTx/>
              <a:buNone/>
            </a:pPr>
            <a:r>
              <a:rPr lang="en-US" altLang="en-US" sz="1600" dirty="0">
                <a:latin typeface="Arial" charset="0"/>
              </a:rPr>
              <a:t>Oak Ridge National Lab, USA</a:t>
            </a:r>
          </a:p>
        </p:txBody>
      </p:sp>
      <p:sp>
        <p:nvSpPr>
          <p:cNvPr id="2" name="Date Placeholder 1">
            <a:extLst>
              <a:ext uri="{FF2B5EF4-FFF2-40B4-BE49-F238E27FC236}">
                <a16:creationId xmlns:a16="http://schemas.microsoft.com/office/drawing/2014/main" id="{8FEB57B3-05CD-B84A-9A0E-D138ECE51AB5}"/>
              </a:ext>
            </a:extLst>
          </p:cNvPr>
          <p:cNvSpPr>
            <a:spLocks noGrp="1"/>
          </p:cNvSpPr>
          <p:nvPr>
            <p:ph type="dt" sz="half" idx="10"/>
          </p:nvPr>
        </p:nvSpPr>
        <p:spPr/>
        <p:txBody>
          <a:bodyPr/>
          <a:lstStyle/>
          <a:p>
            <a:pPr>
              <a:defRPr/>
            </a:pPr>
            <a:fld id="{B50A4ED2-B43C-B948-8EEA-EA82DC42BFBD}" type="datetime1">
              <a:rPr lang="en-GB" smtClean="0"/>
              <a:t>28/10/2019</a:t>
            </a:fld>
            <a:endParaRPr lang="en-US"/>
          </a:p>
        </p:txBody>
      </p:sp>
      <p:sp>
        <p:nvSpPr>
          <p:cNvPr id="3" name="Slide Number Placeholder 2">
            <a:extLst>
              <a:ext uri="{FF2B5EF4-FFF2-40B4-BE49-F238E27FC236}">
                <a16:creationId xmlns:a16="http://schemas.microsoft.com/office/drawing/2014/main" id="{DFA347F2-7B10-4F44-82C4-A7264D198FD8}"/>
              </a:ext>
            </a:extLst>
          </p:cNvPr>
          <p:cNvSpPr>
            <a:spLocks noGrp="1"/>
          </p:cNvSpPr>
          <p:nvPr>
            <p:ph type="sldNum" sz="quarter" idx="12"/>
          </p:nvPr>
        </p:nvSpPr>
        <p:spPr/>
        <p:txBody>
          <a:bodyPr/>
          <a:lstStyle/>
          <a:p>
            <a:pPr>
              <a:defRPr/>
            </a:pPr>
            <a:fld id="{4E0E26ED-C7FF-E647-8029-F4C10C553C0D}" type="slidenum">
              <a:rPr lang="en-US" altLang="en-US" smtClean="0"/>
              <a:pPr>
                <a:defRPr/>
              </a:pPr>
              <a:t>27</a:t>
            </a:fld>
            <a:endParaRPr lang="en-US" altLang="en-US"/>
          </a:p>
        </p:txBody>
      </p:sp>
      <p:sp>
        <p:nvSpPr>
          <p:cNvPr id="9" name="TextBox 8">
            <a:extLst>
              <a:ext uri="{FF2B5EF4-FFF2-40B4-BE49-F238E27FC236}">
                <a16:creationId xmlns:a16="http://schemas.microsoft.com/office/drawing/2014/main" id="{46AC34A3-D2D7-7940-81CC-DC83132EBD2E}"/>
              </a:ext>
            </a:extLst>
          </p:cNvPr>
          <p:cNvSpPr txBox="1"/>
          <p:nvPr/>
        </p:nvSpPr>
        <p:spPr>
          <a:xfrm>
            <a:off x="2063389" y="188640"/>
            <a:ext cx="5056783" cy="1077218"/>
          </a:xfrm>
          <a:prstGeom prst="rect">
            <a:avLst/>
          </a:prstGeom>
          <a:solidFill>
            <a:schemeClr val="bg1"/>
          </a:solidFill>
        </p:spPr>
        <p:txBody>
          <a:bodyPr wrap="square" rtlCol="0">
            <a:spAutoFit/>
          </a:bodyPr>
          <a:lstStyle/>
          <a:p>
            <a:pPr algn="ctr"/>
            <a:r>
              <a:rPr lang="en-US" dirty="0"/>
              <a:t>Performance Development</a:t>
            </a:r>
          </a:p>
          <a:p>
            <a:endParaRPr lang="en-US" dirty="0"/>
          </a:p>
        </p:txBody>
      </p:sp>
    </p:spTree>
    <p:extLst>
      <p:ext uri="{BB962C8B-B14F-4D97-AF65-F5344CB8AC3E}">
        <p14:creationId xmlns:p14="http://schemas.microsoft.com/office/powerpoint/2010/main" val="385730054"/>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DE9E4E9-7C95-6B4C-B902-6CF7EDA5A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24" y="-10910"/>
            <a:ext cx="7715250" cy="6858000"/>
          </a:xfrm>
          <a:prstGeom prst="rect">
            <a:avLst/>
          </a:prstGeom>
        </p:spPr>
      </p:pic>
      <p:sp>
        <p:nvSpPr>
          <p:cNvPr id="73730" name="TextBox 4"/>
          <p:cNvSpPr txBox="1">
            <a:spLocks noChangeArrowheads="1"/>
          </p:cNvSpPr>
          <p:nvPr/>
        </p:nvSpPr>
        <p:spPr bwMode="auto">
          <a:xfrm>
            <a:off x="0" y="6556375"/>
            <a:ext cx="218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400">
                <a:latin typeface="Arial" charset="0"/>
              </a:rPr>
              <a:t>Source: www.top500.org</a:t>
            </a:r>
          </a:p>
        </p:txBody>
      </p:sp>
      <p:sp>
        <p:nvSpPr>
          <p:cNvPr id="2" name="Date Placeholder 1">
            <a:extLst>
              <a:ext uri="{FF2B5EF4-FFF2-40B4-BE49-F238E27FC236}">
                <a16:creationId xmlns:a16="http://schemas.microsoft.com/office/drawing/2014/main" id="{8FEB57B3-05CD-B84A-9A0E-D138ECE51AB5}"/>
              </a:ext>
            </a:extLst>
          </p:cNvPr>
          <p:cNvSpPr>
            <a:spLocks noGrp="1"/>
          </p:cNvSpPr>
          <p:nvPr>
            <p:ph type="dt" sz="half" idx="10"/>
          </p:nvPr>
        </p:nvSpPr>
        <p:spPr/>
        <p:txBody>
          <a:bodyPr/>
          <a:lstStyle/>
          <a:p>
            <a:pPr>
              <a:defRPr/>
            </a:pPr>
            <a:fld id="{B50A4ED2-B43C-B948-8EEA-EA82DC42BFBD}" type="datetime1">
              <a:rPr lang="en-GB" smtClean="0"/>
              <a:t>28/10/2019</a:t>
            </a:fld>
            <a:endParaRPr lang="en-US"/>
          </a:p>
        </p:txBody>
      </p:sp>
      <p:sp>
        <p:nvSpPr>
          <p:cNvPr id="3" name="Slide Number Placeholder 2">
            <a:extLst>
              <a:ext uri="{FF2B5EF4-FFF2-40B4-BE49-F238E27FC236}">
                <a16:creationId xmlns:a16="http://schemas.microsoft.com/office/drawing/2014/main" id="{DFA347F2-7B10-4F44-82C4-A7264D198FD8}"/>
              </a:ext>
            </a:extLst>
          </p:cNvPr>
          <p:cNvSpPr>
            <a:spLocks noGrp="1"/>
          </p:cNvSpPr>
          <p:nvPr>
            <p:ph type="sldNum" sz="quarter" idx="12"/>
          </p:nvPr>
        </p:nvSpPr>
        <p:spPr/>
        <p:txBody>
          <a:bodyPr/>
          <a:lstStyle/>
          <a:p>
            <a:pPr>
              <a:defRPr/>
            </a:pPr>
            <a:fld id="{4E0E26ED-C7FF-E647-8029-F4C10C553C0D}" type="slidenum">
              <a:rPr lang="en-US" altLang="en-US" smtClean="0"/>
              <a:pPr>
                <a:defRPr/>
              </a:pPr>
              <a:t>28</a:t>
            </a:fld>
            <a:endParaRPr lang="en-US" altLang="en-US"/>
          </a:p>
        </p:txBody>
      </p:sp>
      <p:sp>
        <p:nvSpPr>
          <p:cNvPr id="7" name="TextBox 6">
            <a:extLst>
              <a:ext uri="{FF2B5EF4-FFF2-40B4-BE49-F238E27FC236}">
                <a16:creationId xmlns:a16="http://schemas.microsoft.com/office/drawing/2014/main" id="{5803FB25-E53B-6948-86E6-7F7774A949E4}"/>
              </a:ext>
            </a:extLst>
          </p:cNvPr>
          <p:cNvSpPr txBox="1"/>
          <p:nvPr/>
        </p:nvSpPr>
        <p:spPr>
          <a:xfrm>
            <a:off x="1259632" y="116632"/>
            <a:ext cx="6264696" cy="1077218"/>
          </a:xfrm>
          <a:prstGeom prst="rect">
            <a:avLst/>
          </a:prstGeom>
          <a:solidFill>
            <a:schemeClr val="bg1"/>
          </a:solidFill>
        </p:spPr>
        <p:txBody>
          <a:bodyPr wrap="square" rtlCol="0">
            <a:spAutoFit/>
          </a:bodyPr>
          <a:lstStyle/>
          <a:p>
            <a:r>
              <a:rPr lang="en-US" dirty="0"/>
              <a:t>Projected Performance Development</a:t>
            </a:r>
          </a:p>
          <a:p>
            <a:endParaRPr lang="en-US" dirty="0"/>
          </a:p>
        </p:txBody>
      </p:sp>
    </p:spTree>
    <p:extLst>
      <p:ext uri="{BB962C8B-B14F-4D97-AF65-F5344CB8AC3E}">
        <p14:creationId xmlns:p14="http://schemas.microsoft.com/office/powerpoint/2010/main" val="2131347926"/>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E0E26ED-C7FF-E647-8029-F4C10C553C0D}" type="slidenum">
              <a:rPr lang="en-US" altLang="en-US" smtClean="0"/>
              <a:pPr>
                <a:defRPr/>
              </a:pPr>
              <a:t>29</a:t>
            </a:fld>
            <a:endParaRPr lang="en-US" altLang="en-US"/>
          </a:p>
        </p:txBody>
      </p:sp>
      <p:sp>
        <p:nvSpPr>
          <p:cNvPr id="2" name="Date Placeholder 1">
            <a:extLst>
              <a:ext uri="{FF2B5EF4-FFF2-40B4-BE49-F238E27FC236}">
                <a16:creationId xmlns:a16="http://schemas.microsoft.com/office/drawing/2014/main" id="{B4666432-9F92-8E45-837C-9497B2B8CA7C}"/>
              </a:ext>
            </a:extLst>
          </p:cNvPr>
          <p:cNvSpPr>
            <a:spLocks noGrp="1"/>
          </p:cNvSpPr>
          <p:nvPr>
            <p:ph type="dt" sz="half" idx="10"/>
          </p:nvPr>
        </p:nvSpPr>
        <p:spPr/>
        <p:txBody>
          <a:bodyPr/>
          <a:lstStyle/>
          <a:p>
            <a:pPr>
              <a:defRPr/>
            </a:pPr>
            <a:fld id="{BC05D31E-962E-AE47-A37F-852121BA0CEF}" type="datetime1">
              <a:rPr lang="en-GB" smtClean="0"/>
              <a:t>28/10/2019</a:t>
            </a:fld>
            <a:endParaRPr lang="en-US"/>
          </a:p>
        </p:txBody>
      </p:sp>
      <p:pic>
        <p:nvPicPr>
          <p:cNvPr id="6" name="Content Placeholder 5">
            <a:extLst>
              <a:ext uri="{FF2B5EF4-FFF2-40B4-BE49-F238E27FC236}">
                <a16:creationId xmlns:a16="http://schemas.microsoft.com/office/drawing/2014/main" id="{01BBD985-9CA4-4C42-86E9-E2DC631A64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720" y="116632"/>
            <a:ext cx="5644946" cy="6192688"/>
          </a:xfrm>
        </p:spPr>
      </p:pic>
    </p:spTree>
    <p:extLst>
      <p:ext uri="{BB962C8B-B14F-4D97-AF65-F5344CB8AC3E}">
        <p14:creationId xmlns:p14="http://schemas.microsoft.com/office/powerpoint/2010/main" val="952232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685800" y="390525"/>
            <a:ext cx="7772400" cy="1143000"/>
          </a:xfrm>
        </p:spPr>
        <p:txBody>
          <a:bodyPr/>
          <a:lstStyle/>
          <a:p>
            <a:r>
              <a:rPr lang="en-US" altLang="en-US" dirty="0">
                <a:ea typeface="ＭＳ Ｐゴシック" charset="-128"/>
              </a:rPr>
              <a:t>Assessment</a:t>
            </a:r>
          </a:p>
        </p:txBody>
      </p:sp>
      <p:sp>
        <p:nvSpPr>
          <p:cNvPr id="3" name="Content Placeholder 2"/>
          <p:cNvSpPr>
            <a:spLocks noGrp="1"/>
          </p:cNvSpPr>
          <p:nvPr>
            <p:ph idx="1"/>
          </p:nvPr>
        </p:nvSpPr>
        <p:spPr>
          <a:xfrm>
            <a:off x="685800" y="1733550"/>
            <a:ext cx="7772400" cy="4114800"/>
          </a:xfrm>
        </p:spPr>
        <p:txBody>
          <a:bodyPr/>
          <a:lstStyle/>
          <a:p>
            <a:pPr>
              <a:defRPr/>
            </a:pPr>
            <a:r>
              <a:rPr lang="en-US" sz="2400" dirty="0"/>
              <a:t>Exam (2 hours) = 70%</a:t>
            </a:r>
          </a:p>
          <a:p>
            <a:pPr>
              <a:defRPr/>
            </a:pPr>
            <a:r>
              <a:rPr lang="en-US" sz="2400" dirty="0"/>
              <a:t>2 pieces of coursework each worth 15%:</a:t>
            </a:r>
          </a:p>
          <a:p>
            <a:pPr lvl="1">
              <a:defRPr/>
            </a:pPr>
            <a:r>
              <a:rPr lang="en-US" sz="2400" dirty="0"/>
              <a:t>Must do OpenMP coursework, and either MPI or CUDA coursework.</a:t>
            </a:r>
          </a:p>
          <a:p>
            <a:pPr>
              <a:defRPr/>
            </a:pPr>
            <a:r>
              <a:rPr lang="en-US" sz="2400" dirty="0"/>
              <a:t>Coursework set in weeks 6 (OpenMP), 8 (MPI), and 9 (CUDA)</a:t>
            </a:r>
          </a:p>
          <a:p>
            <a:pPr>
              <a:defRPr/>
            </a:pPr>
            <a:r>
              <a:rPr lang="en-US" sz="2400" dirty="0"/>
              <a:t>Coursework due at 9:30am on Friday of week 11</a:t>
            </a:r>
          </a:p>
          <a:p>
            <a:pPr>
              <a:defRPr/>
            </a:pPr>
            <a:r>
              <a:rPr lang="en-US" sz="2400" dirty="0"/>
              <a:t>Module description is at </a:t>
            </a:r>
          </a:p>
          <a:p>
            <a:pPr marL="0" indent="0">
              <a:spcBef>
                <a:spcPts val="0"/>
              </a:spcBef>
              <a:buFontTx/>
              <a:buNone/>
              <a:defRPr/>
            </a:pPr>
            <a:r>
              <a:rPr lang="en-US" sz="2400" dirty="0"/>
              <a:t>    </a:t>
            </a:r>
            <a:r>
              <a:rPr lang="en-US" sz="2400" dirty="0">
                <a:hlinkClick r:id="rId2"/>
              </a:rPr>
              <a:t>http://handbooks.data.cardiff.ac.uk/module/CMT106.html</a:t>
            </a:r>
            <a:endParaRPr lang="en-US" sz="2400" dirty="0"/>
          </a:p>
        </p:txBody>
      </p:sp>
      <p:sp>
        <p:nvSpPr>
          <p:cNvPr id="2048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0EC8B723-6F84-884A-88BC-833C07A0F9CC}" type="slidenum">
              <a:rPr lang="en-US" altLang="en-US" sz="1400"/>
              <a:pPr>
                <a:spcBef>
                  <a:spcPct val="0"/>
                </a:spcBef>
                <a:buFontTx/>
                <a:buNone/>
              </a:pPr>
              <a:t>3</a:t>
            </a:fld>
            <a:endParaRPr lang="en-US" altLang="en-US" sz="1400"/>
          </a:p>
        </p:txBody>
      </p:sp>
    </p:spTree>
    <p:extLst>
      <p:ext uri="{BB962C8B-B14F-4D97-AF65-F5344CB8AC3E}">
        <p14:creationId xmlns:p14="http://schemas.microsoft.com/office/powerpoint/2010/main" val="4065340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a:xfrm>
            <a:off x="684213" y="260350"/>
            <a:ext cx="7772400" cy="1143000"/>
          </a:xfrm>
        </p:spPr>
        <p:txBody>
          <a:bodyPr/>
          <a:lstStyle/>
          <a:p>
            <a:r>
              <a:rPr lang="en-US" altLang="en-US">
                <a:ea typeface="ＭＳ Ｐゴシック" charset="-128"/>
              </a:rPr>
              <a:t>Top500 Data</a:t>
            </a:r>
          </a:p>
        </p:txBody>
      </p:sp>
      <p:sp>
        <p:nvSpPr>
          <p:cNvPr id="65538"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B2F73CA9-F1C3-9541-9D2D-A382F97A7D71}" type="slidenum">
              <a:rPr lang="en-US" altLang="en-US" sz="1400"/>
              <a:pPr>
                <a:spcBef>
                  <a:spcPct val="0"/>
                </a:spcBef>
                <a:buFontTx/>
                <a:buNone/>
              </a:pPr>
              <a:t>30</a:t>
            </a:fld>
            <a:endParaRPr lang="en-US" altLang="en-US" sz="1400"/>
          </a:p>
        </p:txBody>
      </p:sp>
      <p:sp>
        <p:nvSpPr>
          <p:cNvPr id="65539" name="Rectangle 3"/>
          <p:cNvSpPr txBox="1">
            <a:spLocks noChangeArrowheads="1"/>
          </p:cNvSpPr>
          <p:nvPr/>
        </p:nvSpPr>
        <p:spPr bwMode="auto">
          <a:xfrm>
            <a:off x="685800" y="1447800"/>
            <a:ext cx="7772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lnSpc>
                <a:spcPct val="90000"/>
              </a:lnSpc>
            </a:pPr>
            <a:r>
              <a:rPr lang="en-US" altLang="en-US"/>
              <a:t>It is interesting to use the sublist generator to look at different views of the data. </a:t>
            </a:r>
          </a:p>
          <a:p>
            <a:pPr eaLnBrk="1" hangingPunct="1">
              <a:lnSpc>
                <a:spcPct val="90000"/>
              </a:lnSpc>
            </a:pPr>
            <a:r>
              <a:rPr lang="en-US" altLang="en-US"/>
              <a:t>By country – how does your country feature in the list?</a:t>
            </a:r>
          </a:p>
          <a:p>
            <a:pPr eaLnBrk="1" hangingPunct="1">
              <a:lnSpc>
                <a:spcPct val="90000"/>
              </a:lnSpc>
            </a:pPr>
            <a:r>
              <a:rPr lang="en-US" altLang="en-US"/>
              <a:t>Who are the leading vendors of HPC systems?</a:t>
            </a:r>
          </a:p>
          <a:p>
            <a:pPr lvl="1" eaLnBrk="1" hangingPunct="1">
              <a:lnSpc>
                <a:spcPct val="90000"/>
              </a:lnSpc>
            </a:pPr>
            <a:endParaRPr lang="en-US" altLang="en-US"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a:xfrm>
            <a:off x="684213" y="333375"/>
            <a:ext cx="7772400" cy="1143000"/>
          </a:xfrm>
        </p:spPr>
        <p:txBody>
          <a:bodyPr/>
          <a:lstStyle/>
          <a:p>
            <a:r>
              <a:rPr lang="en-GB" altLang="en-US">
                <a:ea typeface="ＭＳ Ｐゴシック" charset="-128"/>
              </a:rPr>
              <a:t>SC14 Video about HPC</a:t>
            </a:r>
          </a:p>
        </p:txBody>
      </p:sp>
      <p:sp>
        <p:nvSpPr>
          <p:cNvPr id="66562" name="Content Placeholder 2"/>
          <p:cNvSpPr>
            <a:spLocks noGrp="1"/>
          </p:cNvSpPr>
          <p:nvPr>
            <p:ph idx="1"/>
          </p:nvPr>
        </p:nvSpPr>
        <p:spPr>
          <a:xfrm>
            <a:off x="685800" y="1981200"/>
            <a:ext cx="7772400" cy="2743944"/>
          </a:xfrm>
        </p:spPr>
        <p:txBody>
          <a:bodyPr/>
          <a:lstStyle/>
          <a:p>
            <a:pPr>
              <a:defRPr/>
            </a:pPr>
            <a:r>
              <a:rPr lang="en-GB" sz="2400" dirty="0">
                <a:hlinkClick r:id="rId2"/>
              </a:rPr>
              <a:t>https://www.youtube.com/watch?v=zJybFF6PqEQ</a:t>
            </a:r>
            <a:endParaRPr lang="en-GB" sz="2400" dirty="0"/>
          </a:p>
          <a:p>
            <a:pPr marL="0" indent="0">
              <a:buFontTx/>
              <a:buNone/>
              <a:defRPr/>
            </a:pPr>
            <a:r>
              <a:rPr lang="en-GB" sz="2400" dirty="0"/>
              <a:t> </a:t>
            </a:r>
          </a:p>
          <a:p>
            <a:pPr>
              <a:defRPr/>
            </a:pPr>
            <a:r>
              <a:rPr lang="en-GB" sz="2400" dirty="0"/>
              <a:t>Produced for the Supercomputing 2014 (SC14) conference. This is the premier HPC-related conference series. It attracts over 10000 attendees and takes place every November is the USA.</a:t>
            </a:r>
          </a:p>
        </p:txBody>
      </p:sp>
      <p:sp>
        <p:nvSpPr>
          <p:cNvPr id="665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D523F01F-F7C0-204C-8120-A880E93CBFA4}" type="slidenum">
              <a:rPr lang="en-US" altLang="en-US" sz="1400"/>
              <a:pPr>
                <a:spcBef>
                  <a:spcPct val="0"/>
                </a:spcBef>
                <a:buFontTx/>
                <a:buNone/>
              </a:pPr>
              <a:t>31</a:t>
            </a:fld>
            <a:endParaRPr lang="en-US" altLang="en-US"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5" name="Title 1"/>
          <p:cNvSpPr>
            <a:spLocks noGrp="1"/>
          </p:cNvSpPr>
          <p:nvPr>
            <p:ph type="title"/>
          </p:nvPr>
        </p:nvSpPr>
        <p:spPr>
          <a:xfrm>
            <a:off x="684213" y="333375"/>
            <a:ext cx="7772400" cy="1143000"/>
          </a:xfrm>
        </p:spPr>
        <p:txBody>
          <a:bodyPr/>
          <a:lstStyle/>
          <a:p>
            <a:r>
              <a:rPr lang="en-GB" altLang="en-US">
                <a:ea typeface="ＭＳ Ｐゴシック" charset="-128"/>
              </a:rPr>
              <a:t>Video about Advanced Computing from the USA</a:t>
            </a:r>
          </a:p>
        </p:txBody>
      </p:sp>
      <p:sp>
        <p:nvSpPr>
          <p:cNvPr id="67586" name="Content Placeholder 2"/>
          <p:cNvSpPr>
            <a:spLocks noGrp="1"/>
          </p:cNvSpPr>
          <p:nvPr>
            <p:ph idx="1"/>
          </p:nvPr>
        </p:nvSpPr>
        <p:spPr/>
        <p:txBody>
          <a:bodyPr/>
          <a:lstStyle/>
          <a:p>
            <a:r>
              <a:rPr lang="en-GB" altLang="en-US" dirty="0">
                <a:ea typeface="ＭＳ Ｐゴシック" charset="-128"/>
                <a:hlinkClick r:id="rId2"/>
              </a:rPr>
              <a:t>https://astrocompute.wordpress.com</a:t>
            </a:r>
            <a:r>
              <a:rPr lang="en-GB" altLang="en-US">
                <a:ea typeface="ＭＳ Ｐゴシック" charset="-128"/>
                <a:hlinkClick r:id="rId2"/>
              </a:rPr>
              <a:t>/2011/08/13/why-advanced-computing-matters/</a:t>
            </a:r>
            <a:endParaRPr lang="en-GB" altLang="en-US" dirty="0">
              <a:ea typeface="ＭＳ Ｐゴシック" charset="-128"/>
            </a:endParaRPr>
          </a:p>
          <a:p>
            <a:r>
              <a:rPr lang="en-GB" altLang="en-US" sz="2400" dirty="0">
                <a:ea typeface="ＭＳ Ｐゴシック" charset="-128"/>
              </a:rPr>
              <a:t>Produced by the Council on Competitiveness, a US non-governmental organization that works “to ensure US prosperity” and “address America's long-term competitiveness challenges.” </a:t>
            </a:r>
          </a:p>
          <a:p>
            <a:r>
              <a:rPr lang="en-GB" altLang="en-US" sz="2400" dirty="0">
                <a:ea typeface="ＭＳ Ｐゴシック" charset="-128"/>
              </a:rPr>
              <a:t>Key message:</a:t>
            </a:r>
          </a:p>
          <a:p>
            <a:pPr>
              <a:buFontTx/>
              <a:buNone/>
            </a:pPr>
            <a:r>
              <a:rPr lang="en-GB" altLang="en-US" sz="2400" dirty="0">
                <a:ea typeface="ＭＳ Ｐゴシック" charset="-128"/>
              </a:rPr>
              <a:t>	“The country that out-computes will be the one that out-competes”.</a:t>
            </a:r>
          </a:p>
        </p:txBody>
      </p:sp>
      <p:sp>
        <p:nvSpPr>
          <p:cNvPr id="6758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F7B853D6-A0F1-E24D-B1FA-5B9D97AA132F}" type="slidenum">
              <a:rPr lang="en-US" altLang="en-US" sz="1400"/>
              <a:pPr>
                <a:spcBef>
                  <a:spcPct val="0"/>
                </a:spcBef>
                <a:buFontTx/>
                <a:buNone/>
              </a:pPr>
              <a:t>32</a:t>
            </a:fld>
            <a:endParaRPr lang="en-US" altLang="en-US" sz="1400"/>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302D2A89-E444-C346-BE66-B50D3786876A}" type="slidenum">
              <a:rPr lang="en-US" altLang="en-US" sz="1400"/>
              <a:pPr>
                <a:spcBef>
                  <a:spcPct val="0"/>
                </a:spcBef>
                <a:buFontTx/>
                <a:buNone/>
              </a:pPr>
              <a:t>33</a:t>
            </a:fld>
            <a:endParaRPr lang="en-US" altLang="en-US" sz="1400"/>
          </a:p>
        </p:txBody>
      </p:sp>
      <p:sp>
        <p:nvSpPr>
          <p:cNvPr id="68610" name="Rectangle 2"/>
          <p:cNvSpPr>
            <a:spLocks noGrp="1" noChangeArrowheads="1"/>
          </p:cNvSpPr>
          <p:nvPr>
            <p:ph type="title"/>
          </p:nvPr>
        </p:nvSpPr>
        <p:spPr/>
        <p:txBody>
          <a:bodyPr/>
          <a:lstStyle/>
          <a:p>
            <a:pPr eaLnBrk="1" hangingPunct="1"/>
            <a:r>
              <a:rPr lang="en-US" altLang="en-US">
                <a:ea typeface="ＭＳ Ｐゴシック" charset="-128"/>
              </a:rPr>
              <a:t>Uses of Parallel Supercomputers</a:t>
            </a:r>
          </a:p>
        </p:txBody>
      </p:sp>
      <p:sp>
        <p:nvSpPr>
          <p:cNvPr id="68611" name="Rectangle 3"/>
          <p:cNvSpPr>
            <a:spLocks noGrp="1" noChangeArrowheads="1"/>
          </p:cNvSpPr>
          <p:nvPr>
            <p:ph type="body" idx="1"/>
          </p:nvPr>
        </p:nvSpPr>
        <p:spPr/>
        <p:txBody>
          <a:bodyPr/>
          <a:lstStyle/>
          <a:p>
            <a:pPr eaLnBrk="1" hangingPunct="1">
              <a:lnSpc>
                <a:spcPct val="90000"/>
              </a:lnSpc>
            </a:pPr>
            <a:r>
              <a:rPr lang="en-US" altLang="en-US" sz="2000" b="1">
                <a:ea typeface="ＭＳ Ｐゴシック" charset="-128"/>
              </a:rPr>
              <a:t>Weather forecasting</a:t>
            </a:r>
            <a:r>
              <a:rPr lang="en-US" altLang="en-US" sz="2000">
                <a:ea typeface="ＭＳ Ｐゴシック" charset="-128"/>
              </a:rPr>
              <a:t>. Currently forecasts are usually accurate up to about 5 days. This should be extended to 8 to 10 days over the next few years. Researchers would like to better model local nonlinear phenomena such as thunderstorms and tornadoes.</a:t>
            </a:r>
          </a:p>
          <a:p>
            <a:pPr eaLnBrk="1" hangingPunct="1">
              <a:lnSpc>
                <a:spcPct val="90000"/>
              </a:lnSpc>
            </a:pPr>
            <a:r>
              <a:rPr lang="en-US" altLang="en-US" sz="2000" b="1">
                <a:ea typeface="ＭＳ Ｐゴシック" charset="-128"/>
              </a:rPr>
              <a:t>Climate modelling</a:t>
            </a:r>
            <a:r>
              <a:rPr lang="en-US" altLang="en-US" sz="2000">
                <a:ea typeface="ＭＳ Ｐゴシック" charset="-128"/>
              </a:rPr>
              <a:t>. Studies of long-range behaviour of global climate. This is relevant to investigating global warming.</a:t>
            </a:r>
          </a:p>
          <a:p>
            <a:pPr eaLnBrk="1" hangingPunct="1">
              <a:lnSpc>
                <a:spcPct val="90000"/>
              </a:lnSpc>
            </a:pPr>
            <a:r>
              <a:rPr lang="en-US" altLang="en-US" sz="2000" b="1">
                <a:ea typeface="ＭＳ Ｐゴシック" charset="-128"/>
              </a:rPr>
              <a:t>Engineering</a:t>
            </a:r>
            <a:r>
              <a:rPr lang="en-US" altLang="en-US" sz="2000">
                <a:ea typeface="ＭＳ Ｐゴシック" charset="-128"/>
              </a:rPr>
              <a:t>. Simulation of car crashes to aid in design of cars. Design of aircraft in </a:t>
            </a:r>
            <a:r>
              <a:rPr lang="ja-JP" altLang="en-US" sz="2000">
                <a:ea typeface="ＭＳ Ｐゴシック" charset="-128"/>
              </a:rPr>
              <a:t>“</a:t>
            </a:r>
            <a:r>
              <a:rPr lang="en-US" altLang="ja-JP" sz="2000">
                <a:ea typeface="ＭＳ Ｐゴシック" charset="-128"/>
              </a:rPr>
              <a:t>numerical wind tunnels.</a:t>
            </a:r>
            <a:r>
              <a:rPr lang="ja-JP" altLang="en-US" sz="2000">
                <a:ea typeface="ＭＳ Ｐゴシック" charset="-128"/>
              </a:rPr>
              <a:t>‘”</a:t>
            </a:r>
            <a:endParaRPr lang="en-US" altLang="ja-JP" sz="2000">
              <a:ea typeface="ＭＳ Ｐゴシック" charset="-128"/>
            </a:endParaRPr>
          </a:p>
          <a:p>
            <a:pPr eaLnBrk="1" hangingPunct="1">
              <a:lnSpc>
                <a:spcPct val="90000"/>
              </a:lnSpc>
            </a:pPr>
            <a:r>
              <a:rPr lang="en-US" altLang="en-US" sz="2000" b="1">
                <a:ea typeface="ＭＳ Ｐゴシック" charset="-128"/>
              </a:rPr>
              <a:t>Material science</a:t>
            </a:r>
            <a:r>
              <a:rPr lang="en-US" altLang="en-US" sz="2000">
                <a:ea typeface="ＭＳ Ｐゴシック" charset="-128"/>
              </a:rPr>
              <a:t>. Understanding high temperature superconductors. Simulation of semiconductor devices. Design of lightweight, strong materials for construction.</a:t>
            </a:r>
          </a:p>
          <a:p>
            <a:pPr eaLnBrk="1" hangingPunct="1">
              <a:lnSpc>
                <a:spcPct val="90000"/>
              </a:lnSpc>
            </a:pPr>
            <a:r>
              <a:rPr lang="en-US" altLang="en-US" sz="2000" b="1">
                <a:ea typeface="ＭＳ Ｐゴシック" charset="-128"/>
              </a:rPr>
              <a:t>Drug design</a:t>
            </a:r>
            <a:r>
              <a:rPr lang="en-US" altLang="en-US" sz="2000">
                <a:ea typeface="ＭＳ Ｐゴシック" charset="-128"/>
              </a:rPr>
              <a:t>. Prediction of effectiveness of drug by simulation. Need to know configuration and properties of large molecules.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B9F68E85-7D02-9D4E-95B3-5A00C8D01BDC}" type="slidenum">
              <a:rPr lang="en-US" altLang="en-US" sz="1400"/>
              <a:pPr>
                <a:spcBef>
                  <a:spcPct val="0"/>
                </a:spcBef>
                <a:buFontTx/>
                <a:buNone/>
              </a:pPr>
              <a:t>34</a:t>
            </a:fld>
            <a:endParaRPr lang="en-US" altLang="en-US" sz="1400"/>
          </a:p>
        </p:txBody>
      </p:sp>
      <p:sp>
        <p:nvSpPr>
          <p:cNvPr id="70658" name="Rectangle 2"/>
          <p:cNvSpPr>
            <a:spLocks noGrp="1" noChangeArrowheads="1"/>
          </p:cNvSpPr>
          <p:nvPr>
            <p:ph type="title"/>
          </p:nvPr>
        </p:nvSpPr>
        <p:spPr>
          <a:xfrm>
            <a:off x="609600" y="228600"/>
            <a:ext cx="7772400" cy="1143000"/>
          </a:xfrm>
        </p:spPr>
        <p:txBody>
          <a:bodyPr/>
          <a:lstStyle/>
          <a:p>
            <a:pPr eaLnBrk="1" hangingPunct="1"/>
            <a:r>
              <a:rPr lang="en-US" altLang="en-US">
                <a:ea typeface="ＭＳ Ｐゴシック" charset="-128"/>
              </a:rPr>
              <a:t>More Uses of Parallelism</a:t>
            </a:r>
          </a:p>
        </p:txBody>
      </p:sp>
      <p:sp>
        <p:nvSpPr>
          <p:cNvPr id="70659" name="Rectangle 3"/>
          <p:cNvSpPr>
            <a:spLocks noGrp="1" noChangeArrowheads="1"/>
          </p:cNvSpPr>
          <p:nvPr>
            <p:ph type="body" idx="1"/>
          </p:nvPr>
        </p:nvSpPr>
        <p:spPr>
          <a:xfrm>
            <a:off x="609600" y="1447800"/>
            <a:ext cx="7772400" cy="4648200"/>
          </a:xfrm>
        </p:spPr>
        <p:txBody>
          <a:bodyPr/>
          <a:lstStyle/>
          <a:p>
            <a:pPr eaLnBrk="1" hangingPunct="1">
              <a:lnSpc>
                <a:spcPct val="90000"/>
              </a:lnSpc>
            </a:pPr>
            <a:r>
              <a:rPr lang="en-US" altLang="en-US" sz="2400" b="1" dirty="0">
                <a:ea typeface="ＭＳ Ｐゴシック" charset="-128"/>
              </a:rPr>
              <a:t>Plasma physics</a:t>
            </a:r>
            <a:r>
              <a:rPr lang="en-US" altLang="en-US" sz="2400" dirty="0">
                <a:ea typeface="ＭＳ Ｐゴシック" charset="-128"/>
              </a:rPr>
              <a:t>. Investigation of plasma fusion devices such as tokamaks as future source of cheap energy.</a:t>
            </a:r>
          </a:p>
          <a:p>
            <a:pPr eaLnBrk="1" hangingPunct="1">
              <a:lnSpc>
                <a:spcPct val="90000"/>
              </a:lnSpc>
            </a:pPr>
            <a:r>
              <a:rPr lang="en-US" altLang="en-US" sz="2400" b="1" dirty="0">
                <a:ea typeface="ＭＳ Ｐゴシック" charset="-128"/>
              </a:rPr>
              <a:t>Economics</a:t>
            </a:r>
            <a:r>
              <a:rPr lang="en-US" altLang="en-US" sz="2400" dirty="0">
                <a:ea typeface="ＭＳ Ｐゴシック" charset="-128"/>
              </a:rPr>
              <a:t>. Economic projections used to guide decision-making. Prediction of stock market </a:t>
            </a:r>
            <a:r>
              <a:rPr lang="en-US" altLang="en-US" sz="2400" dirty="0" err="1">
                <a:ea typeface="ＭＳ Ｐゴシック" charset="-128"/>
              </a:rPr>
              <a:t>behaviour</a:t>
            </a:r>
            <a:r>
              <a:rPr lang="en-US" altLang="en-US" sz="2400" dirty="0">
                <a:ea typeface="ＭＳ Ｐゴシック" charset="-128"/>
              </a:rPr>
              <a:t>. See </a:t>
            </a:r>
            <a:r>
              <a:rPr lang="en-US" altLang="en-US" sz="2400" dirty="0">
                <a:ea typeface="ＭＳ Ｐゴシック" charset="-128"/>
                <a:hlinkClick r:id="rId3"/>
              </a:rPr>
              <a:t>http://spectrum.ieee.org/computing/it/financial-trading-at-the-speed-of-light</a:t>
            </a:r>
            <a:r>
              <a:rPr lang="en-US" altLang="en-US" sz="2400" dirty="0">
                <a:ea typeface="ＭＳ Ｐゴシック" charset="-128"/>
              </a:rPr>
              <a:t> </a:t>
            </a:r>
          </a:p>
          <a:p>
            <a:pPr eaLnBrk="1" hangingPunct="1">
              <a:lnSpc>
                <a:spcPct val="90000"/>
              </a:lnSpc>
            </a:pPr>
            <a:r>
              <a:rPr lang="en-US" altLang="en-US" sz="2400" b="1" dirty="0">
                <a:ea typeface="ＭＳ Ｐゴシック" charset="-128"/>
              </a:rPr>
              <a:t>Defense</a:t>
            </a:r>
            <a:r>
              <a:rPr lang="en-US" altLang="en-US" sz="2400" dirty="0">
                <a:ea typeface="ＭＳ Ｐゴシック" charset="-128"/>
              </a:rPr>
              <a:t>. Tracking of multiple missiles. Event-driven battlefield simulations. Code cracking.</a:t>
            </a:r>
          </a:p>
          <a:p>
            <a:pPr eaLnBrk="1" hangingPunct="1">
              <a:lnSpc>
                <a:spcPct val="90000"/>
              </a:lnSpc>
            </a:pPr>
            <a:r>
              <a:rPr lang="en-US" altLang="en-US" sz="2400" b="1" dirty="0">
                <a:ea typeface="ＭＳ Ｐゴシック" charset="-128"/>
              </a:rPr>
              <a:t>Astrophysics</a:t>
            </a:r>
            <a:r>
              <a:rPr lang="en-US" altLang="en-US" sz="2400" dirty="0">
                <a:ea typeface="ＭＳ Ｐゴシック" charset="-128"/>
              </a:rPr>
              <a:t>. Modeling internal structure of stars. Simulating supernova. Modeling the structure of the universe. See </a:t>
            </a:r>
            <a:r>
              <a:rPr lang="en-US" altLang="en-US" sz="2400" dirty="0">
                <a:ea typeface="ＭＳ Ｐゴシック" charset="-128"/>
                <a:hlinkClick r:id="rId4"/>
              </a:rPr>
              <a:t>http://news.ucsc.edu/2011/09/bolshoi-simulation.html</a:t>
            </a:r>
            <a:r>
              <a:rPr lang="en-US" altLang="en-US" sz="2400" dirty="0">
                <a:ea typeface="ＭＳ Ｐゴシック" charset="-128"/>
              </a:rPr>
              <a:t> </a:t>
            </a:r>
          </a:p>
          <a:p>
            <a:pPr eaLnBrk="1" hangingPunct="1">
              <a:lnSpc>
                <a:spcPct val="90000"/>
              </a:lnSpc>
            </a:pPr>
            <a:r>
              <a:rPr lang="en-US" altLang="en-US" sz="2400" b="1" dirty="0">
                <a:ea typeface="ＭＳ Ｐゴシック" charset="-128"/>
              </a:rPr>
              <a:t>Virtual worlds</a:t>
            </a:r>
            <a:r>
              <a:rPr lang="en-US" altLang="en-US" sz="2400" dirty="0">
                <a:ea typeface="ＭＳ Ｐゴシック" charset="-128"/>
              </a:rPr>
              <a:t>. Simulation and rendering.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772B84D6-3C83-B44F-91B5-D8E229234533}" type="slidenum">
              <a:rPr lang="en-US" altLang="en-US" sz="1400"/>
              <a:pPr>
                <a:spcBef>
                  <a:spcPct val="0"/>
                </a:spcBef>
                <a:buFontTx/>
                <a:buNone/>
              </a:pPr>
              <a:t>35</a:t>
            </a:fld>
            <a:endParaRPr lang="en-US" altLang="en-US" sz="1400"/>
          </a:p>
        </p:txBody>
      </p:sp>
      <p:sp>
        <p:nvSpPr>
          <p:cNvPr id="72706" name="Rectangle 2"/>
          <p:cNvSpPr>
            <a:spLocks noGrp="1" noChangeArrowheads="1"/>
          </p:cNvSpPr>
          <p:nvPr>
            <p:ph type="title"/>
          </p:nvPr>
        </p:nvSpPr>
        <p:spPr>
          <a:xfrm>
            <a:off x="611188" y="17463"/>
            <a:ext cx="7772400" cy="1143000"/>
          </a:xfrm>
        </p:spPr>
        <p:txBody>
          <a:bodyPr/>
          <a:lstStyle/>
          <a:p>
            <a:pPr eaLnBrk="1" hangingPunct="1"/>
            <a:r>
              <a:rPr lang="en-US" altLang="en-US">
                <a:ea typeface="ＭＳ Ｐゴシック" charset="-128"/>
              </a:rPr>
              <a:t>Computational Astrophysics</a:t>
            </a:r>
          </a:p>
        </p:txBody>
      </p:sp>
      <p:sp>
        <p:nvSpPr>
          <p:cNvPr id="72707" name="Rectangle 3"/>
          <p:cNvSpPr>
            <a:spLocks noGrp="1" noChangeArrowheads="1"/>
          </p:cNvSpPr>
          <p:nvPr>
            <p:ph type="body" idx="1"/>
          </p:nvPr>
        </p:nvSpPr>
        <p:spPr>
          <a:xfrm>
            <a:off x="611188" y="1412875"/>
            <a:ext cx="7772400" cy="4648200"/>
          </a:xfrm>
        </p:spPr>
        <p:txBody>
          <a:bodyPr/>
          <a:lstStyle/>
          <a:p>
            <a:pPr eaLnBrk="1" hangingPunct="1">
              <a:lnSpc>
                <a:spcPct val="90000"/>
              </a:lnSpc>
            </a:pPr>
            <a:r>
              <a:rPr lang="en-US" altLang="en-US" sz="2400" b="1" dirty="0">
                <a:ea typeface="ＭＳ Ｐゴシック" charset="-128"/>
              </a:rPr>
              <a:t>Astrophysics</a:t>
            </a:r>
            <a:r>
              <a:rPr lang="en-US" altLang="en-US" sz="2400" dirty="0">
                <a:ea typeface="ＭＳ Ｐゴシック" charset="-128"/>
              </a:rPr>
              <a:t>. Modeling internal structure of stars. Simulating supernovae. Modeling the structure of the universe. See </a:t>
            </a:r>
            <a:r>
              <a:rPr lang="en-US" altLang="en-US" sz="2400" dirty="0">
                <a:ea typeface="ＭＳ Ｐゴシック" charset="-128"/>
                <a:hlinkClick r:id="rId3"/>
              </a:rPr>
              <a:t>http://hipacc.ucsc.edu/Bolshoi/</a:t>
            </a:r>
            <a:r>
              <a:rPr lang="en-US" altLang="en-US" sz="2400" dirty="0">
                <a:ea typeface="ＭＳ Ｐゴシック" charset="-128"/>
              </a:rPr>
              <a:t> and/or </a:t>
            </a:r>
            <a:r>
              <a:rPr lang="en-US" altLang="en-US" sz="2400" dirty="0">
                <a:ea typeface="ＭＳ Ｐゴシック" charset="-128"/>
                <a:hlinkClick r:id="rId4"/>
              </a:rPr>
              <a:t>http://news.ucsc.edu/2011/09/bolshoi-simulation.html</a:t>
            </a:r>
            <a:r>
              <a:rPr lang="en-US" altLang="en-US" sz="2400" dirty="0">
                <a:ea typeface="ＭＳ Ｐゴシック" charset="-128"/>
              </a:rPr>
              <a:t> </a:t>
            </a:r>
          </a:p>
          <a:p>
            <a:pPr eaLnBrk="1" hangingPunct="1">
              <a:lnSpc>
                <a:spcPct val="90000"/>
              </a:lnSpc>
            </a:pPr>
            <a:r>
              <a:rPr lang="en-US" altLang="en-US" sz="2400" dirty="0">
                <a:ea typeface="ＭＳ Ｐゴシック" charset="-128"/>
              </a:rPr>
              <a:t>Professor Joel R. </a:t>
            </a:r>
            <a:r>
              <a:rPr lang="en-US" altLang="en-US" sz="2400" dirty="0" err="1">
                <a:ea typeface="ＭＳ Ｐゴシック" charset="-128"/>
              </a:rPr>
              <a:t>Primack</a:t>
            </a:r>
            <a:r>
              <a:rPr lang="en-US" altLang="en-US" sz="2400" dirty="0">
                <a:ea typeface="ＭＳ Ｐゴシック" charset="-128"/>
              </a:rPr>
              <a:t>, director of the High-Performance </a:t>
            </a:r>
            <a:r>
              <a:rPr lang="en-US" altLang="en-US" sz="2400" dirty="0" err="1">
                <a:ea typeface="ＭＳ Ｐゴシック" charset="-128"/>
              </a:rPr>
              <a:t>AstroComputing</a:t>
            </a:r>
            <a:r>
              <a:rPr lang="en-US" altLang="en-US" sz="2400" dirty="0">
                <a:ea typeface="ＭＳ Ｐゴシック" charset="-128"/>
              </a:rPr>
              <a:t> Center at the University of California at Santa Cruz:</a:t>
            </a:r>
          </a:p>
          <a:p>
            <a:pPr marL="977900" lvl="2" indent="0" algn="just" eaLnBrk="1" hangingPunct="1">
              <a:lnSpc>
                <a:spcPct val="90000"/>
              </a:lnSpc>
              <a:spcBef>
                <a:spcPts val="1638"/>
              </a:spcBef>
              <a:buFontTx/>
              <a:buNone/>
            </a:pPr>
            <a:r>
              <a:rPr lang="en-US" altLang="en-US" sz="1800" dirty="0">
                <a:ea typeface="ＭＳ Ｐゴシック" charset="-128"/>
              </a:rPr>
              <a:t>“Back in the early 1980’s pencil and paper were the tools of choice for cosmologists. Now high performance computers have become vital. They’ve helped transform cosmology from philosophical speculation into what’s almost an experimental science.”</a:t>
            </a:r>
          </a:p>
          <a:p>
            <a:pPr algn="just" eaLnBrk="1" hangingPunct="1">
              <a:lnSpc>
                <a:spcPct val="90000"/>
              </a:lnSpc>
              <a:spcBef>
                <a:spcPts val="1638"/>
              </a:spcBef>
            </a:pPr>
            <a:r>
              <a:rPr lang="en-US" altLang="en-US" sz="2400" dirty="0">
                <a:ea typeface="ＭＳ Ｐゴシック" charset="-128"/>
              </a:rPr>
              <a:t>View fly-through video of Bolshoi simulation: </a:t>
            </a:r>
          </a:p>
          <a:p>
            <a:pPr algn="just" eaLnBrk="1" hangingPunct="1">
              <a:lnSpc>
                <a:spcPct val="90000"/>
              </a:lnSpc>
              <a:spcBef>
                <a:spcPct val="0"/>
              </a:spcBef>
              <a:buFontTx/>
              <a:buNone/>
            </a:pPr>
            <a:r>
              <a:rPr lang="en-US" altLang="en-US" sz="2400" dirty="0">
                <a:ea typeface="ＭＳ Ｐゴシック" charset="-128"/>
              </a:rPr>
              <a:t>	</a:t>
            </a:r>
            <a:r>
              <a:rPr lang="en-US" altLang="en-US" sz="2400" dirty="0">
                <a:ea typeface="ＭＳ Ｐゴシック" charset="-128"/>
                <a:hlinkClick r:id="rId5"/>
              </a:rPr>
              <a:t>http://hipacc.ucsc.edu/Bolshoi/Movies.html#bsim</a:t>
            </a:r>
            <a:r>
              <a:rPr lang="en-US" altLang="en-US" sz="2400" dirty="0">
                <a:ea typeface="ＭＳ Ｐゴシック" charset="-128"/>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ChangeArrowheads="1"/>
          </p:cNvSpPr>
          <p:nvPr/>
        </p:nvSpPr>
        <p:spPr bwMode="auto">
          <a:xfrm>
            <a:off x="0" y="177800"/>
            <a:ext cx="91440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GB" altLang="en-US" sz="3000" b="1" i="1">
                <a:solidFill>
                  <a:srgbClr val="000099"/>
                </a:solidFill>
                <a:latin typeface="Arial" charset="0"/>
              </a:rPr>
              <a:t>Financial Trading .</a:t>
            </a:r>
            <a:endParaRPr lang="en-GB" altLang="en-US" sz="2400"/>
          </a:p>
        </p:txBody>
      </p:sp>
      <p:sp>
        <p:nvSpPr>
          <p:cNvPr id="74754" name="Rectangle 2"/>
          <p:cNvSpPr>
            <a:spLocks noChangeArrowheads="1"/>
          </p:cNvSpPr>
          <p:nvPr/>
        </p:nvSpPr>
        <p:spPr bwMode="auto">
          <a:xfrm>
            <a:off x="755650" y="908050"/>
            <a:ext cx="6142038"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Clr>
                <a:srgbClr val="C00000"/>
              </a:buClr>
            </a:pPr>
            <a:r>
              <a:rPr lang="en-GB" altLang="en-US" sz="2400">
                <a:solidFill>
                  <a:srgbClr val="000000"/>
                </a:solidFill>
                <a:latin typeface="Arial" charset="0"/>
              </a:rPr>
              <a:t>Problem: trade faster than the other guys</a:t>
            </a:r>
          </a:p>
          <a:p>
            <a:pPr eaLnBrk="1" hangingPunct="1">
              <a:spcBef>
                <a:spcPct val="0"/>
              </a:spcBef>
              <a:buClr>
                <a:srgbClr val="C00000"/>
              </a:buClr>
            </a:pPr>
            <a:r>
              <a:rPr lang="en-GB" altLang="en-US" sz="2400">
                <a:solidFill>
                  <a:srgbClr val="000000"/>
                </a:solidFill>
                <a:latin typeface="Arial" charset="0"/>
              </a:rPr>
              <a:t>Metric: latency.</a:t>
            </a:r>
          </a:p>
          <a:p>
            <a:pPr eaLnBrk="1" hangingPunct="1">
              <a:spcBef>
                <a:spcPct val="0"/>
              </a:spcBef>
              <a:buClr>
                <a:srgbClr val="C00000"/>
              </a:buClr>
            </a:pPr>
            <a:r>
              <a:rPr lang="en-GB" altLang="en-US" sz="2400">
                <a:solidFill>
                  <a:srgbClr val="000000"/>
                </a:solidFill>
                <a:latin typeface="Arial" charset="0"/>
              </a:rPr>
              <a:t>Solution: fast network.</a:t>
            </a:r>
          </a:p>
          <a:p>
            <a:pPr eaLnBrk="1" hangingPunct="1">
              <a:spcBef>
                <a:spcPct val="0"/>
              </a:spcBef>
              <a:buFontTx/>
              <a:buNone/>
            </a:pPr>
            <a:r>
              <a:rPr lang="en-GB" altLang="en-US" sz="2400">
                <a:solidFill>
                  <a:srgbClr val="000000"/>
                </a:solidFill>
                <a:latin typeface="Arial" charset="0"/>
              </a:rPr>
              <a:t> </a:t>
            </a:r>
          </a:p>
          <a:p>
            <a:pPr eaLnBrk="1" hangingPunct="1">
              <a:spcBef>
                <a:spcPct val="0"/>
              </a:spcBef>
              <a:buFontTx/>
              <a:buNone/>
            </a:pPr>
            <a:endParaRPr lang="en-GB" altLang="en-US" sz="2400"/>
          </a:p>
        </p:txBody>
      </p:sp>
      <p:pic>
        <p:nvPicPr>
          <p:cNvPr id="747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852738"/>
            <a:ext cx="71818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0" y="1700213"/>
            <a:ext cx="17145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5373688"/>
            <a:ext cx="33369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8" name="Rectangle 6"/>
          <p:cNvSpPr>
            <a:spLocks noChangeArrowheads="1"/>
          </p:cNvSpPr>
          <p:nvPr/>
        </p:nvSpPr>
        <p:spPr bwMode="auto">
          <a:xfrm>
            <a:off x="2916238" y="5876925"/>
            <a:ext cx="15113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GB" altLang="en-US" sz="1600">
                <a:solidFill>
                  <a:srgbClr val="FF0000"/>
                </a:solidFill>
              </a:rPr>
              <a:t>Order Ack </a:t>
            </a:r>
            <a:endParaRPr lang="en-GB" altLang="en-US" sz="2400"/>
          </a:p>
        </p:txBody>
      </p:sp>
      <p:sp>
        <p:nvSpPr>
          <p:cNvPr id="74759" name="Footer Placeholder 11"/>
          <p:cNvSpPr>
            <a:spLocks noGrp="1"/>
          </p:cNvSpPr>
          <p:nvPr>
            <p:ph type="ftr" sz="quarter" idx="11"/>
          </p:nvPr>
        </p:nvSpPr>
        <p:spPr>
          <a:xfrm>
            <a:off x="0" y="6400800"/>
            <a:ext cx="450056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r>
              <a:rPr lang="en-GB" altLang="en-US" sz="1400">
                <a:sym typeface="Math1" charset="0"/>
              </a:rPr>
              <a:t>Thanks to Patrick Geoffray of Myricom for this slide.</a:t>
            </a:r>
            <a:endParaRPr lang="en-US" altLang="en-US" sz="1400">
              <a:sym typeface="Math1"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23022540-BCD6-A54B-8938-9159E7D9B32D}" type="slidenum">
              <a:rPr lang="en-US" altLang="en-US" sz="1400"/>
              <a:pPr>
                <a:spcBef>
                  <a:spcPct val="0"/>
                </a:spcBef>
                <a:buFontTx/>
                <a:buNone/>
              </a:pPr>
              <a:t>37</a:t>
            </a:fld>
            <a:endParaRPr lang="en-US" altLang="en-US" sz="1400"/>
          </a:p>
        </p:txBody>
      </p:sp>
      <p:sp>
        <p:nvSpPr>
          <p:cNvPr id="75778" name="Rectangle 3"/>
          <p:cNvSpPr>
            <a:spLocks noChangeArrowheads="1"/>
          </p:cNvSpPr>
          <p:nvPr/>
        </p:nvSpPr>
        <p:spPr bwMode="auto">
          <a:xfrm>
            <a:off x="2124075" y="404813"/>
            <a:ext cx="45767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b="1" i="1"/>
              <a:t>High Frequency Trading</a:t>
            </a:r>
            <a:endParaRPr lang="en-GB" altLang="en-US"/>
          </a:p>
        </p:txBody>
      </p:sp>
      <p:grpSp>
        <p:nvGrpSpPr>
          <p:cNvPr id="75779" name="Group 10"/>
          <p:cNvGrpSpPr>
            <a:grpSpLocks/>
          </p:cNvGrpSpPr>
          <p:nvPr/>
        </p:nvGrpSpPr>
        <p:grpSpPr bwMode="auto">
          <a:xfrm>
            <a:off x="323850" y="1773238"/>
            <a:ext cx="8459788" cy="4972050"/>
            <a:chOff x="323528" y="1772816"/>
            <a:chExt cx="8460432" cy="4972893"/>
          </a:xfrm>
        </p:grpSpPr>
        <p:pic>
          <p:nvPicPr>
            <p:cNvPr id="757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72816"/>
              <a:ext cx="8404225"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3501008"/>
              <a:ext cx="33147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5085184"/>
              <a:ext cx="1676400"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5" name="Rectangle 5"/>
            <p:cNvSpPr>
              <a:spLocks noChangeArrowheads="1"/>
            </p:cNvSpPr>
            <p:nvPr/>
          </p:nvSpPr>
          <p:spPr bwMode="auto">
            <a:xfrm>
              <a:off x="323528" y="3933056"/>
              <a:ext cx="8275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GB" altLang="en-US" sz="1600">
                  <a:solidFill>
                    <a:srgbClr val="000000"/>
                  </a:solidFill>
                </a:rPr>
                <a:t>Seller </a:t>
              </a:r>
              <a:endParaRPr lang="en-GB" altLang="en-US" sz="2400"/>
            </a:p>
          </p:txBody>
        </p:sp>
        <p:sp>
          <p:nvSpPr>
            <p:cNvPr id="75786" name="Rectangle 5"/>
            <p:cNvSpPr>
              <a:spLocks noChangeArrowheads="1"/>
            </p:cNvSpPr>
            <p:nvPr/>
          </p:nvSpPr>
          <p:spPr bwMode="auto">
            <a:xfrm>
              <a:off x="7956376" y="3861048"/>
              <a:ext cx="8275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GB" altLang="en-US" sz="1600">
                  <a:solidFill>
                    <a:srgbClr val="000000"/>
                  </a:solidFill>
                </a:rPr>
                <a:t>Buyer </a:t>
              </a:r>
              <a:endParaRPr lang="en-GB" altLang="en-US" sz="2400"/>
            </a:p>
          </p:txBody>
        </p:sp>
      </p:grpSp>
      <p:sp>
        <p:nvSpPr>
          <p:cNvPr id="75780" name="Footer Placeholder 11"/>
          <p:cNvSpPr>
            <a:spLocks noGrp="1"/>
          </p:cNvSpPr>
          <p:nvPr>
            <p:ph type="ftr" sz="quarter" idx="11"/>
          </p:nvPr>
        </p:nvSpPr>
        <p:spPr>
          <a:xfrm>
            <a:off x="0" y="6281738"/>
            <a:ext cx="2663825" cy="576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r>
              <a:rPr lang="en-GB" altLang="en-US" sz="1400">
                <a:sym typeface="Math1" charset="0"/>
              </a:rPr>
              <a:t>Thanks to Patrick Geoffray of Myricom for this slide.</a:t>
            </a:r>
            <a:endParaRPr lang="en-US" altLang="en-US" sz="1400">
              <a:sym typeface="Math1" charset="0"/>
            </a:endParaRPr>
          </a:p>
        </p:txBody>
      </p:sp>
      <p:sp>
        <p:nvSpPr>
          <p:cNvPr id="75781" name="Rectangle 9"/>
          <p:cNvSpPr>
            <a:spLocks noChangeArrowheads="1"/>
          </p:cNvSpPr>
          <p:nvPr/>
        </p:nvSpPr>
        <p:spPr bwMode="auto">
          <a:xfrm>
            <a:off x="395288" y="981075"/>
            <a:ext cx="84978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GB" altLang="en-US" sz="2000"/>
              <a:t>Computers make elaborate decisions to initiate orders based on information that is received electronically, before human traders are capable of processing the information they observe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8431B4F3-9F90-BD4C-9986-6F279075BD04}" type="slidenum">
              <a:rPr lang="en-US" altLang="en-US" sz="1400"/>
              <a:pPr>
                <a:spcBef>
                  <a:spcPct val="0"/>
                </a:spcBef>
                <a:buFontTx/>
                <a:buNone/>
              </a:pPr>
              <a:t>38</a:t>
            </a:fld>
            <a:endParaRPr lang="en-US" altLang="en-US" sz="1400"/>
          </a:p>
        </p:txBody>
      </p:sp>
      <p:sp>
        <p:nvSpPr>
          <p:cNvPr id="84995" name="TextBox 3"/>
          <p:cNvSpPr txBox="1">
            <a:spLocks noChangeArrowheads="1"/>
          </p:cNvSpPr>
          <p:nvPr/>
        </p:nvSpPr>
        <p:spPr bwMode="auto">
          <a:xfrm>
            <a:off x="1550830" y="543360"/>
            <a:ext cx="585769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4000" dirty="0"/>
              <a:t>“Flash Crash” of May 2010</a:t>
            </a:r>
          </a:p>
        </p:txBody>
      </p:sp>
      <p:sp>
        <p:nvSpPr>
          <p:cNvPr id="84996" name="Rectangle 4"/>
          <p:cNvSpPr>
            <a:spLocks noChangeArrowheads="1"/>
          </p:cNvSpPr>
          <p:nvPr/>
        </p:nvSpPr>
        <p:spPr bwMode="auto">
          <a:xfrm>
            <a:off x="1043608" y="1511802"/>
            <a:ext cx="7129462"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GB" altLang="en-US" dirty="0"/>
              <a:t>An automated trade execution system has been blamed for the 6 May 2010 stock market "flash crash" that affected trading worldwide.</a:t>
            </a:r>
          </a:p>
        </p:txBody>
      </p:sp>
      <p:pic>
        <p:nvPicPr>
          <p:cNvPr id="3" name="Picture 2">
            <a:extLst>
              <a:ext uri="{FF2B5EF4-FFF2-40B4-BE49-F238E27FC236}">
                <a16:creationId xmlns:a16="http://schemas.microsoft.com/office/drawing/2014/main" id="{3A7EB86D-B8B8-BD40-A6B2-D07FE9093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727" y="3587429"/>
            <a:ext cx="5041900" cy="3225800"/>
          </a:xfrm>
          <a:prstGeom prst="rect">
            <a:avLst/>
          </a:prstGeom>
        </p:spPr>
      </p:pic>
    </p:spTree>
    <p:extLst>
      <p:ext uri="{BB962C8B-B14F-4D97-AF65-F5344CB8AC3E}">
        <p14:creationId xmlns:p14="http://schemas.microsoft.com/office/powerpoint/2010/main" val="3599056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AFDD30D3-1441-6145-9217-67A7514723F3}" type="slidenum">
              <a:rPr lang="en-US" altLang="en-US" sz="1400"/>
              <a:pPr>
                <a:spcBef>
                  <a:spcPct val="0"/>
                </a:spcBef>
                <a:buFontTx/>
                <a:buNone/>
              </a:pPr>
              <a:t>39</a:t>
            </a:fld>
            <a:endParaRPr lang="en-US" altLang="en-US" sz="1400"/>
          </a:p>
        </p:txBody>
      </p:sp>
      <p:sp>
        <p:nvSpPr>
          <p:cNvPr id="77826" name="Rectangle 2"/>
          <p:cNvSpPr>
            <a:spLocks noGrp="1" noChangeArrowheads="1"/>
          </p:cNvSpPr>
          <p:nvPr>
            <p:ph type="title"/>
          </p:nvPr>
        </p:nvSpPr>
        <p:spPr>
          <a:xfrm>
            <a:off x="685800" y="762000"/>
            <a:ext cx="7467600" cy="1143000"/>
          </a:xfrm>
        </p:spPr>
        <p:txBody>
          <a:bodyPr/>
          <a:lstStyle/>
          <a:p>
            <a:pPr eaLnBrk="1" hangingPunct="1"/>
            <a:r>
              <a:rPr lang="en-US" altLang="en-US">
                <a:ea typeface="ＭＳ Ｐゴシック" charset="-128"/>
              </a:rPr>
              <a:t>Classification of Parallel Machines</a:t>
            </a:r>
          </a:p>
        </p:txBody>
      </p:sp>
      <p:sp>
        <p:nvSpPr>
          <p:cNvPr id="77827" name="Rectangle 3"/>
          <p:cNvSpPr>
            <a:spLocks noGrp="1" noChangeArrowheads="1"/>
          </p:cNvSpPr>
          <p:nvPr>
            <p:ph type="body" idx="1"/>
          </p:nvPr>
        </p:nvSpPr>
        <p:spPr>
          <a:xfrm>
            <a:off x="685800" y="2362200"/>
            <a:ext cx="7772400" cy="4114800"/>
          </a:xfrm>
        </p:spPr>
        <p:txBody>
          <a:bodyPr/>
          <a:lstStyle/>
          <a:p>
            <a:pPr eaLnBrk="1" hangingPunct="1"/>
            <a:r>
              <a:rPr lang="en-US" altLang="en-US" sz="2800">
                <a:ea typeface="ＭＳ Ｐゴシック" charset="-128"/>
              </a:rPr>
              <a:t>To classify parallel machines we must first develop a model of computation. The approach we follow is due to Flynn (1966).</a:t>
            </a:r>
          </a:p>
          <a:p>
            <a:pPr eaLnBrk="1" hangingPunct="1"/>
            <a:r>
              <a:rPr lang="en-US" altLang="en-US" sz="2800">
                <a:ea typeface="ＭＳ Ｐゴシック" charset="-128"/>
              </a:rPr>
              <a:t>Any computer, whether sequential or parallel, operates by executing instructions on data.</a:t>
            </a:r>
          </a:p>
          <a:p>
            <a:pPr lvl="1" eaLnBrk="1" hangingPunct="1"/>
            <a:r>
              <a:rPr lang="en-US" altLang="en-US" sz="2400">
                <a:ea typeface="ＭＳ Ｐゴシック" charset="-128"/>
              </a:rPr>
              <a:t>a stream of </a:t>
            </a:r>
            <a:r>
              <a:rPr lang="en-US" altLang="en-US" sz="2400" b="1">
                <a:ea typeface="ＭＳ Ｐゴシック" charset="-128"/>
              </a:rPr>
              <a:t>instructions</a:t>
            </a:r>
            <a:r>
              <a:rPr lang="en-US" altLang="en-US" sz="2400">
                <a:ea typeface="ＭＳ Ｐゴシック" charset="-128"/>
              </a:rPr>
              <a:t> (the algorithm) tells the computer what to do.</a:t>
            </a:r>
          </a:p>
          <a:p>
            <a:pPr lvl="1" eaLnBrk="1" hangingPunct="1"/>
            <a:r>
              <a:rPr lang="en-US" altLang="en-US" sz="2400">
                <a:ea typeface="ＭＳ Ｐゴシック" charset="-128"/>
              </a:rPr>
              <a:t>a stream of </a:t>
            </a:r>
            <a:r>
              <a:rPr lang="en-US" altLang="en-US" sz="2400" b="1">
                <a:ea typeface="ＭＳ Ｐゴシック" charset="-128"/>
              </a:rPr>
              <a:t>data</a:t>
            </a:r>
            <a:r>
              <a:rPr lang="en-US" altLang="en-US" sz="2400">
                <a:ea typeface="ＭＳ Ｐゴシック" charset="-128"/>
              </a:rPr>
              <a:t> (the input) is affected by these instructions.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684213" y="23813"/>
            <a:ext cx="7772400" cy="1143000"/>
          </a:xfrm>
        </p:spPr>
        <p:txBody>
          <a:bodyPr/>
          <a:lstStyle/>
          <a:p>
            <a:r>
              <a:rPr lang="en-US" altLang="en-US">
                <a:ea typeface="ＭＳ Ｐゴシック" charset="-128"/>
              </a:rPr>
              <a:t>Day 1</a:t>
            </a:r>
          </a:p>
        </p:txBody>
      </p:sp>
      <p:sp>
        <p:nvSpPr>
          <p:cNvPr id="21506" name="Content Placeholder 2"/>
          <p:cNvSpPr>
            <a:spLocks noGrp="1"/>
          </p:cNvSpPr>
          <p:nvPr>
            <p:ph idx="1"/>
          </p:nvPr>
        </p:nvSpPr>
        <p:spPr>
          <a:xfrm>
            <a:off x="684213" y="1052513"/>
            <a:ext cx="7772400" cy="5545137"/>
          </a:xfrm>
        </p:spPr>
        <p:txBody>
          <a:bodyPr/>
          <a:lstStyle/>
          <a:p>
            <a:r>
              <a:rPr lang="en-US" altLang="en-US" sz="2400" dirty="0">
                <a:ea typeface="ＭＳ Ｐゴシック" charset="-128"/>
              </a:rPr>
              <a:t>9:00-approx. 11:00: lecture on introduction to C</a:t>
            </a:r>
          </a:p>
          <a:p>
            <a:r>
              <a:rPr lang="en-US" altLang="en-US" sz="2400" dirty="0">
                <a:ea typeface="ＭＳ Ｐゴシック" charset="-128"/>
              </a:rPr>
              <a:t>11:00-12:50: lecture on introduction to parallelism; motivation; types of parallelism; Flynn’s taxonomy; shared and distributed memory</a:t>
            </a:r>
          </a:p>
          <a:p>
            <a:endParaRPr lang="en-US" altLang="en-US" sz="2400" dirty="0">
              <a:ea typeface="ＭＳ Ｐゴシック" charset="-128"/>
            </a:endParaRPr>
          </a:p>
          <a:p>
            <a:r>
              <a:rPr lang="en-US" altLang="en-US" sz="2400" dirty="0">
                <a:ea typeface="ＭＳ Ｐゴシック" charset="-128"/>
              </a:rPr>
              <a:t>Afternoon: self-study: </a:t>
            </a:r>
          </a:p>
          <a:p>
            <a:pPr lvl="1"/>
            <a:r>
              <a:rPr lang="en-US" altLang="en-US" sz="2000" dirty="0">
                <a:ea typeface="ＭＳ Ｐゴシック" charset="-128"/>
              </a:rPr>
              <a:t>find 3 interesting/important things about the Top500 list</a:t>
            </a:r>
          </a:p>
          <a:p>
            <a:pPr lvl="1"/>
            <a:r>
              <a:rPr lang="en-US" altLang="en-US" sz="2000" dirty="0">
                <a:ea typeface="ＭＳ Ｐゴシック" charset="-128"/>
              </a:rPr>
              <a:t>read “Back to thin-core massively parallel processors”</a:t>
            </a:r>
          </a:p>
          <a:p>
            <a:pPr marL="457200" lvl="1" indent="0">
              <a:buNone/>
            </a:pPr>
            <a:endParaRPr lang="en-US" altLang="en-US" sz="2000" dirty="0">
              <a:ea typeface="ＭＳ Ｐゴシック" charset="-128"/>
            </a:endParaRPr>
          </a:p>
          <a:p>
            <a:endParaRPr lang="en-US" altLang="en-US" sz="2400" dirty="0">
              <a:ea typeface="ＭＳ Ｐゴシック" charset="-128"/>
            </a:endParaRPr>
          </a:p>
        </p:txBody>
      </p:sp>
      <p:sp>
        <p:nvSpPr>
          <p:cNvPr id="2150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8F573758-F666-4B4D-A928-58CD002A76D8}" type="slidenum">
              <a:rPr lang="en-US" altLang="en-US" sz="1400"/>
              <a:pPr>
                <a:spcBef>
                  <a:spcPct val="0"/>
                </a:spcBef>
                <a:buFontTx/>
                <a:buNone/>
              </a:pPr>
              <a:t>4</a:t>
            </a:fld>
            <a:endParaRPr lang="en-US" altLang="en-US" sz="1400"/>
          </a:p>
        </p:txBody>
      </p:sp>
    </p:spTree>
    <p:extLst>
      <p:ext uri="{BB962C8B-B14F-4D97-AF65-F5344CB8AC3E}">
        <p14:creationId xmlns:p14="http://schemas.microsoft.com/office/powerpoint/2010/main" val="3064180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4650B231-6BFB-414A-BE04-DA25C2B7E050}" type="slidenum">
              <a:rPr lang="en-US" altLang="en-US" sz="1400"/>
              <a:pPr>
                <a:spcBef>
                  <a:spcPct val="0"/>
                </a:spcBef>
                <a:buFontTx/>
                <a:buNone/>
              </a:pPr>
              <a:t>40</a:t>
            </a:fld>
            <a:endParaRPr lang="en-US" altLang="en-US" sz="1400"/>
          </a:p>
        </p:txBody>
      </p:sp>
      <p:sp>
        <p:nvSpPr>
          <p:cNvPr id="79874" name="Rectangle 2"/>
          <p:cNvSpPr>
            <a:spLocks noGrp="1" noChangeArrowheads="1"/>
          </p:cNvSpPr>
          <p:nvPr>
            <p:ph type="title"/>
          </p:nvPr>
        </p:nvSpPr>
        <p:spPr/>
        <p:txBody>
          <a:bodyPr/>
          <a:lstStyle/>
          <a:p>
            <a:pPr eaLnBrk="1" hangingPunct="1"/>
            <a:r>
              <a:rPr lang="en-US" altLang="en-US">
                <a:ea typeface="ＭＳ Ｐゴシック" charset="-128"/>
              </a:rPr>
              <a:t>Classification of Parallel Machines</a:t>
            </a:r>
          </a:p>
        </p:txBody>
      </p:sp>
      <p:sp>
        <p:nvSpPr>
          <p:cNvPr id="79875" name="Rectangle 3"/>
          <p:cNvSpPr>
            <a:spLocks noGrp="1" noChangeArrowheads="1"/>
          </p:cNvSpPr>
          <p:nvPr>
            <p:ph type="body" idx="1"/>
          </p:nvPr>
        </p:nvSpPr>
        <p:spPr>
          <a:xfrm>
            <a:off x="685800" y="2209800"/>
            <a:ext cx="8153400" cy="4114800"/>
          </a:xfrm>
        </p:spPr>
        <p:txBody>
          <a:bodyPr/>
          <a:lstStyle/>
          <a:p>
            <a:pPr eaLnBrk="1" hangingPunct="1"/>
            <a:r>
              <a:rPr lang="en-US" altLang="en-US" sz="2800">
                <a:ea typeface="ＭＳ Ｐゴシック" charset="-128"/>
              </a:rPr>
              <a:t>Depending on whether there is one or several of these streams we have 4 classes of computers.</a:t>
            </a:r>
          </a:p>
          <a:p>
            <a:pPr lvl="1" eaLnBrk="1" hangingPunct="1"/>
            <a:r>
              <a:rPr lang="en-US" altLang="en-US" sz="2400">
                <a:ea typeface="ＭＳ Ｐゴシック" charset="-128"/>
              </a:rPr>
              <a:t>Single Instruction Stream, Single Data Stream: SISD</a:t>
            </a:r>
          </a:p>
          <a:p>
            <a:pPr lvl="1" eaLnBrk="1" hangingPunct="1"/>
            <a:r>
              <a:rPr lang="en-US" altLang="en-US" sz="2400">
                <a:ea typeface="ＭＳ Ｐゴシック" charset="-128"/>
              </a:rPr>
              <a:t>Multiple Instruction Stream, Single Data Stream: MISD</a:t>
            </a:r>
          </a:p>
          <a:p>
            <a:pPr lvl="1" eaLnBrk="1" hangingPunct="1"/>
            <a:r>
              <a:rPr lang="en-US" altLang="en-US" sz="2400">
                <a:ea typeface="ＭＳ Ｐゴシック" charset="-128"/>
              </a:rPr>
              <a:t>Single Instruction Stream, Multiple Data Stream: SIMD</a:t>
            </a:r>
          </a:p>
          <a:p>
            <a:pPr lvl="1" eaLnBrk="1" hangingPunct="1"/>
            <a:r>
              <a:rPr lang="en-US" altLang="en-US" sz="2400">
                <a:ea typeface="ＭＳ Ｐゴシック" charset="-128"/>
              </a:rPr>
              <a:t>Multiple Instruction Stream, Multiple Data Stream: MIMD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F9010A87-E21B-3343-B44E-93A23778587E}" type="slidenum">
              <a:rPr lang="en-US" altLang="en-US" sz="1400"/>
              <a:pPr>
                <a:spcBef>
                  <a:spcPct val="0"/>
                </a:spcBef>
                <a:buFontTx/>
                <a:buNone/>
              </a:pPr>
              <a:t>41</a:t>
            </a:fld>
            <a:endParaRPr lang="en-US" altLang="en-US" sz="1400"/>
          </a:p>
        </p:txBody>
      </p:sp>
      <p:sp>
        <p:nvSpPr>
          <p:cNvPr id="81922" name="Rectangle 2"/>
          <p:cNvSpPr>
            <a:spLocks noGrp="1" noChangeArrowheads="1"/>
          </p:cNvSpPr>
          <p:nvPr>
            <p:ph type="title"/>
          </p:nvPr>
        </p:nvSpPr>
        <p:spPr>
          <a:xfrm>
            <a:off x="685800" y="304800"/>
            <a:ext cx="7772400" cy="1143000"/>
          </a:xfrm>
        </p:spPr>
        <p:txBody>
          <a:bodyPr/>
          <a:lstStyle/>
          <a:p>
            <a:pPr eaLnBrk="1" hangingPunct="1"/>
            <a:r>
              <a:rPr lang="en-US" altLang="en-US">
                <a:ea typeface="ＭＳ Ｐゴシック" charset="-128"/>
              </a:rPr>
              <a:t>SISD Computers</a:t>
            </a:r>
          </a:p>
        </p:txBody>
      </p:sp>
      <p:sp>
        <p:nvSpPr>
          <p:cNvPr id="81923" name="Rectangle 3"/>
          <p:cNvSpPr>
            <a:spLocks noGrp="1" noChangeArrowheads="1"/>
          </p:cNvSpPr>
          <p:nvPr>
            <p:ph type="body" idx="1"/>
          </p:nvPr>
        </p:nvSpPr>
        <p:spPr>
          <a:xfrm>
            <a:off x="685800" y="1295400"/>
            <a:ext cx="7772400" cy="609600"/>
          </a:xfrm>
        </p:spPr>
        <p:txBody>
          <a:bodyPr/>
          <a:lstStyle/>
          <a:p>
            <a:pPr eaLnBrk="1" hangingPunct="1">
              <a:buFontTx/>
              <a:buNone/>
            </a:pPr>
            <a:r>
              <a:rPr lang="en-US" altLang="en-US" sz="2800">
                <a:ea typeface="ＭＳ Ｐゴシック" charset="-128"/>
              </a:rPr>
              <a:t>This is the standard sequential computer.</a:t>
            </a:r>
          </a:p>
        </p:txBody>
      </p:sp>
      <p:sp>
        <p:nvSpPr>
          <p:cNvPr id="81924" name="Text Box 4"/>
          <p:cNvSpPr txBox="1">
            <a:spLocks noChangeArrowheads="1"/>
          </p:cNvSpPr>
          <p:nvPr/>
        </p:nvSpPr>
        <p:spPr bwMode="auto">
          <a:xfrm>
            <a:off x="762000" y="1981200"/>
            <a:ext cx="7407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A single processing unit receives a single stream of instructions that operate on a single stream of data </a:t>
            </a:r>
          </a:p>
        </p:txBody>
      </p:sp>
      <p:grpSp>
        <p:nvGrpSpPr>
          <p:cNvPr id="81925" name="Group 15"/>
          <p:cNvGrpSpPr>
            <a:grpSpLocks/>
          </p:cNvGrpSpPr>
          <p:nvPr/>
        </p:nvGrpSpPr>
        <p:grpSpPr bwMode="auto">
          <a:xfrm>
            <a:off x="685800" y="2895600"/>
            <a:ext cx="7086600" cy="701675"/>
            <a:chOff x="432" y="2112"/>
            <a:chExt cx="4464" cy="442"/>
          </a:xfrm>
        </p:grpSpPr>
        <p:sp>
          <p:nvSpPr>
            <p:cNvPr id="81927" name="Text Box 5"/>
            <p:cNvSpPr txBox="1">
              <a:spLocks noChangeArrowheads="1"/>
            </p:cNvSpPr>
            <p:nvPr/>
          </p:nvSpPr>
          <p:spPr bwMode="auto">
            <a:xfrm>
              <a:off x="432" y="2208"/>
              <a:ext cx="81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50000"/>
                </a:spcBef>
                <a:buFontTx/>
                <a:buNone/>
              </a:pPr>
              <a:r>
                <a:rPr lang="en-US" altLang="en-US" sz="2400"/>
                <a:t>Control</a:t>
              </a:r>
            </a:p>
          </p:txBody>
        </p:sp>
        <p:sp>
          <p:nvSpPr>
            <p:cNvPr id="81928" name="Text Box 6"/>
            <p:cNvSpPr txBox="1">
              <a:spLocks noChangeArrowheads="1"/>
            </p:cNvSpPr>
            <p:nvPr/>
          </p:nvSpPr>
          <p:spPr bwMode="auto">
            <a:xfrm>
              <a:off x="2208" y="2208"/>
              <a:ext cx="91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50000"/>
                </a:spcBef>
                <a:buFontTx/>
                <a:buNone/>
              </a:pPr>
              <a:r>
                <a:rPr lang="en-US" altLang="en-US" sz="2400"/>
                <a:t>Processor</a:t>
              </a:r>
            </a:p>
          </p:txBody>
        </p:sp>
        <p:sp>
          <p:nvSpPr>
            <p:cNvPr id="81929" name="Text Box 7"/>
            <p:cNvSpPr txBox="1">
              <a:spLocks noChangeArrowheads="1"/>
            </p:cNvSpPr>
            <p:nvPr/>
          </p:nvSpPr>
          <p:spPr bwMode="auto">
            <a:xfrm>
              <a:off x="4080" y="2208"/>
              <a:ext cx="81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50000"/>
                </a:spcBef>
                <a:buFontTx/>
                <a:buNone/>
              </a:pPr>
              <a:r>
                <a:rPr lang="en-US" altLang="en-US" sz="2400"/>
                <a:t>Memory</a:t>
              </a:r>
            </a:p>
          </p:txBody>
        </p:sp>
        <p:sp>
          <p:nvSpPr>
            <p:cNvPr id="81930" name="Line 8"/>
            <p:cNvSpPr>
              <a:spLocks noChangeShapeType="1"/>
            </p:cNvSpPr>
            <p:nvPr/>
          </p:nvSpPr>
          <p:spPr bwMode="auto">
            <a:xfrm>
              <a:off x="1248" y="2352"/>
              <a:ext cx="96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1931" name="Line 9"/>
            <p:cNvSpPr>
              <a:spLocks noChangeShapeType="1"/>
            </p:cNvSpPr>
            <p:nvPr/>
          </p:nvSpPr>
          <p:spPr bwMode="auto">
            <a:xfrm flipH="1">
              <a:off x="3120" y="2352"/>
              <a:ext cx="96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1932" name="Text Box 10"/>
            <p:cNvSpPr txBox="1">
              <a:spLocks noChangeArrowheads="1"/>
            </p:cNvSpPr>
            <p:nvPr/>
          </p:nvSpPr>
          <p:spPr bwMode="auto">
            <a:xfrm>
              <a:off x="1296" y="2112"/>
              <a:ext cx="8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Instruction</a:t>
              </a:r>
            </a:p>
          </p:txBody>
        </p:sp>
        <p:sp>
          <p:nvSpPr>
            <p:cNvPr id="81933" name="Text Box 11"/>
            <p:cNvSpPr txBox="1">
              <a:spLocks noChangeArrowheads="1"/>
            </p:cNvSpPr>
            <p:nvPr/>
          </p:nvSpPr>
          <p:spPr bwMode="auto">
            <a:xfrm>
              <a:off x="1440" y="2304"/>
              <a:ext cx="5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stream</a:t>
              </a:r>
            </a:p>
          </p:txBody>
        </p:sp>
        <p:sp>
          <p:nvSpPr>
            <p:cNvPr id="81934" name="Text Box 12"/>
            <p:cNvSpPr txBox="1">
              <a:spLocks noChangeArrowheads="1"/>
            </p:cNvSpPr>
            <p:nvPr/>
          </p:nvSpPr>
          <p:spPr bwMode="auto">
            <a:xfrm>
              <a:off x="3408" y="2304"/>
              <a:ext cx="5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stream</a:t>
              </a:r>
            </a:p>
          </p:txBody>
        </p:sp>
        <p:sp>
          <p:nvSpPr>
            <p:cNvPr id="81935" name="Text Box 13"/>
            <p:cNvSpPr txBox="1">
              <a:spLocks noChangeArrowheads="1"/>
            </p:cNvSpPr>
            <p:nvPr/>
          </p:nvSpPr>
          <p:spPr bwMode="auto">
            <a:xfrm>
              <a:off x="3456" y="2112"/>
              <a:ext cx="4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Data</a:t>
              </a:r>
            </a:p>
          </p:txBody>
        </p:sp>
      </p:grpSp>
      <p:sp>
        <p:nvSpPr>
          <p:cNvPr id="81926" name="Text Box 14"/>
          <p:cNvSpPr txBox="1">
            <a:spLocks noChangeArrowheads="1"/>
          </p:cNvSpPr>
          <p:nvPr/>
        </p:nvSpPr>
        <p:spPr bwMode="auto">
          <a:xfrm>
            <a:off x="609600" y="3886200"/>
            <a:ext cx="7467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50000"/>
              </a:spcBef>
              <a:buFontTx/>
              <a:buNone/>
            </a:pPr>
            <a:r>
              <a:rPr lang="en-US" altLang="en-US" sz="2400" b="1"/>
              <a:t>Example:</a:t>
            </a:r>
          </a:p>
          <a:p>
            <a:pPr eaLnBrk="1" hangingPunct="1">
              <a:spcBef>
                <a:spcPct val="50000"/>
              </a:spcBef>
              <a:buFontTx/>
              <a:buNone/>
            </a:pPr>
            <a:r>
              <a:rPr lang="en-US" altLang="en-US" sz="2000"/>
              <a:t>To compute the sum of N numbers a</a:t>
            </a:r>
            <a:r>
              <a:rPr lang="en-US" altLang="en-US" sz="2000" baseline="-25000"/>
              <a:t>1</a:t>
            </a:r>
            <a:r>
              <a:rPr lang="en-US" altLang="en-US" sz="2000"/>
              <a:t>,a</a:t>
            </a:r>
            <a:r>
              <a:rPr lang="en-US" altLang="en-US" sz="2000" baseline="-25000"/>
              <a:t>2</a:t>
            </a:r>
            <a:r>
              <a:rPr lang="en-US" altLang="en-US" sz="2000"/>
              <a:t>,…,a</a:t>
            </a:r>
            <a:r>
              <a:rPr lang="en-US" altLang="en-US" sz="2000" baseline="-25000"/>
              <a:t>N</a:t>
            </a:r>
            <a:r>
              <a:rPr lang="en-US" altLang="en-US" sz="2000"/>
              <a:t> the processor needs to gain access to memory N consecutive times. Also N-1 additions are executed in sequence. Therefore the computation takes O(N) operations</a:t>
            </a:r>
          </a:p>
          <a:p>
            <a:pPr eaLnBrk="1" hangingPunct="1">
              <a:spcBef>
                <a:spcPct val="50000"/>
              </a:spcBef>
              <a:buFontTx/>
              <a:buNone/>
            </a:pPr>
            <a:r>
              <a:rPr lang="en-US" altLang="en-US" sz="2000"/>
              <a:t>Algorithms for SISD computers do not contain any process parallelism since there is only one processor.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AE9799AF-F5B3-5F4A-BC34-3D29B4B3D3A1}" type="slidenum">
              <a:rPr lang="en-US" altLang="en-US" sz="1400"/>
              <a:pPr>
                <a:spcBef>
                  <a:spcPct val="0"/>
                </a:spcBef>
                <a:buFontTx/>
                <a:buNone/>
              </a:pPr>
              <a:t>42</a:t>
            </a:fld>
            <a:endParaRPr lang="en-US" altLang="en-US" sz="1400"/>
          </a:p>
        </p:txBody>
      </p:sp>
      <p:sp>
        <p:nvSpPr>
          <p:cNvPr id="83970" name="Rectangle 2"/>
          <p:cNvSpPr>
            <a:spLocks noGrp="1" noChangeArrowheads="1"/>
          </p:cNvSpPr>
          <p:nvPr>
            <p:ph type="title"/>
          </p:nvPr>
        </p:nvSpPr>
        <p:spPr>
          <a:xfrm>
            <a:off x="838200" y="304800"/>
            <a:ext cx="7772400" cy="1143000"/>
          </a:xfrm>
        </p:spPr>
        <p:txBody>
          <a:bodyPr/>
          <a:lstStyle/>
          <a:p>
            <a:pPr eaLnBrk="1" hangingPunct="1"/>
            <a:r>
              <a:rPr lang="en-US" altLang="en-US">
                <a:ea typeface="ＭＳ Ｐゴシック" charset="-128"/>
              </a:rPr>
              <a:t>MISD Computers</a:t>
            </a:r>
          </a:p>
        </p:txBody>
      </p:sp>
      <p:sp>
        <p:nvSpPr>
          <p:cNvPr id="83971" name="Rectangle 3"/>
          <p:cNvSpPr>
            <a:spLocks noGrp="1" noChangeArrowheads="1"/>
          </p:cNvSpPr>
          <p:nvPr>
            <p:ph type="body" idx="1"/>
          </p:nvPr>
        </p:nvSpPr>
        <p:spPr>
          <a:xfrm>
            <a:off x="762000" y="1371600"/>
            <a:ext cx="7772400" cy="1143000"/>
          </a:xfrm>
        </p:spPr>
        <p:txBody>
          <a:bodyPr/>
          <a:lstStyle/>
          <a:p>
            <a:pPr marL="0" indent="0" eaLnBrk="1" hangingPunct="1">
              <a:buFontTx/>
              <a:buNone/>
            </a:pPr>
            <a:r>
              <a:rPr lang="en-US" altLang="en-US">
                <a:ea typeface="ＭＳ Ｐゴシック" charset="-128"/>
              </a:rPr>
              <a:t>N processors, each with its own control unit, share a common memory.</a:t>
            </a:r>
          </a:p>
        </p:txBody>
      </p:sp>
      <p:sp>
        <p:nvSpPr>
          <p:cNvPr id="83972" name="Text Box 4"/>
          <p:cNvSpPr txBox="1">
            <a:spLocks noChangeArrowheads="1"/>
          </p:cNvSpPr>
          <p:nvPr/>
        </p:nvSpPr>
        <p:spPr bwMode="auto">
          <a:xfrm>
            <a:off x="762000" y="5410200"/>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endParaRPr lang="en-GB" altLang="en-US" sz="2400"/>
          </a:p>
        </p:txBody>
      </p:sp>
      <p:grpSp>
        <p:nvGrpSpPr>
          <p:cNvPr id="83973" name="Group 29"/>
          <p:cNvGrpSpPr>
            <a:grpSpLocks/>
          </p:cNvGrpSpPr>
          <p:nvPr/>
        </p:nvGrpSpPr>
        <p:grpSpPr bwMode="auto">
          <a:xfrm>
            <a:off x="1143000" y="2590800"/>
            <a:ext cx="7059613" cy="2862263"/>
            <a:chOff x="336" y="1711"/>
            <a:chExt cx="4447" cy="1803"/>
          </a:xfrm>
        </p:grpSpPr>
        <p:sp>
          <p:nvSpPr>
            <p:cNvPr id="83974" name="Text Box 21"/>
            <p:cNvSpPr txBox="1">
              <a:spLocks noChangeArrowheads="1"/>
            </p:cNvSpPr>
            <p:nvPr/>
          </p:nvSpPr>
          <p:spPr bwMode="auto">
            <a:xfrm>
              <a:off x="1200" y="1711"/>
              <a:ext cx="54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lnSpc>
                  <a:spcPct val="80000"/>
                </a:lnSpc>
                <a:spcBef>
                  <a:spcPct val="0"/>
                </a:spcBef>
                <a:buFontTx/>
                <a:buNone/>
              </a:pPr>
              <a:r>
                <a:rPr lang="en-US" altLang="en-US" sz="2000"/>
                <a:t>Data</a:t>
              </a:r>
            </a:p>
            <a:p>
              <a:pPr eaLnBrk="1" hangingPunct="1">
                <a:lnSpc>
                  <a:spcPct val="80000"/>
                </a:lnSpc>
                <a:spcBef>
                  <a:spcPct val="0"/>
                </a:spcBef>
                <a:buFontTx/>
                <a:buNone/>
              </a:pPr>
              <a:r>
                <a:rPr lang="en-US" altLang="en-US" sz="2000"/>
                <a:t>stream</a:t>
              </a:r>
            </a:p>
          </p:txBody>
        </p:sp>
        <p:sp>
          <p:nvSpPr>
            <p:cNvPr id="83975" name="Text Box 5"/>
            <p:cNvSpPr txBox="1">
              <a:spLocks noChangeArrowheads="1"/>
            </p:cNvSpPr>
            <p:nvPr/>
          </p:nvSpPr>
          <p:spPr bwMode="auto">
            <a:xfrm>
              <a:off x="336" y="2448"/>
              <a:ext cx="78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Memory</a:t>
              </a:r>
            </a:p>
          </p:txBody>
        </p:sp>
        <p:sp>
          <p:nvSpPr>
            <p:cNvPr id="83976" name="Text Box 9"/>
            <p:cNvSpPr txBox="1">
              <a:spLocks noChangeArrowheads="1"/>
            </p:cNvSpPr>
            <p:nvPr/>
          </p:nvSpPr>
          <p:spPr bwMode="auto">
            <a:xfrm>
              <a:off x="3840" y="2016"/>
              <a:ext cx="85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GB" altLang="en-US" sz="2400"/>
                <a:t>Control</a:t>
              </a:r>
              <a:r>
                <a:rPr lang="en-US" altLang="en-US" sz="2400"/>
                <a:t> 1</a:t>
              </a:r>
            </a:p>
          </p:txBody>
        </p:sp>
        <p:sp>
          <p:nvSpPr>
            <p:cNvPr id="83977" name="Text Box 10"/>
            <p:cNvSpPr txBox="1">
              <a:spLocks noChangeArrowheads="1"/>
            </p:cNvSpPr>
            <p:nvPr/>
          </p:nvSpPr>
          <p:spPr bwMode="auto">
            <a:xfrm>
              <a:off x="3840" y="2448"/>
              <a:ext cx="85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GB" altLang="en-US" sz="2400"/>
                <a:t>Control</a:t>
              </a:r>
              <a:r>
                <a:rPr lang="en-US" altLang="en-US" sz="2400"/>
                <a:t> 2</a:t>
              </a:r>
            </a:p>
          </p:txBody>
        </p:sp>
        <p:sp>
          <p:nvSpPr>
            <p:cNvPr id="83978" name="Text Box 11"/>
            <p:cNvSpPr txBox="1">
              <a:spLocks noChangeArrowheads="1"/>
            </p:cNvSpPr>
            <p:nvPr/>
          </p:nvSpPr>
          <p:spPr bwMode="auto">
            <a:xfrm>
              <a:off x="3888" y="3168"/>
              <a:ext cx="895"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GB" altLang="en-US" sz="2400"/>
                <a:t>Control</a:t>
              </a:r>
              <a:r>
                <a:rPr lang="en-US" altLang="en-US" sz="2400"/>
                <a:t> N</a:t>
              </a:r>
            </a:p>
          </p:txBody>
        </p:sp>
        <p:grpSp>
          <p:nvGrpSpPr>
            <p:cNvPr id="83979" name="Group 14"/>
            <p:cNvGrpSpPr>
              <a:grpSpLocks/>
            </p:cNvGrpSpPr>
            <p:nvPr/>
          </p:nvGrpSpPr>
          <p:grpSpPr bwMode="auto">
            <a:xfrm>
              <a:off x="1968" y="2016"/>
              <a:ext cx="1056" cy="1446"/>
              <a:chOff x="1632" y="2016"/>
              <a:chExt cx="1056" cy="1446"/>
            </a:xfrm>
          </p:grpSpPr>
          <p:sp>
            <p:nvSpPr>
              <p:cNvPr id="83993" name="Text Box 6"/>
              <p:cNvSpPr txBox="1">
                <a:spLocks noChangeArrowheads="1"/>
              </p:cNvSpPr>
              <p:nvPr/>
            </p:nvSpPr>
            <p:spPr bwMode="auto">
              <a:xfrm>
                <a:off x="1632" y="2016"/>
                <a:ext cx="101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Processor 1</a:t>
                </a:r>
              </a:p>
            </p:txBody>
          </p:sp>
          <p:sp>
            <p:nvSpPr>
              <p:cNvPr id="83994" name="Text Box 7"/>
              <p:cNvSpPr txBox="1">
                <a:spLocks noChangeArrowheads="1"/>
              </p:cNvSpPr>
              <p:nvPr/>
            </p:nvSpPr>
            <p:spPr bwMode="auto">
              <a:xfrm>
                <a:off x="1632" y="2448"/>
                <a:ext cx="101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Processor 2</a:t>
                </a:r>
              </a:p>
            </p:txBody>
          </p:sp>
          <p:sp>
            <p:nvSpPr>
              <p:cNvPr id="83995" name="Text Box 8"/>
              <p:cNvSpPr txBox="1">
                <a:spLocks noChangeArrowheads="1"/>
              </p:cNvSpPr>
              <p:nvPr/>
            </p:nvSpPr>
            <p:spPr bwMode="auto">
              <a:xfrm>
                <a:off x="1632" y="3168"/>
                <a:ext cx="105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Processor N</a:t>
                </a:r>
              </a:p>
            </p:txBody>
          </p:sp>
          <p:sp>
            <p:nvSpPr>
              <p:cNvPr id="83996" name="Line 12"/>
              <p:cNvSpPr>
                <a:spLocks noChangeShapeType="1"/>
              </p:cNvSpPr>
              <p:nvPr/>
            </p:nvSpPr>
            <p:spPr bwMode="auto">
              <a:xfrm>
                <a:off x="2112" y="2736"/>
                <a:ext cx="0" cy="432"/>
              </a:xfrm>
              <a:prstGeom prst="line">
                <a:avLst/>
              </a:prstGeom>
              <a:noFill/>
              <a:ln w="15875">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
          <p:nvSpPr>
            <p:cNvPr id="83980" name="Line 13"/>
            <p:cNvSpPr>
              <a:spLocks noChangeShapeType="1"/>
            </p:cNvSpPr>
            <p:nvPr/>
          </p:nvSpPr>
          <p:spPr bwMode="auto">
            <a:xfrm>
              <a:off x="4224" y="2736"/>
              <a:ext cx="0" cy="432"/>
            </a:xfrm>
            <a:prstGeom prst="line">
              <a:avLst/>
            </a:prstGeom>
            <a:noFill/>
            <a:ln w="15875">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3981" name="Line 16"/>
            <p:cNvSpPr>
              <a:spLocks noChangeShapeType="1"/>
            </p:cNvSpPr>
            <p:nvPr/>
          </p:nvSpPr>
          <p:spPr bwMode="auto">
            <a:xfrm>
              <a:off x="1117" y="259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82" name="Line 17"/>
            <p:cNvSpPr>
              <a:spLocks noChangeShapeType="1"/>
            </p:cNvSpPr>
            <p:nvPr/>
          </p:nvSpPr>
          <p:spPr bwMode="auto">
            <a:xfrm>
              <a:off x="1392" y="2160"/>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83" name="Line 18"/>
            <p:cNvSpPr>
              <a:spLocks noChangeShapeType="1"/>
            </p:cNvSpPr>
            <p:nvPr/>
          </p:nvSpPr>
          <p:spPr bwMode="auto">
            <a:xfrm>
              <a:off x="1392" y="2160"/>
              <a:ext cx="57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3984" name="Line 19"/>
            <p:cNvSpPr>
              <a:spLocks noChangeShapeType="1"/>
            </p:cNvSpPr>
            <p:nvPr/>
          </p:nvSpPr>
          <p:spPr bwMode="auto">
            <a:xfrm>
              <a:off x="1392" y="2592"/>
              <a:ext cx="57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3985" name="Line 20"/>
            <p:cNvSpPr>
              <a:spLocks noChangeShapeType="1"/>
            </p:cNvSpPr>
            <p:nvPr/>
          </p:nvSpPr>
          <p:spPr bwMode="auto">
            <a:xfrm>
              <a:off x="1392" y="3312"/>
              <a:ext cx="57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3986" name="Text Box 22"/>
            <p:cNvSpPr txBox="1">
              <a:spLocks noChangeArrowheads="1"/>
            </p:cNvSpPr>
            <p:nvPr/>
          </p:nvSpPr>
          <p:spPr bwMode="auto">
            <a:xfrm>
              <a:off x="3168" y="1711"/>
              <a:ext cx="80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lnSpc>
                  <a:spcPct val="80000"/>
                </a:lnSpc>
                <a:spcBef>
                  <a:spcPct val="0"/>
                </a:spcBef>
                <a:buFontTx/>
                <a:buNone/>
              </a:pPr>
              <a:r>
                <a:rPr lang="en-US" altLang="en-US" sz="2000"/>
                <a:t>Instruction</a:t>
              </a:r>
            </a:p>
            <a:p>
              <a:pPr eaLnBrk="1" hangingPunct="1">
                <a:lnSpc>
                  <a:spcPct val="80000"/>
                </a:lnSpc>
                <a:spcBef>
                  <a:spcPct val="0"/>
                </a:spcBef>
                <a:buFontTx/>
                <a:buNone/>
              </a:pPr>
              <a:r>
                <a:rPr lang="en-US" altLang="en-US" sz="2000"/>
                <a:t>streams</a:t>
              </a:r>
            </a:p>
          </p:txBody>
        </p:sp>
        <p:sp>
          <p:nvSpPr>
            <p:cNvPr id="83987" name="Line 23"/>
            <p:cNvSpPr>
              <a:spLocks noChangeShapeType="1"/>
            </p:cNvSpPr>
            <p:nvPr/>
          </p:nvSpPr>
          <p:spPr bwMode="auto">
            <a:xfrm flipH="1">
              <a:off x="2976" y="2160"/>
              <a:ext cx="864"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3988" name="Line 24"/>
            <p:cNvSpPr>
              <a:spLocks noChangeShapeType="1"/>
            </p:cNvSpPr>
            <p:nvPr/>
          </p:nvSpPr>
          <p:spPr bwMode="auto">
            <a:xfrm flipH="1">
              <a:off x="2976" y="2592"/>
              <a:ext cx="864"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3989" name="Line 25"/>
            <p:cNvSpPr>
              <a:spLocks noChangeShapeType="1"/>
            </p:cNvSpPr>
            <p:nvPr/>
          </p:nvSpPr>
          <p:spPr bwMode="auto">
            <a:xfrm flipH="1">
              <a:off x="3024" y="3312"/>
              <a:ext cx="864"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3990" name="Text Box 26"/>
            <p:cNvSpPr txBox="1">
              <a:spLocks noChangeArrowheads="1"/>
            </p:cNvSpPr>
            <p:nvPr/>
          </p:nvSpPr>
          <p:spPr bwMode="auto">
            <a:xfrm>
              <a:off x="3360" y="2112"/>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1</a:t>
              </a:r>
            </a:p>
          </p:txBody>
        </p:sp>
        <p:sp>
          <p:nvSpPr>
            <p:cNvPr id="83991" name="Text Box 27"/>
            <p:cNvSpPr txBox="1">
              <a:spLocks noChangeArrowheads="1"/>
            </p:cNvSpPr>
            <p:nvPr/>
          </p:nvSpPr>
          <p:spPr bwMode="auto">
            <a:xfrm>
              <a:off x="3360" y="254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2</a:t>
              </a:r>
            </a:p>
          </p:txBody>
        </p:sp>
        <p:sp>
          <p:nvSpPr>
            <p:cNvPr id="83992" name="Text Box 28"/>
            <p:cNvSpPr txBox="1">
              <a:spLocks noChangeArrowheads="1"/>
            </p:cNvSpPr>
            <p:nvPr/>
          </p:nvSpPr>
          <p:spPr bwMode="auto">
            <a:xfrm>
              <a:off x="3408" y="3264"/>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N</a:t>
              </a: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A8A3E5AF-F09C-5441-89CB-8FC08F1CECE5}" type="slidenum">
              <a:rPr lang="en-US" altLang="en-US" sz="1400"/>
              <a:pPr>
                <a:spcBef>
                  <a:spcPct val="0"/>
                </a:spcBef>
                <a:buFontTx/>
                <a:buNone/>
              </a:pPr>
              <a:t>43</a:t>
            </a:fld>
            <a:endParaRPr lang="en-US" altLang="en-US" sz="1400"/>
          </a:p>
        </p:txBody>
      </p:sp>
      <p:sp>
        <p:nvSpPr>
          <p:cNvPr id="86018" name="Rectangle 2"/>
          <p:cNvSpPr>
            <a:spLocks noGrp="1" noChangeArrowheads="1"/>
          </p:cNvSpPr>
          <p:nvPr>
            <p:ph type="title"/>
          </p:nvPr>
        </p:nvSpPr>
        <p:spPr/>
        <p:txBody>
          <a:bodyPr/>
          <a:lstStyle/>
          <a:p>
            <a:pPr eaLnBrk="1" hangingPunct="1"/>
            <a:r>
              <a:rPr lang="en-US" altLang="en-US">
                <a:ea typeface="ＭＳ Ｐゴシック" charset="-128"/>
              </a:rPr>
              <a:t>MISD Computers (continued)</a:t>
            </a:r>
          </a:p>
        </p:txBody>
      </p:sp>
      <p:sp>
        <p:nvSpPr>
          <p:cNvPr id="86019" name="Rectangle 3"/>
          <p:cNvSpPr>
            <a:spLocks noGrp="1" noChangeArrowheads="1"/>
          </p:cNvSpPr>
          <p:nvPr>
            <p:ph type="body" idx="1"/>
          </p:nvPr>
        </p:nvSpPr>
        <p:spPr/>
        <p:txBody>
          <a:bodyPr/>
          <a:lstStyle/>
          <a:p>
            <a:pPr eaLnBrk="1" hangingPunct="1">
              <a:lnSpc>
                <a:spcPct val="90000"/>
              </a:lnSpc>
            </a:pPr>
            <a:r>
              <a:rPr lang="en-US" altLang="en-US" sz="2800">
                <a:ea typeface="ＭＳ Ｐゴシック" charset="-128"/>
              </a:rPr>
              <a:t>There are N streams of instructions (algorithms/programs) and one stream of data. Parallelism is achieved by letting the processors do different things at the same time to </a:t>
            </a:r>
            <a:r>
              <a:rPr lang="en-GB" altLang="en-US" sz="2800">
                <a:ea typeface="ＭＳ Ｐゴシック" charset="-128"/>
              </a:rPr>
              <a:t>the same</a:t>
            </a:r>
            <a:r>
              <a:rPr lang="en-US" altLang="en-US" sz="2800">
                <a:ea typeface="ＭＳ Ｐゴシック" charset="-128"/>
              </a:rPr>
              <a:t> data.</a:t>
            </a:r>
          </a:p>
          <a:p>
            <a:pPr eaLnBrk="1" hangingPunct="1">
              <a:lnSpc>
                <a:spcPct val="90000"/>
              </a:lnSpc>
            </a:pPr>
            <a:r>
              <a:rPr lang="en-US" altLang="en-US" sz="2800">
                <a:ea typeface="ＭＳ Ｐゴシック" charset="-128"/>
              </a:rPr>
              <a:t>MISD machines are useful in computations where the same input is to be subjected to several different operations.</a:t>
            </a:r>
          </a:p>
          <a:p>
            <a:pPr eaLnBrk="1" hangingPunct="1"/>
            <a:endParaRPr lang="en-US" altLang="en-US">
              <a:ea typeface="ＭＳ Ｐゴシック" charset="-128"/>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EC37C16F-B224-6341-8608-478D0AAA3E07}" type="slidenum">
              <a:rPr lang="en-US" altLang="en-US" sz="1400"/>
              <a:pPr>
                <a:spcBef>
                  <a:spcPct val="0"/>
                </a:spcBef>
                <a:buFontTx/>
                <a:buNone/>
              </a:pPr>
              <a:t>44</a:t>
            </a:fld>
            <a:endParaRPr lang="en-US" altLang="en-US" sz="1400"/>
          </a:p>
        </p:txBody>
      </p:sp>
      <p:sp>
        <p:nvSpPr>
          <p:cNvPr id="88066" name="Rectangle 2"/>
          <p:cNvSpPr>
            <a:spLocks noGrp="1" noChangeArrowheads="1"/>
          </p:cNvSpPr>
          <p:nvPr>
            <p:ph type="title"/>
          </p:nvPr>
        </p:nvSpPr>
        <p:spPr/>
        <p:txBody>
          <a:bodyPr/>
          <a:lstStyle/>
          <a:p>
            <a:pPr eaLnBrk="1" hangingPunct="1"/>
            <a:r>
              <a:rPr lang="en-US" altLang="en-US">
                <a:ea typeface="ＭＳ Ｐゴシック" charset="-128"/>
              </a:rPr>
              <a:t>MISD Example</a:t>
            </a:r>
          </a:p>
        </p:txBody>
      </p:sp>
      <p:sp>
        <p:nvSpPr>
          <p:cNvPr id="88067" name="Rectangle 3"/>
          <p:cNvSpPr>
            <a:spLocks noGrp="1" noChangeArrowheads="1"/>
          </p:cNvSpPr>
          <p:nvPr>
            <p:ph type="body" idx="1"/>
          </p:nvPr>
        </p:nvSpPr>
        <p:spPr>
          <a:xfrm>
            <a:off x="685800" y="1905000"/>
            <a:ext cx="7772400" cy="4114800"/>
          </a:xfrm>
        </p:spPr>
        <p:txBody>
          <a:bodyPr/>
          <a:lstStyle/>
          <a:p>
            <a:pPr eaLnBrk="1" hangingPunct="1">
              <a:lnSpc>
                <a:spcPct val="90000"/>
              </a:lnSpc>
            </a:pPr>
            <a:r>
              <a:rPr lang="en-US" altLang="en-US" sz="2800">
                <a:ea typeface="ＭＳ Ｐゴシック" charset="-128"/>
              </a:rPr>
              <a:t>Checking whether a number Z is prime. A simple solution is to try all possible divisions of Z. Assume the number of processors is N=Z-2. All processors take Z as input and each tries to divide it by its associated divisor. So it is possible in one step to check if Z is prime. More realistically, if N&lt;Z-2 then a subset of divisors is assigned to each processor.</a:t>
            </a:r>
          </a:p>
          <a:p>
            <a:pPr eaLnBrk="1" hangingPunct="1">
              <a:lnSpc>
                <a:spcPct val="90000"/>
              </a:lnSpc>
            </a:pPr>
            <a:r>
              <a:rPr lang="en-US" altLang="en-US" sz="2800">
                <a:ea typeface="ＭＳ Ｐゴシック" charset="-128"/>
              </a:rPr>
              <a:t>For most applications MISD computers are very awkward to use and no commercial machines exist with this design.</a:t>
            </a:r>
          </a:p>
          <a:p>
            <a:pPr eaLnBrk="1" hangingPunct="1">
              <a:lnSpc>
                <a:spcPct val="90000"/>
              </a:lnSpc>
            </a:pPr>
            <a:endParaRPr lang="en-US" altLang="en-US" sz="2800">
              <a:ea typeface="ＭＳ Ｐゴシック" charset="-128"/>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19EB9F97-3FF7-834C-890E-4DD9B64AB652}" type="slidenum">
              <a:rPr lang="en-US" altLang="en-US" sz="1400"/>
              <a:pPr>
                <a:spcBef>
                  <a:spcPct val="0"/>
                </a:spcBef>
                <a:buFontTx/>
                <a:buNone/>
              </a:pPr>
              <a:t>45</a:t>
            </a:fld>
            <a:endParaRPr lang="en-US" altLang="en-US" sz="1400"/>
          </a:p>
        </p:txBody>
      </p:sp>
      <p:sp>
        <p:nvSpPr>
          <p:cNvPr id="90114" name="Rectangle 2"/>
          <p:cNvSpPr>
            <a:spLocks noGrp="1" noChangeArrowheads="1"/>
          </p:cNvSpPr>
          <p:nvPr>
            <p:ph type="title"/>
          </p:nvPr>
        </p:nvSpPr>
        <p:spPr>
          <a:xfrm>
            <a:off x="914400" y="0"/>
            <a:ext cx="7772400" cy="1143000"/>
          </a:xfrm>
        </p:spPr>
        <p:txBody>
          <a:bodyPr/>
          <a:lstStyle/>
          <a:p>
            <a:pPr eaLnBrk="1" hangingPunct="1"/>
            <a:r>
              <a:rPr lang="en-US" altLang="en-US">
                <a:ea typeface="ＭＳ Ｐゴシック" charset="-128"/>
              </a:rPr>
              <a:t>SIMD Computers</a:t>
            </a:r>
          </a:p>
        </p:txBody>
      </p:sp>
      <p:sp>
        <p:nvSpPr>
          <p:cNvPr id="90115" name="Rectangle 3"/>
          <p:cNvSpPr>
            <a:spLocks noGrp="1" noChangeArrowheads="1"/>
          </p:cNvSpPr>
          <p:nvPr>
            <p:ph type="body" idx="1"/>
          </p:nvPr>
        </p:nvSpPr>
        <p:spPr>
          <a:xfrm>
            <a:off x="838200" y="1219200"/>
            <a:ext cx="7772400" cy="2133600"/>
          </a:xfrm>
        </p:spPr>
        <p:txBody>
          <a:bodyPr/>
          <a:lstStyle/>
          <a:p>
            <a:pPr eaLnBrk="1" hangingPunct="1">
              <a:lnSpc>
                <a:spcPct val="90000"/>
              </a:lnSpc>
            </a:pPr>
            <a:r>
              <a:rPr lang="en-US" altLang="en-US" sz="2800">
                <a:ea typeface="ＭＳ Ｐゴシック" charset="-128"/>
              </a:rPr>
              <a:t>All N identical processors operate under the control of a single instruction stream issued by a central control unit.</a:t>
            </a:r>
          </a:p>
          <a:p>
            <a:pPr eaLnBrk="1" hangingPunct="1">
              <a:lnSpc>
                <a:spcPct val="90000"/>
              </a:lnSpc>
            </a:pPr>
            <a:r>
              <a:rPr lang="en-US" altLang="en-US" sz="2800">
                <a:ea typeface="ＭＳ Ｐゴシック" charset="-128"/>
              </a:rPr>
              <a:t>There are N data streams, one per processor, so different data can be used in each processor.</a:t>
            </a:r>
          </a:p>
        </p:txBody>
      </p:sp>
      <p:grpSp>
        <p:nvGrpSpPr>
          <p:cNvPr id="90116" name="Group 24"/>
          <p:cNvGrpSpPr>
            <a:grpSpLocks/>
          </p:cNvGrpSpPr>
          <p:nvPr/>
        </p:nvGrpSpPr>
        <p:grpSpPr bwMode="auto">
          <a:xfrm>
            <a:off x="1066800" y="3505200"/>
            <a:ext cx="6858000" cy="2752725"/>
            <a:chOff x="672" y="2400"/>
            <a:chExt cx="4320" cy="1734"/>
          </a:xfrm>
        </p:grpSpPr>
        <p:sp>
          <p:nvSpPr>
            <p:cNvPr id="90117" name="Text Box 6"/>
            <p:cNvSpPr txBox="1">
              <a:spLocks noChangeArrowheads="1"/>
            </p:cNvSpPr>
            <p:nvPr/>
          </p:nvSpPr>
          <p:spPr bwMode="auto">
            <a:xfrm>
              <a:off x="2352" y="3120"/>
              <a:ext cx="101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Processor 2</a:t>
              </a:r>
            </a:p>
          </p:txBody>
        </p:sp>
        <p:sp>
          <p:nvSpPr>
            <p:cNvPr id="90118" name="Text Box 7"/>
            <p:cNvSpPr txBox="1">
              <a:spLocks noChangeArrowheads="1"/>
            </p:cNvSpPr>
            <p:nvPr/>
          </p:nvSpPr>
          <p:spPr bwMode="auto">
            <a:xfrm>
              <a:off x="3936" y="3120"/>
              <a:ext cx="105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Processor N</a:t>
              </a:r>
            </a:p>
          </p:txBody>
        </p:sp>
        <p:sp>
          <p:nvSpPr>
            <p:cNvPr id="90119" name="Line 8"/>
            <p:cNvSpPr>
              <a:spLocks noChangeShapeType="1"/>
            </p:cNvSpPr>
            <p:nvPr/>
          </p:nvSpPr>
          <p:spPr bwMode="auto">
            <a:xfrm>
              <a:off x="3360" y="3264"/>
              <a:ext cx="57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90120" name="Text Box 12"/>
            <p:cNvSpPr txBox="1">
              <a:spLocks noChangeArrowheads="1"/>
            </p:cNvSpPr>
            <p:nvPr/>
          </p:nvSpPr>
          <p:spPr bwMode="auto">
            <a:xfrm>
              <a:off x="2400" y="3840"/>
              <a:ext cx="708"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Control</a:t>
              </a:r>
            </a:p>
          </p:txBody>
        </p:sp>
        <p:sp>
          <p:nvSpPr>
            <p:cNvPr id="90121" name="Line 13"/>
            <p:cNvSpPr>
              <a:spLocks noChangeShapeType="1"/>
            </p:cNvSpPr>
            <p:nvPr/>
          </p:nvSpPr>
          <p:spPr bwMode="auto">
            <a:xfrm flipV="1">
              <a:off x="2736" y="36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2" name="Line 14"/>
            <p:cNvSpPr>
              <a:spLocks noChangeShapeType="1"/>
            </p:cNvSpPr>
            <p:nvPr/>
          </p:nvSpPr>
          <p:spPr bwMode="auto">
            <a:xfrm>
              <a:off x="1584" y="3696"/>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3" name="Line 15"/>
            <p:cNvSpPr>
              <a:spLocks noChangeShapeType="1"/>
            </p:cNvSpPr>
            <p:nvPr/>
          </p:nvSpPr>
          <p:spPr bwMode="auto">
            <a:xfrm flipV="1">
              <a:off x="1584" y="3408"/>
              <a:ext cx="0" cy="28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90124" name="Line 16"/>
            <p:cNvSpPr>
              <a:spLocks noChangeShapeType="1"/>
            </p:cNvSpPr>
            <p:nvPr/>
          </p:nvSpPr>
          <p:spPr bwMode="auto">
            <a:xfrm flipV="1">
              <a:off x="2736" y="3408"/>
              <a:ext cx="0" cy="28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90125" name="Line 17"/>
            <p:cNvSpPr>
              <a:spLocks noChangeShapeType="1"/>
            </p:cNvSpPr>
            <p:nvPr/>
          </p:nvSpPr>
          <p:spPr bwMode="auto">
            <a:xfrm flipV="1">
              <a:off x="4464" y="3408"/>
              <a:ext cx="0" cy="28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90126" name="Group 23"/>
            <p:cNvGrpSpPr>
              <a:grpSpLocks/>
            </p:cNvGrpSpPr>
            <p:nvPr/>
          </p:nvGrpSpPr>
          <p:grpSpPr bwMode="auto">
            <a:xfrm>
              <a:off x="672" y="2400"/>
              <a:ext cx="3976" cy="1014"/>
              <a:chOff x="672" y="2400"/>
              <a:chExt cx="3976" cy="1014"/>
            </a:xfrm>
          </p:grpSpPr>
          <p:sp>
            <p:nvSpPr>
              <p:cNvPr id="90128" name="Text Box 4"/>
              <p:cNvSpPr txBox="1">
                <a:spLocks noChangeArrowheads="1"/>
              </p:cNvSpPr>
              <p:nvPr/>
            </p:nvSpPr>
            <p:spPr bwMode="auto">
              <a:xfrm>
                <a:off x="1104" y="2400"/>
                <a:ext cx="3467"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Shared memory or interconnection network</a:t>
                </a:r>
              </a:p>
            </p:txBody>
          </p:sp>
          <p:sp>
            <p:nvSpPr>
              <p:cNvPr id="90129" name="Text Box 5"/>
              <p:cNvSpPr txBox="1">
                <a:spLocks noChangeArrowheads="1"/>
              </p:cNvSpPr>
              <p:nvPr/>
            </p:nvSpPr>
            <p:spPr bwMode="auto">
              <a:xfrm>
                <a:off x="1056" y="3120"/>
                <a:ext cx="101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Processor 1</a:t>
                </a:r>
              </a:p>
            </p:txBody>
          </p:sp>
          <p:sp>
            <p:nvSpPr>
              <p:cNvPr id="90130" name="Line 9"/>
              <p:cNvSpPr>
                <a:spLocks noChangeShapeType="1"/>
              </p:cNvSpPr>
              <p:nvPr/>
            </p:nvSpPr>
            <p:spPr bwMode="auto">
              <a:xfrm>
                <a:off x="1536" y="2688"/>
                <a:ext cx="0" cy="432"/>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90131" name="Line 10"/>
              <p:cNvSpPr>
                <a:spLocks noChangeShapeType="1"/>
              </p:cNvSpPr>
              <p:nvPr/>
            </p:nvSpPr>
            <p:spPr bwMode="auto">
              <a:xfrm>
                <a:off x="2832" y="2688"/>
                <a:ext cx="0" cy="432"/>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90132" name="Line 11"/>
              <p:cNvSpPr>
                <a:spLocks noChangeShapeType="1"/>
              </p:cNvSpPr>
              <p:nvPr/>
            </p:nvSpPr>
            <p:spPr bwMode="auto">
              <a:xfrm>
                <a:off x="4416" y="2688"/>
                <a:ext cx="0" cy="432"/>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90133" name="Text Box 18"/>
              <p:cNvSpPr txBox="1">
                <a:spLocks noChangeArrowheads="1"/>
              </p:cNvSpPr>
              <p:nvPr/>
            </p:nvSpPr>
            <p:spPr bwMode="auto">
              <a:xfrm>
                <a:off x="672" y="2736"/>
                <a:ext cx="603"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lnSpc>
                    <a:spcPct val="80000"/>
                  </a:lnSpc>
                  <a:spcBef>
                    <a:spcPct val="0"/>
                  </a:spcBef>
                  <a:buFontTx/>
                  <a:buNone/>
                </a:pPr>
                <a:r>
                  <a:rPr lang="en-US" altLang="en-US" sz="2000"/>
                  <a:t>Data</a:t>
                </a:r>
              </a:p>
              <a:p>
                <a:pPr eaLnBrk="1" hangingPunct="1">
                  <a:lnSpc>
                    <a:spcPct val="80000"/>
                  </a:lnSpc>
                  <a:spcBef>
                    <a:spcPct val="0"/>
                  </a:spcBef>
                  <a:buFontTx/>
                  <a:buNone/>
                </a:pPr>
                <a:r>
                  <a:rPr lang="en-US" altLang="en-US" sz="2000"/>
                  <a:t>streams</a:t>
                </a:r>
              </a:p>
            </p:txBody>
          </p:sp>
          <p:sp>
            <p:nvSpPr>
              <p:cNvPr id="90134" name="Text Box 19"/>
              <p:cNvSpPr txBox="1">
                <a:spLocks noChangeArrowheads="1"/>
              </p:cNvSpPr>
              <p:nvPr/>
            </p:nvSpPr>
            <p:spPr bwMode="auto">
              <a:xfrm>
                <a:off x="1536" y="273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1</a:t>
                </a:r>
              </a:p>
            </p:txBody>
          </p:sp>
          <p:sp>
            <p:nvSpPr>
              <p:cNvPr id="90135" name="Text Box 20"/>
              <p:cNvSpPr txBox="1">
                <a:spLocks noChangeArrowheads="1"/>
              </p:cNvSpPr>
              <p:nvPr/>
            </p:nvSpPr>
            <p:spPr bwMode="auto">
              <a:xfrm>
                <a:off x="2832" y="278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2</a:t>
                </a:r>
              </a:p>
            </p:txBody>
          </p:sp>
          <p:sp>
            <p:nvSpPr>
              <p:cNvPr id="90136" name="Text Box 21"/>
              <p:cNvSpPr txBox="1">
                <a:spLocks noChangeArrowheads="1"/>
              </p:cNvSpPr>
              <p:nvPr/>
            </p:nvSpPr>
            <p:spPr bwMode="auto">
              <a:xfrm>
                <a:off x="4416" y="2784"/>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N</a:t>
                </a:r>
              </a:p>
            </p:txBody>
          </p:sp>
        </p:grpSp>
        <p:sp>
          <p:nvSpPr>
            <p:cNvPr id="90127" name="Text Box 22"/>
            <p:cNvSpPr txBox="1">
              <a:spLocks noChangeArrowheads="1"/>
            </p:cNvSpPr>
            <p:nvPr/>
          </p:nvSpPr>
          <p:spPr bwMode="auto">
            <a:xfrm>
              <a:off x="2976" y="3456"/>
              <a:ext cx="1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Instruction stream</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8D458AE1-752D-0A41-9633-3DBFFE86D6E2}" type="slidenum">
              <a:rPr lang="en-US" altLang="en-US" sz="1400"/>
              <a:pPr>
                <a:spcBef>
                  <a:spcPct val="0"/>
                </a:spcBef>
                <a:buFontTx/>
                <a:buNone/>
              </a:pPr>
              <a:t>46</a:t>
            </a:fld>
            <a:endParaRPr lang="en-US" altLang="en-US" sz="1400"/>
          </a:p>
        </p:txBody>
      </p:sp>
      <p:sp>
        <p:nvSpPr>
          <p:cNvPr id="92162" name="Rectangle 2"/>
          <p:cNvSpPr>
            <a:spLocks noGrp="1" noChangeArrowheads="1"/>
          </p:cNvSpPr>
          <p:nvPr>
            <p:ph type="title"/>
          </p:nvPr>
        </p:nvSpPr>
        <p:spPr>
          <a:xfrm>
            <a:off x="684213" y="333375"/>
            <a:ext cx="7772400" cy="1143000"/>
          </a:xfrm>
        </p:spPr>
        <p:txBody>
          <a:bodyPr/>
          <a:lstStyle/>
          <a:p>
            <a:pPr eaLnBrk="1" hangingPunct="1"/>
            <a:r>
              <a:rPr lang="en-US" altLang="en-US">
                <a:ea typeface="ＭＳ Ｐゴシック" charset="-128"/>
              </a:rPr>
              <a:t>Notes on SIMD Computers</a:t>
            </a:r>
          </a:p>
        </p:txBody>
      </p:sp>
      <p:sp>
        <p:nvSpPr>
          <p:cNvPr id="92163" name="Rectangle 3"/>
          <p:cNvSpPr>
            <a:spLocks noGrp="1" noChangeArrowheads="1"/>
          </p:cNvSpPr>
          <p:nvPr>
            <p:ph type="body" idx="1"/>
          </p:nvPr>
        </p:nvSpPr>
        <p:spPr>
          <a:xfrm>
            <a:off x="684213" y="1889125"/>
            <a:ext cx="7991475" cy="4968875"/>
          </a:xfrm>
        </p:spPr>
        <p:txBody>
          <a:bodyPr/>
          <a:lstStyle/>
          <a:p>
            <a:pPr eaLnBrk="1" hangingPunct="1">
              <a:lnSpc>
                <a:spcPct val="90000"/>
              </a:lnSpc>
            </a:pPr>
            <a:r>
              <a:rPr lang="en-US" altLang="en-US" sz="2800">
                <a:ea typeface="ＭＳ Ｐゴシック" charset="-128"/>
              </a:rPr>
              <a:t>The processors operate </a:t>
            </a:r>
            <a:r>
              <a:rPr lang="en-US" altLang="en-US" sz="2800" i="1">
                <a:ea typeface="ＭＳ Ｐゴシック" charset="-128"/>
              </a:rPr>
              <a:t>synchronously</a:t>
            </a:r>
            <a:r>
              <a:rPr lang="en-US" altLang="en-US" sz="2800">
                <a:ea typeface="ＭＳ Ｐゴシック" charset="-128"/>
              </a:rPr>
              <a:t> and a global clock is used to ensure lockstep operation, i.e., at each step (global clock tick) all processors execute the same instruction, each on a different datum.</a:t>
            </a:r>
          </a:p>
          <a:p>
            <a:pPr eaLnBrk="1" hangingPunct="1">
              <a:lnSpc>
                <a:spcPct val="90000"/>
              </a:lnSpc>
            </a:pPr>
            <a:r>
              <a:rPr lang="en-US" altLang="en-US" sz="2800">
                <a:ea typeface="ＭＳ Ｐゴシック" charset="-128"/>
              </a:rPr>
              <a:t>Early array processors such as the ICL DAP, Connection Machine CM-200, and MasPar were SIMD computers (1980-1995).</a:t>
            </a:r>
          </a:p>
          <a:p>
            <a:pPr eaLnBrk="1" hangingPunct="1">
              <a:lnSpc>
                <a:spcPct val="90000"/>
              </a:lnSpc>
            </a:pPr>
            <a:r>
              <a:rPr lang="en-US" altLang="en-US" sz="2800">
                <a:ea typeface="ＭＳ Ｐゴシック" charset="-128"/>
              </a:rPr>
              <a:t>Later companies such as ClearSpeed marketed commercial SIMD products, for example, the CSX700 released in 2008 had 192 SIMD processors.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FE2A88E0-602E-B748-9330-F954381A9A5D}" type="slidenum">
              <a:rPr lang="en-US" altLang="en-US" sz="1400"/>
              <a:pPr>
                <a:spcBef>
                  <a:spcPct val="0"/>
                </a:spcBef>
                <a:buFontTx/>
                <a:buNone/>
              </a:pPr>
              <a:t>47</a:t>
            </a:fld>
            <a:endParaRPr lang="en-US" altLang="en-US" sz="1400"/>
          </a:p>
        </p:txBody>
      </p:sp>
      <p:sp>
        <p:nvSpPr>
          <p:cNvPr id="94210" name="Rectangle 2"/>
          <p:cNvSpPr>
            <a:spLocks noGrp="1" noChangeArrowheads="1"/>
          </p:cNvSpPr>
          <p:nvPr>
            <p:ph type="title"/>
          </p:nvPr>
        </p:nvSpPr>
        <p:spPr>
          <a:xfrm>
            <a:off x="684213" y="333375"/>
            <a:ext cx="7772400" cy="1143000"/>
          </a:xfrm>
        </p:spPr>
        <p:txBody>
          <a:bodyPr/>
          <a:lstStyle/>
          <a:p>
            <a:pPr eaLnBrk="1" hangingPunct="1"/>
            <a:r>
              <a:rPr lang="en-US" altLang="en-US">
                <a:ea typeface="ＭＳ Ｐゴシック" charset="-128"/>
              </a:rPr>
              <a:t>Notes on SIMD Computers</a:t>
            </a:r>
          </a:p>
        </p:txBody>
      </p:sp>
      <p:sp>
        <p:nvSpPr>
          <p:cNvPr id="94211" name="Rectangle 3"/>
          <p:cNvSpPr>
            <a:spLocks noGrp="1" noChangeArrowheads="1"/>
          </p:cNvSpPr>
          <p:nvPr>
            <p:ph type="body" idx="1"/>
          </p:nvPr>
        </p:nvSpPr>
        <p:spPr>
          <a:xfrm>
            <a:off x="684213" y="1412875"/>
            <a:ext cx="7991475" cy="4968875"/>
          </a:xfrm>
        </p:spPr>
        <p:txBody>
          <a:bodyPr/>
          <a:lstStyle/>
          <a:p>
            <a:pPr eaLnBrk="1" hangingPunct="1">
              <a:lnSpc>
                <a:spcPct val="90000"/>
              </a:lnSpc>
            </a:pPr>
            <a:r>
              <a:rPr lang="en-US" altLang="en-US" sz="2800">
                <a:ea typeface="ＭＳ Ｐゴシック" charset="-128"/>
              </a:rPr>
              <a:t>SIMD machines are useful at exploiting data parallelism to solve problems having a regular structure in which the same instructions are applied to subsets of data, e.g., graphics processing.</a:t>
            </a:r>
          </a:p>
          <a:p>
            <a:pPr eaLnBrk="1" hangingPunct="1">
              <a:lnSpc>
                <a:spcPct val="90000"/>
              </a:lnSpc>
            </a:pPr>
            <a:r>
              <a:rPr lang="en-US" altLang="en-US" sz="2800">
                <a:ea typeface="ＭＳ Ｐゴシック" charset="-128"/>
              </a:rPr>
              <a:t>Advanced Vector Extensions (AVX): an SIMD instruction set extension to the x86 architecture from Intel, and introduced in 2008.</a:t>
            </a:r>
          </a:p>
          <a:p>
            <a:pPr eaLnBrk="1" hangingPunct="1">
              <a:lnSpc>
                <a:spcPct val="90000"/>
              </a:lnSpc>
            </a:pPr>
            <a:r>
              <a:rPr lang="en-US" altLang="en-US" sz="2800">
                <a:ea typeface="ＭＳ Ｐゴシック" charset="-128"/>
              </a:rPr>
              <a:t>Modern GPUs can be viewed as SIMD processors, resulting in the Single Instruction Multiple Threads (SIMT) execution model for GPUs.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E18BA34D-F242-7341-9BA1-41C8649AE9E6}" type="slidenum">
              <a:rPr lang="en-US" altLang="en-US" sz="1400"/>
              <a:pPr>
                <a:spcBef>
                  <a:spcPct val="0"/>
                </a:spcBef>
                <a:buFontTx/>
                <a:buNone/>
              </a:pPr>
              <a:t>48</a:t>
            </a:fld>
            <a:endParaRPr lang="en-US" altLang="en-US" sz="1400"/>
          </a:p>
        </p:txBody>
      </p:sp>
      <p:sp>
        <p:nvSpPr>
          <p:cNvPr id="96258" name="Rectangle 2"/>
          <p:cNvSpPr>
            <a:spLocks noGrp="1" noChangeArrowheads="1"/>
          </p:cNvSpPr>
          <p:nvPr>
            <p:ph type="title"/>
          </p:nvPr>
        </p:nvSpPr>
        <p:spPr>
          <a:xfrm>
            <a:off x="685800" y="304800"/>
            <a:ext cx="7772400" cy="1143000"/>
          </a:xfrm>
        </p:spPr>
        <p:txBody>
          <a:bodyPr/>
          <a:lstStyle/>
          <a:p>
            <a:pPr eaLnBrk="1" hangingPunct="1"/>
            <a:r>
              <a:rPr lang="en-US" altLang="en-US">
                <a:ea typeface="ＭＳ Ｐゴシック" charset="-128"/>
              </a:rPr>
              <a:t>SIMD Example</a:t>
            </a:r>
          </a:p>
        </p:txBody>
      </p:sp>
      <p:sp>
        <p:nvSpPr>
          <p:cNvPr id="96259" name="Rectangle 3"/>
          <p:cNvSpPr>
            <a:spLocks noGrp="1" noChangeArrowheads="1"/>
          </p:cNvSpPr>
          <p:nvPr>
            <p:ph type="body" idx="1"/>
          </p:nvPr>
        </p:nvSpPr>
        <p:spPr>
          <a:xfrm>
            <a:off x="762000" y="3810000"/>
            <a:ext cx="7772400" cy="2209800"/>
          </a:xfrm>
        </p:spPr>
        <p:txBody>
          <a:bodyPr/>
          <a:lstStyle/>
          <a:p>
            <a:pPr marL="0" indent="0" eaLnBrk="1" hangingPunct="1">
              <a:lnSpc>
                <a:spcPct val="90000"/>
              </a:lnSpc>
              <a:buFontTx/>
              <a:buNone/>
            </a:pPr>
            <a:r>
              <a:rPr lang="en-US" altLang="en-US" sz="2800">
                <a:ea typeface="ＭＳ Ｐゴシック" charset="-128"/>
              </a:rPr>
              <a:t>The same instruction is issued to all 4 processors (add two numbers), and all processors execute the instructions simultaneously. It takes one step to add the matrices, compared with 4 steps on a SISD machine.</a:t>
            </a:r>
          </a:p>
          <a:p>
            <a:pPr marL="0" indent="0" eaLnBrk="1" hangingPunct="1">
              <a:lnSpc>
                <a:spcPct val="90000"/>
              </a:lnSpc>
              <a:buFontTx/>
              <a:buNone/>
            </a:pPr>
            <a:endParaRPr lang="en-US" altLang="en-US" sz="2800">
              <a:ea typeface="ＭＳ Ｐゴシック" charset="-128"/>
            </a:endParaRPr>
          </a:p>
        </p:txBody>
      </p:sp>
      <p:graphicFrame>
        <p:nvGraphicFramePr>
          <p:cNvPr id="33820" name="Group 28"/>
          <p:cNvGraphicFramePr>
            <a:graphicFrameLocks noGrp="1"/>
          </p:cNvGraphicFramePr>
          <p:nvPr/>
        </p:nvGraphicFramePr>
        <p:xfrm>
          <a:off x="1447800" y="2286000"/>
          <a:ext cx="1219200" cy="111760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558800">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charset="0"/>
                          <a:ea typeface="ＭＳ Ｐゴシック" charset="-128"/>
                          <a:sym typeface="Math1" charset="0"/>
                        </a:rPr>
                        <a:t>a</a:t>
                      </a:r>
                      <a:r>
                        <a:rPr kumimoji="0" lang="en-US" altLang="en-US" sz="2800" b="0" i="0" u="none" strike="noStrike" cap="none" normalizeH="0" baseline="-25000">
                          <a:ln>
                            <a:noFill/>
                          </a:ln>
                          <a:solidFill>
                            <a:schemeClr val="tx1"/>
                          </a:solidFill>
                          <a:effectLst/>
                          <a:latin typeface="Times New Roman" charset="0"/>
                          <a:ea typeface="ＭＳ Ｐゴシック" charset="-128"/>
                          <a:sym typeface="Math1" charset="0"/>
                        </a:rPr>
                        <a:t>11</a:t>
                      </a:r>
                    </a:p>
                  </a:txBody>
                  <a:tcPr horzOverflow="overflow">
                    <a:lnL>
                      <a:noFill/>
                    </a:lnL>
                    <a:lnR>
                      <a:noFill/>
                    </a:lnR>
                    <a:lnT>
                      <a:noFill/>
                    </a:lnT>
                    <a:lnB>
                      <a:noFill/>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charset="0"/>
                          <a:ea typeface="ＭＳ Ｐゴシック" charset="-128"/>
                          <a:sym typeface="Math1" charset="0"/>
                        </a:rPr>
                        <a:t>a</a:t>
                      </a:r>
                      <a:r>
                        <a:rPr kumimoji="0" lang="en-US" altLang="en-US" sz="2800" b="0" i="0" u="none" strike="noStrike" cap="none" normalizeH="0" baseline="-25000">
                          <a:ln>
                            <a:noFill/>
                          </a:ln>
                          <a:solidFill>
                            <a:schemeClr val="tx1"/>
                          </a:solidFill>
                          <a:effectLst/>
                          <a:latin typeface="Times New Roman" charset="0"/>
                          <a:ea typeface="ＭＳ Ｐゴシック" charset="-128"/>
                          <a:sym typeface="Math1" charset="0"/>
                        </a:rPr>
                        <a:t>12</a:t>
                      </a:r>
                      <a:endParaRPr kumimoji="0" lang="en-US" altLang="en-US" sz="28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58800">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charset="0"/>
                          <a:ea typeface="ＭＳ Ｐゴシック" charset="-128"/>
                          <a:sym typeface="Math1" charset="0"/>
                        </a:rPr>
                        <a:t>a</a:t>
                      </a:r>
                      <a:r>
                        <a:rPr kumimoji="0" lang="en-US" altLang="en-US" sz="2800" b="0" i="0" u="none" strike="noStrike" cap="none" normalizeH="0" baseline="-25000">
                          <a:ln>
                            <a:noFill/>
                          </a:ln>
                          <a:solidFill>
                            <a:schemeClr val="tx1"/>
                          </a:solidFill>
                          <a:effectLst/>
                          <a:latin typeface="Times New Roman" charset="0"/>
                          <a:ea typeface="ＭＳ Ｐゴシック" charset="-128"/>
                          <a:sym typeface="Math1" charset="0"/>
                        </a:rPr>
                        <a:t>21</a:t>
                      </a:r>
                      <a:endParaRPr kumimoji="0" lang="en-US" altLang="en-US" sz="28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a:noFill/>
                    </a:lnL>
                    <a:lnR>
                      <a:noFill/>
                    </a:lnR>
                    <a:lnT>
                      <a:noFill/>
                    </a:lnT>
                    <a:lnB>
                      <a:noFill/>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charset="0"/>
                          <a:ea typeface="ＭＳ Ｐゴシック" charset="-128"/>
                          <a:sym typeface="Math1" charset="0"/>
                        </a:rPr>
                        <a:t>a</a:t>
                      </a:r>
                      <a:r>
                        <a:rPr kumimoji="0" lang="en-US" altLang="en-US" sz="2800" b="0" i="0" u="none" strike="noStrike" cap="none" normalizeH="0" baseline="-25000" dirty="0">
                          <a:ln>
                            <a:noFill/>
                          </a:ln>
                          <a:solidFill>
                            <a:schemeClr val="tx1"/>
                          </a:solidFill>
                          <a:effectLst/>
                          <a:latin typeface="Times New Roman" charset="0"/>
                          <a:ea typeface="ＭＳ Ｐゴシック" charset="-128"/>
                          <a:sym typeface="Math1" charset="0"/>
                        </a:rPr>
                        <a:t>22</a:t>
                      </a:r>
                      <a:endParaRPr kumimoji="0" lang="en-US" altLang="en-US" sz="2800" b="0" i="0" u="none" strike="noStrike" cap="none" normalizeH="0" baseline="0" dirty="0">
                        <a:ln>
                          <a:noFill/>
                        </a:ln>
                        <a:solidFill>
                          <a:schemeClr val="tx1"/>
                        </a:solidFill>
                        <a:effectLst/>
                        <a:latin typeface="Times New Roman" charset="0"/>
                        <a:ea typeface="ＭＳ Ｐゴシック" charset="-128"/>
                        <a:sym typeface="Math1"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96265" name="Group 31"/>
          <p:cNvGrpSpPr>
            <a:grpSpLocks/>
          </p:cNvGrpSpPr>
          <p:nvPr/>
        </p:nvGrpSpPr>
        <p:grpSpPr bwMode="auto">
          <a:xfrm>
            <a:off x="3200400" y="2438400"/>
            <a:ext cx="1143000" cy="914400"/>
            <a:chOff x="912" y="1296"/>
            <a:chExt cx="720" cy="576"/>
          </a:xfrm>
        </p:grpSpPr>
        <p:sp>
          <p:nvSpPr>
            <p:cNvPr id="96286" name="AutoShape 32"/>
            <p:cNvSpPr>
              <a:spLocks/>
            </p:cNvSpPr>
            <p:nvPr/>
          </p:nvSpPr>
          <p:spPr bwMode="auto">
            <a:xfrm>
              <a:off x="912" y="1296"/>
              <a:ext cx="48" cy="576"/>
            </a:xfrm>
            <a:prstGeom prst="leftBracket">
              <a:avLst>
                <a:gd name="adj" fmla="val 10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6287" name="AutoShape 33"/>
            <p:cNvSpPr>
              <a:spLocks/>
            </p:cNvSpPr>
            <p:nvPr/>
          </p:nvSpPr>
          <p:spPr bwMode="auto">
            <a:xfrm>
              <a:off x="1584" y="1296"/>
              <a:ext cx="48" cy="576"/>
            </a:xfrm>
            <a:prstGeom prst="rightBracket">
              <a:avLst>
                <a:gd name="adj" fmla="val 10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aphicFrame>
        <p:nvGraphicFramePr>
          <p:cNvPr id="33853" name="Group 61"/>
          <p:cNvGraphicFramePr>
            <a:graphicFrameLocks noGrp="1"/>
          </p:cNvGraphicFramePr>
          <p:nvPr/>
        </p:nvGraphicFramePr>
        <p:xfrm>
          <a:off x="3200400" y="2286000"/>
          <a:ext cx="1219200" cy="114300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571500">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charset="0"/>
                          <a:ea typeface="ＭＳ Ｐゴシック" charset="-128"/>
                          <a:sym typeface="Math1" charset="0"/>
                        </a:rPr>
                        <a:t>b</a:t>
                      </a:r>
                      <a:r>
                        <a:rPr kumimoji="0" lang="en-US" altLang="en-US" sz="2800" b="0" i="0" u="none" strike="noStrike" cap="none" normalizeH="0" baseline="-25000">
                          <a:ln>
                            <a:noFill/>
                          </a:ln>
                          <a:solidFill>
                            <a:schemeClr val="tx1"/>
                          </a:solidFill>
                          <a:effectLst/>
                          <a:latin typeface="Times New Roman" charset="0"/>
                          <a:ea typeface="ＭＳ Ｐゴシック" charset="-128"/>
                          <a:sym typeface="Math1" charset="0"/>
                        </a:rPr>
                        <a:t>11</a:t>
                      </a:r>
                      <a:endParaRPr kumimoji="0" lang="en-US" altLang="en-US" sz="28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a:noFill/>
                    </a:lnL>
                    <a:lnR>
                      <a:noFill/>
                    </a:lnR>
                    <a:lnT>
                      <a:noFill/>
                    </a:lnT>
                    <a:lnB>
                      <a:noFill/>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charset="0"/>
                          <a:ea typeface="ＭＳ Ｐゴシック" charset="-128"/>
                          <a:sym typeface="Math1" charset="0"/>
                        </a:rPr>
                        <a:t>b</a:t>
                      </a:r>
                      <a:r>
                        <a:rPr kumimoji="0" lang="en-US" altLang="en-US" sz="2800" b="0" i="0" u="none" strike="noStrike" cap="none" normalizeH="0" baseline="-25000">
                          <a:ln>
                            <a:noFill/>
                          </a:ln>
                          <a:solidFill>
                            <a:schemeClr val="tx1"/>
                          </a:solidFill>
                          <a:effectLst/>
                          <a:latin typeface="Times New Roman" charset="0"/>
                          <a:ea typeface="ＭＳ Ｐゴシック" charset="-128"/>
                          <a:sym typeface="Math1" charset="0"/>
                        </a:rPr>
                        <a:t>12</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71500">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charset="0"/>
                          <a:ea typeface="ＭＳ Ｐゴシック" charset="-128"/>
                          <a:sym typeface="Math1" charset="0"/>
                        </a:rPr>
                        <a:t>b</a:t>
                      </a:r>
                      <a:r>
                        <a:rPr kumimoji="0" lang="en-US" altLang="en-US" sz="2800" b="0" i="0" u="none" strike="noStrike" cap="none" normalizeH="0" baseline="-25000">
                          <a:ln>
                            <a:noFill/>
                          </a:ln>
                          <a:solidFill>
                            <a:schemeClr val="tx1"/>
                          </a:solidFill>
                          <a:effectLst/>
                          <a:latin typeface="Times New Roman" charset="0"/>
                          <a:ea typeface="ＭＳ Ｐゴシック" charset="-128"/>
                          <a:sym typeface="Math1" charset="0"/>
                        </a:rPr>
                        <a:t>21</a:t>
                      </a:r>
                    </a:p>
                  </a:txBody>
                  <a:tcPr horzOverflow="overflow">
                    <a:lnL>
                      <a:noFill/>
                    </a:lnL>
                    <a:lnR>
                      <a:noFill/>
                    </a:lnR>
                    <a:lnT>
                      <a:noFill/>
                    </a:lnT>
                    <a:lnB>
                      <a:noFill/>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charset="0"/>
                          <a:ea typeface="ＭＳ Ｐゴシック" charset="-128"/>
                          <a:sym typeface="Math1" charset="0"/>
                        </a:rPr>
                        <a:t>b</a:t>
                      </a:r>
                      <a:r>
                        <a:rPr kumimoji="0" lang="en-US" altLang="en-US" sz="2800" b="0" i="0" u="none" strike="noStrike" cap="none" normalizeH="0" baseline="-25000" dirty="0">
                          <a:ln>
                            <a:noFill/>
                          </a:ln>
                          <a:solidFill>
                            <a:schemeClr val="tx1"/>
                          </a:solidFill>
                          <a:effectLst/>
                          <a:latin typeface="Times New Roman" charset="0"/>
                          <a:ea typeface="ＭＳ Ｐゴシック" charset="-128"/>
                          <a:sym typeface="Math1" charset="0"/>
                        </a:rPr>
                        <a:t>22</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96271" name="Group 63"/>
          <p:cNvGrpSpPr>
            <a:grpSpLocks/>
          </p:cNvGrpSpPr>
          <p:nvPr/>
        </p:nvGrpSpPr>
        <p:grpSpPr bwMode="auto">
          <a:xfrm>
            <a:off x="5029200" y="2438400"/>
            <a:ext cx="1143000" cy="914400"/>
            <a:chOff x="912" y="1296"/>
            <a:chExt cx="720" cy="576"/>
          </a:xfrm>
        </p:grpSpPr>
        <p:sp>
          <p:nvSpPr>
            <p:cNvPr id="96284" name="AutoShape 64"/>
            <p:cNvSpPr>
              <a:spLocks/>
            </p:cNvSpPr>
            <p:nvPr/>
          </p:nvSpPr>
          <p:spPr bwMode="auto">
            <a:xfrm>
              <a:off x="912" y="1296"/>
              <a:ext cx="48" cy="576"/>
            </a:xfrm>
            <a:prstGeom prst="leftBracket">
              <a:avLst>
                <a:gd name="adj" fmla="val 10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6285" name="AutoShape 65"/>
            <p:cNvSpPr>
              <a:spLocks/>
            </p:cNvSpPr>
            <p:nvPr/>
          </p:nvSpPr>
          <p:spPr bwMode="auto">
            <a:xfrm>
              <a:off x="1584" y="1296"/>
              <a:ext cx="48" cy="576"/>
            </a:xfrm>
            <a:prstGeom prst="rightBracket">
              <a:avLst>
                <a:gd name="adj" fmla="val 10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aphicFrame>
        <p:nvGraphicFramePr>
          <p:cNvPr id="33878" name="Group 86"/>
          <p:cNvGraphicFramePr>
            <a:graphicFrameLocks noGrp="1"/>
          </p:cNvGraphicFramePr>
          <p:nvPr/>
        </p:nvGraphicFramePr>
        <p:xfrm>
          <a:off x="4953000" y="2286000"/>
          <a:ext cx="1295400" cy="1117600"/>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tblGrid>
              <a:tr h="558800">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charset="0"/>
                          <a:ea typeface="ＭＳ Ｐゴシック" charset="-128"/>
                          <a:sym typeface="Math1" charset="0"/>
                        </a:rPr>
                        <a:t>c</a:t>
                      </a:r>
                      <a:r>
                        <a:rPr kumimoji="0" lang="en-US" altLang="en-US" sz="2800" b="0" i="0" u="none" strike="noStrike" cap="none" normalizeH="0" baseline="-25000">
                          <a:ln>
                            <a:noFill/>
                          </a:ln>
                          <a:solidFill>
                            <a:schemeClr val="tx1"/>
                          </a:solidFill>
                          <a:effectLst/>
                          <a:latin typeface="Times New Roman" charset="0"/>
                          <a:ea typeface="ＭＳ Ｐゴシック" charset="-128"/>
                          <a:sym typeface="Math1" charset="0"/>
                        </a:rPr>
                        <a:t>11</a:t>
                      </a:r>
                      <a:endParaRPr kumimoji="0" lang="en-US" altLang="en-US" sz="2800" b="0" i="0" u="none" strike="noStrike" cap="none" normalizeH="0" baseline="0">
                        <a:ln>
                          <a:noFill/>
                        </a:ln>
                        <a:solidFill>
                          <a:schemeClr val="tx1"/>
                        </a:solidFill>
                        <a:effectLst/>
                        <a:latin typeface="Times New Roman" charset="0"/>
                        <a:ea typeface="ＭＳ Ｐゴシック" charset="-128"/>
                        <a:sym typeface="Math1" charset="0"/>
                      </a:endParaRPr>
                    </a:p>
                  </a:txBody>
                  <a:tcPr horzOverflow="overflow">
                    <a:lnL>
                      <a:noFill/>
                    </a:lnL>
                    <a:lnR>
                      <a:noFill/>
                    </a:lnR>
                    <a:lnT>
                      <a:noFill/>
                    </a:lnT>
                    <a:lnB>
                      <a:noFill/>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charset="0"/>
                          <a:ea typeface="ＭＳ Ｐゴシック" charset="-128"/>
                          <a:sym typeface="Math1" charset="0"/>
                        </a:rPr>
                        <a:t>c</a:t>
                      </a:r>
                      <a:r>
                        <a:rPr kumimoji="0" lang="en-US" altLang="en-US" sz="2800" b="0" i="0" u="none" strike="noStrike" cap="none" normalizeH="0" baseline="-25000">
                          <a:ln>
                            <a:noFill/>
                          </a:ln>
                          <a:solidFill>
                            <a:schemeClr val="tx1"/>
                          </a:solidFill>
                          <a:effectLst/>
                          <a:latin typeface="Times New Roman" charset="0"/>
                          <a:ea typeface="ＭＳ Ｐゴシック" charset="-128"/>
                          <a:sym typeface="Math1" charset="0"/>
                        </a:rPr>
                        <a:t>12</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58800">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charset="0"/>
                          <a:ea typeface="ＭＳ Ｐゴシック" charset="-128"/>
                          <a:sym typeface="Math1" charset="0"/>
                        </a:rPr>
                        <a:t>c</a:t>
                      </a:r>
                      <a:r>
                        <a:rPr kumimoji="0" lang="en-US" altLang="en-US" sz="2800" b="0" i="0" u="none" strike="noStrike" cap="none" normalizeH="0" baseline="-25000">
                          <a:ln>
                            <a:noFill/>
                          </a:ln>
                          <a:solidFill>
                            <a:schemeClr val="tx1"/>
                          </a:solidFill>
                          <a:effectLst/>
                          <a:latin typeface="Times New Roman" charset="0"/>
                          <a:ea typeface="ＭＳ Ｐゴシック" charset="-128"/>
                          <a:sym typeface="Math1" charset="0"/>
                        </a:rPr>
                        <a:t>21</a:t>
                      </a:r>
                    </a:p>
                  </a:txBody>
                  <a:tcPr horzOverflow="overflow">
                    <a:lnL>
                      <a:noFill/>
                    </a:lnL>
                    <a:lnR>
                      <a:noFill/>
                    </a:lnR>
                    <a:lnT>
                      <a:noFill/>
                    </a:lnT>
                    <a:lnB>
                      <a:noFill/>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charset="0"/>
                          <a:ea typeface="ＭＳ Ｐゴシック" charset="-128"/>
                          <a:sym typeface="Math1" charset="0"/>
                        </a:rPr>
                        <a:t>c</a:t>
                      </a:r>
                      <a:r>
                        <a:rPr kumimoji="0" lang="en-US" altLang="en-US" sz="2800" b="0" i="0" u="none" strike="noStrike" cap="none" normalizeH="0" baseline="-25000" dirty="0">
                          <a:ln>
                            <a:noFill/>
                          </a:ln>
                          <a:solidFill>
                            <a:schemeClr val="tx1"/>
                          </a:solidFill>
                          <a:effectLst/>
                          <a:latin typeface="Times New Roman" charset="0"/>
                          <a:ea typeface="ＭＳ Ｐゴシック" charset="-128"/>
                          <a:sym typeface="Math1" charset="0"/>
                        </a:rPr>
                        <a:t>22</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96277" name="Group 91"/>
          <p:cNvGrpSpPr>
            <a:grpSpLocks/>
          </p:cNvGrpSpPr>
          <p:nvPr/>
        </p:nvGrpSpPr>
        <p:grpSpPr bwMode="auto">
          <a:xfrm>
            <a:off x="1447800" y="2438400"/>
            <a:ext cx="3505200" cy="914400"/>
            <a:chOff x="912" y="1296"/>
            <a:chExt cx="2208" cy="576"/>
          </a:xfrm>
        </p:grpSpPr>
        <p:grpSp>
          <p:nvGrpSpPr>
            <p:cNvPr id="96279" name="Group 62"/>
            <p:cNvGrpSpPr>
              <a:grpSpLocks/>
            </p:cNvGrpSpPr>
            <p:nvPr/>
          </p:nvGrpSpPr>
          <p:grpSpPr bwMode="auto">
            <a:xfrm>
              <a:off x="912" y="1296"/>
              <a:ext cx="720" cy="576"/>
              <a:chOff x="912" y="1296"/>
              <a:chExt cx="720" cy="576"/>
            </a:xfrm>
          </p:grpSpPr>
          <p:sp>
            <p:nvSpPr>
              <p:cNvPr id="96282" name="AutoShape 4"/>
              <p:cNvSpPr>
                <a:spLocks/>
              </p:cNvSpPr>
              <p:nvPr/>
            </p:nvSpPr>
            <p:spPr bwMode="auto">
              <a:xfrm>
                <a:off x="912" y="1296"/>
                <a:ext cx="48" cy="576"/>
              </a:xfrm>
              <a:prstGeom prst="leftBracket">
                <a:avLst>
                  <a:gd name="adj" fmla="val 10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6283" name="AutoShape 29"/>
              <p:cNvSpPr>
                <a:spLocks/>
              </p:cNvSpPr>
              <p:nvPr/>
            </p:nvSpPr>
            <p:spPr bwMode="auto">
              <a:xfrm>
                <a:off x="1584" y="1296"/>
                <a:ext cx="48" cy="576"/>
              </a:xfrm>
              <a:prstGeom prst="rightBracket">
                <a:avLst>
                  <a:gd name="adj" fmla="val 10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sp>
          <p:nvSpPr>
            <p:cNvPr id="96280" name="Text Box 87"/>
            <p:cNvSpPr txBox="1">
              <a:spLocks noChangeArrowheads="1"/>
            </p:cNvSpPr>
            <p:nvPr/>
          </p:nvSpPr>
          <p:spPr bwMode="auto">
            <a:xfrm>
              <a:off x="1728" y="144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50000"/>
                </a:spcBef>
                <a:buFontTx/>
                <a:buNone/>
              </a:pPr>
              <a:r>
                <a:rPr lang="en-US" altLang="en-US" sz="2400"/>
                <a:t>+</a:t>
              </a:r>
            </a:p>
          </p:txBody>
        </p:sp>
        <p:sp>
          <p:nvSpPr>
            <p:cNvPr id="96281" name="Text Box 88"/>
            <p:cNvSpPr txBox="1">
              <a:spLocks noChangeArrowheads="1"/>
            </p:cNvSpPr>
            <p:nvPr/>
          </p:nvSpPr>
          <p:spPr bwMode="auto">
            <a:xfrm>
              <a:off x="2832" y="144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50000"/>
                </a:spcBef>
                <a:buFontTx/>
                <a:buNone/>
              </a:pPr>
              <a:r>
                <a:rPr lang="en-US" altLang="en-US" sz="2400"/>
                <a:t>=</a:t>
              </a:r>
            </a:p>
          </p:txBody>
        </p:sp>
      </p:grpSp>
      <p:sp>
        <p:nvSpPr>
          <p:cNvPr id="96278" name="Text Box 89"/>
          <p:cNvSpPr txBox="1">
            <a:spLocks noChangeArrowheads="1"/>
          </p:cNvSpPr>
          <p:nvPr/>
        </p:nvSpPr>
        <p:spPr bwMode="auto">
          <a:xfrm>
            <a:off x="685800" y="1524000"/>
            <a:ext cx="7208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1608138" algn="l"/>
              </a:tabLst>
              <a:defRPr sz="3200">
                <a:solidFill>
                  <a:schemeClr val="tx1"/>
                </a:solidFill>
                <a:latin typeface="Times New Roman" charset="0"/>
                <a:ea typeface="ＭＳ Ｐゴシック" charset="-128"/>
              </a:defRPr>
            </a:lvl1pPr>
            <a:lvl2pPr marL="742950" indent="-285750">
              <a:spcBef>
                <a:spcPct val="20000"/>
              </a:spcBef>
              <a:buChar char="–"/>
              <a:tabLst>
                <a:tab pos="1608138" algn="l"/>
              </a:tabLst>
              <a:defRPr sz="2800">
                <a:solidFill>
                  <a:schemeClr val="tx1"/>
                </a:solidFill>
                <a:latin typeface="Times New Roman" charset="0"/>
                <a:ea typeface="ＭＳ Ｐゴシック" charset="-128"/>
              </a:defRPr>
            </a:lvl2pPr>
            <a:lvl3pPr marL="1143000" indent="-228600">
              <a:spcBef>
                <a:spcPct val="20000"/>
              </a:spcBef>
              <a:buChar char="•"/>
              <a:tabLst>
                <a:tab pos="1608138" algn="l"/>
              </a:tabLst>
              <a:defRPr sz="2400">
                <a:solidFill>
                  <a:schemeClr val="tx1"/>
                </a:solidFill>
                <a:latin typeface="Times New Roman" charset="0"/>
                <a:ea typeface="ＭＳ Ｐゴシック" charset="-128"/>
              </a:defRPr>
            </a:lvl3pPr>
            <a:lvl4pPr marL="1600200" indent="-228600">
              <a:spcBef>
                <a:spcPct val="20000"/>
              </a:spcBef>
              <a:buChar char="–"/>
              <a:tabLst>
                <a:tab pos="1608138" algn="l"/>
              </a:tabLst>
              <a:defRPr sz="2000">
                <a:solidFill>
                  <a:schemeClr val="tx1"/>
                </a:solidFill>
                <a:latin typeface="Times New Roman" charset="0"/>
                <a:ea typeface="ＭＳ Ｐゴシック" charset="-128"/>
              </a:defRPr>
            </a:lvl4pPr>
            <a:lvl5pPr marL="2057400" indent="-228600">
              <a:spcBef>
                <a:spcPct val="20000"/>
              </a:spcBef>
              <a:buChar char="»"/>
              <a:tabLst>
                <a:tab pos="1608138" algn="l"/>
              </a:tabLst>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tabLst>
                <a:tab pos="1608138" algn="l"/>
              </a:tabLst>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tabLst>
                <a:tab pos="1608138" algn="l"/>
              </a:tabLst>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tabLst>
                <a:tab pos="1608138" algn="l"/>
              </a:tabLst>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tabLst>
                <a:tab pos="1608138" algn="l"/>
              </a:tabLst>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800" b="1"/>
              <a:t>Problem</a:t>
            </a:r>
            <a:r>
              <a:rPr lang="en-US" altLang="en-US" sz="2800"/>
              <a:t>: add two 2</a:t>
            </a:r>
            <a:r>
              <a:rPr lang="en-US" altLang="en-US" sz="2800">
                <a:sym typeface="Mathematica1Mono" charset="0"/>
              </a:rPr>
              <a:t>×</a:t>
            </a:r>
            <a:r>
              <a:rPr lang="en-US" altLang="en-US" sz="2800"/>
              <a:t>2 matrices on 4 processors.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9152E18B-A9B6-4C46-8A87-FA706C650380}" type="slidenum">
              <a:rPr lang="en-US" altLang="en-US" sz="1400"/>
              <a:pPr>
                <a:spcBef>
                  <a:spcPct val="0"/>
                </a:spcBef>
                <a:buFontTx/>
                <a:buNone/>
              </a:pPr>
              <a:t>49</a:t>
            </a:fld>
            <a:endParaRPr lang="en-US" altLang="en-US" sz="1400"/>
          </a:p>
        </p:txBody>
      </p:sp>
      <p:sp>
        <p:nvSpPr>
          <p:cNvPr id="98306" name="Rectangle 2"/>
          <p:cNvSpPr>
            <a:spLocks noGrp="1" noChangeArrowheads="1"/>
          </p:cNvSpPr>
          <p:nvPr>
            <p:ph type="title"/>
          </p:nvPr>
        </p:nvSpPr>
        <p:spPr>
          <a:xfrm>
            <a:off x="685800" y="381000"/>
            <a:ext cx="7772400" cy="1143000"/>
          </a:xfrm>
        </p:spPr>
        <p:txBody>
          <a:bodyPr/>
          <a:lstStyle/>
          <a:p>
            <a:pPr eaLnBrk="1" hangingPunct="1"/>
            <a:r>
              <a:rPr lang="en-US" altLang="en-US">
                <a:ea typeface="ＭＳ Ｐゴシック" charset="-128"/>
              </a:rPr>
              <a:t>Notes on SIMD Example</a:t>
            </a:r>
          </a:p>
        </p:txBody>
      </p:sp>
      <p:sp>
        <p:nvSpPr>
          <p:cNvPr id="98307" name="Rectangle 3"/>
          <p:cNvSpPr>
            <a:spLocks noGrp="1" noChangeArrowheads="1"/>
          </p:cNvSpPr>
          <p:nvPr>
            <p:ph type="body" idx="1"/>
          </p:nvPr>
        </p:nvSpPr>
        <p:spPr>
          <a:xfrm>
            <a:off x="609600" y="1524000"/>
            <a:ext cx="7848600" cy="4876800"/>
          </a:xfrm>
        </p:spPr>
        <p:txBody>
          <a:bodyPr/>
          <a:lstStyle/>
          <a:p>
            <a:pPr eaLnBrk="1" hangingPunct="1">
              <a:lnSpc>
                <a:spcPct val="90000"/>
              </a:lnSpc>
            </a:pPr>
            <a:r>
              <a:rPr lang="en-US" altLang="en-US" sz="2800">
                <a:ea typeface="ＭＳ Ｐゴシック" charset="-128"/>
              </a:rPr>
              <a:t>In this example the instruction is simple, but in general it could be more complex such as merging two lists of numbers.</a:t>
            </a:r>
          </a:p>
          <a:p>
            <a:pPr eaLnBrk="1" hangingPunct="1">
              <a:lnSpc>
                <a:spcPct val="90000"/>
              </a:lnSpc>
            </a:pPr>
            <a:r>
              <a:rPr lang="en-US" altLang="en-US" sz="2800">
                <a:ea typeface="ＭＳ Ｐゴシック" charset="-128"/>
              </a:rPr>
              <a:t>The data may be simple (one number) or complex (several numbers).</a:t>
            </a:r>
          </a:p>
          <a:p>
            <a:pPr eaLnBrk="1" hangingPunct="1">
              <a:lnSpc>
                <a:spcPct val="90000"/>
              </a:lnSpc>
            </a:pPr>
            <a:r>
              <a:rPr lang="en-US" altLang="en-US" sz="2800">
                <a:ea typeface="ＭＳ Ｐゴシック" charset="-128"/>
              </a:rPr>
              <a:t>Sometimes it may be necessary to have only a subset of the processors execute an instruction, i.e., only some data needs to be operated on for that instruction. This information can be encoded in the instruction itself indicating whether</a:t>
            </a:r>
          </a:p>
          <a:p>
            <a:pPr lvl="1" eaLnBrk="1" hangingPunct="1">
              <a:lnSpc>
                <a:spcPct val="90000"/>
              </a:lnSpc>
            </a:pPr>
            <a:r>
              <a:rPr lang="en-US" altLang="en-US" sz="2400">
                <a:ea typeface="ＭＳ Ｐゴシック" charset="-128"/>
              </a:rPr>
              <a:t>the processor is active (execute the instruction)</a:t>
            </a:r>
          </a:p>
          <a:p>
            <a:pPr lvl="1" eaLnBrk="1" hangingPunct="1">
              <a:lnSpc>
                <a:spcPct val="90000"/>
              </a:lnSpc>
            </a:pPr>
            <a:r>
              <a:rPr lang="en-US" altLang="en-US" sz="2400">
                <a:ea typeface="ＭＳ Ｐゴシック" charset="-128"/>
              </a:rPr>
              <a:t>the processor is inactive (wait for the next instruction)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F7F87747-4781-8C4C-8742-FFC7AFF72EAC}" type="slidenum">
              <a:rPr lang="en-US" altLang="en-US" sz="1400"/>
              <a:pPr>
                <a:spcBef>
                  <a:spcPct val="0"/>
                </a:spcBef>
                <a:buFontTx/>
                <a:buNone/>
              </a:pPr>
              <a:t>5</a:t>
            </a:fld>
            <a:endParaRPr lang="en-US" altLang="en-US" sz="1400"/>
          </a:p>
        </p:txBody>
      </p:sp>
      <p:sp>
        <p:nvSpPr>
          <p:cNvPr id="22530" name="Rectangle 2"/>
          <p:cNvSpPr>
            <a:spLocks noGrp="1" noChangeArrowheads="1"/>
          </p:cNvSpPr>
          <p:nvPr>
            <p:ph type="title"/>
          </p:nvPr>
        </p:nvSpPr>
        <p:spPr>
          <a:xfrm>
            <a:off x="539750" y="333375"/>
            <a:ext cx="7772400" cy="1143000"/>
          </a:xfrm>
        </p:spPr>
        <p:txBody>
          <a:bodyPr/>
          <a:lstStyle/>
          <a:p>
            <a:pPr eaLnBrk="1" hangingPunct="1"/>
            <a:r>
              <a:rPr lang="en-US" altLang="en-US">
                <a:ea typeface="ＭＳ Ｐゴシック" charset="-128"/>
              </a:rPr>
              <a:t>Topics Covered on Days 2-4</a:t>
            </a:r>
          </a:p>
        </p:txBody>
      </p:sp>
      <p:sp>
        <p:nvSpPr>
          <p:cNvPr id="22531" name="Rectangle 3"/>
          <p:cNvSpPr>
            <a:spLocks noGrp="1" noChangeArrowheads="1"/>
          </p:cNvSpPr>
          <p:nvPr>
            <p:ph type="body" idx="1"/>
          </p:nvPr>
        </p:nvSpPr>
        <p:spPr>
          <a:xfrm>
            <a:off x="395288" y="1700213"/>
            <a:ext cx="8569325" cy="3375025"/>
          </a:xfrm>
        </p:spPr>
        <p:txBody>
          <a:bodyPr>
            <a:spAutoFit/>
          </a:bodyPr>
          <a:lstStyle/>
          <a:p>
            <a:pPr eaLnBrk="1" hangingPunct="1">
              <a:lnSpc>
                <a:spcPct val="90000"/>
              </a:lnSpc>
            </a:pPr>
            <a:r>
              <a:rPr lang="en-US" altLang="en-US" sz="2800" i="1">
                <a:ea typeface="ＭＳ Ｐゴシック" charset="-128"/>
              </a:rPr>
              <a:t>Day 2</a:t>
            </a:r>
            <a:r>
              <a:rPr lang="en-US" altLang="en-US" sz="2800">
                <a:ea typeface="ＭＳ Ｐゴシック" charset="-128"/>
              </a:rPr>
              <a:t>: Programming with OpenMP; interconnection networks; network metrics; classification of parallel algorithms; speedup and efficiency.</a:t>
            </a:r>
          </a:p>
          <a:p>
            <a:pPr eaLnBrk="1" hangingPunct="1">
              <a:lnSpc>
                <a:spcPct val="90000"/>
              </a:lnSpc>
            </a:pPr>
            <a:r>
              <a:rPr lang="en-US" altLang="en-US" sz="2800" i="1">
                <a:ea typeface="ＭＳ Ｐゴシック" charset="-128"/>
              </a:rPr>
              <a:t>Day 3</a:t>
            </a:r>
            <a:r>
              <a:rPr lang="en-US" altLang="en-US" sz="2800">
                <a:ea typeface="ＭＳ Ｐゴシック" charset="-128"/>
              </a:rPr>
              <a:t>: Scalable algorithms; Amdahl's law; sending and receiving messages; programming with MPI; collective communication.</a:t>
            </a:r>
          </a:p>
          <a:p>
            <a:pPr eaLnBrk="1" hangingPunct="1">
              <a:lnSpc>
                <a:spcPct val="90000"/>
              </a:lnSpc>
            </a:pPr>
            <a:r>
              <a:rPr lang="en-US" altLang="en-US" sz="2800">
                <a:ea typeface="ＭＳ Ｐゴシック" charset="-128"/>
              </a:rPr>
              <a:t>Day 4: Integration example; regular computations and another simple example.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E362DFD3-3149-EA4B-B2AF-E16C04976C6E}" type="slidenum">
              <a:rPr lang="en-US" altLang="en-US" sz="1400"/>
              <a:pPr>
                <a:spcBef>
                  <a:spcPct val="0"/>
                </a:spcBef>
                <a:buFontTx/>
                <a:buNone/>
              </a:pPr>
              <a:t>50</a:t>
            </a:fld>
            <a:endParaRPr lang="en-US" altLang="en-US" sz="1400"/>
          </a:p>
        </p:txBody>
      </p:sp>
      <p:sp>
        <p:nvSpPr>
          <p:cNvPr id="100354" name="Rectangle 2"/>
          <p:cNvSpPr>
            <a:spLocks noGrp="1" noChangeArrowheads="1"/>
          </p:cNvSpPr>
          <p:nvPr>
            <p:ph type="title"/>
          </p:nvPr>
        </p:nvSpPr>
        <p:spPr/>
        <p:txBody>
          <a:bodyPr/>
          <a:lstStyle/>
          <a:p>
            <a:pPr eaLnBrk="1" hangingPunct="1"/>
            <a:r>
              <a:rPr lang="en-US" altLang="en-US">
                <a:ea typeface="ＭＳ Ｐゴシック" charset="-128"/>
              </a:rPr>
              <a:t>MIMD Computers</a:t>
            </a:r>
          </a:p>
        </p:txBody>
      </p:sp>
      <p:sp>
        <p:nvSpPr>
          <p:cNvPr id="100355" name="Rectangle 3"/>
          <p:cNvSpPr>
            <a:spLocks noGrp="1" noChangeArrowheads="1"/>
          </p:cNvSpPr>
          <p:nvPr>
            <p:ph type="body" idx="1"/>
          </p:nvPr>
        </p:nvSpPr>
        <p:spPr>
          <a:xfrm>
            <a:off x="685800" y="1981200"/>
            <a:ext cx="7772400" cy="1143000"/>
          </a:xfrm>
        </p:spPr>
        <p:txBody>
          <a:bodyPr/>
          <a:lstStyle/>
          <a:p>
            <a:pPr marL="0" indent="0" eaLnBrk="1" hangingPunct="1">
              <a:lnSpc>
                <a:spcPct val="90000"/>
              </a:lnSpc>
              <a:buFontTx/>
              <a:buNone/>
            </a:pPr>
            <a:r>
              <a:rPr lang="en-US" altLang="en-US" sz="2800">
                <a:ea typeface="ＭＳ Ｐゴシック" charset="-128"/>
              </a:rPr>
              <a:t>This is the most general and most powerful of our classification. We have N processors, N streams of instructions, and N streams of data.</a:t>
            </a:r>
          </a:p>
          <a:p>
            <a:pPr marL="0" indent="0" eaLnBrk="1" hangingPunct="1">
              <a:lnSpc>
                <a:spcPct val="90000"/>
              </a:lnSpc>
              <a:buFontTx/>
              <a:buNone/>
            </a:pPr>
            <a:endParaRPr lang="en-US" altLang="en-US" sz="2800">
              <a:ea typeface="ＭＳ Ｐゴシック" charset="-128"/>
            </a:endParaRPr>
          </a:p>
        </p:txBody>
      </p:sp>
      <p:grpSp>
        <p:nvGrpSpPr>
          <p:cNvPr id="100356" name="Group 30"/>
          <p:cNvGrpSpPr>
            <a:grpSpLocks/>
          </p:cNvGrpSpPr>
          <p:nvPr/>
        </p:nvGrpSpPr>
        <p:grpSpPr bwMode="auto">
          <a:xfrm>
            <a:off x="990600" y="3505200"/>
            <a:ext cx="6934200" cy="2524125"/>
            <a:chOff x="624" y="2208"/>
            <a:chExt cx="4368" cy="1590"/>
          </a:xfrm>
        </p:grpSpPr>
        <p:sp>
          <p:nvSpPr>
            <p:cNvPr id="100357" name="Text Box 5"/>
            <p:cNvSpPr txBox="1">
              <a:spLocks noChangeArrowheads="1"/>
            </p:cNvSpPr>
            <p:nvPr/>
          </p:nvSpPr>
          <p:spPr bwMode="auto">
            <a:xfrm>
              <a:off x="2352" y="2928"/>
              <a:ext cx="101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Processor 2</a:t>
              </a:r>
            </a:p>
          </p:txBody>
        </p:sp>
        <p:sp>
          <p:nvSpPr>
            <p:cNvPr id="100358" name="Text Box 6"/>
            <p:cNvSpPr txBox="1">
              <a:spLocks noChangeArrowheads="1"/>
            </p:cNvSpPr>
            <p:nvPr/>
          </p:nvSpPr>
          <p:spPr bwMode="auto">
            <a:xfrm>
              <a:off x="3936" y="2928"/>
              <a:ext cx="105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Processor N</a:t>
              </a:r>
            </a:p>
          </p:txBody>
        </p:sp>
        <p:sp>
          <p:nvSpPr>
            <p:cNvPr id="100359" name="Line 7"/>
            <p:cNvSpPr>
              <a:spLocks noChangeShapeType="1"/>
            </p:cNvSpPr>
            <p:nvPr/>
          </p:nvSpPr>
          <p:spPr bwMode="auto">
            <a:xfrm>
              <a:off x="3360" y="3072"/>
              <a:ext cx="57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0360" name="Text Box 8"/>
            <p:cNvSpPr txBox="1">
              <a:spLocks noChangeArrowheads="1"/>
            </p:cNvSpPr>
            <p:nvPr/>
          </p:nvSpPr>
          <p:spPr bwMode="auto">
            <a:xfrm>
              <a:off x="1200" y="3504"/>
              <a:ext cx="85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Control 1</a:t>
              </a:r>
            </a:p>
          </p:txBody>
        </p:sp>
        <p:sp>
          <p:nvSpPr>
            <p:cNvPr id="100361" name="Line 11"/>
            <p:cNvSpPr>
              <a:spLocks noChangeShapeType="1"/>
            </p:cNvSpPr>
            <p:nvPr/>
          </p:nvSpPr>
          <p:spPr bwMode="auto">
            <a:xfrm flipV="1">
              <a:off x="1584" y="3216"/>
              <a:ext cx="0" cy="28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0362" name="Line 12"/>
            <p:cNvSpPr>
              <a:spLocks noChangeShapeType="1"/>
            </p:cNvSpPr>
            <p:nvPr/>
          </p:nvSpPr>
          <p:spPr bwMode="auto">
            <a:xfrm flipV="1">
              <a:off x="2832" y="3216"/>
              <a:ext cx="0" cy="28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0363" name="Line 13"/>
            <p:cNvSpPr>
              <a:spLocks noChangeShapeType="1"/>
            </p:cNvSpPr>
            <p:nvPr/>
          </p:nvSpPr>
          <p:spPr bwMode="auto">
            <a:xfrm flipV="1">
              <a:off x="4464" y="3216"/>
              <a:ext cx="0" cy="28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0364" name="Text Box 15"/>
            <p:cNvSpPr txBox="1">
              <a:spLocks noChangeArrowheads="1"/>
            </p:cNvSpPr>
            <p:nvPr/>
          </p:nvSpPr>
          <p:spPr bwMode="auto">
            <a:xfrm>
              <a:off x="1104" y="2208"/>
              <a:ext cx="3467"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Shared memory or interconnection network</a:t>
              </a:r>
            </a:p>
          </p:txBody>
        </p:sp>
        <p:sp>
          <p:nvSpPr>
            <p:cNvPr id="100365" name="Text Box 16"/>
            <p:cNvSpPr txBox="1">
              <a:spLocks noChangeArrowheads="1"/>
            </p:cNvSpPr>
            <p:nvPr/>
          </p:nvSpPr>
          <p:spPr bwMode="auto">
            <a:xfrm>
              <a:off x="1056" y="2928"/>
              <a:ext cx="101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Processor 1</a:t>
              </a:r>
            </a:p>
          </p:txBody>
        </p:sp>
        <p:sp>
          <p:nvSpPr>
            <p:cNvPr id="100366" name="Line 17"/>
            <p:cNvSpPr>
              <a:spLocks noChangeShapeType="1"/>
            </p:cNvSpPr>
            <p:nvPr/>
          </p:nvSpPr>
          <p:spPr bwMode="auto">
            <a:xfrm>
              <a:off x="1536" y="2496"/>
              <a:ext cx="0" cy="432"/>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0367" name="Line 18"/>
            <p:cNvSpPr>
              <a:spLocks noChangeShapeType="1"/>
            </p:cNvSpPr>
            <p:nvPr/>
          </p:nvSpPr>
          <p:spPr bwMode="auto">
            <a:xfrm>
              <a:off x="2832" y="2496"/>
              <a:ext cx="0" cy="432"/>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0368" name="Line 19"/>
            <p:cNvSpPr>
              <a:spLocks noChangeShapeType="1"/>
            </p:cNvSpPr>
            <p:nvPr/>
          </p:nvSpPr>
          <p:spPr bwMode="auto">
            <a:xfrm>
              <a:off x="4416" y="2496"/>
              <a:ext cx="0" cy="432"/>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0369" name="Text Box 20"/>
            <p:cNvSpPr txBox="1">
              <a:spLocks noChangeArrowheads="1"/>
            </p:cNvSpPr>
            <p:nvPr/>
          </p:nvSpPr>
          <p:spPr bwMode="auto">
            <a:xfrm>
              <a:off x="672" y="2544"/>
              <a:ext cx="603"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lnSpc>
                  <a:spcPct val="80000"/>
                </a:lnSpc>
                <a:spcBef>
                  <a:spcPct val="0"/>
                </a:spcBef>
                <a:buFontTx/>
                <a:buNone/>
              </a:pPr>
              <a:r>
                <a:rPr lang="en-US" altLang="en-US" sz="2000"/>
                <a:t>Data</a:t>
              </a:r>
            </a:p>
            <a:p>
              <a:pPr eaLnBrk="1" hangingPunct="1">
                <a:lnSpc>
                  <a:spcPct val="80000"/>
                </a:lnSpc>
                <a:spcBef>
                  <a:spcPct val="0"/>
                </a:spcBef>
                <a:buFontTx/>
                <a:buNone/>
              </a:pPr>
              <a:r>
                <a:rPr lang="en-US" altLang="en-US" sz="2000"/>
                <a:t>streams</a:t>
              </a:r>
            </a:p>
          </p:txBody>
        </p:sp>
        <p:sp>
          <p:nvSpPr>
            <p:cNvPr id="100370" name="Text Box 21"/>
            <p:cNvSpPr txBox="1">
              <a:spLocks noChangeArrowheads="1"/>
            </p:cNvSpPr>
            <p:nvPr/>
          </p:nvSpPr>
          <p:spPr bwMode="auto">
            <a:xfrm>
              <a:off x="1536" y="254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1</a:t>
              </a:r>
            </a:p>
          </p:txBody>
        </p:sp>
        <p:sp>
          <p:nvSpPr>
            <p:cNvPr id="100371" name="Text Box 22"/>
            <p:cNvSpPr txBox="1">
              <a:spLocks noChangeArrowheads="1"/>
            </p:cNvSpPr>
            <p:nvPr/>
          </p:nvSpPr>
          <p:spPr bwMode="auto">
            <a:xfrm>
              <a:off x="2832" y="2592"/>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2</a:t>
              </a:r>
            </a:p>
          </p:txBody>
        </p:sp>
        <p:sp>
          <p:nvSpPr>
            <p:cNvPr id="100372" name="Text Box 23"/>
            <p:cNvSpPr txBox="1">
              <a:spLocks noChangeArrowheads="1"/>
            </p:cNvSpPr>
            <p:nvPr/>
          </p:nvSpPr>
          <p:spPr bwMode="auto">
            <a:xfrm>
              <a:off x="4416" y="2592"/>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N</a:t>
              </a:r>
            </a:p>
          </p:txBody>
        </p:sp>
        <p:sp>
          <p:nvSpPr>
            <p:cNvPr id="100373" name="Text Box 24"/>
            <p:cNvSpPr txBox="1">
              <a:spLocks noChangeArrowheads="1"/>
            </p:cNvSpPr>
            <p:nvPr/>
          </p:nvSpPr>
          <p:spPr bwMode="auto">
            <a:xfrm>
              <a:off x="624" y="3216"/>
              <a:ext cx="91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lnSpc>
                  <a:spcPct val="80000"/>
                </a:lnSpc>
                <a:spcBef>
                  <a:spcPct val="0"/>
                </a:spcBef>
                <a:buFontTx/>
                <a:buNone/>
              </a:pPr>
              <a:r>
                <a:rPr lang="en-US" altLang="en-US" sz="2000"/>
                <a:t>Instruction streams</a:t>
              </a:r>
            </a:p>
          </p:txBody>
        </p:sp>
        <p:sp>
          <p:nvSpPr>
            <p:cNvPr id="100374" name="Text Box 25"/>
            <p:cNvSpPr txBox="1">
              <a:spLocks noChangeArrowheads="1"/>
            </p:cNvSpPr>
            <p:nvPr/>
          </p:nvSpPr>
          <p:spPr bwMode="auto">
            <a:xfrm>
              <a:off x="2448" y="3504"/>
              <a:ext cx="85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Control 2</a:t>
              </a:r>
            </a:p>
          </p:txBody>
        </p:sp>
        <p:sp>
          <p:nvSpPr>
            <p:cNvPr id="100375" name="Text Box 26"/>
            <p:cNvSpPr txBox="1">
              <a:spLocks noChangeArrowheads="1"/>
            </p:cNvSpPr>
            <p:nvPr/>
          </p:nvSpPr>
          <p:spPr bwMode="auto">
            <a:xfrm>
              <a:off x="4080" y="3504"/>
              <a:ext cx="895"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Control N</a:t>
              </a:r>
            </a:p>
          </p:txBody>
        </p:sp>
        <p:sp>
          <p:nvSpPr>
            <p:cNvPr id="100376" name="Text Box 27"/>
            <p:cNvSpPr txBox="1">
              <a:spLocks noChangeArrowheads="1"/>
            </p:cNvSpPr>
            <p:nvPr/>
          </p:nvSpPr>
          <p:spPr bwMode="auto">
            <a:xfrm>
              <a:off x="1584" y="326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1</a:t>
              </a:r>
            </a:p>
          </p:txBody>
        </p:sp>
        <p:sp>
          <p:nvSpPr>
            <p:cNvPr id="100377" name="Text Box 28"/>
            <p:cNvSpPr txBox="1">
              <a:spLocks noChangeArrowheads="1"/>
            </p:cNvSpPr>
            <p:nvPr/>
          </p:nvSpPr>
          <p:spPr bwMode="auto">
            <a:xfrm>
              <a:off x="2832" y="326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2</a:t>
              </a:r>
            </a:p>
          </p:txBody>
        </p:sp>
        <p:sp>
          <p:nvSpPr>
            <p:cNvPr id="100378" name="Text Box 29"/>
            <p:cNvSpPr txBox="1">
              <a:spLocks noChangeArrowheads="1"/>
            </p:cNvSpPr>
            <p:nvPr/>
          </p:nvSpPr>
          <p:spPr bwMode="auto">
            <a:xfrm>
              <a:off x="4464" y="3264"/>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N</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FE3F93F7-4ECF-1C49-B538-4904D29D9BB9}" type="slidenum">
              <a:rPr lang="en-US" altLang="en-US" sz="1400"/>
              <a:pPr>
                <a:spcBef>
                  <a:spcPct val="0"/>
                </a:spcBef>
                <a:buFontTx/>
                <a:buNone/>
              </a:pPr>
              <a:t>51</a:t>
            </a:fld>
            <a:endParaRPr lang="en-US" altLang="en-US" sz="1400"/>
          </a:p>
        </p:txBody>
      </p:sp>
      <p:sp>
        <p:nvSpPr>
          <p:cNvPr id="102402" name="Rectangle 2"/>
          <p:cNvSpPr>
            <a:spLocks noGrp="1" noChangeArrowheads="1"/>
          </p:cNvSpPr>
          <p:nvPr>
            <p:ph type="title"/>
          </p:nvPr>
        </p:nvSpPr>
        <p:spPr/>
        <p:txBody>
          <a:bodyPr/>
          <a:lstStyle/>
          <a:p>
            <a:pPr eaLnBrk="1" hangingPunct="1"/>
            <a:r>
              <a:rPr lang="en-US" altLang="en-US">
                <a:ea typeface="ＭＳ Ｐゴシック" charset="-128"/>
              </a:rPr>
              <a:t>Notes on MIMD Computers</a:t>
            </a:r>
          </a:p>
        </p:txBody>
      </p:sp>
      <p:sp>
        <p:nvSpPr>
          <p:cNvPr id="102403" name="Rectangle 3"/>
          <p:cNvSpPr>
            <a:spLocks noGrp="1" noChangeArrowheads="1"/>
          </p:cNvSpPr>
          <p:nvPr>
            <p:ph type="body" idx="1"/>
          </p:nvPr>
        </p:nvSpPr>
        <p:spPr/>
        <p:txBody>
          <a:bodyPr/>
          <a:lstStyle/>
          <a:p>
            <a:pPr eaLnBrk="1" hangingPunct="1"/>
            <a:r>
              <a:rPr lang="en-US" altLang="en-US">
                <a:ea typeface="ＭＳ Ｐゴシック" charset="-128"/>
              </a:rPr>
              <a:t>The processors can operate asynchronously, i.e., they can do different things on different data at the same time.</a:t>
            </a:r>
          </a:p>
          <a:p>
            <a:pPr eaLnBrk="1" hangingPunct="1"/>
            <a:r>
              <a:rPr lang="en-US" altLang="en-US">
                <a:ea typeface="ＭＳ Ｐゴシック" charset="-128"/>
              </a:rPr>
              <a:t>As with SIMD computers, communication of data or results between processors can be via shared memory or an interconnection network.</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4727BC3B-ED3B-3542-A229-97A082112484}" type="slidenum">
              <a:rPr lang="en-US" altLang="en-US" sz="1400"/>
              <a:pPr>
                <a:spcBef>
                  <a:spcPct val="0"/>
                </a:spcBef>
                <a:buFontTx/>
                <a:buNone/>
              </a:pPr>
              <a:t>52</a:t>
            </a:fld>
            <a:endParaRPr lang="en-US" altLang="en-US" sz="1400"/>
          </a:p>
        </p:txBody>
      </p:sp>
      <p:sp>
        <p:nvSpPr>
          <p:cNvPr id="104450" name="Rectangle 2"/>
          <p:cNvSpPr>
            <a:spLocks noGrp="1" noChangeArrowheads="1"/>
          </p:cNvSpPr>
          <p:nvPr>
            <p:ph type="title"/>
          </p:nvPr>
        </p:nvSpPr>
        <p:spPr>
          <a:xfrm>
            <a:off x="611188" y="0"/>
            <a:ext cx="7772400" cy="1143000"/>
          </a:xfrm>
        </p:spPr>
        <p:txBody>
          <a:bodyPr/>
          <a:lstStyle/>
          <a:p>
            <a:pPr eaLnBrk="1" hangingPunct="1"/>
            <a:r>
              <a:rPr lang="en-US" altLang="en-US">
                <a:ea typeface="ＭＳ Ｐゴシック" charset="-128"/>
              </a:rPr>
              <a:t>Notes on SIMD and MIMD</a:t>
            </a:r>
          </a:p>
        </p:txBody>
      </p:sp>
      <p:sp>
        <p:nvSpPr>
          <p:cNvPr id="104451" name="Rectangle 3"/>
          <p:cNvSpPr>
            <a:spLocks noGrp="1" noChangeArrowheads="1"/>
          </p:cNvSpPr>
          <p:nvPr>
            <p:ph type="body" idx="1"/>
          </p:nvPr>
        </p:nvSpPr>
        <p:spPr>
          <a:xfrm>
            <a:off x="611188" y="1052513"/>
            <a:ext cx="7921625" cy="5472112"/>
          </a:xfrm>
        </p:spPr>
        <p:txBody>
          <a:bodyPr/>
          <a:lstStyle/>
          <a:p>
            <a:pPr eaLnBrk="1" hangingPunct="1">
              <a:lnSpc>
                <a:spcPct val="90000"/>
              </a:lnSpc>
            </a:pPr>
            <a:r>
              <a:rPr lang="en-US" altLang="en-US" sz="2400">
                <a:ea typeface="ＭＳ Ｐゴシック" charset="-128"/>
              </a:rPr>
              <a:t>In most problems to be solved on SIMD and MIMD computers it is useful for the processors to be able to communicate with each other to exchange data or results. This can be done in two ways</a:t>
            </a:r>
          </a:p>
          <a:p>
            <a:pPr lvl="1" eaLnBrk="1" hangingPunct="1">
              <a:lnSpc>
                <a:spcPct val="90000"/>
              </a:lnSpc>
            </a:pPr>
            <a:r>
              <a:rPr lang="en-US" altLang="en-US" sz="2400">
                <a:ea typeface="ＭＳ Ｐゴシック" charset="-128"/>
              </a:rPr>
              <a:t>by using a shared memory and shared variables, or</a:t>
            </a:r>
          </a:p>
          <a:p>
            <a:pPr lvl="1" eaLnBrk="1" hangingPunct="1">
              <a:lnSpc>
                <a:spcPct val="90000"/>
              </a:lnSpc>
            </a:pPr>
            <a:r>
              <a:rPr lang="en-US" altLang="en-US" sz="2400">
                <a:ea typeface="ＭＳ Ｐゴシック" charset="-128"/>
              </a:rPr>
              <a:t>using an interconnection network and message passing (distributed memory)</a:t>
            </a:r>
          </a:p>
          <a:p>
            <a:pPr eaLnBrk="1" hangingPunct="1">
              <a:lnSpc>
                <a:spcPct val="90000"/>
              </a:lnSpc>
            </a:pPr>
            <a:r>
              <a:rPr lang="en-US" altLang="en-US" sz="2400">
                <a:ea typeface="ＭＳ Ｐゴシック" charset="-128"/>
              </a:rPr>
              <a:t>MIMD computers with shared memory are known as </a:t>
            </a:r>
            <a:r>
              <a:rPr lang="en-US" altLang="en-US" sz="2400" i="1">
                <a:ea typeface="ＭＳ Ｐゴシック" charset="-128"/>
              </a:rPr>
              <a:t>multiprocessors.</a:t>
            </a:r>
            <a:r>
              <a:rPr lang="en-US" altLang="en-US" sz="2400">
                <a:ea typeface="ＭＳ Ｐゴシック" charset="-128"/>
              </a:rPr>
              <a:t> An example is the Onyx 300 produced by Silicon Graphics Inc.</a:t>
            </a:r>
          </a:p>
          <a:p>
            <a:pPr eaLnBrk="1" hangingPunct="1">
              <a:lnSpc>
                <a:spcPct val="90000"/>
              </a:lnSpc>
            </a:pPr>
            <a:r>
              <a:rPr lang="en-US" altLang="en-US" sz="2400">
                <a:ea typeface="ＭＳ Ｐゴシック" charset="-128"/>
              </a:rPr>
              <a:t>MIMD computers with an interconnection network are known as </a:t>
            </a:r>
            <a:r>
              <a:rPr lang="en-US" altLang="en-US" sz="2400" i="1">
                <a:ea typeface="ＭＳ Ｐゴシック" charset="-128"/>
              </a:rPr>
              <a:t>multicomputers</a:t>
            </a:r>
            <a:r>
              <a:rPr lang="en-US" altLang="en-US" sz="2400">
                <a:ea typeface="ＭＳ Ｐゴシック" charset="-128"/>
              </a:rPr>
              <a:t>. An example is the E6500 produced by Sun Microsystems.</a:t>
            </a:r>
          </a:p>
          <a:p>
            <a:pPr eaLnBrk="1" hangingPunct="1">
              <a:lnSpc>
                <a:spcPct val="90000"/>
              </a:lnSpc>
            </a:pPr>
            <a:r>
              <a:rPr lang="en-GB" altLang="en-US" sz="2400" i="1">
                <a:ea typeface="ＭＳ Ｐゴシック" charset="-128"/>
              </a:rPr>
              <a:t>Clusters</a:t>
            </a:r>
            <a:r>
              <a:rPr lang="en-GB" altLang="en-US" sz="2400">
                <a:ea typeface="ＭＳ Ｐゴシック" charset="-128"/>
              </a:rPr>
              <a:t> are multicomputers composed of off-the-shelf components</a:t>
            </a:r>
            <a:endParaRPr lang="en-US" altLang="en-US" sz="2400">
              <a:ea typeface="ＭＳ Ｐゴシック" charset="-128"/>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44F2992F-A2CF-BE49-90D2-E6B0093E7275}" type="slidenum">
              <a:rPr lang="en-US" altLang="en-US" sz="1400"/>
              <a:pPr>
                <a:spcBef>
                  <a:spcPct val="0"/>
                </a:spcBef>
                <a:buFontTx/>
                <a:buNone/>
              </a:pPr>
              <a:t>53</a:t>
            </a:fld>
            <a:endParaRPr lang="en-US" altLang="en-US" sz="1400"/>
          </a:p>
        </p:txBody>
      </p:sp>
      <p:sp>
        <p:nvSpPr>
          <p:cNvPr id="106498" name="Rectangle 2"/>
          <p:cNvSpPr>
            <a:spLocks noGrp="1" noChangeArrowheads="1"/>
          </p:cNvSpPr>
          <p:nvPr>
            <p:ph type="title"/>
          </p:nvPr>
        </p:nvSpPr>
        <p:spPr/>
        <p:txBody>
          <a:bodyPr/>
          <a:lstStyle/>
          <a:p>
            <a:pPr eaLnBrk="1" hangingPunct="1"/>
            <a:r>
              <a:rPr lang="en-US" altLang="en-US">
                <a:ea typeface="ＭＳ Ｐゴシック" charset="-128"/>
              </a:rPr>
              <a:t>Potential of the 4 Classes</a:t>
            </a:r>
          </a:p>
        </p:txBody>
      </p:sp>
      <p:grpSp>
        <p:nvGrpSpPr>
          <p:cNvPr id="106499" name="Group 39"/>
          <p:cNvGrpSpPr>
            <a:grpSpLocks/>
          </p:cNvGrpSpPr>
          <p:nvPr/>
        </p:nvGrpSpPr>
        <p:grpSpPr bwMode="auto">
          <a:xfrm>
            <a:off x="1143000" y="2057400"/>
            <a:ext cx="6396038" cy="3127375"/>
            <a:chOff x="528" y="1296"/>
            <a:chExt cx="4029" cy="1970"/>
          </a:xfrm>
        </p:grpSpPr>
        <p:grpSp>
          <p:nvGrpSpPr>
            <p:cNvPr id="106500" name="Group 37"/>
            <p:cNvGrpSpPr>
              <a:grpSpLocks/>
            </p:cNvGrpSpPr>
            <p:nvPr/>
          </p:nvGrpSpPr>
          <p:grpSpPr bwMode="auto">
            <a:xfrm>
              <a:off x="528" y="1296"/>
              <a:ext cx="1821" cy="1920"/>
              <a:chOff x="384" y="1296"/>
              <a:chExt cx="1821" cy="1920"/>
            </a:xfrm>
          </p:grpSpPr>
          <p:sp>
            <p:nvSpPr>
              <p:cNvPr id="106516" name="Rectangle 5"/>
              <p:cNvSpPr>
                <a:spLocks noChangeArrowheads="1"/>
              </p:cNvSpPr>
              <p:nvPr/>
            </p:nvSpPr>
            <p:spPr bwMode="auto">
              <a:xfrm>
                <a:off x="864" y="1296"/>
                <a:ext cx="624" cy="624"/>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SISD</a:t>
                </a:r>
              </a:p>
            </p:txBody>
          </p:sp>
          <p:sp>
            <p:nvSpPr>
              <p:cNvPr id="106517" name="Rectangle 7"/>
              <p:cNvSpPr>
                <a:spLocks noChangeArrowheads="1"/>
              </p:cNvSpPr>
              <p:nvPr/>
            </p:nvSpPr>
            <p:spPr bwMode="auto">
              <a:xfrm>
                <a:off x="864" y="2592"/>
                <a:ext cx="624" cy="624"/>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SIMD</a:t>
                </a:r>
              </a:p>
            </p:txBody>
          </p:sp>
          <p:sp>
            <p:nvSpPr>
              <p:cNvPr id="106518" name="Text Box 9"/>
              <p:cNvSpPr txBox="1">
                <a:spLocks noChangeArrowheads="1"/>
              </p:cNvSpPr>
              <p:nvPr/>
            </p:nvSpPr>
            <p:spPr bwMode="auto">
              <a:xfrm>
                <a:off x="384" y="1392"/>
                <a:ext cx="41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lnSpc>
                    <a:spcPct val="80000"/>
                  </a:lnSpc>
                  <a:spcBef>
                    <a:spcPct val="0"/>
                  </a:spcBef>
                  <a:buFontTx/>
                  <a:buNone/>
                </a:pPr>
                <a:r>
                  <a:rPr lang="en-US" altLang="en-US" sz="2000"/>
                  <a:t>+</a:t>
                </a:r>
              </a:p>
              <a:p>
                <a:pPr algn="ctr" eaLnBrk="1" hangingPunct="1">
                  <a:lnSpc>
                    <a:spcPct val="80000"/>
                  </a:lnSpc>
                  <a:spcBef>
                    <a:spcPct val="0"/>
                  </a:spcBef>
                  <a:buFontTx/>
                  <a:buNone/>
                </a:pPr>
                <a:r>
                  <a:rPr lang="en-US" altLang="en-US" sz="2000"/>
                  <a:t>A  B</a:t>
                </a:r>
              </a:p>
            </p:txBody>
          </p:sp>
          <p:sp>
            <p:nvSpPr>
              <p:cNvPr id="106519" name="Text Box 11"/>
              <p:cNvSpPr txBox="1">
                <a:spLocks noChangeArrowheads="1"/>
              </p:cNvSpPr>
              <p:nvPr/>
            </p:nvSpPr>
            <p:spPr bwMode="auto">
              <a:xfrm>
                <a:off x="432" y="2640"/>
                <a:ext cx="419"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lnSpc>
                    <a:spcPct val="80000"/>
                  </a:lnSpc>
                  <a:spcBef>
                    <a:spcPct val="0"/>
                  </a:spcBef>
                  <a:buFontTx/>
                  <a:buNone/>
                </a:pPr>
                <a:r>
                  <a:rPr lang="en-US" altLang="en-US" sz="2000"/>
                  <a:t>+</a:t>
                </a:r>
              </a:p>
              <a:p>
                <a:pPr algn="ctr" eaLnBrk="1" hangingPunct="1">
                  <a:lnSpc>
                    <a:spcPct val="80000"/>
                  </a:lnSpc>
                  <a:spcBef>
                    <a:spcPct val="0"/>
                  </a:spcBef>
                  <a:buFontTx/>
                  <a:buNone/>
                </a:pPr>
                <a:r>
                  <a:rPr lang="en-US" altLang="en-US" sz="2000"/>
                  <a:t>A  B</a:t>
                </a:r>
              </a:p>
              <a:p>
                <a:pPr algn="ctr" eaLnBrk="1" hangingPunct="1">
                  <a:lnSpc>
                    <a:spcPct val="80000"/>
                  </a:lnSpc>
                  <a:spcBef>
                    <a:spcPct val="0"/>
                  </a:spcBef>
                  <a:buFontTx/>
                  <a:buNone/>
                </a:pPr>
                <a:r>
                  <a:rPr lang="en-US" altLang="en-US" sz="2000"/>
                  <a:t>C  D</a:t>
                </a:r>
              </a:p>
            </p:txBody>
          </p:sp>
          <p:grpSp>
            <p:nvGrpSpPr>
              <p:cNvPr id="106520" name="Group 17"/>
              <p:cNvGrpSpPr>
                <a:grpSpLocks/>
              </p:cNvGrpSpPr>
              <p:nvPr/>
            </p:nvGrpSpPr>
            <p:grpSpPr bwMode="auto">
              <a:xfrm>
                <a:off x="1488" y="1456"/>
                <a:ext cx="717" cy="250"/>
                <a:chOff x="1488" y="1456"/>
                <a:chExt cx="717" cy="250"/>
              </a:xfrm>
            </p:grpSpPr>
            <p:sp>
              <p:nvSpPr>
                <p:cNvPr id="106527" name="Line 14"/>
                <p:cNvSpPr>
                  <a:spLocks noChangeShapeType="1"/>
                </p:cNvSpPr>
                <p:nvPr/>
              </p:nvSpPr>
              <p:spPr bwMode="auto">
                <a:xfrm>
                  <a:off x="1488" y="1584"/>
                  <a:ext cx="288"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6528" name="Text Box 16"/>
                <p:cNvSpPr txBox="1">
                  <a:spLocks noChangeArrowheads="1"/>
                </p:cNvSpPr>
                <p:nvPr/>
              </p:nvSpPr>
              <p:spPr bwMode="auto">
                <a:xfrm>
                  <a:off x="1776" y="1456"/>
                  <a:ext cx="4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A+B</a:t>
                  </a:r>
                </a:p>
              </p:txBody>
            </p:sp>
          </p:grpSp>
          <p:grpSp>
            <p:nvGrpSpPr>
              <p:cNvPr id="106521" name="Group 21"/>
              <p:cNvGrpSpPr>
                <a:grpSpLocks/>
              </p:cNvGrpSpPr>
              <p:nvPr/>
            </p:nvGrpSpPr>
            <p:grpSpPr bwMode="auto">
              <a:xfrm>
                <a:off x="1488" y="2640"/>
                <a:ext cx="717" cy="250"/>
                <a:chOff x="1488" y="1456"/>
                <a:chExt cx="717" cy="250"/>
              </a:xfrm>
            </p:grpSpPr>
            <p:sp>
              <p:nvSpPr>
                <p:cNvPr id="106525" name="Line 22"/>
                <p:cNvSpPr>
                  <a:spLocks noChangeShapeType="1"/>
                </p:cNvSpPr>
                <p:nvPr/>
              </p:nvSpPr>
              <p:spPr bwMode="auto">
                <a:xfrm>
                  <a:off x="1488" y="1584"/>
                  <a:ext cx="288"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6526" name="Text Box 23"/>
                <p:cNvSpPr txBox="1">
                  <a:spLocks noChangeArrowheads="1"/>
                </p:cNvSpPr>
                <p:nvPr/>
              </p:nvSpPr>
              <p:spPr bwMode="auto">
                <a:xfrm>
                  <a:off x="1776" y="1456"/>
                  <a:ext cx="4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A+B</a:t>
                  </a:r>
                </a:p>
              </p:txBody>
            </p:sp>
          </p:grpSp>
          <p:grpSp>
            <p:nvGrpSpPr>
              <p:cNvPr id="106522" name="Group 33"/>
              <p:cNvGrpSpPr>
                <a:grpSpLocks/>
              </p:cNvGrpSpPr>
              <p:nvPr/>
            </p:nvGrpSpPr>
            <p:grpSpPr bwMode="auto">
              <a:xfrm>
                <a:off x="1488" y="2880"/>
                <a:ext cx="717" cy="250"/>
                <a:chOff x="1488" y="2880"/>
                <a:chExt cx="717" cy="250"/>
              </a:xfrm>
            </p:grpSpPr>
            <p:sp>
              <p:nvSpPr>
                <p:cNvPr id="106523" name="Line 31"/>
                <p:cNvSpPr>
                  <a:spLocks noChangeShapeType="1"/>
                </p:cNvSpPr>
                <p:nvPr/>
              </p:nvSpPr>
              <p:spPr bwMode="auto">
                <a:xfrm>
                  <a:off x="1488" y="3008"/>
                  <a:ext cx="288"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6524" name="Text Box 32"/>
                <p:cNvSpPr txBox="1">
                  <a:spLocks noChangeArrowheads="1"/>
                </p:cNvSpPr>
                <p:nvPr/>
              </p:nvSpPr>
              <p:spPr bwMode="auto">
                <a:xfrm>
                  <a:off x="1776" y="2880"/>
                  <a:ext cx="4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C+D</a:t>
                  </a:r>
                </a:p>
              </p:txBody>
            </p:sp>
          </p:grpSp>
        </p:grpSp>
        <p:grpSp>
          <p:nvGrpSpPr>
            <p:cNvPr id="106501" name="Group 38"/>
            <p:cNvGrpSpPr>
              <a:grpSpLocks/>
            </p:cNvGrpSpPr>
            <p:nvPr/>
          </p:nvGrpSpPr>
          <p:grpSpPr bwMode="auto">
            <a:xfrm>
              <a:off x="2784" y="1296"/>
              <a:ext cx="1773" cy="1970"/>
              <a:chOff x="2784" y="1296"/>
              <a:chExt cx="1773" cy="1970"/>
            </a:xfrm>
          </p:grpSpPr>
          <p:sp>
            <p:nvSpPr>
              <p:cNvPr id="106502" name="Rectangle 6"/>
              <p:cNvSpPr>
                <a:spLocks noChangeArrowheads="1"/>
              </p:cNvSpPr>
              <p:nvPr/>
            </p:nvSpPr>
            <p:spPr bwMode="auto">
              <a:xfrm>
                <a:off x="3216" y="2592"/>
                <a:ext cx="624" cy="624"/>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MIMD</a:t>
                </a:r>
              </a:p>
            </p:txBody>
          </p:sp>
          <p:sp>
            <p:nvSpPr>
              <p:cNvPr id="106503" name="Rectangle 8"/>
              <p:cNvSpPr>
                <a:spLocks noChangeArrowheads="1"/>
              </p:cNvSpPr>
              <p:nvPr/>
            </p:nvSpPr>
            <p:spPr bwMode="auto">
              <a:xfrm>
                <a:off x="3216" y="1296"/>
                <a:ext cx="624" cy="624"/>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MISD</a:t>
                </a:r>
              </a:p>
            </p:txBody>
          </p:sp>
          <p:sp>
            <p:nvSpPr>
              <p:cNvPr id="106504" name="Text Box 12"/>
              <p:cNvSpPr txBox="1">
                <a:spLocks noChangeArrowheads="1"/>
              </p:cNvSpPr>
              <p:nvPr/>
            </p:nvSpPr>
            <p:spPr bwMode="auto">
              <a:xfrm>
                <a:off x="2784" y="1296"/>
                <a:ext cx="419"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lnSpc>
                    <a:spcPct val="80000"/>
                  </a:lnSpc>
                  <a:spcBef>
                    <a:spcPct val="0"/>
                  </a:spcBef>
                  <a:buFontTx/>
                  <a:buNone/>
                </a:pPr>
                <a:r>
                  <a:rPr lang="en-US" altLang="en-US" sz="2000"/>
                  <a:t>+</a:t>
                </a:r>
              </a:p>
              <a:p>
                <a:pPr algn="ctr" eaLnBrk="1" hangingPunct="1">
                  <a:lnSpc>
                    <a:spcPct val="80000"/>
                  </a:lnSpc>
                  <a:spcBef>
                    <a:spcPct val="0"/>
                  </a:spcBef>
                  <a:buFontTx/>
                  <a:buNone/>
                </a:pPr>
                <a:r>
                  <a:rPr lang="en-US" altLang="en-US" sz="2000"/>
                  <a:t>*</a:t>
                </a:r>
              </a:p>
              <a:p>
                <a:pPr algn="ctr" eaLnBrk="1" hangingPunct="1">
                  <a:lnSpc>
                    <a:spcPct val="80000"/>
                  </a:lnSpc>
                  <a:spcBef>
                    <a:spcPct val="0"/>
                  </a:spcBef>
                  <a:buFontTx/>
                  <a:buNone/>
                </a:pPr>
                <a:r>
                  <a:rPr lang="en-US" altLang="en-US" sz="2000"/>
                  <a:t>A  B</a:t>
                </a:r>
              </a:p>
            </p:txBody>
          </p:sp>
          <p:sp>
            <p:nvSpPr>
              <p:cNvPr id="106505" name="Text Box 13"/>
              <p:cNvSpPr txBox="1">
                <a:spLocks noChangeArrowheads="1"/>
              </p:cNvSpPr>
              <p:nvPr/>
            </p:nvSpPr>
            <p:spPr bwMode="auto">
              <a:xfrm>
                <a:off x="2784" y="2592"/>
                <a:ext cx="419"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lnSpc>
                    <a:spcPct val="80000"/>
                  </a:lnSpc>
                  <a:spcBef>
                    <a:spcPct val="0"/>
                  </a:spcBef>
                  <a:buFontTx/>
                  <a:buNone/>
                </a:pPr>
                <a:r>
                  <a:rPr lang="en-US" altLang="en-US" sz="2000"/>
                  <a:t>+</a:t>
                </a:r>
              </a:p>
              <a:p>
                <a:pPr algn="ctr" eaLnBrk="1" hangingPunct="1">
                  <a:lnSpc>
                    <a:spcPct val="80000"/>
                  </a:lnSpc>
                  <a:spcBef>
                    <a:spcPct val="0"/>
                  </a:spcBef>
                  <a:buFontTx/>
                  <a:buNone/>
                </a:pPr>
                <a:r>
                  <a:rPr lang="en-US" altLang="en-US" sz="2000"/>
                  <a:t>*</a:t>
                </a:r>
              </a:p>
              <a:p>
                <a:pPr algn="ctr" eaLnBrk="1" hangingPunct="1">
                  <a:lnSpc>
                    <a:spcPct val="80000"/>
                  </a:lnSpc>
                  <a:spcBef>
                    <a:spcPct val="0"/>
                  </a:spcBef>
                  <a:buFontTx/>
                  <a:buNone/>
                </a:pPr>
                <a:r>
                  <a:rPr lang="en-US" altLang="en-US" sz="2000"/>
                  <a:t>A  B</a:t>
                </a:r>
              </a:p>
              <a:p>
                <a:pPr algn="ctr" eaLnBrk="1" hangingPunct="1">
                  <a:lnSpc>
                    <a:spcPct val="80000"/>
                  </a:lnSpc>
                  <a:spcBef>
                    <a:spcPct val="0"/>
                  </a:spcBef>
                  <a:buFontTx/>
                  <a:buNone/>
                </a:pPr>
                <a:r>
                  <a:rPr lang="en-US" altLang="en-US" sz="2000"/>
                  <a:t>C  D</a:t>
                </a:r>
              </a:p>
            </p:txBody>
          </p:sp>
          <p:grpSp>
            <p:nvGrpSpPr>
              <p:cNvPr id="106506" name="Group 18"/>
              <p:cNvGrpSpPr>
                <a:grpSpLocks/>
              </p:cNvGrpSpPr>
              <p:nvPr/>
            </p:nvGrpSpPr>
            <p:grpSpPr bwMode="auto">
              <a:xfrm>
                <a:off x="3840" y="1344"/>
                <a:ext cx="717" cy="250"/>
                <a:chOff x="1488" y="1456"/>
                <a:chExt cx="717" cy="250"/>
              </a:xfrm>
            </p:grpSpPr>
            <p:sp>
              <p:nvSpPr>
                <p:cNvPr id="106514" name="Line 19"/>
                <p:cNvSpPr>
                  <a:spLocks noChangeShapeType="1"/>
                </p:cNvSpPr>
                <p:nvPr/>
              </p:nvSpPr>
              <p:spPr bwMode="auto">
                <a:xfrm>
                  <a:off x="1488" y="1584"/>
                  <a:ext cx="288"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6515" name="Text Box 20"/>
                <p:cNvSpPr txBox="1">
                  <a:spLocks noChangeArrowheads="1"/>
                </p:cNvSpPr>
                <p:nvPr/>
              </p:nvSpPr>
              <p:spPr bwMode="auto">
                <a:xfrm>
                  <a:off x="1776" y="1456"/>
                  <a:ext cx="4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A+B</a:t>
                  </a:r>
                </a:p>
              </p:txBody>
            </p:sp>
          </p:grpSp>
          <p:grpSp>
            <p:nvGrpSpPr>
              <p:cNvPr id="106507" name="Group 24"/>
              <p:cNvGrpSpPr>
                <a:grpSpLocks/>
              </p:cNvGrpSpPr>
              <p:nvPr/>
            </p:nvGrpSpPr>
            <p:grpSpPr bwMode="auto">
              <a:xfrm>
                <a:off x="3840" y="2640"/>
                <a:ext cx="717" cy="250"/>
                <a:chOff x="1488" y="1456"/>
                <a:chExt cx="717" cy="250"/>
              </a:xfrm>
            </p:grpSpPr>
            <p:sp>
              <p:nvSpPr>
                <p:cNvPr id="106512" name="Line 25"/>
                <p:cNvSpPr>
                  <a:spLocks noChangeShapeType="1"/>
                </p:cNvSpPr>
                <p:nvPr/>
              </p:nvSpPr>
              <p:spPr bwMode="auto">
                <a:xfrm>
                  <a:off x="1488" y="1584"/>
                  <a:ext cx="288"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6513" name="Text Box 26"/>
                <p:cNvSpPr txBox="1">
                  <a:spLocks noChangeArrowheads="1"/>
                </p:cNvSpPr>
                <p:nvPr/>
              </p:nvSpPr>
              <p:spPr bwMode="auto">
                <a:xfrm>
                  <a:off x="1776" y="1456"/>
                  <a:ext cx="4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A+B</a:t>
                  </a:r>
                </a:p>
              </p:txBody>
            </p:sp>
          </p:grpSp>
          <p:sp>
            <p:nvSpPr>
              <p:cNvPr id="106508" name="Line 28"/>
              <p:cNvSpPr>
                <a:spLocks noChangeShapeType="1"/>
              </p:cNvSpPr>
              <p:nvPr/>
            </p:nvSpPr>
            <p:spPr bwMode="auto">
              <a:xfrm>
                <a:off x="3840" y="1712"/>
                <a:ext cx="288"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6509" name="Text Box 29"/>
              <p:cNvSpPr txBox="1">
                <a:spLocks noChangeArrowheads="1"/>
              </p:cNvSpPr>
              <p:nvPr/>
            </p:nvSpPr>
            <p:spPr bwMode="auto">
              <a:xfrm>
                <a:off x="4128" y="1584"/>
                <a:ext cx="4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A*B</a:t>
                </a:r>
              </a:p>
            </p:txBody>
          </p:sp>
          <p:sp>
            <p:nvSpPr>
              <p:cNvPr id="106510" name="Line 35"/>
              <p:cNvSpPr>
                <a:spLocks noChangeShapeType="1"/>
              </p:cNvSpPr>
              <p:nvPr/>
            </p:nvSpPr>
            <p:spPr bwMode="auto">
              <a:xfrm>
                <a:off x="3840" y="3008"/>
                <a:ext cx="288"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6511" name="Text Box 36"/>
              <p:cNvSpPr txBox="1">
                <a:spLocks noChangeArrowheads="1"/>
              </p:cNvSpPr>
              <p:nvPr/>
            </p:nvSpPr>
            <p:spPr bwMode="auto">
              <a:xfrm>
                <a:off x="4128" y="2880"/>
                <a:ext cx="4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C*D</a:t>
                </a:r>
              </a:p>
            </p:txBody>
          </p:sp>
        </p:gr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B58576D2-A44B-CB47-B6F7-FA2D4E374190}" type="slidenum">
              <a:rPr lang="en-US" altLang="en-US" sz="1400"/>
              <a:pPr>
                <a:spcBef>
                  <a:spcPct val="0"/>
                </a:spcBef>
                <a:buFontTx/>
                <a:buNone/>
              </a:pPr>
              <a:t>54</a:t>
            </a:fld>
            <a:endParaRPr lang="en-US" altLang="en-US" sz="1400"/>
          </a:p>
        </p:txBody>
      </p:sp>
      <p:sp>
        <p:nvSpPr>
          <p:cNvPr id="108546" name="Rectangle 2"/>
          <p:cNvSpPr>
            <a:spLocks noGrp="1" noChangeArrowheads="1"/>
          </p:cNvSpPr>
          <p:nvPr>
            <p:ph type="title"/>
          </p:nvPr>
        </p:nvSpPr>
        <p:spPr>
          <a:xfrm>
            <a:off x="762000" y="381000"/>
            <a:ext cx="7772400" cy="1143000"/>
          </a:xfrm>
        </p:spPr>
        <p:txBody>
          <a:bodyPr/>
          <a:lstStyle/>
          <a:p>
            <a:pPr eaLnBrk="1" hangingPunct="1"/>
            <a:r>
              <a:rPr lang="en-US" altLang="en-US">
                <a:ea typeface="ＭＳ Ｐゴシック" charset="-128"/>
              </a:rPr>
              <a:t>Single Program Multiple Data</a:t>
            </a:r>
          </a:p>
        </p:txBody>
      </p:sp>
      <p:sp>
        <p:nvSpPr>
          <p:cNvPr id="108547" name="Rectangle 3"/>
          <p:cNvSpPr>
            <a:spLocks noGrp="1" noChangeArrowheads="1"/>
          </p:cNvSpPr>
          <p:nvPr>
            <p:ph type="body" idx="1"/>
          </p:nvPr>
        </p:nvSpPr>
        <p:spPr>
          <a:xfrm>
            <a:off x="685800" y="1905000"/>
            <a:ext cx="8229600" cy="4495800"/>
          </a:xfrm>
        </p:spPr>
        <p:txBody>
          <a:bodyPr/>
          <a:lstStyle/>
          <a:p>
            <a:pPr eaLnBrk="1" hangingPunct="1"/>
            <a:r>
              <a:rPr lang="en-US" altLang="en-US" sz="2400">
                <a:ea typeface="ＭＳ Ｐゴシック" charset="-128"/>
              </a:rPr>
              <a:t>An MIMD computer is said to be running in SPMD mode if the same program is executing on each process.</a:t>
            </a:r>
          </a:p>
          <a:p>
            <a:pPr eaLnBrk="1" hangingPunct="1"/>
            <a:r>
              <a:rPr lang="en-US" altLang="en-US" sz="2400">
                <a:ea typeface="ＭＳ Ｐゴシック" charset="-128"/>
              </a:rPr>
              <a:t>SPMD is not a hardware paradigm, so it is not included in our 4 classifications.</a:t>
            </a:r>
          </a:p>
          <a:p>
            <a:pPr eaLnBrk="1" hangingPunct="1"/>
            <a:r>
              <a:rPr lang="en-US" altLang="en-US" sz="2400">
                <a:ea typeface="ＭＳ Ｐゴシック" charset="-128"/>
              </a:rPr>
              <a:t>It is a software paradigm for MIMD machines.</a:t>
            </a:r>
          </a:p>
          <a:p>
            <a:pPr eaLnBrk="1" hangingPunct="1"/>
            <a:r>
              <a:rPr lang="en-US" altLang="en-US" sz="2400">
                <a:ea typeface="ＭＳ Ｐゴシック" charset="-128"/>
              </a:rPr>
              <a:t>Each processor executes an SPMD program on different data so it is possible that different branches are taken, leading to </a:t>
            </a:r>
            <a:r>
              <a:rPr lang="en-US" altLang="en-US" sz="2400" i="1">
                <a:ea typeface="ＭＳ Ｐゴシック" charset="-128"/>
              </a:rPr>
              <a:t>asynchronous parallelism</a:t>
            </a:r>
            <a:r>
              <a:rPr lang="en-US" altLang="en-US" sz="2400">
                <a:ea typeface="ＭＳ Ｐゴシック" charset="-128"/>
              </a:rPr>
              <a:t>. The processors no longer do the same thing (or nothing) in lockstep as they do on an SIMD machine. They execute different instructions within the same program.</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CF9B3420-4C71-9B48-8F7B-8514D82918C3}" type="slidenum">
              <a:rPr lang="en-US" altLang="en-US" sz="1400"/>
              <a:pPr>
                <a:spcBef>
                  <a:spcPct val="0"/>
                </a:spcBef>
                <a:buFontTx/>
                <a:buNone/>
              </a:pPr>
              <a:t>55</a:t>
            </a:fld>
            <a:endParaRPr lang="en-US" altLang="en-US" sz="1400"/>
          </a:p>
        </p:txBody>
      </p:sp>
      <p:sp>
        <p:nvSpPr>
          <p:cNvPr id="110594" name="Rectangle 2"/>
          <p:cNvSpPr>
            <a:spLocks noGrp="1" noChangeArrowheads="1"/>
          </p:cNvSpPr>
          <p:nvPr>
            <p:ph type="title"/>
          </p:nvPr>
        </p:nvSpPr>
        <p:spPr/>
        <p:txBody>
          <a:bodyPr/>
          <a:lstStyle/>
          <a:p>
            <a:pPr eaLnBrk="1" hangingPunct="1"/>
            <a:r>
              <a:rPr lang="en-US" altLang="en-US">
                <a:ea typeface="ＭＳ Ｐゴシック" charset="-128"/>
              </a:rPr>
              <a:t>SPMD Example</a:t>
            </a:r>
          </a:p>
        </p:txBody>
      </p:sp>
      <p:sp>
        <p:nvSpPr>
          <p:cNvPr id="110595" name="Rectangle 3"/>
          <p:cNvSpPr>
            <a:spLocks noGrp="1" noChangeArrowheads="1"/>
          </p:cNvSpPr>
          <p:nvPr>
            <p:ph type="body" idx="1"/>
          </p:nvPr>
        </p:nvSpPr>
        <p:spPr>
          <a:xfrm>
            <a:off x="685800" y="1981200"/>
            <a:ext cx="7772400" cy="838200"/>
          </a:xfrm>
        </p:spPr>
        <p:txBody>
          <a:bodyPr/>
          <a:lstStyle/>
          <a:p>
            <a:pPr eaLnBrk="1" hangingPunct="1">
              <a:lnSpc>
                <a:spcPct val="90000"/>
              </a:lnSpc>
            </a:pPr>
            <a:r>
              <a:rPr lang="en-US" altLang="en-US" sz="2800">
                <a:ea typeface="ＭＳ Ｐゴシック" charset="-128"/>
              </a:rPr>
              <a:t>Suppose X is 0 on processor 1, and 1 on processor 2. Consider</a:t>
            </a:r>
          </a:p>
        </p:txBody>
      </p:sp>
      <p:sp>
        <p:nvSpPr>
          <p:cNvPr id="110596" name="Text Box 4"/>
          <p:cNvSpPr txBox="1">
            <a:spLocks noChangeArrowheads="1"/>
          </p:cNvSpPr>
          <p:nvPr/>
        </p:nvSpPr>
        <p:spPr bwMode="auto">
          <a:xfrm>
            <a:off x="609600" y="4419600"/>
            <a:ext cx="830580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2575" indent="-282575">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lnSpc>
                <a:spcPct val="90000"/>
              </a:lnSpc>
            </a:pPr>
            <a:r>
              <a:rPr lang="en-US" altLang="en-US" sz="2800"/>
              <a:t>Then processor 1 executes S1 </a:t>
            </a:r>
            <a:r>
              <a:rPr lang="en-US" altLang="en-US" sz="2800" i="1"/>
              <a:t>at the same time</a:t>
            </a:r>
            <a:r>
              <a:rPr lang="en-US" altLang="en-US" sz="2800"/>
              <a:t> that processor 2 executes S2.</a:t>
            </a:r>
          </a:p>
          <a:p>
            <a:pPr eaLnBrk="1" hangingPunct="1">
              <a:lnSpc>
                <a:spcPct val="90000"/>
              </a:lnSpc>
            </a:pPr>
            <a:r>
              <a:rPr lang="en-US" altLang="en-US" sz="2800"/>
              <a:t>This could not happen on an SIMD machine.</a:t>
            </a:r>
          </a:p>
          <a:p>
            <a:pPr eaLnBrk="1" hangingPunct="1">
              <a:spcBef>
                <a:spcPct val="0"/>
              </a:spcBef>
              <a:buFontTx/>
              <a:buNone/>
            </a:pPr>
            <a:endParaRPr lang="en-US" altLang="en-US" sz="2400"/>
          </a:p>
        </p:txBody>
      </p:sp>
      <p:sp>
        <p:nvSpPr>
          <p:cNvPr id="110597" name="Text Box 5"/>
          <p:cNvSpPr txBox="1">
            <a:spLocks noChangeArrowheads="1"/>
          </p:cNvSpPr>
          <p:nvPr/>
        </p:nvSpPr>
        <p:spPr bwMode="auto">
          <a:xfrm>
            <a:off x="1828800" y="3124200"/>
            <a:ext cx="24384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lnSpc>
                <a:spcPct val="50000"/>
              </a:lnSpc>
              <a:spcBef>
                <a:spcPct val="50000"/>
              </a:spcBef>
              <a:buFontTx/>
              <a:buNone/>
            </a:pPr>
            <a:r>
              <a:rPr lang="en-US" altLang="en-US" sz="2400"/>
              <a:t>IF X = 0</a:t>
            </a:r>
          </a:p>
          <a:p>
            <a:pPr eaLnBrk="1" hangingPunct="1">
              <a:lnSpc>
                <a:spcPct val="50000"/>
              </a:lnSpc>
              <a:spcBef>
                <a:spcPct val="50000"/>
              </a:spcBef>
              <a:buFontTx/>
              <a:buNone/>
            </a:pPr>
            <a:r>
              <a:rPr lang="en-US" altLang="en-US" sz="2400"/>
              <a:t>    THEN S1</a:t>
            </a:r>
          </a:p>
          <a:p>
            <a:pPr eaLnBrk="1" hangingPunct="1">
              <a:lnSpc>
                <a:spcPct val="50000"/>
              </a:lnSpc>
              <a:spcBef>
                <a:spcPct val="50000"/>
              </a:spcBef>
              <a:buFontTx/>
              <a:buNone/>
            </a:pPr>
            <a:r>
              <a:rPr lang="en-US" altLang="en-US" sz="2400"/>
              <a:t>    ELSE S2</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DE69A748-C351-3C4E-84B2-040D016561B5}" type="slidenum">
              <a:rPr lang="en-US" altLang="en-US" sz="1400"/>
              <a:pPr>
                <a:spcBef>
                  <a:spcPct val="0"/>
                </a:spcBef>
                <a:buFontTx/>
                <a:buNone/>
              </a:pPr>
              <a:t>56</a:t>
            </a:fld>
            <a:endParaRPr lang="en-US" altLang="en-US" sz="1400"/>
          </a:p>
        </p:txBody>
      </p:sp>
      <p:sp>
        <p:nvSpPr>
          <p:cNvPr id="112642" name="Rectangle 2"/>
          <p:cNvSpPr>
            <a:spLocks noGrp="1" noChangeArrowheads="1"/>
          </p:cNvSpPr>
          <p:nvPr>
            <p:ph type="title"/>
          </p:nvPr>
        </p:nvSpPr>
        <p:spPr/>
        <p:txBody>
          <a:bodyPr/>
          <a:lstStyle/>
          <a:p>
            <a:pPr eaLnBrk="1" hangingPunct="1"/>
            <a:r>
              <a:rPr lang="en-US" altLang="en-US">
                <a:ea typeface="ＭＳ Ｐゴシック" charset="-128"/>
              </a:rPr>
              <a:t>Interprocessor Communication</a:t>
            </a:r>
          </a:p>
        </p:txBody>
      </p:sp>
      <p:sp>
        <p:nvSpPr>
          <p:cNvPr id="112643" name="Rectangle 3"/>
          <p:cNvSpPr>
            <a:spLocks noGrp="1" noChangeArrowheads="1"/>
          </p:cNvSpPr>
          <p:nvPr>
            <p:ph type="body" idx="1"/>
          </p:nvPr>
        </p:nvSpPr>
        <p:spPr/>
        <p:txBody>
          <a:bodyPr/>
          <a:lstStyle/>
          <a:p>
            <a:pPr marL="533400" indent="-533400" eaLnBrk="1" hangingPunct="1"/>
            <a:r>
              <a:rPr lang="en-US" altLang="en-US" sz="2800">
                <a:ea typeface="ＭＳ Ｐゴシック" charset="-128"/>
              </a:rPr>
              <a:t>Usually a parallel program needs to have some means of sharing data and results processed by different processors. There are two main ways of doing this</a:t>
            </a:r>
          </a:p>
          <a:p>
            <a:pPr marL="914400" lvl="1" indent="-457200" eaLnBrk="1" hangingPunct="1">
              <a:buFontTx/>
              <a:buAutoNum type="arabicPeriod"/>
            </a:pPr>
            <a:r>
              <a:rPr lang="en-US" altLang="en-US" sz="2400">
                <a:ea typeface="ＭＳ Ｐゴシック" charset="-128"/>
              </a:rPr>
              <a:t>Shared Memory</a:t>
            </a:r>
          </a:p>
          <a:p>
            <a:pPr marL="914400" lvl="1" indent="-457200" eaLnBrk="1" hangingPunct="1">
              <a:buFontTx/>
              <a:buAutoNum type="arabicPeriod"/>
            </a:pPr>
            <a:r>
              <a:rPr lang="en-US" altLang="en-US" sz="2400">
                <a:ea typeface="ＭＳ Ｐゴシック" charset="-128"/>
              </a:rPr>
              <a:t>Message passing</a:t>
            </a:r>
          </a:p>
          <a:p>
            <a:pPr marL="533400" indent="-533400" eaLnBrk="1" hangingPunct="1"/>
            <a:r>
              <a:rPr lang="en-US" altLang="en-US" sz="2800">
                <a:ea typeface="ＭＳ Ｐゴシック" charset="-128"/>
              </a:rPr>
              <a:t>Shared memory consists of a global address space. All processors can read from and write into this global address space.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F5A2D5E6-1C8E-434A-8953-5FC2322C1FBE}" type="slidenum">
              <a:rPr lang="en-US" altLang="en-US" sz="1400"/>
              <a:pPr>
                <a:spcBef>
                  <a:spcPct val="0"/>
                </a:spcBef>
                <a:buFontTx/>
                <a:buNone/>
              </a:pPr>
              <a:t>57</a:t>
            </a:fld>
            <a:endParaRPr lang="en-US" altLang="en-US" sz="1400"/>
          </a:p>
        </p:txBody>
      </p:sp>
      <p:sp>
        <p:nvSpPr>
          <p:cNvPr id="114690" name="Line 15"/>
          <p:cNvSpPr>
            <a:spLocks noChangeShapeType="1"/>
          </p:cNvSpPr>
          <p:nvPr/>
        </p:nvSpPr>
        <p:spPr bwMode="auto">
          <a:xfrm>
            <a:off x="1524000" y="3962400"/>
            <a:ext cx="1828800" cy="5334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691" name="Line 14"/>
          <p:cNvSpPr>
            <a:spLocks noChangeShapeType="1"/>
          </p:cNvSpPr>
          <p:nvPr/>
        </p:nvSpPr>
        <p:spPr bwMode="auto">
          <a:xfrm flipV="1">
            <a:off x="3505200" y="4876800"/>
            <a:ext cx="533400" cy="10668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692" name="Line 13"/>
          <p:cNvSpPr>
            <a:spLocks noChangeShapeType="1"/>
          </p:cNvSpPr>
          <p:nvPr/>
        </p:nvSpPr>
        <p:spPr bwMode="auto">
          <a:xfrm flipH="1" flipV="1">
            <a:off x="4876800" y="4724400"/>
            <a:ext cx="1752600" cy="6858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693" name="Line 12"/>
          <p:cNvSpPr>
            <a:spLocks noChangeShapeType="1"/>
          </p:cNvSpPr>
          <p:nvPr/>
        </p:nvSpPr>
        <p:spPr bwMode="auto">
          <a:xfrm flipH="1">
            <a:off x="5334000" y="3581400"/>
            <a:ext cx="1524000" cy="7620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694" name="Line 11"/>
          <p:cNvSpPr>
            <a:spLocks noChangeShapeType="1"/>
          </p:cNvSpPr>
          <p:nvPr/>
        </p:nvSpPr>
        <p:spPr bwMode="auto">
          <a:xfrm flipH="1">
            <a:off x="4572000" y="2362200"/>
            <a:ext cx="533400" cy="15240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695" name="Line 10"/>
          <p:cNvSpPr>
            <a:spLocks noChangeShapeType="1"/>
          </p:cNvSpPr>
          <p:nvPr/>
        </p:nvSpPr>
        <p:spPr bwMode="auto">
          <a:xfrm>
            <a:off x="2514600" y="2438400"/>
            <a:ext cx="1371600" cy="15240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696" name="Rectangle 2"/>
          <p:cNvSpPr>
            <a:spLocks noGrp="1" noChangeArrowheads="1"/>
          </p:cNvSpPr>
          <p:nvPr>
            <p:ph type="title"/>
          </p:nvPr>
        </p:nvSpPr>
        <p:spPr/>
        <p:txBody>
          <a:bodyPr/>
          <a:lstStyle/>
          <a:p>
            <a:pPr eaLnBrk="1" hangingPunct="1"/>
            <a:r>
              <a:rPr lang="en-US" altLang="en-US">
                <a:ea typeface="ＭＳ Ｐゴシック" charset="-128"/>
              </a:rPr>
              <a:t>Global Shared Memory</a:t>
            </a:r>
          </a:p>
        </p:txBody>
      </p:sp>
      <p:sp>
        <p:nvSpPr>
          <p:cNvPr id="114697" name="Oval 3"/>
          <p:cNvSpPr>
            <a:spLocks noChangeArrowheads="1"/>
          </p:cNvSpPr>
          <p:nvPr/>
        </p:nvSpPr>
        <p:spPr bwMode="auto">
          <a:xfrm>
            <a:off x="3124200" y="3733800"/>
            <a:ext cx="2514600" cy="1295400"/>
          </a:xfrm>
          <a:prstGeom prst="ellipse">
            <a:avLst/>
          </a:prstGeom>
          <a:solidFill>
            <a:schemeClr val="accent1"/>
          </a:solidFill>
          <a:ln w="9525">
            <a:solidFill>
              <a:schemeClr val="tx1"/>
            </a:solidFill>
            <a:round/>
            <a:headEnd/>
            <a:tailEnd/>
          </a:ln>
        </p:spPr>
        <p:txBody>
          <a:bodyPr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GLOBAL MEMORY </a:t>
            </a:r>
          </a:p>
        </p:txBody>
      </p:sp>
      <p:sp>
        <p:nvSpPr>
          <p:cNvPr id="114698" name="Oval 4"/>
          <p:cNvSpPr>
            <a:spLocks noChangeArrowheads="1"/>
          </p:cNvSpPr>
          <p:nvPr/>
        </p:nvSpPr>
        <p:spPr bwMode="auto">
          <a:xfrm>
            <a:off x="382588" y="2014538"/>
            <a:ext cx="2663825" cy="619125"/>
          </a:xfrm>
          <a:prstGeom prst="ellipse">
            <a:avLst/>
          </a:prstGeom>
          <a:solidFill>
            <a:srgbClr val="CCFFCC"/>
          </a:solidFill>
          <a:ln w="952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PROCESSOR</a:t>
            </a:r>
          </a:p>
        </p:txBody>
      </p:sp>
      <p:sp>
        <p:nvSpPr>
          <p:cNvPr id="114699" name="Oval 5"/>
          <p:cNvSpPr>
            <a:spLocks noChangeArrowheads="1"/>
          </p:cNvSpPr>
          <p:nvPr/>
        </p:nvSpPr>
        <p:spPr bwMode="auto">
          <a:xfrm>
            <a:off x="304800" y="3429000"/>
            <a:ext cx="2663825" cy="619125"/>
          </a:xfrm>
          <a:prstGeom prst="ellipse">
            <a:avLst/>
          </a:prstGeom>
          <a:solidFill>
            <a:srgbClr val="CCFFCC"/>
          </a:solidFill>
          <a:ln w="952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PROCESSOR</a:t>
            </a:r>
          </a:p>
        </p:txBody>
      </p:sp>
      <p:sp>
        <p:nvSpPr>
          <p:cNvPr id="114700" name="Oval 6"/>
          <p:cNvSpPr>
            <a:spLocks noChangeArrowheads="1"/>
          </p:cNvSpPr>
          <p:nvPr/>
        </p:nvSpPr>
        <p:spPr bwMode="auto">
          <a:xfrm>
            <a:off x="2209800" y="5867400"/>
            <a:ext cx="2663825" cy="619125"/>
          </a:xfrm>
          <a:prstGeom prst="ellipse">
            <a:avLst/>
          </a:prstGeom>
          <a:solidFill>
            <a:srgbClr val="CCFFCC"/>
          </a:solidFill>
          <a:ln w="952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PROCESSOR</a:t>
            </a:r>
          </a:p>
        </p:txBody>
      </p:sp>
      <p:sp>
        <p:nvSpPr>
          <p:cNvPr id="114701" name="Oval 7"/>
          <p:cNvSpPr>
            <a:spLocks noChangeArrowheads="1"/>
          </p:cNvSpPr>
          <p:nvPr/>
        </p:nvSpPr>
        <p:spPr bwMode="auto">
          <a:xfrm>
            <a:off x="6172200" y="5029200"/>
            <a:ext cx="2663825" cy="619125"/>
          </a:xfrm>
          <a:prstGeom prst="ellipse">
            <a:avLst/>
          </a:prstGeom>
          <a:solidFill>
            <a:srgbClr val="CCFFCC"/>
          </a:solidFill>
          <a:ln w="952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PROCESSOR</a:t>
            </a:r>
          </a:p>
        </p:txBody>
      </p:sp>
      <p:sp>
        <p:nvSpPr>
          <p:cNvPr id="114702" name="Oval 8"/>
          <p:cNvSpPr>
            <a:spLocks noChangeArrowheads="1"/>
          </p:cNvSpPr>
          <p:nvPr/>
        </p:nvSpPr>
        <p:spPr bwMode="auto">
          <a:xfrm>
            <a:off x="6248400" y="3124200"/>
            <a:ext cx="2663825" cy="619125"/>
          </a:xfrm>
          <a:prstGeom prst="ellipse">
            <a:avLst/>
          </a:prstGeom>
          <a:solidFill>
            <a:srgbClr val="CCFFCC"/>
          </a:solidFill>
          <a:ln w="952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PROCESSOR</a:t>
            </a:r>
          </a:p>
        </p:txBody>
      </p:sp>
      <p:sp>
        <p:nvSpPr>
          <p:cNvPr id="114703" name="Oval 9"/>
          <p:cNvSpPr>
            <a:spLocks noChangeArrowheads="1"/>
          </p:cNvSpPr>
          <p:nvPr/>
        </p:nvSpPr>
        <p:spPr bwMode="auto">
          <a:xfrm>
            <a:off x="3810000" y="1828800"/>
            <a:ext cx="2663825" cy="619125"/>
          </a:xfrm>
          <a:prstGeom prst="ellipse">
            <a:avLst/>
          </a:prstGeom>
          <a:solidFill>
            <a:srgbClr val="CCFFCC"/>
          </a:solidFill>
          <a:ln w="952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PROCESSOR</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F3B651A9-CFF4-7541-8687-52F6928B43C1}" type="slidenum">
              <a:rPr lang="en-US" altLang="en-US" sz="1400"/>
              <a:pPr>
                <a:spcBef>
                  <a:spcPct val="0"/>
                </a:spcBef>
                <a:buFontTx/>
                <a:buNone/>
              </a:pPr>
              <a:t>58</a:t>
            </a:fld>
            <a:endParaRPr lang="en-US" altLang="en-US" sz="1400"/>
          </a:p>
        </p:txBody>
      </p:sp>
      <p:sp>
        <p:nvSpPr>
          <p:cNvPr id="116738" name="Rectangle 2"/>
          <p:cNvSpPr>
            <a:spLocks noGrp="1" noChangeArrowheads="1"/>
          </p:cNvSpPr>
          <p:nvPr>
            <p:ph type="title"/>
          </p:nvPr>
        </p:nvSpPr>
        <p:spPr/>
        <p:txBody>
          <a:bodyPr/>
          <a:lstStyle/>
          <a:p>
            <a:pPr eaLnBrk="1" hangingPunct="1"/>
            <a:r>
              <a:rPr lang="en-US" altLang="en-US">
                <a:ea typeface="ＭＳ Ｐゴシック" charset="-128"/>
              </a:rPr>
              <a:t>Shared Memory Conflicts</a:t>
            </a:r>
          </a:p>
        </p:txBody>
      </p:sp>
      <p:sp>
        <p:nvSpPr>
          <p:cNvPr id="116739" name="Rectangle 3"/>
          <p:cNvSpPr>
            <a:spLocks noGrp="1" noChangeArrowheads="1"/>
          </p:cNvSpPr>
          <p:nvPr>
            <p:ph type="body" idx="1"/>
          </p:nvPr>
        </p:nvSpPr>
        <p:spPr>
          <a:xfrm>
            <a:off x="685800" y="1981200"/>
            <a:ext cx="7772400" cy="4343400"/>
          </a:xfrm>
        </p:spPr>
        <p:txBody>
          <a:bodyPr/>
          <a:lstStyle/>
          <a:p>
            <a:pPr marL="0" indent="0" eaLnBrk="1" hangingPunct="1">
              <a:lnSpc>
                <a:spcPct val="90000"/>
              </a:lnSpc>
              <a:buFontTx/>
              <a:buNone/>
            </a:pPr>
            <a:r>
              <a:rPr lang="en-US" altLang="en-US" sz="2800">
                <a:ea typeface="ＭＳ Ｐゴシック" charset="-128"/>
              </a:rPr>
              <a:t>The shared memory approach is simple but can lead to problems when processors simultaneously access the same location in memory.</a:t>
            </a:r>
          </a:p>
          <a:p>
            <a:pPr marL="0" indent="0" eaLnBrk="1" hangingPunct="1">
              <a:lnSpc>
                <a:spcPct val="90000"/>
              </a:lnSpc>
              <a:buFontTx/>
              <a:buNone/>
            </a:pPr>
            <a:r>
              <a:rPr lang="en-US" altLang="en-US" sz="2800" i="1">
                <a:ea typeface="ＭＳ Ｐゴシック" charset="-128"/>
              </a:rPr>
              <a:t>Example:</a:t>
            </a:r>
            <a:endParaRPr lang="en-US" altLang="en-US" sz="2800">
              <a:ea typeface="ＭＳ Ｐゴシック" charset="-128"/>
            </a:endParaRPr>
          </a:p>
          <a:p>
            <a:pPr marL="0" indent="0" eaLnBrk="1" hangingPunct="1">
              <a:lnSpc>
                <a:spcPct val="90000"/>
              </a:lnSpc>
              <a:buFontTx/>
              <a:buNone/>
            </a:pPr>
            <a:r>
              <a:rPr lang="en-US" altLang="en-US" sz="2800">
                <a:ea typeface="ＭＳ Ｐゴシック" charset="-128"/>
              </a:rPr>
              <a:t>Suppose the shared memory initially holds a variable x with value 0. Processor 1 adds 1 to x and processor 2 adds 2 to x. What is the final value of x?</a:t>
            </a:r>
          </a:p>
          <a:p>
            <a:pPr marL="0" indent="0" eaLnBrk="1" hangingPunct="1">
              <a:lnSpc>
                <a:spcPct val="90000"/>
              </a:lnSpc>
              <a:buFontTx/>
              <a:buNone/>
            </a:pPr>
            <a:endParaRPr lang="en-US" altLang="en-US" sz="2800">
              <a:ea typeface="ＭＳ Ｐゴシック" charset="-128"/>
            </a:endParaRPr>
          </a:p>
          <a:p>
            <a:pPr marL="0" indent="0" eaLnBrk="1" hangingPunct="1">
              <a:lnSpc>
                <a:spcPct val="90000"/>
              </a:lnSpc>
              <a:buFontTx/>
              <a:buNone/>
            </a:pPr>
            <a:r>
              <a:rPr lang="en-US" altLang="en-US" sz="2800" i="1">
                <a:ea typeface="ＭＳ Ｐゴシック" charset="-128"/>
              </a:rPr>
              <a:t>You should have met this problem before when studying locks and critical sections in the operating systems module.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AEC23AD1-9B64-1F4F-80F0-4527D073954B}" type="slidenum">
              <a:rPr lang="en-US" altLang="en-US" sz="1400"/>
              <a:pPr>
                <a:spcBef>
                  <a:spcPct val="0"/>
                </a:spcBef>
                <a:buFontTx/>
                <a:buNone/>
              </a:pPr>
              <a:t>59</a:t>
            </a:fld>
            <a:endParaRPr lang="en-US" altLang="en-US" sz="1400"/>
          </a:p>
        </p:txBody>
      </p:sp>
      <p:sp>
        <p:nvSpPr>
          <p:cNvPr id="118786" name="Rectangle 2"/>
          <p:cNvSpPr>
            <a:spLocks noGrp="1" noChangeArrowheads="1"/>
          </p:cNvSpPr>
          <p:nvPr>
            <p:ph type="title"/>
          </p:nvPr>
        </p:nvSpPr>
        <p:spPr>
          <a:xfrm>
            <a:off x="685800" y="304800"/>
            <a:ext cx="7772400" cy="1143000"/>
          </a:xfrm>
        </p:spPr>
        <p:txBody>
          <a:bodyPr/>
          <a:lstStyle/>
          <a:p>
            <a:pPr eaLnBrk="1" hangingPunct="1"/>
            <a:r>
              <a:rPr lang="en-US" altLang="en-US">
                <a:ea typeface="ＭＳ Ｐゴシック" charset="-128"/>
              </a:rPr>
              <a:t>Shared Memory Conflicts 2</a:t>
            </a:r>
          </a:p>
        </p:txBody>
      </p:sp>
      <p:sp>
        <p:nvSpPr>
          <p:cNvPr id="118787" name="Rectangle 3"/>
          <p:cNvSpPr>
            <a:spLocks noGrp="1" noChangeArrowheads="1"/>
          </p:cNvSpPr>
          <p:nvPr>
            <p:ph type="body" idx="1"/>
          </p:nvPr>
        </p:nvSpPr>
        <p:spPr>
          <a:xfrm>
            <a:off x="685800" y="3810000"/>
            <a:ext cx="7772400" cy="1981200"/>
          </a:xfrm>
        </p:spPr>
        <p:txBody>
          <a:bodyPr/>
          <a:lstStyle/>
          <a:p>
            <a:pPr marL="533400" indent="-533400" eaLnBrk="1" hangingPunct="1">
              <a:lnSpc>
                <a:spcPct val="90000"/>
              </a:lnSpc>
              <a:buFontTx/>
              <a:buNone/>
            </a:pPr>
            <a:r>
              <a:rPr lang="en-US" altLang="en-US" sz="2000">
                <a:ea typeface="ＭＳ Ｐゴシック" charset="-128"/>
              </a:rPr>
              <a:t>The following outcomes are possible</a:t>
            </a:r>
          </a:p>
          <a:p>
            <a:pPr marL="533400" indent="-533400" eaLnBrk="1" hangingPunct="1">
              <a:lnSpc>
                <a:spcPct val="90000"/>
              </a:lnSpc>
              <a:buFontTx/>
              <a:buAutoNum type="arabicPeriod"/>
            </a:pPr>
            <a:r>
              <a:rPr lang="en-US" altLang="en-US" sz="2000">
                <a:ea typeface="ＭＳ Ｐゴシック" charset="-128"/>
              </a:rPr>
              <a:t>If P1 executes and completes x=x+1 before P2 reads the value of x from memory then x is 3. Similarly, if P2 executes and completes x=x+2 before P1 reads the value of x from memory then x is 3.</a:t>
            </a:r>
          </a:p>
          <a:p>
            <a:pPr marL="533400" indent="-533400" eaLnBrk="1" hangingPunct="1">
              <a:lnSpc>
                <a:spcPct val="90000"/>
              </a:lnSpc>
              <a:buFontTx/>
              <a:buAutoNum type="arabicPeriod"/>
            </a:pPr>
            <a:r>
              <a:rPr lang="en-US" altLang="en-US" sz="2000">
                <a:ea typeface="ＭＳ Ｐゴシック" charset="-128"/>
              </a:rPr>
              <a:t>If P1 or P2 reads x from memory before the other has written back its result, then the final value of x depends on which finishes last.</a:t>
            </a:r>
          </a:p>
          <a:p>
            <a:pPr marL="914400" lvl="1" indent="-457200" eaLnBrk="1" hangingPunct="1">
              <a:lnSpc>
                <a:spcPct val="90000"/>
              </a:lnSpc>
            </a:pPr>
            <a:r>
              <a:rPr lang="en-US" altLang="en-US" sz="2000">
                <a:ea typeface="ＭＳ Ｐゴシック" charset="-128"/>
              </a:rPr>
              <a:t>if P1 finishes last the value of x is 1</a:t>
            </a:r>
          </a:p>
          <a:p>
            <a:pPr marL="914400" lvl="1" indent="-457200" eaLnBrk="1" hangingPunct="1">
              <a:lnSpc>
                <a:spcPct val="90000"/>
              </a:lnSpc>
            </a:pPr>
            <a:r>
              <a:rPr lang="en-US" altLang="en-US" sz="2000">
                <a:ea typeface="ＭＳ Ｐゴシック" charset="-128"/>
              </a:rPr>
              <a:t>if P2 finishes last the value of x is 2</a:t>
            </a:r>
          </a:p>
        </p:txBody>
      </p:sp>
      <p:sp>
        <p:nvSpPr>
          <p:cNvPr id="118788" name="Line 7"/>
          <p:cNvSpPr>
            <a:spLocks noChangeShapeType="1"/>
          </p:cNvSpPr>
          <p:nvPr/>
        </p:nvSpPr>
        <p:spPr bwMode="auto">
          <a:xfrm flipH="1">
            <a:off x="1462088" y="1905000"/>
            <a:ext cx="1600200" cy="12954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789" name="Line 8"/>
          <p:cNvSpPr>
            <a:spLocks noChangeShapeType="1"/>
          </p:cNvSpPr>
          <p:nvPr/>
        </p:nvSpPr>
        <p:spPr bwMode="auto">
          <a:xfrm>
            <a:off x="3062288" y="1905000"/>
            <a:ext cx="1752600" cy="13716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790" name="Oval 4"/>
          <p:cNvSpPr>
            <a:spLocks noChangeArrowheads="1"/>
          </p:cNvSpPr>
          <p:nvPr/>
        </p:nvSpPr>
        <p:spPr bwMode="auto">
          <a:xfrm>
            <a:off x="2071688" y="1371600"/>
            <a:ext cx="2286000" cy="11430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Shared memory</a:t>
            </a:r>
          </a:p>
          <a:p>
            <a:pPr algn="ctr" eaLnBrk="1" hangingPunct="1">
              <a:spcBef>
                <a:spcPct val="0"/>
              </a:spcBef>
              <a:buFontTx/>
              <a:buNone/>
            </a:pPr>
            <a:r>
              <a:rPr lang="en-US" altLang="en-US" sz="2400"/>
              <a:t>X = 0</a:t>
            </a:r>
          </a:p>
        </p:txBody>
      </p:sp>
      <p:sp>
        <p:nvSpPr>
          <p:cNvPr id="118791" name="Oval 5"/>
          <p:cNvSpPr>
            <a:spLocks noChangeArrowheads="1"/>
          </p:cNvSpPr>
          <p:nvPr/>
        </p:nvSpPr>
        <p:spPr bwMode="auto">
          <a:xfrm>
            <a:off x="609600" y="2641600"/>
            <a:ext cx="1858963" cy="965200"/>
          </a:xfrm>
          <a:prstGeom prst="ellipse">
            <a:avLst/>
          </a:prstGeom>
          <a:solidFill>
            <a:schemeClr val="accent1"/>
          </a:solidFill>
          <a:ln w="952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000"/>
              <a:t>Processor 1</a:t>
            </a:r>
          </a:p>
          <a:p>
            <a:pPr algn="ctr" eaLnBrk="1" hangingPunct="1">
              <a:spcBef>
                <a:spcPct val="0"/>
              </a:spcBef>
              <a:buFontTx/>
              <a:buNone/>
            </a:pPr>
            <a:r>
              <a:rPr lang="en-US" altLang="en-US" sz="2000"/>
              <a:t>X = X + 1</a:t>
            </a:r>
          </a:p>
        </p:txBody>
      </p:sp>
      <p:sp>
        <p:nvSpPr>
          <p:cNvPr id="118792" name="Oval 6"/>
          <p:cNvSpPr>
            <a:spLocks noChangeArrowheads="1"/>
          </p:cNvSpPr>
          <p:nvPr/>
        </p:nvSpPr>
        <p:spPr bwMode="auto">
          <a:xfrm>
            <a:off x="3824288" y="2643188"/>
            <a:ext cx="1858962" cy="965200"/>
          </a:xfrm>
          <a:prstGeom prst="ellipse">
            <a:avLst/>
          </a:prstGeom>
          <a:solidFill>
            <a:schemeClr val="accent1"/>
          </a:solidFill>
          <a:ln w="952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000"/>
              <a:t>Processor 2</a:t>
            </a:r>
          </a:p>
          <a:p>
            <a:pPr algn="ctr" eaLnBrk="1" hangingPunct="1">
              <a:spcBef>
                <a:spcPct val="0"/>
              </a:spcBef>
              <a:buFontTx/>
              <a:buNone/>
            </a:pPr>
            <a:r>
              <a:rPr lang="en-US" altLang="en-US" sz="2000"/>
              <a:t>X = X + 2</a:t>
            </a:r>
          </a:p>
        </p:txBody>
      </p:sp>
      <p:sp>
        <p:nvSpPr>
          <p:cNvPr id="46091" name="Text Box 11"/>
          <p:cNvSpPr txBox="1">
            <a:spLocks noChangeArrowheads="1"/>
          </p:cNvSpPr>
          <p:nvPr/>
        </p:nvSpPr>
        <p:spPr bwMode="auto">
          <a:xfrm>
            <a:off x="5943600" y="1676400"/>
            <a:ext cx="2743200" cy="1196975"/>
          </a:xfrm>
          <a:prstGeom prst="rect">
            <a:avLst/>
          </a:prstGeom>
          <a:solidFill>
            <a:srgbClr val="CCFFCC"/>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50000"/>
              </a:spcBef>
              <a:buFontTx/>
              <a:buNone/>
            </a:pPr>
            <a:r>
              <a:rPr lang="en-US" altLang="en-US" sz="2400"/>
              <a:t>This is an example of non-determinism or non-determinancy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0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1"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2D9E646A-8686-5C46-89C1-9822B77B2AC9}" type="slidenum">
              <a:rPr lang="en-US" altLang="en-US" sz="1400"/>
              <a:pPr>
                <a:spcBef>
                  <a:spcPct val="0"/>
                </a:spcBef>
                <a:buFontTx/>
                <a:buNone/>
              </a:pPr>
              <a:t>6</a:t>
            </a:fld>
            <a:endParaRPr lang="en-US" altLang="en-US" sz="1400"/>
          </a:p>
        </p:txBody>
      </p:sp>
      <p:sp>
        <p:nvSpPr>
          <p:cNvPr id="24578" name="Rectangle 2"/>
          <p:cNvSpPr>
            <a:spLocks noGrp="1" noChangeArrowheads="1"/>
          </p:cNvSpPr>
          <p:nvPr>
            <p:ph type="title"/>
          </p:nvPr>
        </p:nvSpPr>
        <p:spPr>
          <a:xfrm>
            <a:off x="539750" y="260350"/>
            <a:ext cx="7772400" cy="1143000"/>
          </a:xfrm>
        </p:spPr>
        <p:txBody>
          <a:bodyPr/>
          <a:lstStyle/>
          <a:p>
            <a:pPr eaLnBrk="1" hangingPunct="1"/>
            <a:r>
              <a:rPr lang="en-US" altLang="en-US">
                <a:ea typeface="ＭＳ Ｐゴシック" charset="-128"/>
              </a:rPr>
              <a:t>Topics Covered on Days 5-7</a:t>
            </a:r>
          </a:p>
        </p:txBody>
      </p:sp>
      <p:sp>
        <p:nvSpPr>
          <p:cNvPr id="24579" name="Rectangle 3"/>
          <p:cNvSpPr>
            <a:spLocks noGrp="1" noChangeArrowheads="1"/>
          </p:cNvSpPr>
          <p:nvPr>
            <p:ph type="body" idx="1"/>
          </p:nvPr>
        </p:nvSpPr>
        <p:spPr>
          <a:xfrm>
            <a:off x="395288" y="1773238"/>
            <a:ext cx="8569325" cy="3460750"/>
          </a:xfrm>
        </p:spPr>
        <p:txBody>
          <a:bodyPr>
            <a:spAutoFit/>
          </a:bodyPr>
          <a:lstStyle/>
          <a:p>
            <a:pPr eaLnBrk="1" hangingPunct="1">
              <a:lnSpc>
                <a:spcPct val="90000"/>
              </a:lnSpc>
            </a:pPr>
            <a:r>
              <a:rPr lang="en-US" altLang="en-US" sz="2800" i="1">
                <a:ea typeface="ＭＳ Ｐゴシック" charset="-128"/>
              </a:rPr>
              <a:t>Day 5</a:t>
            </a:r>
            <a:r>
              <a:rPr lang="en-US" altLang="en-US" sz="2800">
                <a:ea typeface="ＭＳ Ｐゴシック" charset="-128"/>
              </a:rPr>
              <a:t>: Programming GPUs with CUDA; regular two-dimensional problems and an example.</a:t>
            </a:r>
          </a:p>
          <a:p>
            <a:pPr eaLnBrk="1" hangingPunct="1">
              <a:lnSpc>
                <a:spcPct val="90000"/>
              </a:lnSpc>
            </a:pPr>
            <a:r>
              <a:rPr lang="en-US" altLang="en-US" sz="2800" i="1">
                <a:ea typeface="ＭＳ Ｐゴシック" charset="-128"/>
              </a:rPr>
              <a:t>Day 6</a:t>
            </a:r>
            <a:r>
              <a:rPr lang="en-US" altLang="en-US" sz="2800">
                <a:ea typeface="ＭＳ Ｐゴシック" charset="-128"/>
              </a:rPr>
              <a:t>: Dynamic communication and the molecular dynamics example; irregular computations; the WaTor simulation .</a:t>
            </a:r>
          </a:p>
          <a:p>
            <a:pPr eaLnBrk="1" hangingPunct="1">
              <a:lnSpc>
                <a:spcPct val="90000"/>
              </a:lnSpc>
            </a:pPr>
            <a:r>
              <a:rPr lang="en-US" altLang="en-US" sz="2800" i="1">
                <a:ea typeface="ＭＳ Ｐゴシック" charset="-128"/>
              </a:rPr>
              <a:t>Day 7</a:t>
            </a:r>
            <a:r>
              <a:rPr lang="en-US" altLang="en-US" sz="2800">
                <a:ea typeface="ＭＳ Ｐゴシック" charset="-128"/>
              </a:rPr>
              <a:t>: Load balancing strategies; message passing libraries; block-cyclic data distribution.</a:t>
            </a:r>
          </a:p>
          <a:p>
            <a:pPr eaLnBrk="1" hangingPunct="1">
              <a:lnSpc>
                <a:spcPct val="90000"/>
              </a:lnSpc>
            </a:pPr>
            <a:endParaRPr lang="en-US" altLang="en-US" sz="2800">
              <a:ea typeface="ＭＳ Ｐゴシック" charset="-128"/>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994D401B-FB7D-6846-B0E0-47172B0698D4}" type="slidenum">
              <a:rPr lang="en-US" altLang="en-US" sz="1400"/>
              <a:pPr>
                <a:spcBef>
                  <a:spcPct val="0"/>
                </a:spcBef>
                <a:buFontTx/>
                <a:buNone/>
              </a:pPr>
              <a:t>60</a:t>
            </a:fld>
            <a:endParaRPr lang="en-US" altLang="en-US" sz="1400"/>
          </a:p>
        </p:txBody>
      </p:sp>
      <p:sp>
        <p:nvSpPr>
          <p:cNvPr id="120834" name="Rectangle 2"/>
          <p:cNvSpPr>
            <a:spLocks noGrp="1" noChangeArrowheads="1"/>
          </p:cNvSpPr>
          <p:nvPr>
            <p:ph type="title"/>
          </p:nvPr>
        </p:nvSpPr>
        <p:spPr>
          <a:xfrm>
            <a:off x="685800" y="228600"/>
            <a:ext cx="7772400" cy="1143000"/>
          </a:xfrm>
        </p:spPr>
        <p:txBody>
          <a:bodyPr/>
          <a:lstStyle/>
          <a:p>
            <a:pPr eaLnBrk="1" hangingPunct="1"/>
            <a:r>
              <a:rPr lang="en-US" altLang="en-US">
                <a:ea typeface="ＭＳ Ｐゴシック" charset="-128"/>
              </a:rPr>
              <a:t>Non-Determinancy</a:t>
            </a:r>
          </a:p>
        </p:txBody>
      </p:sp>
      <p:sp>
        <p:nvSpPr>
          <p:cNvPr id="120835" name="Rectangle 3"/>
          <p:cNvSpPr>
            <a:spLocks noGrp="1" noChangeArrowheads="1"/>
          </p:cNvSpPr>
          <p:nvPr>
            <p:ph type="body" idx="1"/>
          </p:nvPr>
        </p:nvSpPr>
        <p:spPr>
          <a:xfrm>
            <a:off x="685800" y="1371600"/>
            <a:ext cx="7772400" cy="5181600"/>
          </a:xfrm>
        </p:spPr>
        <p:txBody>
          <a:bodyPr/>
          <a:lstStyle/>
          <a:p>
            <a:pPr eaLnBrk="1" hangingPunct="1">
              <a:lnSpc>
                <a:spcPct val="90000"/>
              </a:lnSpc>
            </a:pPr>
            <a:r>
              <a:rPr lang="en-US" altLang="en-US" sz="2800">
                <a:ea typeface="ＭＳ Ｐゴシック" charset="-128"/>
              </a:rPr>
              <a:t>Non-determinancy is caused by </a:t>
            </a:r>
            <a:r>
              <a:rPr lang="en-US" altLang="en-US" sz="2800" i="1">
                <a:ea typeface="ＭＳ Ｐゴシック" charset="-128"/>
              </a:rPr>
              <a:t>race conditions</a:t>
            </a:r>
            <a:r>
              <a:rPr lang="en-US" altLang="en-US" sz="2800">
                <a:ea typeface="ＭＳ Ｐゴシック" charset="-128"/>
              </a:rPr>
              <a:t>.</a:t>
            </a:r>
          </a:p>
          <a:p>
            <a:pPr eaLnBrk="1" hangingPunct="1">
              <a:lnSpc>
                <a:spcPct val="90000"/>
              </a:lnSpc>
            </a:pPr>
            <a:r>
              <a:rPr lang="en-US" altLang="en-US" sz="2800">
                <a:ea typeface="ＭＳ Ｐゴシック" charset="-128"/>
              </a:rPr>
              <a:t>A race condition occurs when two statements in concurrent tasks access the same memory location, at least one of which is a write, and there is no guaranteed execution ordering between accesses.</a:t>
            </a:r>
          </a:p>
          <a:p>
            <a:pPr eaLnBrk="1" hangingPunct="1">
              <a:lnSpc>
                <a:spcPct val="90000"/>
              </a:lnSpc>
            </a:pPr>
            <a:r>
              <a:rPr lang="en-US" altLang="en-US" sz="2800">
                <a:ea typeface="ＭＳ Ｐゴシック" charset="-128"/>
              </a:rPr>
              <a:t>The problem of non-determinancy can be solved by synchronising the use of shared data. That is if x=x+1 and x=x+2 were mutually exclusive then the final value of x would always be 3.</a:t>
            </a:r>
          </a:p>
          <a:p>
            <a:pPr eaLnBrk="1" hangingPunct="1">
              <a:lnSpc>
                <a:spcPct val="90000"/>
              </a:lnSpc>
            </a:pPr>
            <a:r>
              <a:rPr lang="en-US" altLang="en-US" sz="2800">
                <a:ea typeface="ＭＳ Ｐゴシック" charset="-128"/>
              </a:rPr>
              <a:t>Portions of a parallel program that require synchronisation to avoid non-determinancy are called </a:t>
            </a:r>
            <a:r>
              <a:rPr lang="en-US" altLang="en-US" sz="2800" i="1">
                <a:ea typeface="ＭＳ Ｐゴシック" charset="-128"/>
              </a:rPr>
              <a:t>critical sections</a:t>
            </a:r>
            <a:r>
              <a:rPr lang="en-US" altLang="en-US" sz="2800">
                <a:ea typeface="ＭＳ Ｐゴシック" charset="-128"/>
              </a:rPr>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94E2F574-5A73-B644-AE27-47DD692D8429}" type="slidenum">
              <a:rPr lang="en-US" altLang="en-US" sz="1400"/>
              <a:pPr>
                <a:spcBef>
                  <a:spcPct val="0"/>
                </a:spcBef>
                <a:buFontTx/>
                <a:buNone/>
              </a:pPr>
              <a:t>61</a:t>
            </a:fld>
            <a:endParaRPr lang="en-US" altLang="en-US" sz="1400"/>
          </a:p>
        </p:txBody>
      </p:sp>
      <p:sp>
        <p:nvSpPr>
          <p:cNvPr id="122882" name="Rectangle 2"/>
          <p:cNvSpPr>
            <a:spLocks noGrp="1" noChangeArrowheads="1"/>
          </p:cNvSpPr>
          <p:nvPr>
            <p:ph type="title"/>
          </p:nvPr>
        </p:nvSpPr>
        <p:spPr/>
        <p:txBody>
          <a:bodyPr/>
          <a:lstStyle/>
          <a:p>
            <a:pPr eaLnBrk="1" hangingPunct="1"/>
            <a:r>
              <a:rPr lang="en-US" altLang="en-US">
                <a:ea typeface="ＭＳ Ｐゴシック" charset="-128"/>
              </a:rPr>
              <a:t>Locks and Mutual Exclusion</a:t>
            </a:r>
          </a:p>
        </p:txBody>
      </p:sp>
      <p:sp>
        <p:nvSpPr>
          <p:cNvPr id="122883" name="Rectangle 3"/>
          <p:cNvSpPr>
            <a:spLocks noGrp="1" noChangeArrowheads="1"/>
          </p:cNvSpPr>
          <p:nvPr>
            <p:ph type="body" idx="1"/>
          </p:nvPr>
        </p:nvSpPr>
        <p:spPr>
          <a:xfrm>
            <a:off x="685800" y="1981200"/>
            <a:ext cx="7772400" cy="1295400"/>
          </a:xfrm>
        </p:spPr>
        <p:txBody>
          <a:bodyPr/>
          <a:lstStyle/>
          <a:p>
            <a:pPr marL="0" indent="0" eaLnBrk="1" hangingPunct="1">
              <a:buFontTx/>
              <a:buNone/>
            </a:pPr>
            <a:r>
              <a:rPr lang="en-US" altLang="en-US">
                <a:ea typeface="ＭＳ Ｐゴシック" charset="-128"/>
              </a:rPr>
              <a:t>In shared memory programs </a:t>
            </a:r>
            <a:r>
              <a:rPr lang="en-US" altLang="en-US" i="1">
                <a:ea typeface="ＭＳ Ｐゴシック" charset="-128"/>
              </a:rPr>
              <a:t>locks</a:t>
            </a:r>
            <a:r>
              <a:rPr lang="en-US" altLang="en-US">
                <a:ea typeface="ＭＳ Ｐゴシック" charset="-128"/>
              </a:rPr>
              <a:t> can be used to give mutually exclusive access.</a:t>
            </a:r>
          </a:p>
        </p:txBody>
      </p:sp>
      <p:sp>
        <p:nvSpPr>
          <p:cNvPr id="122884" name="Text Box 4"/>
          <p:cNvSpPr txBox="1">
            <a:spLocks noChangeArrowheads="1"/>
          </p:cNvSpPr>
          <p:nvPr/>
        </p:nvSpPr>
        <p:spPr bwMode="auto">
          <a:xfrm>
            <a:off x="838200" y="3581400"/>
            <a:ext cx="3270250" cy="156845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Processor 1:</a:t>
            </a:r>
          </a:p>
          <a:p>
            <a:pPr eaLnBrk="1" hangingPunct="1">
              <a:spcBef>
                <a:spcPct val="0"/>
              </a:spcBef>
              <a:buFontTx/>
              <a:buNone/>
            </a:pPr>
            <a:r>
              <a:rPr lang="en-US" altLang="en-US" sz="2400"/>
              <a:t>	LOCK (X)</a:t>
            </a:r>
          </a:p>
          <a:p>
            <a:pPr eaLnBrk="1" hangingPunct="1">
              <a:spcBef>
                <a:spcPct val="0"/>
              </a:spcBef>
              <a:buFontTx/>
              <a:buNone/>
            </a:pPr>
            <a:r>
              <a:rPr lang="en-US" altLang="en-US" sz="2400"/>
              <a:t>		X = X + 1</a:t>
            </a:r>
          </a:p>
          <a:p>
            <a:pPr eaLnBrk="1" hangingPunct="1">
              <a:spcBef>
                <a:spcPct val="0"/>
              </a:spcBef>
              <a:buFontTx/>
              <a:buNone/>
            </a:pPr>
            <a:r>
              <a:rPr lang="en-US" altLang="en-US" sz="2400"/>
              <a:t>	UNLOCK (X)</a:t>
            </a:r>
          </a:p>
        </p:txBody>
      </p:sp>
      <p:sp>
        <p:nvSpPr>
          <p:cNvPr id="122885" name="Text Box 5"/>
          <p:cNvSpPr txBox="1">
            <a:spLocks noChangeArrowheads="1"/>
          </p:cNvSpPr>
          <p:nvPr/>
        </p:nvSpPr>
        <p:spPr bwMode="auto">
          <a:xfrm>
            <a:off x="4800600" y="3581400"/>
            <a:ext cx="3270250" cy="156845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Processor 2:</a:t>
            </a:r>
          </a:p>
          <a:p>
            <a:pPr eaLnBrk="1" hangingPunct="1">
              <a:spcBef>
                <a:spcPct val="0"/>
              </a:spcBef>
              <a:buFontTx/>
              <a:buNone/>
            </a:pPr>
            <a:r>
              <a:rPr lang="en-US" altLang="en-US" sz="2400"/>
              <a:t>	LOCK (X)</a:t>
            </a:r>
          </a:p>
          <a:p>
            <a:pPr eaLnBrk="1" hangingPunct="1">
              <a:spcBef>
                <a:spcPct val="0"/>
              </a:spcBef>
              <a:buFontTx/>
              <a:buNone/>
            </a:pPr>
            <a:r>
              <a:rPr lang="en-US" altLang="en-US" sz="2400"/>
              <a:t>		X = X + 2</a:t>
            </a:r>
          </a:p>
          <a:p>
            <a:pPr eaLnBrk="1" hangingPunct="1">
              <a:spcBef>
                <a:spcPct val="0"/>
              </a:spcBef>
              <a:buFontTx/>
              <a:buNone/>
            </a:pPr>
            <a:r>
              <a:rPr lang="en-US" altLang="en-US" sz="2400"/>
              <a:t>	UNLOCK (X)</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30FF4F31-6EB2-9444-B5F2-05F82CC0FAF2}" type="slidenum">
              <a:rPr lang="en-US" altLang="en-US" sz="1400"/>
              <a:pPr>
                <a:spcBef>
                  <a:spcPct val="0"/>
                </a:spcBef>
                <a:buFontTx/>
                <a:buNone/>
              </a:pPr>
              <a:t>62</a:t>
            </a:fld>
            <a:endParaRPr lang="en-US" altLang="en-US" sz="1400"/>
          </a:p>
        </p:txBody>
      </p:sp>
      <p:sp>
        <p:nvSpPr>
          <p:cNvPr id="124930" name="Line 11"/>
          <p:cNvSpPr>
            <a:spLocks noChangeShapeType="1"/>
          </p:cNvSpPr>
          <p:nvPr/>
        </p:nvSpPr>
        <p:spPr bwMode="auto">
          <a:xfrm>
            <a:off x="3429000" y="2971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931" name="Line 12"/>
          <p:cNvSpPr>
            <a:spLocks noChangeShapeType="1"/>
          </p:cNvSpPr>
          <p:nvPr/>
        </p:nvSpPr>
        <p:spPr bwMode="auto">
          <a:xfrm>
            <a:off x="4191000" y="2971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932" name="Line 13"/>
          <p:cNvSpPr>
            <a:spLocks noChangeShapeType="1"/>
          </p:cNvSpPr>
          <p:nvPr/>
        </p:nvSpPr>
        <p:spPr bwMode="auto">
          <a:xfrm>
            <a:off x="5029200" y="2971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933" name="Rectangle 2"/>
          <p:cNvSpPr>
            <a:spLocks noGrp="1" noChangeArrowheads="1"/>
          </p:cNvSpPr>
          <p:nvPr>
            <p:ph type="title"/>
          </p:nvPr>
        </p:nvSpPr>
        <p:spPr>
          <a:xfrm>
            <a:off x="685800" y="228600"/>
            <a:ext cx="7772400" cy="1143000"/>
          </a:xfrm>
        </p:spPr>
        <p:txBody>
          <a:bodyPr/>
          <a:lstStyle/>
          <a:p>
            <a:pPr eaLnBrk="1" hangingPunct="1"/>
            <a:r>
              <a:rPr lang="en-US" altLang="en-US">
                <a:ea typeface="ＭＳ Ｐゴシック" charset="-128"/>
              </a:rPr>
              <a:t>Limits on Shared Memory</a:t>
            </a:r>
          </a:p>
        </p:txBody>
      </p:sp>
      <p:sp>
        <p:nvSpPr>
          <p:cNvPr id="124934" name="Rectangle 3"/>
          <p:cNvSpPr>
            <a:spLocks noGrp="1" noChangeArrowheads="1"/>
          </p:cNvSpPr>
          <p:nvPr>
            <p:ph type="body" idx="1"/>
          </p:nvPr>
        </p:nvSpPr>
        <p:spPr>
          <a:xfrm>
            <a:off x="762000" y="1600200"/>
            <a:ext cx="7772400" cy="914400"/>
          </a:xfrm>
        </p:spPr>
        <p:txBody>
          <a:bodyPr/>
          <a:lstStyle/>
          <a:p>
            <a:pPr eaLnBrk="1" hangingPunct="1"/>
            <a:r>
              <a:rPr lang="en-US" altLang="en-US" sz="2400">
                <a:ea typeface="ＭＳ Ｐゴシック" charset="-128"/>
              </a:rPr>
              <a:t>Shared memory computers are often implemented by incorporating a fast bus to connect processors to memory.</a:t>
            </a:r>
          </a:p>
        </p:txBody>
      </p:sp>
      <p:sp>
        <p:nvSpPr>
          <p:cNvPr id="124935" name="Text Box 4"/>
          <p:cNvSpPr txBox="1">
            <a:spLocks noChangeArrowheads="1"/>
          </p:cNvSpPr>
          <p:nvPr/>
        </p:nvSpPr>
        <p:spPr bwMode="auto">
          <a:xfrm>
            <a:off x="762000" y="4495800"/>
            <a:ext cx="8001000" cy="261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lnSpc>
                <a:spcPct val="90000"/>
              </a:lnSpc>
            </a:pPr>
            <a:r>
              <a:rPr lang="en-US" altLang="en-US" sz="2400"/>
              <a:t>However, because the bus has a finite bandwidth, i.e., it can carry only a certain maximum amount of data at any one time, then as the number of processors increase the </a:t>
            </a:r>
            <a:r>
              <a:rPr lang="en-US" altLang="en-US" sz="2400" i="1"/>
              <a:t>contention</a:t>
            </a:r>
            <a:r>
              <a:rPr lang="en-US" altLang="en-US" sz="2400"/>
              <a:t> for the bus becomes a problem. So it is feasible to build shared memory machines with up to only about 100 processors.</a:t>
            </a:r>
          </a:p>
          <a:p>
            <a:pPr eaLnBrk="1" hangingPunct="1">
              <a:spcBef>
                <a:spcPct val="50000"/>
              </a:spcBef>
              <a:buFontTx/>
              <a:buNone/>
            </a:pPr>
            <a:endParaRPr lang="en-US" altLang="en-US" sz="2400"/>
          </a:p>
        </p:txBody>
      </p:sp>
      <p:sp>
        <p:nvSpPr>
          <p:cNvPr id="124936" name="Text Box 5"/>
          <p:cNvSpPr txBox="1">
            <a:spLocks noChangeArrowheads="1"/>
          </p:cNvSpPr>
          <p:nvPr/>
        </p:nvSpPr>
        <p:spPr bwMode="auto">
          <a:xfrm>
            <a:off x="3124200" y="2514600"/>
            <a:ext cx="2165350" cy="466725"/>
          </a:xfrm>
          <a:prstGeom prst="rect">
            <a:avLst/>
          </a:prstGeom>
          <a:solidFill>
            <a:schemeClr val="bg1"/>
          </a:solidFill>
          <a:ln w="9525">
            <a:solidFill>
              <a:schemeClr val="tx1"/>
            </a:solidFill>
            <a:miter lim="800000"/>
            <a:headEnd/>
            <a:tailEnd/>
          </a:ln>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50000"/>
              </a:spcBef>
              <a:buFontTx/>
              <a:buNone/>
            </a:pPr>
            <a:r>
              <a:rPr lang="en-US" altLang="en-US" sz="2400"/>
              <a:t>Shared Memory</a:t>
            </a:r>
          </a:p>
        </p:txBody>
      </p:sp>
      <p:grpSp>
        <p:nvGrpSpPr>
          <p:cNvPr id="124937" name="Group 9"/>
          <p:cNvGrpSpPr>
            <a:grpSpLocks/>
          </p:cNvGrpSpPr>
          <p:nvPr/>
        </p:nvGrpSpPr>
        <p:grpSpPr bwMode="auto">
          <a:xfrm>
            <a:off x="2438400" y="3276600"/>
            <a:ext cx="3657600" cy="396875"/>
            <a:chOff x="1536" y="2112"/>
            <a:chExt cx="2304" cy="250"/>
          </a:xfrm>
        </p:grpSpPr>
        <p:sp>
          <p:nvSpPr>
            <p:cNvPr id="124944" name="Line 6"/>
            <p:cNvSpPr>
              <a:spLocks noChangeShapeType="1"/>
            </p:cNvSpPr>
            <p:nvPr/>
          </p:nvSpPr>
          <p:spPr bwMode="auto">
            <a:xfrm>
              <a:off x="1536" y="2112"/>
              <a:ext cx="23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945" name="Line 7"/>
            <p:cNvSpPr>
              <a:spLocks noChangeShapeType="1"/>
            </p:cNvSpPr>
            <p:nvPr/>
          </p:nvSpPr>
          <p:spPr bwMode="auto">
            <a:xfrm>
              <a:off x="1536" y="2352"/>
              <a:ext cx="23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946" name="Text Box 8"/>
            <p:cNvSpPr txBox="1">
              <a:spLocks noChangeArrowheads="1"/>
            </p:cNvSpPr>
            <p:nvPr/>
          </p:nvSpPr>
          <p:spPr bwMode="auto">
            <a:xfrm>
              <a:off x="2448" y="2112"/>
              <a:ext cx="3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Bus</a:t>
              </a:r>
            </a:p>
          </p:txBody>
        </p:sp>
      </p:grpSp>
      <p:sp>
        <p:nvSpPr>
          <p:cNvPr id="124938" name="Text Box 14"/>
          <p:cNvSpPr txBox="1">
            <a:spLocks noChangeArrowheads="1"/>
          </p:cNvSpPr>
          <p:nvPr/>
        </p:nvSpPr>
        <p:spPr bwMode="auto">
          <a:xfrm>
            <a:off x="2209800" y="3962400"/>
            <a:ext cx="1179513" cy="406400"/>
          </a:xfrm>
          <a:prstGeom prst="rect">
            <a:avLst/>
          </a:prstGeom>
          <a:solidFill>
            <a:schemeClr val="bg1"/>
          </a:solidFill>
          <a:ln w="9525">
            <a:solidFill>
              <a:schemeClr val="tx1"/>
            </a:solidFill>
            <a:miter lim="800000"/>
            <a:headEnd/>
            <a:tailEnd/>
          </a:ln>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50000"/>
              </a:spcBef>
              <a:buFontTx/>
              <a:buNone/>
            </a:pPr>
            <a:r>
              <a:rPr lang="en-US" altLang="en-US" sz="2000"/>
              <a:t>Processor</a:t>
            </a:r>
          </a:p>
        </p:txBody>
      </p:sp>
      <p:sp>
        <p:nvSpPr>
          <p:cNvPr id="124939" name="Text Box 15"/>
          <p:cNvSpPr txBox="1">
            <a:spLocks noChangeArrowheads="1"/>
          </p:cNvSpPr>
          <p:nvPr/>
        </p:nvSpPr>
        <p:spPr bwMode="auto">
          <a:xfrm>
            <a:off x="3657600" y="3962400"/>
            <a:ext cx="1179513" cy="406400"/>
          </a:xfrm>
          <a:prstGeom prst="rect">
            <a:avLst/>
          </a:prstGeom>
          <a:solidFill>
            <a:schemeClr val="bg1"/>
          </a:solidFill>
          <a:ln w="9525">
            <a:solidFill>
              <a:schemeClr val="tx1"/>
            </a:solidFill>
            <a:miter lim="800000"/>
            <a:headEnd/>
            <a:tailEnd/>
          </a:ln>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50000"/>
              </a:spcBef>
              <a:buFontTx/>
              <a:buNone/>
            </a:pPr>
            <a:r>
              <a:rPr lang="en-US" altLang="en-US" sz="2000"/>
              <a:t>Processor</a:t>
            </a:r>
          </a:p>
        </p:txBody>
      </p:sp>
      <p:sp>
        <p:nvSpPr>
          <p:cNvPr id="124940" name="Text Box 16"/>
          <p:cNvSpPr txBox="1">
            <a:spLocks noChangeArrowheads="1"/>
          </p:cNvSpPr>
          <p:nvPr/>
        </p:nvSpPr>
        <p:spPr bwMode="auto">
          <a:xfrm>
            <a:off x="5105400" y="3962400"/>
            <a:ext cx="1179513" cy="406400"/>
          </a:xfrm>
          <a:prstGeom prst="rect">
            <a:avLst/>
          </a:prstGeom>
          <a:solidFill>
            <a:schemeClr val="bg1"/>
          </a:solidFill>
          <a:ln w="9525">
            <a:solidFill>
              <a:schemeClr val="tx1"/>
            </a:solidFill>
            <a:miter lim="800000"/>
            <a:headEnd/>
            <a:tailEnd/>
          </a:ln>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50000"/>
              </a:spcBef>
              <a:buFontTx/>
              <a:buNone/>
            </a:pPr>
            <a:r>
              <a:rPr lang="en-US" altLang="en-US" sz="2000"/>
              <a:t>Processor</a:t>
            </a:r>
          </a:p>
        </p:txBody>
      </p:sp>
      <p:sp>
        <p:nvSpPr>
          <p:cNvPr id="124941" name="Line 17"/>
          <p:cNvSpPr>
            <a:spLocks noChangeShapeType="1"/>
          </p:cNvSpPr>
          <p:nvPr/>
        </p:nvSpPr>
        <p:spPr bwMode="auto">
          <a:xfrm>
            <a:off x="2819400" y="3657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942" name="Line 18"/>
          <p:cNvSpPr>
            <a:spLocks noChangeShapeType="1"/>
          </p:cNvSpPr>
          <p:nvPr/>
        </p:nvSpPr>
        <p:spPr bwMode="auto">
          <a:xfrm>
            <a:off x="4191000" y="3657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943" name="Line 19"/>
          <p:cNvSpPr>
            <a:spLocks noChangeShapeType="1"/>
          </p:cNvSpPr>
          <p:nvPr/>
        </p:nvSpPr>
        <p:spPr bwMode="auto">
          <a:xfrm>
            <a:off x="5638800" y="3657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1AF35A42-7294-6C47-8A38-8A86F11B4E24}" type="slidenum">
              <a:rPr lang="en-US" altLang="en-US" sz="1400"/>
              <a:pPr>
                <a:spcBef>
                  <a:spcPct val="0"/>
                </a:spcBef>
                <a:buFontTx/>
                <a:buNone/>
              </a:pPr>
              <a:t>63</a:t>
            </a:fld>
            <a:endParaRPr lang="en-US" altLang="en-US" sz="1400"/>
          </a:p>
        </p:txBody>
      </p:sp>
      <p:sp>
        <p:nvSpPr>
          <p:cNvPr id="126978" name="Line 10"/>
          <p:cNvSpPr>
            <a:spLocks noChangeShapeType="1"/>
          </p:cNvSpPr>
          <p:nvPr/>
        </p:nvSpPr>
        <p:spPr bwMode="auto">
          <a:xfrm flipV="1">
            <a:off x="1981200" y="5334000"/>
            <a:ext cx="1524000" cy="609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979" name="Line 14"/>
          <p:cNvSpPr>
            <a:spLocks noChangeShapeType="1"/>
          </p:cNvSpPr>
          <p:nvPr/>
        </p:nvSpPr>
        <p:spPr bwMode="auto">
          <a:xfrm flipH="1" flipV="1">
            <a:off x="4267200" y="5410200"/>
            <a:ext cx="2057400" cy="609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980" name="Line 13"/>
          <p:cNvSpPr>
            <a:spLocks noChangeShapeType="1"/>
          </p:cNvSpPr>
          <p:nvPr/>
        </p:nvSpPr>
        <p:spPr bwMode="auto">
          <a:xfrm flipH="1">
            <a:off x="4572000" y="4724400"/>
            <a:ext cx="251460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981" name="Line 12"/>
          <p:cNvSpPr>
            <a:spLocks noChangeShapeType="1"/>
          </p:cNvSpPr>
          <p:nvPr/>
        </p:nvSpPr>
        <p:spPr bwMode="auto">
          <a:xfrm flipH="1">
            <a:off x="4343400" y="4114800"/>
            <a:ext cx="1219200" cy="990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982" name="Line 11"/>
          <p:cNvSpPr>
            <a:spLocks noChangeShapeType="1"/>
          </p:cNvSpPr>
          <p:nvPr/>
        </p:nvSpPr>
        <p:spPr bwMode="auto">
          <a:xfrm>
            <a:off x="2133600" y="4267200"/>
            <a:ext cx="1524000" cy="914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983" name="Rectangle 2"/>
          <p:cNvSpPr>
            <a:spLocks noGrp="1" noChangeArrowheads="1"/>
          </p:cNvSpPr>
          <p:nvPr>
            <p:ph type="title"/>
          </p:nvPr>
        </p:nvSpPr>
        <p:spPr/>
        <p:txBody>
          <a:bodyPr/>
          <a:lstStyle/>
          <a:p>
            <a:pPr eaLnBrk="1" hangingPunct="1"/>
            <a:r>
              <a:rPr lang="en-US" altLang="en-US">
                <a:ea typeface="ＭＳ Ｐゴシック" charset="-128"/>
              </a:rPr>
              <a:t>Interconnection Networks and Message Passing</a:t>
            </a:r>
          </a:p>
        </p:txBody>
      </p:sp>
      <p:sp>
        <p:nvSpPr>
          <p:cNvPr id="126984" name="Rectangle 3"/>
          <p:cNvSpPr>
            <a:spLocks noGrp="1" noChangeArrowheads="1"/>
          </p:cNvSpPr>
          <p:nvPr>
            <p:ph type="body" idx="1"/>
          </p:nvPr>
        </p:nvSpPr>
        <p:spPr>
          <a:xfrm>
            <a:off x="685800" y="1981200"/>
            <a:ext cx="8153400" cy="2057400"/>
          </a:xfrm>
        </p:spPr>
        <p:txBody>
          <a:bodyPr/>
          <a:lstStyle/>
          <a:p>
            <a:pPr marL="0" indent="0" eaLnBrk="1" hangingPunct="1">
              <a:buFontTx/>
              <a:buNone/>
            </a:pPr>
            <a:r>
              <a:rPr lang="en-US" altLang="en-US" sz="2800">
                <a:ea typeface="ＭＳ Ｐゴシック" charset="-128"/>
              </a:rPr>
              <a:t>In this case each processor has its own private (local) memory and there is no global, shared memory. The processors need to be connected in some way to allow them to communicate data.</a:t>
            </a:r>
          </a:p>
        </p:txBody>
      </p:sp>
      <p:sp>
        <p:nvSpPr>
          <p:cNvPr id="126985" name="Oval 4"/>
          <p:cNvSpPr>
            <a:spLocks noChangeArrowheads="1"/>
          </p:cNvSpPr>
          <p:nvPr/>
        </p:nvSpPr>
        <p:spPr bwMode="auto">
          <a:xfrm>
            <a:off x="2819400" y="4708525"/>
            <a:ext cx="2544763" cy="996950"/>
          </a:xfrm>
          <a:prstGeom prst="ellipse">
            <a:avLst/>
          </a:prstGeom>
          <a:solidFill>
            <a:schemeClr val="accent1"/>
          </a:solidFill>
          <a:ln w="9525">
            <a:solidFill>
              <a:schemeClr val="tx1"/>
            </a:solidFill>
            <a:round/>
            <a:headEnd/>
            <a:tailEnd/>
          </a:ln>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000"/>
              <a:t>Interconnection</a:t>
            </a:r>
          </a:p>
          <a:p>
            <a:pPr algn="ctr" eaLnBrk="1" hangingPunct="1">
              <a:spcBef>
                <a:spcPct val="0"/>
              </a:spcBef>
              <a:buFontTx/>
              <a:buNone/>
            </a:pPr>
            <a:r>
              <a:rPr lang="en-US" altLang="en-US" sz="2000"/>
              <a:t>Network</a:t>
            </a:r>
          </a:p>
        </p:txBody>
      </p:sp>
      <p:sp>
        <p:nvSpPr>
          <p:cNvPr id="126986" name="Oval 5"/>
          <p:cNvSpPr>
            <a:spLocks noChangeArrowheads="1"/>
          </p:cNvSpPr>
          <p:nvPr/>
        </p:nvSpPr>
        <p:spPr bwMode="auto">
          <a:xfrm>
            <a:off x="987425" y="3898900"/>
            <a:ext cx="1682750" cy="965200"/>
          </a:xfrm>
          <a:prstGeom prst="ellipse">
            <a:avLst/>
          </a:prstGeom>
          <a:solidFill>
            <a:srgbClr val="CCFFCC"/>
          </a:solidFill>
          <a:ln w="952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000"/>
              <a:t>Processor</a:t>
            </a:r>
          </a:p>
          <a:p>
            <a:pPr algn="ctr" eaLnBrk="1" hangingPunct="1">
              <a:spcBef>
                <a:spcPct val="0"/>
              </a:spcBef>
              <a:buFontTx/>
              <a:buNone/>
            </a:pPr>
            <a:r>
              <a:rPr lang="en-US" altLang="en-US" sz="2000"/>
              <a:t>+ memory</a:t>
            </a:r>
          </a:p>
        </p:txBody>
      </p:sp>
      <p:sp>
        <p:nvSpPr>
          <p:cNvPr id="126987" name="Oval 6"/>
          <p:cNvSpPr>
            <a:spLocks noChangeArrowheads="1"/>
          </p:cNvSpPr>
          <p:nvPr/>
        </p:nvSpPr>
        <p:spPr bwMode="auto">
          <a:xfrm>
            <a:off x="5562600" y="5486400"/>
            <a:ext cx="1682750" cy="965200"/>
          </a:xfrm>
          <a:prstGeom prst="ellipse">
            <a:avLst/>
          </a:prstGeom>
          <a:solidFill>
            <a:srgbClr val="CCFFCC"/>
          </a:solidFill>
          <a:ln w="952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000"/>
              <a:t>Processor</a:t>
            </a:r>
          </a:p>
          <a:p>
            <a:pPr algn="ctr" eaLnBrk="1" hangingPunct="1">
              <a:spcBef>
                <a:spcPct val="0"/>
              </a:spcBef>
              <a:buFontTx/>
              <a:buNone/>
            </a:pPr>
            <a:r>
              <a:rPr lang="en-US" altLang="en-US" sz="2000"/>
              <a:t>+ memory</a:t>
            </a:r>
          </a:p>
        </p:txBody>
      </p:sp>
      <p:sp>
        <p:nvSpPr>
          <p:cNvPr id="126988" name="Oval 7"/>
          <p:cNvSpPr>
            <a:spLocks noChangeArrowheads="1"/>
          </p:cNvSpPr>
          <p:nvPr/>
        </p:nvSpPr>
        <p:spPr bwMode="auto">
          <a:xfrm>
            <a:off x="6705600" y="4267200"/>
            <a:ext cx="1682750" cy="965200"/>
          </a:xfrm>
          <a:prstGeom prst="ellipse">
            <a:avLst/>
          </a:prstGeom>
          <a:solidFill>
            <a:srgbClr val="CCFFCC"/>
          </a:solidFill>
          <a:ln w="952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000"/>
              <a:t>Processor</a:t>
            </a:r>
          </a:p>
          <a:p>
            <a:pPr algn="ctr" eaLnBrk="1" hangingPunct="1">
              <a:spcBef>
                <a:spcPct val="0"/>
              </a:spcBef>
              <a:buFontTx/>
              <a:buNone/>
            </a:pPr>
            <a:r>
              <a:rPr lang="en-US" altLang="en-US" sz="2000"/>
              <a:t>+ memory</a:t>
            </a:r>
          </a:p>
        </p:txBody>
      </p:sp>
      <p:sp>
        <p:nvSpPr>
          <p:cNvPr id="126989" name="Oval 8"/>
          <p:cNvSpPr>
            <a:spLocks noChangeArrowheads="1"/>
          </p:cNvSpPr>
          <p:nvPr/>
        </p:nvSpPr>
        <p:spPr bwMode="auto">
          <a:xfrm>
            <a:off x="4953000" y="3429000"/>
            <a:ext cx="1682750" cy="965200"/>
          </a:xfrm>
          <a:prstGeom prst="ellipse">
            <a:avLst/>
          </a:prstGeom>
          <a:solidFill>
            <a:srgbClr val="CCFFCC"/>
          </a:solidFill>
          <a:ln w="952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000"/>
              <a:t>Processor</a:t>
            </a:r>
          </a:p>
          <a:p>
            <a:pPr algn="ctr" eaLnBrk="1" hangingPunct="1">
              <a:spcBef>
                <a:spcPct val="0"/>
              </a:spcBef>
              <a:buFontTx/>
              <a:buNone/>
            </a:pPr>
            <a:r>
              <a:rPr lang="en-US" altLang="en-US" sz="2000"/>
              <a:t>+ memory</a:t>
            </a:r>
          </a:p>
        </p:txBody>
      </p:sp>
      <p:sp>
        <p:nvSpPr>
          <p:cNvPr id="126990" name="Oval 9"/>
          <p:cNvSpPr>
            <a:spLocks noChangeArrowheads="1"/>
          </p:cNvSpPr>
          <p:nvPr/>
        </p:nvSpPr>
        <p:spPr bwMode="auto">
          <a:xfrm>
            <a:off x="609600" y="5638800"/>
            <a:ext cx="1682750" cy="965200"/>
          </a:xfrm>
          <a:prstGeom prst="ellipse">
            <a:avLst/>
          </a:prstGeom>
          <a:solidFill>
            <a:srgbClr val="CCFFCC"/>
          </a:solidFill>
          <a:ln w="952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000"/>
              <a:t>Processor</a:t>
            </a:r>
          </a:p>
          <a:p>
            <a:pPr algn="ctr" eaLnBrk="1" hangingPunct="1">
              <a:spcBef>
                <a:spcPct val="0"/>
              </a:spcBef>
              <a:buFontTx/>
              <a:buNone/>
            </a:pPr>
            <a:r>
              <a:rPr lang="en-US" altLang="en-US" sz="2000"/>
              <a:t>+ memory</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1"/>
          <p:cNvSpPr>
            <a:spLocks noGrp="1"/>
          </p:cNvSpPr>
          <p:nvPr>
            <p:ph type="title"/>
          </p:nvPr>
        </p:nvSpPr>
        <p:spPr/>
        <p:txBody>
          <a:bodyPr/>
          <a:lstStyle/>
          <a:p>
            <a:r>
              <a:rPr lang="en-US" altLang="en-US">
                <a:ea typeface="ＭＳ Ｐゴシック" charset="-128"/>
              </a:rPr>
              <a:t>The Message Passing Paradigm</a:t>
            </a:r>
          </a:p>
        </p:txBody>
      </p:sp>
      <p:sp>
        <p:nvSpPr>
          <p:cNvPr id="129026" name="Content Placeholder 2"/>
          <p:cNvSpPr>
            <a:spLocks noGrp="1"/>
          </p:cNvSpPr>
          <p:nvPr>
            <p:ph idx="1"/>
          </p:nvPr>
        </p:nvSpPr>
        <p:spPr/>
        <p:txBody>
          <a:bodyPr/>
          <a:lstStyle/>
          <a:p>
            <a:r>
              <a:rPr lang="en-US" altLang="en-US">
                <a:ea typeface="ＭＳ Ｐゴシック" charset="-128"/>
              </a:rPr>
              <a:t>Each process has its own address space.</a:t>
            </a:r>
          </a:p>
          <a:p>
            <a:r>
              <a:rPr lang="en-US" altLang="en-US">
                <a:ea typeface="ＭＳ Ｐゴシック" charset="-128"/>
              </a:rPr>
              <a:t>Processes cooperate to perform a task by independently computing with their local data, and communicating data between processes by explicitly exchanging messages.</a:t>
            </a:r>
          </a:p>
        </p:txBody>
      </p:sp>
      <p:sp>
        <p:nvSpPr>
          <p:cNvPr id="12902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A92031BB-881A-9545-81CC-078645ABAB38}" type="slidenum">
              <a:rPr lang="en-US" altLang="en-US" sz="1400"/>
              <a:pPr>
                <a:spcBef>
                  <a:spcPct val="0"/>
                </a:spcBef>
                <a:buFontTx/>
                <a:buNone/>
              </a:pPr>
              <a:t>64</a:t>
            </a:fld>
            <a:endParaRPr lang="en-US" altLang="en-US" sz="1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5351F6A1-815C-4E49-880D-5845D121F297}" type="slidenum">
              <a:rPr lang="en-US" altLang="en-US" sz="1400"/>
              <a:pPr>
                <a:spcBef>
                  <a:spcPct val="0"/>
                </a:spcBef>
                <a:buFontTx/>
                <a:buNone/>
              </a:pPr>
              <a:t>65</a:t>
            </a:fld>
            <a:endParaRPr lang="en-US" altLang="en-US" sz="1400"/>
          </a:p>
        </p:txBody>
      </p:sp>
      <p:sp>
        <p:nvSpPr>
          <p:cNvPr id="130050" name="Rectangle 2"/>
          <p:cNvSpPr>
            <a:spLocks noGrp="1" noChangeArrowheads="1"/>
          </p:cNvSpPr>
          <p:nvPr>
            <p:ph type="title"/>
          </p:nvPr>
        </p:nvSpPr>
        <p:spPr>
          <a:xfrm>
            <a:off x="685800" y="228600"/>
            <a:ext cx="7772400" cy="1143000"/>
          </a:xfrm>
        </p:spPr>
        <p:txBody>
          <a:bodyPr/>
          <a:lstStyle/>
          <a:p>
            <a:pPr eaLnBrk="1" hangingPunct="1"/>
            <a:r>
              <a:rPr lang="en-US" altLang="en-US">
                <a:ea typeface="ＭＳ Ｐゴシック" charset="-128"/>
              </a:rPr>
              <a:t>Message Passing</a:t>
            </a:r>
          </a:p>
        </p:txBody>
      </p:sp>
      <p:sp>
        <p:nvSpPr>
          <p:cNvPr id="130051" name="Rectangle 3"/>
          <p:cNvSpPr>
            <a:spLocks noGrp="1" noChangeArrowheads="1"/>
          </p:cNvSpPr>
          <p:nvPr>
            <p:ph type="body" idx="1"/>
          </p:nvPr>
        </p:nvSpPr>
        <p:spPr>
          <a:xfrm>
            <a:off x="609600" y="1676400"/>
            <a:ext cx="7772400" cy="2057400"/>
          </a:xfrm>
        </p:spPr>
        <p:txBody>
          <a:bodyPr/>
          <a:lstStyle/>
          <a:p>
            <a:pPr eaLnBrk="1" hangingPunct="1"/>
            <a:r>
              <a:rPr lang="en-US" altLang="en-US">
                <a:ea typeface="ＭＳ Ｐゴシック" charset="-128"/>
              </a:rPr>
              <a:t>If a processor requires data contained on a different processor then it must be explicitly passed by using communication instructions, e.g., send and receive.</a:t>
            </a:r>
          </a:p>
        </p:txBody>
      </p:sp>
      <p:sp>
        <p:nvSpPr>
          <p:cNvPr id="130052" name="Text Box 4"/>
          <p:cNvSpPr txBox="1">
            <a:spLocks noChangeArrowheads="1"/>
          </p:cNvSpPr>
          <p:nvPr/>
        </p:nvSpPr>
        <p:spPr bwMode="auto">
          <a:xfrm>
            <a:off x="685800" y="5257800"/>
            <a:ext cx="78486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lnSpc>
                <a:spcPct val="90000"/>
              </a:lnSpc>
            </a:pPr>
            <a:r>
              <a:rPr lang="en-US" altLang="en-US" sz="2800"/>
              <a:t>The value x is explicitly passed from P2 to P1. This is known as </a:t>
            </a:r>
            <a:r>
              <a:rPr lang="en-US" altLang="en-US" sz="2800" i="1"/>
              <a:t>message passing</a:t>
            </a:r>
            <a:r>
              <a:rPr lang="en-US" altLang="en-US" sz="2800"/>
              <a:t>.</a:t>
            </a:r>
          </a:p>
          <a:p>
            <a:pPr eaLnBrk="1" hangingPunct="1">
              <a:spcBef>
                <a:spcPct val="0"/>
              </a:spcBef>
              <a:buFontTx/>
              <a:buNone/>
            </a:pPr>
            <a:endParaRPr lang="en-US" altLang="en-US" sz="2400"/>
          </a:p>
        </p:txBody>
      </p:sp>
      <p:graphicFrame>
        <p:nvGraphicFramePr>
          <p:cNvPr id="61477" name="Group 37"/>
          <p:cNvGraphicFramePr>
            <a:graphicFrameLocks noGrp="1"/>
          </p:cNvGraphicFramePr>
          <p:nvPr/>
        </p:nvGraphicFramePr>
        <p:xfrm>
          <a:off x="1371600" y="3886200"/>
          <a:ext cx="6858000" cy="1143000"/>
        </p:xfrm>
        <a:graphic>
          <a:graphicData uri="http://schemas.openxmlformats.org/drawingml/2006/table">
            <a:tbl>
              <a:tblPr/>
              <a:tblGrid>
                <a:gridCol w="3771900">
                  <a:extLst>
                    <a:ext uri="{9D8B030D-6E8A-4147-A177-3AD203B41FA5}">
                      <a16:colId xmlns:a16="http://schemas.microsoft.com/office/drawing/2014/main" val="20000"/>
                    </a:ext>
                  </a:extLst>
                </a:gridCol>
                <a:gridCol w="3086100">
                  <a:extLst>
                    <a:ext uri="{9D8B030D-6E8A-4147-A177-3AD203B41FA5}">
                      <a16:colId xmlns:a16="http://schemas.microsoft.com/office/drawing/2014/main" val="20001"/>
                    </a:ext>
                  </a:extLst>
                </a:gridCol>
              </a:tblGrid>
              <a:tr h="571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New" pitchFamily="49" charset="0"/>
                        </a:rPr>
                        <a:t>P1</a:t>
                      </a: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New" pitchFamily="49" charset="0"/>
                        </a:rPr>
                        <a:t>P2</a:t>
                      </a: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71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New" pitchFamily="49" charset="0"/>
                        </a:rPr>
                        <a:t>receive (x, P2)</a:t>
                      </a: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rPr>
                        <a:t>send (x, P1)</a:t>
                      </a: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itle 1"/>
          <p:cNvSpPr>
            <a:spLocks noGrp="1"/>
          </p:cNvSpPr>
          <p:nvPr>
            <p:ph type="title"/>
          </p:nvPr>
        </p:nvSpPr>
        <p:spPr>
          <a:xfrm>
            <a:off x="684213" y="188913"/>
            <a:ext cx="7918450" cy="1143000"/>
          </a:xfrm>
        </p:spPr>
        <p:txBody>
          <a:bodyPr/>
          <a:lstStyle/>
          <a:p>
            <a:r>
              <a:rPr lang="en-US" altLang="en-US">
                <a:ea typeface="ＭＳ Ｐゴシック" charset="-128"/>
              </a:rPr>
              <a:t>Communicating Sequential Processes</a:t>
            </a:r>
          </a:p>
        </p:txBody>
      </p:sp>
      <p:sp>
        <p:nvSpPr>
          <p:cNvPr id="132098" name="Content Placeholder 2"/>
          <p:cNvSpPr>
            <a:spLocks noGrp="1"/>
          </p:cNvSpPr>
          <p:nvPr>
            <p:ph idx="1"/>
          </p:nvPr>
        </p:nvSpPr>
        <p:spPr>
          <a:xfrm>
            <a:off x="539750" y="1484313"/>
            <a:ext cx="8205788" cy="4114800"/>
          </a:xfrm>
        </p:spPr>
        <p:txBody>
          <a:bodyPr/>
          <a:lstStyle/>
          <a:p>
            <a:r>
              <a:rPr lang="en-US" altLang="en-US">
                <a:ea typeface="ＭＳ Ｐゴシック" charset="-128"/>
              </a:rPr>
              <a:t>CSP is a formal language used to described the interactions of concurrent processes.</a:t>
            </a:r>
          </a:p>
          <a:p>
            <a:r>
              <a:rPr lang="en-US" altLang="en-US">
                <a:ea typeface="ＭＳ Ｐゴシック" charset="-128"/>
              </a:rPr>
              <a:t>Described by Prof C. A. R. Hoare (University of Oxford) in 1978.</a:t>
            </a:r>
          </a:p>
          <a:p>
            <a:r>
              <a:rPr lang="en-US" altLang="en-US">
                <a:ea typeface="ＭＳ Ｐゴシック" charset="-128"/>
              </a:rPr>
              <a:t>CSP underpins the message passing paradigm.</a:t>
            </a:r>
          </a:p>
          <a:p>
            <a:r>
              <a:rPr lang="en-US" altLang="en-US">
                <a:ea typeface="ＭＳ Ｐゴシック" charset="-128"/>
              </a:rPr>
              <a:t>Inspired the development of the </a:t>
            </a:r>
            <a:r>
              <a:rPr lang="en-US" altLang="en-US" i="1">
                <a:ea typeface="ＭＳ Ｐゴシック" charset="-128"/>
              </a:rPr>
              <a:t>Occam</a:t>
            </a:r>
            <a:r>
              <a:rPr lang="en-US" altLang="en-US">
                <a:ea typeface="ＭＳ Ｐゴシック" charset="-128"/>
              </a:rPr>
              <a:t> language for parallel processing.</a:t>
            </a:r>
          </a:p>
          <a:p>
            <a:r>
              <a:rPr lang="en-US" altLang="en-US">
                <a:ea typeface="ＭＳ Ｐゴシック" charset="-128"/>
              </a:rPr>
              <a:t>Led to the </a:t>
            </a:r>
            <a:r>
              <a:rPr lang="en-US" altLang="en-US" i="1">
                <a:ea typeface="ＭＳ Ｐゴシック" charset="-128"/>
              </a:rPr>
              <a:t>Transputer</a:t>
            </a:r>
            <a:r>
              <a:rPr lang="en-US" altLang="en-US">
                <a:ea typeface="ＭＳ Ｐゴシック" charset="-128"/>
              </a:rPr>
              <a:t> family of processors manufactured by INMOS.</a:t>
            </a:r>
          </a:p>
        </p:txBody>
      </p:sp>
      <p:sp>
        <p:nvSpPr>
          <p:cNvPr id="13209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FEC6D0F2-C949-D842-B6B4-225AA02E0C53}" type="slidenum">
              <a:rPr lang="en-US" altLang="en-US" sz="1400"/>
              <a:pPr>
                <a:spcBef>
                  <a:spcPct val="0"/>
                </a:spcBef>
                <a:buFontTx/>
                <a:buNone/>
              </a:pPr>
              <a:t>66</a:t>
            </a:fld>
            <a:endParaRPr lang="en-US" altLang="en-US" sz="1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1"/>
          <p:cNvSpPr>
            <a:spLocks noGrp="1"/>
          </p:cNvSpPr>
          <p:nvPr>
            <p:ph type="title"/>
          </p:nvPr>
        </p:nvSpPr>
        <p:spPr/>
        <p:txBody>
          <a:bodyPr/>
          <a:lstStyle/>
          <a:p>
            <a:r>
              <a:rPr lang="en-US" altLang="en-US">
                <a:ea typeface="ＭＳ Ｐゴシック" charset="-128"/>
              </a:rPr>
              <a:t>Basic CSP Concepts</a:t>
            </a:r>
          </a:p>
        </p:txBody>
      </p:sp>
      <p:sp>
        <p:nvSpPr>
          <p:cNvPr id="134146" name="Content Placeholder 2"/>
          <p:cNvSpPr>
            <a:spLocks noGrp="1"/>
          </p:cNvSpPr>
          <p:nvPr>
            <p:ph idx="1"/>
          </p:nvPr>
        </p:nvSpPr>
        <p:spPr/>
        <p:txBody>
          <a:bodyPr/>
          <a:lstStyle/>
          <a:p>
            <a:r>
              <a:rPr lang="en-US" altLang="en-US">
                <a:ea typeface="ＭＳ Ｐゴシック" charset="-128"/>
              </a:rPr>
              <a:t>CSP program = parallel composition of a fixed number of sequential processes communicating with each other strictly through </a:t>
            </a:r>
            <a:r>
              <a:rPr lang="en-US" altLang="en-US" i="1">
                <a:ea typeface="ＭＳ Ｐゴシック" charset="-128"/>
              </a:rPr>
              <a:t>synchronous message-passing</a:t>
            </a:r>
            <a:r>
              <a:rPr lang="en-US" altLang="en-US">
                <a:ea typeface="ＭＳ Ｐゴシック" charset="-128"/>
              </a:rPr>
              <a:t>. </a:t>
            </a:r>
          </a:p>
          <a:p>
            <a:r>
              <a:rPr lang="en-US" altLang="en-US">
                <a:ea typeface="ＭＳ Ｐゴシック" charset="-128"/>
              </a:rPr>
              <a:t>Each process has an explicit name, and the source or destination of a message is defined by specifying the name of the sending or receiving process. </a:t>
            </a:r>
          </a:p>
        </p:txBody>
      </p:sp>
      <p:sp>
        <p:nvSpPr>
          <p:cNvPr id="13414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D72FD773-18AC-384E-9EA4-CC7F7DFAEE62}" type="slidenum">
              <a:rPr lang="en-US" altLang="en-US" sz="1400"/>
              <a:pPr>
                <a:spcBef>
                  <a:spcPct val="0"/>
                </a:spcBef>
                <a:buFontTx/>
                <a:buNone/>
              </a:pPr>
              <a:t>67</a:t>
            </a:fld>
            <a:endParaRPr lang="en-US" altLang="en-US" sz="1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p:cNvSpPr>
            <a:spLocks noGrp="1"/>
          </p:cNvSpPr>
          <p:nvPr>
            <p:ph type="title"/>
          </p:nvPr>
        </p:nvSpPr>
        <p:spPr/>
        <p:txBody>
          <a:bodyPr/>
          <a:lstStyle/>
          <a:p>
            <a:r>
              <a:rPr lang="en-US" altLang="en-US">
                <a:ea typeface="ＭＳ Ｐゴシック" charset="-128"/>
              </a:rPr>
              <a:t>Introduction to Occam</a:t>
            </a:r>
          </a:p>
        </p:txBody>
      </p:sp>
      <p:sp>
        <p:nvSpPr>
          <p:cNvPr id="135170" name="Content Placeholder 2"/>
          <p:cNvSpPr>
            <a:spLocks noGrp="1"/>
          </p:cNvSpPr>
          <p:nvPr>
            <p:ph idx="1"/>
          </p:nvPr>
        </p:nvSpPr>
        <p:spPr>
          <a:xfrm>
            <a:off x="539750" y="1981200"/>
            <a:ext cx="8424863" cy="4114800"/>
          </a:xfrm>
        </p:spPr>
        <p:txBody>
          <a:bodyPr/>
          <a:lstStyle/>
          <a:p>
            <a:r>
              <a:rPr lang="en-US" altLang="en-US">
                <a:ea typeface="ＭＳ Ｐゴシック" charset="-128"/>
              </a:rPr>
              <a:t>A coordination language based on CSP.</a:t>
            </a:r>
          </a:p>
          <a:p>
            <a:r>
              <a:rPr lang="en-US" altLang="en-US">
                <a:ea typeface="ＭＳ Ｐゴシック" charset="-128"/>
              </a:rPr>
              <a:t>Explicit message passing via channels</a:t>
            </a:r>
          </a:p>
          <a:p>
            <a:pPr lvl="1"/>
            <a:r>
              <a:rPr lang="en-US" altLang="en-US">
                <a:ea typeface="ＭＳ Ｐゴシック" charset="-128"/>
              </a:rPr>
              <a:t>Uni-directional</a:t>
            </a:r>
          </a:p>
          <a:p>
            <a:pPr lvl="1"/>
            <a:r>
              <a:rPr lang="en-US" altLang="en-US">
                <a:ea typeface="ＭＳ Ｐゴシック" charset="-128"/>
              </a:rPr>
              <a:t>Typed</a:t>
            </a:r>
          </a:p>
          <a:p>
            <a:pPr lvl="1"/>
            <a:r>
              <a:rPr lang="en-US" altLang="en-US">
                <a:ea typeface="ＭＳ Ｐゴシック" charset="-128"/>
              </a:rPr>
              <a:t>Synchronous</a:t>
            </a:r>
          </a:p>
          <a:p>
            <a:r>
              <a:rPr lang="en-US" altLang="en-US">
                <a:ea typeface="ＭＳ Ｐゴシック" charset="-128"/>
              </a:rPr>
              <a:t>Assembly language of the transputer.</a:t>
            </a:r>
          </a:p>
          <a:p>
            <a:r>
              <a:rPr lang="en-US" altLang="en-US">
                <a:ea typeface="ＭＳ Ｐゴシック" charset="-128"/>
              </a:rPr>
              <a:t>Can check for deadlock and non-determinism.</a:t>
            </a:r>
          </a:p>
        </p:txBody>
      </p:sp>
      <p:sp>
        <p:nvSpPr>
          <p:cNvPr id="13517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6FFD516E-6C65-4843-81A0-8069D0FDDF0E}" type="slidenum">
              <a:rPr lang="en-US" altLang="en-US" sz="1400"/>
              <a:pPr>
                <a:spcBef>
                  <a:spcPct val="0"/>
                </a:spcBef>
                <a:buFontTx/>
                <a:buNone/>
              </a:pPr>
              <a:t>68</a:t>
            </a:fld>
            <a:endParaRPr lang="en-US" altLang="en-US" sz="1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p:cNvSpPr>
            <a:spLocks noGrp="1"/>
          </p:cNvSpPr>
          <p:nvPr>
            <p:ph type="title"/>
          </p:nvPr>
        </p:nvSpPr>
        <p:spPr>
          <a:xfrm>
            <a:off x="684213" y="0"/>
            <a:ext cx="7772400" cy="1143000"/>
          </a:xfrm>
        </p:spPr>
        <p:txBody>
          <a:bodyPr/>
          <a:lstStyle/>
          <a:p>
            <a:r>
              <a:rPr lang="en-US" altLang="en-US">
                <a:ea typeface="ＭＳ Ｐゴシック" charset="-128"/>
              </a:rPr>
              <a:t>The PAR Construct</a:t>
            </a:r>
          </a:p>
        </p:txBody>
      </p:sp>
      <p:sp>
        <p:nvSpPr>
          <p:cNvPr id="3" name="Content Placeholder 2"/>
          <p:cNvSpPr>
            <a:spLocks noGrp="1"/>
          </p:cNvSpPr>
          <p:nvPr>
            <p:ph idx="1"/>
          </p:nvPr>
        </p:nvSpPr>
        <p:spPr>
          <a:xfrm>
            <a:off x="611188" y="1125538"/>
            <a:ext cx="8281987" cy="5040312"/>
          </a:xfrm>
        </p:spPr>
        <p:txBody>
          <a:bodyPr/>
          <a:lstStyle/>
          <a:p>
            <a:pPr>
              <a:defRPr/>
            </a:pPr>
            <a:r>
              <a:rPr lang="en-US" dirty="0"/>
              <a:t>In Occam parallelism is expressed through the PAR construct:</a:t>
            </a:r>
          </a:p>
          <a:p>
            <a:pPr marL="0" indent="0">
              <a:spcBef>
                <a:spcPts val="0"/>
              </a:spcBef>
              <a:buFontTx/>
              <a:buNone/>
              <a:defRPr/>
            </a:pPr>
            <a:r>
              <a:rPr lang="en-US" dirty="0"/>
              <a:t>	</a:t>
            </a:r>
            <a:r>
              <a:rPr lang="en-US" sz="2400" dirty="0"/>
              <a:t>PAR</a:t>
            </a:r>
          </a:p>
          <a:p>
            <a:pPr marL="0" indent="0">
              <a:spcBef>
                <a:spcPts val="0"/>
              </a:spcBef>
              <a:buFontTx/>
              <a:buNone/>
              <a:defRPr/>
            </a:pPr>
            <a:r>
              <a:rPr lang="en-US" sz="2400" dirty="0"/>
              <a:t>	     process 1</a:t>
            </a:r>
          </a:p>
          <a:p>
            <a:pPr marL="0" indent="0">
              <a:spcBef>
                <a:spcPts val="0"/>
              </a:spcBef>
              <a:buFontTx/>
              <a:buNone/>
              <a:defRPr/>
            </a:pPr>
            <a:r>
              <a:rPr lang="en-US" sz="2400" dirty="0"/>
              <a:t>	     process 2</a:t>
            </a:r>
          </a:p>
          <a:p>
            <a:pPr marL="0" indent="0">
              <a:spcBef>
                <a:spcPts val="0"/>
              </a:spcBef>
              <a:buFontTx/>
              <a:buNone/>
              <a:defRPr/>
            </a:pPr>
            <a:r>
              <a:rPr lang="en-US" sz="2400" dirty="0"/>
              <a:t>	     process 3</a:t>
            </a:r>
          </a:p>
          <a:p>
            <a:pPr>
              <a:spcBef>
                <a:spcPts val="1200"/>
              </a:spcBef>
              <a:defRPr/>
            </a:pPr>
            <a:r>
              <a:rPr lang="en-US" dirty="0"/>
              <a:t>This indicates that the 3 processes may be executed in parallel. </a:t>
            </a:r>
          </a:p>
          <a:p>
            <a:pPr>
              <a:spcBef>
                <a:spcPts val="1200"/>
              </a:spcBef>
              <a:defRPr/>
            </a:pPr>
            <a:r>
              <a:rPr lang="en-US" dirty="0"/>
              <a:t>Similarly, the SEQ construct is used to specify the sequential execution of a set of processes.</a:t>
            </a:r>
          </a:p>
        </p:txBody>
      </p:sp>
      <p:sp>
        <p:nvSpPr>
          <p:cNvPr id="1361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F1717FE3-DF76-0D45-BE95-E4F3FF7741B9}" type="slidenum">
              <a:rPr lang="en-US" altLang="en-US" sz="1400"/>
              <a:pPr>
                <a:spcBef>
                  <a:spcPct val="0"/>
                </a:spcBef>
                <a:buFontTx/>
                <a:buNone/>
              </a:pPr>
              <a:t>69</a:t>
            </a:fld>
            <a:endParaRPr lang="en-US"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777D4896-5990-134F-ABB9-C8DB1A882F01}" type="slidenum">
              <a:rPr lang="en-US" altLang="en-US" sz="1400"/>
              <a:pPr>
                <a:spcBef>
                  <a:spcPct val="0"/>
                </a:spcBef>
                <a:buFontTx/>
                <a:buNone/>
              </a:pPr>
              <a:t>7</a:t>
            </a:fld>
            <a:endParaRPr lang="en-US" altLang="en-US" sz="1400"/>
          </a:p>
        </p:txBody>
      </p:sp>
      <p:sp>
        <p:nvSpPr>
          <p:cNvPr id="26626" name="Rectangle 2"/>
          <p:cNvSpPr>
            <a:spLocks noGrp="1" noChangeArrowheads="1"/>
          </p:cNvSpPr>
          <p:nvPr>
            <p:ph type="title"/>
          </p:nvPr>
        </p:nvSpPr>
        <p:spPr>
          <a:xfrm>
            <a:off x="684213" y="12460"/>
            <a:ext cx="7772400" cy="1143000"/>
          </a:xfrm>
        </p:spPr>
        <p:txBody>
          <a:bodyPr/>
          <a:lstStyle/>
          <a:p>
            <a:pPr eaLnBrk="1" hangingPunct="1"/>
            <a:r>
              <a:rPr lang="en-US" altLang="en-US" dirty="0">
                <a:ea typeface="ＭＳ Ｐゴシック" charset="-128"/>
              </a:rPr>
              <a:t>Books</a:t>
            </a:r>
          </a:p>
        </p:txBody>
      </p:sp>
      <p:sp>
        <p:nvSpPr>
          <p:cNvPr id="26627" name="Rectangle 3"/>
          <p:cNvSpPr>
            <a:spLocks noGrp="1" noChangeArrowheads="1"/>
          </p:cNvSpPr>
          <p:nvPr>
            <p:ph type="body" idx="1"/>
          </p:nvPr>
        </p:nvSpPr>
        <p:spPr>
          <a:xfrm>
            <a:off x="684213" y="908720"/>
            <a:ext cx="7991475" cy="4114800"/>
          </a:xfrm>
        </p:spPr>
        <p:txBody>
          <a:bodyPr/>
          <a:lstStyle/>
          <a:p>
            <a:pPr eaLnBrk="1" hangingPunct="1">
              <a:lnSpc>
                <a:spcPct val="90000"/>
              </a:lnSpc>
            </a:pPr>
            <a:r>
              <a:rPr lang="ja-JP" altLang="en-US" sz="2400" dirty="0">
                <a:ea typeface="ＭＳ Ｐゴシック" charset="-128"/>
              </a:rPr>
              <a:t>“</a:t>
            </a:r>
            <a:r>
              <a:rPr lang="en-GB" altLang="ja-JP" sz="2400" dirty="0">
                <a:ea typeface="ＭＳ Ｐゴシック" charset="-128"/>
              </a:rPr>
              <a:t>Introduction to </a:t>
            </a:r>
            <a:r>
              <a:rPr lang="en-US" altLang="ja-JP" sz="2400" dirty="0">
                <a:ea typeface="ＭＳ Ｐゴシック" charset="-128"/>
              </a:rPr>
              <a:t>Parallel Programming,</a:t>
            </a:r>
            <a:r>
              <a:rPr lang="ja-JP" altLang="en-US" sz="2400" dirty="0">
                <a:ea typeface="ＭＳ Ｐゴシック" charset="-128"/>
              </a:rPr>
              <a:t>”</a:t>
            </a:r>
            <a:r>
              <a:rPr lang="en-US" altLang="ja-JP" sz="2400" dirty="0">
                <a:ea typeface="ＭＳ Ｐゴシック" charset="-128"/>
              </a:rPr>
              <a:t> Peter Pacheco, published by Morgan Kaufmann, 2011.</a:t>
            </a:r>
          </a:p>
          <a:p>
            <a:pPr eaLnBrk="1" hangingPunct="1">
              <a:lnSpc>
                <a:spcPct val="90000"/>
              </a:lnSpc>
              <a:spcBef>
                <a:spcPct val="0"/>
              </a:spcBef>
              <a:spcAft>
                <a:spcPts val="600"/>
              </a:spcAft>
              <a:buFontTx/>
              <a:buNone/>
            </a:pPr>
            <a:r>
              <a:rPr lang="en-US" altLang="en-US" sz="2400" dirty="0">
                <a:ea typeface="ＭＳ Ｐゴシック" charset="-128"/>
              </a:rPr>
              <a:t>     </a:t>
            </a:r>
            <a:r>
              <a:rPr lang="en-US" altLang="en-US" sz="2400" dirty="0">
                <a:ea typeface="ＭＳ Ｐゴシック" charset="-128"/>
                <a:hlinkClick r:id="rId3"/>
              </a:rPr>
              <a:t>http://store.elsevier.com/product.jsp?isbn=9780123742605</a:t>
            </a:r>
            <a:r>
              <a:rPr lang="en-US" altLang="en-US" sz="2400" dirty="0">
                <a:ea typeface="ＭＳ Ｐゴシック" charset="-128"/>
              </a:rPr>
              <a:t> </a:t>
            </a:r>
          </a:p>
          <a:p>
            <a:pPr eaLnBrk="1" hangingPunct="1">
              <a:lnSpc>
                <a:spcPct val="90000"/>
              </a:lnSpc>
            </a:pPr>
            <a:r>
              <a:rPr lang="ja-JP" altLang="en-US" sz="2400" dirty="0">
                <a:ea typeface="ＭＳ Ｐゴシック" charset="-128"/>
              </a:rPr>
              <a:t>“</a:t>
            </a:r>
            <a:r>
              <a:rPr lang="en-US" altLang="ja-JP" sz="2400" dirty="0">
                <a:ea typeface="ＭＳ Ｐゴシック" charset="-128"/>
              </a:rPr>
              <a:t>Using MPI,</a:t>
            </a:r>
            <a:r>
              <a:rPr lang="ja-JP" altLang="en-US" sz="2400" dirty="0">
                <a:ea typeface="ＭＳ Ｐゴシック" charset="-128"/>
              </a:rPr>
              <a:t>”</a:t>
            </a:r>
            <a:r>
              <a:rPr lang="en-US" altLang="ja-JP" sz="2400" dirty="0">
                <a:ea typeface="ＭＳ Ｐゴシック" charset="-128"/>
              </a:rPr>
              <a:t> </a:t>
            </a:r>
            <a:r>
              <a:rPr lang="en-US" altLang="ja-JP" sz="2400" dirty="0" err="1">
                <a:ea typeface="ＭＳ Ｐゴシック" charset="-128"/>
              </a:rPr>
              <a:t>Gropp</a:t>
            </a:r>
            <a:r>
              <a:rPr lang="en-US" altLang="ja-JP" sz="2400" dirty="0">
                <a:ea typeface="ＭＳ Ｐゴシック" charset="-128"/>
              </a:rPr>
              <a:t>, Lusk, and </a:t>
            </a:r>
            <a:r>
              <a:rPr lang="en-US" altLang="ja-JP" sz="2400" dirty="0" err="1">
                <a:ea typeface="ＭＳ Ｐゴシック" charset="-128"/>
              </a:rPr>
              <a:t>Skjellum</a:t>
            </a:r>
            <a:r>
              <a:rPr lang="en-US" altLang="ja-JP" sz="2400" dirty="0">
                <a:ea typeface="ＭＳ Ｐゴシック" charset="-128"/>
              </a:rPr>
              <a:t>, published by MIT Press, 1994.</a:t>
            </a:r>
          </a:p>
          <a:p>
            <a:pPr eaLnBrk="1" hangingPunct="1">
              <a:lnSpc>
                <a:spcPct val="90000"/>
              </a:lnSpc>
            </a:pPr>
            <a:r>
              <a:rPr lang="en-US" altLang="ja-JP" sz="2400" dirty="0">
                <a:ea typeface="ＭＳ Ｐゴシック" charset="-128"/>
              </a:rPr>
              <a:t>“Programming Massively Parallel Processors,” David B. Kirk and Wen-</a:t>
            </a:r>
            <a:r>
              <a:rPr lang="en-US" altLang="ja-JP" sz="2400" dirty="0" err="1">
                <a:ea typeface="ＭＳ Ｐゴシック" charset="-128"/>
              </a:rPr>
              <a:t>mei</a:t>
            </a:r>
            <a:r>
              <a:rPr lang="en-US" altLang="ja-JP" sz="2400" dirty="0">
                <a:ea typeface="ＭＳ Ｐゴシック" charset="-128"/>
              </a:rPr>
              <a:t> W. </a:t>
            </a:r>
            <a:r>
              <a:rPr lang="en-US" altLang="ja-JP" sz="2400" dirty="0" err="1">
                <a:ea typeface="ＭＳ Ｐゴシック" charset="-128"/>
              </a:rPr>
              <a:t>Hwu</a:t>
            </a:r>
            <a:r>
              <a:rPr lang="en-US" altLang="ja-JP" sz="2400" dirty="0">
                <a:ea typeface="ＭＳ Ｐゴシック" charset="-128"/>
              </a:rPr>
              <a:t>, third edition, pub. Morgan Kaufmann, 2016. ISBN 978-0-12-811986-0. </a:t>
            </a:r>
            <a:r>
              <a:rPr lang="en-US" altLang="ja-JP" sz="2400" dirty="0">
                <a:ea typeface="ＭＳ Ｐゴシック" charset="-128"/>
                <a:hlinkClick r:id="rId4"/>
              </a:rPr>
              <a:t>https://www.elsevier.com/books/programming-massively-parallel-processors/kirk/978-0-12-811986-0</a:t>
            </a:r>
            <a:endParaRPr lang="en-US" altLang="ja-JP" sz="2400" dirty="0">
              <a:ea typeface="ＭＳ Ｐゴシック" charset="-128"/>
            </a:endParaRPr>
          </a:p>
          <a:p>
            <a:pPr eaLnBrk="1" hangingPunct="1">
              <a:lnSpc>
                <a:spcPct val="90000"/>
              </a:lnSpc>
            </a:pPr>
            <a:r>
              <a:rPr lang="en-GB" altLang="en-US" sz="2400" dirty="0">
                <a:ea typeface="ＭＳ Ｐゴシック" charset="-128"/>
              </a:rPr>
              <a:t>“</a:t>
            </a:r>
            <a:r>
              <a:rPr lang="en-GB" altLang="ja-JP" sz="2400" dirty="0">
                <a:ea typeface="ＭＳ Ｐゴシック" charset="-128"/>
              </a:rPr>
              <a:t>Parallel Programming,</a:t>
            </a:r>
            <a:r>
              <a:rPr lang="en-GB" altLang="en-US" sz="2400" dirty="0">
                <a:ea typeface="ＭＳ Ｐゴシック" charset="-128"/>
              </a:rPr>
              <a:t>”</a:t>
            </a:r>
            <a:r>
              <a:rPr lang="en-GB" altLang="ja-JP" sz="2400" dirty="0">
                <a:ea typeface="ＭＳ Ｐゴシック" charset="-128"/>
              </a:rPr>
              <a:t> B. Wilkinson and M. Allen, published by Prentice Hall, 1999. ISBN 0-13-671710-1.</a:t>
            </a:r>
            <a:endParaRPr lang="en-US" altLang="ja-JP" sz="2400" dirty="0">
              <a:ea typeface="ＭＳ Ｐゴシック" charset="-128"/>
            </a:endParaRPr>
          </a:p>
          <a:p>
            <a:pPr eaLnBrk="1" hangingPunct="1">
              <a:lnSpc>
                <a:spcPct val="90000"/>
              </a:lnSpc>
            </a:pPr>
            <a:r>
              <a:rPr lang="ja-JP" altLang="en-US" sz="2400" dirty="0">
                <a:ea typeface="ＭＳ Ｐゴシック" charset="-128"/>
              </a:rPr>
              <a:t>“</a:t>
            </a:r>
            <a:r>
              <a:rPr lang="en-US" altLang="ja-JP" sz="2400" dirty="0">
                <a:ea typeface="ＭＳ Ｐゴシック" charset="-128"/>
              </a:rPr>
              <a:t>Solving Problems on Concurrent Processors, Volume 1,</a:t>
            </a:r>
            <a:r>
              <a:rPr lang="ja-JP" altLang="en-US" sz="2400" dirty="0">
                <a:ea typeface="ＭＳ Ｐゴシック" charset="-128"/>
              </a:rPr>
              <a:t>”</a:t>
            </a:r>
            <a:r>
              <a:rPr lang="en-US" altLang="ja-JP" sz="2400" dirty="0">
                <a:ea typeface="ＭＳ Ｐゴシック" charset="-128"/>
              </a:rPr>
              <a:t> Fox, Johnson, </a:t>
            </a:r>
            <a:r>
              <a:rPr lang="en-US" altLang="ja-JP" sz="2400" dirty="0" err="1">
                <a:ea typeface="ＭＳ Ｐゴシック" charset="-128"/>
              </a:rPr>
              <a:t>Lyzenga</a:t>
            </a:r>
            <a:r>
              <a:rPr lang="en-US" altLang="ja-JP" sz="2400" dirty="0">
                <a:ea typeface="ＭＳ Ｐゴシック" charset="-128"/>
              </a:rPr>
              <a:t>, Otto, Salmon, and Walker, published by Prentice-Hall, 1988.</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itle 1"/>
          <p:cNvSpPr>
            <a:spLocks noGrp="1"/>
          </p:cNvSpPr>
          <p:nvPr>
            <p:ph type="title"/>
          </p:nvPr>
        </p:nvSpPr>
        <p:spPr>
          <a:xfrm>
            <a:off x="684213" y="404813"/>
            <a:ext cx="7772400" cy="1143000"/>
          </a:xfrm>
        </p:spPr>
        <p:txBody>
          <a:bodyPr/>
          <a:lstStyle/>
          <a:p>
            <a:r>
              <a:rPr lang="en-US" altLang="en-US">
                <a:ea typeface="ＭＳ Ｐゴシック" charset="-128"/>
              </a:rPr>
              <a:t>Simple Use of a Typed Channel</a:t>
            </a:r>
          </a:p>
        </p:txBody>
      </p:sp>
      <p:sp>
        <p:nvSpPr>
          <p:cNvPr id="137218" name="Content Placeholder 2"/>
          <p:cNvSpPr>
            <a:spLocks noGrp="1"/>
          </p:cNvSpPr>
          <p:nvPr>
            <p:ph idx="1"/>
          </p:nvPr>
        </p:nvSpPr>
        <p:spPr/>
        <p:txBody>
          <a:bodyPr/>
          <a:lstStyle/>
          <a:p>
            <a:pPr marL="0" indent="0">
              <a:buFontTx/>
              <a:buNone/>
            </a:pPr>
            <a:r>
              <a:rPr lang="en-US" altLang="en-US">
                <a:ea typeface="ＭＳ Ｐゴシック" charset="-128"/>
              </a:rPr>
              <a:t>CHAN OF INT chan :</a:t>
            </a:r>
          </a:p>
          <a:p>
            <a:pPr marL="0" indent="0">
              <a:buFontTx/>
              <a:buNone/>
            </a:pPr>
            <a:r>
              <a:rPr lang="en-US" altLang="en-US">
                <a:ea typeface="ＭＳ Ｐゴシック" charset="-128"/>
              </a:rPr>
              <a:t>PAR</a:t>
            </a:r>
          </a:p>
          <a:p>
            <a:pPr marL="0" indent="0">
              <a:buFontTx/>
              <a:buNone/>
            </a:pPr>
            <a:r>
              <a:rPr lang="en-US" altLang="en-US">
                <a:ea typeface="ＭＳ Ｐゴシック" charset="-128"/>
              </a:rPr>
              <a:t>     chan ! 2</a:t>
            </a:r>
          </a:p>
          <a:p>
            <a:pPr marL="0" indent="0">
              <a:buFontTx/>
              <a:buNone/>
            </a:pPr>
            <a:r>
              <a:rPr lang="en-US" altLang="en-US">
                <a:ea typeface="ＭＳ Ｐゴシック" charset="-128"/>
              </a:rPr>
              <a:t>     INT x, z :</a:t>
            </a:r>
          </a:p>
          <a:p>
            <a:pPr marL="0" indent="0">
              <a:buFontTx/>
              <a:buNone/>
            </a:pPr>
            <a:r>
              <a:rPr lang="en-US" altLang="en-US">
                <a:ea typeface="ＭＳ Ｐゴシック" charset="-128"/>
              </a:rPr>
              <a:t>     SEQ</a:t>
            </a:r>
          </a:p>
          <a:p>
            <a:pPr marL="0" indent="0">
              <a:buFontTx/>
              <a:buNone/>
            </a:pPr>
            <a:r>
              <a:rPr lang="en-US" altLang="en-US">
                <a:ea typeface="ＭＳ Ｐゴシック" charset="-128"/>
              </a:rPr>
              <a:t>          chan ? x</a:t>
            </a:r>
          </a:p>
          <a:p>
            <a:pPr marL="0" indent="0">
              <a:buFontTx/>
              <a:buNone/>
            </a:pPr>
            <a:r>
              <a:rPr lang="en-US" altLang="en-US">
                <a:ea typeface="ＭＳ Ｐゴシック" charset="-128"/>
              </a:rPr>
              <a:t>          z := x</a:t>
            </a:r>
          </a:p>
        </p:txBody>
      </p:sp>
      <p:sp>
        <p:nvSpPr>
          <p:cNvPr id="13721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92D3CA41-A439-D44F-A2C1-790F80682E39}" type="slidenum">
              <a:rPr lang="en-US" altLang="en-US" sz="1400"/>
              <a:pPr>
                <a:spcBef>
                  <a:spcPct val="0"/>
                </a:spcBef>
                <a:buFontTx/>
                <a:buNone/>
              </a:pPr>
              <a:t>70</a:t>
            </a:fld>
            <a:endParaRPr lang="en-US" altLang="en-US" sz="1400"/>
          </a:p>
        </p:txBody>
      </p:sp>
      <p:sp>
        <p:nvSpPr>
          <p:cNvPr id="137220" name="TextBox 4"/>
          <p:cNvSpPr txBox="1">
            <a:spLocks noChangeArrowheads="1"/>
          </p:cNvSpPr>
          <p:nvPr/>
        </p:nvSpPr>
        <p:spPr bwMode="auto">
          <a:xfrm>
            <a:off x="4716463" y="2133600"/>
            <a:ext cx="41767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1600"/>
              <a:t>This defines the typed channel named chan</a:t>
            </a:r>
          </a:p>
        </p:txBody>
      </p:sp>
      <p:cxnSp>
        <p:nvCxnSpPr>
          <p:cNvPr id="137221" name="Straight Arrow Connector 9"/>
          <p:cNvCxnSpPr>
            <a:cxnSpLocks noChangeShapeType="1"/>
          </p:cNvCxnSpPr>
          <p:nvPr/>
        </p:nvCxnSpPr>
        <p:spPr bwMode="auto">
          <a:xfrm flipH="1">
            <a:off x="4500563" y="2349500"/>
            <a:ext cx="503237"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37222" name="TextBox 11"/>
          <p:cNvSpPr txBox="1">
            <a:spLocks noChangeArrowheads="1"/>
          </p:cNvSpPr>
          <p:nvPr/>
        </p:nvSpPr>
        <p:spPr bwMode="auto">
          <a:xfrm>
            <a:off x="4067175" y="3213100"/>
            <a:ext cx="41767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1600"/>
              <a:t>This is a primitive process that sends the number 2 on chan</a:t>
            </a:r>
          </a:p>
        </p:txBody>
      </p:sp>
      <p:cxnSp>
        <p:nvCxnSpPr>
          <p:cNvPr id="137223" name="Straight Arrow Connector 12"/>
          <p:cNvCxnSpPr>
            <a:cxnSpLocks noChangeShapeType="1"/>
          </p:cNvCxnSpPr>
          <p:nvPr/>
        </p:nvCxnSpPr>
        <p:spPr bwMode="auto">
          <a:xfrm flipH="1">
            <a:off x="2124075" y="4652963"/>
            <a:ext cx="2016125"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37224" name="TextBox 14"/>
          <p:cNvSpPr txBox="1">
            <a:spLocks noChangeArrowheads="1"/>
          </p:cNvSpPr>
          <p:nvPr/>
        </p:nvSpPr>
        <p:spPr bwMode="auto">
          <a:xfrm>
            <a:off x="4140200" y="4437063"/>
            <a:ext cx="41767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1600"/>
              <a:t>This is a compound process</a:t>
            </a:r>
          </a:p>
        </p:txBody>
      </p:sp>
      <p:cxnSp>
        <p:nvCxnSpPr>
          <p:cNvPr id="137225" name="Straight Arrow Connector 15"/>
          <p:cNvCxnSpPr>
            <a:cxnSpLocks noChangeShapeType="1"/>
          </p:cNvCxnSpPr>
          <p:nvPr/>
        </p:nvCxnSpPr>
        <p:spPr bwMode="auto">
          <a:xfrm flipH="1">
            <a:off x="2700338" y="3500438"/>
            <a:ext cx="1439862"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7226" name="Straight Arrow Connector 18"/>
          <p:cNvCxnSpPr>
            <a:cxnSpLocks noChangeShapeType="1"/>
          </p:cNvCxnSpPr>
          <p:nvPr/>
        </p:nvCxnSpPr>
        <p:spPr bwMode="auto">
          <a:xfrm flipH="1">
            <a:off x="3203575" y="5300663"/>
            <a:ext cx="936625"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37227" name="TextBox 20"/>
          <p:cNvSpPr txBox="1">
            <a:spLocks noChangeArrowheads="1"/>
          </p:cNvSpPr>
          <p:nvPr/>
        </p:nvSpPr>
        <p:spPr bwMode="auto">
          <a:xfrm>
            <a:off x="4140200" y="5084763"/>
            <a:ext cx="41767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1600"/>
              <a:t>Receive a value on chan and store it in x</a:t>
            </a:r>
          </a:p>
        </p:txBody>
      </p:sp>
      <p:sp>
        <p:nvSpPr>
          <p:cNvPr id="137228" name="TextBox 21"/>
          <p:cNvSpPr txBox="1">
            <a:spLocks noChangeArrowheads="1"/>
          </p:cNvSpPr>
          <p:nvPr/>
        </p:nvSpPr>
        <p:spPr bwMode="auto">
          <a:xfrm>
            <a:off x="4140200" y="5661025"/>
            <a:ext cx="41767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1600"/>
              <a:t>Set z equal to x</a:t>
            </a:r>
          </a:p>
        </p:txBody>
      </p:sp>
      <p:cxnSp>
        <p:nvCxnSpPr>
          <p:cNvPr id="137229" name="Straight Arrow Connector 22"/>
          <p:cNvCxnSpPr>
            <a:cxnSpLocks noChangeShapeType="1"/>
          </p:cNvCxnSpPr>
          <p:nvPr/>
        </p:nvCxnSpPr>
        <p:spPr bwMode="auto">
          <a:xfrm flipH="1">
            <a:off x="2771775" y="5876925"/>
            <a:ext cx="1368425"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Title 1"/>
          <p:cNvSpPr>
            <a:spLocks noGrp="1"/>
          </p:cNvSpPr>
          <p:nvPr>
            <p:ph type="title"/>
          </p:nvPr>
        </p:nvSpPr>
        <p:spPr>
          <a:xfrm>
            <a:off x="611188" y="23813"/>
            <a:ext cx="7772400" cy="1143000"/>
          </a:xfrm>
        </p:spPr>
        <p:txBody>
          <a:bodyPr/>
          <a:lstStyle/>
          <a:p>
            <a:r>
              <a:rPr lang="en-US" altLang="en-US">
                <a:ea typeface="ＭＳ Ｐゴシック" charset="-128"/>
              </a:rPr>
              <a:t>Deadlock</a:t>
            </a:r>
          </a:p>
        </p:txBody>
      </p:sp>
      <p:sp>
        <p:nvSpPr>
          <p:cNvPr id="138242" name="Content Placeholder 2"/>
          <p:cNvSpPr>
            <a:spLocks noGrp="1"/>
          </p:cNvSpPr>
          <p:nvPr>
            <p:ph idx="1"/>
          </p:nvPr>
        </p:nvSpPr>
        <p:spPr>
          <a:xfrm>
            <a:off x="684213" y="1052513"/>
            <a:ext cx="7772400" cy="4114800"/>
          </a:xfrm>
        </p:spPr>
        <p:txBody>
          <a:bodyPr/>
          <a:lstStyle/>
          <a:p>
            <a:pPr>
              <a:spcAft>
                <a:spcPts val="1000"/>
              </a:spcAft>
            </a:pPr>
            <a:r>
              <a:rPr lang="en-US" altLang="en-US" sz="2800">
                <a:ea typeface="ＭＳ Ｐゴシック" charset="-128"/>
              </a:rPr>
              <a:t>Synchronous message passing can result in deadlock</a:t>
            </a:r>
            <a:r>
              <a:rPr lang="en-US" altLang="en-US">
                <a:ea typeface="ＭＳ Ｐゴシック" charset="-128"/>
              </a:rPr>
              <a:t>.</a:t>
            </a:r>
          </a:p>
          <a:p>
            <a:pPr marL="800100" lvl="2" indent="0">
              <a:spcBef>
                <a:spcPct val="0"/>
              </a:spcBef>
              <a:buFontTx/>
              <a:buNone/>
            </a:pPr>
            <a:r>
              <a:rPr lang="en-US" altLang="en-US" sz="1800">
                <a:ea typeface="ＭＳ Ｐゴシック" charset="-128"/>
              </a:rPr>
              <a:t>CHAN OF INT chan1, chan2 :</a:t>
            </a:r>
          </a:p>
          <a:p>
            <a:pPr marL="800100" lvl="2" indent="0">
              <a:spcBef>
                <a:spcPct val="0"/>
              </a:spcBef>
              <a:buFontTx/>
              <a:buNone/>
            </a:pPr>
            <a:r>
              <a:rPr lang="en-US" altLang="en-US" sz="1800">
                <a:ea typeface="ＭＳ Ｐゴシック" charset="-128"/>
              </a:rPr>
              <a:t>   PAR </a:t>
            </a:r>
          </a:p>
          <a:p>
            <a:pPr marL="800100" lvl="2" indent="0">
              <a:spcBef>
                <a:spcPct val="0"/>
              </a:spcBef>
              <a:buFontTx/>
              <a:buNone/>
            </a:pPr>
            <a:r>
              <a:rPr lang="en-US" altLang="en-US" sz="1800">
                <a:ea typeface="ＭＳ Ｐゴシック" charset="-128"/>
              </a:rPr>
              <a:t>     INT x :</a:t>
            </a:r>
          </a:p>
          <a:p>
            <a:pPr marL="800100" lvl="2" indent="0">
              <a:spcBef>
                <a:spcPct val="0"/>
              </a:spcBef>
              <a:buFontTx/>
              <a:buNone/>
            </a:pPr>
            <a:r>
              <a:rPr lang="en-US" altLang="en-US" sz="1800">
                <a:ea typeface="ＭＳ Ｐゴシック" charset="-128"/>
              </a:rPr>
              <a:t>     SEQ</a:t>
            </a:r>
          </a:p>
          <a:p>
            <a:pPr marL="800100" lvl="2" indent="0">
              <a:spcBef>
                <a:spcPct val="0"/>
              </a:spcBef>
              <a:buFontTx/>
              <a:buNone/>
            </a:pPr>
            <a:r>
              <a:rPr lang="en-US" altLang="en-US" sz="1800">
                <a:ea typeface="ＭＳ Ｐゴシック" charset="-128"/>
              </a:rPr>
              <a:t>       chan1 ! 2</a:t>
            </a:r>
          </a:p>
          <a:p>
            <a:pPr marL="800100" lvl="2" indent="0">
              <a:spcBef>
                <a:spcPct val="0"/>
              </a:spcBef>
              <a:buFontTx/>
              <a:buNone/>
            </a:pPr>
            <a:r>
              <a:rPr lang="en-US" altLang="en-US" sz="1800">
                <a:ea typeface="ＭＳ Ｐゴシック" charset="-128"/>
              </a:rPr>
              <a:t>       chan2 ? x</a:t>
            </a:r>
          </a:p>
          <a:p>
            <a:pPr marL="800100" lvl="2" indent="0">
              <a:spcBef>
                <a:spcPct val="0"/>
              </a:spcBef>
              <a:buFontTx/>
              <a:buNone/>
            </a:pPr>
            <a:r>
              <a:rPr lang="en-US" altLang="en-US" sz="1800">
                <a:ea typeface="ＭＳ Ｐゴシック" charset="-128"/>
              </a:rPr>
              <a:t>     INT s :</a:t>
            </a:r>
          </a:p>
          <a:p>
            <a:pPr marL="800100" lvl="2" indent="0">
              <a:spcBef>
                <a:spcPct val="0"/>
              </a:spcBef>
              <a:buFontTx/>
              <a:buNone/>
            </a:pPr>
            <a:r>
              <a:rPr lang="en-US" altLang="en-US" sz="1800">
                <a:ea typeface="ＭＳ Ｐゴシック" charset="-128"/>
              </a:rPr>
              <a:t>     SEQ</a:t>
            </a:r>
          </a:p>
          <a:p>
            <a:pPr marL="800100" lvl="2" indent="0">
              <a:spcBef>
                <a:spcPct val="0"/>
              </a:spcBef>
              <a:buFontTx/>
              <a:buNone/>
            </a:pPr>
            <a:r>
              <a:rPr lang="en-US" altLang="en-US" sz="1800">
                <a:ea typeface="ＭＳ Ｐゴシック" charset="-128"/>
              </a:rPr>
              <a:t>       chan2 ! 4</a:t>
            </a:r>
          </a:p>
          <a:p>
            <a:pPr marL="800100" lvl="2" indent="0">
              <a:spcBef>
                <a:spcPct val="0"/>
              </a:spcBef>
              <a:buFontTx/>
              <a:buNone/>
            </a:pPr>
            <a:r>
              <a:rPr lang="en-US" altLang="en-US" sz="1800">
                <a:ea typeface="ＭＳ Ｐゴシック" charset="-128"/>
              </a:rPr>
              <a:t>       chan1 ? s</a:t>
            </a:r>
          </a:p>
        </p:txBody>
      </p:sp>
      <p:sp>
        <p:nvSpPr>
          <p:cNvPr id="1382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B2A6691B-F871-B343-B080-5E79D09678EE}" type="slidenum">
              <a:rPr lang="en-US" altLang="en-US" sz="1400"/>
              <a:pPr>
                <a:spcBef>
                  <a:spcPct val="0"/>
                </a:spcBef>
                <a:buFontTx/>
                <a:buNone/>
              </a:pPr>
              <a:t>71</a:t>
            </a:fld>
            <a:endParaRPr lang="en-US" altLang="en-US" sz="1400"/>
          </a:p>
        </p:txBody>
      </p:sp>
      <p:pic>
        <p:nvPicPr>
          <p:cNvPr id="138244" name="Picture 5" descr="deadlock.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2997200"/>
            <a:ext cx="1682750" cy="168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8245" name="Group 22"/>
          <p:cNvGrpSpPr>
            <a:grpSpLocks/>
          </p:cNvGrpSpPr>
          <p:nvPr/>
        </p:nvGrpSpPr>
        <p:grpSpPr bwMode="auto">
          <a:xfrm>
            <a:off x="3851275" y="4941888"/>
            <a:ext cx="4176713" cy="1511300"/>
            <a:chOff x="1907704" y="4941168"/>
            <a:chExt cx="4176464" cy="1512168"/>
          </a:xfrm>
        </p:grpSpPr>
        <p:sp>
          <p:nvSpPr>
            <p:cNvPr id="138261" name="Oval 6"/>
            <p:cNvSpPr>
              <a:spLocks noChangeArrowheads="1"/>
            </p:cNvSpPr>
            <p:nvPr/>
          </p:nvSpPr>
          <p:spPr bwMode="auto">
            <a:xfrm>
              <a:off x="1907704" y="5373216"/>
              <a:ext cx="1152128" cy="1080120"/>
            </a:xfrm>
            <a:prstGeom prst="ellipse">
              <a:avLst/>
            </a:prstGeom>
            <a:solidFill>
              <a:schemeClr val="accent1"/>
            </a:solidFill>
            <a:ln w="9525">
              <a:solidFill>
                <a:schemeClr val="tx1"/>
              </a:solidFill>
              <a:round/>
              <a:headEnd/>
              <a:tailEnd/>
            </a:ln>
          </p:spPr>
          <p:txBody>
            <a:bodyPr wrap="none" anchor="ct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US" altLang="en-US"/>
            </a:p>
          </p:txBody>
        </p:sp>
        <p:sp>
          <p:nvSpPr>
            <p:cNvPr id="138262" name="Oval 7"/>
            <p:cNvSpPr>
              <a:spLocks noChangeArrowheads="1"/>
            </p:cNvSpPr>
            <p:nvPr/>
          </p:nvSpPr>
          <p:spPr bwMode="auto">
            <a:xfrm>
              <a:off x="4932040" y="5373216"/>
              <a:ext cx="1152128" cy="1080120"/>
            </a:xfrm>
            <a:prstGeom prst="ellipse">
              <a:avLst/>
            </a:prstGeom>
            <a:solidFill>
              <a:schemeClr val="accent1"/>
            </a:solidFill>
            <a:ln w="9525">
              <a:solidFill>
                <a:schemeClr val="tx1"/>
              </a:solidFill>
              <a:round/>
              <a:headEnd/>
              <a:tailEnd/>
            </a:ln>
          </p:spPr>
          <p:txBody>
            <a:bodyPr wrap="none" anchor="ct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US" altLang="en-US"/>
            </a:p>
          </p:txBody>
        </p:sp>
        <p:cxnSp>
          <p:nvCxnSpPr>
            <p:cNvPr id="138263" name="Straight Arrow Connector 9"/>
            <p:cNvCxnSpPr>
              <a:cxnSpLocks noChangeShapeType="1"/>
            </p:cNvCxnSpPr>
            <p:nvPr/>
          </p:nvCxnSpPr>
          <p:spPr bwMode="auto">
            <a:xfrm>
              <a:off x="2627784" y="5733256"/>
              <a:ext cx="2736304" cy="0"/>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38264" name="Straight Arrow Connector 10"/>
            <p:cNvCxnSpPr>
              <a:cxnSpLocks noChangeShapeType="1"/>
            </p:cNvCxnSpPr>
            <p:nvPr/>
          </p:nvCxnSpPr>
          <p:spPr bwMode="auto">
            <a:xfrm flipH="1">
              <a:off x="2627784" y="6093296"/>
              <a:ext cx="2736304" cy="0"/>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38265" name="TextBox 14"/>
            <p:cNvSpPr txBox="1">
              <a:spLocks noChangeArrowheads="1"/>
            </p:cNvSpPr>
            <p:nvPr/>
          </p:nvSpPr>
          <p:spPr bwMode="auto">
            <a:xfrm>
              <a:off x="3491880" y="5373216"/>
              <a:ext cx="8640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1800"/>
                <a:t>chan1</a:t>
              </a:r>
            </a:p>
          </p:txBody>
        </p:sp>
        <p:sp>
          <p:nvSpPr>
            <p:cNvPr id="138266" name="TextBox 15"/>
            <p:cNvSpPr txBox="1">
              <a:spLocks noChangeArrowheads="1"/>
            </p:cNvSpPr>
            <p:nvPr/>
          </p:nvSpPr>
          <p:spPr bwMode="auto">
            <a:xfrm>
              <a:off x="3491880" y="6021288"/>
              <a:ext cx="8640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1800"/>
                <a:t>chan2</a:t>
              </a:r>
            </a:p>
          </p:txBody>
        </p:sp>
        <p:sp>
          <p:nvSpPr>
            <p:cNvPr id="138267" name="TextBox 16"/>
            <p:cNvSpPr txBox="1">
              <a:spLocks noChangeArrowheads="1"/>
            </p:cNvSpPr>
            <p:nvPr/>
          </p:nvSpPr>
          <p:spPr bwMode="auto">
            <a:xfrm>
              <a:off x="2123728" y="5517232"/>
              <a:ext cx="8640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1800"/>
                <a:t>2</a:t>
              </a:r>
            </a:p>
          </p:txBody>
        </p:sp>
        <p:sp>
          <p:nvSpPr>
            <p:cNvPr id="138268" name="TextBox 17"/>
            <p:cNvSpPr txBox="1">
              <a:spLocks noChangeArrowheads="1"/>
            </p:cNvSpPr>
            <p:nvPr/>
          </p:nvSpPr>
          <p:spPr bwMode="auto">
            <a:xfrm>
              <a:off x="2123728" y="5877272"/>
              <a:ext cx="8640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1800"/>
                <a:t>x</a:t>
              </a:r>
            </a:p>
          </p:txBody>
        </p:sp>
        <p:sp>
          <p:nvSpPr>
            <p:cNvPr id="138269" name="TextBox 18"/>
            <p:cNvSpPr txBox="1">
              <a:spLocks noChangeArrowheads="1"/>
            </p:cNvSpPr>
            <p:nvPr/>
          </p:nvSpPr>
          <p:spPr bwMode="auto">
            <a:xfrm>
              <a:off x="5004048" y="5517232"/>
              <a:ext cx="8640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1800"/>
                <a:t>s</a:t>
              </a:r>
            </a:p>
          </p:txBody>
        </p:sp>
        <p:sp>
          <p:nvSpPr>
            <p:cNvPr id="138270" name="TextBox 19"/>
            <p:cNvSpPr txBox="1">
              <a:spLocks noChangeArrowheads="1"/>
            </p:cNvSpPr>
            <p:nvPr/>
          </p:nvSpPr>
          <p:spPr bwMode="auto">
            <a:xfrm>
              <a:off x="5004048" y="5877272"/>
              <a:ext cx="8640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1800"/>
                <a:t>4</a:t>
              </a:r>
            </a:p>
          </p:txBody>
        </p:sp>
        <p:sp>
          <p:nvSpPr>
            <p:cNvPr id="138271" name="TextBox 20"/>
            <p:cNvSpPr txBox="1">
              <a:spLocks noChangeArrowheads="1"/>
            </p:cNvSpPr>
            <p:nvPr/>
          </p:nvSpPr>
          <p:spPr bwMode="auto">
            <a:xfrm>
              <a:off x="1907704" y="4941168"/>
              <a:ext cx="11521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1800"/>
                <a:t>Process A</a:t>
              </a:r>
            </a:p>
          </p:txBody>
        </p:sp>
        <p:sp>
          <p:nvSpPr>
            <p:cNvPr id="138272" name="TextBox 21"/>
            <p:cNvSpPr txBox="1">
              <a:spLocks noChangeArrowheads="1"/>
            </p:cNvSpPr>
            <p:nvPr/>
          </p:nvSpPr>
          <p:spPr bwMode="auto">
            <a:xfrm>
              <a:off x="4932040" y="4941168"/>
              <a:ext cx="11521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1800"/>
                <a:t>Process B</a:t>
              </a:r>
            </a:p>
          </p:txBody>
        </p:sp>
      </p:grpSp>
      <p:cxnSp>
        <p:nvCxnSpPr>
          <p:cNvPr id="138246" name="Straight Arrow Connector 29"/>
          <p:cNvCxnSpPr>
            <a:cxnSpLocks noChangeShapeType="1"/>
          </p:cNvCxnSpPr>
          <p:nvPr/>
        </p:nvCxnSpPr>
        <p:spPr bwMode="auto">
          <a:xfrm flipH="1">
            <a:off x="2916238" y="3429000"/>
            <a:ext cx="576262"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38247" name="TextBox 31"/>
          <p:cNvSpPr txBox="1">
            <a:spLocks noChangeArrowheads="1"/>
          </p:cNvSpPr>
          <p:nvPr/>
        </p:nvSpPr>
        <p:spPr bwMode="auto">
          <a:xfrm>
            <a:off x="3492500" y="3213100"/>
            <a:ext cx="38163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1600"/>
              <a:t>This means 2 is sent on channel chan1</a:t>
            </a:r>
          </a:p>
        </p:txBody>
      </p:sp>
      <p:sp>
        <p:nvSpPr>
          <p:cNvPr id="138248" name="TextBox 32"/>
          <p:cNvSpPr txBox="1">
            <a:spLocks noChangeArrowheads="1"/>
          </p:cNvSpPr>
          <p:nvPr/>
        </p:nvSpPr>
        <p:spPr bwMode="auto">
          <a:xfrm>
            <a:off x="3492500" y="3429000"/>
            <a:ext cx="49672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1600"/>
              <a:t>This means value received on channel chan2 is stored in x</a:t>
            </a:r>
          </a:p>
        </p:txBody>
      </p:sp>
      <p:cxnSp>
        <p:nvCxnSpPr>
          <p:cNvPr id="138249" name="Straight Arrow Connector 33"/>
          <p:cNvCxnSpPr>
            <a:cxnSpLocks noChangeShapeType="1"/>
          </p:cNvCxnSpPr>
          <p:nvPr/>
        </p:nvCxnSpPr>
        <p:spPr bwMode="auto">
          <a:xfrm flipH="1">
            <a:off x="2916238" y="3644900"/>
            <a:ext cx="576262"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38250" name="TextBox 34"/>
          <p:cNvSpPr txBox="1">
            <a:spLocks noChangeArrowheads="1"/>
          </p:cNvSpPr>
          <p:nvPr/>
        </p:nvSpPr>
        <p:spPr bwMode="auto">
          <a:xfrm>
            <a:off x="4787900" y="2133600"/>
            <a:ext cx="41767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1600"/>
              <a:t>This defines the typed channels chan1 and chan2</a:t>
            </a:r>
          </a:p>
        </p:txBody>
      </p:sp>
      <p:cxnSp>
        <p:nvCxnSpPr>
          <p:cNvPr id="138251" name="Straight Arrow Connector 35"/>
          <p:cNvCxnSpPr>
            <a:cxnSpLocks noChangeShapeType="1"/>
          </p:cNvCxnSpPr>
          <p:nvPr/>
        </p:nvCxnSpPr>
        <p:spPr bwMode="auto">
          <a:xfrm flipH="1">
            <a:off x="4427538" y="2349500"/>
            <a:ext cx="431800"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8252" name="Straight Arrow Connector 37"/>
          <p:cNvCxnSpPr>
            <a:cxnSpLocks noChangeShapeType="1"/>
          </p:cNvCxnSpPr>
          <p:nvPr/>
        </p:nvCxnSpPr>
        <p:spPr bwMode="auto">
          <a:xfrm flipH="1">
            <a:off x="2339975" y="2565400"/>
            <a:ext cx="1152525"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38253" name="TextBox 38"/>
          <p:cNvSpPr txBox="1">
            <a:spLocks noChangeArrowheads="1"/>
          </p:cNvSpPr>
          <p:nvPr/>
        </p:nvSpPr>
        <p:spPr bwMode="auto">
          <a:xfrm>
            <a:off x="3492500" y="2349500"/>
            <a:ext cx="54721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1600"/>
              <a:t>This means processes defined below by SEQ run in parallel</a:t>
            </a:r>
          </a:p>
        </p:txBody>
      </p:sp>
      <p:grpSp>
        <p:nvGrpSpPr>
          <p:cNvPr id="138254" name="Group 43"/>
          <p:cNvGrpSpPr>
            <a:grpSpLocks/>
          </p:cNvGrpSpPr>
          <p:nvPr/>
        </p:nvGrpSpPr>
        <p:grpSpPr bwMode="auto">
          <a:xfrm>
            <a:off x="2339975" y="2924175"/>
            <a:ext cx="4968875" cy="339725"/>
            <a:chOff x="2339752" y="2924944"/>
            <a:chExt cx="4968552" cy="338554"/>
          </a:xfrm>
        </p:grpSpPr>
        <p:sp>
          <p:nvSpPr>
            <p:cNvPr id="138259" name="TextBox 39"/>
            <p:cNvSpPr txBox="1">
              <a:spLocks noChangeArrowheads="1"/>
            </p:cNvSpPr>
            <p:nvPr/>
          </p:nvSpPr>
          <p:spPr bwMode="auto">
            <a:xfrm>
              <a:off x="3491880" y="2924944"/>
              <a:ext cx="38164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1600"/>
                <a:t>This defines a sequential process</a:t>
              </a:r>
            </a:p>
          </p:txBody>
        </p:sp>
        <p:cxnSp>
          <p:nvCxnSpPr>
            <p:cNvPr id="138260" name="Straight Arrow Connector 40"/>
            <p:cNvCxnSpPr>
              <a:cxnSpLocks noChangeShapeType="1"/>
            </p:cNvCxnSpPr>
            <p:nvPr/>
          </p:nvCxnSpPr>
          <p:spPr bwMode="auto">
            <a:xfrm flipH="1">
              <a:off x="2339752" y="3140968"/>
              <a:ext cx="1152128"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138255" name="Group 44"/>
          <p:cNvGrpSpPr>
            <a:grpSpLocks/>
          </p:cNvGrpSpPr>
          <p:nvPr/>
        </p:nvGrpSpPr>
        <p:grpSpPr bwMode="auto">
          <a:xfrm>
            <a:off x="2411413" y="4005263"/>
            <a:ext cx="4968875" cy="338137"/>
            <a:chOff x="2339752" y="2924944"/>
            <a:chExt cx="4968552" cy="338554"/>
          </a:xfrm>
        </p:grpSpPr>
        <p:sp>
          <p:nvSpPr>
            <p:cNvPr id="138257" name="TextBox 45"/>
            <p:cNvSpPr txBox="1">
              <a:spLocks noChangeArrowheads="1"/>
            </p:cNvSpPr>
            <p:nvPr/>
          </p:nvSpPr>
          <p:spPr bwMode="auto">
            <a:xfrm>
              <a:off x="3491880" y="2924944"/>
              <a:ext cx="38164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1600"/>
                <a:t>This defines another sequential process</a:t>
              </a:r>
            </a:p>
          </p:txBody>
        </p:sp>
        <p:cxnSp>
          <p:nvCxnSpPr>
            <p:cNvPr id="138258" name="Straight Arrow Connector 46"/>
            <p:cNvCxnSpPr>
              <a:cxnSpLocks noChangeShapeType="1"/>
            </p:cNvCxnSpPr>
            <p:nvPr/>
          </p:nvCxnSpPr>
          <p:spPr bwMode="auto">
            <a:xfrm flipH="1">
              <a:off x="2339752" y="3140968"/>
              <a:ext cx="1152128"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48" name="TextBox 47"/>
          <p:cNvSpPr txBox="1"/>
          <p:nvPr/>
        </p:nvSpPr>
        <p:spPr>
          <a:xfrm>
            <a:off x="323850" y="5013325"/>
            <a:ext cx="3168650" cy="1630363"/>
          </a:xfrm>
          <a:prstGeom prst="rect">
            <a:avLst/>
          </a:prstGeom>
          <a:solidFill>
            <a:schemeClr val="accent2">
              <a:lumMod val="40000"/>
              <a:lumOff val="60000"/>
            </a:schemeClr>
          </a:solidFill>
          <a:ln>
            <a:solidFill>
              <a:schemeClr val="tx1"/>
            </a:solidFill>
          </a:ln>
        </p:spPr>
        <p:txBody>
          <a:bodyPr>
            <a:spAutoFit/>
          </a:bodyPr>
          <a:lstStyle>
            <a:lvl1pPr eaLnBrk="0" hangingPunct="0">
              <a:defRPr sz="3200">
                <a:solidFill>
                  <a:schemeClr val="tx1"/>
                </a:solidFill>
                <a:latin typeface="Times New Roman" charset="0"/>
                <a:ea typeface="ＭＳ Ｐゴシック" charset="-128"/>
                <a:sym typeface="Math1" charset="0"/>
              </a:defRPr>
            </a:lvl1pPr>
            <a:lvl2pPr marL="742950" indent="-285750" eaLnBrk="0" hangingPunct="0">
              <a:defRPr sz="3200">
                <a:solidFill>
                  <a:schemeClr val="tx1"/>
                </a:solidFill>
                <a:latin typeface="Times New Roman" charset="0"/>
                <a:ea typeface="ＭＳ Ｐゴシック" charset="-128"/>
                <a:sym typeface="Math1" charset="0"/>
              </a:defRPr>
            </a:lvl2pPr>
            <a:lvl3pPr marL="1143000" indent="-228600" eaLnBrk="0" hangingPunct="0">
              <a:defRPr sz="3200">
                <a:solidFill>
                  <a:schemeClr val="tx1"/>
                </a:solidFill>
                <a:latin typeface="Times New Roman" charset="0"/>
                <a:ea typeface="ＭＳ Ｐゴシック" charset="-128"/>
                <a:sym typeface="Math1" charset="0"/>
              </a:defRPr>
            </a:lvl3pPr>
            <a:lvl4pPr marL="1600200" indent="-228600" eaLnBrk="0" hangingPunct="0">
              <a:defRPr sz="3200">
                <a:solidFill>
                  <a:schemeClr val="tx1"/>
                </a:solidFill>
                <a:latin typeface="Times New Roman" charset="0"/>
                <a:ea typeface="ＭＳ Ｐゴシック" charset="-128"/>
                <a:sym typeface="Math1" charset="0"/>
              </a:defRPr>
            </a:lvl4pPr>
            <a:lvl5pPr marL="2057400" indent="-228600" eaLnBrk="0" hangingPunct="0">
              <a:defRPr sz="3200">
                <a:solidFill>
                  <a:schemeClr val="tx1"/>
                </a:solidFill>
                <a:latin typeface="Times New Roman" charset="0"/>
                <a:ea typeface="ＭＳ Ｐゴシック" charset="-128"/>
                <a:sym typeface="Math1" charset="0"/>
              </a:defRPr>
            </a:lvl5pPr>
            <a:lvl6pPr marL="2514600" indent="-228600" algn="ctr" eaLnBrk="0" fontAlgn="base" hangingPunct="0">
              <a:spcBef>
                <a:spcPct val="20000"/>
              </a:spcBef>
              <a:spcAft>
                <a:spcPct val="0"/>
              </a:spcAft>
              <a:buChar char="•"/>
              <a:defRPr sz="3200">
                <a:solidFill>
                  <a:schemeClr val="tx1"/>
                </a:solidFill>
                <a:latin typeface="Times New Roman" charset="0"/>
                <a:ea typeface="ＭＳ Ｐゴシック" charset="-128"/>
                <a:sym typeface="Math1" charset="0"/>
              </a:defRPr>
            </a:lvl6pPr>
            <a:lvl7pPr marL="2971800" indent="-228600" algn="ctr" eaLnBrk="0" fontAlgn="base" hangingPunct="0">
              <a:spcBef>
                <a:spcPct val="20000"/>
              </a:spcBef>
              <a:spcAft>
                <a:spcPct val="0"/>
              </a:spcAft>
              <a:buChar char="•"/>
              <a:defRPr sz="3200">
                <a:solidFill>
                  <a:schemeClr val="tx1"/>
                </a:solidFill>
                <a:latin typeface="Times New Roman" charset="0"/>
                <a:ea typeface="ＭＳ Ｐゴシック" charset="-128"/>
                <a:sym typeface="Math1" charset="0"/>
              </a:defRPr>
            </a:lvl7pPr>
            <a:lvl8pPr marL="3429000" indent="-228600" algn="ctr" eaLnBrk="0" fontAlgn="base" hangingPunct="0">
              <a:spcBef>
                <a:spcPct val="20000"/>
              </a:spcBef>
              <a:spcAft>
                <a:spcPct val="0"/>
              </a:spcAft>
              <a:buChar char="•"/>
              <a:defRPr sz="3200">
                <a:solidFill>
                  <a:schemeClr val="tx1"/>
                </a:solidFill>
                <a:latin typeface="Times New Roman" charset="0"/>
                <a:ea typeface="ＭＳ Ｐゴシック" charset="-128"/>
                <a:sym typeface="Math1" charset="0"/>
              </a:defRPr>
            </a:lvl8pPr>
            <a:lvl9pPr marL="3886200" indent="-228600" algn="ctr" eaLnBrk="0" fontAlgn="base" hangingPunct="0">
              <a:spcBef>
                <a:spcPct val="20000"/>
              </a:spcBef>
              <a:spcAft>
                <a:spcPct val="0"/>
              </a:spcAft>
              <a:buChar char="•"/>
              <a:defRPr sz="3200">
                <a:solidFill>
                  <a:schemeClr val="tx1"/>
                </a:solidFill>
                <a:latin typeface="Times New Roman" charset="0"/>
                <a:ea typeface="ＭＳ Ｐゴシック" charset="-128"/>
                <a:sym typeface="Math1" charset="0"/>
              </a:defRPr>
            </a:lvl9pPr>
          </a:lstStyle>
          <a:p>
            <a:pPr eaLnBrk="1" hangingPunct="1">
              <a:spcBef>
                <a:spcPct val="20000"/>
              </a:spcBef>
              <a:defRPr/>
            </a:pPr>
            <a:r>
              <a:rPr lang="en-US" altLang="en-US" sz="2000"/>
              <a:t>Deadlock arises because Process A can’t send 2 on chan1 until process B is ready to receive it into s. Similarly for chan2.</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Title 1"/>
          <p:cNvSpPr>
            <a:spLocks noGrp="1"/>
          </p:cNvSpPr>
          <p:nvPr>
            <p:ph type="title"/>
          </p:nvPr>
        </p:nvSpPr>
        <p:spPr>
          <a:xfrm>
            <a:off x="468313" y="23813"/>
            <a:ext cx="8280400" cy="1143000"/>
          </a:xfrm>
        </p:spPr>
        <p:txBody>
          <a:bodyPr/>
          <a:lstStyle/>
          <a:p>
            <a:r>
              <a:rPr lang="en-US" altLang="en-US">
                <a:ea typeface="ＭＳ Ｐゴシック" charset="-128"/>
              </a:rPr>
              <a:t>Non-Deterministic Communication</a:t>
            </a:r>
          </a:p>
        </p:txBody>
      </p:sp>
      <p:sp>
        <p:nvSpPr>
          <p:cNvPr id="139266" name="Content Placeholder 2"/>
          <p:cNvSpPr>
            <a:spLocks noGrp="1"/>
          </p:cNvSpPr>
          <p:nvPr>
            <p:ph idx="1"/>
          </p:nvPr>
        </p:nvSpPr>
        <p:spPr>
          <a:xfrm>
            <a:off x="684213" y="1412875"/>
            <a:ext cx="7772400" cy="4968875"/>
          </a:xfrm>
        </p:spPr>
        <p:txBody>
          <a:bodyPr/>
          <a:lstStyle/>
          <a:p>
            <a:pPr>
              <a:spcAft>
                <a:spcPts val="1000"/>
              </a:spcAft>
            </a:pPr>
            <a:r>
              <a:rPr lang="en-US" altLang="en-US" sz="2800">
                <a:ea typeface="ＭＳ Ｐゴシック" charset="-128"/>
              </a:rPr>
              <a:t>This occurs if the receive on the receiving process can be matched by one of several potential send operations on other processes.</a:t>
            </a:r>
          </a:p>
          <a:p>
            <a:pPr>
              <a:spcAft>
                <a:spcPts val="1000"/>
              </a:spcAft>
            </a:pPr>
            <a:r>
              <a:rPr lang="en-US" altLang="en-US" sz="2800">
                <a:ea typeface="ＭＳ Ｐゴシック" charset="-128"/>
              </a:rPr>
              <a:t>Non-deterministic communication may be used to improve parallel performance by ensuring that the receiving process is supplied with enough data to keep it busy.</a:t>
            </a:r>
          </a:p>
          <a:p>
            <a:pPr>
              <a:spcAft>
                <a:spcPts val="1000"/>
              </a:spcAft>
            </a:pPr>
            <a:r>
              <a:rPr lang="en-US" altLang="en-US" sz="2800">
                <a:ea typeface="ＭＳ Ｐゴシック" charset="-128"/>
              </a:rPr>
              <a:t>However, non-determinism may be introduced into a program unintentionally, in which case it is a bug. It may cause intermittent failures.</a:t>
            </a:r>
            <a:endParaRPr lang="en-US" altLang="en-US">
              <a:ea typeface="ＭＳ Ｐゴシック" charset="-128"/>
            </a:endParaRPr>
          </a:p>
        </p:txBody>
      </p:sp>
      <p:sp>
        <p:nvSpPr>
          <p:cNvPr id="13926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97F6E91F-A3BC-264D-9F64-CBFC3D77415D}" type="slidenum">
              <a:rPr lang="en-US" altLang="en-US" sz="1400"/>
              <a:pPr>
                <a:spcBef>
                  <a:spcPct val="0"/>
                </a:spcBef>
                <a:buFontTx/>
                <a:buNone/>
              </a:pPr>
              <a:t>72</a:t>
            </a:fld>
            <a:endParaRPr lang="en-US" altLang="en-US" sz="1400"/>
          </a:p>
        </p:txBody>
      </p:sp>
      <p:pic>
        <p:nvPicPr>
          <p:cNvPr id="139268" name="Picture 5" descr="deadlock.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2997200"/>
            <a:ext cx="1682750" cy="168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a:xfrm>
            <a:off x="468313" y="23813"/>
            <a:ext cx="8280400" cy="1143000"/>
          </a:xfrm>
        </p:spPr>
        <p:txBody>
          <a:bodyPr/>
          <a:lstStyle/>
          <a:p>
            <a:r>
              <a:rPr lang="en-US" altLang="en-US">
                <a:ea typeface="ＭＳ Ｐゴシック" charset="-128"/>
              </a:rPr>
              <a:t>The ALT Construct</a:t>
            </a:r>
          </a:p>
        </p:txBody>
      </p:sp>
      <p:sp>
        <p:nvSpPr>
          <p:cNvPr id="140290" name="Content Placeholder 2"/>
          <p:cNvSpPr>
            <a:spLocks noGrp="1"/>
          </p:cNvSpPr>
          <p:nvPr>
            <p:ph idx="1"/>
          </p:nvPr>
        </p:nvSpPr>
        <p:spPr>
          <a:xfrm>
            <a:off x="684213" y="1052513"/>
            <a:ext cx="7772400" cy="4114800"/>
          </a:xfrm>
        </p:spPr>
        <p:txBody>
          <a:bodyPr/>
          <a:lstStyle/>
          <a:p>
            <a:pPr>
              <a:spcAft>
                <a:spcPts val="1000"/>
              </a:spcAft>
            </a:pPr>
            <a:r>
              <a:rPr lang="en-US" altLang="en-US" sz="2800" dirty="0">
                <a:ea typeface="ＭＳ Ｐゴシック" charset="-128"/>
              </a:rPr>
              <a:t>In Occam non-deterministic communication is introduced using the ALT construct</a:t>
            </a:r>
            <a:r>
              <a:rPr lang="en-US" altLang="en-US" dirty="0">
                <a:ea typeface="ＭＳ Ｐゴシック" charset="-128"/>
              </a:rPr>
              <a:t>.</a:t>
            </a:r>
          </a:p>
          <a:p>
            <a:pPr marL="800100" lvl="2" indent="0">
              <a:spcBef>
                <a:spcPct val="0"/>
              </a:spcBef>
              <a:buFontTx/>
              <a:buNone/>
            </a:pPr>
            <a:r>
              <a:rPr lang="en-US" altLang="en-US" sz="1800" dirty="0">
                <a:ea typeface="ＭＳ Ｐゴシック" charset="-128"/>
              </a:rPr>
              <a:t>CHAN OF INT chan1, chan2, chan3 :</a:t>
            </a:r>
          </a:p>
          <a:p>
            <a:pPr marL="800100" lvl="2" indent="0">
              <a:spcBef>
                <a:spcPct val="0"/>
              </a:spcBef>
              <a:buFontTx/>
              <a:buNone/>
            </a:pPr>
            <a:r>
              <a:rPr lang="en-US" altLang="en-US" sz="1800" dirty="0">
                <a:ea typeface="ＭＳ Ｐゴシック" charset="-128"/>
              </a:rPr>
              <a:t>INT x, y :</a:t>
            </a:r>
          </a:p>
          <a:p>
            <a:pPr marL="800100" lvl="2" indent="0">
              <a:spcBef>
                <a:spcPct val="0"/>
              </a:spcBef>
              <a:buFontTx/>
              <a:buNone/>
            </a:pPr>
            <a:r>
              <a:rPr lang="en-US" altLang="en-US" sz="1800" dirty="0">
                <a:ea typeface="ＭＳ Ｐゴシック" charset="-128"/>
              </a:rPr>
              <a:t>ALT</a:t>
            </a:r>
          </a:p>
          <a:p>
            <a:pPr marL="800100" lvl="2" indent="0">
              <a:spcBef>
                <a:spcPct val="0"/>
              </a:spcBef>
              <a:buFontTx/>
              <a:buNone/>
            </a:pPr>
            <a:r>
              <a:rPr lang="en-US" altLang="en-US" sz="1800" dirty="0">
                <a:ea typeface="ＭＳ Ｐゴシック" charset="-128"/>
              </a:rPr>
              <a:t>     chan1 ? x</a:t>
            </a:r>
          </a:p>
          <a:p>
            <a:pPr marL="800100" lvl="2" indent="0">
              <a:spcBef>
                <a:spcPct val="0"/>
              </a:spcBef>
              <a:buFontTx/>
              <a:buNone/>
            </a:pPr>
            <a:r>
              <a:rPr lang="en-US" altLang="en-US" sz="1800" dirty="0">
                <a:ea typeface="ＭＳ Ｐゴシック" charset="-128"/>
              </a:rPr>
              <a:t>          SEQ</a:t>
            </a:r>
          </a:p>
          <a:p>
            <a:pPr marL="800100" lvl="2" indent="0">
              <a:spcBef>
                <a:spcPct val="0"/>
              </a:spcBef>
              <a:buFontTx/>
              <a:buNone/>
            </a:pPr>
            <a:r>
              <a:rPr lang="en-US" altLang="en-US" sz="1800" dirty="0">
                <a:ea typeface="ＭＳ Ｐゴシック" charset="-128"/>
              </a:rPr>
              <a:t>                y := 2*x + 1</a:t>
            </a:r>
          </a:p>
          <a:p>
            <a:pPr marL="800100" lvl="2" indent="0">
              <a:spcBef>
                <a:spcPct val="0"/>
              </a:spcBef>
              <a:buFontTx/>
              <a:buNone/>
            </a:pPr>
            <a:r>
              <a:rPr lang="en-US" altLang="en-US" sz="1800" dirty="0">
                <a:ea typeface="ＭＳ Ｐゴシック" charset="-128"/>
              </a:rPr>
              <a:t>                chan3 ! y</a:t>
            </a:r>
          </a:p>
          <a:p>
            <a:pPr marL="800100" lvl="2" indent="0">
              <a:spcBef>
                <a:spcPct val="0"/>
              </a:spcBef>
              <a:buFontTx/>
              <a:buNone/>
            </a:pPr>
            <a:r>
              <a:rPr lang="en-US" altLang="en-US" sz="1800" dirty="0">
                <a:ea typeface="ＭＳ Ｐゴシック" charset="-128"/>
              </a:rPr>
              <a:t>     chan2 ? x</a:t>
            </a:r>
          </a:p>
          <a:p>
            <a:pPr marL="800100" lvl="2" indent="0">
              <a:spcBef>
                <a:spcPct val="0"/>
              </a:spcBef>
              <a:buFontTx/>
              <a:buNone/>
            </a:pPr>
            <a:r>
              <a:rPr lang="en-US" altLang="en-US" sz="1800" dirty="0">
                <a:ea typeface="ＭＳ Ｐゴシック" charset="-128"/>
              </a:rPr>
              <a:t>          SEQ</a:t>
            </a:r>
          </a:p>
          <a:p>
            <a:pPr marL="800100" lvl="2" indent="0">
              <a:spcBef>
                <a:spcPct val="0"/>
              </a:spcBef>
              <a:buFontTx/>
              <a:buNone/>
            </a:pPr>
            <a:r>
              <a:rPr lang="en-US" altLang="en-US" sz="1800" dirty="0">
                <a:ea typeface="ＭＳ Ｐゴシック" charset="-128"/>
              </a:rPr>
              <a:t>                y := 2*x</a:t>
            </a:r>
          </a:p>
          <a:p>
            <a:pPr marL="800100" lvl="2" indent="0">
              <a:spcBef>
                <a:spcPct val="0"/>
              </a:spcBef>
              <a:buFontTx/>
              <a:buNone/>
            </a:pPr>
            <a:r>
              <a:rPr lang="en-US" altLang="en-US" sz="1800" dirty="0">
                <a:ea typeface="ＭＳ Ｐゴシック" charset="-128"/>
              </a:rPr>
              <a:t>                chan3 ! y</a:t>
            </a:r>
          </a:p>
        </p:txBody>
      </p:sp>
      <p:sp>
        <p:nvSpPr>
          <p:cNvPr id="1402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522F8500-00CB-2343-9595-F8DE42A33A82}" type="slidenum">
              <a:rPr lang="en-US" altLang="en-US" sz="1400"/>
              <a:pPr>
                <a:spcBef>
                  <a:spcPct val="0"/>
                </a:spcBef>
                <a:buFontTx/>
                <a:buNone/>
              </a:pPr>
              <a:t>73</a:t>
            </a:fld>
            <a:endParaRPr lang="en-US" altLang="en-US" sz="1400"/>
          </a:p>
        </p:txBody>
      </p:sp>
      <p:pic>
        <p:nvPicPr>
          <p:cNvPr id="140292" name="Picture 5" descr="deadlock.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2997200"/>
            <a:ext cx="1682750" cy="168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0293" name="Straight Arrow Connector 29"/>
          <p:cNvCxnSpPr>
            <a:cxnSpLocks noChangeShapeType="1"/>
          </p:cNvCxnSpPr>
          <p:nvPr/>
        </p:nvCxnSpPr>
        <p:spPr bwMode="auto">
          <a:xfrm flipH="1">
            <a:off x="2771775" y="3429000"/>
            <a:ext cx="1152525"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40294" name="TextBox 31"/>
          <p:cNvSpPr txBox="1">
            <a:spLocks noChangeArrowheads="1"/>
          </p:cNvSpPr>
          <p:nvPr/>
        </p:nvSpPr>
        <p:spPr bwMode="auto">
          <a:xfrm>
            <a:off x="3924300" y="3213100"/>
            <a:ext cx="38163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1600"/>
              <a:t>Process associated with chan1</a:t>
            </a:r>
          </a:p>
        </p:txBody>
      </p:sp>
      <p:sp>
        <p:nvSpPr>
          <p:cNvPr id="140295" name="TextBox 32"/>
          <p:cNvSpPr txBox="1">
            <a:spLocks noChangeArrowheads="1"/>
          </p:cNvSpPr>
          <p:nvPr/>
        </p:nvSpPr>
        <p:spPr bwMode="auto">
          <a:xfrm>
            <a:off x="3924300" y="3500438"/>
            <a:ext cx="49688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1600"/>
              <a:t>Compute y using x received on chan1</a:t>
            </a:r>
          </a:p>
        </p:txBody>
      </p:sp>
      <p:cxnSp>
        <p:nvCxnSpPr>
          <p:cNvPr id="140296" name="Straight Arrow Connector 33"/>
          <p:cNvCxnSpPr>
            <a:cxnSpLocks noChangeShapeType="1"/>
          </p:cNvCxnSpPr>
          <p:nvPr/>
        </p:nvCxnSpPr>
        <p:spPr bwMode="auto">
          <a:xfrm flipH="1">
            <a:off x="3635375" y="3644900"/>
            <a:ext cx="288925"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40297" name="TextBox 34"/>
          <p:cNvSpPr txBox="1">
            <a:spLocks noChangeArrowheads="1"/>
          </p:cNvSpPr>
          <p:nvPr/>
        </p:nvSpPr>
        <p:spPr bwMode="auto">
          <a:xfrm>
            <a:off x="5364163" y="2060575"/>
            <a:ext cx="37798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1600"/>
              <a:t>This defines the typed channels chan1, chan2 and chan3</a:t>
            </a:r>
          </a:p>
        </p:txBody>
      </p:sp>
      <p:cxnSp>
        <p:nvCxnSpPr>
          <p:cNvPr id="140298" name="Straight Arrow Connector 35"/>
          <p:cNvCxnSpPr>
            <a:cxnSpLocks noChangeShapeType="1"/>
          </p:cNvCxnSpPr>
          <p:nvPr/>
        </p:nvCxnSpPr>
        <p:spPr bwMode="auto">
          <a:xfrm flipH="1" flipV="1">
            <a:off x="5076056" y="2348880"/>
            <a:ext cx="359544" cy="62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0299" name="Straight Arrow Connector 37"/>
          <p:cNvCxnSpPr>
            <a:cxnSpLocks noChangeShapeType="1"/>
          </p:cNvCxnSpPr>
          <p:nvPr/>
        </p:nvCxnSpPr>
        <p:spPr bwMode="auto">
          <a:xfrm flipH="1">
            <a:off x="2124075" y="2852738"/>
            <a:ext cx="1800225"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40300" name="TextBox 38"/>
          <p:cNvSpPr txBox="1">
            <a:spLocks noChangeArrowheads="1"/>
          </p:cNvSpPr>
          <p:nvPr/>
        </p:nvSpPr>
        <p:spPr bwMode="auto">
          <a:xfrm>
            <a:off x="3924300" y="2636838"/>
            <a:ext cx="2879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1600"/>
              <a:t>Monitor chan1 and chan2</a:t>
            </a:r>
          </a:p>
        </p:txBody>
      </p:sp>
      <p:grpSp>
        <p:nvGrpSpPr>
          <p:cNvPr id="140301" name="Group 43"/>
          <p:cNvGrpSpPr>
            <a:grpSpLocks/>
          </p:cNvGrpSpPr>
          <p:nvPr/>
        </p:nvGrpSpPr>
        <p:grpSpPr bwMode="auto">
          <a:xfrm>
            <a:off x="2771775" y="2924175"/>
            <a:ext cx="4968875" cy="339725"/>
            <a:chOff x="2339752" y="2924944"/>
            <a:chExt cx="4968552" cy="338554"/>
          </a:xfrm>
        </p:grpSpPr>
        <p:sp>
          <p:nvSpPr>
            <p:cNvPr id="140335" name="TextBox 39"/>
            <p:cNvSpPr txBox="1">
              <a:spLocks noChangeArrowheads="1"/>
            </p:cNvSpPr>
            <p:nvPr/>
          </p:nvSpPr>
          <p:spPr bwMode="auto">
            <a:xfrm>
              <a:off x="3491880" y="2924944"/>
              <a:ext cx="38164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1600"/>
                <a:t>Waiting to receive input on chan1 into x</a:t>
              </a:r>
            </a:p>
          </p:txBody>
        </p:sp>
        <p:cxnSp>
          <p:nvCxnSpPr>
            <p:cNvPr id="140336" name="Straight Arrow Connector 40"/>
            <p:cNvCxnSpPr>
              <a:cxnSpLocks noChangeShapeType="1"/>
            </p:cNvCxnSpPr>
            <p:nvPr/>
          </p:nvCxnSpPr>
          <p:spPr bwMode="auto">
            <a:xfrm flipH="1">
              <a:off x="2339752" y="3140968"/>
              <a:ext cx="1152128"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140302" name="Group 44"/>
          <p:cNvGrpSpPr>
            <a:grpSpLocks/>
          </p:cNvGrpSpPr>
          <p:nvPr/>
        </p:nvGrpSpPr>
        <p:grpSpPr bwMode="auto">
          <a:xfrm>
            <a:off x="3419475" y="3789363"/>
            <a:ext cx="4321175" cy="338137"/>
            <a:chOff x="2123728" y="2780928"/>
            <a:chExt cx="4320480" cy="338554"/>
          </a:xfrm>
        </p:grpSpPr>
        <p:sp>
          <p:nvSpPr>
            <p:cNvPr id="140333" name="TextBox 45"/>
            <p:cNvSpPr txBox="1">
              <a:spLocks noChangeArrowheads="1"/>
            </p:cNvSpPr>
            <p:nvPr/>
          </p:nvSpPr>
          <p:spPr bwMode="auto">
            <a:xfrm>
              <a:off x="2627784" y="2780928"/>
              <a:ext cx="38164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1600"/>
                <a:t>Send y on chan3</a:t>
              </a:r>
            </a:p>
          </p:txBody>
        </p:sp>
        <p:cxnSp>
          <p:nvCxnSpPr>
            <p:cNvPr id="140334" name="Straight Arrow Connector 46"/>
            <p:cNvCxnSpPr>
              <a:cxnSpLocks noChangeShapeType="1"/>
            </p:cNvCxnSpPr>
            <p:nvPr/>
          </p:nvCxnSpPr>
          <p:spPr bwMode="auto">
            <a:xfrm flipH="1">
              <a:off x="2123728" y="2924944"/>
              <a:ext cx="504056"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48" name="TextBox 47"/>
          <p:cNvSpPr txBox="1"/>
          <p:nvPr/>
        </p:nvSpPr>
        <p:spPr>
          <a:xfrm>
            <a:off x="107950" y="5300663"/>
            <a:ext cx="3816350" cy="1477962"/>
          </a:xfrm>
          <a:prstGeom prst="rect">
            <a:avLst/>
          </a:prstGeom>
          <a:solidFill>
            <a:schemeClr val="accent2">
              <a:lumMod val="40000"/>
              <a:lumOff val="60000"/>
            </a:schemeClr>
          </a:solidFill>
          <a:ln>
            <a:solidFill>
              <a:schemeClr val="tx1"/>
            </a:solidFill>
          </a:ln>
        </p:spPr>
        <p:txBody>
          <a:bodyPr>
            <a:spAutoFit/>
          </a:bodyPr>
          <a:lstStyle/>
          <a:p>
            <a:pPr eaLnBrk="1" hangingPunct="1">
              <a:spcBef>
                <a:spcPct val="20000"/>
              </a:spcBef>
              <a:defRPr/>
            </a:pPr>
            <a:r>
              <a:rPr lang="en-US" sz="1800" dirty="0">
                <a:ea typeface="ＭＳ Ｐゴシック" charset="0"/>
                <a:cs typeface="ＭＳ Ｐゴシック" charset="0"/>
              </a:rPr>
              <a:t>An ALT construct monitors several channels, each of which is associated with a process. Only the channel associated with the channel that first produces an input will be executed.</a:t>
            </a:r>
          </a:p>
        </p:txBody>
      </p:sp>
      <p:grpSp>
        <p:nvGrpSpPr>
          <p:cNvPr id="140304" name="Group 41"/>
          <p:cNvGrpSpPr>
            <a:grpSpLocks/>
          </p:cNvGrpSpPr>
          <p:nvPr/>
        </p:nvGrpSpPr>
        <p:grpSpPr bwMode="auto">
          <a:xfrm>
            <a:off x="2771775" y="4005263"/>
            <a:ext cx="4968875" cy="338137"/>
            <a:chOff x="2339752" y="2924944"/>
            <a:chExt cx="4968552" cy="338554"/>
          </a:xfrm>
        </p:grpSpPr>
        <p:sp>
          <p:nvSpPr>
            <p:cNvPr id="140331" name="TextBox 42"/>
            <p:cNvSpPr txBox="1">
              <a:spLocks noChangeArrowheads="1"/>
            </p:cNvSpPr>
            <p:nvPr/>
          </p:nvSpPr>
          <p:spPr bwMode="auto">
            <a:xfrm>
              <a:off x="3491880" y="2924944"/>
              <a:ext cx="38164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1600"/>
                <a:t>Waiting to receive input on chan2 into x</a:t>
              </a:r>
            </a:p>
          </p:txBody>
        </p:sp>
        <p:cxnSp>
          <p:nvCxnSpPr>
            <p:cNvPr id="140332" name="Straight Arrow Connector 48"/>
            <p:cNvCxnSpPr>
              <a:cxnSpLocks noChangeShapeType="1"/>
            </p:cNvCxnSpPr>
            <p:nvPr/>
          </p:nvCxnSpPr>
          <p:spPr bwMode="auto">
            <a:xfrm flipH="1">
              <a:off x="2339752" y="3140968"/>
              <a:ext cx="1152128"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140305" name="TextBox 49"/>
          <p:cNvSpPr txBox="1">
            <a:spLocks noChangeArrowheads="1"/>
          </p:cNvSpPr>
          <p:nvPr/>
        </p:nvSpPr>
        <p:spPr bwMode="auto">
          <a:xfrm>
            <a:off x="3924300" y="4581525"/>
            <a:ext cx="4968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1600"/>
              <a:t>Compute y using x received on chan2</a:t>
            </a:r>
          </a:p>
        </p:txBody>
      </p:sp>
      <p:sp>
        <p:nvSpPr>
          <p:cNvPr id="140306" name="TextBox 50"/>
          <p:cNvSpPr txBox="1">
            <a:spLocks noChangeArrowheads="1"/>
          </p:cNvSpPr>
          <p:nvPr/>
        </p:nvSpPr>
        <p:spPr bwMode="auto">
          <a:xfrm>
            <a:off x="3924300" y="4292600"/>
            <a:ext cx="3816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1600"/>
              <a:t>Process associated with chan2</a:t>
            </a:r>
          </a:p>
        </p:txBody>
      </p:sp>
      <p:cxnSp>
        <p:nvCxnSpPr>
          <p:cNvPr id="140307" name="Straight Arrow Connector 51"/>
          <p:cNvCxnSpPr>
            <a:cxnSpLocks noChangeShapeType="1"/>
          </p:cNvCxnSpPr>
          <p:nvPr/>
        </p:nvCxnSpPr>
        <p:spPr bwMode="auto">
          <a:xfrm flipH="1">
            <a:off x="2771775" y="4508500"/>
            <a:ext cx="1152525"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0308" name="Straight Arrow Connector 52"/>
          <p:cNvCxnSpPr>
            <a:cxnSpLocks noChangeShapeType="1"/>
          </p:cNvCxnSpPr>
          <p:nvPr/>
        </p:nvCxnSpPr>
        <p:spPr bwMode="auto">
          <a:xfrm flipH="1">
            <a:off x="3276600" y="4797425"/>
            <a:ext cx="647700"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140309" name="Group 66"/>
          <p:cNvGrpSpPr>
            <a:grpSpLocks/>
          </p:cNvGrpSpPr>
          <p:nvPr/>
        </p:nvGrpSpPr>
        <p:grpSpPr bwMode="auto">
          <a:xfrm>
            <a:off x="4787900" y="5084763"/>
            <a:ext cx="3960813" cy="1773237"/>
            <a:chOff x="4788024" y="5085184"/>
            <a:chExt cx="3960440" cy="1772816"/>
          </a:xfrm>
        </p:grpSpPr>
        <p:sp>
          <p:nvSpPr>
            <p:cNvPr id="140314" name="TextBox 20"/>
            <p:cNvSpPr txBox="1">
              <a:spLocks noChangeArrowheads="1"/>
            </p:cNvSpPr>
            <p:nvPr/>
          </p:nvSpPr>
          <p:spPr bwMode="auto">
            <a:xfrm>
              <a:off x="4788024" y="5085184"/>
              <a:ext cx="11521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1800"/>
                <a:t>A</a:t>
              </a:r>
            </a:p>
          </p:txBody>
        </p:sp>
        <p:grpSp>
          <p:nvGrpSpPr>
            <p:cNvPr id="140315" name="Group 65"/>
            <p:cNvGrpSpPr>
              <a:grpSpLocks/>
            </p:cNvGrpSpPr>
            <p:nvPr/>
          </p:nvGrpSpPr>
          <p:grpSpPr bwMode="auto">
            <a:xfrm>
              <a:off x="4788024" y="5264532"/>
              <a:ext cx="3960440" cy="1593468"/>
              <a:chOff x="4211960" y="5157192"/>
              <a:chExt cx="3960440" cy="1593468"/>
            </a:xfrm>
          </p:grpSpPr>
          <p:sp>
            <p:nvSpPr>
              <p:cNvPr id="140316" name="Oval 6"/>
              <p:cNvSpPr>
                <a:spLocks noChangeArrowheads="1"/>
              </p:cNvSpPr>
              <p:nvPr/>
            </p:nvSpPr>
            <p:spPr bwMode="auto">
              <a:xfrm>
                <a:off x="4860032" y="5157192"/>
                <a:ext cx="720080" cy="648072"/>
              </a:xfrm>
              <a:prstGeom prst="ellipse">
                <a:avLst/>
              </a:prstGeom>
              <a:solidFill>
                <a:schemeClr val="accent1"/>
              </a:solidFill>
              <a:ln w="9525">
                <a:solidFill>
                  <a:schemeClr val="tx1"/>
                </a:solidFill>
                <a:round/>
                <a:headEnd/>
                <a:tailEnd/>
              </a:ln>
            </p:spPr>
            <p:txBody>
              <a:bodyPr wrap="none" anchor="ct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US" altLang="en-US"/>
              </a:p>
            </p:txBody>
          </p:sp>
          <p:sp>
            <p:nvSpPr>
              <p:cNvPr id="140317" name="TextBox 15"/>
              <p:cNvSpPr txBox="1">
                <a:spLocks noChangeArrowheads="1"/>
              </p:cNvSpPr>
              <p:nvPr/>
            </p:nvSpPr>
            <p:spPr bwMode="auto">
              <a:xfrm>
                <a:off x="5436096" y="6021288"/>
                <a:ext cx="8640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1400"/>
                  <a:t>chan2</a:t>
                </a:r>
              </a:p>
            </p:txBody>
          </p:sp>
          <p:sp>
            <p:nvSpPr>
              <p:cNvPr id="140318" name="TextBox 21"/>
              <p:cNvSpPr txBox="1">
                <a:spLocks noChangeArrowheads="1"/>
              </p:cNvSpPr>
              <p:nvPr/>
            </p:nvSpPr>
            <p:spPr bwMode="auto">
              <a:xfrm>
                <a:off x="4211960" y="6381328"/>
                <a:ext cx="11521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1800"/>
                  <a:t>B</a:t>
                </a:r>
              </a:p>
            </p:txBody>
          </p:sp>
          <p:sp>
            <p:nvSpPr>
              <p:cNvPr id="140319" name="Oval 53"/>
              <p:cNvSpPr>
                <a:spLocks noChangeArrowheads="1"/>
              </p:cNvSpPr>
              <p:nvPr/>
            </p:nvSpPr>
            <p:spPr bwMode="auto">
              <a:xfrm>
                <a:off x="4860032" y="5949280"/>
                <a:ext cx="720080" cy="648072"/>
              </a:xfrm>
              <a:prstGeom prst="ellipse">
                <a:avLst/>
              </a:prstGeom>
              <a:solidFill>
                <a:schemeClr val="accent1"/>
              </a:solidFill>
              <a:ln w="9525">
                <a:solidFill>
                  <a:schemeClr val="tx1"/>
                </a:solidFill>
                <a:round/>
                <a:headEnd/>
                <a:tailEnd/>
              </a:ln>
            </p:spPr>
            <p:txBody>
              <a:bodyPr wrap="none" anchor="ct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US" altLang="en-US"/>
              </a:p>
            </p:txBody>
          </p:sp>
          <p:sp>
            <p:nvSpPr>
              <p:cNvPr id="140320" name="Oval 54"/>
              <p:cNvSpPr>
                <a:spLocks noChangeArrowheads="1"/>
              </p:cNvSpPr>
              <p:nvPr/>
            </p:nvSpPr>
            <p:spPr bwMode="auto">
              <a:xfrm>
                <a:off x="5940152" y="5517232"/>
                <a:ext cx="720080" cy="648072"/>
              </a:xfrm>
              <a:prstGeom prst="ellipse">
                <a:avLst/>
              </a:prstGeom>
              <a:solidFill>
                <a:schemeClr val="accent1"/>
              </a:solidFill>
              <a:ln w="9525">
                <a:solidFill>
                  <a:schemeClr val="tx1"/>
                </a:solidFill>
                <a:round/>
                <a:headEnd/>
                <a:tailEnd/>
              </a:ln>
            </p:spPr>
            <p:txBody>
              <a:bodyPr wrap="none" anchor="ct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US" altLang="en-US"/>
              </a:p>
            </p:txBody>
          </p:sp>
          <p:sp>
            <p:nvSpPr>
              <p:cNvPr id="140321" name="TextBox 14"/>
              <p:cNvSpPr txBox="1">
                <a:spLocks noChangeArrowheads="1"/>
              </p:cNvSpPr>
              <p:nvPr/>
            </p:nvSpPr>
            <p:spPr bwMode="auto">
              <a:xfrm>
                <a:off x="5364088" y="5373216"/>
                <a:ext cx="8640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1400"/>
                  <a:t>chan1</a:t>
                </a:r>
              </a:p>
            </p:txBody>
          </p:sp>
          <p:cxnSp>
            <p:nvCxnSpPr>
              <p:cNvPr id="140322" name="Straight Arrow Connector 9"/>
              <p:cNvCxnSpPr>
                <a:cxnSpLocks noChangeShapeType="1"/>
              </p:cNvCxnSpPr>
              <p:nvPr/>
            </p:nvCxnSpPr>
            <p:spPr bwMode="auto">
              <a:xfrm>
                <a:off x="5292080" y="5517232"/>
                <a:ext cx="792088" cy="288032"/>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40323" name="Straight Arrow Connector 10"/>
              <p:cNvCxnSpPr>
                <a:cxnSpLocks noChangeShapeType="1"/>
              </p:cNvCxnSpPr>
              <p:nvPr/>
            </p:nvCxnSpPr>
            <p:spPr bwMode="auto">
              <a:xfrm flipV="1">
                <a:off x="5292080" y="5949280"/>
                <a:ext cx="792088" cy="360040"/>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40324" name="Oval 57"/>
              <p:cNvSpPr>
                <a:spLocks noChangeArrowheads="1"/>
              </p:cNvSpPr>
              <p:nvPr/>
            </p:nvSpPr>
            <p:spPr bwMode="auto">
              <a:xfrm>
                <a:off x="7236296" y="5517232"/>
                <a:ext cx="720080" cy="648072"/>
              </a:xfrm>
              <a:prstGeom prst="ellipse">
                <a:avLst/>
              </a:prstGeom>
              <a:solidFill>
                <a:schemeClr val="accent1"/>
              </a:solidFill>
              <a:ln w="9525">
                <a:solidFill>
                  <a:schemeClr val="tx1"/>
                </a:solidFill>
                <a:round/>
                <a:headEnd/>
                <a:tailEnd/>
              </a:ln>
            </p:spPr>
            <p:txBody>
              <a:bodyPr wrap="none" anchor="ct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US" altLang="en-US"/>
              </a:p>
            </p:txBody>
          </p:sp>
          <p:cxnSp>
            <p:nvCxnSpPr>
              <p:cNvPr id="140325" name="Straight Arrow Connector 58"/>
              <p:cNvCxnSpPr>
                <a:cxnSpLocks noChangeShapeType="1"/>
              </p:cNvCxnSpPr>
              <p:nvPr/>
            </p:nvCxnSpPr>
            <p:spPr bwMode="auto">
              <a:xfrm>
                <a:off x="6444208" y="5877272"/>
                <a:ext cx="936104" cy="0"/>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40326" name="TextBox 60"/>
              <p:cNvSpPr txBox="1">
                <a:spLocks noChangeArrowheads="1"/>
              </p:cNvSpPr>
              <p:nvPr/>
            </p:nvSpPr>
            <p:spPr bwMode="auto">
              <a:xfrm>
                <a:off x="6516216" y="5589240"/>
                <a:ext cx="8640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1400"/>
                  <a:t>chan3</a:t>
                </a:r>
              </a:p>
            </p:txBody>
          </p:sp>
          <p:sp>
            <p:nvSpPr>
              <p:cNvPr id="140327" name="TextBox 17"/>
              <p:cNvSpPr txBox="1">
                <a:spLocks noChangeArrowheads="1"/>
              </p:cNvSpPr>
              <p:nvPr/>
            </p:nvSpPr>
            <p:spPr bwMode="auto">
              <a:xfrm>
                <a:off x="5868144" y="5661248"/>
                <a:ext cx="576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1800"/>
                  <a:t>x</a:t>
                </a:r>
              </a:p>
            </p:txBody>
          </p:sp>
          <p:sp>
            <p:nvSpPr>
              <p:cNvPr id="140328" name="TextBox 61"/>
              <p:cNvSpPr txBox="1">
                <a:spLocks noChangeArrowheads="1"/>
              </p:cNvSpPr>
              <p:nvPr/>
            </p:nvSpPr>
            <p:spPr bwMode="auto">
              <a:xfrm>
                <a:off x="6084168" y="5661248"/>
                <a:ext cx="576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1800"/>
                  <a:t>y</a:t>
                </a:r>
              </a:p>
            </p:txBody>
          </p:sp>
          <p:sp>
            <p:nvSpPr>
              <p:cNvPr id="140329" name="TextBox 63"/>
              <p:cNvSpPr txBox="1">
                <a:spLocks noChangeArrowheads="1"/>
              </p:cNvSpPr>
              <p:nvPr/>
            </p:nvSpPr>
            <p:spPr bwMode="auto">
              <a:xfrm>
                <a:off x="5724128" y="5157192"/>
                <a:ext cx="11521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1800"/>
                  <a:t>C</a:t>
                </a:r>
              </a:p>
            </p:txBody>
          </p:sp>
          <p:sp>
            <p:nvSpPr>
              <p:cNvPr id="140330" name="TextBox 64"/>
              <p:cNvSpPr txBox="1">
                <a:spLocks noChangeArrowheads="1"/>
              </p:cNvSpPr>
              <p:nvPr/>
            </p:nvSpPr>
            <p:spPr bwMode="auto">
              <a:xfrm>
                <a:off x="7020272" y="5157192"/>
                <a:ext cx="11521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1800"/>
                  <a:t>D</a:t>
                </a:r>
              </a:p>
            </p:txBody>
          </p:sp>
        </p:grpSp>
      </p:grpSp>
      <p:grpSp>
        <p:nvGrpSpPr>
          <p:cNvPr id="140310" name="Group 67"/>
          <p:cNvGrpSpPr>
            <a:grpSpLocks/>
          </p:cNvGrpSpPr>
          <p:nvPr/>
        </p:nvGrpSpPr>
        <p:grpSpPr bwMode="auto">
          <a:xfrm>
            <a:off x="3419475" y="4868863"/>
            <a:ext cx="4321175" cy="338137"/>
            <a:chOff x="2123728" y="2780928"/>
            <a:chExt cx="4320480" cy="338554"/>
          </a:xfrm>
        </p:grpSpPr>
        <p:sp>
          <p:nvSpPr>
            <p:cNvPr id="140312" name="TextBox 68"/>
            <p:cNvSpPr txBox="1">
              <a:spLocks noChangeArrowheads="1"/>
            </p:cNvSpPr>
            <p:nvPr/>
          </p:nvSpPr>
          <p:spPr bwMode="auto">
            <a:xfrm>
              <a:off x="2627784" y="2780928"/>
              <a:ext cx="38164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1600"/>
                <a:t>Send y on chan3</a:t>
              </a:r>
            </a:p>
          </p:txBody>
        </p:sp>
        <p:cxnSp>
          <p:nvCxnSpPr>
            <p:cNvPr id="140313" name="Straight Arrow Connector 69"/>
            <p:cNvCxnSpPr>
              <a:cxnSpLocks noChangeShapeType="1"/>
            </p:cNvCxnSpPr>
            <p:nvPr/>
          </p:nvCxnSpPr>
          <p:spPr bwMode="auto">
            <a:xfrm flipH="1">
              <a:off x="2123728" y="2924944"/>
              <a:ext cx="504056"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140311" name="TextBox 1"/>
          <p:cNvSpPr txBox="1">
            <a:spLocks noChangeArrowheads="1"/>
          </p:cNvSpPr>
          <p:nvPr/>
        </p:nvSpPr>
        <p:spPr bwMode="auto">
          <a:xfrm>
            <a:off x="7740650" y="2852738"/>
            <a:ext cx="1368425" cy="12001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spcBef>
                <a:spcPct val="20000"/>
              </a:spcBef>
              <a:buChar char="•"/>
              <a:defRPr sz="3200">
                <a:solidFill>
                  <a:schemeClr val="tx1"/>
                </a:solidFill>
                <a:latin typeface="Times New Roman" charset="0"/>
                <a:ea typeface="ＭＳ Ｐゴシック" charset="-128"/>
                <a:sym typeface="Math1" charset="0"/>
              </a:defRPr>
            </a:lvl1pPr>
            <a:lvl2pPr marL="742950" indent="-285750" algn="ctr">
              <a:spcBef>
                <a:spcPct val="20000"/>
              </a:spcBef>
              <a:buChar char="•"/>
              <a:defRPr sz="3200">
                <a:solidFill>
                  <a:schemeClr val="tx1"/>
                </a:solidFill>
                <a:latin typeface="Times New Roman" charset="0"/>
                <a:ea typeface="ＭＳ Ｐゴシック" charset="-128"/>
                <a:sym typeface="Math1" charset="0"/>
              </a:defRPr>
            </a:lvl2pPr>
            <a:lvl3pPr marL="1143000" indent="-228600" algn="ctr">
              <a:spcBef>
                <a:spcPct val="20000"/>
              </a:spcBef>
              <a:buChar char="•"/>
              <a:defRPr sz="3200">
                <a:solidFill>
                  <a:schemeClr val="tx1"/>
                </a:solidFill>
                <a:latin typeface="Times New Roman" charset="0"/>
                <a:ea typeface="ＭＳ Ｐゴシック" charset="-128"/>
                <a:sym typeface="Math1" charset="0"/>
              </a:defRPr>
            </a:lvl3pPr>
            <a:lvl4pPr marL="1600200" indent="-228600" algn="ctr">
              <a:spcBef>
                <a:spcPct val="20000"/>
              </a:spcBef>
              <a:buChar char="•"/>
              <a:defRPr sz="3200">
                <a:solidFill>
                  <a:schemeClr val="tx1"/>
                </a:solidFill>
                <a:latin typeface="Times New Roman" charset="0"/>
                <a:ea typeface="ＭＳ Ｐゴシック" charset="-128"/>
                <a:sym typeface="Math1" charset="0"/>
              </a:defRPr>
            </a:lvl4pPr>
            <a:lvl5pPr marL="2057400" indent="-228600" algn="ctr">
              <a:spcBef>
                <a:spcPct val="20000"/>
              </a:spcBef>
              <a:buChar char="•"/>
              <a:defRPr sz="3200">
                <a:solidFill>
                  <a:schemeClr val="tx1"/>
                </a:solidFill>
                <a:latin typeface="Times New Roman" charset="0"/>
                <a:ea typeface="ＭＳ Ｐゴシック" charset="-128"/>
                <a:sym typeface="Math1" charset="0"/>
              </a:defRPr>
            </a:lvl5pPr>
            <a:lvl6pPr marL="2514600" indent="-228600" algn="ctr" eaLnBrk="0" fontAlgn="base" hangingPunct="0">
              <a:spcBef>
                <a:spcPct val="20000"/>
              </a:spcBef>
              <a:spcAft>
                <a:spcPct val="0"/>
              </a:spcAft>
              <a:buChar char="•"/>
              <a:defRPr sz="3200">
                <a:solidFill>
                  <a:schemeClr val="tx1"/>
                </a:solidFill>
                <a:latin typeface="Times New Roman" charset="0"/>
                <a:ea typeface="ＭＳ Ｐゴシック" charset="-128"/>
                <a:sym typeface="Math1" charset="0"/>
              </a:defRPr>
            </a:lvl6pPr>
            <a:lvl7pPr marL="2971800" indent="-228600" algn="ctr" eaLnBrk="0" fontAlgn="base" hangingPunct="0">
              <a:spcBef>
                <a:spcPct val="20000"/>
              </a:spcBef>
              <a:spcAft>
                <a:spcPct val="0"/>
              </a:spcAft>
              <a:buChar char="•"/>
              <a:defRPr sz="3200">
                <a:solidFill>
                  <a:schemeClr val="tx1"/>
                </a:solidFill>
                <a:latin typeface="Times New Roman" charset="0"/>
                <a:ea typeface="ＭＳ Ｐゴシック" charset="-128"/>
                <a:sym typeface="Math1" charset="0"/>
              </a:defRPr>
            </a:lvl7pPr>
            <a:lvl8pPr marL="3429000" indent="-228600" algn="ctr" eaLnBrk="0" fontAlgn="base" hangingPunct="0">
              <a:spcBef>
                <a:spcPct val="20000"/>
              </a:spcBef>
              <a:spcAft>
                <a:spcPct val="0"/>
              </a:spcAft>
              <a:buChar char="•"/>
              <a:defRPr sz="3200">
                <a:solidFill>
                  <a:schemeClr val="tx1"/>
                </a:solidFill>
                <a:latin typeface="Times New Roman" charset="0"/>
                <a:ea typeface="ＭＳ Ｐゴシック" charset="-128"/>
                <a:sym typeface="Math1" charset="0"/>
              </a:defRPr>
            </a:lvl8pPr>
            <a:lvl9pPr marL="3886200" indent="-228600" algn="ctr" eaLnBrk="0" fontAlgn="base" hangingPunct="0">
              <a:spcBef>
                <a:spcPct val="20000"/>
              </a:spcBef>
              <a:spcAft>
                <a:spcPct val="0"/>
              </a:spcAft>
              <a:buChar char="•"/>
              <a:defRPr sz="3200">
                <a:solidFill>
                  <a:schemeClr val="tx1"/>
                </a:solidFill>
                <a:latin typeface="Times New Roman" charset="0"/>
                <a:ea typeface="ＭＳ Ｐゴシック" charset="-128"/>
                <a:sym typeface="Math1" charset="0"/>
              </a:defRPr>
            </a:lvl9pPr>
          </a:lstStyle>
          <a:p>
            <a:pPr eaLnBrk="1" hangingPunct="1">
              <a:buFontTx/>
              <a:buNone/>
            </a:pPr>
            <a:r>
              <a:rPr lang="en-US" altLang="x-none" sz="1800"/>
              <a:t>This only shows the code for process C</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Title 1"/>
          <p:cNvSpPr>
            <a:spLocks noGrp="1"/>
          </p:cNvSpPr>
          <p:nvPr>
            <p:ph type="title"/>
          </p:nvPr>
        </p:nvSpPr>
        <p:spPr>
          <a:xfrm>
            <a:off x="684213" y="476250"/>
            <a:ext cx="7772400" cy="1143000"/>
          </a:xfrm>
        </p:spPr>
        <p:txBody>
          <a:bodyPr/>
          <a:lstStyle/>
          <a:p>
            <a:r>
              <a:rPr lang="en-US" altLang="en-US">
                <a:ea typeface="ＭＳ Ｐゴシック" charset="-128"/>
              </a:rPr>
              <a:t>Occam Replicators</a:t>
            </a:r>
            <a:br>
              <a:rPr lang="en-US" altLang="en-US">
                <a:ea typeface="ＭＳ Ｐゴシック" charset="-128"/>
              </a:rPr>
            </a:br>
            <a:endParaRPr lang="en-US" altLang="en-US">
              <a:ea typeface="ＭＳ Ｐゴシック" charset="-128"/>
            </a:endParaRPr>
          </a:p>
        </p:txBody>
      </p:sp>
      <p:sp>
        <p:nvSpPr>
          <p:cNvPr id="141314" name="Content Placeholder 2"/>
          <p:cNvSpPr>
            <a:spLocks noGrp="1"/>
          </p:cNvSpPr>
          <p:nvPr>
            <p:ph idx="1"/>
          </p:nvPr>
        </p:nvSpPr>
        <p:spPr>
          <a:xfrm>
            <a:off x="684213" y="1268413"/>
            <a:ext cx="7775575" cy="5113337"/>
          </a:xfrm>
        </p:spPr>
        <p:txBody>
          <a:bodyPr/>
          <a:lstStyle/>
          <a:p>
            <a:r>
              <a:rPr lang="en-US" altLang="en-US" sz="2800">
                <a:ea typeface="ＭＳ Ｐゴシック" charset="-128"/>
              </a:rPr>
              <a:t>Occam also has IF and WHILE constructs for controlling program flow.</a:t>
            </a:r>
          </a:p>
          <a:p>
            <a:pPr>
              <a:spcAft>
                <a:spcPts val="1200"/>
              </a:spcAft>
            </a:pPr>
            <a:r>
              <a:rPr lang="en-US" altLang="en-US" sz="2800">
                <a:ea typeface="ＭＳ Ｐゴシック" charset="-128"/>
              </a:rPr>
              <a:t>SEQ, PAR, ALT, and IF constructs can all be replicated. For example to get multiple similar sequential processes:</a:t>
            </a:r>
          </a:p>
          <a:p>
            <a:pPr marL="800100" lvl="2" indent="0">
              <a:spcBef>
                <a:spcPct val="0"/>
              </a:spcBef>
              <a:buFontTx/>
              <a:buNone/>
            </a:pPr>
            <a:r>
              <a:rPr lang="en-US" altLang="en-US" sz="2000">
                <a:ea typeface="ＭＳ Ｐゴシック" charset="-128"/>
              </a:rPr>
              <a:t>CHAN OF INT chan1 :</a:t>
            </a:r>
          </a:p>
          <a:p>
            <a:pPr marL="800100" lvl="2" indent="0">
              <a:spcBef>
                <a:spcPct val="0"/>
              </a:spcBef>
              <a:buFontTx/>
              <a:buNone/>
            </a:pPr>
            <a:r>
              <a:rPr lang="en-US" altLang="en-US" sz="2000">
                <a:ea typeface="ＭＳ Ｐゴシック" charset="-128"/>
              </a:rPr>
              <a:t>INT x :</a:t>
            </a:r>
          </a:p>
          <a:p>
            <a:pPr marL="800100" lvl="2" indent="0">
              <a:spcBef>
                <a:spcPct val="0"/>
              </a:spcBef>
              <a:buFontTx/>
              <a:buNone/>
            </a:pPr>
            <a:r>
              <a:rPr lang="en-US" altLang="en-US" sz="2000">
                <a:ea typeface="ＭＳ Ｐゴシック" charset="-128"/>
              </a:rPr>
              <a:t>VAL n IS 100 :</a:t>
            </a:r>
          </a:p>
          <a:p>
            <a:pPr marL="800100" lvl="2" indent="0">
              <a:spcBef>
                <a:spcPct val="0"/>
              </a:spcBef>
              <a:buFontTx/>
              <a:buNone/>
            </a:pPr>
            <a:r>
              <a:rPr lang="en-US" altLang="en-US" sz="2000">
                <a:ea typeface="ＭＳ Ｐゴシック" charset="-128"/>
              </a:rPr>
              <a:t>SEQ i = 0 FOR n-1</a:t>
            </a:r>
          </a:p>
          <a:p>
            <a:pPr marL="800100" lvl="2" indent="0">
              <a:spcBef>
                <a:spcPct val="0"/>
              </a:spcBef>
              <a:buFontTx/>
              <a:buNone/>
            </a:pPr>
            <a:r>
              <a:rPr lang="en-US" altLang="en-US" sz="2000">
                <a:ea typeface="ＭＳ Ｐゴシック" charset="-128"/>
              </a:rPr>
              <a:t>  chan1 ? x</a:t>
            </a:r>
          </a:p>
        </p:txBody>
      </p:sp>
      <p:sp>
        <p:nvSpPr>
          <p:cNvPr id="14131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40AD4628-6A4A-2A49-9351-A0575DDC63CF}" type="slidenum">
              <a:rPr lang="en-US" altLang="en-US" sz="1400"/>
              <a:pPr>
                <a:spcBef>
                  <a:spcPct val="0"/>
                </a:spcBef>
                <a:buFontTx/>
                <a:buNone/>
              </a:pPr>
              <a:t>74</a:t>
            </a:fld>
            <a:endParaRPr lang="en-US" altLang="en-US" sz="14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Title 1"/>
          <p:cNvSpPr>
            <a:spLocks noGrp="1"/>
          </p:cNvSpPr>
          <p:nvPr>
            <p:ph type="title"/>
          </p:nvPr>
        </p:nvSpPr>
        <p:spPr>
          <a:xfrm>
            <a:off x="684213" y="476250"/>
            <a:ext cx="7772400" cy="1143000"/>
          </a:xfrm>
        </p:spPr>
        <p:txBody>
          <a:bodyPr/>
          <a:lstStyle/>
          <a:p>
            <a:r>
              <a:rPr lang="en-US" altLang="en-US">
                <a:ea typeface="ＭＳ Ｐゴシック" charset="-128"/>
              </a:rPr>
              <a:t>Occam Replicators</a:t>
            </a:r>
            <a:br>
              <a:rPr lang="en-US" altLang="en-US">
                <a:ea typeface="ＭＳ Ｐゴシック" charset="-128"/>
              </a:rPr>
            </a:br>
            <a:endParaRPr lang="en-US" altLang="en-US">
              <a:ea typeface="ＭＳ Ｐゴシック" charset="-128"/>
            </a:endParaRPr>
          </a:p>
        </p:txBody>
      </p:sp>
      <p:sp>
        <p:nvSpPr>
          <p:cNvPr id="142338" name="Content Placeholder 2"/>
          <p:cNvSpPr>
            <a:spLocks noGrp="1"/>
          </p:cNvSpPr>
          <p:nvPr>
            <p:ph idx="1"/>
          </p:nvPr>
        </p:nvSpPr>
        <p:spPr>
          <a:xfrm>
            <a:off x="684213" y="1412875"/>
            <a:ext cx="7775575" cy="5111750"/>
          </a:xfrm>
        </p:spPr>
        <p:txBody>
          <a:bodyPr/>
          <a:lstStyle/>
          <a:p>
            <a:r>
              <a:rPr lang="en-US" altLang="en-US" sz="2800">
                <a:ea typeface="ＭＳ Ｐゴシック" charset="-128"/>
              </a:rPr>
              <a:t>Replicated PAR creates array of similar processes – used for SPMD style parallelism.</a:t>
            </a:r>
          </a:p>
          <a:p>
            <a:r>
              <a:rPr lang="en-US" altLang="en-US">
                <a:ea typeface="ＭＳ Ｐゴシック" charset="-128"/>
              </a:rPr>
              <a:t>Replicated ALT can be used to monitor array of channels and act according to which one receives input first.</a:t>
            </a:r>
          </a:p>
          <a:p>
            <a:r>
              <a:rPr lang="en-US" altLang="en-US">
                <a:ea typeface="ＭＳ Ｐゴシック" charset="-128"/>
              </a:rPr>
              <a:t>Replicated IF can be used to create conditional with similar choices.</a:t>
            </a:r>
          </a:p>
        </p:txBody>
      </p:sp>
      <p:sp>
        <p:nvSpPr>
          <p:cNvPr id="1423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EC81A03E-28BF-384B-8799-4FDF691D7ACD}" type="slidenum">
              <a:rPr lang="en-US" altLang="en-US" sz="1400"/>
              <a:pPr>
                <a:spcBef>
                  <a:spcPct val="0"/>
                </a:spcBef>
                <a:buFontTx/>
                <a:buNone/>
              </a:pPr>
              <a:t>75</a:t>
            </a:fld>
            <a:endParaRPr lang="en-US" altLang="en-US" sz="14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Title 1"/>
          <p:cNvSpPr>
            <a:spLocks noGrp="1"/>
          </p:cNvSpPr>
          <p:nvPr>
            <p:ph type="title"/>
          </p:nvPr>
        </p:nvSpPr>
        <p:spPr>
          <a:xfrm>
            <a:off x="684213" y="404813"/>
            <a:ext cx="7772400" cy="1143000"/>
          </a:xfrm>
        </p:spPr>
        <p:txBody>
          <a:bodyPr/>
          <a:lstStyle/>
          <a:p>
            <a:r>
              <a:rPr lang="en-US" altLang="en-US">
                <a:ea typeface="ＭＳ Ｐゴシック" charset="-128"/>
              </a:rPr>
              <a:t>Main Points of Occam</a:t>
            </a:r>
            <a:br>
              <a:rPr lang="en-US" altLang="en-US">
                <a:ea typeface="ＭＳ Ｐゴシック" charset="-128"/>
              </a:rPr>
            </a:br>
            <a:endParaRPr lang="en-US" altLang="en-US">
              <a:ea typeface="ＭＳ Ｐゴシック" charset="-128"/>
            </a:endParaRPr>
          </a:p>
        </p:txBody>
      </p:sp>
      <p:sp>
        <p:nvSpPr>
          <p:cNvPr id="143362" name="Content Placeholder 2"/>
          <p:cNvSpPr>
            <a:spLocks noGrp="1"/>
          </p:cNvSpPr>
          <p:nvPr>
            <p:ph idx="1"/>
          </p:nvPr>
        </p:nvSpPr>
        <p:spPr>
          <a:xfrm>
            <a:off x="684213" y="981075"/>
            <a:ext cx="8280400" cy="5688013"/>
          </a:xfrm>
        </p:spPr>
        <p:txBody>
          <a:bodyPr/>
          <a:lstStyle/>
          <a:p>
            <a:r>
              <a:rPr lang="en-US" altLang="en-US" sz="2800">
                <a:ea typeface="ＭＳ Ｐゴシック" charset="-128"/>
              </a:rPr>
              <a:t>Primitive input, output, and assignment processes.</a:t>
            </a:r>
          </a:p>
          <a:p>
            <a:r>
              <a:rPr lang="en-US" altLang="en-US" sz="2800">
                <a:ea typeface="ＭＳ Ｐゴシック" charset="-128"/>
              </a:rPr>
              <a:t>Basic constructs:</a:t>
            </a:r>
          </a:p>
          <a:p>
            <a:pPr lvl="1"/>
            <a:r>
              <a:rPr lang="en-US" altLang="en-US" sz="2400">
                <a:ea typeface="ＭＳ Ｐゴシック" charset="-128"/>
              </a:rPr>
              <a:t>SEQ for sequential processes</a:t>
            </a:r>
          </a:p>
          <a:p>
            <a:pPr lvl="1"/>
            <a:r>
              <a:rPr lang="en-US" altLang="en-US" sz="2400">
                <a:ea typeface="ＭＳ Ｐゴシック" charset="-128"/>
              </a:rPr>
              <a:t>PAR for parallel processes</a:t>
            </a:r>
          </a:p>
          <a:p>
            <a:pPr lvl="1"/>
            <a:r>
              <a:rPr lang="en-US" altLang="en-US" sz="2400">
                <a:ea typeface="ＭＳ Ｐゴシック" charset="-128"/>
              </a:rPr>
              <a:t>ALT for non-determinism</a:t>
            </a:r>
          </a:p>
          <a:p>
            <a:pPr lvl="1"/>
            <a:r>
              <a:rPr lang="en-US" altLang="en-US" sz="2400">
                <a:ea typeface="ＭＳ Ｐゴシック" charset="-128"/>
              </a:rPr>
              <a:t>IF conditional construct</a:t>
            </a:r>
          </a:p>
          <a:p>
            <a:pPr lvl="1"/>
            <a:r>
              <a:rPr lang="en-US" altLang="en-US" sz="2400">
                <a:ea typeface="ＭＳ Ｐゴシック" charset="-128"/>
              </a:rPr>
              <a:t>WHILE loop construct</a:t>
            </a:r>
          </a:p>
          <a:p>
            <a:r>
              <a:rPr lang="en-US" altLang="en-US" sz="2800">
                <a:ea typeface="ＭＳ Ｐゴシック" charset="-128"/>
              </a:rPr>
              <a:t>Synchronous communication by typed channels</a:t>
            </a:r>
          </a:p>
          <a:p>
            <a:pPr lvl="1"/>
            <a:r>
              <a:rPr lang="en-US" altLang="en-US" sz="2400">
                <a:ea typeface="ＭＳ Ｐゴシック" charset="-128"/>
              </a:rPr>
              <a:t>Single datatypes,</a:t>
            </a:r>
          </a:p>
          <a:p>
            <a:pPr lvl="1"/>
            <a:r>
              <a:rPr lang="en-US" altLang="en-US" sz="2400">
                <a:ea typeface="ＭＳ Ｐゴシック" charset="-128"/>
              </a:rPr>
              <a:t>Can also handle mixed datatypes, fixed and variable length arrays,</a:t>
            </a:r>
          </a:p>
          <a:p>
            <a:r>
              <a:rPr lang="en-US" altLang="en-US" sz="2800">
                <a:ea typeface="ＭＳ Ｐゴシック" charset="-128"/>
              </a:rPr>
              <a:t>Replicators for SEQ, PAR, ALT, and IF.</a:t>
            </a:r>
          </a:p>
        </p:txBody>
      </p:sp>
      <p:sp>
        <p:nvSpPr>
          <p:cNvPr id="1433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A2F8F362-750A-0F4A-BD31-597B3068112F}" type="slidenum">
              <a:rPr lang="en-US" altLang="en-US" sz="1400"/>
              <a:pPr>
                <a:spcBef>
                  <a:spcPct val="0"/>
                </a:spcBef>
                <a:buFontTx/>
                <a:buNone/>
              </a:pPr>
              <a:t>76</a:t>
            </a:fld>
            <a:endParaRPr lang="en-US" altLang="en-US" sz="14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708D08BE-C847-2149-BA0F-6B95EF77E2C7}" type="slidenum">
              <a:rPr lang="en-US" altLang="en-US" sz="1400"/>
              <a:pPr>
                <a:spcBef>
                  <a:spcPct val="0"/>
                </a:spcBef>
                <a:buFontTx/>
                <a:buNone/>
              </a:pPr>
              <a:t>77</a:t>
            </a:fld>
            <a:endParaRPr lang="en-US" altLang="en-US" sz="1400"/>
          </a:p>
        </p:txBody>
      </p:sp>
      <p:sp>
        <p:nvSpPr>
          <p:cNvPr id="144386" name="Rectangle 2"/>
          <p:cNvSpPr>
            <a:spLocks noGrp="1" noChangeArrowheads="1"/>
          </p:cNvSpPr>
          <p:nvPr>
            <p:ph type="title"/>
          </p:nvPr>
        </p:nvSpPr>
        <p:spPr/>
        <p:txBody>
          <a:bodyPr/>
          <a:lstStyle/>
          <a:p>
            <a:pPr eaLnBrk="1" hangingPunct="1"/>
            <a:r>
              <a:rPr lang="en-US" altLang="en-US">
                <a:ea typeface="ＭＳ Ｐゴシック" charset="-128"/>
              </a:rPr>
              <a:t>Hybrid Computers</a:t>
            </a:r>
          </a:p>
        </p:txBody>
      </p:sp>
      <p:sp>
        <p:nvSpPr>
          <p:cNvPr id="144387" name="Rectangle 3"/>
          <p:cNvSpPr>
            <a:spLocks noGrp="1" noChangeArrowheads="1"/>
          </p:cNvSpPr>
          <p:nvPr>
            <p:ph type="body" idx="1"/>
          </p:nvPr>
        </p:nvSpPr>
        <p:spPr>
          <a:xfrm>
            <a:off x="381000" y="1905000"/>
            <a:ext cx="3886200" cy="4648200"/>
          </a:xfrm>
        </p:spPr>
        <p:txBody>
          <a:bodyPr/>
          <a:lstStyle/>
          <a:p>
            <a:pPr eaLnBrk="1" hangingPunct="1">
              <a:lnSpc>
                <a:spcPct val="90000"/>
              </a:lnSpc>
            </a:pPr>
            <a:r>
              <a:rPr lang="en-US" altLang="en-US" sz="2400">
                <a:ea typeface="ＭＳ Ｐゴシック" charset="-128"/>
              </a:rPr>
              <a:t>In addition to the cases of  shared memory and distributed memory there are possibilities for hybrid designs that incorporate features of both.</a:t>
            </a:r>
          </a:p>
          <a:p>
            <a:pPr eaLnBrk="1" hangingPunct="1">
              <a:lnSpc>
                <a:spcPct val="90000"/>
              </a:lnSpc>
            </a:pPr>
            <a:r>
              <a:rPr lang="en-US" altLang="en-US" sz="2400">
                <a:ea typeface="ＭＳ Ｐゴシック" charset="-128"/>
              </a:rPr>
              <a:t>Clusters of processors are connected via a high speed bus for communication within a cluster, and communicate between clusters via an interconnection network.</a:t>
            </a:r>
          </a:p>
        </p:txBody>
      </p:sp>
      <p:grpSp>
        <p:nvGrpSpPr>
          <p:cNvPr id="144388" name="Group 36"/>
          <p:cNvGrpSpPr>
            <a:grpSpLocks/>
          </p:cNvGrpSpPr>
          <p:nvPr/>
        </p:nvGrpSpPr>
        <p:grpSpPr bwMode="auto">
          <a:xfrm>
            <a:off x="4724400" y="1981200"/>
            <a:ext cx="3862388" cy="3860800"/>
            <a:chOff x="3087" y="1200"/>
            <a:chExt cx="2433" cy="2432"/>
          </a:xfrm>
        </p:grpSpPr>
        <p:sp>
          <p:nvSpPr>
            <p:cNvPr id="144391" name="AutoShape 5"/>
            <p:cNvSpPr>
              <a:spLocks noChangeArrowheads="1"/>
            </p:cNvSpPr>
            <p:nvPr/>
          </p:nvSpPr>
          <p:spPr bwMode="auto">
            <a:xfrm>
              <a:off x="3840" y="2016"/>
              <a:ext cx="906" cy="816"/>
            </a:xfrm>
            <a:prstGeom prst="triangle">
              <a:avLst>
                <a:gd name="adj" fmla="val 50000"/>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nvGrpSpPr>
            <p:cNvPr id="144392" name="Group 15"/>
            <p:cNvGrpSpPr>
              <a:grpSpLocks/>
            </p:cNvGrpSpPr>
            <p:nvPr/>
          </p:nvGrpSpPr>
          <p:grpSpPr bwMode="auto">
            <a:xfrm>
              <a:off x="3696" y="1200"/>
              <a:ext cx="1152" cy="816"/>
              <a:chOff x="3696" y="1200"/>
              <a:chExt cx="1152" cy="816"/>
            </a:xfrm>
          </p:grpSpPr>
          <p:sp>
            <p:nvSpPr>
              <p:cNvPr id="144413" name="Line 12"/>
              <p:cNvSpPr>
                <a:spLocks noChangeShapeType="1"/>
              </p:cNvSpPr>
              <p:nvPr/>
            </p:nvSpPr>
            <p:spPr bwMode="auto">
              <a:xfrm>
                <a:off x="4608" y="134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414" name="Line 11"/>
              <p:cNvSpPr>
                <a:spLocks noChangeShapeType="1"/>
              </p:cNvSpPr>
              <p:nvPr/>
            </p:nvSpPr>
            <p:spPr bwMode="auto">
              <a:xfrm>
                <a:off x="4272" y="139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415" name="Line 10"/>
              <p:cNvSpPr>
                <a:spLocks noChangeShapeType="1"/>
              </p:cNvSpPr>
              <p:nvPr/>
            </p:nvSpPr>
            <p:spPr bwMode="auto">
              <a:xfrm>
                <a:off x="3936" y="139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416" name="Rectangle 6"/>
              <p:cNvSpPr>
                <a:spLocks noChangeArrowheads="1"/>
              </p:cNvSpPr>
              <p:nvPr/>
            </p:nvSpPr>
            <p:spPr bwMode="auto">
              <a:xfrm>
                <a:off x="3792" y="1200"/>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144417" name="Rectangle 7"/>
              <p:cNvSpPr>
                <a:spLocks noChangeArrowheads="1"/>
              </p:cNvSpPr>
              <p:nvPr/>
            </p:nvSpPr>
            <p:spPr bwMode="auto">
              <a:xfrm>
                <a:off x="4128" y="1200"/>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144418" name="Rectangle 8"/>
              <p:cNvSpPr>
                <a:spLocks noChangeArrowheads="1"/>
              </p:cNvSpPr>
              <p:nvPr/>
            </p:nvSpPr>
            <p:spPr bwMode="auto">
              <a:xfrm>
                <a:off x="4464" y="1200"/>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144419" name="Line 9"/>
              <p:cNvSpPr>
                <a:spLocks noChangeShapeType="1"/>
              </p:cNvSpPr>
              <p:nvPr/>
            </p:nvSpPr>
            <p:spPr bwMode="auto">
              <a:xfrm>
                <a:off x="3696" y="1584"/>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420" name="Freeform 13"/>
              <p:cNvSpPr>
                <a:spLocks/>
              </p:cNvSpPr>
              <p:nvPr/>
            </p:nvSpPr>
            <p:spPr bwMode="auto">
              <a:xfrm>
                <a:off x="4208" y="1584"/>
                <a:ext cx="184" cy="336"/>
              </a:xfrm>
              <a:custGeom>
                <a:avLst/>
                <a:gdLst>
                  <a:gd name="T0" fmla="*/ 64 w 184"/>
                  <a:gd name="T1" fmla="*/ 0 h 336"/>
                  <a:gd name="T2" fmla="*/ 16 w 184"/>
                  <a:gd name="T3" fmla="*/ 96 h 336"/>
                  <a:gd name="T4" fmla="*/ 160 w 184"/>
                  <a:gd name="T5" fmla="*/ 144 h 336"/>
                  <a:gd name="T6" fmla="*/ 160 w 184"/>
                  <a:gd name="T7" fmla="*/ 288 h 336"/>
                  <a:gd name="T8" fmla="*/ 64 w 184"/>
                  <a:gd name="T9" fmla="*/ 336 h 336"/>
                  <a:gd name="T10" fmla="*/ 0 60000 65536"/>
                  <a:gd name="T11" fmla="*/ 0 60000 65536"/>
                  <a:gd name="T12" fmla="*/ 0 60000 65536"/>
                  <a:gd name="T13" fmla="*/ 0 60000 65536"/>
                  <a:gd name="T14" fmla="*/ 0 60000 65536"/>
                  <a:gd name="T15" fmla="*/ 0 w 184"/>
                  <a:gd name="T16" fmla="*/ 0 h 336"/>
                  <a:gd name="T17" fmla="*/ 184 w 184"/>
                  <a:gd name="T18" fmla="*/ 336 h 336"/>
                </a:gdLst>
                <a:ahLst/>
                <a:cxnLst>
                  <a:cxn ang="T10">
                    <a:pos x="T0" y="T1"/>
                  </a:cxn>
                  <a:cxn ang="T11">
                    <a:pos x="T2" y="T3"/>
                  </a:cxn>
                  <a:cxn ang="T12">
                    <a:pos x="T4" y="T5"/>
                  </a:cxn>
                  <a:cxn ang="T13">
                    <a:pos x="T6" y="T7"/>
                  </a:cxn>
                  <a:cxn ang="T14">
                    <a:pos x="T8" y="T9"/>
                  </a:cxn>
                </a:cxnLst>
                <a:rect l="T15" t="T16" r="T17" b="T18"/>
                <a:pathLst>
                  <a:path w="184" h="336">
                    <a:moveTo>
                      <a:pt x="64" y="0"/>
                    </a:moveTo>
                    <a:cubicBezTo>
                      <a:pt x="32" y="36"/>
                      <a:pt x="0" y="72"/>
                      <a:pt x="16" y="96"/>
                    </a:cubicBezTo>
                    <a:cubicBezTo>
                      <a:pt x="32" y="120"/>
                      <a:pt x="136" y="112"/>
                      <a:pt x="160" y="144"/>
                    </a:cubicBezTo>
                    <a:cubicBezTo>
                      <a:pt x="184" y="176"/>
                      <a:pt x="176" y="256"/>
                      <a:pt x="160" y="288"/>
                    </a:cubicBezTo>
                    <a:cubicBezTo>
                      <a:pt x="144" y="320"/>
                      <a:pt x="104" y="328"/>
                      <a:pt x="64" y="33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4421" name="Oval 14"/>
              <p:cNvSpPr>
                <a:spLocks noChangeArrowheads="1"/>
              </p:cNvSpPr>
              <p:nvPr/>
            </p:nvSpPr>
            <p:spPr bwMode="auto">
              <a:xfrm>
                <a:off x="4224" y="1872"/>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nvGrpSpPr>
            <p:cNvPr id="144393" name="Group 16"/>
            <p:cNvGrpSpPr>
              <a:grpSpLocks/>
            </p:cNvGrpSpPr>
            <p:nvPr/>
          </p:nvGrpSpPr>
          <p:grpSpPr bwMode="auto">
            <a:xfrm rot="7200000">
              <a:off x="4536" y="2616"/>
              <a:ext cx="1152" cy="816"/>
              <a:chOff x="3696" y="1200"/>
              <a:chExt cx="1152" cy="816"/>
            </a:xfrm>
          </p:grpSpPr>
          <p:sp>
            <p:nvSpPr>
              <p:cNvPr id="144404" name="Line 17"/>
              <p:cNvSpPr>
                <a:spLocks noChangeShapeType="1"/>
              </p:cNvSpPr>
              <p:nvPr/>
            </p:nvSpPr>
            <p:spPr bwMode="auto">
              <a:xfrm>
                <a:off x="4608" y="134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405" name="Line 18"/>
              <p:cNvSpPr>
                <a:spLocks noChangeShapeType="1"/>
              </p:cNvSpPr>
              <p:nvPr/>
            </p:nvSpPr>
            <p:spPr bwMode="auto">
              <a:xfrm>
                <a:off x="4272" y="139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406" name="Line 19"/>
              <p:cNvSpPr>
                <a:spLocks noChangeShapeType="1"/>
              </p:cNvSpPr>
              <p:nvPr/>
            </p:nvSpPr>
            <p:spPr bwMode="auto">
              <a:xfrm>
                <a:off x="3936" y="139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407" name="Rectangle 20"/>
              <p:cNvSpPr>
                <a:spLocks noChangeArrowheads="1"/>
              </p:cNvSpPr>
              <p:nvPr/>
            </p:nvSpPr>
            <p:spPr bwMode="auto">
              <a:xfrm>
                <a:off x="3792" y="1200"/>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144408" name="Rectangle 21"/>
              <p:cNvSpPr>
                <a:spLocks noChangeArrowheads="1"/>
              </p:cNvSpPr>
              <p:nvPr/>
            </p:nvSpPr>
            <p:spPr bwMode="auto">
              <a:xfrm>
                <a:off x="4128" y="1200"/>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144409" name="Rectangle 22"/>
              <p:cNvSpPr>
                <a:spLocks noChangeArrowheads="1"/>
              </p:cNvSpPr>
              <p:nvPr/>
            </p:nvSpPr>
            <p:spPr bwMode="auto">
              <a:xfrm>
                <a:off x="4464" y="1200"/>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144410" name="Line 23"/>
              <p:cNvSpPr>
                <a:spLocks noChangeShapeType="1"/>
              </p:cNvSpPr>
              <p:nvPr/>
            </p:nvSpPr>
            <p:spPr bwMode="auto">
              <a:xfrm>
                <a:off x="3696" y="1584"/>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411" name="Freeform 24"/>
              <p:cNvSpPr>
                <a:spLocks/>
              </p:cNvSpPr>
              <p:nvPr/>
            </p:nvSpPr>
            <p:spPr bwMode="auto">
              <a:xfrm>
                <a:off x="4208" y="1584"/>
                <a:ext cx="184" cy="336"/>
              </a:xfrm>
              <a:custGeom>
                <a:avLst/>
                <a:gdLst>
                  <a:gd name="T0" fmla="*/ 64 w 184"/>
                  <a:gd name="T1" fmla="*/ 0 h 336"/>
                  <a:gd name="T2" fmla="*/ 16 w 184"/>
                  <a:gd name="T3" fmla="*/ 96 h 336"/>
                  <a:gd name="T4" fmla="*/ 160 w 184"/>
                  <a:gd name="T5" fmla="*/ 144 h 336"/>
                  <a:gd name="T6" fmla="*/ 160 w 184"/>
                  <a:gd name="T7" fmla="*/ 288 h 336"/>
                  <a:gd name="T8" fmla="*/ 64 w 184"/>
                  <a:gd name="T9" fmla="*/ 336 h 336"/>
                  <a:gd name="T10" fmla="*/ 0 60000 65536"/>
                  <a:gd name="T11" fmla="*/ 0 60000 65536"/>
                  <a:gd name="T12" fmla="*/ 0 60000 65536"/>
                  <a:gd name="T13" fmla="*/ 0 60000 65536"/>
                  <a:gd name="T14" fmla="*/ 0 60000 65536"/>
                  <a:gd name="T15" fmla="*/ 0 w 184"/>
                  <a:gd name="T16" fmla="*/ 0 h 336"/>
                  <a:gd name="T17" fmla="*/ 184 w 184"/>
                  <a:gd name="T18" fmla="*/ 336 h 336"/>
                </a:gdLst>
                <a:ahLst/>
                <a:cxnLst>
                  <a:cxn ang="T10">
                    <a:pos x="T0" y="T1"/>
                  </a:cxn>
                  <a:cxn ang="T11">
                    <a:pos x="T2" y="T3"/>
                  </a:cxn>
                  <a:cxn ang="T12">
                    <a:pos x="T4" y="T5"/>
                  </a:cxn>
                  <a:cxn ang="T13">
                    <a:pos x="T6" y="T7"/>
                  </a:cxn>
                  <a:cxn ang="T14">
                    <a:pos x="T8" y="T9"/>
                  </a:cxn>
                </a:cxnLst>
                <a:rect l="T15" t="T16" r="T17" b="T18"/>
                <a:pathLst>
                  <a:path w="184" h="336">
                    <a:moveTo>
                      <a:pt x="64" y="0"/>
                    </a:moveTo>
                    <a:cubicBezTo>
                      <a:pt x="32" y="36"/>
                      <a:pt x="0" y="72"/>
                      <a:pt x="16" y="96"/>
                    </a:cubicBezTo>
                    <a:cubicBezTo>
                      <a:pt x="32" y="120"/>
                      <a:pt x="136" y="112"/>
                      <a:pt x="160" y="144"/>
                    </a:cubicBezTo>
                    <a:cubicBezTo>
                      <a:pt x="184" y="176"/>
                      <a:pt x="176" y="256"/>
                      <a:pt x="160" y="288"/>
                    </a:cubicBezTo>
                    <a:cubicBezTo>
                      <a:pt x="144" y="320"/>
                      <a:pt x="104" y="328"/>
                      <a:pt x="64" y="33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4412" name="Oval 25"/>
              <p:cNvSpPr>
                <a:spLocks noChangeArrowheads="1"/>
              </p:cNvSpPr>
              <p:nvPr/>
            </p:nvSpPr>
            <p:spPr bwMode="auto">
              <a:xfrm>
                <a:off x="4224" y="1872"/>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nvGrpSpPr>
            <p:cNvPr id="144394" name="Group 26"/>
            <p:cNvGrpSpPr>
              <a:grpSpLocks/>
            </p:cNvGrpSpPr>
            <p:nvPr/>
          </p:nvGrpSpPr>
          <p:grpSpPr bwMode="auto">
            <a:xfrm rot="-7200000">
              <a:off x="2919" y="2648"/>
              <a:ext cx="1152" cy="816"/>
              <a:chOff x="3696" y="1200"/>
              <a:chExt cx="1152" cy="816"/>
            </a:xfrm>
          </p:grpSpPr>
          <p:sp>
            <p:nvSpPr>
              <p:cNvPr id="144395" name="Line 27"/>
              <p:cNvSpPr>
                <a:spLocks noChangeShapeType="1"/>
              </p:cNvSpPr>
              <p:nvPr/>
            </p:nvSpPr>
            <p:spPr bwMode="auto">
              <a:xfrm>
                <a:off x="4608" y="134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396" name="Line 28"/>
              <p:cNvSpPr>
                <a:spLocks noChangeShapeType="1"/>
              </p:cNvSpPr>
              <p:nvPr/>
            </p:nvSpPr>
            <p:spPr bwMode="auto">
              <a:xfrm>
                <a:off x="4272" y="139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397" name="Line 29"/>
              <p:cNvSpPr>
                <a:spLocks noChangeShapeType="1"/>
              </p:cNvSpPr>
              <p:nvPr/>
            </p:nvSpPr>
            <p:spPr bwMode="auto">
              <a:xfrm>
                <a:off x="3936" y="139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398" name="Rectangle 30"/>
              <p:cNvSpPr>
                <a:spLocks noChangeArrowheads="1"/>
              </p:cNvSpPr>
              <p:nvPr/>
            </p:nvSpPr>
            <p:spPr bwMode="auto">
              <a:xfrm>
                <a:off x="3792" y="1200"/>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144399" name="Rectangle 31"/>
              <p:cNvSpPr>
                <a:spLocks noChangeArrowheads="1"/>
              </p:cNvSpPr>
              <p:nvPr/>
            </p:nvSpPr>
            <p:spPr bwMode="auto">
              <a:xfrm>
                <a:off x="4128" y="1200"/>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144400" name="Rectangle 32"/>
              <p:cNvSpPr>
                <a:spLocks noChangeArrowheads="1"/>
              </p:cNvSpPr>
              <p:nvPr/>
            </p:nvSpPr>
            <p:spPr bwMode="auto">
              <a:xfrm>
                <a:off x="4464" y="1200"/>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144401" name="Line 33"/>
              <p:cNvSpPr>
                <a:spLocks noChangeShapeType="1"/>
              </p:cNvSpPr>
              <p:nvPr/>
            </p:nvSpPr>
            <p:spPr bwMode="auto">
              <a:xfrm>
                <a:off x="3696" y="1584"/>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402" name="Freeform 34"/>
              <p:cNvSpPr>
                <a:spLocks/>
              </p:cNvSpPr>
              <p:nvPr/>
            </p:nvSpPr>
            <p:spPr bwMode="auto">
              <a:xfrm>
                <a:off x="4208" y="1584"/>
                <a:ext cx="184" cy="336"/>
              </a:xfrm>
              <a:custGeom>
                <a:avLst/>
                <a:gdLst>
                  <a:gd name="T0" fmla="*/ 64 w 184"/>
                  <a:gd name="T1" fmla="*/ 0 h 336"/>
                  <a:gd name="T2" fmla="*/ 16 w 184"/>
                  <a:gd name="T3" fmla="*/ 96 h 336"/>
                  <a:gd name="T4" fmla="*/ 160 w 184"/>
                  <a:gd name="T5" fmla="*/ 144 h 336"/>
                  <a:gd name="T6" fmla="*/ 160 w 184"/>
                  <a:gd name="T7" fmla="*/ 288 h 336"/>
                  <a:gd name="T8" fmla="*/ 64 w 184"/>
                  <a:gd name="T9" fmla="*/ 336 h 336"/>
                  <a:gd name="T10" fmla="*/ 0 60000 65536"/>
                  <a:gd name="T11" fmla="*/ 0 60000 65536"/>
                  <a:gd name="T12" fmla="*/ 0 60000 65536"/>
                  <a:gd name="T13" fmla="*/ 0 60000 65536"/>
                  <a:gd name="T14" fmla="*/ 0 60000 65536"/>
                  <a:gd name="T15" fmla="*/ 0 w 184"/>
                  <a:gd name="T16" fmla="*/ 0 h 336"/>
                  <a:gd name="T17" fmla="*/ 184 w 184"/>
                  <a:gd name="T18" fmla="*/ 336 h 336"/>
                </a:gdLst>
                <a:ahLst/>
                <a:cxnLst>
                  <a:cxn ang="T10">
                    <a:pos x="T0" y="T1"/>
                  </a:cxn>
                  <a:cxn ang="T11">
                    <a:pos x="T2" y="T3"/>
                  </a:cxn>
                  <a:cxn ang="T12">
                    <a:pos x="T4" y="T5"/>
                  </a:cxn>
                  <a:cxn ang="T13">
                    <a:pos x="T6" y="T7"/>
                  </a:cxn>
                  <a:cxn ang="T14">
                    <a:pos x="T8" y="T9"/>
                  </a:cxn>
                </a:cxnLst>
                <a:rect l="T15" t="T16" r="T17" b="T18"/>
                <a:pathLst>
                  <a:path w="184" h="336">
                    <a:moveTo>
                      <a:pt x="64" y="0"/>
                    </a:moveTo>
                    <a:cubicBezTo>
                      <a:pt x="32" y="36"/>
                      <a:pt x="0" y="72"/>
                      <a:pt x="16" y="96"/>
                    </a:cubicBezTo>
                    <a:cubicBezTo>
                      <a:pt x="32" y="120"/>
                      <a:pt x="136" y="112"/>
                      <a:pt x="160" y="144"/>
                    </a:cubicBezTo>
                    <a:cubicBezTo>
                      <a:pt x="184" y="176"/>
                      <a:pt x="176" y="256"/>
                      <a:pt x="160" y="288"/>
                    </a:cubicBezTo>
                    <a:cubicBezTo>
                      <a:pt x="144" y="320"/>
                      <a:pt x="104" y="328"/>
                      <a:pt x="64" y="33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4403" name="Oval 35"/>
              <p:cNvSpPr>
                <a:spLocks noChangeArrowheads="1"/>
              </p:cNvSpPr>
              <p:nvPr/>
            </p:nvSpPr>
            <p:spPr bwMode="auto">
              <a:xfrm>
                <a:off x="4224" y="1872"/>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sp>
        <p:nvSpPr>
          <p:cNvPr id="144389" name="Text Box 37"/>
          <p:cNvSpPr txBox="1">
            <a:spLocks noChangeArrowheads="1"/>
          </p:cNvSpPr>
          <p:nvPr/>
        </p:nvSpPr>
        <p:spPr bwMode="auto">
          <a:xfrm>
            <a:off x="7527925" y="2327275"/>
            <a:ext cx="658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Bus</a:t>
            </a:r>
          </a:p>
        </p:txBody>
      </p:sp>
      <p:sp>
        <p:nvSpPr>
          <p:cNvPr id="144390" name="Text Box 38"/>
          <p:cNvSpPr txBox="1">
            <a:spLocks noChangeArrowheads="1"/>
          </p:cNvSpPr>
          <p:nvPr/>
        </p:nvSpPr>
        <p:spPr bwMode="auto">
          <a:xfrm>
            <a:off x="6765925" y="3165475"/>
            <a:ext cx="20939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Interconnection</a:t>
            </a:r>
          </a:p>
          <a:p>
            <a:pPr eaLnBrk="1" hangingPunct="1">
              <a:spcBef>
                <a:spcPct val="0"/>
              </a:spcBef>
              <a:buFontTx/>
              <a:buNone/>
            </a:pPr>
            <a:r>
              <a:rPr lang="en-US" altLang="en-US" sz="2400"/>
              <a:t>   network</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052D28B9-BA73-B748-82BE-441C15777756}" type="slidenum">
              <a:rPr lang="en-US" altLang="en-US" sz="1400"/>
              <a:pPr>
                <a:spcBef>
                  <a:spcPct val="0"/>
                </a:spcBef>
                <a:buFontTx/>
                <a:buNone/>
              </a:pPr>
              <a:t>78</a:t>
            </a:fld>
            <a:endParaRPr lang="en-US" altLang="en-US" sz="1400"/>
          </a:p>
        </p:txBody>
      </p:sp>
      <p:sp>
        <p:nvSpPr>
          <p:cNvPr id="146434" name="Rectangle 2"/>
          <p:cNvSpPr>
            <a:spLocks noGrp="1" noChangeArrowheads="1"/>
          </p:cNvSpPr>
          <p:nvPr>
            <p:ph type="title"/>
          </p:nvPr>
        </p:nvSpPr>
        <p:spPr>
          <a:xfrm>
            <a:off x="685800" y="228600"/>
            <a:ext cx="7772400" cy="1143000"/>
          </a:xfrm>
        </p:spPr>
        <p:txBody>
          <a:bodyPr/>
          <a:lstStyle/>
          <a:p>
            <a:pPr eaLnBrk="1" hangingPunct="1"/>
            <a:r>
              <a:rPr lang="en-US" altLang="en-US">
                <a:ea typeface="ＭＳ Ｐゴシック" charset="-128"/>
              </a:rPr>
              <a:t>Comparison of Shared and Distributed Memory</a:t>
            </a:r>
          </a:p>
        </p:txBody>
      </p:sp>
      <p:graphicFrame>
        <p:nvGraphicFramePr>
          <p:cNvPr id="63529" name="Group 41"/>
          <p:cNvGraphicFramePr>
            <a:graphicFrameLocks noGrp="1"/>
          </p:cNvGraphicFramePr>
          <p:nvPr/>
        </p:nvGraphicFramePr>
        <p:xfrm>
          <a:off x="762000" y="1905000"/>
          <a:ext cx="7696200" cy="4414839"/>
        </p:xfrm>
        <a:graphic>
          <a:graphicData uri="http://schemas.openxmlformats.org/drawingml/2006/table">
            <a:tbl>
              <a:tblPr/>
              <a:tblGrid>
                <a:gridCol w="3848100">
                  <a:extLst>
                    <a:ext uri="{9D8B030D-6E8A-4147-A177-3AD203B41FA5}">
                      <a16:colId xmlns:a16="http://schemas.microsoft.com/office/drawing/2014/main" val="20000"/>
                    </a:ext>
                  </a:extLst>
                </a:gridCol>
                <a:gridCol w="3848100">
                  <a:extLst>
                    <a:ext uri="{9D8B030D-6E8A-4147-A177-3AD203B41FA5}">
                      <a16:colId xmlns:a16="http://schemas.microsoft.com/office/drawing/2014/main" val="20001"/>
                    </a:ext>
                  </a:extLst>
                </a:gridCol>
              </a:tblGrid>
              <a:tr h="736651">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ea typeface="ＭＳ Ｐゴシック" charset="-128"/>
                          <a:sym typeface="Math1" charset="0"/>
                        </a:rPr>
                        <a:t>Distributed memory</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ea typeface="ＭＳ Ｐゴシック" charset="-128"/>
                          <a:sym typeface="Math1" charset="0"/>
                        </a:rPr>
                        <a:t>Shared memory</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3023">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ea typeface="ＭＳ Ｐゴシック" charset="-128"/>
                          <a:sym typeface="Math1" charset="0"/>
                        </a:rPr>
                        <a:t>Large number of processors (100</a:t>
                      </a:r>
                      <a:r>
                        <a:rPr kumimoji="0" lang="ja-JP" altLang="en-US" sz="2400" b="0" i="0" u="none" strike="noStrike" cap="none" normalizeH="0" baseline="0">
                          <a:ln>
                            <a:noFill/>
                          </a:ln>
                          <a:solidFill>
                            <a:schemeClr val="tx1"/>
                          </a:solidFill>
                          <a:effectLst/>
                          <a:latin typeface="Times New Roman" charset="0"/>
                          <a:ea typeface="ＭＳ Ｐゴシック" charset="-128"/>
                          <a:sym typeface="Math1" charset="0"/>
                        </a:rPr>
                        <a:t>’</a:t>
                      </a:r>
                      <a:r>
                        <a:rPr kumimoji="0" lang="en-US" altLang="ja-JP" sz="2400" b="0" i="0" u="none" strike="noStrike" cap="none" normalizeH="0" baseline="0">
                          <a:ln>
                            <a:noFill/>
                          </a:ln>
                          <a:solidFill>
                            <a:schemeClr val="tx1"/>
                          </a:solidFill>
                          <a:effectLst/>
                          <a:latin typeface="Times New Roman" charset="0"/>
                          <a:ea typeface="ＭＳ Ｐゴシック" charset="-128"/>
                          <a:sym typeface="Math1" charset="0"/>
                        </a:rPr>
                        <a:t>s to 1000</a:t>
                      </a:r>
                      <a:r>
                        <a:rPr kumimoji="0" lang="ja-JP" altLang="en-US" sz="2400" b="0" i="0" u="none" strike="noStrike" cap="none" normalizeH="0" baseline="0">
                          <a:ln>
                            <a:noFill/>
                          </a:ln>
                          <a:solidFill>
                            <a:schemeClr val="tx1"/>
                          </a:solidFill>
                          <a:effectLst/>
                          <a:latin typeface="Times New Roman" charset="0"/>
                          <a:ea typeface="ＭＳ Ｐゴシック" charset="-128"/>
                          <a:sym typeface="Math1" charset="0"/>
                        </a:rPr>
                        <a:t>’</a:t>
                      </a:r>
                      <a:r>
                        <a:rPr kumimoji="0" lang="en-US" altLang="ja-JP" sz="2400" b="0" i="0" u="none" strike="noStrike" cap="none" normalizeH="0" baseline="0">
                          <a:ln>
                            <a:noFill/>
                          </a:ln>
                          <a:solidFill>
                            <a:schemeClr val="tx1"/>
                          </a:solidFill>
                          <a:effectLst/>
                          <a:latin typeface="Times New Roman" charset="0"/>
                          <a:ea typeface="ＭＳ Ｐゴシック" charset="-128"/>
                          <a:sym typeface="Math1" charset="0"/>
                        </a:rPr>
                        <a:t>s, or more)</a:t>
                      </a:r>
                      <a:endParaRPr kumimoji="0" lang="en-US" altLang="en-US" sz="2400" b="0" i="0" u="none" strike="noStrike" cap="none" normalizeH="0" baseline="0">
                        <a:ln>
                          <a:noFill/>
                        </a:ln>
                        <a:solidFill>
                          <a:schemeClr val="tx1"/>
                        </a:solidFill>
                        <a:effectLst/>
                        <a:latin typeface="Times New Roman" charset="0"/>
                        <a:ea typeface="ＭＳ Ｐゴシック" charset="-128"/>
                        <a:sym typeface="Math1" charset="0"/>
                      </a:endParaRP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ea typeface="ＭＳ Ｐゴシック" charset="-128"/>
                          <a:sym typeface="Math1" charset="0"/>
                        </a:rPr>
                        <a:t>Moderate number of processor (10</a:t>
                      </a:r>
                      <a:r>
                        <a:rPr kumimoji="0" lang="ja-JP" altLang="en-US" sz="2400" b="0" i="0" u="none" strike="noStrike" cap="none" normalizeH="0" baseline="0">
                          <a:ln>
                            <a:noFill/>
                          </a:ln>
                          <a:solidFill>
                            <a:schemeClr val="tx1"/>
                          </a:solidFill>
                          <a:effectLst/>
                          <a:latin typeface="Times New Roman" charset="0"/>
                          <a:ea typeface="ＭＳ Ｐゴシック" charset="-128"/>
                          <a:sym typeface="Math1" charset="0"/>
                        </a:rPr>
                        <a:t>’</a:t>
                      </a:r>
                      <a:r>
                        <a:rPr kumimoji="0" lang="en-US" altLang="ja-JP" sz="2400" b="0" i="0" u="none" strike="noStrike" cap="none" normalizeH="0" baseline="0">
                          <a:ln>
                            <a:noFill/>
                          </a:ln>
                          <a:solidFill>
                            <a:schemeClr val="tx1"/>
                          </a:solidFill>
                          <a:effectLst/>
                          <a:latin typeface="Times New Roman" charset="0"/>
                          <a:ea typeface="ＭＳ Ｐゴシック" charset="-128"/>
                          <a:sym typeface="Math1" charset="0"/>
                        </a:rPr>
                        <a:t>s to 100)</a:t>
                      </a:r>
                      <a:endParaRPr kumimoji="0" lang="en-US" altLang="en-US" sz="2400" b="0" i="0" u="none" strike="noStrike" cap="none" normalizeH="0" baseline="0">
                        <a:ln>
                          <a:noFill/>
                        </a:ln>
                        <a:solidFill>
                          <a:schemeClr val="tx1"/>
                        </a:solidFill>
                        <a:effectLst/>
                        <a:latin typeface="Times New Roman" charset="0"/>
                        <a:ea typeface="ＭＳ Ｐゴシック" charset="-128"/>
                        <a:sym typeface="Math1" charset="0"/>
                      </a:endParaRP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910">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ea typeface="ＭＳ Ｐゴシック" charset="-128"/>
                          <a:sym typeface="Math1" charset="0"/>
                        </a:rPr>
                        <a:t>High peak performance</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ea typeface="ＭＳ Ｐゴシック" charset="-128"/>
                          <a:sym typeface="Math1" charset="0"/>
                        </a:rPr>
                        <a:t>Modest peak performance</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910">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ea typeface="ＭＳ Ｐゴシック" charset="-128"/>
                          <a:sym typeface="Math1" charset="0"/>
                        </a:rPr>
                        <a:t>Unlimited expansion</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ea typeface="ＭＳ Ｐゴシック" charset="-128"/>
                          <a:sym typeface="Math1" charset="0"/>
                        </a:rPr>
                        <a:t>Limited expansion</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322">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ea typeface="ＭＳ Ｐゴシック" charset="-128"/>
                          <a:sym typeface="Math1" charset="0"/>
                        </a:rPr>
                        <a:t>Difficult to fully utilise</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ea typeface="ＭＳ Ｐゴシック" charset="-128"/>
                          <a:sym typeface="Math1" charset="0"/>
                        </a:rPr>
                        <a:t>Relatively easy to fully utilise</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23023">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charset="0"/>
                          <a:ea typeface="ＭＳ Ｐゴシック" charset="-128"/>
                          <a:sym typeface="Math1" charset="0"/>
                        </a:rPr>
                        <a:t>Revolutionary parallel computing</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charset="0"/>
                          <a:ea typeface="ＭＳ Ｐゴシック" charset="-128"/>
                          <a:sym typeface="Math1" charset="0"/>
                        </a:rPr>
                        <a:t>Evolutionary parallel computing</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B28EEFCF-AAA2-0242-BDD6-B8F5891AB5F6}" type="slidenum">
              <a:rPr lang="en-US" altLang="en-US" sz="1400"/>
              <a:pPr>
                <a:spcBef>
                  <a:spcPct val="0"/>
                </a:spcBef>
                <a:buFontTx/>
                <a:buNone/>
              </a:pPr>
              <a:t>79</a:t>
            </a:fld>
            <a:endParaRPr lang="en-US" altLang="en-US" sz="1400"/>
          </a:p>
        </p:txBody>
      </p:sp>
      <p:sp>
        <p:nvSpPr>
          <p:cNvPr id="148482" name="Rectangle 2"/>
          <p:cNvSpPr>
            <a:spLocks noGrp="1" noChangeArrowheads="1"/>
          </p:cNvSpPr>
          <p:nvPr>
            <p:ph type="title"/>
          </p:nvPr>
        </p:nvSpPr>
        <p:spPr/>
        <p:txBody>
          <a:bodyPr/>
          <a:lstStyle/>
          <a:p>
            <a:pPr eaLnBrk="1" hangingPunct="1"/>
            <a:r>
              <a:rPr lang="en-GB" altLang="en-US">
                <a:ea typeface="ＭＳ Ｐゴシック" charset="-128"/>
              </a:rPr>
              <a:t>Memory Hierarchy 1</a:t>
            </a:r>
          </a:p>
        </p:txBody>
      </p:sp>
      <p:sp>
        <p:nvSpPr>
          <p:cNvPr id="148483" name="Rectangle 3"/>
          <p:cNvSpPr>
            <a:spLocks noGrp="1" noChangeArrowheads="1"/>
          </p:cNvSpPr>
          <p:nvPr>
            <p:ph type="body" idx="1"/>
          </p:nvPr>
        </p:nvSpPr>
        <p:spPr>
          <a:xfrm>
            <a:off x="381000" y="4724400"/>
            <a:ext cx="8229600" cy="1752600"/>
          </a:xfrm>
        </p:spPr>
        <p:txBody>
          <a:bodyPr/>
          <a:lstStyle/>
          <a:p>
            <a:pPr eaLnBrk="1" hangingPunct="1">
              <a:lnSpc>
                <a:spcPct val="80000"/>
              </a:lnSpc>
            </a:pPr>
            <a:r>
              <a:rPr lang="en-GB" altLang="en-US" sz="2400">
                <a:ea typeface="ＭＳ Ｐゴシック" charset="-128"/>
              </a:rPr>
              <a:t>In general, certain memory locations have a greater affinity for certain processes.</a:t>
            </a:r>
          </a:p>
          <a:p>
            <a:pPr eaLnBrk="1" hangingPunct="1">
              <a:lnSpc>
                <a:spcPct val="80000"/>
              </a:lnSpc>
            </a:pPr>
            <a:r>
              <a:rPr lang="en-GB" altLang="en-US" sz="2400">
                <a:ea typeface="ＭＳ Ｐゴシック" charset="-128"/>
              </a:rPr>
              <a:t>Parallel programming language may make distinction between “near” and “far” memory, but will not fully represent the memory hierarchy.</a:t>
            </a:r>
          </a:p>
        </p:txBody>
      </p:sp>
      <p:grpSp>
        <p:nvGrpSpPr>
          <p:cNvPr id="148484" name="Group 4"/>
          <p:cNvGrpSpPr>
            <a:grpSpLocks/>
          </p:cNvGrpSpPr>
          <p:nvPr/>
        </p:nvGrpSpPr>
        <p:grpSpPr bwMode="auto">
          <a:xfrm>
            <a:off x="1447800" y="1905000"/>
            <a:ext cx="6934200" cy="1447800"/>
            <a:chOff x="912" y="1200"/>
            <a:chExt cx="4368" cy="912"/>
          </a:xfrm>
        </p:grpSpPr>
        <p:grpSp>
          <p:nvGrpSpPr>
            <p:cNvPr id="148487" name="Group 5"/>
            <p:cNvGrpSpPr>
              <a:grpSpLocks/>
            </p:cNvGrpSpPr>
            <p:nvPr/>
          </p:nvGrpSpPr>
          <p:grpSpPr bwMode="auto">
            <a:xfrm>
              <a:off x="912" y="1200"/>
              <a:ext cx="912" cy="912"/>
              <a:chOff x="1104" y="1200"/>
              <a:chExt cx="912" cy="912"/>
            </a:xfrm>
          </p:grpSpPr>
          <p:grpSp>
            <p:nvGrpSpPr>
              <p:cNvPr id="148507" name="Group 6"/>
              <p:cNvGrpSpPr>
                <a:grpSpLocks/>
              </p:cNvGrpSpPr>
              <p:nvPr/>
            </p:nvGrpSpPr>
            <p:grpSpPr bwMode="auto">
              <a:xfrm>
                <a:off x="1104" y="1536"/>
                <a:ext cx="912" cy="576"/>
                <a:chOff x="3168" y="1392"/>
                <a:chExt cx="912" cy="576"/>
              </a:xfrm>
            </p:grpSpPr>
            <p:sp>
              <p:nvSpPr>
                <p:cNvPr id="148509" name="Rectangle 7"/>
                <p:cNvSpPr>
                  <a:spLocks noChangeArrowheads="1"/>
                </p:cNvSpPr>
                <p:nvPr/>
              </p:nvSpPr>
              <p:spPr bwMode="auto">
                <a:xfrm>
                  <a:off x="3504" y="1392"/>
                  <a:ext cx="288" cy="14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148510" name="Rectangle 8"/>
                <p:cNvSpPr>
                  <a:spLocks noChangeArrowheads="1"/>
                </p:cNvSpPr>
                <p:nvPr/>
              </p:nvSpPr>
              <p:spPr bwMode="auto">
                <a:xfrm>
                  <a:off x="3360" y="1536"/>
                  <a:ext cx="528"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148511" name="Rectangle 9"/>
                <p:cNvSpPr>
                  <a:spLocks noChangeArrowheads="1"/>
                </p:cNvSpPr>
                <p:nvPr/>
              </p:nvSpPr>
              <p:spPr bwMode="auto">
                <a:xfrm>
                  <a:off x="3168" y="1728"/>
                  <a:ext cx="912" cy="24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sp>
            <p:nvSpPr>
              <p:cNvPr id="148508" name="Text Box 10"/>
              <p:cNvSpPr txBox="1">
                <a:spLocks noChangeArrowheads="1"/>
              </p:cNvSpPr>
              <p:nvPr/>
            </p:nvSpPr>
            <p:spPr bwMode="auto">
              <a:xfrm>
                <a:off x="1440" y="120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50000"/>
                  </a:spcBef>
                  <a:buFontTx/>
                  <a:buNone/>
                </a:pPr>
                <a:r>
                  <a:rPr lang="en-GB" altLang="en-US" sz="2400">
                    <a:latin typeface="Times" charset="0"/>
                  </a:rPr>
                  <a:t>P0</a:t>
                </a:r>
              </a:p>
            </p:txBody>
          </p:sp>
        </p:grpSp>
        <p:grpSp>
          <p:nvGrpSpPr>
            <p:cNvPr id="148488" name="Group 11"/>
            <p:cNvGrpSpPr>
              <a:grpSpLocks/>
            </p:cNvGrpSpPr>
            <p:nvPr/>
          </p:nvGrpSpPr>
          <p:grpSpPr bwMode="auto">
            <a:xfrm>
              <a:off x="2976" y="1200"/>
              <a:ext cx="912" cy="912"/>
              <a:chOff x="1104" y="1200"/>
              <a:chExt cx="912" cy="912"/>
            </a:xfrm>
          </p:grpSpPr>
          <p:grpSp>
            <p:nvGrpSpPr>
              <p:cNvPr id="148502" name="Group 12"/>
              <p:cNvGrpSpPr>
                <a:grpSpLocks/>
              </p:cNvGrpSpPr>
              <p:nvPr/>
            </p:nvGrpSpPr>
            <p:grpSpPr bwMode="auto">
              <a:xfrm>
                <a:off x="1104" y="1536"/>
                <a:ext cx="912" cy="576"/>
                <a:chOff x="3168" y="1392"/>
                <a:chExt cx="912" cy="576"/>
              </a:xfrm>
            </p:grpSpPr>
            <p:sp>
              <p:nvSpPr>
                <p:cNvPr id="148504" name="Rectangle 13"/>
                <p:cNvSpPr>
                  <a:spLocks noChangeArrowheads="1"/>
                </p:cNvSpPr>
                <p:nvPr/>
              </p:nvSpPr>
              <p:spPr bwMode="auto">
                <a:xfrm>
                  <a:off x="3504" y="1392"/>
                  <a:ext cx="288" cy="14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148505" name="Rectangle 14"/>
                <p:cNvSpPr>
                  <a:spLocks noChangeArrowheads="1"/>
                </p:cNvSpPr>
                <p:nvPr/>
              </p:nvSpPr>
              <p:spPr bwMode="auto">
                <a:xfrm>
                  <a:off x="3360" y="1536"/>
                  <a:ext cx="528"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148506" name="Rectangle 15"/>
                <p:cNvSpPr>
                  <a:spLocks noChangeArrowheads="1"/>
                </p:cNvSpPr>
                <p:nvPr/>
              </p:nvSpPr>
              <p:spPr bwMode="auto">
                <a:xfrm>
                  <a:off x="3168" y="1728"/>
                  <a:ext cx="912" cy="24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sp>
            <p:nvSpPr>
              <p:cNvPr id="148503" name="Text Box 16"/>
              <p:cNvSpPr txBox="1">
                <a:spLocks noChangeArrowheads="1"/>
              </p:cNvSpPr>
              <p:nvPr/>
            </p:nvSpPr>
            <p:spPr bwMode="auto">
              <a:xfrm>
                <a:off x="1440" y="120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50000"/>
                  </a:spcBef>
                  <a:buFontTx/>
                  <a:buNone/>
                </a:pPr>
                <a:r>
                  <a:rPr lang="en-GB" altLang="en-US" sz="2400">
                    <a:latin typeface="Times" charset="0"/>
                  </a:rPr>
                  <a:t>P1</a:t>
                </a:r>
              </a:p>
            </p:txBody>
          </p:sp>
        </p:grpSp>
        <p:sp>
          <p:nvSpPr>
            <p:cNvPr id="148489" name="Text Box 17"/>
            <p:cNvSpPr txBox="1">
              <a:spLocks noChangeArrowheads="1"/>
            </p:cNvSpPr>
            <p:nvPr/>
          </p:nvSpPr>
          <p:spPr bwMode="auto">
            <a:xfrm>
              <a:off x="2064" y="1488"/>
              <a:ext cx="7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buFontTx/>
                <a:buNone/>
              </a:pPr>
              <a:r>
                <a:rPr lang="en-GB" altLang="en-US" sz="1600">
                  <a:latin typeface="Times" charset="0"/>
                </a:rPr>
                <a:t>Registers</a:t>
              </a:r>
            </a:p>
          </p:txBody>
        </p:sp>
        <p:sp>
          <p:nvSpPr>
            <p:cNvPr id="148490" name="Text Box 18"/>
            <p:cNvSpPr txBox="1">
              <a:spLocks noChangeArrowheads="1"/>
            </p:cNvSpPr>
            <p:nvPr/>
          </p:nvSpPr>
          <p:spPr bwMode="auto">
            <a:xfrm>
              <a:off x="2064" y="1680"/>
              <a:ext cx="7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buFontTx/>
                <a:buNone/>
              </a:pPr>
              <a:r>
                <a:rPr lang="en-GB" altLang="en-US" sz="1600">
                  <a:latin typeface="Times" charset="0"/>
                </a:rPr>
                <a:t>Cache(s)</a:t>
              </a:r>
            </a:p>
          </p:txBody>
        </p:sp>
        <p:sp>
          <p:nvSpPr>
            <p:cNvPr id="148491" name="Text Box 19"/>
            <p:cNvSpPr txBox="1">
              <a:spLocks noChangeArrowheads="1"/>
            </p:cNvSpPr>
            <p:nvPr/>
          </p:nvSpPr>
          <p:spPr bwMode="auto">
            <a:xfrm>
              <a:off x="1968" y="1872"/>
              <a:ext cx="9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buFontTx/>
                <a:buNone/>
              </a:pPr>
              <a:r>
                <a:rPr lang="en-GB" altLang="en-US" sz="1600">
                  <a:latin typeface="Times" charset="0"/>
                </a:rPr>
                <a:t>Main memory</a:t>
              </a:r>
            </a:p>
          </p:txBody>
        </p:sp>
        <p:sp>
          <p:nvSpPr>
            <p:cNvPr id="148492" name="Line 20"/>
            <p:cNvSpPr>
              <a:spLocks noChangeShapeType="1"/>
            </p:cNvSpPr>
            <p:nvPr/>
          </p:nvSpPr>
          <p:spPr bwMode="auto">
            <a:xfrm>
              <a:off x="2688" y="1584"/>
              <a:ext cx="624" cy="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48493" name="Line 21"/>
            <p:cNvSpPr>
              <a:spLocks noChangeShapeType="1"/>
            </p:cNvSpPr>
            <p:nvPr/>
          </p:nvSpPr>
          <p:spPr bwMode="auto">
            <a:xfrm>
              <a:off x="2688" y="1776"/>
              <a:ext cx="480" cy="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48494" name="Line 22"/>
            <p:cNvSpPr>
              <a:spLocks noChangeShapeType="1"/>
            </p:cNvSpPr>
            <p:nvPr/>
          </p:nvSpPr>
          <p:spPr bwMode="auto">
            <a:xfrm>
              <a:off x="2784" y="1968"/>
              <a:ext cx="192" cy="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48495" name="Line 23"/>
            <p:cNvSpPr>
              <a:spLocks noChangeShapeType="1"/>
            </p:cNvSpPr>
            <p:nvPr/>
          </p:nvSpPr>
          <p:spPr bwMode="auto">
            <a:xfrm flipH="1">
              <a:off x="1536" y="1584"/>
              <a:ext cx="624" cy="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48496" name="Line 24"/>
            <p:cNvSpPr>
              <a:spLocks noChangeShapeType="1"/>
            </p:cNvSpPr>
            <p:nvPr/>
          </p:nvSpPr>
          <p:spPr bwMode="auto">
            <a:xfrm flipH="1">
              <a:off x="1632" y="1776"/>
              <a:ext cx="528" cy="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48497" name="Line 25"/>
            <p:cNvSpPr>
              <a:spLocks noChangeShapeType="1"/>
            </p:cNvSpPr>
            <p:nvPr/>
          </p:nvSpPr>
          <p:spPr bwMode="auto">
            <a:xfrm flipH="1">
              <a:off x="1824" y="1968"/>
              <a:ext cx="192" cy="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48498" name="Line 26"/>
            <p:cNvSpPr>
              <a:spLocks noChangeShapeType="1"/>
            </p:cNvSpPr>
            <p:nvPr/>
          </p:nvSpPr>
          <p:spPr bwMode="auto">
            <a:xfrm flipV="1">
              <a:off x="4032" y="1584"/>
              <a:ext cx="0" cy="528"/>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48499" name="Text Box 27"/>
            <p:cNvSpPr txBox="1">
              <a:spLocks noChangeArrowheads="1"/>
            </p:cNvSpPr>
            <p:nvPr/>
          </p:nvSpPr>
          <p:spPr bwMode="auto">
            <a:xfrm>
              <a:off x="4032" y="1728"/>
              <a:ext cx="62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50000"/>
                </a:spcBef>
                <a:buFontTx/>
                <a:buNone/>
              </a:pPr>
              <a:r>
                <a:rPr lang="en-GB" altLang="en-US" sz="1600">
                  <a:latin typeface="Times" charset="0"/>
                </a:rPr>
                <a:t>Faster access</a:t>
              </a:r>
            </a:p>
          </p:txBody>
        </p:sp>
        <p:sp>
          <p:nvSpPr>
            <p:cNvPr id="148500" name="Line 28"/>
            <p:cNvSpPr>
              <a:spLocks noChangeShapeType="1"/>
            </p:cNvSpPr>
            <p:nvPr/>
          </p:nvSpPr>
          <p:spPr bwMode="auto">
            <a:xfrm>
              <a:off x="4656" y="1584"/>
              <a:ext cx="0" cy="528"/>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48501" name="Text Box 29"/>
            <p:cNvSpPr txBox="1">
              <a:spLocks noChangeArrowheads="1"/>
            </p:cNvSpPr>
            <p:nvPr/>
          </p:nvSpPr>
          <p:spPr bwMode="auto">
            <a:xfrm>
              <a:off x="4656" y="1728"/>
              <a:ext cx="62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50000"/>
                </a:spcBef>
                <a:buFontTx/>
                <a:buNone/>
              </a:pPr>
              <a:r>
                <a:rPr lang="en-GB" altLang="en-US" sz="1600">
                  <a:latin typeface="Times" charset="0"/>
                </a:rPr>
                <a:t>More memory</a:t>
              </a:r>
            </a:p>
          </p:txBody>
        </p:sp>
      </p:grpSp>
      <p:cxnSp>
        <p:nvCxnSpPr>
          <p:cNvPr id="148485" name="AutoShape 30"/>
          <p:cNvCxnSpPr>
            <a:cxnSpLocks noChangeShapeType="1"/>
            <a:stCxn id="148506" idx="2"/>
            <a:endCxn id="148511" idx="2"/>
          </p:cNvCxnSpPr>
          <p:nvPr/>
        </p:nvCxnSpPr>
        <p:spPr bwMode="auto">
          <a:xfrm rot="5400000">
            <a:off x="3809206" y="1715294"/>
            <a:ext cx="1588" cy="3276600"/>
          </a:xfrm>
          <a:prstGeom prst="curvedConnector3">
            <a:avLst>
              <a:gd name="adj1" fmla="val 50100014"/>
            </a:avLst>
          </a:prstGeom>
          <a:noFill/>
          <a:ln w="9525">
            <a:solidFill>
              <a:schemeClr val="tx1"/>
            </a:solidFill>
            <a:round/>
            <a:headEnd type="triangle" w="lg" len="med"/>
            <a:tailEnd type="triangle" w="lg" len="med"/>
          </a:ln>
          <a:extLst>
            <a:ext uri="{909E8E84-426E-40DD-AFC4-6F175D3DCCD1}">
              <a14:hiddenFill xmlns:a14="http://schemas.microsoft.com/office/drawing/2010/main">
                <a:noFill/>
              </a14:hiddenFill>
            </a:ext>
          </a:extLst>
        </p:spPr>
      </p:cxnSp>
      <p:sp>
        <p:nvSpPr>
          <p:cNvPr id="148486" name="Text Box 31"/>
          <p:cNvSpPr txBox="1">
            <a:spLocks noChangeArrowheads="1"/>
          </p:cNvSpPr>
          <p:nvPr/>
        </p:nvSpPr>
        <p:spPr bwMode="auto">
          <a:xfrm>
            <a:off x="2514600" y="4114800"/>
            <a:ext cx="2895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50000"/>
              </a:spcBef>
              <a:buFontTx/>
              <a:buNone/>
            </a:pPr>
            <a:r>
              <a:rPr lang="en-GB" altLang="en-US" sz="1600">
                <a:latin typeface="Times" charset="0"/>
              </a:rPr>
              <a:t>Data sharing between processes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20149C2A-F7A8-474D-9954-3E34528B21B7}" type="slidenum">
              <a:rPr lang="en-US" altLang="en-US" sz="1400"/>
              <a:pPr>
                <a:spcBef>
                  <a:spcPct val="0"/>
                </a:spcBef>
                <a:buFontTx/>
                <a:buNone/>
              </a:pPr>
              <a:t>8</a:t>
            </a:fld>
            <a:endParaRPr lang="en-US" altLang="en-US" sz="1400"/>
          </a:p>
        </p:txBody>
      </p:sp>
      <p:sp>
        <p:nvSpPr>
          <p:cNvPr id="28674" name="Rectangle 2"/>
          <p:cNvSpPr>
            <a:spLocks noGrp="1" noChangeArrowheads="1"/>
          </p:cNvSpPr>
          <p:nvPr>
            <p:ph type="title"/>
          </p:nvPr>
        </p:nvSpPr>
        <p:spPr/>
        <p:txBody>
          <a:bodyPr/>
          <a:lstStyle/>
          <a:p>
            <a:pPr eaLnBrk="1" hangingPunct="1"/>
            <a:r>
              <a:rPr lang="en-US" altLang="en-US">
                <a:ea typeface="ＭＳ Ｐゴシック" charset="-128"/>
              </a:rPr>
              <a:t>Web Sites</a:t>
            </a:r>
          </a:p>
        </p:txBody>
      </p:sp>
      <p:sp>
        <p:nvSpPr>
          <p:cNvPr id="28675" name="Rectangle 3"/>
          <p:cNvSpPr>
            <a:spLocks noGrp="1" noChangeArrowheads="1"/>
          </p:cNvSpPr>
          <p:nvPr>
            <p:ph type="body" idx="1"/>
          </p:nvPr>
        </p:nvSpPr>
        <p:spPr>
          <a:xfrm>
            <a:off x="685800" y="1981200"/>
            <a:ext cx="8134350" cy="4114800"/>
          </a:xfrm>
        </p:spPr>
        <p:txBody>
          <a:bodyPr/>
          <a:lstStyle/>
          <a:p>
            <a:pPr eaLnBrk="1" hangingPunct="1"/>
            <a:r>
              <a:rPr lang="en-US" altLang="en-US" dirty="0">
                <a:ea typeface="ＭＳ Ｐゴシック" charset="-128"/>
              </a:rPr>
              <a:t>For the module: </a:t>
            </a:r>
            <a:r>
              <a:rPr lang="en-US" altLang="en-US" dirty="0">
                <a:ea typeface="ＭＳ Ｐゴシック" charset="-128"/>
                <a:hlinkClick r:id="rId3"/>
              </a:rPr>
              <a:t>http://learningcentral.cf.ac.uk</a:t>
            </a:r>
            <a:r>
              <a:rPr lang="en-US" altLang="en-US" sz="2400" dirty="0">
                <a:ea typeface="ＭＳ Ｐゴシック" charset="-128"/>
              </a:rPr>
              <a:t>.</a:t>
            </a:r>
          </a:p>
          <a:p>
            <a:pPr eaLnBrk="1" hangingPunct="1"/>
            <a:r>
              <a:rPr lang="en-US" altLang="en-US" dirty="0">
                <a:ea typeface="ＭＳ Ｐゴシック" charset="-128"/>
              </a:rPr>
              <a:t>For MPI: </a:t>
            </a:r>
            <a:r>
              <a:rPr lang="en-US" altLang="en-US" dirty="0">
                <a:ea typeface="ＭＳ Ｐゴシック" charset="-128"/>
                <a:hlinkClick r:id="rId4"/>
              </a:rPr>
              <a:t>http://www.mcs.anl.gov/mpi/</a:t>
            </a:r>
            <a:endParaRPr lang="en-US" altLang="en-US" dirty="0">
              <a:ea typeface="ＭＳ Ｐゴシック" charset="-128"/>
            </a:endParaRPr>
          </a:p>
          <a:p>
            <a:pPr eaLnBrk="1" hangingPunct="1"/>
            <a:r>
              <a:rPr lang="en-US" altLang="en-US" dirty="0">
                <a:ea typeface="ＭＳ Ｐゴシック" charset="-128"/>
              </a:rPr>
              <a:t>For OpenMP: </a:t>
            </a:r>
            <a:r>
              <a:rPr lang="en-US" altLang="en-US" dirty="0">
                <a:ea typeface="ＭＳ Ｐゴシック" charset="-128"/>
                <a:hlinkClick r:id="rId5"/>
              </a:rPr>
              <a:t>https://computing.llnl.gov/tutorials/openMP/</a:t>
            </a:r>
            <a:endParaRPr lang="en-US" altLang="en-US" dirty="0">
              <a:ea typeface="ＭＳ Ｐゴシック" charset="-128"/>
            </a:endParaRPr>
          </a:p>
          <a:p>
            <a:pPr eaLnBrk="1" hangingPunct="1"/>
            <a:r>
              <a:rPr lang="en-US" altLang="en-US" dirty="0">
                <a:ea typeface="ＭＳ Ｐゴシック" charset="-128"/>
              </a:rPr>
              <a:t>For information on the World</a:t>
            </a:r>
            <a:r>
              <a:rPr lang="en-GB" altLang="en-US" dirty="0">
                <a:ea typeface="ＭＳ Ｐゴシック" charset="-128"/>
              </a:rPr>
              <a:t>’</a:t>
            </a:r>
            <a:r>
              <a:rPr lang="en-US" altLang="ja-JP" dirty="0">
                <a:ea typeface="ＭＳ Ｐゴシック" charset="-128"/>
              </a:rPr>
              <a:t>s fastest supercomputers: </a:t>
            </a:r>
            <a:r>
              <a:rPr lang="en-US" altLang="ja-JP" dirty="0">
                <a:ea typeface="ＭＳ Ｐゴシック" charset="-128"/>
                <a:hlinkClick r:id="rId6"/>
              </a:rPr>
              <a:t>http://www.top500.org/</a:t>
            </a:r>
            <a:endParaRPr lang="en-US" altLang="ja-JP" dirty="0">
              <a:ea typeface="ＭＳ Ｐゴシック" charset="-128"/>
            </a:endParaRPr>
          </a:p>
          <a:p>
            <a:pPr eaLnBrk="1" hangingPunct="1"/>
            <a:endParaRPr lang="en-US" altLang="en-US" dirty="0">
              <a:ea typeface="ＭＳ Ｐゴシック" charset="-128"/>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657628B3-24E2-E943-BD68-8DE15DEAB05B}" type="slidenum">
              <a:rPr lang="en-US" altLang="en-US" sz="1400"/>
              <a:pPr>
                <a:spcBef>
                  <a:spcPct val="0"/>
                </a:spcBef>
                <a:buFontTx/>
                <a:buNone/>
              </a:pPr>
              <a:t>80</a:t>
            </a:fld>
            <a:endParaRPr lang="en-US" altLang="en-US" sz="1400"/>
          </a:p>
        </p:txBody>
      </p:sp>
      <p:sp>
        <p:nvSpPr>
          <p:cNvPr id="150530" name="Rectangle 2"/>
          <p:cNvSpPr>
            <a:spLocks noGrp="1" noChangeArrowheads="1"/>
          </p:cNvSpPr>
          <p:nvPr>
            <p:ph type="title"/>
          </p:nvPr>
        </p:nvSpPr>
        <p:spPr>
          <a:xfrm>
            <a:off x="684213" y="260350"/>
            <a:ext cx="7772400" cy="1143000"/>
          </a:xfrm>
        </p:spPr>
        <p:txBody>
          <a:bodyPr/>
          <a:lstStyle/>
          <a:p>
            <a:pPr eaLnBrk="1" hangingPunct="1"/>
            <a:r>
              <a:rPr lang="en-GB" altLang="en-US">
                <a:ea typeface="ＭＳ Ｐゴシック" charset="-128"/>
              </a:rPr>
              <a:t>Typical Quad-Core Chip</a:t>
            </a:r>
          </a:p>
        </p:txBody>
      </p:sp>
      <p:grpSp>
        <p:nvGrpSpPr>
          <p:cNvPr id="150531" name="Group 60"/>
          <p:cNvGrpSpPr>
            <a:grpSpLocks/>
          </p:cNvGrpSpPr>
          <p:nvPr/>
        </p:nvGrpSpPr>
        <p:grpSpPr bwMode="auto">
          <a:xfrm>
            <a:off x="250825" y="1484313"/>
            <a:ext cx="8569325" cy="4537075"/>
            <a:chOff x="113" y="935"/>
            <a:chExt cx="5398" cy="2858"/>
          </a:xfrm>
        </p:grpSpPr>
        <p:grpSp>
          <p:nvGrpSpPr>
            <p:cNvPr id="150532" name="Group 29"/>
            <p:cNvGrpSpPr>
              <a:grpSpLocks/>
            </p:cNvGrpSpPr>
            <p:nvPr/>
          </p:nvGrpSpPr>
          <p:grpSpPr bwMode="auto">
            <a:xfrm>
              <a:off x="249" y="1888"/>
              <a:ext cx="2449" cy="1633"/>
              <a:chOff x="249" y="1888"/>
              <a:chExt cx="2449" cy="1633"/>
            </a:xfrm>
          </p:grpSpPr>
          <p:grpSp>
            <p:nvGrpSpPr>
              <p:cNvPr id="150563" name="Group 14"/>
              <p:cNvGrpSpPr>
                <a:grpSpLocks/>
              </p:cNvGrpSpPr>
              <p:nvPr/>
            </p:nvGrpSpPr>
            <p:grpSpPr bwMode="auto">
              <a:xfrm>
                <a:off x="249" y="2432"/>
                <a:ext cx="1179" cy="1089"/>
                <a:chOff x="1020" y="2296"/>
                <a:chExt cx="1179" cy="1089"/>
              </a:xfrm>
            </p:grpSpPr>
            <p:sp>
              <p:nvSpPr>
                <p:cNvPr id="150578" name="Oval 7"/>
                <p:cNvSpPr>
                  <a:spLocks noChangeArrowheads="1"/>
                </p:cNvSpPr>
                <p:nvPr/>
              </p:nvSpPr>
              <p:spPr bwMode="auto">
                <a:xfrm>
                  <a:off x="1020" y="2296"/>
                  <a:ext cx="1179" cy="1089"/>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150579" name="Text Box 4"/>
                <p:cNvSpPr txBox="1">
                  <a:spLocks noChangeArrowheads="1"/>
                </p:cNvSpPr>
                <p:nvPr/>
              </p:nvSpPr>
              <p:spPr bwMode="auto">
                <a:xfrm>
                  <a:off x="1202" y="2523"/>
                  <a:ext cx="816" cy="179"/>
                </a:xfrm>
                <a:prstGeom prst="rect">
                  <a:avLst/>
                </a:prstGeom>
                <a:solidFill>
                  <a:schemeClr val="bg1"/>
                </a:solidFill>
                <a:ln w="9525">
                  <a:solidFill>
                    <a:schemeClr val="tx1"/>
                  </a:solidFill>
                  <a:miter lim="800000"/>
                  <a:headEnd/>
                  <a:tailEnd/>
                </a:ln>
              </p:spPr>
              <p:txBody>
                <a:bodyPr>
                  <a:spAutoFit/>
                </a:bodyP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50000"/>
                    </a:spcBef>
                    <a:buFontTx/>
                    <a:buNone/>
                  </a:pPr>
                  <a:r>
                    <a:rPr lang="en-GB" altLang="en-US" sz="1200"/>
                    <a:t>L1 cache</a:t>
                  </a:r>
                </a:p>
              </p:txBody>
            </p:sp>
            <p:sp>
              <p:nvSpPr>
                <p:cNvPr id="150580" name="Text Box 5"/>
                <p:cNvSpPr txBox="1">
                  <a:spLocks noChangeArrowheads="1"/>
                </p:cNvSpPr>
                <p:nvPr/>
              </p:nvSpPr>
              <p:spPr bwMode="auto">
                <a:xfrm>
                  <a:off x="1202" y="2750"/>
                  <a:ext cx="816" cy="179"/>
                </a:xfrm>
                <a:prstGeom prst="rect">
                  <a:avLst/>
                </a:prstGeom>
                <a:solidFill>
                  <a:schemeClr val="bg1"/>
                </a:solidFill>
                <a:ln w="9525">
                  <a:solidFill>
                    <a:schemeClr val="tx1"/>
                  </a:solidFill>
                  <a:miter lim="800000"/>
                  <a:headEnd/>
                  <a:tailEnd/>
                </a:ln>
              </p:spPr>
              <p:txBody>
                <a:bodyPr>
                  <a:spAutoFit/>
                </a:bodyP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50000"/>
                    </a:spcBef>
                    <a:buFontTx/>
                    <a:buNone/>
                  </a:pPr>
                  <a:r>
                    <a:rPr lang="en-GB" altLang="en-US" sz="1200"/>
                    <a:t>Instruction cache</a:t>
                  </a:r>
                </a:p>
              </p:txBody>
            </p:sp>
            <p:sp>
              <p:nvSpPr>
                <p:cNvPr id="150581" name="Text Box 6"/>
                <p:cNvSpPr txBox="1">
                  <a:spLocks noChangeArrowheads="1"/>
                </p:cNvSpPr>
                <p:nvPr/>
              </p:nvSpPr>
              <p:spPr bwMode="auto">
                <a:xfrm>
                  <a:off x="1202" y="2976"/>
                  <a:ext cx="816" cy="179"/>
                </a:xfrm>
                <a:prstGeom prst="rect">
                  <a:avLst/>
                </a:prstGeom>
                <a:solidFill>
                  <a:schemeClr val="bg1"/>
                </a:solidFill>
                <a:ln w="9525">
                  <a:solidFill>
                    <a:schemeClr val="tx1"/>
                  </a:solidFill>
                  <a:miter lim="800000"/>
                  <a:headEnd/>
                  <a:tailEnd/>
                </a:ln>
              </p:spPr>
              <p:txBody>
                <a:bodyPr>
                  <a:spAutoFit/>
                </a:bodyP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50000"/>
                    </a:spcBef>
                    <a:buFontTx/>
                    <a:buNone/>
                  </a:pPr>
                  <a:r>
                    <a:rPr lang="en-GB" altLang="en-US" sz="1200"/>
                    <a:t>CPU</a:t>
                  </a:r>
                </a:p>
              </p:txBody>
            </p:sp>
            <p:sp>
              <p:nvSpPr>
                <p:cNvPr id="150582" name="Line 8"/>
                <p:cNvSpPr>
                  <a:spLocks noChangeShapeType="1"/>
                </p:cNvSpPr>
                <p:nvPr/>
              </p:nvSpPr>
              <p:spPr bwMode="auto">
                <a:xfrm flipH="1">
                  <a:off x="1156" y="2840"/>
                  <a:ext cx="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0583" name="Line 9"/>
                <p:cNvSpPr>
                  <a:spLocks noChangeShapeType="1"/>
                </p:cNvSpPr>
                <p:nvPr/>
              </p:nvSpPr>
              <p:spPr bwMode="auto">
                <a:xfrm>
                  <a:off x="1156" y="2840"/>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0584" name="Line 10"/>
                <p:cNvSpPr>
                  <a:spLocks noChangeShapeType="1"/>
                </p:cNvSpPr>
                <p:nvPr/>
              </p:nvSpPr>
              <p:spPr bwMode="auto">
                <a:xfrm>
                  <a:off x="1156" y="3067"/>
                  <a:ext cx="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0585" name="Line 11"/>
                <p:cNvSpPr>
                  <a:spLocks noChangeShapeType="1"/>
                </p:cNvSpPr>
                <p:nvPr/>
              </p:nvSpPr>
              <p:spPr bwMode="auto">
                <a:xfrm>
                  <a:off x="2018" y="2614"/>
                  <a:ext cx="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0586" name="Line 12"/>
                <p:cNvSpPr>
                  <a:spLocks noChangeShapeType="1"/>
                </p:cNvSpPr>
                <p:nvPr/>
              </p:nvSpPr>
              <p:spPr bwMode="auto">
                <a:xfrm>
                  <a:off x="2064" y="2614"/>
                  <a:ext cx="0" cy="4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0587" name="Line 13"/>
                <p:cNvSpPr>
                  <a:spLocks noChangeShapeType="1"/>
                </p:cNvSpPr>
                <p:nvPr/>
              </p:nvSpPr>
              <p:spPr bwMode="auto">
                <a:xfrm flipH="1">
                  <a:off x="2018" y="3067"/>
                  <a:ext cx="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50564" name="Group 15"/>
              <p:cNvGrpSpPr>
                <a:grpSpLocks/>
              </p:cNvGrpSpPr>
              <p:nvPr/>
            </p:nvGrpSpPr>
            <p:grpSpPr bwMode="auto">
              <a:xfrm>
                <a:off x="1519" y="2432"/>
                <a:ext cx="1179" cy="1089"/>
                <a:chOff x="1020" y="2296"/>
                <a:chExt cx="1179" cy="1089"/>
              </a:xfrm>
            </p:grpSpPr>
            <p:sp>
              <p:nvSpPr>
                <p:cNvPr id="150568" name="Oval 16"/>
                <p:cNvSpPr>
                  <a:spLocks noChangeArrowheads="1"/>
                </p:cNvSpPr>
                <p:nvPr/>
              </p:nvSpPr>
              <p:spPr bwMode="auto">
                <a:xfrm>
                  <a:off x="1020" y="2296"/>
                  <a:ext cx="1179" cy="1089"/>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150569" name="Text Box 17"/>
                <p:cNvSpPr txBox="1">
                  <a:spLocks noChangeArrowheads="1"/>
                </p:cNvSpPr>
                <p:nvPr/>
              </p:nvSpPr>
              <p:spPr bwMode="auto">
                <a:xfrm>
                  <a:off x="1202" y="2523"/>
                  <a:ext cx="816" cy="179"/>
                </a:xfrm>
                <a:prstGeom prst="rect">
                  <a:avLst/>
                </a:prstGeom>
                <a:solidFill>
                  <a:schemeClr val="bg1"/>
                </a:solidFill>
                <a:ln w="9525">
                  <a:solidFill>
                    <a:schemeClr val="tx1"/>
                  </a:solidFill>
                  <a:miter lim="800000"/>
                  <a:headEnd/>
                  <a:tailEnd/>
                </a:ln>
              </p:spPr>
              <p:txBody>
                <a:bodyPr>
                  <a:spAutoFit/>
                </a:bodyP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50000"/>
                    </a:spcBef>
                    <a:buFontTx/>
                    <a:buNone/>
                  </a:pPr>
                  <a:r>
                    <a:rPr lang="en-GB" altLang="en-US" sz="1200"/>
                    <a:t>L1 cache</a:t>
                  </a:r>
                </a:p>
              </p:txBody>
            </p:sp>
            <p:sp>
              <p:nvSpPr>
                <p:cNvPr id="150570" name="Text Box 18"/>
                <p:cNvSpPr txBox="1">
                  <a:spLocks noChangeArrowheads="1"/>
                </p:cNvSpPr>
                <p:nvPr/>
              </p:nvSpPr>
              <p:spPr bwMode="auto">
                <a:xfrm>
                  <a:off x="1202" y="2750"/>
                  <a:ext cx="816" cy="179"/>
                </a:xfrm>
                <a:prstGeom prst="rect">
                  <a:avLst/>
                </a:prstGeom>
                <a:solidFill>
                  <a:schemeClr val="bg1"/>
                </a:solidFill>
                <a:ln w="9525">
                  <a:solidFill>
                    <a:schemeClr val="tx1"/>
                  </a:solidFill>
                  <a:miter lim="800000"/>
                  <a:headEnd/>
                  <a:tailEnd/>
                </a:ln>
              </p:spPr>
              <p:txBody>
                <a:bodyPr>
                  <a:spAutoFit/>
                </a:bodyP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50000"/>
                    </a:spcBef>
                    <a:buFontTx/>
                    <a:buNone/>
                  </a:pPr>
                  <a:r>
                    <a:rPr lang="en-GB" altLang="en-US" sz="1200"/>
                    <a:t>Instruction cache</a:t>
                  </a:r>
                </a:p>
              </p:txBody>
            </p:sp>
            <p:sp>
              <p:nvSpPr>
                <p:cNvPr id="150571" name="Text Box 19"/>
                <p:cNvSpPr txBox="1">
                  <a:spLocks noChangeArrowheads="1"/>
                </p:cNvSpPr>
                <p:nvPr/>
              </p:nvSpPr>
              <p:spPr bwMode="auto">
                <a:xfrm>
                  <a:off x="1202" y="2976"/>
                  <a:ext cx="816" cy="179"/>
                </a:xfrm>
                <a:prstGeom prst="rect">
                  <a:avLst/>
                </a:prstGeom>
                <a:solidFill>
                  <a:schemeClr val="bg1"/>
                </a:solidFill>
                <a:ln w="9525">
                  <a:solidFill>
                    <a:schemeClr val="tx1"/>
                  </a:solidFill>
                  <a:miter lim="800000"/>
                  <a:headEnd/>
                  <a:tailEnd/>
                </a:ln>
              </p:spPr>
              <p:txBody>
                <a:bodyPr>
                  <a:spAutoFit/>
                </a:bodyP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50000"/>
                    </a:spcBef>
                    <a:buFontTx/>
                    <a:buNone/>
                  </a:pPr>
                  <a:r>
                    <a:rPr lang="en-GB" altLang="en-US" sz="1200"/>
                    <a:t>CPU</a:t>
                  </a:r>
                </a:p>
              </p:txBody>
            </p:sp>
            <p:sp>
              <p:nvSpPr>
                <p:cNvPr id="150572" name="Line 20"/>
                <p:cNvSpPr>
                  <a:spLocks noChangeShapeType="1"/>
                </p:cNvSpPr>
                <p:nvPr/>
              </p:nvSpPr>
              <p:spPr bwMode="auto">
                <a:xfrm flipH="1">
                  <a:off x="1156" y="2840"/>
                  <a:ext cx="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0573" name="Line 21"/>
                <p:cNvSpPr>
                  <a:spLocks noChangeShapeType="1"/>
                </p:cNvSpPr>
                <p:nvPr/>
              </p:nvSpPr>
              <p:spPr bwMode="auto">
                <a:xfrm>
                  <a:off x="1156" y="2840"/>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0574" name="Line 22"/>
                <p:cNvSpPr>
                  <a:spLocks noChangeShapeType="1"/>
                </p:cNvSpPr>
                <p:nvPr/>
              </p:nvSpPr>
              <p:spPr bwMode="auto">
                <a:xfrm>
                  <a:off x="1156" y="3067"/>
                  <a:ext cx="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0575" name="Line 23"/>
                <p:cNvSpPr>
                  <a:spLocks noChangeShapeType="1"/>
                </p:cNvSpPr>
                <p:nvPr/>
              </p:nvSpPr>
              <p:spPr bwMode="auto">
                <a:xfrm>
                  <a:off x="2018" y="2614"/>
                  <a:ext cx="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0576" name="Line 24"/>
                <p:cNvSpPr>
                  <a:spLocks noChangeShapeType="1"/>
                </p:cNvSpPr>
                <p:nvPr/>
              </p:nvSpPr>
              <p:spPr bwMode="auto">
                <a:xfrm>
                  <a:off x="2064" y="2614"/>
                  <a:ext cx="0" cy="4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0577" name="Line 25"/>
                <p:cNvSpPr>
                  <a:spLocks noChangeShapeType="1"/>
                </p:cNvSpPr>
                <p:nvPr/>
              </p:nvSpPr>
              <p:spPr bwMode="auto">
                <a:xfrm flipH="1">
                  <a:off x="2018" y="3067"/>
                  <a:ext cx="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50565" name="Line 26"/>
              <p:cNvSpPr>
                <a:spLocks noChangeShapeType="1"/>
              </p:cNvSpPr>
              <p:nvPr/>
            </p:nvSpPr>
            <p:spPr bwMode="auto">
              <a:xfrm flipV="1">
                <a:off x="793" y="2296"/>
                <a:ext cx="0"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0566" name="Line 27"/>
              <p:cNvSpPr>
                <a:spLocks noChangeShapeType="1"/>
              </p:cNvSpPr>
              <p:nvPr/>
            </p:nvSpPr>
            <p:spPr bwMode="auto">
              <a:xfrm flipV="1">
                <a:off x="2064" y="2296"/>
                <a:ext cx="0"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0567" name="Rectangle 28"/>
              <p:cNvSpPr>
                <a:spLocks noChangeArrowheads="1"/>
              </p:cNvSpPr>
              <p:nvPr/>
            </p:nvSpPr>
            <p:spPr bwMode="auto">
              <a:xfrm>
                <a:off x="612" y="1888"/>
                <a:ext cx="1679" cy="409"/>
              </a:xfrm>
              <a:prstGeom prst="rect">
                <a:avLst/>
              </a:prstGeom>
              <a:solidFill>
                <a:schemeClr val="bg1"/>
              </a:solidFill>
              <a:ln w="12700">
                <a:solidFill>
                  <a:schemeClr val="tx1"/>
                </a:solidFill>
                <a:miter lim="800000"/>
                <a:headEnd/>
                <a:tailEnd/>
              </a:ln>
            </p:spPr>
            <p:txBody>
              <a:bodyPr wrap="none" anchor="ct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2400"/>
                  <a:t>L2 cache</a:t>
                </a:r>
              </a:p>
            </p:txBody>
          </p:sp>
        </p:grpSp>
        <p:grpSp>
          <p:nvGrpSpPr>
            <p:cNvPr id="150533" name="Group 30"/>
            <p:cNvGrpSpPr>
              <a:grpSpLocks/>
            </p:cNvGrpSpPr>
            <p:nvPr/>
          </p:nvGrpSpPr>
          <p:grpSpPr bwMode="auto">
            <a:xfrm>
              <a:off x="2880" y="1888"/>
              <a:ext cx="2449" cy="1633"/>
              <a:chOff x="249" y="1888"/>
              <a:chExt cx="2449" cy="1633"/>
            </a:xfrm>
          </p:grpSpPr>
          <p:grpSp>
            <p:nvGrpSpPr>
              <p:cNvPr id="150538" name="Group 31"/>
              <p:cNvGrpSpPr>
                <a:grpSpLocks/>
              </p:cNvGrpSpPr>
              <p:nvPr/>
            </p:nvGrpSpPr>
            <p:grpSpPr bwMode="auto">
              <a:xfrm>
                <a:off x="249" y="2432"/>
                <a:ext cx="1179" cy="1089"/>
                <a:chOff x="1020" y="2296"/>
                <a:chExt cx="1179" cy="1089"/>
              </a:xfrm>
            </p:grpSpPr>
            <p:sp>
              <p:nvSpPr>
                <p:cNvPr id="150553" name="Oval 32"/>
                <p:cNvSpPr>
                  <a:spLocks noChangeArrowheads="1"/>
                </p:cNvSpPr>
                <p:nvPr/>
              </p:nvSpPr>
              <p:spPr bwMode="auto">
                <a:xfrm>
                  <a:off x="1020" y="2296"/>
                  <a:ext cx="1179" cy="1089"/>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150554" name="Text Box 33"/>
                <p:cNvSpPr txBox="1">
                  <a:spLocks noChangeArrowheads="1"/>
                </p:cNvSpPr>
                <p:nvPr/>
              </p:nvSpPr>
              <p:spPr bwMode="auto">
                <a:xfrm>
                  <a:off x="1202" y="2523"/>
                  <a:ext cx="816" cy="179"/>
                </a:xfrm>
                <a:prstGeom prst="rect">
                  <a:avLst/>
                </a:prstGeom>
                <a:solidFill>
                  <a:schemeClr val="bg1"/>
                </a:solidFill>
                <a:ln w="9525">
                  <a:solidFill>
                    <a:schemeClr val="tx1"/>
                  </a:solidFill>
                  <a:miter lim="800000"/>
                  <a:headEnd/>
                  <a:tailEnd/>
                </a:ln>
              </p:spPr>
              <p:txBody>
                <a:bodyPr>
                  <a:spAutoFit/>
                </a:bodyP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50000"/>
                    </a:spcBef>
                    <a:buFontTx/>
                    <a:buNone/>
                  </a:pPr>
                  <a:r>
                    <a:rPr lang="en-GB" altLang="en-US" sz="1200"/>
                    <a:t>L1 cache</a:t>
                  </a:r>
                </a:p>
              </p:txBody>
            </p:sp>
            <p:sp>
              <p:nvSpPr>
                <p:cNvPr id="150555" name="Text Box 34"/>
                <p:cNvSpPr txBox="1">
                  <a:spLocks noChangeArrowheads="1"/>
                </p:cNvSpPr>
                <p:nvPr/>
              </p:nvSpPr>
              <p:spPr bwMode="auto">
                <a:xfrm>
                  <a:off x="1202" y="2750"/>
                  <a:ext cx="816" cy="179"/>
                </a:xfrm>
                <a:prstGeom prst="rect">
                  <a:avLst/>
                </a:prstGeom>
                <a:solidFill>
                  <a:schemeClr val="bg1"/>
                </a:solidFill>
                <a:ln w="9525">
                  <a:solidFill>
                    <a:schemeClr val="tx1"/>
                  </a:solidFill>
                  <a:miter lim="800000"/>
                  <a:headEnd/>
                  <a:tailEnd/>
                </a:ln>
              </p:spPr>
              <p:txBody>
                <a:bodyPr>
                  <a:spAutoFit/>
                </a:bodyP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50000"/>
                    </a:spcBef>
                    <a:buFontTx/>
                    <a:buNone/>
                  </a:pPr>
                  <a:r>
                    <a:rPr lang="en-GB" altLang="en-US" sz="1200"/>
                    <a:t>Instruction cache</a:t>
                  </a:r>
                </a:p>
              </p:txBody>
            </p:sp>
            <p:sp>
              <p:nvSpPr>
                <p:cNvPr id="150556" name="Text Box 35"/>
                <p:cNvSpPr txBox="1">
                  <a:spLocks noChangeArrowheads="1"/>
                </p:cNvSpPr>
                <p:nvPr/>
              </p:nvSpPr>
              <p:spPr bwMode="auto">
                <a:xfrm>
                  <a:off x="1202" y="2976"/>
                  <a:ext cx="816" cy="179"/>
                </a:xfrm>
                <a:prstGeom prst="rect">
                  <a:avLst/>
                </a:prstGeom>
                <a:solidFill>
                  <a:schemeClr val="bg1"/>
                </a:solidFill>
                <a:ln w="9525">
                  <a:solidFill>
                    <a:schemeClr val="tx1"/>
                  </a:solidFill>
                  <a:miter lim="800000"/>
                  <a:headEnd/>
                  <a:tailEnd/>
                </a:ln>
              </p:spPr>
              <p:txBody>
                <a:bodyPr>
                  <a:spAutoFit/>
                </a:bodyP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50000"/>
                    </a:spcBef>
                    <a:buFontTx/>
                    <a:buNone/>
                  </a:pPr>
                  <a:r>
                    <a:rPr lang="en-GB" altLang="en-US" sz="1200"/>
                    <a:t>CPU</a:t>
                  </a:r>
                </a:p>
              </p:txBody>
            </p:sp>
            <p:sp>
              <p:nvSpPr>
                <p:cNvPr id="150557" name="Line 36"/>
                <p:cNvSpPr>
                  <a:spLocks noChangeShapeType="1"/>
                </p:cNvSpPr>
                <p:nvPr/>
              </p:nvSpPr>
              <p:spPr bwMode="auto">
                <a:xfrm flipH="1">
                  <a:off x="1156" y="2840"/>
                  <a:ext cx="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0558" name="Line 37"/>
                <p:cNvSpPr>
                  <a:spLocks noChangeShapeType="1"/>
                </p:cNvSpPr>
                <p:nvPr/>
              </p:nvSpPr>
              <p:spPr bwMode="auto">
                <a:xfrm>
                  <a:off x="1156" y="2840"/>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0559" name="Line 38"/>
                <p:cNvSpPr>
                  <a:spLocks noChangeShapeType="1"/>
                </p:cNvSpPr>
                <p:nvPr/>
              </p:nvSpPr>
              <p:spPr bwMode="auto">
                <a:xfrm>
                  <a:off x="1156" y="3067"/>
                  <a:ext cx="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0560" name="Line 39"/>
                <p:cNvSpPr>
                  <a:spLocks noChangeShapeType="1"/>
                </p:cNvSpPr>
                <p:nvPr/>
              </p:nvSpPr>
              <p:spPr bwMode="auto">
                <a:xfrm>
                  <a:off x="2018" y="2614"/>
                  <a:ext cx="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0561" name="Line 40"/>
                <p:cNvSpPr>
                  <a:spLocks noChangeShapeType="1"/>
                </p:cNvSpPr>
                <p:nvPr/>
              </p:nvSpPr>
              <p:spPr bwMode="auto">
                <a:xfrm>
                  <a:off x="2064" y="2614"/>
                  <a:ext cx="0" cy="4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0562" name="Line 41"/>
                <p:cNvSpPr>
                  <a:spLocks noChangeShapeType="1"/>
                </p:cNvSpPr>
                <p:nvPr/>
              </p:nvSpPr>
              <p:spPr bwMode="auto">
                <a:xfrm flipH="1">
                  <a:off x="2018" y="3067"/>
                  <a:ext cx="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50539" name="Group 42"/>
              <p:cNvGrpSpPr>
                <a:grpSpLocks/>
              </p:cNvGrpSpPr>
              <p:nvPr/>
            </p:nvGrpSpPr>
            <p:grpSpPr bwMode="auto">
              <a:xfrm>
                <a:off x="1519" y="2432"/>
                <a:ext cx="1179" cy="1089"/>
                <a:chOff x="1020" y="2296"/>
                <a:chExt cx="1179" cy="1089"/>
              </a:xfrm>
            </p:grpSpPr>
            <p:sp>
              <p:nvSpPr>
                <p:cNvPr id="150543" name="Oval 43"/>
                <p:cNvSpPr>
                  <a:spLocks noChangeArrowheads="1"/>
                </p:cNvSpPr>
                <p:nvPr/>
              </p:nvSpPr>
              <p:spPr bwMode="auto">
                <a:xfrm>
                  <a:off x="1020" y="2296"/>
                  <a:ext cx="1179" cy="1089"/>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150544" name="Text Box 44"/>
                <p:cNvSpPr txBox="1">
                  <a:spLocks noChangeArrowheads="1"/>
                </p:cNvSpPr>
                <p:nvPr/>
              </p:nvSpPr>
              <p:spPr bwMode="auto">
                <a:xfrm>
                  <a:off x="1202" y="2523"/>
                  <a:ext cx="816" cy="179"/>
                </a:xfrm>
                <a:prstGeom prst="rect">
                  <a:avLst/>
                </a:prstGeom>
                <a:solidFill>
                  <a:schemeClr val="bg1"/>
                </a:solidFill>
                <a:ln w="9525">
                  <a:solidFill>
                    <a:schemeClr val="tx1"/>
                  </a:solidFill>
                  <a:miter lim="800000"/>
                  <a:headEnd/>
                  <a:tailEnd/>
                </a:ln>
              </p:spPr>
              <p:txBody>
                <a:bodyPr>
                  <a:spAutoFit/>
                </a:bodyP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50000"/>
                    </a:spcBef>
                    <a:buFontTx/>
                    <a:buNone/>
                  </a:pPr>
                  <a:r>
                    <a:rPr lang="en-GB" altLang="en-US" sz="1200"/>
                    <a:t>L1 cache</a:t>
                  </a:r>
                </a:p>
              </p:txBody>
            </p:sp>
            <p:sp>
              <p:nvSpPr>
                <p:cNvPr id="150545" name="Text Box 45"/>
                <p:cNvSpPr txBox="1">
                  <a:spLocks noChangeArrowheads="1"/>
                </p:cNvSpPr>
                <p:nvPr/>
              </p:nvSpPr>
              <p:spPr bwMode="auto">
                <a:xfrm>
                  <a:off x="1202" y="2750"/>
                  <a:ext cx="816" cy="179"/>
                </a:xfrm>
                <a:prstGeom prst="rect">
                  <a:avLst/>
                </a:prstGeom>
                <a:solidFill>
                  <a:schemeClr val="bg1"/>
                </a:solidFill>
                <a:ln w="9525">
                  <a:solidFill>
                    <a:schemeClr val="tx1"/>
                  </a:solidFill>
                  <a:miter lim="800000"/>
                  <a:headEnd/>
                  <a:tailEnd/>
                </a:ln>
              </p:spPr>
              <p:txBody>
                <a:bodyPr>
                  <a:spAutoFit/>
                </a:bodyP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50000"/>
                    </a:spcBef>
                    <a:buFontTx/>
                    <a:buNone/>
                  </a:pPr>
                  <a:r>
                    <a:rPr lang="en-GB" altLang="en-US" sz="1200"/>
                    <a:t>Instruction cache</a:t>
                  </a:r>
                </a:p>
              </p:txBody>
            </p:sp>
            <p:sp>
              <p:nvSpPr>
                <p:cNvPr id="150546" name="Text Box 46"/>
                <p:cNvSpPr txBox="1">
                  <a:spLocks noChangeArrowheads="1"/>
                </p:cNvSpPr>
                <p:nvPr/>
              </p:nvSpPr>
              <p:spPr bwMode="auto">
                <a:xfrm>
                  <a:off x="1202" y="2976"/>
                  <a:ext cx="816" cy="179"/>
                </a:xfrm>
                <a:prstGeom prst="rect">
                  <a:avLst/>
                </a:prstGeom>
                <a:solidFill>
                  <a:schemeClr val="bg1"/>
                </a:solidFill>
                <a:ln w="9525">
                  <a:solidFill>
                    <a:schemeClr val="tx1"/>
                  </a:solidFill>
                  <a:miter lim="800000"/>
                  <a:headEnd/>
                  <a:tailEnd/>
                </a:ln>
              </p:spPr>
              <p:txBody>
                <a:bodyPr>
                  <a:spAutoFit/>
                </a:bodyP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50000"/>
                    </a:spcBef>
                    <a:buFontTx/>
                    <a:buNone/>
                  </a:pPr>
                  <a:r>
                    <a:rPr lang="en-GB" altLang="en-US" sz="1200"/>
                    <a:t>CPU</a:t>
                  </a:r>
                </a:p>
              </p:txBody>
            </p:sp>
            <p:sp>
              <p:nvSpPr>
                <p:cNvPr id="150547" name="Line 47"/>
                <p:cNvSpPr>
                  <a:spLocks noChangeShapeType="1"/>
                </p:cNvSpPr>
                <p:nvPr/>
              </p:nvSpPr>
              <p:spPr bwMode="auto">
                <a:xfrm flipH="1">
                  <a:off x="1156" y="2840"/>
                  <a:ext cx="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0548" name="Line 48"/>
                <p:cNvSpPr>
                  <a:spLocks noChangeShapeType="1"/>
                </p:cNvSpPr>
                <p:nvPr/>
              </p:nvSpPr>
              <p:spPr bwMode="auto">
                <a:xfrm>
                  <a:off x="1156" y="2840"/>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0549" name="Line 49"/>
                <p:cNvSpPr>
                  <a:spLocks noChangeShapeType="1"/>
                </p:cNvSpPr>
                <p:nvPr/>
              </p:nvSpPr>
              <p:spPr bwMode="auto">
                <a:xfrm>
                  <a:off x="1156" y="3067"/>
                  <a:ext cx="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0550" name="Line 50"/>
                <p:cNvSpPr>
                  <a:spLocks noChangeShapeType="1"/>
                </p:cNvSpPr>
                <p:nvPr/>
              </p:nvSpPr>
              <p:spPr bwMode="auto">
                <a:xfrm>
                  <a:off x="2018" y="2614"/>
                  <a:ext cx="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0551" name="Line 51"/>
                <p:cNvSpPr>
                  <a:spLocks noChangeShapeType="1"/>
                </p:cNvSpPr>
                <p:nvPr/>
              </p:nvSpPr>
              <p:spPr bwMode="auto">
                <a:xfrm>
                  <a:off x="2064" y="2614"/>
                  <a:ext cx="0" cy="4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0552" name="Line 52"/>
                <p:cNvSpPr>
                  <a:spLocks noChangeShapeType="1"/>
                </p:cNvSpPr>
                <p:nvPr/>
              </p:nvSpPr>
              <p:spPr bwMode="auto">
                <a:xfrm flipH="1">
                  <a:off x="2018" y="3067"/>
                  <a:ext cx="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50540" name="Line 53"/>
              <p:cNvSpPr>
                <a:spLocks noChangeShapeType="1"/>
              </p:cNvSpPr>
              <p:nvPr/>
            </p:nvSpPr>
            <p:spPr bwMode="auto">
              <a:xfrm flipV="1">
                <a:off x="793" y="2296"/>
                <a:ext cx="0"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0541" name="Line 54"/>
              <p:cNvSpPr>
                <a:spLocks noChangeShapeType="1"/>
              </p:cNvSpPr>
              <p:nvPr/>
            </p:nvSpPr>
            <p:spPr bwMode="auto">
              <a:xfrm flipV="1">
                <a:off x="2064" y="2296"/>
                <a:ext cx="0"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0542" name="Rectangle 55"/>
              <p:cNvSpPr>
                <a:spLocks noChangeArrowheads="1"/>
              </p:cNvSpPr>
              <p:nvPr/>
            </p:nvSpPr>
            <p:spPr bwMode="auto">
              <a:xfrm>
                <a:off x="612" y="1888"/>
                <a:ext cx="1679" cy="409"/>
              </a:xfrm>
              <a:prstGeom prst="rect">
                <a:avLst/>
              </a:prstGeom>
              <a:solidFill>
                <a:schemeClr val="bg1"/>
              </a:solidFill>
              <a:ln w="12700">
                <a:solidFill>
                  <a:schemeClr val="tx1"/>
                </a:solidFill>
                <a:miter lim="800000"/>
                <a:headEnd/>
                <a:tailEnd/>
              </a:ln>
            </p:spPr>
            <p:txBody>
              <a:bodyPr wrap="none" anchor="ct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2400"/>
                  <a:t>L2 cache</a:t>
                </a:r>
              </a:p>
            </p:txBody>
          </p:sp>
        </p:grpSp>
        <p:sp>
          <p:nvSpPr>
            <p:cNvPr id="150534" name="Text Box 56"/>
            <p:cNvSpPr txBox="1">
              <a:spLocks noChangeArrowheads="1"/>
            </p:cNvSpPr>
            <p:nvPr/>
          </p:nvSpPr>
          <p:spPr bwMode="auto">
            <a:xfrm>
              <a:off x="1791" y="1162"/>
              <a:ext cx="1996" cy="373"/>
            </a:xfrm>
            <a:prstGeom prst="rect">
              <a:avLst/>
            </a:prstGeom>
            <a:solidFill>
              <a:schemeClr val="bg1"/>
            </a:solidFill>
            <a:ln w="12700">
              <a:solidFill>
                <a:schemeClr val="tx1"/>
              </a:solidFill>
              <a:miter lim="800000"/>
              <a:headEnd/>
              <a:tailEnd/>
            </a:ln>
          </p:spPr>
          <p:txBody>
            <a:bodyPr>
              <a:spAutoFit/>
            </a:bodyP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50000"/>
                </a:spcBef>
                <a:buFontTx/>
                <a:buNone/>
              </a:pPr>
              <a:r>
                <a:rPr lang="en-GB" altLang="en-US"/>
                <a:t>Shared Memory</a:t>
              </a:r>
            </a:p>
          </p:txBody>
        </p:sp>
        <p:sp>
          <p:nvSpPr>
            <p:cNvPr id="150535" name="Line 57"/>
            <p:cNvSpPr>
              <a:spLocks noChangeShapeType="1"/>
            </p:cNvSpPr>
            <p:nvPr/>
          </p:nvSpPr>
          <p:spPr bwMode="auto">
            <a:xfrm flipV="1">
              <a:off x="1973" y="1525"/>
              <a:ext cx="0"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0536" name="Line 58"/>
            <p:cNvSpPr>
              <a:spLocks noChangeShapeType="1"/>
            </p:cNvSpPr>
            <p:nvPr/>
          </p:nvSpPr>
          <p:spPr bwMode="auto">
            <a:xfrm flipV="1">
              <a:off x="3515" y="1525"/>
              <a:ext cx="0"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0537" name="Rectangle 59"/>
            <p:cNvSpPr>
              <a:spLocks noChangeArrowheads="1"/>
            </p:cNvSpPr>
            <p:nvPr/>
          </p:nvSpPr>
          <p:spPr bwMode="auto">
            <a:xfrm>
              <a:off x="113" y="935"/>
              <a:ext cx="5398" cy="28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76020B9C-E311-7546-824A-5C6BE5ED1837}" type="slidenum">
              <a:rPr lang="en-US" altLang="en-US" sz="1400"/>
              <a:pPr>
                <a:spcBef>
                  <a:spcPct val="0"/>
                </a:spcBef>
                <a:buFontTx/>
                <a:buNone/>
              </a:pPr>
              <a:t>81</a:t>
            </a:fld>
            <a:endParaRPr lang="en-US" altLang="en-US" sz="1400"/>
          </a:p>
        </p:txBody>
      </p:sp>
      <p:sp>
        <p:nvSpPr>
          <p:cNvPr id="152578" name="Rectangle 2"/>
          <p:cNvSpPr>
            <a:spLocks noGrp="1" noChangeArrowheads="1"/>
          </p:cNvSpPr>
          <p:nvPr>
            <p:ph type="title"/>
          </p:nvPr>
        </p:nvSpPr>
        <p:spPr>
          <a:xfrm>
            <a:off x="609600" y="304800"/>
            <a:ext cx="7772400" cy="1143000"/>
          </a:xfrm>
        </p:spPr>
        <p:txBody>
          <a:bodyPr/>
          <a:lstStyle/>
          <a:p>
            <a:pPr eaLnBrk="1" hangingPunct="1"/>
            <a:r>
              <a:rPr lang="en-US" altLang="en-US">
                <a:ea typeface="ＭＳ Ｐゴシック" charset="-128"/>
              </a:rPr>
              <a:t>Summing m Numbers</a:t>
            </a:r>
          </a:p>
        </p:txBody>
      </p:sp>
      <p:sp>
        <p:nvSpPr>
          <p:cNvPr id="152579" name="Rectangle 3"/>
          <p:cNvSpPr>
            <a:spLocks noGrp="1" noChangeArrowheads="1"/>
          </p:cNvSpPr>
          <p:nvPr>
            <p:ph type="body" idx="1"/>
          </p:nvPr>
        </p:nvSpPr>
        <p:spPr>
          <a:xfrm>
            <a:off x="609600" y="1524000"/>
            <a:ext cx="8305800" cy="4648200"/>
          </a:xfrm>
        </p:spPr>
        <p:txBody>
          <a:bodyPr/>
          <a:lstStyle/>
          <a:p>
            <a:pPr marL="0" indent="0" eaLnBrk="1" hangingPunct="1">
              <a:lnSpc>
                <a:spcPct val="90000"/>
              </a:lnSpc>
              <a:buFontTx/>
              <a:buNone/>
            </a:pPr>
            <a:r>
              <a:rPr lang="en-US" altLang="en-US" sz="2800" b="1">
                <a:ea typeface="ＭＳ Ｐゴシック" charset="-128"/>
              </a:rPr>
              <a:t>Example</a:t>
            </a:r>
            <a:r>
              <a:rPr lang="en-US" altLang="en-US" sz="2800">
                <a:ea typeface="ＭＳ Ｐゴシック" charset="-128"/>
              </a:rPr>
              <a:t>: summing m numbers</a:t>
            </a:r>
          </a:p>
          <a:p>
            <a:pPr marL="0" indent="0" eaLnBrk="1" hangingPunct="1">
              <a:lnSpc>
                <a:spcPct val="130000"/>
              </a:lnSpc>
              <a:buFontTx/>
              <a:buNone/>
            </a:pPr>
            <a:r>
              <a:rPr lang="en-US" altLang="en-US" sz="2800">
                <a:ea typeface="ＭＳ Ｐゴシック" charset="-128"/>
              </a:rPr>
              <a:t>On a sequential computer we have,</a:t>
            </a:r>
          </a:p>
          <a:p>
            <a:pPr marL="0" indent="0" eaLnBrk="1" hangingPunct="1">
              <a:lnSpc>
                <a:spcPct val="90000"/>
              </a:lnSpc>
              <a:buFontTx/>
              <a:buNone/>
            </a:pPr>
            <a:r>
              <a:rPr lang="en-US" altLang="en-US" sz="2800">
                <a:ea typeface="ＭＳ Ｐゴシック" charset="-128"/>
              </a:rPr>
              <a:t>	sum = a[0];</a:t>
            </a:r>
          </a:p>
          <a:p>
            <a:pPr marL="0" indent="0" eaLnBrk="1" hangingPunct="1">
              <a:lnSpc>
                <a:spcPct val="90000"/>
              </a:lnSpc>
              <a:buFontTx/>
              <a:buNone/>
            </a:pPr>
            <a:r>
              <a:rPr lang="en-US" altLang="en-US" sz="2800">
                <a:ea typeface="ＭＳ Ｐゴシック" charset="-128"/>
              </a:rPr>
              <a:t>	for (i=1;i&lt;m;i++) {</a:t>
            </a:r>
          </a:p>
          <a:p>
            <a:pPr marL="0" indent="0" eaLnBrk="1" hangingPunct="1">
              <a:lnSpc>
                <a:spcPct val="90000"/>
              </a:lnSpc>
              <a:buFontTx/>
              <a:buNone/>
            </a:pPr>
            <a:r>
              <a:rPr lang="en-US" altLang="en-US" sz="2800">
                <a:ea typeface="ＭＳ Ｐゴシック" charset="-128"/>
              </a:rPr>
              <a:t>		sum = sum + a[i];</a:t>
            </a:r>
          </a:p>
          <a:p>
            <a:pPr marL="0" indent="0" eaLnBrk="1" hangingPunct="1">
              <a:lnSpc>
                <a:spcPct val="90000"/>
              </a:lnSpc>
              <a:buFontTx/>
              <a:buNone/>
            </a:pPr>
            <a:r>
              <a:rPr lang="en-US" altLang="en-US" sz="2800">
                <a:ea typeface="ＭＳ Ｐゴシック" charset="-128"/>
              </a:rPr>
              <a:t>	}</a:t>
            </a:r>
          </a:p>
          <a:p>
            <a:pPr marL="0" indent="0" eaLnBrk="1" hangingPunct="1">
              <a:lnSpc>
                <a:spcPct val="90000"/>
              </a:lnSpc>
              <a:buFontTx/>
              <a:buNone/>
            </a:pPr>
            <a:endParaRPr lang="en-US" altLang="en-US" sz="2800">
              <a:ea typeface="ＭＳ Ｐゴシック" charset="-128"/>
            </a:endParaRPr>
          </a:p>
          <a:p>
            <a:pPr marL="0" indent="0" eaLnBrk="1" hangingPunct="1">
              <a:lnSpc>
                <a:spcPct val="90000"/>
              </a:lnSpc>
              <a:buFontTx/>
              <a:buNone/>
            </a:pPr>
            <a:r>
              <a:rPr lang="en-US" altLang="en-US" sz="2800">
                <a:ea typeface="ＭＳ Ｐゴシック" charset="-128"/>
              </a:rPr>
              <a:t>We would expect the running time be roughly proportional to m. We say that the running time is </a:t>
            </a:r>
            <a:r>
              <a:rPr lang="en-US" altLang="en-US" sz="2800">
                <a:ea typeface="ＭＳ Ｐゴシック" charset="-128"/>
                <a:sym typeface="Mathematica1Mono" charset="0"/>
              </a:rPr>
              <a:t>Θ</a:t>
            </a:r>
            <a:r>
              <a:rPr lang="en-US" altLang="en-US" sz="2800">
                <a:ea typeface="ＭＳ Ｐゴシック" charset="-128"/>
              </a:rPr>
              <a:t>(m).</a:t>
            </a:r>
          </a:p>
          <a:p>
            <a:pPr marL="0" indent="0" eaLnBrk="1" hangingPunct="1">
              <a:lnSpc>
                <a:spcPct val="90000"/>
              </a:lnSpc>
              <a:buFontTx/>
              <a:buNone/>
            </a:pPr>
            <a:endParaRPr lang="en-US" altLang="en-US" sz="2800">
              <a:ea typeface="ＭＳ Ｐゴシック" charset="-128"/>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A47D4CAA-CEBA-8743-9646-CE8D3A97D084}" type="slidenum">
              <a:rPr lang="en-US" altLang="en-US" sz="1400"/>
              <a:pPr>
                <a:spcBef>
                  <a:spcPct val="0"/>
                </a:spcBef>
                <a:buFontTx/>
                <a:buNone/>
              </a:pPr>
              <a:t>82</a:t>
            </a:fld>
            <a:endParaRPr lang="en-US" altLang="en-US" sz="1400"/>
          </a:p>
        </p:txBody>
      </p:sp>
      <p:sp>
        <p:nvSpPr>
          <p:cNvPr id="154626" name="Rectangle 2"/>
          <p:cNvSpPr>
            <a:spLocks noGrp="1" noChangeArrowheads="1"/>
          </p:cNvSpPr>
          <p:nvPr>
            <p:ph type="title"/>
          </p:nvPr>
        </p:nvSpPr>
        <p:spPr/>
        <p:txBody>
          <a:bodyPr/>
          <a:lstStyle/>
          <a:p>
            <a:pPr eaLnBrk="1" hangingPunct="1"/>
            <a:r>
              <a:rPr lang="en-US" altLang="en-US">
                <a:ea typeface="ＭＳ Ｐゴシック" charset="-128"/>
              </a:rPr>
              <a:t>Summing m Numbers in Parallel</a:t>
            </a:r>
          </a:p>
        </p:txBody>
      </p:sp>
      <p:sp>
        <p:nvSpPr>
          <p:cNvPr id="154627" name="Rectangle 3"/>
          <p:cNvSpPr>
            <a:spLocks noGrp="1" noChangeArrowheads="1"/>
          </p:cNvSpPr>
          <p:nvPr>
            <p:ph type="body" idx="1"/>
          </p:nvPr>
        </p:nvSpPr>
        <p:spPr/>
        <p:txBody>
          <a:bodyPr/>
          <a:lstStyle/>
          <a:p>
            <a:pPr eaLnBrk="1" hangingPunct="1"/>
            <a:r>
              <a:rPr lang="en-US" altLang="en-US">
                <a:ea typeface="ＭＳ Ｐゴシック" charset="-128"/>
              </a:rPr>
              <a:t>What if we have N processors, with each calculating the m/N numbers assigned to it?</a:t>
            </a:r>
          </a:p>
          <a:p>
            <a:pPr eaLnBrk="1" hangingPunct="1"/>
            <a:r>
              <a:rPr lang="en-US" altLang="en-US">
                <a:ea typeface="ＭＳ Ｐゴシック" charset="-128"/>
              </a:rPr>
              <a:t>We must add these partial sums together to get the total sum.</a:t>
            </a:r>
          </a:p>
          <a:p>
            <a:pPr eaLnBrk="1" hangingPunct="1"/>
            <a:endParaRPr lang="en-US" altLang="en-US">
              <a:ea typeface="ＭＳ Ｐゴシック" charset="-128"/>
            </a:endParaRPr>
          </a:p>
          <a:p>
            <a:pPr eaLnBrk="1" hangingPunct="1"/>
            <a:endParaRPr lang="en-US" altLang="en-US">
              <a:ea typeface="ＭＳ Ｐゴシック" charset="-128"/>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C11EEEA2-D9F5-7842-A992-A84B3A492548}" type="slidenum">
              <a:rPr lang="en-US" altLang="en-US" sz="1400"/>
              <a:pPr>
                <a:spcBef>
                  <a:spcPct val="0"/>
                </a:spcBef>
                <a:buFontTx/>
                <a:buNone/>
              </a:pPr>
              <a:t>83</a:t>
            </a:fld>
            <a:endParaRPr lang="en-US" altLang="en-US" sz="1400"/>
          </a:p>
        </p:txBody>
      </p:sp>
      <p:sp>
        <p:nvSpPr>
          <p:cNvPr id="156674" name="Rectangle 2"/>
          <p:cNvSpPr>
            <a:spLocks noGrp="1" noChangeArrowheads="1"/>
          </p:cNvSpPr>
          <p:nvPr>
            <p:ph type="title"/>
          </p:nvPr>
        </p:nvSpPr>
        <p:spPr/>
        <p:txBody>
          <a:bodyPr/>
          <a:lstStyle/>
          <a:p>
            <a:pPr eaLnBrk="1" hangingPunct="1"/>
            <a:r>
              <a:rPr lang="en-US" altLang="en-US">
                <a:ea typeface="ＭＳ Ｐゴシック" charset="-128"/>
              </a:rPr>
              <a:t>Summing Using Shared Memory</a:t>
            </a:r>
          </a:p>
        </p:txBody>
      </p:sp>
      <p:sp>
        <p:nvSpPr>
          <p:cNvPr id="156675" name="Rectangle 3"/>
          <p:cNvSpPr>
            <a:spLocks noChangeArrowheads="1"/>
          </p:cNvSpPr>
          <p:nvPr/>
        </p:nvSpPr>
        <p:spPr bwMode="auto">
          <a:xfrm>
            <a:off x="762000" y="1905000"/>
            <a:ext cx="800100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50000"/>
              </a:spcBef>
              <a:buFontTx/>
              <a:buNone/>
            </a:pPr>
            <a:r>
              <a:rPr lang="en-US" altLang="en-US" sz="2400"/>
              <a:t>The m numbers, and the global sum, are held in global shared memory.</a:t>
            </a:r>
          </a:p>
          <a:p>
            <a:pPr eaLnBrk="1" hangingPunct="1">
              <a:lnSpc>
                <a:spcPct val="80000"/>
              </a:lnSpc>
              <a:spcBef>
                <a:spcPct val="50000"/>
              </a:spcBef>
              <a:buFontTx/>
              <a:buNone/>
            </a:pPr>
            <a:r>
              <a:rPr lang="en-US" altLang="en-US" sz="2400"/>
              <a:t>	global_sum = 0;</a:t>
            </a:r>
          </a:p>
          <a:p>
            <a:pPr eaLnBrk="1" hangingPunct="1">
              <a:lnSpc>
                <a:spcPct val="80000"/>
              </a:lnSpc>
              <a:spcBef>
                <a:spcPct val="50000"/>
              </a:spcBef>
              <a:buFontTx/>
              <a:buNone/>
            </a:pPr>
            <a:r>
              <a:rPr lang="en-US" altLang="en-US" sz="2400"/>
              <a:t>	for (each processor){</a:t>
            </a:r>
          </a:p>
          <a:p>
            <a:pPr eaLnBrk="1" hangingPunct="1">
              <a:lnSpc>
                <a:spcPct val="80000"/>
              </a:lnSpc>
              <a:spcBef>
                <a:spcPct val="50000"/>
              </a:spcBef>
              <a:buFontTx/>
              <a:buNone/>
            </a:pPr>
            <a:r>
              <a:rPr lang="en-US" altLang="en-US" sz="2400"/>
              <a:t>		local_sum = 0;</a:t>
            </a:r>
          </a:p>
          <a:p>
            <a:pPr eaLnBrk="1" hangingPunct="1">
              <a:lnSpc>
                <a:spcPct val="80000"/>
              </a:lnSpc>
              <a:spcBef>
                <a:spcPct val="50000"/>
              </a:spcBef>
              <a:buFontTx/>
              <a:buNone/>
            </a:pPr>
            <a:r>
              <a:rPr lang="en-US" altLang="en-US" sz="2400"/>
              <a:t>		calculate local sum of m/N numbers</a:t>
            </a:r>
          </a:p>
          <a:p>
            <a:pPr eaLnBrk="1" hangingPunct="1">
              <a:lnSpc>
                <a:spcPct val="80000"/>
              </a:lnSpc>
              <a:spcBef>
                <a:spcPct val="50000"/>
              </a:spcBef>
              <a:buFontTx/>
              <a:buNone/>
            </a:pPr>
            <a:r>
              <a:rPr lang="en-US" altLang="en-US" sz="2400"/>
              <a:t>		LOCK</a:t>
            </a:r>
          </a:p>
          <a:p>
            <a:pPr eaLnBrk="1" hangingPunct="1">
              <a:lnSpc>
                <a:spcPct val="80000"/>
              </a:lnSpc>
              <a:spcBef>
                <a:spcPct val="50000"/>
              </a:spcBef>
              <a:buFontTx/>
              <a:buNone/>
            </a:pPr>
            <a:r>
              <a:rPr lang="en-US" altLang="en-US" sz="2400"/>
              <a:t>			global_sum = global_sum + local_sum;</a:t>
            </a:r>
          </a:p>
          <a:p>
            <a:pPr eaLnBrk="1" hangingPunct="1">
              <a:lnSpc>
                <a:spcPct val="80000"/>
              </a:lnSpc>
              <a:spcBef>
                <a:spcPct val="50000"/>
              </a:spcBef>
              <a:buFontTx/>
              <a:buNone/>
            </a:pPr>
            <a:r>
              <a:rPr lang="en-US" altLang="en-US" sz="2400"/>
              <a:t>		UNLOCK</a:t>
            </a:r>
          </a:p>
          <a:p>
            <a:pPr eaLnBrk="1" hangingPunct="1">
              <a:lnSpc>
                <a:spcPct val="80000"/>
              </a:lnSpc>
              <a:spcBef>
                <a:spcPct val="50000"/>
              </a:spcBef>
              <a:buFontTx/>
              <a:buNone/>
            </a:pPr>
            <a:r>
              <a:rPr lang="en-US" altLang="en-US" sz="2400"/>
              <a:t>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476C5570-3395-0140-8EBF-CFDD0D09CD64}" type="slidenum">
              <a:rPr lang="en-US" altLang="en-US" sz="1400"/>
              <a:pPr>
                <a:spcBef>
                  <a:spcPct val="0"/>
                </a:spcBef>
                <a:buFontTx/>
                <a:buNone/>
              </a:pPr>
              <a:t>84</a:t>
            </a:fld>
            <a:endParaRPr lang="en-US" altLang="en-US" sz="1400"/>
          </a:p>
        </p:txBody>
      </p:sp>
      <p:sp>
        <p:nvSpPr>
          <p:cNvPr id="158722" name="Rectangle 2"/>
          <p:cNvSpPr>
            <a:spLocks noGrp="1" noChangeArrowheads="1"/>
          </p:cNvSpPr>
          <p:nvPr>
            <p:ph type="title"/>
          </p:nvPr>
        </p:nvSpPr>
        <p:spPr/>
        <p:txBody>
          <a:bodyPr/>
          <a:lstStyle/>
          <a:p>
            <a:pPr eaLnBrk="1" hangingPunct="1"/>
            <a:r>
              <a:rPr lang="en-US" altLang="en-US">
                <a:ea typeface="ＭＳ Ｐゴシック" charset="-128"/>
              </a:rPr>
              <a:t>Notes on Shared Memory Algorithm</a:t>
            </a:r>
          </a:p>
        </p:txBody>
      </p:sp>
      <p:sp>
        <p:nvSpPr>
          <p:cNvPr id="158723" name="Rectangle 3"/>
          <p:cNvSpPr>
            <a:spLocks noGrp="1" noChangeArrowheads="1"/>
          </p:cNvSpPr>
          <p:nvPr>
            <p:ph type="body" idx="1"/>
          </p:nvPr>
        </p:nvSpPr>
        <p:spPr/>
        <p:txBody>
          <a:bodyPr/>
          <a:lstStyle/>
          <a:p>
            <a:pPr eaLnBrk="1" hangingPunct="1"/>
            <a:r>
              <a:rPr lang="en-US" altLang="en-US" sz="2800">
                <a:ea typeface="ＭＳ Ｐゴシック" charset="-128"/>
              </a:rPr>
              <a:t>Since global_sum is a shared variable each processor must have mutually exclusive access to it – otherwise the final answer may be incorrect.</a:t>
            </a:r>
          </a:p>
          <a:p>
            <a:pPr eaLnBrk="1" hangingPunct="1"/>
            <a:r>
              <a:rPr lang="en-US" altLang="en-US" sz="2800">
                <a:ea typeface="ＭＳ Ｐゴシック" charset="-128"/>
              </a:rPr>
              <a:t>The running time (or </a:t>
            </a:r>
            <a:r>
              <a:rPr lang="en-US" altLang="en-US" sz="2800" i="1">
                <a:ea typeface="ＭＳ Ｐゴシック" charset="-128"/>
              </a:rPr>
              <a:t>algorithm time complexity</a:t>
            </a:r>
            <a:r>
              <a:rPr lang="en-US" altLang="en-US" sz="2800">
                <a:ea typeface="ＭＳ Ｐゴシック" charset="-128"/>
              </a:rPr>
              <a:t>) is</a:t>
            </a:r>
          </a:p>
          <a:p>
            <a:pPr lvl="1" eaLnBrk="1" hangingPunct="1">
              <a:buFontTx/>
              <a:buChar char=" "/>
            </a:pPr>
            <a:r>
              <a:rPr lang="en-US" altLang="en-US" sz="2400">
                <a:ea typeface="ＭＳ Ｐゴシック" charset="-128"/>
                <a:sym typeface="Mathematica1Mono" charset="0"/>
              </a:rPr>
              <a:t>Θ</a:t>
            </a:r>
            <a:r>
              <a:rPr lang="en-US" altLang="en-US" sz="2400">
                <a:ea typeface="ＭＳ Ｐゴシック" charset="-128"/>
              </a:rPr>
              <a:t>(m/N)+ </a:t>
            </a:r>
            <a:r>
              <a:rPr lang="en-US" altLang="en-US" sz="2400">
                <a:ea typeface="ＭＳ Ｐゴシック" charset="-128"/>
                <a:sym typeface="Mathematica1Mono" charset="0"/>
              </a:rPr>
              <a:t>Θ</a:t>
            </a:r>
            <a:r>
              <a:rPr lang="en-US" altLang="en-US" sz="2400">
                <a:ea typeface="ＭＳ Ｐゴシック" charset="-128"/>
              </a:rPr>
              <a:t> (N)</a:t>
            </a:r>
          </a:p>
          <a:p>
            <a:pPr eaLnBrk="1" hangingPunct="1"/>
            <a:r>
              <a:rPr lang="en-US" altLang="en-US" sz="2800">
                <a:ea typeface="ＭＳ Ｐゴシック" charset="-128"/>
              </a:rPr>
              <a:t>where</a:t>
            </a:r>
          </a:p>
          <a:p>
            <a:pPr lvl="1" eaLnBrk="1" hangingPunct="1"/>
            <a:r>
              <a:rPr lang="en-US" altLang="en-US" sz="2400">
                <a:ea typeface="ＭＳ Ｐゴシック" charset="-128"/>
              </a:rPr>
              <a:t>m/N comes from finding the local sums in parallel</a:t>
            </a:r>
          </a:p>
          <a:p>
            <a:pPr lvl="1" eaLnBrk="1" hangingPunct="1"/>
            <a:r>
              <a:rPr lang="en-US" altLang="en-US" sz="2400">
                <a:ea typeface="ＭＳ Ｐゴシック" charset="-128"/>
              </a:rPr>
              <a:t>N comes from adding N numbers in sequence</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AFA68FFA-8B8F-2046-A0EE-4726E8A7D939}" type="slidenum">
              <a:rPr lang="en-US" altLang="en-US" sz="1400"/>
              <a:pPr>
                <a:spcBef>
                  <a:spcPct val="0"/>
                </a:spcBef>
                <a:buFontTx/>
                <a:buNone/>
              </a:pPr>
              <a:t>85</a:t>
            </a:fld>
            <a:endParaRPr lang="en-US" altLang="en-US" sz="1400"/>
          </a:p>
        </p:txBody>
      </p:sp>
      <p:grpSp>
        <p:nvGrpSpPr>
          <p:cNvPr id="2" name="Group 76"/>
          <p:cNvGrpSpPr>
            <a:grpSpLocks/>
          </p:cNvGrpSpPr>
          <p:nvPr/>
        </p:nvGrpSpPr>
        <p:grpSpPr bwMode="auto">
          <a:xfrm>
            <a:off x="1371600" y="2819400"/>
            <a:ext cx="533400" cy="2287588"/>
            <a:chOff x="864" y="1776"/>
            <a:chExt cx="336" cy="1441"/>
          </a:xfrm>
        </p:grpSpPr>
        <p:sp>
          <p:nvSpPr>
            <p:cNvPr id="160793" name="Line 17"/>
            <p:cNvSpPr>
              <a:spLocks noChangeShapeType="1"/>
            </p:cNvSpPr>
            <p:nvPr/>
          </p:nvSpPr>
          <p:spPr bwMode="auto">
            <a:xfrm rot="16200000" flipV="1">
              <a:off x="1031" y="1609"/>
              <a:ext cx="1" cy="33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0794" name="Line 51"/>
            <p:cNvSpPr>
              <a:spLocks noChangeShapeType="1"/>
            </p:cNvSpPr>
            <p:nvPr/>
          </p:nvSpPr>
          <p:spPr bwMode="auto">
            <a:xfrm rot="16200000" flipV="1">
              <a:off x="1031" y="2329"/>
              <a:ext cx="1" cy="33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0795" name="Line 64"/>
            <p:cNvSpPr>
              <a:spLocks noChangeShapeType="1"/>
            </p:cNvSpPr>
            <p:nvPr/>
          </p:nvSpPr>
          <p:spPr bwMode="auto">
            <a:xfrm rot="16200000" flipV="1">
              <a:off x="1031" y="3049"/>
              <a:ext cx="1" cy="33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3" name="Group 74"/>
          <p:cNvGrpSpPr>
            <a:grpSpLocks/>
          </p:cNvGrpSpPr>
          <p:nvPr/>
        </p:nvGrpSpPr>
        <p:grpSpPr bwMode="auto">
          <a:xfrm>
            <a:off x="2566988" y="2819400"/>
            <a:ext cx="533400" cy="2287588"/>
            <a:chOff x="1617" y="1776"/>
            <a:chExt cx="336" cy="1441"/>
          </a:xfrm>
        </p:grpSpPr>
        <p:sp>
          <p:nvSpPr>
            <p:cNvPr id="160790" name="Line 60"/>
            <p:cNvSpPr>
              <a:spLocks noChangeShapeType="1"/>
            </p:cNvSpPr>
            <p:nvPr/>
          </p:nvSpPr>
          <p:spPr bwMode="auto">
            <a:xfrm rot="16200000" flipV="1">
              <a:off x="1784" y="3049"/>
              <a:ext cx="1" cy="33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0791" name="Line 9"/>
            <p:cNvSpPr>
              <a:spLocks noChangeShapeType="1"/>
            </p:cNvSpPr>
            <p:nvPr/>
          </p:nvSpPr>
          <p:spPr bwMode="auto">
            <a:xfrm rot="16200000" flipV="1">
              <a:off x="1784" y="1609"/>
              <a:ext cx="1" cy="33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0792" name="Line 47"/>
            <p:cNvSpPr>
              <a:spLocks noChangeShapeType="1"/>
            </p:cNvSpPr>
            <p:nvPr/>
          </p:nvSpPr>
          <p:spPr bwMode="auto">
            <a:xfrm rot="16200000" flipV="1">
              <a:off x="1784" y="2329"/>
              <a:ext cx="1" cy="33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
        <p:nvSpPr>
          <p:cNvPr id="160772" name="Rectangle 2"/>
          <p:cNvSpPr>
            <a:spLocks noGrp="1" noChangeArrowheads="1"/>
          </p:cNvSpPr>
          <p:nvPr>
            <p:ph type="title"/>
          </p:nvPr>
        </p:nvSpPr>
        <p:spPr>
          <a:xfrm>
            <a:off x="685800" y="228600"/>
            <a:ext cx="7772400" cy="1143000"/>
          </a:xfrm>
        </p:spPr>
        <p:txBody>
          <a:bodyPr/>
          <a:lstStyle/>
          <a:p>
            <a:pPr eaLnBrk="1" hangingPunct="1"/>
            <a:r>
              <a:rPr lang="en-US" altLang="en-US">
                <a:ea typeface="ＭＳ Ｐゴシック" charset="-128"/>
              </a:rPr>
              <a:t>Summing Using Distributed Memory</a:t>
            </a:r>
          </a:p>
        </p:txBody>
      </p:sp>
      <p:sp>
        <p:nvSpPr>
          <p:cNvPr id="160773" name="Oval 3"/>
          <p:cNvSpPr>
            <a:spLocks noChangeArrowheads="1"/>
          </p:cNvSpPr>
          <p:nvPr/>
        </p:nvSpPr>
        <p:spPr bwMode="auto">
          <a:xfrm>
            <a:off x="539750" y="2500313"/>
            <a:ext cx="792163" cy="647700"/>
          </a:xfrm>
          <a:prstGeom prst="ellipse">
            <a:avLst/>
          </a:prstGeom>
          <a:solidFill>
            <a:schemeClr val="bg1"/>
          </a:solidFill>
          <a:ln w="9525">
            <a:solidFill>
              <a:schemeClr val="tx1"/>
            </a:solidFill>
            <a:round/>
            <a:headEnd/>
            <a:tailEnd/>
          </a:ln>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a:t>
            </a:r>
            <a:r>
              <a:rPr lang="en-US" altLang="en-US" sz="2000" baseline="-25000"/>
              <a:t>11</a:t>
            </a:r>
          </a:p>
        </p:txBody>
      </p:sp>
      <p:sp>
        <p:nvSpPr>
          <p:cNvPr id="160774" name="Oval 10"/>
          <p:cNvSpPr>
            <a:spLocks noChangeArrowheads="1"/>
          </p:cNvSpPr>
          <p:nvPr/>
        </p:nvSpPr>
        <p:spPr bwMode="auto">
          <a:xfrm>
            <a:off x="3024188" y="2500313"/>
            <a:ext cx="755650" cy="647700"/>
          </a:xfrm>
          <a:prstGeom prst="ellipse">
            <a:avLst/>
          </a:prstGeom>
          <a:solidFill>
            <a:schemeClr val="bg1"/>
          </a:solidFill>
          <a:ln w="9525">
            <a:solidFill>
              <a:schemeClr val="tx1"/>
            </a:solidFill>
            <a:round/>
            <a:headEnd/>
            <a:tailEnd/>
          </a:ln>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a:t>
            </a:r>
            <a:r>
              <a:rPr lang="en-US" altLang="en-US" sz="2000" baseline="-25000"/>
              <a:t>13</a:t>
            </a:r>
          </a:p>
        </p:txBody>
      </p:sp>
      <p:sp>
        <p:nvSpPr>
          <p:cNvPr id="160775" name="Oval 18"/>
          <p:cNvSpPr>
            <a:spLocks noChangeArrowheads="1"/>
          </p:cNvSpPr>
          <p:nvPr/>
        </p:nvSpPr>
        <p:spPr bwMode="auto">
          <a:xfrm>
            <a:off x="1763713" y="2500313"/>
            <a:ext cx="787400" cy="647700"/>
          </a:xfrm>
          <a:prstGeom prst="ellipse">
            <a:avLst/>
          </a:prstGeom>
          <a:solidFill>
            <a:schemeClr val="bg1"/>
          </a:solidFill>
          <a:ln w="9525">
            <a:solidFill>
              <a:schemeClr val="tx1"/>
            </a:solidFill>
            <a:round/>
            <a:headEnd/>
            <a:tailEnd/>
          </a:ln>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a:t>
            </a:r>
            <a:r>
              <a:rPr lang="en-US" altLang="en-US" sz="2000" baseline="-25000"/>
              <a:t>12</a:t>
            </a:r>
          </a:p>
        </p:txBody>
      </p:sp>
      <p:sp>
        <p:nvSpPr>
          <p:cNvPr id="68650" name="Line 42"/>
          <p:cNvSpPr>
            <a:spLocks noChangeShapeType="1"/>
          </p:cNvSpPr>
          <p:nvPr/>
        </p:nvSpPr>
        <p:spPr bwMode="auto">
          <a:xfrm flipV="1">
            <a:off x="990600" y="3124200"/>
            <a:ext cx="0" cy="533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0777" name="Oval 44"/>
          <p:cNvSpPr>
            <a:spLocks noChangeArrowheads="1"/>
          </p:cNvSpPr>
          <p:nvPr/>
        </p:nvSpPr>
        <p:spPr bwMode="auto">
          <a:xfrm>
            <a:off x="539750" y="3643313"/>
            <a:ext cx="792163" cy="647700"/>
          </a:xfrm>
          <a:prstGeom prst="ellipse">
            <a:avLst/>
          </a:prstGeom>
          <a:solidFill>
            <a:schemeClr val="bg1"/>
          </a:solidFill>
          <a:ln w="9525">
            <a:solidFill>
              <a:schemeClr val="tx1"/>
            </a:solidFill>
            <a:round/>
            <a:headEnd/>
            <a:tailEnd/>
          </a:ln>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a:t>
            </a:r>
            <a:r>
              <a:rPr lang="en-US" altLang="en-US" sz="2000" baseline="-25000"/>
              <a:t>21</a:t>
            </a:r>
          </a:p>
        </p:txBody>
      </p:sp>
      <p:sp>
        <p:nvSpPr>
          <p:cNvPr id="160778" name="Oval 48"/>
          <p:cNvSpPr>
            <a:spLocks noChangeArrowheads="1"/>
          </p:cNvSpPr>
          <p:nvPr/>
        </p:nvSpPr>
        <p:spPr bwMode="auto">
          <a:xfrm>
            <a:off x="3024188" y="3679825"/>
            <a:ext cx="755650" cy="649288"/>
          </a:xfrm>
          <a:prstGeom prst="ellipse">
            <a:avLst/>
          </a:prstGeom>
          <a:solidFill>
            <a:schemeClr val="bg1"/>
          </a:solidFill>
          <a:ln w="9525">
            <a:solidFill>
              <a:schemeClr val="tx1"/>
            </a:solidFill>
            <a:round/>
            <a:headEnd/>
            <a:tailEnd/>
          </a:ln>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a:t>
            </a:r>
            <a:r>
              <a:rPr lang="en-US" altLang="en-US" sz="2000" baseline="-25000"/>
              <a:t>23</a:t>
            </a:r>
          </a:p>
        </p:txBody>
      </p:sp>
      <p:sp>
        <p:nvSpPr>
          <p:cNvPr id="160779" name="Oval 52"/>
          <p:cNvSpPr>
            <a:spLocks noChangeArrowheads="1"/>
          </p:cNvSpPr>
          <p:nvPr/>
        </p:nvSpPr>
        <p:spPr bwMode="auto">
          <a:xfrm>
            <a:off x="1763713" y="3643313"/>
            <a:ext cx="787400" cy="647700"/>
          </a:xfrm>
          <a:prstGeom prst="ellipse">
            <a:avLst/>
          </a:prstGeom>
          <a:solidFill>
            <a:schemeClr val="bg1"/>
          </a:solidFill>
          <a:ln w="9525">
            <a:solidFill>
              <a:schemeClr val="tx1"/>
            </a:solidFill>
            <a:round/>
            <a:headEnd/>
            <a:tailEnd/>
          </a:ln>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a:t>
            </a:r>
            <a:r>
              <a:rPr lang="en-US" altLang="en-US" sz="2000" baseline="-25000"/>
              <a:t>22</a:t>
            </a:r>
          </a:p>
        </p:txBody>
      </p:sp>
      <p:sp>
        <p:nvSpPr>
          <p:cNvPr id="68663" name="Line 55"/>
          <p:cNvSpPr>
            <a:spLocks noChangeShapeType="1"/>
          </p:cNvSpPr>
          <p:nvPr/>
        </p:nvSpPr>
        <p:spPr bwMode="auto">
          <a:xfrm flipV="1">
            <a:off x="990600" y="4267200"/>
            <a:ext cx="0" cy="533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0781" name="Oval 57"/>
          <p:cNvSpPr>
            <a:spLocks noChangeArrowheads="1"/>
          </p:cNvSpPr>
          <p:nvPr/>
        </p:nvSpPr>
        <p:spPr bwMode="auto">
          <a:xfrm>
            <a:off x="539750" y="4786313"/>
            <a:ext cx="792163" cy="647700"/>
          </a:xfrm>
          <a:prstGeom prst="ellipse">
            <a:avLst/>
          </a:prstGeom>
          <a:solidFill>
            <a:schemeClr val="bg1"/>
          </a:solidFill>
          <a:ln w="9525">
            <a:solidFill>
              <a:schemeClr val="tx1"/>
            </a:solidFill>
            <a:round/>
            <a:headEnd/>
            <a:tailEnd/>
          </a:ln>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a:t>
            </a:r>
            <a:r>
              <a:rPr lang="en-US" altLang="en-US" sz="2000" baseline="-25000"/>
              <a:t>31</a:t>
            </a:r>
          </a:p>
        </p:txBody>
      </p:sp>
      <p:sp>
        <p:nvSpPr>
          <p:cNvPr id="160782" name="Oval 61"/>
          <p:cNvSpPr>
            <a:spLocks noChangeArrowheads="1"/>
          </p:cNvSpPr>
          <p:nvPr/>
        </p:nvSpPr>
        <p:spPr bwMode="auto">
          <a:xfrm>
            <a:off x="3024188" y="4827588"/>
            <a:ext cx="755650" cy="649287"/>
          </a:xfrm>
          <a:prstGeom prst="ellipse">
            <a:avLst/>
          </a:prstGeom>
          <a:solidFill>
            <a:schemeClr val="bg1"/>
          </a:solidFill>
          <a:ln w="9525">
            <a:solidFill>
              <a:schemeClr val="tx1"/>
            </a:solidFill>
            <a:round/>
            <a:headEnd/>
            <a:tailEnd/>
          </a:ln>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a:t>
            </a:r>
            <a:r>
              <a:rPr lang="en-US" altLang="en-US" sz="2000" baseline="-25000"/>
              <a:t>33</a:t>
            </a:r>
          </a:p>
        </p:txBody>
      </p:sp>
      <p:sp>
        <p:nvSpPr>
          <p:cNvPr id="160783" name="Oval 65"/>
          <p:cNvSpPr>
            <a:spLocks noChangeArrowheads="1"/>
          </p:cNvSpPr>
          <p:nvPr/>
        </p:nvSpPr>
        <p:spPr bwMode="auto">
          <a:xfrm>
            <a:off x="1763713" y="4803775"/>
            <a:ext cx="787400" cy="649288"/>
          </a:xfrm>
          <a:prstGeom prst="ellipse">
            <a:avLst/>
          </a:prstGeom>
          <a:solidFill>
            <a:schemeClr val="bg1"/>
          </a:solidFill>
          <a:ln w="9525">
            <a:solidFill>
              <a:schemeClr val="tx1"/>
            </a:solidFill>
            <a:round/>
            <a:headEnd/>
            <a:tailEnd/>
          </a:ln>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a:t>
            </a:r>
            <a:r>
              <a:rPr lang="en-US" altLang="en-US" sz="2000" baseline="-25000"/>
              <a:t>32</a:t>
            </a:r>
          </a:p>
        </p:txBody>
      </p:sp>
      <p:sp>
        <p:nvSpPr>
          <p:cNvPr id="160784" name="Line 66"/>
          <p:cNvSpPr>
            <a:spLocks noChangeShapeType="1"/>
          </p:cNvSpPr>
          <p:nvPr/>
        </p:nvSpPr>
        <p:spPr bwMode="auto">
          <a:xfrm>
            <a:off x="1371600" y="5638800"/>
            <a:ext cx="12192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0785" name="Text Box 67"/>
          <p:cNvSpPr txBox="1">
            <a:spLocks noChangeArrowheads="1"/>
          </p:cNvSpPr>
          <p:nvPr/>
        </p:nvSpPr>
        <p:spPr bwMode="auto">
          <a:xfrm>
            <a:off x="2574925" y="5375275"/>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j</a:t>
            </a:r>
          </a:p>
        </p:txBody>
      </p:sp>
      <p:sp>
        <p:nvSpPr>
          <p:cNvPr id="160786" name="Line 68"/>
          <p:cNvSpPr>
            <a:spLocks noChangeShapeType="1"/>
          </p:cNvSpPr>
          <p:nvPr/>
        </p:nvSpPr>
        <p:spPr bwMode="auto">
          <a:xfrm rot="5400000">
            <a:off x="3277394" y="3809206"/>
            <a:ext cx="1219200" cy="158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0787" name="Text Box 69"/>
          <p:cNvSpPr txBox="1">
            <a:spLocks noChangeArrowheads="1"/>
          </p:cNvSpPr>
          <p:nvPr/>
        </p:nvSpPr>
        <p:spPr bwMode="auto">
          <a:xfrm>
            <a:off x="3733800" y="4343400"/>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i</a:t>
            </a:r>
          </a:p>
        </p:txBody>
      </p:sp>
      <p:sp>
        <p:nvSpPr>
          <p:cNvPr id="160788" name="Text Box 71"/>
          <p:cNvSpPr txBox="1">
            <a:spLocks noChangeArrowheads="1"/>
          </p:cNvSpPr>
          <p:nvPr/>
        </p:nvSpPr>
        <p:spPr bwMode="auto">
          <a:xfrm>
            <a:off x="762000" y="1600200"/>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50000"/>
              </a:spcBef>
              <a:buFontTx/>
              <a:buNone/>
            </a:pPr>
            <a:r>
              <a:rPr lang="en-US" altLang="en-US" sz="2400"/>
              <a:t>Suppose we have a square mesh of N processors.</a:t>
            </a:r>
          </a:p>
        </p:txBody>
      </p:sp>
      <p:sp>
        <p:nvSpPr>
          <p:cNvPr id="160789" name="Text Box 72"/>
          <p:cNvSpPr txBox="1">
            <a:spLocks noChangeArrowheads="1"/>
          </p:cNvSpPr>
          <p:nvPr/>
        </p:nvSpPr>
        <p:spPr bwMode="auto">
          <a:xfrm>
            <a:off x="4343400" y="2362200"/>
            <a:ext cx="45720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50000"/>
              </a:spcBef>
              <a:buFontTx/>
              <a:buNone/>
            </a:pPr>
            <a:r>
              <a:rPr lang="en-US" altLang="en-US" sz="2400"/>
              <a:t>The algorithm is as follows:</a:t>
            </a:r>
          </a:p>
          <a:p>
            <a:pPr eaLnBrk="1" hangingPunct="1">
              <a:spcBef>
                <a:spcPct val="50000"/>
              </a:spcBef>
              <a:buFontTx/>
              <a:buAutoNum type="arabicPeriod"/>
            </a:pPr>
            <a:r>
              <a:rPr lang="en-US" altLang="en-US" sz="2400"/>
              <a:t>Each processor finds the local sum of its m/N numbers</a:t>
            </a:r>
          </a:p>
          <a:p>
            <a:pPr eaLnBrk="1" hangingPunct="1">
              <a:spcBef>
                <a:spcPct val="50000"/>
              </a:spcBef>
              <a:buFontTx/>
              <a:buAutoNum type="arabicPeriod"/>
            </a:pPr>
            <a:r>
              <a:rPr lang="en-US" altLang="en-US" sz="2400"/>
              <a:t>Each processor passes its local sum to another processor in a coordinated way</a:t>
            </a:r>
          </a:p>
          <a:p>
            <a:pPr eaLnBrk="1" hangingPunct="1">
              <a:spcBef>
                <a:spcPct val="50000"/>
              </a:spcBef>
              <a:buFontTx/>
              <a:buAutoNum type="arabicPeriod"/>
            </a:pPr>
            <a:r>
              <a:rPr lang="en-US" altLang="en-US" sz="2400"/>
              <a:t>The global sum is finally in processor P</a:t>
            </a:r>
            <a:r>
              <a:rPr lang="en-US" altLang="en-US" sz="2400" baseline="-25000"/>
              <a:t>11</a:t>
            </a:r>
            <a:r>
              <a:rPr lang="en-US" altLang="en-US" sz="24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66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86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50" grpId="0" animBg="1"/>
      <p:bldP spid="6866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0258AFAB-E4E6-7C46-83A0-731FF0400B8D}" type="slidenum">
              <a:rPr lang="en-US" altLang="en-US" sz="1400"/>
              <a:pPr>
                <a:spcBef>
                  <a:spcPct val="0"/>
                </a:spcBef>
                <a:buFontTx/>
                <a:buNone/>
              </a:pPr>
              <a:t>86</a:t>
            </a:fld>
            <a:endParaRPr lang="en-US" altLang="en-US" sz="1400"/>
          </a:p>
        </p:txBody>
      </p:sp>
      <p:sp>
        <p:nvSpPr>
          <p:cNvPr id="162818" name="Rectangle 2"/>
          <p:cNvSpPr>
            <a:spLocks noGrp="1" noChangeArrowheads="1"/>
          </p:cNvSpPr>
          <p:nvPr>
            <p:ph type="title"/>
          </p:nvPr>
        </p:nvSpPr>
        <p:spPr>
          <a:xfrm>
            <a:off x="609600" y="228600"/>
            <a:ext cx="7772400" cy="1143000"/>
          </a:xfrm>
        </p:spPr>
        <p:txBody>
          <a:bodyPr/>
          <a:lstStyle/>
          <a:p>
            <a:pPr eaLnBrk="1" hangingPunct="1"/>
            <a:r>
              <a:rPr lang="en-US" altLang="en-US">
                <a:ea typeface="ＭＳ Ｐゴシック" charset="-128"/>
              </a:rPr>
              <a:t>Distributed Memory Algorithm</a:t>
            </a:r>
          </a:p>
        </p:txBody>
      </p:sp>
      <p:sp>
        <p:nvSpPr>
          <p:cNvPr id="162819" name="Rectangle 3"/>
          <p:cNvSpPr>
            <a:spLocks noGrp="1" noChangeArrowheads="1"/>
          </p:cNvSpPr>
          <p:nvPr>
            <p:ph type="body" idx="1"/>
          </p:nvPr>
        </p:nvSpPr>
        <p:spPr>
          <a:xfrm>
            <a:off x="304800" y="1295400"/>
            <a:ext cx="8610600" cy="5334000"/>
          </a:xfrm>
        </p:spPr>
        <p:txBody>
          <a:bodyPr/>
          <a:lstStyle/>
          <a:p>
            <a:pPr marL="282575" indent="-282575" eaLnBrk="1" hangingPunct="1">
              <a:lnSpc>
                <a:spcPct val="90000"/>
              </a:lnSpc>
              <a:buFontTx/>
              <a:buNone/>
            </a:pPr>
            <a:r>
              <a:rPr lang="en-US" altLang="en-US" sz="2800" dirty="0">
                <a:ea typeface="ＭＳ Ｐゴシック" charset="-128"/>
              </a:rPr>
              <a:t>The algorithm proceeds as follows:</a:t>
            </a:r>
          </a:p>
          <a:p>
            <a:pPr marL="282575" indent="-282575" eaLnBrk="1" hangingPunct="1">
              <a:lnSpc>
                <a:spcPct val="90000"/>
              </a:lnSpc>
              <a:buFontTx/>
              <a:buAutoNum type="arabicPeriod"/>
            </a:pPr>
            <a:r>
              <a:rPr lang="en-US" altLang="en-US" sz="2400" dirty="0">
                <a:ea typeface="ＭＳ Ｐゴシック" charset="-128"/>
              </a:rPr>
              <a:t>Each processor finds its local sum.</a:t>
            </a:r>
          </a:p>
          <a:p>
            <a:pPr marL="282575" indent="-282575" eaLnBrk="1" hangingPunct="1">
              <a:lnSpc>
                <a:spcPct val="90000"/>
              </a:lnSpc>
              <a:buFontTx/>
              <a:buAutoNum type="arabicPeriod"/>
            </a:pPr>
            <a:r>
              <a:rPr lang="en-US" altLang="en-US" sz="2400" dirty="0">
                <a:ea typeface="ＭＳ Ｐゴシック" charset="-128"/>
              </a:rPr>
              <a:t>Sum along rows:</a:t>
            </a:r>
          </a:p>
          <a:p>
            <a:pPr marL="684213" lvl="1" indent="-282575" eaLnBrk="1" hangingPunct="1">
              <a:lnSpc>
                <a:spcPct val="90000"/>
              </a:lnSpc>
              <a:buFontTx/>
              <a:buAutoNum type="alphaLcParenR"/>
            </a:pPr>
            <a:r>
              <a:rPr lang="en-US" altLang="en-US" sz="2000" dirty="0">
                <a:ea typeface="ＭＳ Ｐゴシック" charset="-128"/>
              </a:rPr>
              <a:t>If the processor is in the rightmost column it sends its local sum to the left.</a:t>
            </a:r>
          </a:p>
          <a:p>
            <a:pPr marL="684213" lvl="1" indent="-282575" eaLnBrk="1" hangingPunct="1">
              <a:lnSpc>
                <a:spcPct val="90000"/>
              </a:lnSpc>
              <a:buFontTx/>
              <a:buAutoNum type="alphaLcParenR"/>
            </a:pPr>
            <a:r>
              <a:rPr lang="en-US" altLang="en-US" sz="2000" dirty="0">
                <a:ea typeface="ＭＳ Ｐゴシック" charset="-128"/>
              </a:rPr>
              <a:t>If the processor is not in the rightmost or leftmost column it receives the number form the processor on its right, adds it to its local sum, and sends the result to the processor to the left.</a:t>
            </a:r>
          </a:p>
          <a:p>
            <a:pPr marL="684213" lvl="1" indent="-282575" eaLnBrk="1" hangingPunct="1">
              <a:lnSpc>
                <a:spcPct val="90000"/>
              </a:lnSpc>
              <a:buFontTx/>
              <a:buAutoNum type="alphaLcParenR"/>
            </a:pPr>
            <a:r>
              <a:rPr lang="en-US" altLang="en-US" sz="2000" dirty="0">
                <a:ea typeface="ＭＳ Ｐゴシック" charset="-128"/>
              </a:rPr>
              <a:t>If the processor is in the leftmost column it receives the number from the processor on its right and adds it </a:t>
            </a:r>
            <a:r>
              <a:rPr lang="en-US" altLang="en-US" sz="2000">
                <a:ea typeface="ＭＳ Ｐゴシック" charset="-128"/>
              </a:rPr>
              <a:t>to its </a:t>
            </a:r>
            <a:r>
              <a:rPr lang="en-US" altLang="en-US" sz="2000" dirty="0">
                <a:ea typeface="ＭＳ Ｐゴシック" charset="-128"/>
              </a:rPr>
              <a:t>local sum to give the row sum.</a:t>
            </a:r>
          </a:p>
          <a:p>
            <a:pPr marL="282575" indent="-282575" eaLnBrk="1" hangingPunct="1">
              <a:lnSpc>
                <a:spcPct val="90000"/>
              </a:lnSpc>
              <a:buFontTx/>
              <a:buAutoNum type="arabicPeriod"/>
            </a:pPr>
            <a:r>
              <a:rPr lang="en-US" altLang="en-US" sz="2400" dirty="0">
                <a:ea typeface="ＭＳ Ｐゴシック" charset="-128"/>
              </a:rPr>
              <a:t>Leftmost column only – sum up the leftmost column:</a:t>
            </a:r>
          </a:p>
          <a:p>
            <a:pPr marL="684213" lvl="1" indent="-282575" eaLnBrk="1" hangingPunct="1">
              <a:lnSpc>
                <a:spcPct val="90000"/>
              </a:lnSpc>
              <a:buFontTx/>
              <a:buAutoNum type="alphaLcParenR"/>
            </a:pPr>
            <a:r>
              <a:rPr lang="en-US" altLang="en-US" sz="2000" dirty="0">
                <a:ea typeface="ＭＳ Ｐゴシック" charset="-128"/>
              </a:rPr>
              <a:t>If the processor is in the last row send the row sum to the processor above</a:t>
            </a:r>
          </a:p>
          <a:p>
            <a:pPr marL="684213" lvl="1" indent="-282575" eaLnBrk="1" hangingPunct="1">
              <a:lnSpc>
                <a:spcPct val="90000"/>
              </a:lnSpc>
              <a:buFontTx/>
              <a:buAutoNum type="alphaLcParenR"/>
            </a:pPr>
            <a:r>
              <a:rPr lang="en-US" altLang="en-US" sz="2000" dirty="0">
                <a:ea typeface="ＭＳ Ｐゴシック" charset="-128"/>
              </a:rPr>
              <a:t>If the processor is not in the last or first row receive the number from the processor below, add it to the row sum, and send result to processor above</a:t>
            </a:r>
          </a:p>
          <a:p>
            <a:pPr marL="684213" lvl="1" indent="-282575" eaLnBrk="1" hangingPunct="1">
              <a:lnSpc>
                <a:spcPct val="90000"/>
              </a:lnSpc>
              <a:buFontTx/>
              <a:buAutoNum type="alphaLcParenR"/>
            </a:pPr>
            <a:r>
              <a:rPr lang="en-US" altLang="en-US" sz="2000" dirty="0">
                <a:ea typeface="ＭＳ Ｐゴシック" charset="-128"/>
              </a:rPr>
              <a:t>If the processor is in the first row receive the number from the processor below and add it to the row sum. This is the global sum.</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4F84F3A9-B287-8443-99BF-21FB62154230}" type="slidenum">
              <a:rPr lang="en-US" altLang="en-US" sz="1400"/>
              <a:pPr>
                <a:spcBef>
                  <a:spcPct val="0"/>
                </a:spcBef>
                <a:buFontTx/>
                <a:buNone/>
              </a:pPr>
              <a:t>87</a:t>
            </a:fld>
            <a:endParaRPr lang="en-US" altLang="en-US" sz="1400"/>
          </a:p>
        </p:txBody>
      </p:sp>
      <p:sp>
        <p:nvSpPr>
          <p:cNvPr id="164866" name="Rectangle 2"/>
          <p:cNvSpPr>
            <a:spLocks noGrp="1" noChangeArrowheads="1"/>
          </p:cNvSpPr>
          <p:nvPr>
            <p:ph type="title"/>
          </p:nvPr>
        </p:nvSpPr>
        <p:spPr/>
        <p:txBody>
          <a:bodyPr/>
          <a:lstStyle/>
          <a:p>
            <a:pPr eaLnBrk="1" hangingPunct="1"/>
            <a:r>
              <a:rPr lang="en-US" altLang="en-US">
                <a:ea typeface="ＭＳ Ｐゴシック" charset="-128"/>
              </a:rPr>
              <a:t>Summing Example</a:t>
            </a:r>
          </a:p>
        </p:txBody>
      </p:sp>
      <p:sp>
        <p:nvSpPr>
          <p:cNvPr id="164867" name="Rectangle 3"/>
          <p:cNvSpPr>
            <a:spLocks noChangeArrowheads="1"/>
          </p:cNvSpPr>
          <p:nvPr/>
        </p:nvSpPr>
        <p:spPr bwMode="auto">
          <a:xfrm>
            <a:off x="762000" y="1752600"/>
            <a:ext cx="7010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50000"/>
              </a:spcBef>
              <a:buFontTx/>
              <a:buNone/>
            </a:pPr>
            <a:r>
              <a:rPr lang="en-US" altLang="en-US" sz="2400"/>
              <a:t>There are </a:t>
            </a:r>
            <a:r>
              <a:rPr lang="en-US" altLang="en-US" sz="2400">
                <a:sym typeface="Mathematica1Mono" charset="0"/>
              </a:rPr>
              <a:t>√</a:t>
            </a:r>
            <a:r>
              <a:rPr lang="en-US" altLang="en-US" sz="2400"/>
              <a:t>N-1 additions and </a:t>
            </a:r>
            <a:r>
              <a:rPr lang="en-US" altLang="en-US" sz="2400">
                <a:sym typeface="Mathematica1Mono" charset="0"/>
              </a:rPr>
              <a:t>√</a:t>
            </a:r>
            <a:r>
              <a:rPr lang="en-US" altLang="en-US" sz="2400"/>
              <a:t>N-1 communications in each direction, so the total time complexity is</a:t>
            </a:r>
          </a:p>
          <a:p>
            <a:pPr lvl="1" eaLnBrk="1" hangingPunct="1">
              <a:spcBef>
                <a:spcPct val="50000"/>
              </a:spcBef>
              <a:buFontTx/>
              <a:buNone/>
            </a:pPr>
            <a:r>
              <a:rPr lang="en-US" altLang="en-US" sz="2400">
                <a:sym typeface="Mathematica1Mono" charset="0"/>
              </a:rPr>
              <a:t>Θ</a:t>
            </a:r>
            <a:r>
              <a:rPr lang="en-US" altLang="en-US" sz="2400"/>
              <a:t>(m/N) + </a:t>
            </a:r>
            <a:r>
              <a:rPr lang="en-US" altLang="en-US" sz="2400">
                <a:sym typeface="Mathematica1Mono" charset="0"/>
              </a:rPr>
              <a:t>Θ</a:t>
            </a:r>
            <a:r>
              <a:rPr lang="en-US" altLang="en-US" sz="2400"/>
              <a:t>(</a:t>
            </a:r>
            <a:r>
              <a:rPr lang="en-US" altLang="en-US" sz="2400">
                <a:sym typeface="Mathematica1Mono" charset="0"/>
              </a:rPr>
              <a:t>√</a:t>
            </a:r>
            <a:r>
              <a:rPr lang="en-US" altLang="en-US" sz="2400"/>
              <a:t>N) + C</a:t>
            </a:r>
          </a:p>
          <a:p>
            <a:pPr eaLnBrk="1" hangingPunct="1">
              <a:spcBef>
                <a:spcPct val="50000"/>
              </a:spcBef>
              <a:buFontTx/>
              <a:buNone/>
            </a:pPr>
            <a:r>
              <a:rPr lang="en-US" altLang="en-US" sz="2400"/>
              <a:t>where C is the time spent communicating.</a:t>
            </a:r>
          </a:p>
        </p:txBody>
      </p:sp>
      <p:graphicFrame>
        <p:nvGraphicFramePr>
          <p:cNvPr id="70687" name="Group 31"/>
          <p:cNvGraphicFramePr>
            <a:graphicFrameLocks noGrp="1"/>
          </p:cNvGraphicFramePr>
          <p:nvPr/>
        </p:nvGraphicFramePr>
        <p:xfrm>
          <a:off x="533400" y="3962400"/>
          <a:ext cx="1371600" cy="1189038"/>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96346">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10</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12</a:t>
                      </a: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7</a:t>
                      </a: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46">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6</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9</a:t>
                      </a: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17</a:t>
                      </a: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46">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9</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11</a:t>
                      </a: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18</a:t>
                      </a: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70761" name="Group 105"/>
          <p:cNvGraphicFramePr>
            <a:graphicFrameLocks noGrp="1"/>
          </p:cNvGraphicFramePr>
          <p:nvPr/>
        </p:nvGraphicFramePr>
        <p:xfrm>
          <a:off x="7315200" y="3962400"/>
          <a:ext cx="1371600" cy="1190625"/>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99</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dirty="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70706" name="Group 50"/>
          <p:cNvGraphicFramePr>
            <a:graphicFrameLocks noGrp="1"/>
          </p:cNvGraphicFramePr>
          <p:nvPr/>
        </p:nvGraphicFramePr>
        <p:xfrm>
          <a:off x="2286000" y="3962400"/>
          <a:ext cx="1371600" cy="1190625"/>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10</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19</a:t>
                      </a: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6</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26</a:t>
                      </a: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9</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29</a:t>
                      </a: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dirty="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70724" name="Group 68"/>
          <p:cNvGraphicFramePr>
            <a:graphicFrameLocks noGrp="1"/>
          </p:cNvGraphicFramePr>
          <p:nvPr/>
        </p:nvGraphicFramePr>
        <p:xfrm>
          <a:off x="5638800" y="3962400"/>
          <a:ext cx="1371600" cy="1190625"/>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29</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70</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dirty="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70742" name="Group 86"/>
          <p:cNvGraphicFramePr>
            <a:graphicFrameLocks noGrp="1"/>
          </p:cNvGraphicFramePr>
          <p:nvPr/>
        </p:nvGraphicFramePr>
        <p:xfrm>
          <a:off x="3962400" y="3962400"/>
          <a:ext cx="1371600" cy="1190625"/>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29</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32</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38</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dirty="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64958" name="Text Box 106"/>
          <p:cNvSpPr txBox="1">
            <a:spLocks noChangeArrowheads="1"/>
          </p:cNvSpPr>
          <p:nvPr/>
        </p:nvSpPr>
        <p:spPr bwMode="auto">
          <a:xfrm>
            <a:off x="609600" y="5257800"/>
            <a:ext cx="1146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Initially</a:t>
            </a:r>
          </a:p>
        </p:txBody>
      </p:sp>
      <p:sp>
        <p:nvSpPr>
          <p:cNvPr id="164959" name="Text Box 107"/>
          <p:cNvSpPr txBox="1">
            <a:spLocks noChangeArrowheads="1"/>
          </p:cNvSpPr>
          <p:nvPr/>
        </p:nvSpPr>
        <p:spPr bwMode="auto">
          <a:xfrm>
            <a:off x="2209800" y="5257800"/>
            <a:ext cx="1463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Shift left and sum</a:t>
            </a:r>
          </a:p>
        </p:txBody>
      </p:sp>
      <p:sp>
        <p:nvSpPr>
          <p:cNvPr id="164960" name="Text Box 108"/>
          <p:cNvSpPr txBox="1">
            <a:spLocks noChangeArrowheads="1"/>
          </p:cNvSpPr>
          <p:nvPr/>
        </p:nvSpPr>
        <p:spPr bwMode="auto">
          <a:xfrm>
            <a:off x="3962400" y="5257800"/>
            <a:ext cx="1463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Shift left and sum</a:t>
            </a:r>
          </a:p>
        </p:txBody>
      </p:sp>
      <p:sp>
        <p:nvSpPr>
          <p:cNvPr id="164961" name="Text Box 109"/>
          <p:cNvSpPr txBox="1">
            <a:spLocks noChangeArrowheads="1"/>
          </p:cNvSpPr>
          <p:nvPr/>
        </p:nvSpPr>
        <p:spPr bwMode="auto">
          <a:xfrm>
            <a:off x="5715000" y="5257800"/>
            <a:ext cx="1311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Shift up and sum</a:t>
            </a:r>
          </a:p>
        </p:txBody>
      </p:sp>
      <p:sp>
        <p:nvSpPr>
          <p:cNvPr id="164962" name="Text Box 110"/>
          <p:cNvSpPr txBox="1">
            <a:spLocks noChangeArrowheads="1"/>
          </p:cNvSpPr>
          <p:nvPr/>
        </p:nvSpPr>
        <p:spPr bwMode="auto">
          <a:xfrm>
            <a:off x="7315200" y="5257800"/>
            <a:ext cx="1311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Shift up and sum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85DA5247-F810-024D-9994-7603BF2D6E53}" type="slidenum">
              <a:rPr lang="en-US" altLang="en-US" sz="1400"/>
              <a:pPr>
                <a:spcBef>
                  <a:spcPct val="0"/>
                </a:spcBef>
                <a:buFontTx/>
                <a:buNone/>
              </a:pPr>
              <a:t>9</a:t>
            </a:fld>
            <a:endParaRPr lang="en-US" altLang="en-US" sz="1400"/>
          </a:p>
        </p:txBody>
      </p:sp>
      <p:sp>
        <p:nvSpPr>
          <p:cNvPr id="30722" name="Rectangle 2"/>
          <p:cNvSpPr>
            <a:spLocks noGrp="1" noChangeArrowheads="1"/>
          </p:cNvSpPr>
          <p:nvPr>
            <p:ph type="title"/>
          </p:nvPr>
        </p:nvSpPr>
        <p:spPr/>
        <p:txBody>
          <a:bodyPr/>
          <a:lstStyle/>
          <a:p>
            <a:pPr eaLnBrk="1" hangingPunct="1"/>
            <a:r>
              <a:rPr lang="en-US" altLang="en-US">
                <a:ea typeface="ＭＳ Ｐゴシック" charset="-128"/>
              </a:rPr>
              <a:t>What is Parallelism?</a:t>
            </a:r>
          </a:p>
        </p:txBody>
      </p:sp>
      <p:sp>
        <p:nvSpPr>
          <p:cNvPr id="30723" name="Rectangle 3"/>
          <p:cNvSpPr>
            <a:spLocks noGrp="1" noChangeArrowheads="1"/>
          </p:cNvSpPr>
          <p:nvPr>
            <p:ph type="body" idx="1"/>
          </p:nvPr>
        </p:nvSpPr>
        <p:spPr/>
        <p:txBody>
          <a:bodyPr/>
          <a:lstStyle/>
          <a:p>
            <a:pPr eaLnBrk="1" hangingPunct="1">
              <a:lnSpc>
                <a:spcPct val="90000"/>
              </a:lnSpc>
            </a:pPr>
            <a:r>
              <a:rPr lang="en-US" altLang="en-US" i="1">
                <a:ea typeface="ＭＳ Ｐゴシック" charset="-128"/>
              </a:rPr>
              <a:t>Parallelism</a:t>
            </a:r>
            <a:r>
              <a:rPr lang="en-US" altLang="en-US">
                <a:ea typeface="ＭＳ Ｐゴシック" charset="-128"/>
              </a:rPr>
              <a:t> refers to the simultaneous occurrence of events on a computer.</a:t>
            </a:r>
          </a:p>
          <a:p>
            <a:pPr eaLnBrk="1" hangingPunct="1">
              <a:lnSpc>
                <a:spcPct val="90000"/>
              </a:lnSpc>
            </a:pPr>
            <a:r>
              <a:rPr lang="en-US" altLang="en-US">
                <a:ea typeface="ＭＳ Ｐゴシック" charset="-128"/>
              </a:rPr>
              <a:t>An event typically means one of the following:</a:t>
            </a:r>
          </a:p>
          <a:p>
            <a:pPr lvl="1" eaLnBrk="1" hangingPunct="1">
              <a:lnSpc>
                <a:spcPct val="90000"/>
              </a:lnSpc>
            </a:pPr>
            <a:r>
              <a:rPr lang="en-US" altLang="en-US">
                <a:ea typeface="ＭＳ Ｐゴシック" charset="-128"/>
              </a:rPr>
              <a:t>An arithmetical operation</a:t>
            </a:r>
          </a:p>
          <a:p>
            <a:pPr lvl="1" eaLnBrk="1" hangingPunct="1">
              <a:lnSpc>
                <a:spcPct val="90000"/>
              </a:lnSpc>
            </a:pPr>
            <a:r>
              <a:rPr lang="en-US" altLang="en-US">
                <a:ea typeface="ＭＳ Ｐゴシック" charset="-128"/>
              </a:rPr>
              <a:t>A logical operation</a:t>
            </a:r>
          </a:p>
          <a:p>
            <a:pPr lvl="1" eaLnBrk="1" hangingPunct="1">
              <a:lnSpc>
                <a:spcPct val="90000"/>
              </a:lnSpc>
            </a:pPr>
            <a:r>
              <a:rPr lang="en-US" altLang="en-US">
                <a:ea typeface="ＭＳ Ｐゴシック" charset="-128"/>
              </a:rPr>
              <a:t>Accessing memory</a:t>
            </a:r>
          </a:p>
          <a:p>
            <a:pPr lvl="1" eaLnBrk="1" hangingPunct="1">
              <a:lnSpc>
                <a:spcPct val="90000"/>
              </a:lnSpc>
            </a:pPr>
            <a:r>
              <a:rPr lang="en-US" altLang="en-US">
                <a:ea typeface="ＭＳ Ｐゴシック" charset="-128"/>
              </a:rPr>
              <a:t>Performing input or output (I/O)</a:t>
            </a:r>
          </a:p>
        </p:txBody>
      </p:sp>
    </p:spTree>
  </p:cSld>
  <p:clrMapOvr>
    <a:masterClrMapping/>
  </p:clrMapOvr>
</p:sld>
</file>

<file path=ppt/theme/theme1.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0066FF"/>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200" b="0" i="0" u="none" strike="noStrike" cap="none" normalizeH="0" baseline="0" smtClean="0">
            <a:ln>
              <a:noFill/>
            </a:ln>
            <a:solidFill>
              <a:schemeClr val="tx1"/>
            </a:solidFill>
            <a:effectLst/>
            <a:latin typeface="Times New Roman" pitchFamily="18" charset="0"/>
            <a:sym typeface="Math1" pitchFamily="2" charset="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200" b="0" i="0" u="none" strike="noStrike" cap="none" normalizeH="0" baseline="0" smtClean="0">
            <a:ln>
              <a:noFill/>
            </a:ln>
            <a:solidFill>
              <a:schemeClr val="tx1"/>
            </a:solidFill>
            <a:effectLst/>
            <a:latin typeface="Times New Roman" pitchFamily="18" charset="0"/>
            <a:sym typeface="Math1" pitchFamily="2" charset="2"/>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0066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5817</TotalTime>
  <Words>6458</Words>
  <Application>Microsoft Office PowerPoint</Application>
  <PresentationFormat>On-screen Show (4:3)</PresentationFormat>
  <Paragraphs>1422</Paragraphs>
  <Slides>87</Slides>
  <Notes>63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87</vt:i4>
      </vt:variant>
    </vt:vector>
  </HeadingPairs>
  <TitlesOfParts>
    <vt:vector size="92" baseType="lpstr">
      <vt:lpstr>Arial</vt:lpstr>
      <vt:lpstr>Courier New</vt:lpstr>
      <vt:lpstr>Times</vt:lpstr>
      <vt:lpstr>Times New Roman</vt:lpstr>
      <vt:lpstr>Default Design</vt:lpstr>
      <vt:lpstr>Day 1: High Performance Computing CMT106</vt:lpstr>
      <vt:lpstr>Module Outline</vt:lpstr>
      <vt:lpstr>Assessment</vt:lpstr>
      <vt:lpstr>Day 1</vt:lpstr>
      <vt:lpstr>Topics Covered on Days 2-4</vt:lpstr>
      <vt:lpstr>Topics Covered on Days 5-7</vt:lpstr>
      <vt:lpstr>Books</vt:lpstr>
      <vt:lpstr>Web Sites</vt:lpstr>
      <vt:lpstr>What is Parallelism?</vt:lpstr>
      <vt:lpstr>Types of Parallelism 1</vt:lpstr>
      <vt:lpstr>Types of Parallelism 2</vt:lpstr>
      <vt:lpstr>Scheduling Example</vt:lpstr>
      <vt:lpstr>A Better Schedule</vt:lpstr>
      <vt:lpstr>Notes on Scheduling Example</vt:lpstr>
      <vt:lpstr>Parallelism Between Job Phases</vt:lpstr>
      <vt:lpstr>Program Level Parallelism</vt:lpstr>
      <vt:lpstr>Robot Example</vt:lpstr>
      <vt:lpstr>Notes on Robot Example</vt:lpstr>
      <vt:lpstr>Domain Decomposition</vt:lpstr>
      <vt:lpstr>Data Parallelism</vt:lpstr>
      <vt:lpstr>Domain Decomposition</vt:lpstr>
      <vt:lpstr>Pervasive Parallelism</vt:lpstr>
      <vt:lpstr>Moore’s Law</vt:lpstr>
      <vt:lpstr>Why Use Parallelism?</vt:lpstr>
      <vt:lpstr>Parallelism and Memory</vt:lpstr>
      <vt:lpstr>Parallelism and Supercomputing</vt:lpstr>
      <vt:lpstr>PowerPoint Presentation</vt:lpstr>
      <vt:lpstr>PowerPoint Presentation</vt:lpstr>
      <vt:lpstr>PowerPoint Presentation</vt:lpstr>
      <vt:lpstr>Top500 Data</vt:lpstr>
      <vt:lpstr>SC14 Video about HPC</vt:lpstr>
      <vt:lpstr>Video about Advanced Computing from the USA</vt:lpstr>
      <vt:lpstr>Uses of Parallel Supercomputers</vt:lpstr>
      <vt:lpstr>More Uses of Parallelism</vt:lpstr>
      <vt:lpstr>Computational Astrophysics</vt:lpstr>
      <vt:lpstr>PowerPoint Presentation</vt:lpstr>
      <vt:lpstr>PowerPoint Presentation</vt:lpstr>
      <vt:lpstr>PowerPoint Presentation</vt:lpstr>
      <vt:lpstr>Classification of Parallel Machines</vt:lpstr>
      <vt:lpstr>Classification of Parallel Machines</vt:lpstr>
      <vt:lpstr>SISD Computers</vt:lpstr>
      <vt:lpstr>MISD Computers</vt:lpstr>
      <vt:lpstr>MISD Computers (continued)</vt:lpstr>
      <vt:lpstr>MISD Example</vt:lpstr>
      <vt:lpstr>SIMD Computers</vt:lpstr>
      <vt:lpstr>Notes on SIMD Computers</vt:lpstr>
      <vt:lpstr>Notes on SIMD Computers</vt:lpstr>
      <vt:lpstr>SIMD Example</vt:lpstr>
      <vt:lpstr>Notes on SIMD Example</vt:lpstr>
      <vt:lpstr>MIMD Computers</vt:lpstr>
      <vt:lpstr>Notes on MIMD Computers</vt:lpstr>
      <vt:lpstr>Notes on SIMD and MIMD</vt:lpstr>
      <vt:lpstr>Potential of the 4 Classes</vt:lpstr>
      <vt:lpstr>Single Program Multiple Data</vt:lpstr>
      <vt:lpstr>SPMD Example</vt:lpstr>
      <vt:lpstr>Interprocessor Communication</vt:lpstr>
      <vt:lpstr>Global Shared Memory</vt:lpstr>
      <vt:lpstr>Shared Memory Conflicts</vt:lpstr>
      <vt:lpstr>Shared Memory Conflicts 2</vt:lpstr>
      <vt:lpstr>Non-Determinancy</vt:lpstr>
      <vt:lpstr>Locks and Mutual Exclusion</vt:lpstr>
      <vt:lpstr>Limits on Shared Memory</vt:lpstr>
      <vt:lpstr>Interconnection Networks and Message Passing</vt:lpstr>
      <vt:lpstr>The Message Passing Paradigm</vt:lpstr>
      <vt:lpstr>Message Passing</vt:lpstr>
      <vt:lpstr>Communicating Sequential Processes</vt:lpstr>
      <vt:lpstr>Basic CSP Concepts</vt:lpstr>
      <vt:lpstr>Introduction to Occam</vt:lpstr>
      <vt:lpstr>The PAR Construct</vt:lpstr>
      <vt:lpstr>Simple Use of a Typed Channel</vt:lpstr>
      <vt:lpstr>Deadlock</vt:lpstr>
      <vt:lpstr>Non-Deterministic Communication</vt:lpstr>
      <vt:lpstr>The ALT Construct</vt:lpstr>
      <vt:lpstr>Occam Replicators </vt:lpstr>
      <vt:lpstr>Occam Replicators </vt:lpstr>
      <vt:lpstr>Main Points of Occam </vt:lpstr>
      <vt:lpstr>Hybrid Computers</vt:lpstr>
      <vt:lpstr>Comparison of Shared and Distributed Memory</vt:lpstr>
      <vt:lpstr>Memory Hierarchy 1</vt:lpstr>
      <vt:lpstr>Typical Quad-Core Chip</vt:lpstr>
      <vt:lpstr>Summing m Numbers</vt:lpstr>
      <vt:lpstr>Summing m Numbers in Parallel</vt:lpstr>
      <vt:lpstr>Summing Using Shared Memory</vt:lpstr>
      <vt:lpstr>Notes on Shared Memory Algorithm</vt:lpstr>
      <vt:lpstr>Summing Using Distributed Memory</vt:lpstr>
      <vt:lpstr>Distributed Memory Algorithm</vt:lpstr>
      <vt:lpstr>Summing Example</vt:lpstr>
    </vt:vector>
  </TitlesOfParts>
  <Company>Cardiff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Processing CM0323</dc:title>
  <dc:creator>David William Walker</dc:creator>
  <cp:lastModifiedBy>Louise Knight</cp:lastModifiedBy>
  <cp:revision>347</cp:revision>
  <cp:lastPrinted>2013-10-08T14:05:57Z</cp:lastPrinted>
  <dcterms:created xsi:type="dcterms:W3CDTF">2002-10-01T10:10:35Z</dcterms:created>
  <dcterms:modified xsi:type="dcterms:W3CDTF">2019-10-28T11:15:08Z</dcterms:modified>
</cp:coreProperties>
</file>